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343" r:id="rId5"/>
    <p:sldId id="257" r:id="rId6"/>
    <p:sldId id="260" r:id="rId8"/>
    <p:sldId id="262" r:id="rId9"/>
    <p:sldId id="351" r:id="rId10"/>
    <p:sldId id="350" r:id="rId11"/>
    <p:sldId id="266" r:id="rId12"/>
    <p:sldId id="267" r:id="rId13"/>
    <p:sldId id="268" r:id="rId14"/>
    <p:sldId id="270" r:id="rId15"/>
    <p:sldId id="269" r:id="rId16"/>
    <p:sldId id="271" r:id="rId17"/>
    <p:sldId id="352" r:id="rId18"/>
    <p:sldId id="395" r:id="rId19"/>
    <p:sldId id="353" r:id="rId20"/>
    <p:sldId id="355" r:id="rId21"/>
    <p:sldId id="360" r:id="rId22"/>
    <p:sldId id="357" r:id="rId23"/>
    <p:sldId id="273" r:id="rId24"/>
    <p:sldId id="276" r:id="rId25"/>
    <p:sldId id="275" r:id="rId26"/>
    <p:sldId id="277" r:id="rId27"/>
    <p:sldId id="278" r:id="rId28"/>
    <p:sldId id="279" r:id="rId29"/>
    <p:sldId id="280" r:id="rId30"/>
    <p:sldId id="281" r:id="rId31"/>
    <p:sldId id="283" r:id="rId32"/>
    <p:sldId id="282" r:id="rId33"/>
    <p:sldId id="362" r:id="rId34"/>
    <p:sldId id="285" r:id="rId35"/>
    <p:sldId id="396" r:id="rId36"/>
    <p:sldId id="397" r:id="rId37"/>
    <p:sldId id="363" r:id="rId38"/>
    <p:sldId id="286" r:id="rId39"/>
    <p:sldId id="288" r:id="rId40"/>
    <p:sldId id="364" r:id="rId41"/>
    <p:sldId id="398" r:id="rId42"/>
    <p:sldId id="365" r:id="rId43"/>
    <p:sldId id="366" r:id="rId44"/>
    <p:sldId id="367" r:id="rId45"/>
    <p:sldId id="376" r:id="rId46"/>
    <p:sldId id="377" r:id="rId47"/>
    <p:sldId id="400" r:id="rId48"/>
    <p:sldId id="401" r:id="rId49"/>
    <p:sldId id="378" r:id="rId50"/>
    <p:sldId id="402" r:id="rId51"/>
    <p:sldId id="403" r:id="rId52"/>
    <p:sldId id="404" r:id="rId53"/>
    <p:sldId id="379" r:id="rId54"/>
    <p:sldId id="405" r:id="rId55"/>
    <p:sldId id="407" r:id="rId56"/>
    <p:sldId id="408" r:id="rId57"/>
    <p:sldId id="409" r:id="rId58"/>
    <p:sldId id="410" r:id="rId59"/>
    <p:sldId id="406" r:id="rId60"/>
    <p:sldId id="368" r:id="rId61"/>
    <p:sldId id="369" r:id="rId62"/>
    <p:sldId id="370" r:id="rId63"/>
    <p:sldId id="372" r:id="rId64"/>
    <p:sldId id="373" r:id="rId65"/>
    <p:sldId id="374" r:id="rId66"/>
    <p:sldId id="375" r:id="rId67"/>
    <p:sldId id="298" r:id="rId68"/>
    <p:sldId id="297" r:id="rId69"/>
    <p:sldId id="382" r:id="rId70"/>
    <p:sldId id="383" r:id="rId71"/>
    <p:sldId id="434" r:id="rId72"/>
    <p:sldId id="435" r:id="rId73"/>
    <p:sldId id="448" r:id="rId74"/>
    <p:sldId id="449" r:id="rId75"/>
    <p:sldId id="411" r:id="rId76"/>
    <p:sldId id="302" r:id="rId77"/>
    <p:sldId id="412" r:id="rId78"/>
    <p:sldId id="303" r:id="rId79"/>
    <p:sldId id="305" r:id="rId80"/>
    <p:sldId id="307" r:id="rId81"/>
    <p:sldId id="311" r:id="rId82"/>
    <p:sldId id="345" r:id="rId83"/>
    <p:sldId id="310" r:id="rId84"/>
    <p:sldId id="385" r:id="rId85"/>
    <p:sldId id="386" r:id="rId86"/>
    <p:sldId id="309" r:id="rId87"/>
    <p:sldId id="415" r:id="rId88"/>
    <p:sldId id="312" r:id="rId89"/>
    <p:sldId id="314" r:id="rId90"/>
    <p:sldId id="452" r:id="rId91"/>
    <p:sldId id="317" r:id="rId92"/>
    <p:sldId id="316" r:id="rId93"/>
    <p:sldId id="413" r:id="rId94"/>
    <p:sldId id="387" r:id="rId95"/>
    <p:sldId id="416" r:id="rId96"/>
    <p:sldId id="450" r:id="rId97"/>
    <p:sldId id="451" r:id="rId98"/>
    <p:sldId id="442" r:id="rId99"/>
    <p:sldId id="443" r:id="rId100"/>
    <p:sldId id="444" r:id="rId101"/>
    <p:sldId id="320" r:id="rId102"/>
    <p:sldId id="319" r:id="rId103"/>
    <p:sldId id="391" r:id="rId104"/>
    <p:sldId id="417" r:id="rId105"/>
    <p:sldId id="394" r:id="rId106"/>
    <p:sldId id="419" r:id="rId107"/>
    <p:sldId id="420" r:id="rId108"/>
    <p:sldId id="418" r:id="rId109"/>
    <p:sldId id="421" r:id="rId110"/>
    <p:sldId id="422" r:id="rId111"/>
    <p:sldId id="423" r:id="rId112"/>
    <p:sldId id="424" r:id="rId113"/>
    <p:sldId id="425" r:id="rId114"/>
    <p:sldId id="426" r:id="rId115"/>
    <p:sldId id="427" r:id="rId116"/>
    <p:sldId id="428" r:id="rId117"/>
    <p:sldId id="436" r:id="rId118"/>
    <p:sldId id="437" r:id="rId119"/>
    <p:sldId id="441" r:id="rId120"/>
    <p:sldId id="438" r:id="rId121"/>
    <p:sldId id="439" r:id="rId122"/>
    <p:sldId id="440" r:id="rId123"/>
    <p:sldId id="430" r:id="rId124"/>
    <p:sldId id="432" r:id="rId125"/>
    <p:sldId id="433" r:id="rId126"/>
    <p:sldId id="445" r:id="rId127"/>
    <p:sldId id="446" r:id="rId128"/>
    <p:sldId id="447" r:id="rId129"/>
    <p:sldId id="329" r:id="rId130"/>
    <p:sldId id="328" r:id="rId131"/>
    <p:sldId id="331" r:id="rId132"/>
    <p:sldId id="333" r:id="rId133"/>
    <p:sldId id="332" r:id="rId134"/>
    <p:sldId id="334" r:id="rId135"/>
    <p:sldId id="335" r:id="rId136"/>
    <p:sldId id="337" r:id="rId137"/>
    <p:sldId id="341" r:id="rId138"/>
    <p:sldId id="336" r:id="rId139"/>
    <p:sldId id="340" r:id="rId14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990099"/>
    <a:srgbClr val="CCFFCC"/>
    <a:srgbClr val="FF99CC"/>
    <a:srgbClr val="00CC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3059"/>
    <p:restoredTop sz="99405"/>
  </p:normalViewPr>
  <p:slideViewPr>
    <p:cSldViewPr showGuides="1">
      <p:cViewPr varScale="1">
        <p:scale>
          <a:sx n="110" d="100"/>
          <a:sy n="110" d="100"/>
        </p:scale>
        <p:origin x="-13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defRPr kumimoji="1" sz="1200" b="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defRPr kumimoji="1" sz="1200" b="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234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48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defRPr kumimoji="1" sz="1200" b="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
        <p:nvSpPr>
          <p:cNvPr id="143363" name="Rectangle 2"/>
          <p:cNvSpPr>
            <a:spLocks noRot="1" noTextEdit="1"/>
          </p:cNvSpPr>
          <p:nvPr>
            <p:ph type="sldImg"/>
          </p:nvPr>
        </p:nvSpPr>
        <p:spPr>
          <a:ln/>
        </p:spPr>
      </p:sp>
      <p:sp>
        <p:nvSpPr>
          <p:cNvPr id="143364" name="Rectangle 3"/>
          <p:cNvSpPr>
            <a:spLocks noGrp="1"/>
          </p:cNvSpPr>
          <p:nvPr>
            <p:ph type="body" idx="1"/>
          </p:nvPr>
        </p:nvSpPr>
        <p:spPr>
          <a:ln/>
        </p:spPr>
        <p:txBody>
          <a:bodyPr wrap="square" lIns="91440" tIns="45720" rIns="91440" bIns="45720" anchor="t"/>
          <a:p>
            <a:pPr lvl="0" algn="just" eaLnBrk="1" hangingPunct="1">
              <a:lnSpc>
                <a:spcPct val="130000"/>
              </a:lnSpc>
              <a:spcBef>
                <a:spcPct val="50000"/>
              </a:spcBef>
            </a:pPr>
            <a:r>
              <a:rPr lang="en-US" altLang="zh-CN" dirty="0"/>
              <a:t>(1) </a:t>
            </a:r>
            <a:r>
              <a:rPr lang="zh-CN" altLang="en-US" dirty="0"/>
              <a:t>基本数据项。这是用于描述一个对象的某种属性的字符集，是数据组织中可以命名的最小逻辑数据单位， 即原子数据，又称为数据元素或字段。它的命名往往与其属性一致。例如，用于描述一个学生的基本数据项有： 学号、 姓名、 年龄、 所在班级等。 </a:t>
            </a:r>
            <a:endParaRPr lang="zh-CN" altLang="en-US" dirty="0"/>
          </a:p>
          <a:p>
            <a:pPr lvl="0" eaLnBrk="1" hangingPunct="1"/>
            <a:r>
              <a:rPr lang="en-US" altLang="zh-CN" dirty="0"/>
              <a:t>(2) </a:t>
            </a:r>
            <a:r>
              <a:rPr lang="zh-CN" altLang="en-US" dirty="0"/>
              <a:t>组合数据项。它是由若干个基本数据项组成的，简称组项。例如，经理便是个组项，它由正经理和副经理两个基本项组成。又如，工资也是个组项，它可由基本工资、工龄工资和奖励工资等基本项所组成。</a:t>
            </a:r>
            <a:endParaRPr lang="zh-CN" altLang="en-US" dirty="0"/>
          </a:p>
          <a:p>
            <a:pPr lvl="0" eaLnBrk="1" hangingPunct="1"/>
            <a:r>
              <a:rPr lang="zh-CN" altLang="en-US" dirty="0"/>
              <a:t>        基本数据项除了数据名外，还应有数据类型。因为基本项仅是描述某个对象的属性，根据属性的不同，需要用不同的数据类型来描述。例如，在描述学生的学号时，应使用整数； 描述学生的姓名则应使用字符串</a:t>
            </a:r>
            <a:r>
              <a:rPr lang="en-US" altLang="zh-CN" dirty="0"/>
              <a:t>(</a:t>
            </a:r>
            <a:r>
              <a:rPr lang="zh-CN" altLang="en-US" dirty="0"/>
              <a:t>含汉字</a:t>
            </a:r>
            <a:r>
              <a:rPr lang="en-US" altLang="zh-CN" dirty="0"/>
              <a:t>)</a:t>
            </a:r>
            <a:r>
              <a:rPr lang="zh-CN" altLang="en-US" dirty="0"/>
              <a:t>；描述性别时，可用逻辑变量或汉字。可见，由数据项的名字和类型两者共同定义了一个数据项的“型”。 而表征一个实体在数据项上的数据则称为“值”。例如，学号</a:t>
            </a:r>
            <a:r>
              <a:rPr lang="en-US" altLang="zh-CN" dirty="0"/>
              <a:t>/30211</a:t>
            </a:r>
            <a:r>
              <a:rPr lang="zh-CN" altLang="en-US" dirty="0"/>
              <a:t>、姓名</a:t>
            </a:r>
            <a:r>
              <a:rPr lang="en-US" altLang="zh-CN" dirty="0"/>
              <a:t>/</a:t>
            </a:r>
            <a:r>
              <a:rPr lang="zh-CN" altLang="en-US" dirty="0"/>
              <a:t>王有年、性别</a:t>
            </a:r>
            <a:r>
              <a:rPr lang="en-US" altLang="zh-CN" dirty="0"/>
              <a:t>/</a:t>
            </a:r>
            <a:r>
              <a:rPr lang="zh-CN" altLang="en-US" dirty="0"/>
              <a:t>男等。 </a:t>
            </a:r>
            <a:endParaRPr lang="zh-CN" altLang="en-US" dirty="0"/>
          </a:p>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
        <p:nvSpPr>
          <p:cNvPr id="144387" name="Rectangle 2"/>
          <p:cNvSpPr>
            <a:spLocks noRot="1" noTextEdit="1"/>
          </p:cNvSpPr>
          <p:nvPr>
            <p:ph type="sldImg"/>
          </p:nvPr>
        </p:nvSpPr>
        <p:spPr>
          <a:ln/>
        </p:spPr>
      </p:sp>
      <p:sp>
        <p:nvSpPr>
          <p:cNvPr id="144388" name="Rectangle 3"/>
          <p:cNvSpPr>
            <a:spLocks noGrp="1"/>
          </p:cNvSpPr>
          <p:nvPr>
            <p:ph type="body" idx="1"/>
          </p:nvPr>
        </p:nvSpPr>
        <p:spPr>
          <a:ln/>
        </p:spPr>
        <p:txBody>
          <a:bodyPr wrap="square" lIns="91440" tIns="45720" rIns="91440" bIns="45720" anchor="t"/>
          <a:p>
            <a:pPr lvl="0" eaLnBrk="1" hangingPunct="1"/>
            <a:r>
              <a:rPr lang="zh-CN" altLang="en-US" dirty="0"/>
              <a:t>文件是指由创建者所定义的、 具有文件名的一组相关元素的集合，可分为有结构文件和无结构文件两种。 在有结构的文件中，文件由若干个相关记录组成；而无结构文件则被看成是一个字符流。文件在文件系统中是一个最大的数据单位，它描述了一个对象集。例如，可以将一个班的学生记录作为一个文件。一个文件必须要有一个文件名， 它通常是由一串</a:t>
            </a:r>
            <a:r>
              <a:rPr lang="en-US" altLang="zh-CN" dirty="0"/>
              <a:t>ASCII</a:t>
            </a:r>
            <a:r>
              <a:rPr lang="zh-CN" altLang="en-US" dirty="0"/>
              <a:t>码或</a:t>
            </a:r>
            <a:r>
              <a:rPr lang="en-US" altLang="zh-CN" dirty="0"/>
              <a:t>(</a:t>
            </a:r>
            <a:r>
              <a:rPr lang="zh-CN" altLang="en-US" dirty="0"/>
              <a:t>和</a:t>
            </a:r>
            <a:r>
              <a:rPr lang="en-US" altLang="zh-CN" dirty="0"/>
              <a:t>)</a:t>
            </a:r>
            <a:r>
              <a:rPr lang="zh-CN" altLang="en-US" dirty="0"/>
              <a:t>汉字构成，名字的长度因系统不同而异。如在有的系统中把名字规定为</a:t>
            </a:r>
            <a:r>
              <a:rPr lang="en-US" altLang="zh-CN" dirty="0"/>
              <a:t>8</a:t>
            </a:r>
            <a:r>
              <a:rPr lang="zh-CN" altLang="en-US" dirty="0"/>
              <a:t>个字符，而在有的系统中又规定可用</a:t>
            </a:r>
            <a:r>
              <a:rPr lang="en-US" altLang="zh-CN" dirty="0"/>
              <a:t>14</a:t>
            </a:r>
            <a:r>
              <a:rPr lang="zh-CN" altLang="en-US" dirty="0"/>
              <a:t>个字符。</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
        <p:nvSpPr>
          <p:cNvPr id="145411" name="Rectangle 2"/>
          <p:cNvSpPr>
            <a:spLocks noRot="1" noTextEdit="1"/>
          </p:cNvSpPr>
          <p:nvPr>
            <p:ph type="sldImg"/>
          </p:nvPr>
        </p:nvSpPr>
        <p:spPr>
          <a:ln/>
        </p:spPr>
      </p:sp>
      <p:sp>
        <p:nvSpPr>
          <p:cNvPr id="145412" name="Rectangle 3"/>
          <p:cNvSpPr>
            <a:spLocks noGrp="1"/>
          </p:cNvSpPr>
          <p:nvPr>
            <p:ph type="body" idx="1"/>
          </p:nvPr>
        </p:nvSpPr>
        <p:spPr>
          <a:ln/>
        </p:spPr>
        <p:txBody>
          <a:bodyPr wrap="square" lIns="91440" tIns="45720" rIns="91440" bIns="45720" anchor="t"/>
          <a:p>
            <a:pPr lvl="0" eaLnBrk="1" hangingPunct="1"/>
            <a:r>
              <a:rPr lang="en-US" altLang="zh-CN" dirty="0"/>
              <a:t>1) </a:t>
            </a:r>
            <a:r>
              <a:rPr lang="zh-CN" altLang="en-US" dirty="0"/>
              <a:t>对象及其属性</a:t>
            </a:r>
            <a:endParaRPr lang="zh-CN" altLang="en-US" dirty="0"/>
          </a:p>
          <a:p>
            <a:pPr lvl="0" eaLnBrk="1" hangingPunct="1"/>
            <a:r>
              <a:rPr lang="zh-CN" altLang="en-US" dirty="0"/>
              <a:t>       文件管理系统管理的对象有： ① 文件。 它作为文件管理的直接对象。 ② 目录。为了方便用户对文件的存取和检索，在文件系统中必须配置目录。对目录的组织和管理是方便用户和提高对文件存取速度的关键。③ 磁盘</a:t>
            </a:r>
            <a:r>
              <a:rPr lang="en-US" altLang="zh-CN" dirty="0"/>
              <a:t>(</a:t>
            </a:r>
            <a:r>
              <a:rPr lang="zh-CN" altLang="en-US" dirty="0"/>
              <a:t>磁带</a:t>
            </a:r>
            <a:r>
              <a:rPr lang="en-US" altLang="zh-CN" dirty="0"/>
              <a:t>)</a:t>
            </a:r>
            <a:r>
              <a:rPr lang="zh-CN" altLang="en-US" dirty="0"/>
              <a:t>存储空间。 文件和目录必定占用存储空间，对这部分空间的有效管理，不仅能提高外存的利用率，而且能提高对文件的存取速度。 </a:t>
            </a:r>
            <a:endParaRPr lang="zh-CN" altLang="en-US"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
        <p:nvSpPr>
          <p:cNvPr id="146435" name="Rectangle 2"/>
          <p:cNvSpPr>
            <a:spLocks noRot="1" noTextEdit="1"/>
          </p:cNvSpPr>
          <p:nvPr>
            <p:ph type="sldImg"/>
          </p:nvPr>
        </p:nvSpPr>
        <p:spPr>
          <a:ln/>
        </p:spPr>
      </p:sp>
      <p:sp>
        <p:nvSpPr>
          <p:cNvPr id="146436" name="Rectangle 3"/>
          <p:cNvSpPr>
            <a:spLocks noGrp="1"/>
          </p:cNvSpPr>
          <p:nvPr>
            <p:ph type="body" idx="1"/>
          </p:nvPr>
        </p:nvSpPr>
        <p:spPr>
          <a:ln/>
        </p:spPr>
        <p:txBody>
          <a:bodyPr wrap="square" lIns="91440" tIns="45720" rIns="91440" bIns="45720" anchor="t"/>
          <a:p>
            <a:pPr lvl="0" algn="just" eaLnBrk="1" hangingPunct="1">
              <a:lnSpc>
                <a:spcPct val="140000"/>
              </a:lnSpc>
              <a:spcBef>
                <a:spcPct val="50000"/>
              </a:spcBef>
            </a:pPr>
            <a:r>
              <a:rPr lang="zh-CN" altLang="en-US" dirty="0"/>
              <a:t>所谓“打开”，是指系统将指名文件的属性</a:t>
            </a:r>
            <a:r>
              <a:rPr lang="en-US" altLang="zh-CN" dirty="0"/>
              <a:t>(</a:t>
            </a:r>
            <a:r>
              <a:rPr lang="zh-CN" altLang="en-US" dirty="0"/>
              <a:t>包括该文件在外存上的物理位置</a:t>
            </a:r>
            <a:r>
              <a:rPr lang="en-US" altLang="zh-CN" dirty="0"/>
              <a:t>)</a:t>
            </a:r>
            <a:r>
              <a:rPr lang="zh-CN" altLang="en-US" dirty="0"/>
              <a:t>从外存拷贝到内存打开文件表的一个表目中，并将该表目的编号</a:t>
            </a:r>
            <a:r>
              <a:rPr lang="en-US" altLang="zh-CN" dirty="0"/>
              <a:t>(</a:t>
            </a:r>
            <a:r>
              <a:rPr lang="zh-CN" altLang="en-US" dirty="0"/>
              <a:t>或称为索引</a:t>
            </a:r>
            <a:r>
              <a:rPr lang="en-US" altLang="zh-CN" dirty="0"/>
              <a:t>)</a:t>
            </a:r>
            <a:r>
              <a:rPr lang="zh-CN" altLang="en-US" dirty="0"/>
              <a:t>返回给用户。以后， 当用户再要求对该文件进行相应的操作时，便可利用系统所返回的索引号向系统提出操作请求。系统这时便可直接利用该索引号到打开文件表中去查找，从而避免了对该文件的再次检索。这样不仅节省了大量的检索开销，也显著地提高了对文件的操作速度。如果用户已不再需要对该文件实施相应的操作时，可利用“关闭”</a:t>
            </a:r>
            <a:r>
              <a:rPr lang="en-US" altLang="zh-CN" dirty="0"/>
              <a:t>(close)</a:t>
            </a:r>
            <a:r>
              <a:rPr lang="zh-CN" altLang="en-US" dirty="0"/>
              <a:t>系统调用来关闭此文件，</a:t>
            </a:r>
            <a:r>
              <a:rPr lang="en-US" altLang="zh-CN" dirty="0"/>
              <a:t>OS</a:t>
            </a:r>
            <a:r>
              <a:rPr lang="zh-CN" altLang="en-US" dirty="0"/>
              <a:t>将会把该文件从打开文件表中的表目上删除掉。 </a:t>
            </a:r>
            <a:endParaRPr lang="zh-CN" altLang="en-US" dirty="0"/>
          </a:p>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dirty="0">
                <a:latin typeface="Times New Roman" panose="02020603050405020304" pitchFamily="18" charset="0"/>
              </a:rPr>
            </a:fld>
            <a:endParaRPr lang="en-US" altLang="zh-CN" sz="1200" b="0" dirty="0">
              <a:latin typeface="Times New Roman" panose="02020603050405020304" pitchFamily="18" charset="0"/>
            </a:endParaRPr>
          </a:p>
        </p:txBody>
      </p:sp>
      <p:sp>
        <p:nvSpPr>
          <p:cNvPr id="147459" name="Rectangle 2"/>
          <p:cNvSpPr>
            <a:spLocks noRot="1" noTextEdit="1"/>
          </p:cNvSpPr>
          <p:nvPr>
            <p:ph type="sldImg"/>
          </p:nvPr>
        </p:nvSpPr>
        <p:spPr>
          <a:ln/>
        </p:spPr>
      </p:sp>
      <p:sp>
        <p:nvSpPr>
          <p:cNvPr id="147460" name="Rectangle 3"/>
          <p:cNvSpPr>
            <a:spLocks noGrp="1"/>
          </p:cNvSpPr>
          <p:nvPr>
            <p:ph type="body" idx="1"/>
          </p:nvPr>
        </p:nvSpPr>
        <p:spPr>
          <a:ln/>
        </p:spPr>
        <p:txBody>
          <a:bodyPr wrap="square" lIns="91440" tIns="45720" rIns="91440" bIns="45720" anchor="t"/>
          <a:p>
            <a:pPr lvl="0" eaLnBrk="1" hangingPunct="1"/>
            <a:r>
              <a:rPr lang="zh-CN" altLang="en-US" dirty="0"/>
              <a:t>为了方便用户使用文件，通常，</a:t>
            </a:r>
            <a:r>
              <a:rPr lang="en-US" altLang="zh-CN" dirty="0"/>
              <a:t>OS</a:t>
            </a:r>
            <a:r>
              <a:rPr lang="zh-CN" altLang="en-US" dirty="0"/>
              <a:t>都提供了数条有关文件操作的系统调用，可将这些调用分成若干类：最常用的一类是有关对文件属性进行操作的，即允许用户直接设置和获得文件的属性，如改变已存文件的文件名、改变文件的拥有者</a:t>
            </a:r>
            <a:r>
              <a:rPr lang="en-US" altLang="zh-CN" dirty="0"/>
              <a:t>(</a:t>
            </a:r>
            <a:r>
              <a:rPr lang="zh-CN" altLang="en-US" dirty="0"/>
              <a:t>文件主</a:t>
            </a:r>
            <a:r>
              <a:rPr lang="en-US" altLang="zh-CN" dirty="0"/>
              <a:t>)</a:t>
            </a:r>
            <a:r>
              <a:rPr lang="zh-CN" altLang="en-US" dirty="0"/>
              <a:t>、改变对文件的访问权，以及查询文件的状态</a:t>
            </a:r>
            <a:r>
              <a:rPr lang="en-US" altLang="zh-CN" dirty="0"/>
              <a:t>(</a:t>
            </a:r>
            <a:r>
              <a:rPr lang="zh-CN" altLang="en-US" dirty="0"/>
              <a:t>包括文件类型、大小和拥有者以及对文件的访问权等</a:t>
            </a:r>
            <a:r>
              <a:rPr lang="en-US" altLang="zh-CN" dirty="0"/>
              <a:t>)</a:t>
            </a:r>
            <a:r>
              <a:rPr lang="zh-CN" altLang="en-US" dirty="0"/>
              <a:t>；另一类是有关目录的，如创建一个目录，删除一个目录，改变当前目录和工作目录等；此外，还有用于实现文件共享的系统调用和用于对文件系统进行操作的系统调用等。</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60350"/>
            <a:ext cx="8229600" cy="58658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229600" cy="5826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350"/>
            <a:ext cx="8229600" cy="58261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jpeg"/><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image" Target="../media/image3.png"/><Relationship Id="rId15" Type="http://schemas.openxmlformats.org/officeDocument/2006/relationships/image" Target="../media/image2.jpe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sp>
        <p:nvSpPr>
          <p:cNvPr id="198658" name="Freeform 7"/>
          <p:cNvSpPr>
            <a:spLocks noChangeArrowheads="1"/>
          </p:cNvSpPr>
          <p:nvPr/>
        </p:nvSpPr>
        <p:spPr bwMode="auto">
          <a:xfrm>
            <a:off x="0" y="5881688"/>
            <a:ext cx="2916238" cy="977900"/>
          </a:xfrm>
          <a:custGeom>
            <a:avLst/>
            <a:gdLst>
              <a:gd name="T0" fmla="*/ 0 w 1838"/>
              <a:gd name="T1" fmla="*/ 74 h 618"/>
              <a:gd name="T2" fmla="*/ 1589 w 1838"/>
              <a:gd name="T3" fmla="*/ 0 h 618"/>
              <a:gd name="T4" fmla="*/ 1838 w 1838"/>
              <a:gd name="T5" fmla="*/ 618 h 618"/>
              <a:gd name="T6" fmla="*/ 0 w 1838"/>
              <a:gd name="T7" fmla="*/ 618 h 618"/>
              <a:gd name="T8" fmla="*/ 0 w 1838"/>
              <a:gd name="T9" fmla="*/ 74 h 618"/>
              <a:gd name="T10" fmla="*/ 0 60000 65536"/>
              <a:gd name="T11" fmla="*/ 0 60000 65536"/>
              <a:gd name="T12" fmla="*/ 0 60000 65536"/>
              <a:gd name="T13" fmla="*/ 0 60000 65536"/>
              <a:gd name="T14" fmla="*/ 0 60000 65536"/>
              <a:gd name="T15" fmla="*/ 0 w 1838"/>
              <a:gd name="T16" fmla="*/ 0 h 618"/>
              <a:gd name="T17" fmla="*/ 1838 w 1838"/>
              <a:gd name="T18" fmla="*/ 618 h 618"/>
            </a:gdLst>
            <a:ahLst/>
            <a:cxnLst>
              <a:cxn ang="T10">
                <a:pos x="T0" y="T1"/>
              </a:cxn>
              <a:cxn ang="T11">
                <a:pos x="T2" y="T3"/>
              </a:cxn>
              <a:cxn ang="T12">
                <a:pos x="T4" y="T5"/>
              </a:cxn>
              <a:cxn ang="T13">
                <a:pos x="T6" y="T7"/>
              </a:cxn>
              <a:cxn ang="T14">
                <a:pos x="T8" y="T9"/>
              </a:cxn>
            </a:cxnLst>
            <a:rect l="T15" t="T16" r="T17" b="T18"/>
            <a:pathLst>
              <a:path w="1838" h="618">
                <a:moveTo>
                  <a:pt x="0" y="74"/>
                </a:moveTo>
                <a:cubicBezTo>
                  <a:pt x="879" y="269"/>
                  <a:pt x="1589" y="0"/>
                  <a:pt x="1589" y="0"/>
                </a:cubicBezTo>
                <a:cubicBezTo>
                  <a:pt x="1652" y="335"/>
                  <a:pt x="1838" y="618"/>
                  <a:pt x="1838" y="618"/>
                </a:cubicBezTo>
                <a:lnTo>
                  <a:pt x="0" y="618"/>
                </a:lnTo>
                <a:cubicBezTo>
                  <a:pt x="0" y="618"/>
                  <a:pt x="0" y="346"/>
                  <a:pt x="0" y="74"/>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59" name="Freeform 8"/>
          <p:cNvSpPr>
            <a:spLocks noChangeArrowheads="1"/>
          </p:cNvSpPr>
          <p:nvPr/>
        </p:nvSpPr>
        <p:spPr bwMode="auto">
          <a:xfrm>
            <a:off x="2559050" y="4684713"/>
            <a:ext cx="6596063" cy="2239963"/>
          </a:xfrm>
          <a:custGeom>
            <a:avLst/>
            <a:gdLst>
              <a:gd name="T0" fmla="*/ 1114 w 4171"/>
              <a:gd name="T1" fmla="*/ 0 h 1416"/>
              <a:gd name="T2" fmla="*/ 0 w 4171"/>
              <a:gd name="T3" fmla="*/ 754 h 1416"/>
              <a:gd name="T4" fmla="*/ 406 w 4171"/>
              <a:gd name="T5" fmla="*/ 1375 h 1416"/>
              <a:gd name="T6" fmla="*/ 4171 w 4171"/>
              <a:gd name="T7" fmla="*/ 1375 h 1416"/>
              <a:gd name="T8" fmla="*/ 4171 w 4171"/>
              <a:gd name="T9" fmla="*/ 468 h 1416"/>
              <a:gd name="T10" fmla="*/ 1114 w 4171"/>
              <a:gd name="T11" fmla="*/ 0 h 1416"/>
              <a:gd name="T12" fmla="*/ 0 60000 65536"/>
              <a:gd name="T13" fmla="*/ 0 60000 65536"/>
              <a:gd name="T14" fmla="*/ 0 60000 65536"/>
              <a:gd name="T15" fmla="*/ 0 60000 65536"/>
              <a:gd name="T16" fmla="*/ 0 60000 65536"/>
              <a:gd name="T17" fmla="*/ 0 60000 65536"/>
              <a:gd name="T18" fmla="*/ 0 w 4171"/>
              <a:gd name="T19" fmla="*/ 0 h 1416"/>
              <a:gd name="T20" fmla="*/ 4171 w 4171"/>
              <a:gd name="T21" fmla="*/ 1416 h 1416"/>
            </a:gdLst>
            <a:ahLst/>
            <a:cxnLst>
              <a:cxn ang="T12">
                <a:pos x="T0" y="T1"/>
              </a:cxn>
              <a:cxn ang="T13">
                <a:pos x="T2" y="T3"/>
              </a:cxn>
              <a:cxn ang="T14">
                <a:pos x="T4" y="T5"/>
              </a:cxn>
              <a:cxn ang="T15">
                <a:pos x="T6" y="T7"/>
              </a:cxn>
              <a:cxn ang="T16">
                <a:pos x="T8" y="T9"/>
              </a:cxn>
              <a:cxn ang="T17">
                <a:pos x="T10" y="T11"/>
              </a:cxn>
            </a:cxnLst>
            <a:rect l="T18" t="T19" r="T20" b="T21"/>
            <a:pathLst>
              <a:path w="4171" h="1416">
                <a:moveTo>
                  <a:pt x="1114" y="0"/>
                </a:moveTo>
                <a:cubicBezTo>
                  <a:pt x="1114" y="0"/>
                  <a:pt x="557" y="377"/>
                  <a:pt x="0" y="754"/>
                </a:cubicBezTo>
                <a:cubicBezTo>
                  <a:pt x="180" y="1190"/>
                  <a:pt x="406" y="1375"/>
                  <a:pt x="406" y="1375"/>
                </a:cubicBezTo>
                <a:cubicBezTo>
                  <a:pt x="2288" y="1375"/>
                  <a:pt x="4171" y="1375"/>
                  <a:pt x="4171" y="1375"/>
                </a:cubicBezTo>
                <a:lnTo>
                  <a:pt x="4171" y="468"/>
                </a:lnTo>
                <a:cubicBezTo>
                  <a:pt x="4171" y="468"/>
                  <a:pt x="2546" y="1416"/>
                  <a:pt x="1114" y="0"/>
                </a:cubicBezTo>
                <a:close/>
              </a:path>
            </a:pathLst>
          </a:custGeom>
          <a:solidFill>
            <a:schemeClr va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0" name="Freeform 9"/>
          <p:cNvSpPr>
            <a:spLocks noChangeArrowheads="1"/>
          </p:cNvSpPr>
          <p:nvPr/>
        </p:nvSpPr>
        <p:spPr bwMode="auto">
          <a:xfrm>
            <a:off x="4356100" y="641350"/>
            <a:ext cx="4787900" cy="5997575"/>
          </a:xfrm>
          <a:custGeom>
            <a:avLst/>
            <a:gdLst>
              <a:gd name="T0" fmla="*/ 548 w 3016"/>
              <a:gd name="T1" fmla="*/ 1300 h 3791"/>
              <a:gd name="T2" fmla="*/ 0 w 3016"/>
              <a:gd name="T3" fmla="*/ 2525 h 3791"/>
              <a:gd name="T4" fmla="*/ 3016 w 3016"/>
              <a:gd name="T5" fmla="*/ 2752 h 3791"/>
              <a:gd name="T6" fmla="*/ 3016 w 3016"/>
              <a:gd name="T7" fmla="*/ 665 h 3791"/>
              <a:gd name="T8" fmla="*/ 1944 w 3016"/>
              <a:gd name="T9" fmla="*/ 0 h 3791"/>
              <a:gd name="T10" fmla="*/ 548 w 3016"/>
              <a:gd name="T11" fmla="*/ 1300 h 3791"/>
              <a:gd name="T12" fmla="*/ 0 60000 65536"/>
              <a:gd name="T13" fmla="*/ 0 60000 65536"/>
              <a:gd name="T14" fmla="*/ 0 60000 65536"/>
              <a:gd name="T15" fmla="*/ 0 60000 65536"/>
              <a:gd name="T16" fmla="*/ 0 60000 65536"/>
              <a:gd name="T17" fmla="*/ 0 60000 65536"/>
              <a:gd name="T18" fmla="*/ 0 w 3016"/>
              <a:gd name="T19" fmla="*/ 0 h 3791"/>
              <a:gd name="T20" fmla="*/ 3016 w 3016"/>
              <a:gd name="T21" fmla="*/ 3791 h 3791"/>
            </a:gdLst>
            <a:ahLst/>
            <a:cxnLst>
              <a:cxn ang="T12">
                <a:pos x="T0" y="T1"/>
              </a:cxn>
              <a:cxn ang="T13">
                <a:pos x="T2" y="T3"/>
              </a:cxn>
              <a:cxn ang="T14">
                <a:pos x="T4" y="T5"/>
              </a:cxn>
              <a:cxn ang="T15">
                <a:pos x="T6" y="T7"/>
              </a:cxn>
              <a:cxn ang="T16">
                <a:pos x="T8" y="T9"/>
              </a:cxn>
              <a:cxn ang="T17">
                <a:pos x="T10" y="T11"/>
              </a:cxn>
            </a:cxnLst>
            <a:rect l="T18" t="T19" r="T20" b="T21"/>
            <a:pathLst>
              <a:path w="3016" h="3791">
                <a:moveTo>
                  <a:pt x="548" y="1300"/>
                </a:moveTo>
                <a:cubicBezTo>
                  <a:pt x="274" y="1912"/>
                  <a:pt x="0" y="2525"/>
                  <a:pt x="0" y="2525"/>
                </a:cubicBezTo>
                <a:cubicBezTo>
                  <a:pt x="1458" y="3791"/>
                  <a:pt x="3016" y="2752"/>
                  <a:pt x="3016" y="2752"/>
                </a:cubicBezTo>
                <a:cubicBezTo>
                  <a:pt x="3016" y="2752"/>
                  <a:pt x="3016" y="1708"/>
                  <a:pt x="3016" y="665"/>
                </a:cubicBezTo>
                <a:cubicBezTo>
                  <a:pt x="2528" y="170"/>
                  <a:pt x="1944" y="0"/>
                  <a:pt x="1944" y="0"/>
                </a:cubicBezTo>
                <a:cubicBezTo>
                  <a:pt x="1944" y="0"/>
                  <a:pt x="1639" y="839"/>
                  <a:pt x="548" y="1300"/>
                </a:cubicBezTo>
                <a:close/>
              </a:path>
            </a:pathLst>
          </a:cu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1" name="Freeform 10"/>
          <p:cNvSpPr>
            <a:spLocks noChangeArrowheads="1"/>
          </p:cNvSpPr>
          <p:nvPr/>
        </p:nvSpPr>
        <p:spPr bwMode="auto">
          <a:xfrm>
            <a:off x="4719638" y="1588"/>
            <a:ext cx="2508250" cy="2601913"/>
          </a:xfrm>
          <a:custGeom>
            <a:avLst/>
            <a:gdLst>
              <a:gd name="T0" fmla="*/ 0 w 1569"/>
              <a:gd name="T1" fmla="*/ 0 h 1645"/>
              <a:gd name="T2" fmla="*/ 335 w 1569"/>
              <a:gd name="T3" fmla="*/ 1645 h 1645"/>
              <a:gd name="T4" fmla="*/ 1569 w 1569"/>
              <a:gd name="T5" fmla="*/ 0 h 1645"/>
              <a:gd name="T6" fmla="*/ 0 w 1569"/>
              <a:gd name="T7" fmla="*/ 0 h 1645"/>
              <a:gd name="T8" fmla="*/ 0 60000 65536"/>
              <a:gd name="T9" fmla="*/ 0 60000 65536"/>
              <a:gd name="T10" fmla="*/ 0 60000 65536"/>
              <a:gd name="T11" fmla="*/ 0 60000 65536"/>
              <a:gd name="T12" fmla="*/ 0 w 1569"/>
              <a:gd name="T13" fmla="*/ 0 h 1645"/>
              <a:gd name="T14" fmla="*/ 1569 w 1569"/>
              <a:gd name="T15" fmla="*/ 1645 h 1645"/>
            </a:gdLst>
            <a:ahLst/>
            <a:cxnLst>
              <a:cxn ang="T8">
                <a:pos x="T0" y="T1"/>
              </a:cxn>
              <a:cxn ang="T9">
                <a:pos x="T2" y="T3"/>
              </a:cxn>
              <a:cxn ang="T10">
                <a:pos x="T4" y="T5"/>
              </a:cxn>
              <a:cxn ang="T11">
                <a:pos x="T6" y="T7"/>
              </a:cxn>
            </a:cxnLst>
            <a:rect l="T12" t="T13" r="T14" b="T15"/>
            <a:pathLst>
              <a:path w="1569" h="1645">
                <a:moveTo>
                  <a:pt x="0" y="0"/>
                </a:moveTo>
                <a:lnTo>
                  <a:pt x="335" y="1645"/>
                </a:lnTo>
                <a:cubicBezTo>
                  <a:pt x="335" y="1645"/>
                  <a:pt x="1394" y="1086"/>
                  <a:pt x="1569" y="0"/>
                </a:cubicBezTo>
                <a:cubicBezTo>
                  <a:pt x="784" y="0"/>
                  <a:pt x="0" y="0"/>
                  <a:pt x="0" y="0"/>
                </a:cubicBezTo>
                <a:close/>
              </a:path>
            </a:pathLst>
          </a:custGeom>
          <a:solidFill>
            <a:schemeClr val="accent1"/>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2" name="Freeform 15"/>
          <p:cNvSpPr>
            <a:spLocks noChangeArrowheads="1"/>
          </p:cNvSpPr>
          <p:nvPr/>
        </p:nvSpPr>
        <p:spPr bwMode="auto">
          <a:xfrm>
            <a:off x="0" y="1588"/>
            <a:ext cx="5854700" cy="6794500"/>
          </a:xfrm>
          <a:custGeom>
            <a:avLst/>
            <a:gdLst>
              <a:gd name="T0" fmla="*/ 0 w 3690"/>
              <a:gd name="T1" fmla="*/ 3810 h 4280"/>
              <a:gd name="T2" fmla="*/ 0 w 3690"/>
              <a:gd name="T3" fmla="*/ 1 h 4280"/>
              <a:gd name="T4" fmla="*/ 2974 w 3690"/>
              <a:gd name="T5" fmla="*/ 0 h 4280"/>
              <a:gd name="T6" fmla="*/ 2768 w 3690"/>
              <a:gd name="T7" fmla="*/ 2926 h 4280"/>
              <a:gd name="T8" fmla="*/ 0 w 3690"/>
              <a:gd name="T9" fmla="*/ 3810 h 4280"/>
              <a:gd name="T10" fmla="*/ 0 60000 65536"/>
              <a:gd name="T11" fmla="*/ 0 60000 65536"/>
              <a:gd name="T12" fmla="*/ 0 60000 65536"/>
              <a:gd name="T13" fmla="*/ 0 60000 65536"/>
              <a:gd name="T14" fmla="*/ 0 60000 65536"/>
              <a:gd name="T15" fmla="*/ 0 w 3690"/>
              <a:gd name="T16" fmla="*/ 0 h 4280"/>
              <a:gd name="T17" fmla="*/ 3690 w 3690"/>
              <a:gd name="T18" fmla="*/ 4280 h 4280"/>
            </a:gdLst>
            <a:ahLst/>
            <a:cxnLst>
              <a:cxn ang="T10">
                <a:pos x="T0" y="T1"/>
              </a:cxn>
              <a:cxn ang="T11">
                <a:pos x="T2" y="T3"/>
              </a:cxn>
              <a:cxn ang="T12">
                <a:pos x="T4" y="T5"/>
              </a:cxn>
              <a:cxn ang="T13">
                <a:pos x="T6" y="T7"/>
              </a:cxn>
              <a:cxn ang="T14">
                <a:pos x="T8" y="T9"/>
              </a:cxn>
            </a:cxnLst>
            <a:rect l="T15" t="T16" r="T17" b="T18"/>
            <a:pathLst>
              <a:path w="3690" h="4280">
                <a:moveTo>
                  <a:pt x="0" y="3810"/>
                </a:moveTo>
                <a:lnTo>
                  <a:pt x="0" y="1"/>
                </a:lnTo>
                <a:lnTo>
                  <a:pt x="2974" y="0"/>
                </a:lnTo>
                <a:cubicBezTo>
                  <a:pt x="3284" y="452"/>
                  <a:pt x="3690" y="1776"/>
                  <a:pt x="2768" y="2926"/>
                </a:cubicBezTo>
                <a:cubicBezTo>
                  <a:pt x="1610" y="4280"/>
                  <a:pt x="0" y="3810"/>
                  <a:pt x="0" y="3810"/>
                </a:cubicBezTo>
                <a:close/>
              </a:path>
            </a:pathLst>
          </a:custGeom>
          <a:solidFill>
            <a:srgbClr val="FFFFFF"/>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3" name="Freeform 16"/>
          <p:cNvSpPr>
            <a:spLocks noChangeArrowheads="1"/>
          </p:cNvSpPr>
          <p:nvPr/>
        </p:nvSpPr>
        <p:spPr bwMode="auto">
          <a:xfrm>
            <a:off x="0" y="0"/>
            <a:ext cx="5943600" cy="6437313"/>
          </a:xfrm>
          <a:custGeom>
            <a:avLst/>
            <a:gdLst>
              <a:gd name="T0" fmla="*/ 0 w 3635"/>
              <a:gd name="T1" fmla="*/ 3765 h 4115"/>
              <a:gd name="T2" fmla="*/ 0 w 3635"/>
              <a:gd name="T3" fmla="*/ 0 h 4115"/>
              <a:gd name="T4" fmla="*/ 2767 w 3635"/>
              <a:gd name="T5" fmla="*/ 0 h 4115"/>
              <a:gd name="T6" fmla="*/ 2567 w 3635"/>
              <a:gd name="T7" fmla="*/ 2858 h 4115"/>
              <a:gd name="T8" fmla="*/ 0 w 3635"/>
              <a:gd name="T9" fmla="*/ 3765 h 4115"/>
              <a:gd name="T10" fmla="*/ 0 60000 65536"/>
              <a:gd name="T11" fmla="*/ 0 60000 65536"/>
              <a:gd name="T12" fmla="*/ 0 60000 65536"/>
              <a:gd name="T13" fmla="*/ 0 60000 65536"/>
              <a:gd name="T14" fmla="*/ 0 60000 65536"/>
              <a:gd name="T15" fmla="*/ 0 w 3635"/>
              <a:gd name="T16" fmla="*/ 0 h 4115"/>
              <a:gd name="T17" fmla="*/ 3635 w 3635"/>
              <a:gd name="T18" fmla="*/ 4115 h 4115"/>
            </a:gdLst>
            <a:ahLst/>
            <a:cxnLst>
              <a:cxn ang="T10">
                <a:pos x="T0" y="T1"/>
              </a:cxn>
              <a:cxn ang="T11">
                <a:pos x="T2" y="T3"/>
              </a:cxn>
              <a:cxn ang="T12">
                <a:pos x="T4" y="T5"/>
              </a:cxn>
              <a:cxn ang="T13">
                <a:pos x="T6" y="T7"/>
              </a:cxn>
              <a:cxn ang="T14">
                <a:pos x="T8" y="T9"/>
              </a:cxn>
            </a:cxnLst>
            <a:rect l="T15" t="T16" r="T17" b="T18"/>
            <a:pathLst>
              <a:path w="3635" h="4115">
                <a:moveTo>
                  <a:pt x="0" y="3765"/>
                </a:moveTo>
                <a:lnTo>
                  <a:pt x="0" y="0"/>
                </a:lnTo>
                <a:lnTo>
                  <a:pt x="2767" y="0"/>
                </a:lnTo>
                <a:cubicBezTo>
                  <a:pt x="2767" y="0"/>
                  <a:pt x="3635" y="1445"/>
                  <a:pt x="2567" y="2858"/>
                </a:cubicBezTo>
                <a:cubicBezTo>
                  <a:pt x="1523" y="4115"/>
                  <a:pt x="0" y="3765"/>
                  <a:pt x="0" y="3765"/>
                </a:cubicBezTo>
                <a:close/>
              </a:path>
            </a:pathLst>
          </a:custGeom>
          <a:gradFill rotWithShape="1">
            <a:gsLst>
              <a:gs pos="0">
                <a:srgbClr val="FFFDE9"/>
              </a:gs>
              <a:gs pos="100000">
                <a:srgbClr val="FDF58D"/>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9224" name="Group 8"/>
          <p:cNvGrpSpPr/>
          <p:nvPr/>
        </p:nvGrpSpPr>
        <p:grpSpPr>
          <a:xfrm>
            <a:off x="250825" y="9525"/>
            <a:ext cx="4176713" cy="5908675"/>
            <a:chOff x="0" y="0"/>
            <a:chExt cx="2631" cy="3722"/>
          </a:xfrm>
        </p:grpSpPr>
        <p:sp>
          <p:nvSpPr>
            <p:cNvPr id="198665" name="Line 18"/>
            <p:cNvSpPr>
              <a:spLocks noChangeShapeType="1"/>
            </p:cNvSpPr>
            <p:nvPr/>
          </p:nvSpPr>
          <p:spPr bwMode="auto">
            <a:xfrm>
              <a:off x="0" y="0"/>
              <a:ext cx="0" cy="3720"/>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6" name="Line 19"/>
            <p:cNvSpPr>
              <a:spLocks noChangeShapeType="1"/>
            </p:cNvSpPr>
            <p:nvPr/>
          </p:nvSpPr>
          <p:spPr bwMode="auto">
            <a:xfrm>
              <a:off x="657" y="0"/>
              <a:ext cx="0" cy="3722"/>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7" name="Line 20"/>
            <p:cNvSpPr>
              <a:spLocks noChangeShapeType="1"/>
            </p:cNvSpPr>
            <p:nvPr/>
          </p:nvSpPr>
          <p:spPr bwMode="auto">
            <a:xfrm>
              <a:off x="1315" y="0"/>
              <a:ext cx="0" cy="3586"/>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8" name="Line 21"/>
            <p:cNvSpPr>
              <a:spLocks noChangeShapeType="1"/>
            </p:cNvSpPr>
            <p:nvPr/>
          </p:nvSpPr>
          <p:spPr bwMode="auto">
            <a:xfrm>
              <a:off x="1973" y="0"/>
              <a:ext cx="0" cy="3254"/>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69" name="Line 22"/>
            <p:cNvSpPr>
              <a:spLocks noChangeShapeType="1"/>
            </p:cNvSpPr>
            <p:nvPr/>
          </p:nvSpPr>
          <p:spPr bwMode="auto">
            <a:xfrm>
              <a:off x="2631" y="0"/>
              <a:ext cx="0" cy="2589"/>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9225" name="Group 14"/>
          <p:cNvGrpSpPr/>
          <p:nvPr/>
        </p:nvGrpSpPr>
        <p:grpSpPr>
          <a:xfrm>
            <a:off x="6350" y="260350"/>
            <a:ext cx="5041900" cy="5329238"/>
            <a:chOff x="0" y="0"/>
            <a:chExt cx="3176" cy="3357"/>
          </a:xfrm>
        </p:grpSpPr>
        <p:sp>
          <p:nvSpPr>
            <p:cNvPr id="198671" name="Line 24"/>
            <p:cNvSpPr>
              <a:spLocks noChangeShapeType="1"/>
            </p:cNvSpPr>
            <p:nvPr/>
          </p:nvSpPr>
          <p:spPr bwMode="auto">
            <a:xfrm rot="5400000">
              <a:off x="1462" y="-1462"/>
              <a:ext cx="0" cy="2924"/>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2" name="Line 25"/>
            <p:cNvSpPr>
              <a:spLocks noChangeShapeType="1"/>
            </p:cNvSpPr>
            <p:nvPr/>
          </p:nvSpPr>
          <p:spPr bwMode="auto">
            <a:xfrm rot="5400000">
              <a:off x="1571" y="-900"/>
              <a:ext cx="0" cy="3142"/>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3" name="Line 26"/>
            <p:cNvSpPr>
              <a:spLocks noChangeShapeType="1"/>
            </p:cNvSpPr>
            <p:nvPr/>
          </p:nvSpPr>
          <p:spPr bwMode="auto">
            <a:xfrm rot="5400000">
              <a:off x="1588" y="-246"/>
              <a:ext cx="0" cy="3176"/>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4" name="Line 27"/>
            <p:cNvSpPr>
              <a:spLocks noChangeShapeType="1"/>
            </p:cNvSpPr>
            <p:nvPr/>
          </p:nvSpPr>
          <p:spPr bwMode="auto">
            <a:xfrm rot="5400000">
              <a:off x="1504" y="510"/>
              <a:ext cx="0" cy="3008"/>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5" name="Line 28"/>
            <p:cNvSpPr>
              <a:spLocks noChangeShapeType="1"/>
            </p:cNvSpPr>
            <p:nvPr/>
          </p:nvSpPr>
          <p:spPr bwMode="auto">
            <a:xfrm rot="5400000">
              <a:off x="1302" y="1382"/>
              <a:ext cx="0" cy="2603"/>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6" name="Line 29"/>
            <p:cNvSpPr>
              <a:spLocks noChangeShapeType="1"/>
            </p:cNvSpPr>
            <p:nvPr/>
          </p:nvSpPr>
          <p:spPr bwMode="auto">
            <a:xfrm rot="5400000">
              <a:off x="834" y="2522"/>
              <a:ext cx="0" cy="1667"/>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98677" name="Rectangle 30"/>
          <p:cNvSpPr>
            <a:spLocks noChangeArrowheads="1"/>
          </p:cNvSpPr>
          <p:nvPr/>
        </p:nvSpPr>
        <p:spPr bwMode="auto">
          <a:xfrm>
            <a:off x="2368550" y="288925"/>
            <a:ext cx="1012825" cy="1025525"/>
          </a:xfrm>
          <a:prstGeom prst="rect">
            <a:avLst/>
          </a:prstGeom>
          <a:solidFill>
            <a:srgbClr val="FFFFFF">
              <a:alpha val="64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8" name="Rectangle 31"/>
          <p:cNvSpPr>
            <a:spLocks noChangeArrowheads="1"/>
          </p:cNvSpPr>
          <p:nvPr/>
        </p:nvSpPr>
        <p:spPr bwMode="auto">
          <a:xfrm>
            <a:off x="285750" y="2435225"/>
            <a:ext cx="1012825" cy="1025525"/>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79" name="Rectangle 32"/>
          <p:cNvSpPr>
            <a:spLocks noChangeArrowheads="1"/>
          </p:cNvSpPr>
          <p:nvPr/>
        </p:nvSpPr>
        <p:spPr bwMode="auto">
          <a:xfrm>
            <a:off x="0" y="279400"/>
            <a:ext cx="250825" cy="1025525"/>
          </a:xfrm>
          <a:prstGeom prst="rect">
            <a:avLst/>
          </a:prstGeom>
          <a:solidFill>
            <a:srgbClr val="FFFFFF">
              <a:alpha val="5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80" name="Rectangle 33"/>
          <p:cNvSpPr>
            <a:spLocks noChangeArrowheads="1"/>
          </p:cNvSpPr>
          <p:nvPr/>
        </p:nvSpPr>
        <p:spPr bwMode="auto">
          <a:xfrm>
            <a:off x="1331913" y="9525"/>
            <a:ext cx="1012825" cy="234950"/>
          </a:xfrm>
          <a:prstGeom prst="rect">
            <a:avLst/>
          </a:prstGeom>
          <a:solidFill>
            <a:srgbClr val="FFFFFF">
              <a:alpha val="5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81" name="Freeform 34"/>
          <p:cNvSpPr>
            <a:spLocks noChangeArrowheads="1"/>
          </p:cNvSpPr>
          <p:nvPr/>
        </p:nvSpPr>
        <p:spPr bwMode="auto">
          <a:xfrm>
            <a:off x="4452938" y="1347788"/>
            <a:ext cx="720725" cy="1047750"/>
          </a:xfrm>
          <a:custGeom>
            <a:avLst/>
            <a:gdLst>
              <a:gd name="T0" fmla="*/ 363 w 454"/>
              <a:gd name="T1" fmla="*/ 0 h 680"/>
              <a:gd name="T2" fmla="*/ 0 w 454"/>
              <a:gd name="T3" fmla="*/ 0 h 680"/>
              <a:gd name="T4" fmla="*/ 0 w 454"/>
              <a:gd name="T5" fmla="*/ 680 h 680"/>
              <a:gd name="T6" fmla="*/ 409 w 454"/>
              <a:gd name="T7" fmla="*/ 680 h 680"/>
              <a:gd name="T8" fmla="*/ 454 w 454"/>
              <a:gd name="T9" fmla="*/ 317 h 680"/>
              <a:gd name="T10" fmla="*/ 363 w 454"/>
              <a:gd name="T11" fmla="*/ 0 h 680"/>
              <a:gd name="T12" fmla="*/ 0 60000 65536"/>
              <a:gd name="T13" fmla="*/ 0 60000 65536"/>
              <a:gd name="T14" fmla="*/ 0 60000 65536"/>
              <a:gd name="T15" fmla="*/ 0 60000 65536"/>
              <a:gd name="T16" fmla="*/ 0 60000 65536"/>
              <a:gd name="T17" fmla="*/ 0 60000 65536"/>
              <a:gd name="T18" fmla="*/ 0 w 454"/>
              <a:gd name="T19" fmla="*/ 0 h 680"/>
              <a:gd name="T20" fmla="*/ 454 w 454"/>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454" h="680">
                <a:moveTo>
                  <a:pt x="363" y="0"/>
                </a:moveTo>
                <a:lnTo>
                  <a:pt x="0" y="0"/>
                </a:lnTo>
                <a:lnTo>
                  <a:pt x="0" y="680"/>
                </a:lnTo>
                <a:lnTo>
                  <a:pt x="409" y="680"/>
                </a:lnTo>
                <a:lnTo>
                  <a:pt x="454" y="317"/>
                </a:lnTo>
                <a:lnTo>
                  <a:pt x="363" y="0"/>
                </a:lnTo>
                <a:close/>
              </a:path>
            </a:pathLst>
          </a:custGeom>
          <a:solidFill>
            <a:srgbClr val="FFFFFF">
              <a:alpha val="70000"/>
            </a:srgbClr>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82" name="Freeform 35"/>
          <p:cNvSpPr>
            <a:spLocks noChangeArrowheads="1"/>
          </p:cNvSpPr>
          <p:nvPr/>
        </p:nvSpPr>
        <p:spPr bwMode="auto">
          <a:xfrm>
            <a:off x="2365375" y="4565650"/>
            <a:ext cx="1003300" cy="1023938"/>
          </a:xfrm>
          <a:custGeom>
            <a:avLst/>
            <a:gdLst>
              <a:gd name="T0" fmla="*/ 635 w 680"/>
              <a:gd name="T1" fmla="*/ 0 h 681"/>
              <a:gd name="T2" fmla="*/ 0 w 680"/>
              <a:gd name="T3" fmla="*/ 0 h 681"/>
              <a:gd name="T4" fmla="*/ 0 w 680"/>
              <a:gd name="T5" fmla="*/ 681 h 681"/>
              <a:gd name="T6" fmla="*/ 272 w 680"/>
              <a:gd name="T7" fmla="*/ 681 h 681"/>
              <a:gd name="T8" fmla="*/ 680 w 680"/>
              <a:gd name="T9" fmla="*/ 454 h 681"/>
              <a:gd name="T10" fmla="*/ 680 w 680"/>
              <a:gd name="T11" fmla="*/ 0 h 681"/>
              <a:gd name="T12" fmla="*/ 635 w 680"/>
              <a:gd name="T13" fmla="*/ 0 h 681"/>
              <a:gd name="T14" fmla="*/ 0 60000 65536"/>
              <a:gd name="T15" fmla="*/ 0 60000 65536"/>
              <a:gd name="T16" fmla="*/ 0 60000 65536"/>
              <a:gd name="T17" fmla="*/ 0 60000 65536"/>
              <a:gd name="T18" fmla="*/ 0 60000 65536"/>
              <a:gd name="T19" fmla="*/ 0 60000 65536"/>
              <a:gd name="T20" fmla="*/ 0 60000 65536"/>
              <a:gd name="T21" fmla="*/ 0 w 680"/>
              <a:gd name="T22" fmla="*/ 0 h 681"/>
              <a:gd name="T23" fmla="*/ 680 w 680"/>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0" h="681">
                <a:moveTo>
                  <a:pt x="635" y="0"/>
                </a:moveTo>
                <a:lnTo>
                  <a:pt x="0" y="0"/>
                </a:lnTo>
                <a:lnTo>
                  <a:pt x="0" y="681"/>
                </a:lnTo>
                <a:lnTo>
                  <a:pt x="272" y="681"/>
                </a:lnTo>
                <a:lnTo>
                  <a:pt x="680" y="454"/>
                </a:lnTo>
                <a:lnTo>
                  <a:pt x="680" y="0"/>
                </a:lnTo>
                <a:lnTo>
                  <a:pt x="635" y="0"/>
                </a:lnTo>
                <a:close/>
              </a:path>
            </a:pathLst>
          </a:custGeom>
          <a:solidFill>
            <a:srgbClr val="FFFFFF">
              <a:alpha val="50000"/>
            </a:srgbClr>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9232" name="Picture 37" descr="water"/>
          <p:cNvPicPr>
            <a:picLocks noChangeAspect="1"/>
          </p:cNvPicPr>
          <p:nvPr/>
        </p:nvPicPr>
        <p:blipFill>
          <a:blip r:embed="rId12"/>
          <a:srcRect l="22409" t="16374" b="27486"/>
          <a:stretch>
            <a:fillRect/>
          </a:stretch>
        </p:blipFill>
        <p:spPr>
          <a:xfrm rot="393398">
            <a:off x="2268538" y="584200"/>
            <a:ext cx="2663825" cy="2197100"/>
          </a:xfrm>
          <a:prstGeom prst="rect">
            <a:avLst/>
          </a:prstGeom>
          <a:noFill/>
          <a:ln w="9525">
            <a:noFill/>
          </a:ln>
        </p:spPr>
      </p:pic>
      <p:pic>
        <p:nvPicPr>
          <p:cNvPr id="9233" name="Picture 39" descr="bz-jpg"/>
          <p:cNvPicPr>
            <a:picLocks noChangeAspect="1"/>
          </p:cNvPicPr>
          <p:nvPr/>
        </p:nvPicPr>
        <p:blipFill>
          <a:blip r:embed="rId13">
            <a:clrChange>
              <a:clrFrom>
                <a:srgbClr val="FFFFFE"/>
              </a:clrFrom>
              <a:clrTo>
                <a:srgbClr val="FFFFFE">
                  <a:alpha val="0"/>
                </a:srgbClr>
              </a:clrTo>
            </a:clrChange>
          </a:blip>
          <a:stretch>
            <a:fillRect/>
          </a:stretch>
        </p:blipFill>
        <p:spPr>
          <a:xfrm>
            <a:off x="260350" y="88900"/>
            <a:ext cx="431800" cy="431800"/>
          </a:xfrm>
          <a:prstGeom prst="rect">
            <a:avLst/>
          </a:prstGeom>
          <a:noFill/>
          <a:ln w="9525">
            <a:noFill/>
          </a:ln>
        </p:spPr>
      </p:pic>
      <p:pic>
        <p:nvPicPr>
          <p:cNvPr id="9234" name="Picture 40" descr="hdtif"/>
          <p:cNvPicPr>
            <a:picLocks noChangeAspect="1"/>
          </p:cNvPicPr>
          <p:nvPr/>
        </p:nvPicPr>
        <p:blipFill>
          <a:blip r:embed="rId14">
            <a:clrChange>
              <a:clrFrom>
                <a:srgbClr val="FFFFFE"/>
              </a:clrFrom>
              <a:clrTo>
                <a:srgbClr val="FFFFFE">
                  <a:alpha val="0"/>
                </a:srgbClr>
              </a:clrTo>
            </a:clrChange>
          </a:blip>
          <a:stretch>
            <a:fillRect/>
          </a:stretch>
        </p:blipFill>
        <p:spPr>
          <a:xfrm>
            <a:off x="755650" y="188913"/>
            <a:ext cx="1500188" cy="231775"/>
          </a:xfrm>
          <a:prstGeom prst="rect">
            <a:avLst/>
          </a:prstGeom>
          <a:noFill/>
          <a:ln w="9525">
            <a:noFill/>
          </a:ln>
        </p:spPr>
      </p:pic>
      <p:sp>
        <p:nvSpPr>
          <p:cNvPr id="9235"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8687"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98688"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spcBef>
                <a:spcPct val="0"/>
              </a:spcBef>
              <a:buClrTx/>
              <a:defRPr sz="1400" b="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89"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spcBef>
                <a:spcPct val="0"/>
              </a:spcBef>
              <a:buClrTx/>
              <a:defRPr sz="1400" b="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869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b="0"/>
            </a:lvl1pPr>
          </a:lstStyle>
          <a:p>
            <a:pPr lvl="0" eaLnBrk="1" hangingPunct="1">
              <a:spcBef>
                <a:spcPct val="0"/>
              </a:spcBef>
              <a:buClrTx/>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pic>
        <p:nvPicPr>
          <p:cNvPr id="9240" name="Picture 35" descr="BJ1357"/>
          <p:cNvPicPr>
            <a:picLocks noChangeAspect="1"/>
          </p:cNvPicPr>
          <p:nvPr userDrawn="1"/>
        </p:nvPicPr>
        <p:blipFill>
          <a:blip r:embed="rId15"/>
          <a:stretch>
            <a:fillRect/>
          </a:stretch>
        </p:blipFill>
        <p:spPr>
          <a:xfrm>
            <a:off x="0" y="6629400"/>
            <a:ext cx="9144000" cy="2286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fade">
                                      <p:cBhvr>
                                        <p:cTn id="7" dur="1000"/>
                                        <p:tgtEl>
                                          <p:spTgt spid="198661"/>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198660"/>
                                        </p:tgtEl>
                                        <p:attrNameLst>
                                          <p:attrName>style.visibility</p:attrName>
                                        </p:attrNameLst>
                                      </p:cBhvr>
                                      <p:to>
                                        <p:strVal val="visible"/>
                                      </p:to>
                                    </p:set>
                                    <p:animEffect transition="in" filter="fade">
                                      <p:cBhvr>
                                        <p:cTn id="10" dur="1000"/>
                                        <p:tgtEl>
                                          <p:spTgt spid="198660"/>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198659"/>
                                        </p:tgtEl>
                                        <p:attrNameLst>
                                          <p:attrName>style.visibility</p:attrName>
                                        </p:attrNameLst>
                                      </p:cBhvr>
                                      <p:to>
                                        <p:strVal val="visible"/>
                                      </p:to>
                                    </p:set>
                                    <p:animEffect transition="in" filter="fade">
                                      <p:cBhvr>
                                        <p:cTn id="13" dur="1000"/>
                                        <p:tgtEl>
                                          <p:spTgt spid="198659"/>
                                        </p:tgtEl>
                                      </p:cBhvr>
                                    </p:animEffect>
                                  </p:childTnLst>
                                </p:cTn>
                              </p:par>
                              <p:par>
                                <p:cTn id="14" presetID="10" presetClass="entr" presetSubtype="0" fill="hold" grpId="0" nodeType="withEffect">
                                  <p:stCondLst>
                                    <p:cond delay="2300"/>
                                  </p:stCondLst>
                                  <p:childTnLst>
                                    <p:set>
                                      <p:cBhvr>
                                        <p:cTn id="15" dur="1" fill="hold">
                                          <p:stCondLst>
                                            <p:cond delay="0"/>
                                          </p:stCondLst>
                                        </p:cTn>
                                        <p:tgtEl>
                                          <p:spTgt spid="198658"/>
                                        </p:tgtEl>
                                        <p:attrNameLst>
                                          <p:attrName>style.visibility</p:attrName>
                                        </p:attrNameLst>
                                      </p:cBhvr>
                                      <p:to>
                                        <p:strVal val="visible"/>
                                      </p:to>
                                    </p:set>
                                    <p:animEffect transition="in" filter="fade">
                                      <p:cBhvr>
                                        <p:cTn id="16" dur="1000"/>
                                        <p:tgtEl>
                                          <p:spTgt spid="19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nimBg="1" autoUpdateAnimBg="0"/>
      <p:bldP spid="198659" grpId="0" animBg="1" autoUpdateAnimBg="0"/>
      <p:bldP spid="198660" grpId="0" animBg="1" autoUpdateAnimBg="0"/>
      <p:bldP spid="198661" grpId="0" animBg="1" autoUpdateAnimBg="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p:sp>
        <p:nvSpPr>
          <p:cNvPr id="200706" name="Freeform 7"/>
          <p:cNvSpPr>
            <a:spLocks noChangeArrowheads="1"/>
          </p:cNvSpPr>
          <p:nvPr/>
        </p:nvSpPr>
        <p:spPr bwMode="auto">
          <a:xfrm>
            <a:off x="-6350" y="-6350"/>
            <a:ext cx="9153525" cy="6862763"/>
          </a:xfrm>
          <a:custGeom>
            <a:avLst/>
            <a:gdLst>
              <a:gd name="T0" fmla="*/ 5766 w 5768"/>
              <a:gd name="T1" fmla="*/ 605 h 4325"/>
              <a:gd name="T2" fmla="*/ 5768 w 5768"/>
              <a:gd name="T3" fmla="*/ 4325 h 4325"/>
              <a:gd name="T4" fmla="*/ 1331 w 5768"/>
              <a:gd name="T5" fmla="*/ 4325 h 4325"/>
              <a:gd name="T6" fmla="*/ 4 w 5768"/>
              <a:gd name="T7" fmla="*/ 3111 h 4325"/>
              <a:gd name="T8" fmla="*/ 0 w 5768"/>
              <a:gd name="T9" fmla="*/ 0 h 4325"/>
              <a:gd name="T10" fmla="*/ 2428 w 5768"/>
              <a:gd name="T11" fmla="*/ 7 h 4325"/>
              <a:gd name="T12" fmla="*/ 5766 w 5768"/>
              <a:gd name="T13" fmla="*/ 605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07" name="Freeform 9"/>
          <p:cNvSpPr>
            <a:spLocks noChangeArrowheads="1"/>
          </p:cNvSpPr>
          <p:nvPr/>
        </p:nvSpPr>
        <p:spPr bwMode="auto">
          <a:xfrm>
            <a:off x="6350" y="5113338"/>
            <a:ext cx="1852613" cy="1746250"/>
          </a:xfrm>
          <a:custGeom>
            <a:avLst/>
            <a:gdLst>
              <a:gd name="T0" fmla="*/ 0 w 1089"/>
              <a:gd name="T1" fmla="*/ 0 h 1100"/>
              <a:gd name="T2" fmla="*/ 0 w 1089"/>
              <a:gd name="T3" fmla="*/ 1100 h 1100"/>
              <a:gd name="T4" fmla="*/ 1089 w 1089"/>
              <a:gd name="T5" fmla="*/ 1100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44" name="Group 4"/>
          <p:cNvGrpSpPr/>
          <p:nvPr/>
        </p:nvGrpSpPr>
        <p:grpSpPr>
          <a:xfrm>
            <a:off x="0" y="0"/>
            <a:ext cx="9156700" cy="6875463"/>
            <a:chOff x="0" y="0"/>
            <a:chExt cx="5768" cy="4331"/>
          </a:xfrm>
        </p:grpSpPr>
        <p:grpSp>
          <p:nvGrpSpPr>
            <p:cNvPr id="10259" name="Group 5"/>
            <p:cNvGrpSpPr/>
            <p:nvPr/>
          </p:nvGrpSpPr>
          <p:grpSpPr>
            <a:xfrm>
              <a:off x="332" y="0"/>
              <a:ext cx="5080" cy="4331"/>
              <a:chOff x="0" y="0"/>
              <a:chExt cx="5080" cy="4331"/>
            </a:xfrm>
          </p:grpSpPr>
          <p:sp>
            <p:nvSpPr>
              <p:cNvPr id="200710" name="Line 13"/>
              <p:cNvSpPr>
                <a:spLocks noChangeShapeType="1"/>
              </p:cNvSpPr>
              <p:nvPr/>
            </p:nvSpPr>
            <p:spPr bwMode="auto">
              <a:xfrm>
                <a:off x="0" y="0"/>
                <a:ext cx="0" cy="351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1" name="Line 14"/>
              <p:cNvSpPr>
                <a:spLocks noChangeShapeType="1"/>
              </p:cNvSpPr>
              <p:nvPr/>
            </p:nvSpPr>
            <p:spPr bwMode="auto">
              <a:xfrm>
                <a:off x="725" y="0"/>
                <a:ext cx="0" cy="414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2" name="Line 15"/>
              <p:cNvSpPr>
                <a:spLocks noChangeShapeType="1"/>
              </p:cNvSpPr>
              <p:nvPr/>
            </p:nvSpPr>
            <p:spPr bwMode="auto">
              <a:xfrm>
                <a:off x="1451" y="0"/>
                <a:ext cx="0" cy="432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3" name="Line 16"/>
              <p:cNvSpPr>
                <a:spLocks noChangeShapeType="1"/>
              </p:cNvSpPr>
              <p:nvPr/>
            </p:nvSpPr>
            <p:spPr bwMode="auto">
              <a:xfrm>
                <a:off x="2177" y="0"/>
                <a:ext cx="0" cy="433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4" name="Line 17"/>
              <p:cNvSpPr>
                <a:spLocks noChangeShapeType="1"/>
              </p:cNvSpPr>
              <p:nvPr/>
            </p:nvSpPr>
            <p:spPr bwMode="auto">
              <a:xfrm>
                <a:off x="2902" y="245"/>
                <a:ext cx="0" cy="408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5" name="Line 18"/>
              <p:cNvSpPr>
                <a:spLocks noChangeShapeType="1"/>
              </p:cNvSpPr>
              <p:nvPr/>
            </p:nvSpPr>
            <p:spPr bwMode="auto">
              <a:xfrm>
                <a:off x="3628" y="390"/>
                <a:ext cx="0" cy="394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6" name="Line 19"/>
              <p:cNvSpPr>
                <a:spLocks noChangeShapeType="1"/>
              </p:cNvSpPr>
              <p:nvPr/>
            </p:nvSpPr>
            <p:spPr bwMode="auto">
              <a:xfrm>
                <a:off x="4354" y="487"/>
                <a:ext cx="0" cy="384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17" name="Line 20"/>
              <p:cNvSpPr>
                <a:spLocks noChangeShapeType="1"/>
              </p:cNvSpPr>
              <p:nvPr/>
            </p:nvSpPr>
            <p:spPr bwMode="auto">
              <a:xfrm>
                <a:off x="5080" y="567"/>
                <a:ext cx="0" cy="376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60" name="Group 14"/>
            <p:cNvGrpSpPr/>
            <p:nvPr/>
          </p:nvGrpSpPr>
          <p:grpSpPr>
            <a:xfrm>
              <a:off x="0" y="264"/>
              <a:ext cx="5768" cy="3538"/>
              <a:chOff x="0" y="0"/>
              <a:chExt cx="5768" cy="3538"/>
            </a:xfrm>
          </p:grpSpPr>
          <p:sp>
            <p:nvSpPr>
              <p:cNvPr id="200719" name="Line 22"/>
              <p:cNvSpPr>
                <a:spLocks noChangeShapeType="1"/>
              </p:cNvSpPr>
              <p:nvPr/>
            </p:nvSpPr>
            <p:spPr bwMode="auto">
              <a:xfrm rot="5400000">
                <a:off x="1635" y="-1635"/>
                <a:ext cx="0" cy="327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0" name="Line 23"/>
              <p:cNvSpPr>
                <a:spLocks noChangeShapeType="1"/>
              </p:cNvSpPr>
              <p:nvPr/>
            </p:nvSpPr>
            <p:spPr bwMode="auto">
              <a:xfrm rot="5400000">
                <a:off x="2884" y="-2177"/>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1" name="Line 24"/>
              <p:cNvSpPr>
                <a:spLocks noChangeShapeType="1"/>
              </p:cNvSpPr>
              <p:nvPr/>
            </p:nvSpPr>
            <p:spPr bwMode="auto">
              <a:xfrm rot="5400000">
                <a:off x="2884" y="-1469"/>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2" name="Line 25"/>
              <p:cNvSpPr>
                <a:spLocks noChangeShapeType="1"/>
              </p:cNvSpPr>
              <p:nvPr/>
            </p:nvSpPr>
            <p:spPr bwMode="auto">
              <a:xfrm rot="5400000">
                <a:off x="2885" y="-761"/>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3" name="Line 26"/>
              <p:cNvSpPr>
                <a:spLocks noChangeShapeType="1"/>
              </p:cNvSpPr>
              <p:nvPr/>
            </p:nvSpPr>
            <p:spPr bwMode="auto">
              <a:xfrm rot="5400000">
                <a:off x="2885" y="-53"/>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4" name="Line 27"/>
              <p:cNvSpPr>
                <a:spLocks noChangeShapeType="1"/>
              </p:cNvSpPr>
              <p:nvPr/>
            </p:nvSpPr>
            <p:spPr bwMode="auto">
              <a:xfrm rot="5400000">
                <a:off x="3192" y="987"/>
                <a:ext cx="0" cy="510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00725" name="Rectangle 28"/>
          <p:cNvSpPr>
            <a:spLocks noChangeArrowheads="1"/>
          </p:cNvSpPr>
          <p:nvPr/>
        </p:nvSpPr>
        <p:spPr bwMode="auto">
          <a:xfrm>
            <a:off x="4005263" y="2692400"/>
            <a:ext cx="1128713" cy="1079500"/>
          </a:xfrm>
          <a:prstGeom prst="rect">
            <a:avLst/>
          </a:prstGeom>
          <a:solidFill>
            <a:srgbClr val="FFFFFF">
              <a:alpha val="25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6" name="Rectangle 29"/>
          <p:cNvSpPr>
            <a:spLocks noChangeArrowheads="1"/>
          </p:cNvSpPr>
          <p:nvPr/>
        </p:nvSpPr>
        <p:spPr bwMode="auto">
          <a:xfrm>
            <a:off x="7459663" y="4937125"/>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7" name="Rectangle 30"/>
          <p:cNvSpPr>
            <a:spLocks noChangeArrowheads="1"/>
          </p:cNvSpPr>
          <p:nvPr/>
        </p:nvSpPr>
        <p:spPr bwMode="auto">
          <a:xfrm>
            <a:off x="549275" y="3808413"/>
            <a:ext cx="1128713" cy="1079500"/>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8" name="Rectangle 31"/>
          <p:cNvSpPr>
            <a:spLocks noChangeArrowheads="1"/>
          </p:cNvSpPr>
          <p:nvPr/>
        </p:nvSpPr>
        <p:spPr bwMode="auto">
          <a:xfrm>
            <a:off x="6307138" y="6064250"/>
            <a:ext cx="1128713" cy="796925"/>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29" name="Rectangle 32"/>
          <p:cNvSpPr>
            <a:spLocks noChangeArrowheads="1"/>
          </p:cNvSpPr>
          <p:nvPr/>
        </p:nvSpPr>
        <p:spPr bwMode="auto">
          <a:xfrm>
            <a:off x="2846388" y="0"/>
            <a:ext cx="1128713" cy="404813"/>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30" name="Rectangle 33"/>
          <p:cNvSpPr>
            <a:spLocks noChangeArrowheads="1"/>
          </p:cNvSpPr>
          <p:nvPr/>
        </p:nvSpPr>
        <p:spPr bwMode="auto">
          <a:xfrm>
            <a:off x="2852738" y="493871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31" name="Rectangle 34"/>
          <p:cNvSpPr>
            <a:spLocks noChangeArrowheads="1"/>
          </p:cNvSpPr>
          <p:nvPr/>
        </p:nvSpPr>
        <p:spPr bwMode="auto">
          <a:xfrm>
            <a:off x="6300788" y="156686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52"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0733"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spcBef>
                <a:spcPct val="0"/>
              </a:spcBef>
              <a:buClrTx/>
              <a:defRPr sz="1400" b="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34"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spcBef>
                <a:spcPct val="0"/>
              </a:spcBef>
              <a:buClrTx/>
              <a:defRPr sz="1400" b="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0735"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b="0"/>
            </a:lvl1pPr>
          </a:lstStyle>
          <a:p>
            <a:pPr lvl="0" eaLnBrk="1" hangingPunct="1">
              <a:spcBef>
                <a:spcPct val="0"/>
              </a:spcBef>
              <a:buClrTx/>
            </a:pPr>
            <a:fld id="{9A0DB2DC-4C9A-4742-B13C-FB6460FD3503}" type="slidenum">
              <a:rPr lang="en-US" altLang="zh-CN" dirty="0">
                <a:latin typeface="Arial" panose="020B0604020202020204" pitchFamily="34" charset="0"/>
              </a:rPr>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
        <p:nvSpPr>
          <p:cNvPr id="200736" name="Rectangle 2"/>
          <p:cNvSpPr>
            <a:spLocks noGrp="1" noChangeArrowheads="1"/>
          </p:cNvSpPr>
          <p:nvPr>
            <p:ph type="title"/>
          </p:nvPr>
        </p:nvSpPr>
        <p:spPr bwMode="auto">
          <a:xfrm>
            <a:off x="457200" y="260350"/>
            <a:ext cx="8229600" cy="582613"/>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10257" name="Picture 39" descr="bz-jpg"/>
          <p:cNvPicPr>
            <a:picLocks noChangeAspect="1"/>
          </p:cNvPicPr>
          <p:nvPr/>
        </p:nvPicPr>
        <p:blipFill>
          <a:blip r:embed="rId15">
            <a:clrChange>
              <a:clrFrom>
                <a:srgbClr val="FFFFFE"/>
              </a:clrFrom>
              <a:clrTo>
                <a:srgbClr val="FFFFFE">
                  <a:alpha val="0"/>
                </a:srgbClr>
              </a:clrTo>
            </a:clrChange>
          </a:blip>
          <a:stretch>
            <a:fillRect/>
          </a:stretch>
        </p:blipFill>
        <p:spPr>
          <a:xfrm>
            <a:off x="7029450" y="6353175"/>
            <a:ext cx="431800" cy="431800"/>
          </a:xfrm>
          <a:prstGeom prst="rect">
            <a:avLst/>
          </a:prstGeom>
          <a:noFill/>
          <a:ln w="9525">
            <a:noFill/>
          </a:ln>
        </p:spPr>
      </p:pic>
      <p:pic>
        <p:nvPicPr>
          <p:cNvPr id="10258" name="Picture 40" descr="hdtif"/>
          <p:cNvPicPr>
            <a:picLocks noChangeAspect="1"/>
          </p:cNvPicPr>
          <p:nvPr/>
        </p:nvPicPr>
        <p:blipFill>
          <a:blip r:embed="rId16">
            <a:clrChange>
              <a:clrFrom>
                <a:srgbClr val="FFFFFE"/>
              </a:clrFrom>
              <a:clrTo>
                <a:srgbClr val="FFFFFE">
                  <a:alpha val="0"/>
                </a:srgbClr>
              </a:clrTo>
            </a:clrChange>
          </a:blip>
          <a:stretch>
            <a:fillRect/>
          </a:stretch>
        </p:blipFill>
        <p:spPr>
          <a:xfrm>
            <a:off x="7524750" y="6453188"/>
            <a:ext cx="1500188" cy="231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0736"/>
                                        </p:tgtEl>
                                        <p:attrNameLst>
                                          <p:attrName>style.visibility</p:attrName>
                                        </p:attrNameLst>
                                      </p:cBhvr>
                                      <p:to>
                                        <p:strVal val="visible"/>
                                      </p:to>
                                    </p:set>
                                    <p:anim calcmode="lin" valueType="num">
                                      <p:cBhvr>
                                        <p:cTn id="7" dur="500" fill="hold"/>
                                        <p:tgtEl>
                                          <p:spTgt spid="200736"/>
                                        </p:tgtEl>
                                        <p:attrNameLst>
                                          <p:attrName>ppt_x</p:attrName>
                                        </p:attrNameLst>
                                      </p:cBhvr>
                                      <p:tavLst>
                                        <p:tav tm="0">
                                          <p:val>
                                            <p:strVal val="#ppt_x-.2"/>
                                          </p:val>
                                        </p:tav>
                                        <p:tav tm="100000">
                                          <p:val>
                                            <p:strVal val="#ppt_x"/>
                                          </p:val>
                                        </p:tav>
                                      </p:tavLst>
                                    </p:anim>
                                    <p:anim calcmode="lin" valueType="num">
                                      <p:cBhvr>
                                        <p:cTn id="8" dur="500" fill="hold"/>
                                        <p:tgtEl>
                                          <p:spTgt spid="200736"/>
                                        </p:tgtEl>
                                        <p:attrNameLst>
                                          <p:attrName>ppt_y</p:attrName>
                                        </p:attrNameLst>
                                      </p:cBhvr>
                                      <p:tavLst>
                                        <p:tav tm="0">
                                          <p:val>
                                            <p:strVal val="#ppt_y"/>
                                          </p:val>
                                        </p:tav>
                                        <p:tav tm="100000">
                                          <p:val>
                                            <p:strVal val="#ppt_y"/>
                                          </p:val>
                                        </p:tav>
                                      </p:tavLst>
                                    </p:anim>
                                    <p:animEffect transition="in" filter="wipe(right)" prLst="gradientSize: 0.1">
                                      <p:cBhvr>
                                        <p:cTn id="9" dur="500"/>
                                        <p:tgtEl>
                                          <p:spTgt spid="20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6" grpId="0"/>
    </p:bld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hyperlink" Target="file:///J:\&#31532;6&#31456;\&#23553;&#38754;&#21450;&#30446;&#24405;.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108.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file:///J:\..\flash\&#28151;&#21512;&#32034;&#24341;.sw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9.w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10.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11.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slide" Target="slide7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5"/>
          <p:cNvSpPr txBox="1"/>
          <p:nvPr/>
        </p:nvSpPr>
        <p:spPr>
          <a:xfrm>
            <a:off x="250825" y="2565400"/>
            <a:ext cx="5187950" cy="762000"/>
          </a:xfrm>
          <a:prstGeom prst="rect">
            <a:avLst/>
          </a:prstGeom>
          <a:noFill/>
          <a:ln w="9525">
            <a:noFill/>
          </a:ln>
        </p:spPr>
        <p:txBody>
          <a:bodyPr wrap="none">
            <a:spAutoFit/>
          </a:bodyPr>
          <a:p>
            <a:pPr>
              <a:spcBef>
                <a:spcPct val="0"/>
              </a:spcBef>
              <a:buClrTx/>
            </a:pPr>
            <a:r>
              <a:rPr lang="zh-CN" altLang="en-US" sz="4400" dirty="0">
                <a:latin typeface="华文新魏" pitchFamily="2" charset="-122"/>
                <a:ea typeface="华文新魏" pitchFamily="2" charset="-122"/>
              </a:rPr>
              <a:t>第六章 文  件  管  理 </a:t>
            </a:r>
            <a:endParaRPr lang="zh-CN" altLang="en-US" sz="4400" dirty="0">
              <a:latin typeface="华文新魏" pitchFamily="2" charset="-122"/>
              <a:ea typeface="华文新魏" pitchFamily="2" charset="-122"/>
            </a:endParaRPr>
          </a:p>
        </p:txBody>
      </p:sp>
      <p:pic>
        <p:nvPicPr>
          <p:cNvPr id="11267" name="Picture 7" descr="GIF014">
            <a:hlinkClick r:id="rId1" action="ppaction://hlinkpres?slideindex=1&amp;slidetitle="/>
          </p:cNvPr>
          <p:cNvPicPr>
            <a:picLocks noChangeAspect="1"/>
          </p:cNvPicPr>
          <p:nvPr/>
        </p:nvPicPr>
        <p:blipFill>
          <a:blip r:embed="rId2"/>
          <a:stretch>
            <a:fillRect/>
          </a:stretch>
        </p:blipFill>
        <p:spPr>
          <a:xfrm>
            <a:off x="8058150" y="6286500"/>
            <a:ext cx="1085850" cy="571500"/>
          </a:xfrm>
          <a:prstGeom prst="rect">
            <a:avLst/>
          </a:prstGeom>
          <a:noFill/>
          <a:ln w="9525">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4"/>
          <p:cNvSpPr txBox="1"/>
          <p:nvPr/>
        </p:nvSpPr>
        <p:spPr>
          <a:xfrm>
            <a:off x="539750" y="333375"/>
            <a:ext cx="7772400" cy="6027738"/>
          </a:xfrm>
          <a:prstGeom prst="rect">
            <a:avLst/>
          </a:prstGeom>
          <a:noFill/>
          <a:ln w="9525">
            <a:noFill/>
          </a:ln>
        </p:spPr>
        <p:txBody>
          <a:bodyPr>
            <a:spAutoFit/>
          </a:bodyPr>
          <a:p>
            <a:pPr algn="just">
              <a:lnSpc>
                <a:spcPct val="150000"/>
              </a:lnSpc>
              <a:buClrTx/>
            </a:pPr>
            <a:r>
              <a:rPr lang="zh-CN" altLang="en-US" sz="2800" dirty="0">
                <a:solidFill>
                  <a:srgbClr val="00CC66"/>
                </a:solidFill>
                <a:latin typeface="宋体" panose="02010600030101010101" pitchFamily="2" charset="-122"/>
              </a:rPr>
              <a:t>（</a:t>
            </a:r>
            <a:r>
              <a:rPr lang="en-US" altLang="zh-CN" sz="2800" dirty="0">
                <a:solidFill>
                  <a:srgbClr val="00CC66"/>
                </a:solidFill>
                <a:latin typeface="宋体" panose="02010600030101010101" pitchFamily="2" charset="-122"/>
              </a:rPr>
              <a:t>3</a:t>
            </a:r>
            <a:r>
              <a:rPr lang="zh-CN" altLang="en-US" sz="2800" dirty="0">
                <a:solidFill>
                  <a:srgbClr val="00CC66"/>
                </a:solidFill>
                <a:latin typeface="宋体" panose="02010600030101010101" pitchFamily="2" charset="-122"/>
              </a:rPr>
              <a:t>） 文件系统的接口</a:t>
            </a:r>
            <a:endParaRPr lang="zh-CN" altLang="en-US" sz="2800" dirty="0">
              <a:solidFill>
                <a:srgbClr val="00CC66"/>
              </a:solidFill>
              <a:latin typeface="宋体" panose="02010600030101010101" pitchFamily="2" charset="-122"/>
            </a:endParaRPr>
          </a:p>
          <a:p>
            <a:pPr algn="just">
              <a:lnSpc>
                <a:spcPct val="150000"/>
              </a:lnSpc>
              <a:buClrTx/>
            </a:pPr>
            <a:r>
              <a:rPr lang="zh-CN" altLang="en-US" dirty="0">
                <a:latin typeface="Times New Roman" panose="02020603050405020304" pitchFamily="18" charset="0"/>
              </a:rPr>
              <a:t>       为方便用户使用文件系统，文件系统通常向用户提供两种类型的接口：</a:t>
            </a:r>
            <a:endParaRPr lang="zh-CN" altLang="en-US" dirty="0">
              <a:latin typeface="Times New Roman" panose="02020603050405020304" pitchFamily="18" charset="0"/>
            </a:endParaRPr>
          </a:p>
          <a:p>
            <a:pPr algn="just">
              <a:lnSpc>
                <a:spcPct val="150000"/>
              </a:lnSpc>
              <a:buClrTx/>
            </a:pPr>
            <a:r>
              <a:rPr lang="zh-CN" altLang="en-US" b="0" dirty="0">
                <a:solidFill>
                  <a:srgbClr val="990099"/>
                </a:solidFill>
                <a:latin typeface="Times New Roman" panose="02020603050405020304" pitchFamily="18" charset="0"/>
              </a:rPr>
              <a:t>       </a:t>
            </a:r>
            <a:r>
              <a:rPr lang="en-US" altLang="en-US" dirty="0">
                <a:solidFill>
                  <a:srgbClr val="990099"/>
                </a:solidFill>
                <a:latin typeface="Arial" panose="020B0604020202020204" pitchFamily="34" charset="0"/>
              </a:rPr>
              <a:t>①</a:t>
            </a:r>
            <a:r>
              <a:rPr lang="zh-CN" altLang="en-US" dirty="0">
                <a:solidFill>
                  <a:srgbClr val="990099"/>
                </a:solidFill>
                <a:latin typeface="Arial" panose="020B0604020202020204" pitchFamily="34" charset="0"/>
              </a:rPr>
              <a:t> </a:t>
            </a:r>
            <a:r>
              <a:rPr lang="zh-CN" altLang="en-US" dirty="0">
                <a:solidFill>
                  <a:srgbClr val="990099"/>
                </a:solidFill>
                <a:latin typeface="Times New Roman" panose="02020603050405020304" pitchFamily="18" charset="0"/>
              </a:rPr>
              <a:t>命令接口：</a:t>
            </a:r>
            <a:endParaRPr lang="zh-CN" altLang="en-US" dirty="0">
              <a:solidFill>
                <a:srgbClr val="990099"/>
              </a:solidFill>
              <a:latin typeface="Times New Roman" panose="02020603050405020304" pitchFamily="18" charset="0"/>
            </a:endParaRPr>
          </a:p>
          <a:p>
            <a:pPr algn="just">
              <a:lnSpc>
                <a:spcPct val="150000"/>
              </a:lnSpc>
              <a:buClrTx/>
            </a:pPr>
            <a:r>
              <a:rPr lang="zh-CN" altLang="en-US" dirty="0">
                <a:latin typeface="Times New Roman" panose="02020603050405020304" pitchFamily="18" charset="0"/>
              </a:rPr>
              <a:t>        这是用户与文件系统交互的接口。 用户可通过键盘终端键入命令，取得文件系统的服务。</a:t>
            </a:r>
            <a:endParaRPr lang="zh-CN" altLang="en-US" dirty="0">
              <a:latin typeface="Times New Roman" panose="02020603050405020304" pitchFamily="18" charset="0"/>
            </a:endParaRPr>
          </a:p>
          <a:p>
            <a:pPr algn="just">
              <a:lnSpc>
                <a:spcPct val="150000"/>
              </a:lnSpc>
              <a:buClrTx/>
            </a:pPr>
            <a:r>
              <a:rPr lang="zh-CN" altLang="en-US" dirty="0">
                <a:solidFill>
                  <a:srgbClr val="990099"/>
                </a:solidFill>
                <a:latin typeface="Times New Roman" panose="02020603050405020304" pitchFamily="18" charset="0"/>
              </a:rPr>
              <a:t>        </a:t>
            </a:r>
            <a:r>
              <a:rPr lang="en-US" altLang="en-US" dirty="0">
                <a:solidFill>
                  <a:srgbClr val="990099"/>
                </a:solidFill>
                <a:latin typeface="Arial" panose="020B0604020202020204" pitchFamily="34" charset="0"/>
              </a:rPr>
              <a:t>②</a:t>
            </a:r>
            <a:r>
              <a:rPr lang="zh-CN" altLang="en-US" dirty="0">
                <a:solidFill>
                  <a:srgbClr val="990099"/>
                </a:solidFill>
                <a:latin typeface="Arial" panose="020B0604020202020204" pitchFamily="34" charset="0"/>
              </a:rPr>
              <a:t> </a:t>
            </a:r>
            <a:r>
              <a:rPr lang="zh-CN" altLang="en-US" dirty="0">
                <a:solidFill>
                  <a:srgbClr val="990099"/>
                </a:solidFill>
                <a:latin typeface="Times New Roman" panose="02020603050405020304" pitchFamily="18" charset="0"/>
              </a:rPr>
              <a:t>程序接口：</a:t>
            </a:r>
            <a:endParaRPr lang="zh-CN" altLang="en-US" dirty="0">
              <a:solidFill>
                <a:srgbClr val="990099"/>
              </a:solidFill>
              <a:latin typeface="Times New Roman" panose="02020603050405020304" pitchFamily="18" charset="0"/>
            </a:endParaRPr>
          </a:p>
          <a:p>
            <a:pPr algn="just">
              <a:lnSpc>
                <a:spcPct val="150000"/>
              </a:lnSpc>
              <a:buClrTx/>
            </a:pPr>
            <a:r>
              <a:rPr lang="zh-CN" altLang="en-US" dirty="0">
                <a:latin typeface="Times New Roman" panose="02020603050405020304" pitchFamily="18" charset="0"/>
              </a:rPr>
              <a:t>       这是用户程序与文件系统的接口。 用户程序可通过系统调用来取得文件系统的服务。</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6" name="Rectangle 2"/>
          <p:cNvSpPr>
            <a:spLocks noGrp="1" noChangeArrowheads="1"/>
          </p:cNvSpPr>
          <p:nvPr>
            <p:ph type="title"/>
          </p:nvPr>
        </p:nvSpPr>
        <p:spPr>
          <a:xfrm>
            <a:off x="457200" y="-17145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272388" name="Rectangle 4"/>
          <p:cNvSpPr>
            <a:spLocks noChangeArrowheads="1"/>
          </p:cNvSpPr>
          <p:nvPr/>
        </p:nvSpPr>
        <p:spPr bwMode="auto">
          <a:xfrm>
            <a:off x="3581400" y="404813"/>
            <a:ext cx="2189163"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89" name="Line 5"/>
          <p:cNvSpPr>
            <a:spLocks noChangeShapeType="1"/>
          </p:cNvSpPr>
          <p:nvPr/>
        </p:nvSpPr>
        <p:spPr bwMode="auto">
          <a:xfrm>
            <a:off x="4311650" y="404813"/>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90" name="Line 6"/>
          <p:cNvSpPr>
            <a:spLocks noChangeShapeType="1"/>
          </p:cNvSpPr>
          <p:nvPr/>
        </p:nvSpPr>
        <p:spPr bwMode="auto">
          <a:xfrm>
            <a:off x="5041900" y="404813"/>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91" name="Text Box 7"/>
          <p:cNvSpPr txBox="1">
            <a:spLocks noChangeArrowheads="1"/>
          </p:cNvSpPr>
          <p:nvPr/>
        </p:nvSpPr>
        <p:spPr bwMode="auto">
          <a:xfrm>
            <a:off x="3662363" y="492125"/>
            <a:ext cx="4873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272392" name="Text Box 8"/>
          <p:cNvSpPr txBox="1">
            <a:spLocks noChangeArrowheads="1"/>
          </p:cNvSpPr>
          <p:nvPr/>
        </p:nvSpPr>
        <p:spPr bwMode="auto">
          <a:xfrm>
            <a:off x="4471988" y="492125"/>
            <a:ext cx="4889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272393" name="Text Box 9"/>
          <p:cNvSpPr txBox="1">
            <a:spLocks noChangeArrowheads="1"/>
          </p:cNvSpPr>
          <p:nvPr/>
        </p:nvSpPr>
        <p:spPr bwMode="auto">
          <a:xfrm>
            <a:off x="5202238" y="492125"/>
            <a:ext cx="4889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272394" name="Text Box 10"/>
          <p:cNvSpPr txBox="1">
            <a:spLocks noChangeArrowheads="1"/>
          </p:cNvSpPr>
          <p:nvPr/>
        </p:nvSpPr>
        <p:spPr bwMode="auto">
          <a:xfrm>
            <a:off x="5853113" y="492125"/>
            <a:ext cx="13811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根目录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72395" name="Line 11"/>
          <p:cNvSpPr>
            <a:spLocks noChangeShapeType="1"/>
          </p:cNvSpPr>
          <p:nvPr/>
        </p:nvSpPr>
        <p:spPr bwMode="auto">
          <a:xfrm>
            <a:off x="3581400" y="1104900"/>
            <a:ext cx="2189163"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96" name="Rectangle 12"/>
          <p:cNvSpPr>
            <a:spLocks noChangeArrowheads="1"/>
          </p:cNvSpPr>
          <p:nvPr/>
        </p:nvSpPr>
        <p:spPr bwMode="auto">
          <a:xfrm>
            <a:off x="661988"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97" name="Line 13"/>
          <p:cNvSpPr>
            <a:spLocks noChangeShapeType="1"/>
          </p:cNvSpPr>
          <p:nvPr/>
        </p:nvSpPr>
        <p:spPr bwMode="auto">
          <a:xfrm>
            <a:off x="1392238"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398" name="Text Box 14"/>
          <p:cNvSpPr txBox="1">
            <a:spLocks noChangeArrowheads="1"/>
          </p:cNvSpPr>
          <p:nvPr/>
        </p:nvSpPr>
        <p:spPr bwMode="auto">
          <a:xfrm>
            <a:off x="736600"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399" name="Text Box 15"/>
          <p:cNvSpPr txBox="1">
            <a:spLocks noChangeArrowheads="1"/>
          </p:cNvSpPr>
          <p:nvPr/>
        </p:nvSpPr>
        <p:spPr bwMode="auto">
          <a:xfrm>
            <a:off x="1470025"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00" name="Line 16"/>
          <p:cNvSpPr>
            <a:spLocks noChangeShapeType="1"/>
          </p:cNvSpPr>
          <p:nvPr/>
        </p:nvSpPr>
        <p:spPr bwMode="auto">
          <a:xfrm flipV="1">
            <a:off x="661988"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01" name="Oval 17"/>
          <p:cNvSpPr>
            <a:spLocks noChangeArrowheads="1"/>
          </p:cNvSpPr>
          <p:nvPr/>
        </p:nvSpPr>
        <p:spPr bwMode="auto">
          <a:xfrm>
            <a:off x="254000" y="4165600"/>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02" name="Text Box 18"/>
          <p:cNvSpPr txBox="1">
            <a:spLocks noChangeArrowheads="1"/>
          </p:cNvSpPr>
          <p:nvPr/>
        </p:nvSpPr>
        <p:spPr bwMode="auto">
          <a:xfrm>
            <a:off x="250825" y="4246563"/>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03" name="Oval 19"/>
          <p:cNvSpPr>
            <a:spLocks noChangeArrowheads="1"/>
          </p:cNvSpPr>
          <p:nvPr/>
        </p:nvSpPr>
        <p:spPr bwMode="auto">
          <a:xfrm>
            <a:off x="1309688" y="4165600"/>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04" name="Text Box 20"/>
          <p:cNvSpPr txBox="1">
            <a:spLocks noChangeArrowheads="1"/>
          </p:cNvSpPr>
          <p:nvPr/>
        </p:nvSpPr>
        <p:spPr bwMode="auto">
          <a:xfrm>
            <a:off x="1306513" y="4246563"/>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05" name="Rectangle 21"/>
          <p:cNvSpPr>
            <a:spLocks noChangeArrowheads="1"/>
          </p:cNvSpPr>
          <p:nvPr/>
        </p:nvSpPr>
        <p:spPr bwMode="auto">
          <a:xfrm>
            <a:off x="3340100"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06" name="Line 22"/>
          <p:cNvSpPr>
            <a:spLocks noChangeShapeType="1"/>
          </p:cNvSpPr>
          <p:nvPr/>
        </p:nvSpPr>
        <p:spPr bwMode="auto">
          <a:xfrm>
            <a:off x="4070350"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07" name="Text Box 23"/>
          <p:cNvSpPr txBox="1">
            <a:spLocks noChangeArrowheads="1"/>
          </p:cNvSpPr>
          <p:nvPr/>
        </p:nvSpPr>
        <p:spPr bwMode="auto">
          <a:xfrm>
            <a:off x="3414713"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08" name="Text Box 24"/>
          <p:cNvSpPr txBox="1">
            <a:spLocks noChangeArrowheads="1"/>
          </p:cNvSpPr>
          <p:nvPr/>
        </p:nvSpPr>
        <p:spPr bwMode="auto">
          <a:xfrm>
            <a:off x="4148138"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09" name="Line 25"/>
          <p:cNvSpPr>
            <a:spLocks noChangeShapeType="1"/>
          </p:cNvSpPr>
          <p:nvPr/>
        </p:nvSpPr>
        <p:spPr bwMode="auto">
          <a:xfrm flipV="1">
            <a:off x="3340100"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0" name="Rectangle 26"/>
          <p:cNvSpPr>
            <a:spLocks noChangeArrowheads="1"/>
          </p:cNvSpPr>
          <p:nvPr/>
        </p:nvSpPr>
        <p:spPr bwMode="auto">
          <a:xfrm>
            <a:off x="6097588"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1" name="Line 27"/>
          <p:cNvSpPr>
            <a:spLocks noChangeShapeType="1"/>
          </p:cNvSpPr>
          <p:nvPr/>
        </p:nvSpPr>
        <p:spPr bwMode="auto">
          <a:xfrm>
            <a:off x="6827838"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2" name="Text Box 28"/>
          <p:cNvSpPr txBox="1">
            <a:spLocks noChangeArrowheads="1"/>
          </p:cNvSpPr>
          <p:nvPr/>
        </p:nvSpPr>
        <p:spPr bwMode="auto">
          <a:xfrm>
            <a:off x="6173788"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13" name="Text Box 29"/>
          <p:cNvSpPr txBox="1">
            <a:spLocks noChangeArrowheads="1"/>
          </p:cNvSpPr>
          <p:nvPr/>
        </p:nvSpPr>
        <p:spPr bwMode="auto">
          <a:xfrm>
            <a:off x="6907213"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14" name="Line 30"/>
          <p:cNvSpPr>
            <a:spLocks noChangeShapeType="1"/>
          </p:cNvSpPr>
          <p:nvPr/>
        </p:nvSpPr>
        <p:spPr bwMode="auto">
          <a:xfrm flipV="1">
            <a:off x="6097588"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5" name="Oval 31"/>
          <p:cNvSpPr>
            <a:spLocks noChangeArrowheads="1"/>
          </p:cNvSpPr>
          <p:nvPr/>
        </p:nvSpPr>
        <p:spPr bwMode="auto">
          <a:xfrm>
            <a:off x="4554538" y="4078288"/>
            <a:ext cx="566738" cy="614363"/>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6" name="Text Box 32"/>
          <p:cNvSpPr txBox="1">
            <a:spLocks noChangeArrowheads="1"/>
          </p:cNvSpPr>
          <p:nvPr/>
        </p:nvSpPr>
        <p:spPr bwMode="auto">
          <a:xfrm>
            <a:off x="4551363" y="4159250"/>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17" name="Oval 33"/>
          <p:cNvSpPr>
            <a:spLocks noChangeArrowheads="1"/>
          </p:cNvSpPr>
          <p:nvPr/>
        </p:nvSpPr>
        <p:spPr bwMode="auto">
          <a:xfrm>
            <a:off x="5580063" y="5478463"/>
            <a:ext cx="762000" cy="614363"/>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18" name="Text Box 34"/>
          <p:cNvSpPr txBox="1">
            <a:spLocks noChangeArrowheads="1"/>
          </p:cNvSpPr>
          <p:nvPr/>
        </p:nvSpPr>
        <p:spPr bwMode="auto">
          <a:xfrm>
            <a:off x="5581650" y="5518150"/>
            <a:ext cx="9350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19" name="Oval 35"/>
          <p:cNvSpPr>
            <a:spLocks noChangeArrowheads="1"/>
          </p:cNvSpPr>
          <p:nvPr/>
        </p:nvSpPr>
        <p:spPr bwMode="auto">
          <a:xfrm>
            <a:off x="7802563" y="4084638"/>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0" name="Text Box 36"/>
          <p:cNvSpPr txBox="1">
            <a:spLocks noChangeArrowheads="1"/>
          </p:cNvSpPr>
          <p:nvPr/>
        </p:nvSpPr>
        <p:spPr bwMode="auto">
          <a:xfrm>
            <a:off x="7799388" y="4165600"/>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21" name="Rectangle 37"/>
          <p:cNvSpPr>
            <a:spLocks noChangeArrowheads="1"/>
          </p:cNvSpPr>
          <p:nvPr/>
        </p:nvSpPr>
        <p:spPr bwMode="auto">
          <a:xfrm>
            <a:off x="5775325" y="3816350"/>
            <a:ext cx="146050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2" name="Line 38"/>
          <p:cNvSpPr>
            <a:spLocks noChangeShapeType="1"/>
          </p:cNvSpPr>
          <p:nvPr/>
        </p:nvSpPr>
        <p:spPr bwMode="auto">
          <a:xfrm>
            <a:off x="6503988" y="3816350"/>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3" name="Text Box 39"/>
          <p:cNvSpPr txBox="1">
            <a:spLocks noChangeArrowheads="1"/>
          </p:cNvSpPr>
          <p:nvPr/>
        </p:nvSpPr>
        <p:spPr bwMode="auto">
          <a:xfrm>
            <a:off x="5727700" y="3903663"/>
            <a:ext cx="9318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24" name="Text Box 40"/>
          <p:cNvSpPr txBox="1">
            <a:spLocks noChangeArrowheads="1"/>
          </p:cNvSpPr>
          <p:nvPr/>
        </p:nvSpPr>
        <p:spPr bwMode="auto">
          <a:xfrm>
            <a:off x="6502400" y="3903663"/>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25" name="Line 41"/>
          <p:cNvSpPr>
            <a:spLocks noChangeShapeType="1"/>
          </p:cNvSpPr>
          <p:nvPr/>
        </p:nvSpPr>
        <p:spPr bwMode="auto">
          <a:xfrm flipV="1">
            <a:off x="5795963" y="4510088"/>
            <a:ext cx="1439863" cy="635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6" name="Oval 42"/>
          <p:cNvSpPr>
            <a:spLocks noChangeArrowheads="1"/>
          </p:cNvSpPr>
          <p:nvPr/>
        </p:nvSpPr>
        <p:spPr bwMode="auto">
          <a:xfrm>
            <a:off x="6750050" y="5445125"/>
            <a:ext cx="8461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7" name="Text Box 43"/>
          <p:cNvSpPr txBox="1">
            <a:spLocks noChangeArrowheads="1"/>
          </p:cNvSpPr>
          <p:nvPr/>
        </p:nvSpPr>
        <p:spPr bwMode="auto">
          <a:xfrm>
            <a:off x="6732588" y="5518150"/>
            <a:ext cx="9223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28" name="Rectangle 44"/>
          <p:cNvSpPr>
            <a:spLocks noChangeArrowheads="1"/>
          </p:cNvSpPr>
          <p:nvPr/>
        </p:nvSpPr>
        <p:spPr bwMode="auto">
          <a:xfrm>
            <a:off x="2366963" y="3905250"/>
            <a:ext cx="725488"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29" name="Text Box 45"/>
          <p:cNvSpPr txBox="1">
            <a:spLocks noChangeArrowheads="1"/>
          </p:cNvSpPr>
          <p:nvPr/>
        </p:nvSpPr>
        <p:spPr bwMode="auto">
          <a:xfrm>
            <a:off x="2297113" y="3992563"/>
            <a:ext cx="906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30" name="Line 46"/>
          <p:cNvSpPr>
            <a:spLocks noChangeShapeType="1"/>
          </p:cNvSpPr>
          <p:nvPr/>
        </p:nvSpPr>
        <p:spPr bwMode="auto">
          <a:xfrm flipV="1">
            <a:off x="2366963" y="4603750"/>
            <a:ext cx="725488"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1" name="Line 47"/>
          <p:cNvSpPr>
            <a:spLocks noChangeShapeType="1"/>
          </p:cNvSpPr>
          <p:nvPr/>
        </p:nvSpPr>
        <p:spPr bwMode="auto">
          <a:xfrm flipH="1">
            <a:off x="1390650" y="1281113"/>
            <a:ext cx="2514600"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2" name="Line 48"/>
          <p:cNvSpPr>
            <a:spLocks noChangeShapeType="1"/>
          </p:cNvSpPr>
          <p:nvPr/>
        </p:nvSpPr>
        <p:spPr bwMode="auto">
          <a:xfrm flipH="1">
            <a:off x="4068763" y="1281113"/>
            <a:ext cx="485775"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3" name="Line 49"/>
          <p:cNvSpPr>
            <a:spLocks noChangeShapeType="1"/>
          </p:cNvSpPr>
          <p:nvPr/>
        </p:nvSpPr>
        <p:spPr bwMode="auto">
          <a:xfrm>
            <a:off x="5527675" y="1281113"/>
            <a:ext cx="1298575"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4" name="Text Box 50"/>
          <p:cNvSpPr txBox="1">
            <a:spLocks noChangeArrowheads="1"/>
          </p:cNvSpPr>
          <p:nvPr/>
        </p:nvSpPr>
        <p:spPr bwMode="auto">
          <a:xfrm>
            <a:off x="660400" y="1454150"/>
            <a:ext cx="12160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72435" name="Text Box 51"/>
          <p:cNvSpPr txBox="1">
            <a:spLocks noChangeArrowheads="1"/>
          </p:cNvSpPr>
          <p:nvPr/>
        </p:nvSpPr>
        <p:spPr bwMode="auto">
          <a:xfrm>
            <a:off x="4473575" y="1584325"/>
            <a:ext cx="12176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72436" name="Text Box 52"/>
          <p:cNvSpPr txBox="1">
            <a:spLocks noChangeArrowheads="1"/>
          </p:cNvSpPr>
          <p:nvPr/>
        </p:nvSpPr>
        <p:spPr bwMode="auto">
          <a:xfrm>
            <a:off x="6745288" y="1497013"/>
            <a:ext cx="12176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72437" name="Line 53"/>
          <p:cNvSpPr>
            <a:spLocks noChangeShapeType="1"/>
          </p:cNvSpPr>
          <p:nvPr/>
        </p:nvSpPr>
        <p:spPr bwMode="auto">
          <a:xfrm flipH="1">
            <a:off x="496888" y="2941638"/>
            <a:ext cx="487363" cy="12239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8" name="Line 54"/>
          <p:cNvSpPr>
            <a:spLocks noChangeShapeType="1"/>
          </p:cNvSpPr>
          <p:nvPr/>
        </p:nvSpPr>
        <p:spPr bwMode="auto">
          <a:xfrm flipH="1">
            <a:off x="1633538" y="2941638"/>
            <a:ext cx="80963" cy="12239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39" name="Line 55"/>
          <p:cNvSpPr>
            <a:spLocks noChangeShapeType="1"/>
          </p:cNvSpPr>
          <p:nvPr/>
        </p:nvSpPr>
        <p:spPr bwMode="auto">
          <a:xfrm flipH="1">
            <a:off x="2770188" y="2941638"/>
            <a:ext cx="892175" cy="9620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0" name="Line 56"/>
          <p:cNvSpPr>
            <a:spLocks noChangeShapeType="1"/>
          </p:cNvSpPr>
          <p:nvPr/>
        </p:nvSpPr>
        <p:spPr bwMode="auto">
          <a:xfrm>
            <a:off x="4471988" y="2941638"/>
            <a:ext cx="325438" cy="113665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1" name="Line 57"/>
          <p:cNvSpPr>
            <a:spLocks noChangeShapeType="1"/>
          </p:cNvSpPr>
          <p:nvPr/>
        </p:nvSpPr>
        <p:spPr bwMode="auto">
          <a:xfrm flipH="1">
            <a:off x="6176963" y="2941638"/>
            <a:ext cx="242888" cy="8747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2" name="Line 58"/>
          <p:cNvSpPr>
            <a:spLocks noChangeShapeType="1"/>
          </p:cNvSpPr>
          <p:nvPr/>
        </p:nvSpPr>
        <p:spPr bwMode="auto">
          <a:xfrm>
            <a:off x="7150100" y="2941638"/>
            <a:ext cx="974725" cy="113665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3" name="Line 59"/>
          <p:cNvSpPr>
            <a:spLocks noChangeShapeType="1"/>
          </p:cNvSpPr>
          <p:nvPr/>
        </p:nvSpPr>
        <p:spPr bwMode="auto">
          <a:xfrm flipH="1">
            <a:off x="6013450" y="4692650"/>
            <a:ext cx="163513"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4" name="Line 60"/>
          <p:cNvSpPr>
            <a:spLocks noChangeShapeType="1"/>
          </p:cNvSpPr>
          <p:nvPr/>
        </p:nvSpPr>
        <p:spPr bwMode="auto">
          <a:xfrm>
            <a:off x="6907213" y="4692650"/>
            <a:ext cx="82550"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5" name="Oval 61"/>
          <p:cNvSpPr>
            <a:spLocks noChangeArrowheads="1"/>
          </p:cNvSpPr>
          <p:nvPr/>
        </p:nvSpPr>
        <p:spPr bwMode="auto">
          <a:xfrm>
            <a:off x="2363788" y="5389563"/>
            <a:ext cx="768350" cy="631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6" name="Text Box 62"/>
          <p:cNvSpPr txBox="1">
            <a:spLocks noChangeArrowheads="1"/>
          </p:cNvSpPr>
          <p:nvPr/>
        </p:nvSpPr>
        <p:spPr bwMode="auto">
          <a:xfrm>
            <a:off x="2363788" y="5445125"/>
            <a:ext cx="8397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47" name="Line 63"/>
          <p:cNvSpPr>
            <a:spLocks noChangeShapeType="1"/>
          </p:cNvSpPr>
          <p:nvPr/>
        </p:nvSpPr>
        <p:spPr bwMode="auto">
          <a:xfrm>
            <a:off x="2687638" y="4778375"/>
            <a:ext cx="1588" cy="6111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8" name="Rectangle 64"/>
          <p:cNvSpPr>
            <a:spLocks noChangeArrowheads="1"/>
          </p:cNvSpPr>
          <p:nvPr/>
        </p:nvSpPr>
        <p:spPr bwMode="auto">
          <a:xfrm>
            <a:off x="3092450" y="3903663"/>
            <a:ext cx="727075" cy="1049338"/>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49" name="Text Box 65"/>
          <p:cNvSpPr txBox="1">
            <a:spLocks noChangeArrowheads="1"/>
          </p:cNvSpPr>
          <p:nvPr/>
        </p:nvSpPr>
        <p:spPr bwMode="auto">
          <a:xfrm>
            <a:off x="3089275" y="3992563"/>
            <a:ext cx="906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72450" name="Line 66"/>
          <p:cNvSpPr>
            <a:spLocks noChangeShapeType="1"/>
          </p:cNvSpPr>
          <p:nvPr/>
        </p:nvSpPr>
        <p:spPr bwMode="auto">
          <a:xfrm flipV="1">
            <a:off x="3092450" y="4600575"/>
            <a:ext cx="727075" cy="3175"/>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451" name="Line 67"/>
          <p:cNvSpPr>
            <a:spLocks noChangeShapeType="1"/>
          </p:cNvSpPr>
          <p:nvPr/>
        </p:nvSpPr>
        <p:spPr bwMode="auto">
          <a:xfrm>
            <a:off x="3495675" y="4865688"/>
            <a:ext cx="2084388" cy="868363"/>
          </a:xfrm>
          <a:prstGeom prst="line">
            <a:avLst/>
          </a:prstGeom>
          <a:noFill/>
          <a:ln w="12700">
            <a:solidFill>
              <a:srgbClr val="FF00FF"/>
            </a:solidFill>
            <a:round/>
            <a:tailEnd type="triangle" w="med" len="med"/>
          </a:ln>
          <a:effectLst>
            <a:outerShdw dist="17961" dir="2700000" algn="ctr" rotWithShape="0">
              <a:srgbClr val="FF00FF">
                <a:gamma/>
                <a:shade val="60000"/>
                <a:invGamma/>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8" name="Rectangle 10"/>
          <p:cNvSpPr/>
          <p:nvPr/>
        </p:nvSpPr>
        <p:spPr>
          <a:xfrm>
            <a:off x="960438" y="3432175"/>
            <a:ext cx="1601787" cy="41910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19499" name="Rectangle 11"/>
          <p:cNvSpPr/>
          <p:nvPr/>
        </p:nvSpPr>
        <p:spPr>
          <a:xfrm>
            <a:off x="2562225" y="3432175"/>
            <a:ext cx="785813" cy="419100"/>
          </a:xfrm>
          <a:prstGeom prst="rect">
            <a:avLst/>
          </a:prstGeom>
          <a:solidFill>
            <a:srgbClr val="FFFFFF"/>
          </a:solidFill>
          <a:ln w="20638" cap="flat" cmpd="sng">
            <a:solidFill>
              <a:srgbClr val="000000"/>
            </a:solidFill>
            <a:prstDash val="solid"/>
            <a:miter/>
            <a:headEnd type="none" w="med" len="med"/>
            <a:tailEnd type="none" w="med" len="med"/>
          </a:ln>
        </p:spPr>
        <p:txBody>
          <a:bodyPr/>
          <a:p>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105476" name="Rectangle 12"/>
          <p:cNvSpPr/>
          <p:nvPr/>
        </p:nvSpPr>
        <p:spPr>
          <a:xfrm>
            <a:off x="960438" y="4583113"/>
            <a:ext cx="1601787"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77" name="Rectangle 13"/>
          <p:cNvSpPr/>
          <p:nvPr/>
        </p:nvSpPr>
        <p:spPr>
          <a:xfrm>
            <a:off x="2562225" y="4583113"/>
            <a:ext cx="785813"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78" name="Rectangle 14"/>
          <p:cNvSpPr/>
          <p:nvPr/>
        </p:nvSpPr>
        <p:spPr>
          <a:xfrm>
            <a:off x="1474788" y="4211638"/>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B1</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5479" name="Rectangle 15"/>
          <p:cNvSpPr/>
          <p:nvPr/>
        </p:nvSpPr>
        <p:spPr>
          <a:xfrm>
            <a:off x="960438" y="4984750"/>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80" name="Rectangle 16"/>
          <p:cNvSpPr/>
          <p:nvPr/>
        </p:nvSpPr>
        <p:spPr>
          <a:xfrm>
            <a:off x="2562225" y="4984750"/>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81" name="Rectangle 17"/>
          <p:cNvSpPr/>
          <p:nvPr/>
        </p:nvSpPr>
        <p:spPr>
          <a:xfrm>
            <a:off x="960438" y="5384800"/>
            <a:ext cx="1601787"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82" name="Rectangle 18"/>
          <p:cNvSpPr/>
          <p:nvPr/>
        </p:nvSpPr>
        <p:spPr>
          <a:xfrm>
            <a:off x="1423988" y="5427663"/>
            <a:ext cx="542925" cy="365125"/>
          </a:xfrm>
          <a:prstGeom prst="rect">
            <a:avLst/>
          </a:prstGeom>
          <a:noFill/>
          <a:ln w="9525">
            <a:noFill/>
          </a:ln>
        </p:spPr>
        <p:txBody>
          <a:bodyPr wrap="none" lIns="0" tIns="0" rIns="0" bIns="0">
            <a:spAutoFit/>
          </a:bodyPr>
          <a:p>
            <a:r>
              <a:rPr lang="en-US" altLang="zh-CN" b="0" dirty="0">
                <a:solidFill>
                  <a:srgbClr val="000000"/>
                </a:solidFill>
                <a:latin typeface="Times" charset="0"/>
              </a:rPr>
              <a:t>B11</a:t>
            </a:r>
            <a:endParaRPr lang="en-US" altLang="zh-CN" dirty="0">
              <a:latin typeface="Arial" panose="020B0604020202020204" pitchFamily="34" charset="0"/>
            </a:endParaRPr>
          </a:p>
        </p:txBody>
      </p:sp>
      <p:sp>
        <p:nvSpPr>
          <p:cNvPr id="105483" name="Rectangle 19"/>
          <p:cNvSpPr/>
          <p:nvPr/>
        </p:nvSpPr>
        <p:spPr>
          <a:xfrm>
            <a:off x="2562225" y="5384800"/>
            <a:ext cx="785813"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484" name="Rectangle 20"/>
          <p:cNvSpPr/>
          <p:nvPr/>
        </p:nvSpPr>
        <p:spPr>
          <a:xfrm>
            <a:off x="4789488" y="2597150"/>
            <a:ext cx="1938337" cy="1984375"/>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19509" name="Rectangle 21"/>
          <p:cNvSpPr/>
          <p:nvPr/>
        </p:nvSpPr>
        <p:spPr>
          <a:xfrm>
            <a:off x="4856163" y="3013075"/>
            <a:ext cx="1838325" cy="365125"/>
          </a:xfrm>
          <a:prstGeom prst="rect">
            <a:avLst/>
          </a:prstGeom>
          <a:noFill/>
          <a:ln w="9525">
            <a:noFill/>
          </a:ln>
        </p:spPr>
        <p:txBody>
          <a:bodyPr wrap="none" lIns="0" tIns="0" rIns="0" bIns="0">
            <a:spAutoFit/>
          </a:bodyPr>
          <a:p>
            <a:r>
              <a:rPr lang="zh-CN" altLang="en-US" dirty="0">
                <a:solidFill>
                  <a:srgbClr val="000000"/>
                </a:solidFill>
                <a:latin typeface="宋体" panose="02010600030101010101" pitchFamily="2" charset="-122"/>
              </a:rPr>
              <a:t>文件物理地址</a:t>
            </a:r>
            <a:endParaRPr lang="zh-CN" altLang="en-US" dirty="0">
              <a:latin typeface="Arial" panose="020B0604020202020204" pitchFamily="34" charset="0"/>
            </a:endParaRPr>
          </a:p>
        </p:txBody>
      </p:sp>
      <p:sp>
        <p:nvSpPr>
          <p:cNvPr id="105486" name="Rectangle 22"/>
          <p:cNvSpPr/>
          <p:nvPr/>
        </p:nvSpPr>
        <p:spPr>
          <a:xfrm>
            <a:off x="4932363" y="2149475"/>
            <a:ext cx="13811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15</a:t>
            </a:r>
            <a:r>
              <a:rPr lang="zh-CN" altLang="en-US" dirty="0">
                <a:solidFill>
                  <a:srgbClr val="000000"/>
                </a:solidFill>
                <a:latin typeface="宋体" panose="02010600030101010101" pitchFamily="2" charset="-122"/>
              </a:rPr>
              <a:t>号</a:t>
            </a:r>
            <a:r>
              <a:rPr lang="en-US" altLang="zh-CN" dirty="0">
                <a:solidFill>
                  <a:srgbClr val="000000"/>
                </a:solidFill>
                <a:latin typeface="宋体" panose="02010600030101010101" pitchFamily="2" charset="-122"/>
              </a:rPr>
              <a:t>i</a:t>
            </a:r>
            <a:r>
              <a:rPr lang="zh-CN" altLang="en-US" dirty="0">
                <a:solidFill>
                  <a:srgbClr val="000000"/>
                </a:solidFill>
                <a:latin typeface="宋体" panose="02010600030101010101" pitchFamily="2" charset="-122"/>
              </a:rPr>
              <a:t>结点</a:t>
            </a:r>
            <a:endParaRPr lang="zh-CN" altLang="en-US" dirty="0">
              <a:latin typeface="Arial" panose="020B0604020202020204" pitchFamily="34" charset="0"/>
            </a:endParaRPr>
          </a:p>
        </p:txBody>
      </p:sp>
      <p:sp>
        <p:nvSpPr>
          <p:cNvPr id="319511" name="Freeform 23"/>
          <p:cNvSpPr/>
          <p:nvPr/>
        </p:nvSpPr>
        <p:spPr>
          <a:xfrm>
            <a:off x="7669213" y="2941638"/>
            <a:ext cx="719137" cy="647700"/>
          </a:xfrm>
          <a:custGeom>
            <a:avLst/>
            <a:gdLst>
              <a:gd name="txL" fmla="*/ 0 w 371"/>
              <a:gd name="txT" fmla="*/ 0 h 385"/>
              <a:gd name="txR" fmla="*/ 371 w 371"/>
              <a:gd name="txB" fmla="*/ 385 h 385"/>
            </a:gdLst>
            <a:ahLst/>
            <a:cxnLst>
              <a:cxn ang="0">
                <a:pos x="0" y="334785"/>
              </a:cxn>
              <a:cxn ang="0">
                <a:pos x="50398" y="178328"/>
              </a:cxn>
              <a:cxn ang="0">
                <a:pos x="180269" y="45423"/>
              </a:cxn>
              <a:cxn ang="0">
                <a:pos x="358599" y="0"/>
              </a:cxn>
              <a:cxn ang="0">
                <a:pos x="538868" y="45423"/>
              </a:cxn>
              <a:cxn ang="0">
                <a:pos x="668739" y="178328"/>
              </a:cxn>
              <a:cxn ang="0">
                <a:pos x="719137" y="334785"/>
              </a:cxn>
              <a:cxn ang="0">
                <a:pos x="668739" y="491243"/>
              </a:cxn>
              <a:cxn ang="0">
                <a:pos x="538868" y="603959"/>
              </a:cxn>
              <a:cxn ang="0">
                <a:pos x="358599" y="647700"/>
              </a:cxn>
              <a:cxn ang="0">
                <a:pos x="180269" y="603959"/>
              </a:cxn>
              <a:cxn ang="0">
                <a:pos x="50398" y="491243"/>
              </a:cxn>
              <a:cxn ang="0">
                <a:pos x="0" y="334785"/>
              </a:cxn>
            </a:cxnLst>
            <a:rect l="txL" t="txT" r="txR" b="txB"/>
            <a:pathLst>
              <a:path w="371" h="385">
                <a:moveTo>
                  <a:pt x="0" y="199"/>
                </a:moveTo>
                <a:lnTo>
                  <a:pt x="26" y="106"/>
                </a:lnTo>
                <a:lnTo>
                  <a:pt x="93" y="27"/>
                </a:lnTo>
                <a:lnTo>
                  <a:pt x="185" y="0"/>
                </a:lnTo>
                <a:lnTo>
                  <a:pt x="278" y="27"/>
                </a:lnTo>
                <a:lnTo>
                  <a:pt x="345" y="106"/>
                </a:lnTo>
                <a:lnTo>
                  <a:pt x="371" y="199"/>
                </a:lnTo>
                <a:lnTo>
                  <a:pt x="345" y="292"/>
                </a:lnTo>
                <a:lnTo>
                  <a:pt x="278" y="359"/>
                </a:lnTo>
                <a:lnTo>
                  <a:pt x="185" y="385"/>
                </a:lnTo>
                <a:lnTo>
                  <a:pt x="93" y="359"/>
                </a:lnTo>
                <a:lnTo>
                  <a:pt x="26" y="292"/>
                </a:lnTo>
                <a:lnTo>
                  <a:pt x="0" y="199"/>
                </a:lnTo>
                <a:close/>
              </a:path>
            </a:pathLst>
          </a:custGeom>
          <a:solidFill>
            <a:srgbClr val="CCFFCC"/>
          </a:solidFill>
          <a:ln w="20701"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19512" name="Rectangle 24"/>
          <p:cNvSpPr/>
          <p:nvPr/>
        </p:nvSpPr>
        <p:spPr>
          <a:xfrm>
            <a:off x="7740650" y="3079750"/>
            <a:ext cx="720725" cy="365125"/>
          </a:xfrm>
          <a:prstGeom prst="rect">
            <a:avLst/>
          </a:prstGeom>
          <a:noFill/>
          <a:ln w="9525">
            <a:noFill/>
          </a:ln>
        </p:spPr>
        <p:txBody>
          <a:bodyPr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319513" name="Text Box 25"/>
          <p:cNvSpPr txBox="1">
            <a:spLocks noChangeArrowheads="1"/>
          </p:cNvSpPr>
          <p:nvPr/>
        </p:nvSpPr>
        <p:spPr bwMode="auto">
          <a:xfrm>
            <a:off x="250825" y="260350"/>
            <a:ext cx="4105275"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共享索引节点法：</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grpSp>
        <p:nvGrpSpPr>
          <p:cNvPr id="105490" name="Group 39"/>
          <p:cNvGrpSpPr/>
          <p:nvPr/>
        </p:nvGrpSpPr>
        <p:grpSpPr>
          <a:xfrm>
            <a:off x="960438" y="1763713"/>
            <a:ext cx="2387600" cy="1668462"/>
            <a:chOff x="605" y="1111"/>
            <a:chExt cx="1504" cy="1051"/>
          </a:xfrm>
        </p:grpSpPr>
        <p:sp>
          <p:nvSpPr>
            <p:cNvPr id="105506" name="Rectangle 2"/>
            <p:cNvSpPr/>
            <p:nvPr/>
          </p:nvSpPr>
          <p:spPr>
            <a:xfrm>
              <a:off x="605" y="1405"/>
              <a:ext cx="1009" cy="252"/>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07" name="Rectangle 3"/>
            <p:cNvSpPr/>
            <p:nvPr/>
          </p:nvSpPr>
          <p:spPr>
            <a:xfrm>
              <a:off x="1614" y="1405"/>
              <a:ext cx="495" cy="252"/>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08" name="Rectangle 4"/>
            <p:cNvSpPr/>
            <p:nvPr/>
          </p:nvSpPr>
          <p:spPr>
            <a:xfrm>
              <a:off x="1020" y="1111"/>
              <a:ext cx="966" cy="230"/>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C2</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5509" name="Rectangle 5"/>
            <p:cNvSpPr/>
            <p:nvPr/>
          </p:nvSpPr>
          <p:spPr>
            <a:xfrm>
              <a:off x="605" y="1657"/>
              <a:ext cx="1009" cy="253"/>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10" name="Rectangle 6"/>
            <p:cNvSpPr/>
            <p:nvPr/>
          </p:nvSpPr>
          <p:spPr>
            <a:xfrm>
              <a:off x="1614" y="1657"/>
              <a:ext cx="495" cy="253"/>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11" name="Rectangle 7"/>
            <p:cNvSpPr/>
            <p:nvPr/>
          </p:nvSpPr>
          <p:spPr>
            <a:xfrm>
              <a:off x="605" y="1910"/>
              <a:ext cx="1009" cy="252"/>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12" name="Rectangle 8"/>
            <p:cNvSpPr/>
            <p:nvPr/>
          </p:nvSpPr>
          <p:spPr>
            <a:xfrm>
              <a:off x="975" y="1927"/>
              <a:ext cx="353" cy="230"/>
            </a:xfrm>
            <a:prstGeom prst="rect">
              <a:avLst/>
            </a:prstGeom>
            <a:noFill/>
            <a:ln w="9525">
              <a:noFill/>
            </a:ln>
          </p:spPr>
          <p:txBody>
            <a:bodyPr wrap="none" lIns="0" tIns="0" rIns="0" bIns="0">
              <a:spAutoFit/>
            </a:bodyPr>
            <a:p>
              <a:r>
                <a:rPr lang="en-US" altLang="zh-CN" b="0" dirty="0">
                  <a:solidFill>
                    <a:srgbClr val="000000"/>
                  </a:solidFill>
                  <a:latin typeface="Times" charset="0"/>
                </a:rPr>
                <a:t>C22</a:t>
              </a:r>
              <a:endParaRPr lang="en-US" altLang="zh-CN" dirty="0">
                <a:latin typeface="Arial" panose="020B0604020202020204" pitchFamily="34" charset="0"/>
              </a:endParaRPr>
            </a:p>
          </p:txBody>
        </p:sp>
        <p:sp>
          <p:nvSpPr>
            <p:cNvPr id="105513" name="Rectangle 9"/>
            <p:cNvSpPr/>
            <p:nvPr/>
          </p:nvSpPr>
          <p:spPr>
            <a:xfrm>
              <a:off x="1614" y="1910"/>
              <a:ext cx="495" cy="252"/>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zh-CN" dirty="0">
                <a:latin typeface="Arial" panose="020B0604020202020204" pitchFamily="34" charset="0"/>
              </a:endParaRPr>
            </a:p>
          </p:txBody>
        </p:sp>
        <p:sp>
          <p:nvSpPr>
            <p:cNvPr id="105514" name="Rectangle 26"/>
            <p:cNvSpPr/>
            <p:nvPr/>
          </p:nvSpPr>
          <p:spPr>
            <a:xfrm>
              <a:off x="1065" y="1340"/>
              <a:ext cx="71" cy="307"/>
            </a:xfrm>
            <a:prstGeom prst="rect">
              <a:avLst/>
            </a:prstGeom>
            <a:noFill/>
            <a:ln w="9525">
              <a:noFill/>
            </a:ln>
          </p:spPr>
          <p:txBody>
            <a:bodyPr wrap="none"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5515" name="Rectangle 27"/>
            <p:cNvSpPr/>
            <p:nvPr/>
          </p:nvSpPr>
          <p:spPr>
            <a:xfrm>
              <a:off x="1065" y="1565"/>
              <a:ext cx="317" cy="307"/>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grpSp>
      <p:sp>
        <p:nvSpPr>
          <p:cNvPr id="319516" name="Rectangle 28"/>
          <p:cNvSpPr/>
          <p:nvPr/>
        </p:nvSpPr>
        <p:spPr>
          <a:xfrm>
            <a:off x="1547813" y="3492500"/>
            <a:ext cx="560387" cy="365125"/>
          </a:xfrm>
          <a:prstGeom prst="rect">
            <a:avLst/>
          </a:prstGeom>
          <a:noFill/>
          <a:ln w="9525">
            <a:noFill/>
          </a:ln>
        </p:spPr>
        <p:txBody>
          <a:bodyPr wrap="none"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319517" name="Line 29"/>
          <p:cNvSpPr>
            <a:spLocks noChangeShapeType="1"/>
          </p:cNvSpPr>
          <p:nvPr/>
        </p:nvSpPr>
        <p:spPr bwMode="auto">
          <a:xfrm flipV="1">
            <a:off x="3132138" y="2708275"/>
            <a:ext cx="1655763" cy="9382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5493" name="Group 30"/>
          <p:cNvGrpSpPr/>
          <p:nvPr/>
        </p:nvGrpSpPr>
        <p:grpSpPr>
          <a:xfrm>
            <a:off x="971550" y="5795963"/>
            <a:ext cx="2376488" cy="369887"/>
            <a:chOff x="2517" y="3748"/>
            <a:chExt cx="1497" cy="233"/>
          </a:xfrm>
        </p:grpSpPr>
        <p:sp>
          <p:nvSpPr>
            <p:cNvPr id="105502" name="Rectangle 31"/>
            <p:cNvSpPr/>
            <p:nvPr/>
          </p:nvSpPr>
          <p:spPr>
            <a:xfrm>
              <a:off x="2517" y="3748"/>
              <a:ext cx="100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03" name="Rectangle 32"/>
            <p:cNvSpPr/>
            <p:nvPr/>
          </p:nvSpPr>
          <p:spPr>
            <a:xfrm>
              <a:off x="3515" y="3748"/>
              <a:ext cx="49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5504" name="Rectangle 33"/>
            <p:cNvSpPr/>
            <p:nvPr/>
          </p:nvSpPr>
          <p:spPr>
            <a:xfrm>
              <a:off x="2789" y="3748"/>
              <a:ext cx="342" cy="230"/>
            </a:xfrm>
            <a:prstGeom prst="rect">
              <a:avLst/>
            </a:prstGeom>
            <a:noFill/>
            <a:ln w="9525">
              <a:noFill/>
            </a:ln>
          </p:spPr>
          <p:txBody>
            <a:bodyPr wrap="none"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105505" name="Rectangle 34"/>
            <p:cNvSpPr/>
            <p:nvPr/>
          </p:nvSpPr>
          <p:spPr>
            <a:xfrm>
              <a:off x="3606" y="3748"/>
              <a:ext cx="214" cy="230"/>
            </a:xfrm>
            <a:prstGeom prst="rect">
              <a:avLst/>
            </a:prstGeom>
            <a:noFill/>
            <a:ln w="9525">
              <a:noFill/>
            </a:ln>
          </p:spPr>
          <p:txBody>
            <a:bodyPr wrap="none" lIns="0" tIns="0" rIns="0" bIns="0">
              <a:spAutoFit/>
            </a:bodyPr>
            <a:p>
              <a:r>
                <a:rPr lang="en-US" altLang="zh-CN" b="0" dirty="0">
                  <a:solidFill>
                    <a:srgbClr val="000000"/>
                  </a:solidFill>
                  <a:latin typeface="Times" charset="0"/>
                </a:rPr>
                <a:t>15</a:t>
              </a:r>
              <a:endParaRPr lang="en-US" altLang="zh-CN" dirty="0">
                <a:latin typeface="Arial" panose="020B0604020202020204" pitchFamily="34" charset="0"/>
              </a:endParaRPr>
            </a:p>
          </p:txBody>
        </p:sp>
      </p:grpSp>
      <p:sp>
        <p:nvSpPr>
          <p:cNvPr id="319523" name="Line 35"/>
          <p:cNvSpPr>
            <a:spLocks noChangeShapeType="1"/>
          </p:cNvSpPr>
          <p:nvPr/>
        </p:nvSpPr>
        <p:spPr bwMode="auto">
          <a:xfrm flipV="1">
            <a:off x="3203575" y="3068638"/>
            <a:ext cx="1584325" cy="2879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524" name="Line 36"/>
          <p:cNvSpPr>
            <a:spLocks noChangeShapeType="1"/>
          </p:cNvSpPr>
          <p:nvPr/>
        </p:nvSpPr>
        <p:spPr bwMode="auto">
          <a:xfrm flipV="1">
            <a:off x="6732588" y="3228975"/>
            <a:ext cx="9366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96" name="Rectangle 37"/>
          <p:cNvSpPr/>
          <p:nvPr/>
        </p:nvSpPr>
        <p:spPr>
          <a:xfrm>
            <a:off x="1547813" y="4797425"/>
            <a:ext cx="503237" cy="487363"/>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5497" name="Rectangle 38"/>
          <p:cNvSpPr/>
          <p:nvPr/>
        </p:nvSpPr>
        <p:spPr>
          <a:xfrm>
            <a:off x="1619250" y="4437063"/>
            <a:ext cx="503238" cy="487362"/>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319528" name="Rectangle 40"/>
          <p:cNvSpPr/>
          <p:nvPr/>
        </p:nvSpPr>
        <p:spPr>
          <a:xfrm>
            <a:off x="4859338" y="2997200"/>
            <a:ext cx="1838325" cy="365125"/>
          </a:xfrm>
          <a:prstGeom prst="rect">
            <a:avLst/>
          </a:prstGeom>
          <a:noFill/>
          <a:ln w="9525">
            <a:noFill/>
          </a:ln>
        </p:spPr>
        <p:txBody>
          <a:bodyPr wrap="none" lIns="0" tIns="0" rIns="0" bIns="0">
            <a:spAutoFit/>
          </a:bodyPr>
          <a:p>
            <a:r>
              <a:rPr lang="zh-CN" altLang="en-US" dirty="0">
                <a:solidFill>
                  <a:srgbClr val="000000"/>
                </a:solidFill>
                <a:latin typeface="宋体" panose="02010600030101010101" pitchFamily="2" charset="-122"/>
              </a:rPr>
              <a:t>文件物理地址</a:t>
            </a:r>
            <a:endParaRPr lang="zh-CN" altLang="en-US" dirty="0">
              <a:latin typeface="Arial" panose="020B0604020202020204" pitchFamily="34" charset="0"/>
            </a:endParaRPr>
          </a:p>
        </p:txBody>
      </p:sp>
      <p:sp>
        <p:nvSpPr>
          <p:cNvPr id="319529" name="Freeform 41"/>
          <p:cNvSpPr/>
          <p:nvPr/>
        </p:nvSpPr>
        <p:spPr>
          <a:xfrm>
            <a:off x="7672388" y="2925763"/>
            <a:ext cx="647700" cy="647700"/>
          </a:xfrm>
          <a:custGeom>
            <a:avLst/>
            <a:gdLst>
              <a:gd name="txL" fmla="*/ 0 w 371"/>
              <a:gd name="txT" fmla="*/ 0 h 385"/>
              <a:gd name="txR" fmla="*/ 371 w 371"/>
              <a:gd name="txB" fmla="*/ 385 h 385"/>
            </a:gdLst>
            <a:ahLst/>
            <a:cxnLst>
              <a:cxn ang="0">
                <a:pos x="0" y="334785"/>
              </a:cxn>
              <a:cxn ang="0">
                <a:pos x="45391" y="178328"/>
              </a:cxn>
              <a:cxn ang="0">
                <a:pos x="162361" y="45423"/>
              </a:cxn>
              <a:cxn ang="0">
                <a:pos x="322977" y="0"/>
              </a:cxn>
              <a:cxn ang="0">
                <a:pos x="485339" y="45423"/>
              </a:cxn>
              <a:cxn ang="0">
                <a:pos x="602309" y="178328"/>
              </a:cxn>
              <a:cxn ang="0">
                <a:pos x="647700" y="334785"/>
              </a:cxn>
              <a:cxn ang="0">
                <a:pos x="602309" y="491243"/>
              </a:cxn>
              <a:cxn ang="0">
                <a:pos x="485339" y="603959"/>
              </a:cxn>
              <a:cxn ang="0">
                <a:pos x="322977" y="647700"/>
              </a:cxn>
              <a:cxn ang="0">
                <a:pos x="162361" y="603959"/>
              </a:cxn>
              <a:cxn ang="0">
                <a:pos x="45391" y="491243"/>
              </a:cxn>
              <a:cxn ang="0">
                <a:pos x="0" y="334785"/>
              </a:cxn>
            </a:cxnLst>
            <a:rect l="txL" t="txT" r="txR" b="txB"/>
            <a:pathLst>
              <a:path w="371" h="385">
                <a:moveTo>
                  <a:pt x="0" y="199"/>
                </a:moveTo>
                <a:lnTo>
                  <a:pt x="26" y="106"/>
                </a:lnTo>
                <a:lnTo>
                  <a:pt x="93" y="27"/>
                </a:lnTo>
                <a:lnTo>
                  <a:pt x="185" y="0"/>
                </a:lnTo>
                <a:lnTo>
                  <a:pt x="278" y="27"/>
                </a:lnTo>
                <a:lnTo>
                  <a:pt x="345" y="106"/>
                </a:lnTo>
                <a:lnTo>
                  <a:pt x="371" y="199"/>
                </a:lnTo>
                <a:lnTo>
                  <a:pt x="345" y="292"/>
                </a:lnTo>
                <a:lnTo>
                  <a:pt x="278" y="359"/>
                </a:lnTo>
                <a:lnTo>
                  <a:pt x="185" y="385"/>
                </a:lnTo>
                <a:lnTo>
                  <a:pt x="93" y="359"/>
                </a:lnTo>
                <a:lnTo>
                  <a:pt x="26" y="292"/>
                </a:lnTo>
                <a:lnTo>
                  <a:pt x="0" y="199"/>
                </a:lnTo>
                <a:close/>
              </a:path>
            </a:pathLst>
          </a:custGeom>
          <a:solidFill>
            <a:srgbClr val="CCFFCC"/>
          </a:solidFill>
          <a:ln w="20701"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19530" name="Rectangle 42"/>
          <p:cNvSpPr/>
          <p:nvPr/>
        </p:nvSpPr>
        <p:spPr>
          <a:xfrm>
            <a:off x="7816850" y="3063875"/>
            <a:ext cx="647700" cy="365125"/>
          </a:xfrm>
          <a:prstGeom prst="rect">
            <a:avLst/>
          </a:prstGeom>
          <a:noFill/>
          <a:ln w="9525">
            <a:noFill/>
          </a:ln>
        </p:spPr>
        <p:txBody>
          <a:bodyPr lIns="0" tIns="0" rIns="0" bIns="0">
            <a:spAutoFit/>
          </a:bodyPr>
          <a:p>
            <a:r>
              <a:rPr lang="en-US" altLang="zh-CN" b="0" dirty="0">
                <a:solidFill>
                  <a:srgbClr val="000000"/>
                </a:solidFill>
                <a:latin typeface="Times" charset="0"/>
              </a:rPr>
              <a:t>A2</a:t>
            </a:r>
            <a:endParaRPr lang="en-US" altLang="zh-CN" dirty="0">
              <a:latin typeface="Arial" panose="020B0604020202020204" pitchFamily="34" charset="0"/>
            </a:endParaRPr>
          </a:p>
        </p:txBody>
      </p:sp>
      <p:sp>
        <p:nvSpPr>
          <p:cNvPr id="319531" name="Line 43"/>
          <p:cNvSpPr>
            <a:spLocks noChangeShapeType="1"/>
          </p:cNvSpPr>
          <p:nvPr/>
        </p:nvSpPr>
        <p:spPr bwMode="auto">
          <a:xfrm flipV="1">
            <a:off x="6735763" y="3213100"/>
            <a:ext cx="9366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19511"/>
                                        </p:tgtEl>
                                        <p:attrNameLst>
                                          <p:attrName>ppt_x</p:attrName>
                                        </p:attrNameLst>
                                      </p:cBhvr>
                                      <p:tavLst>
                                        <p:tav tm="0">
                                          <p:val>
                                            <p:strVal val="ppt_x"/>
                                          </p:val>
                                        </p:tav>
                                        <p:tav tm="100000">
                                          <p:val>
                                            <p:strVal val="ppt_x"/>
                                          </p:val>
                                        </p:tav>
                                      </p:tavLst>
                                    </p:anim>
                                    <p:anim calcmode="lin" valueType="num">
                                      <p:cBhvr additive="base">
                                        <p:cTn id="7" dur="500"/>
                                        <p:tgtEl>
                                          <p:spTgt spid="319511"/>
                                        </p:tgtEl>
                                        <p:attrNameLst>
                                          <p:attrName>ppt_y</p:attrName>
                                        </p:attrNameLst>
                                      </p:cBhvr>
                                      <p:tavLst>
                                        <p:tav tm="0">
                                          <p:val>
                                            <p:strVal val="ppt_y"/>
                                          </p:val>
                                        </p:tav>
                                        <p:tav tm="100000">
                                          <p:val>
                                            <p:strVal val="1+ppt_h/2"/>
                                          </p:val>
                                        </p:tav>
                                      </p:tavLst>
                                    </p:anim>
                                    <p:set>
                                      <p:cBhvr>
                                        <p:cTn id="8" dur="1" fill="hold">
                                          <p:stCondLst>
                                            <p:cond delay="499"/>
                                          </p:stCondLst>
                                        </p:cTn>
                                        <p:tgtEl>
                                          <p:spTgt spid="3195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19512"/>
                                        </p:tgtEl>
                                        <p:attrNameLst>
                                          <p:attrName>ppt_x</p:attrName>
                                        </p:attrNameLst>
                                      </p:cBhvr>
                                      <p:tavLst>
                                        <p:tav tm="0">
                                          <p:val>
                                            <p:strVal val="ppt_x"/>
                                          </p:val>
                                        </p:tav>
                                        <p:tav tm="100000">
                                          <p:val>
                                            <p:strVal val="ppt_x"/>
                                          </p:val>
                                        </p:tav>
                                      </p:tavLst>
                                    </p:anim>
                                    <p:anim calcmode="lin" valueType="num">
                                      <p:cBhvr additive="base">
                                        <p:cTn id="11" dur="500"/>
                                        <p:tgtEl>
                                          <p:spTgt spid="319512"/>
                                        </p:tgtEl>
                                        <p:attrNameLst>
                                          <p:attrName>ppt_y</p:attrName>
                                        </p:attrNameLst>
                                      </p:cBhvr>
                                      <p:tavLst>
                                        <p:tav tm="0">
                                          <p:val>
                                            <p:strVal val="ppt_y"/>
                                          </p:val>
                                        </p:tav>
                                        <p:tav tm="100000">
                                          <p:val>
                                            <p:strVal val="1+ppt_h/2"/>
                                          </p:val>
                                        </p:tav>
                                      </p:tavLst>
                                    </p:anim>
                                    <p:set>
                                      <p:cBhvr>
                                        <p:cTn id="12" dur="1" fill="hold">
                                          <p:stCondLst>
                                            <p:cond delay="499"/>
                                          </p:stCondLst>
                                        </p:cTn>
                                        <p:tgtEl>
                                          <p:spTgt spid="3195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319509"/>
                                        </p:tgtEl>
                                      </p:cBhvr>
                                    </p:animEffect>
                                    <p:set>
                                      <p:cBhvr>
                                        <p:cTn id="17" dur="1" fill="hold">
                                          <p:stCondLst>
                                            <p:cond delay="499"/>
                                          </p:stCondLst>
                                        </p:cTn>
                                        <p:tgtEl>
                                          <p:spTgt spid="319509"/>
                                        </p:tgtEl>
                                        <p:attrNameLst>
                                          <p:attrName>style.visibility</p:attrName>
                                        </p:attrNameLst>
                                      </p:cBhvr>
                                      <p:to>
                                        <p:strVal val="hidden"/>
                                      </p:to>
                                    </p:set>
                                  </p:childTnLst>
                                </p:cTn>
                              </p:par>
                              <p:par>
                                <p:cTn id="18" presetID="4" presetClass="exit" presetSubtype="16" fill="hold" nodeType="withEffect">
                                  <p:stCondLst>
                                    <p:cond delay="0"/>
                                  </p:stCondLst>
                                  <p:childTnLst>
                                    <p:animEffect transition="out" filter="box(in)">
                                      <p:cBhvr>
                                        <p:cTn id="19" dur="500"/>
                                        <p:tgtEl>
                                          <p:spTgt spid="319524"/>
                                        </p:tgtEl>
                                      </p:cBhvr>
                                    </p:animEffect>
                                    <p:set>
                                      <p:cBhvr>
                                        <p:cTn id="20" dur="1" fill="hold">
                                          <p:stCondLst>
                                            <p:cond delay="499"/>
                                          </p:stCondLst>
                                        </p:cTn>
                                        <p:tgtEl>
                                          <p:spTgt spid="3195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19498"/>
                                        </p:tgtEl>
                                        <p:attrNameLst>
                                          <p:attrName>ppt_x</p:attrName>
                                        </p:attrNameLst>
                                      </p:cBhvr>
                                      <p:tavLst>
                                        <p:tav tm="0">
                                          <p:val>
                                            <p:strVal val="ppt_x"/>
                                          </p:val>
                                        </p:tav>
                                        <p:tav tm="100000">
                                          <p:val>
                                            <p:strVal val="ppt_x"/>
                                          </p:val>
                                        </p:tav>
                                      </p:tavLst>
                                    </p:anim>
                                    <p:anim calcmode="lin" valueType="num">
                                      <p:cBhvr additive="base">
                                        <p:cTn id="25" dur="500"/>
                                        <p:tgtEl>
                                          <p:spTgt spid="319498"/>
                                        </p:tgtEl>
                                        <p:attrNameLst>
                                          <p:attrName>ppt_y</p:attrName>
                                        </p:attrNameLst>
                                      </p:cBhvr>
                                      <p:tavLst>
                                        <p:tav tm="0">
                                          <p:val>
                                            <p:strVal val="ppt_y"/>
                                          </p:val>
                                        </p:tav>
                                        <p:tav tm="100000">
                                          <p:val>
                                            <p:strVal val="1+ppt_h/2"/>
                                          </p:val>
                                        </p:tav>
                                      </p:tavLst>
                                    </p:anim>
                                    <p:set>
                                      <p:cBhvr>
                                        <p:cTn id="26" dur="1" fill="hold">
                                          <p:stCondLst>
                                            <p:cond delay="499"/>
                                          </p:stCondLst>
                                        </p:cTn>
                                        <p:tgtEl>
                                          <p:spTgt spid="319498"/>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319499"/>
                                        </p:tgtEl>
                                        <p:attrNameLst>
                                          <p:attrName>ppt_x</p:attrName>
                                        </p:attrNameLst>
                                      </p:cBhvr>
                                      <p:tavLst>
                                        <p:tav tm="0">
                                          <p:val>
                                            <p:strVal val="ppt_x"/>
                                          </p:val>
                                        </p:tav>
                                        <p:tav tm="100000">
                                          <p:val>
                                            <p:strVal val="ppt_x"/>
                                          </p:val>
                                        </p:tav>
                                      </p:tavLst>
                                    </p:anim>
                                    <p:anim calcmode="lin" valueType="num">
                                      <p:cBhvr additive="base">
                                        <p:cTn id="29" dur="500"/>
                                        <p:tgtEl>
                                          <p:spTgt spid="319499"/>
                                        </p:tgtEl>
                                        <p:attrNameLst>
                                          <p:attrName>ppt_y</p:attrName>
                                        </p:attrNameLst>
                                      </p:cBhvr>
                                      <p:tavLst>
                                        <p:tav tm="0">
                                          <p:val>
                                            <p:strVal val="ppt_y"/>
                                          </p:val>
                                        </p:tav>
                                        <p:tav tm="100000">
                                          <p:val>
                                            <p:strVal val="1+ppt_h/2"/>
                                          </p:val>
                                        </p:tav>
                                      </p:tavLst>
                                    </p:anim>
                                    <p:set>
                                      <p:cBhvr>
                                        <p:cTn id="30" dur="1" fill="hold">
                                          <p:stCondLst>
                                            <p:cond delay="499"/>
                                          </p:stCondLst>
                                        </p:cTn>
                                        <p:tgtEl>
                                          <p:spTgt spid="319499"/>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319516"/>
                                        </p:tgtEl>
                                        <p:attrNameLst>
                                          <p:attrName>ppt_x</p:attrName>
                                        </p:attrNameLst>
                                      </p:cBhvr>
                                      <p:tavLst>
                                        <p:tav tm="0">
                                          <p:val>
                                            <p:strVal val="ppt_x"/>
                                          </p:val>
                                        </p:tav>
                                        <p:tav tm="100000">
                                          <p:val>
                                            <p:strVal val="ppt_x"/>
                                          </p:val>
                                        </p:tav>
                                      </p:tavLst>
                                    </p:anim>
                                    <p:anim calcmode="lin" valueType="num">
                                      <p:cBhvr additive="base">
                                        <p:cTn id="33" dur="500"/>
                                        <p:tgtEl>
                                          <p:spTgt spid="319516"/>
                                        </p:tgtEl>
                                        <p:attrNameLst>
                                          <p:attrName>ppt_y</p:attrName>
                                        </p:attrNameLst>
                                      </p:cBhvr>
                                      <p:tavLst>
                                        <p:tav tm="0">
                                          <p:val>
                                            <p:strVal val="ppt_y"/>
                                          </p:val>
                                        </p:tav>
                                        <p:tav tm="100000">
                                          <p:val>
                                            <p:strVal val="1+ppt_h/2"/>
                                          </p:val>
                                        </p:tav>
                                      </p:tavLst>
                                    </p:anim>
                                    <p:set>
                                      <p:cBhvr>
                                        <p:cTn id="34" dur="1" fill="hold">
                                          <p:stCondLst>
                                            <p:cond delay="499"/>
                                          </p:stCondLst>
                                        </p:cTn>
                                        <p:tgtEl>
                                          <p:spTgt spid="319516"/>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19517"/>
                                        </p:tgtEl>
                                        <p:attrNameLst>
                                          <p:attrName>ppt_x</p:attrName>
                                        </p:attrNameLst>
                                      </p:cBhvr>
                                      <p:tavLst>
                                        <p:tav tm="0">
                                          <p:val>
                                            <p:strVal val="ppt_x"/>
                                          </p:val>
                                        </p:tav>
                                        <p:tav tm="100000">
                                          <p:val>
                                            <p:strVal val="ppt_x"/>
                                          </p:val>
                                        </p:tav>
                                      </p:tavLst>
                                    </p:anim>
                                    <p:anim calcmode="lin" valueType="num">
                                      <p:cBhvr additive="base">
                                        <p:cTn id="37" dur="500"/>
                                        <p:tgtEl>
                                          <p:spTgt spid="319517"/>
                                        </p:tgtEl>
                                        <p:attrNameLst>
                                          <p:attrName>ppt_y</p:attrName>
                                        </p:attrNameLst>
                                      </p:cBhvr>
                                      <p:tavLst>
                                        <p:tav tm="0">
                                          <p:val>
                                            <p:strVal val="ppt_y"/>
                                          </p:val>
                                        </p:tav>
                                        <p:tav tm="100000">
                                          <p:val>
                                            <p:strVal val="1+ppt_h/2"/>
                                          </p:val>
                                        </p:tav>
                                      </p:tavLst>
                                    </p:anim>
                                    <p:set>
                                      <p:cBhvr>
                                        <p:cTn id="38" dur="1" fill="hold">
                                          <p:stCondLst>
                                            <p:cond delay="499"/>
                                          </p:stCondLst>
                                        </p:cTn>
                                        <p:tgtEl>
                                          <p:spTgt spid="31951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19528"/>
                                        </p:tgtEl>
                                        <p:attrNameLst>
                                          <p:attrName>style.visibility</p:attrName>
                                        </p:attrNameLst>
                                      </p:cBhvr>
                                      <p:to>
                                        <p:strVal val="visible"/>
                                      </p:to>
                                    </p:set>
                                    <p:animEffect transition="in" filter="box(in)">
                                      <p:cBhvr>
                                        <p:cTn id="43" dur="500"/>
                                        <p:tgtEl>
                                          <p:spTgt spid="31952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19529"/>
                                        </p:tgtEl>
                                        <p:attrNameLst>
                                          <p:attrName>style.visibility</p:attrName>
                                        </p:attrNameLst>
                                      </p:cBhvr>
                                      <p:to>
                                        <p:strVal val="visible"/>
                                      </p:to>
                                    </p:set>
                                    <p:animEffect transition="in" filter="box(in)">
                                      <p:cBhvr>
                                        <p:cTn id="46" dur="500"/>
                                        <p:tgtEl>
                                          <p:spTgt spid="31952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19530"/>
                                        </p:tgtEl>
                                        <p:attrNameLst>
                                          <p:attrName>style.visibility</p:attrName>
                                        </p:attrNameLst>
                                      </p:cBhvr>
                                      <p:to>
                                        <p:strVal val="visible"/>
                                      </p:to>
                                    </p:set>
                                    <p:animEffect transition="in" filter="box(in)">
                                      <p:cBhvr>
                                        <p:cTn id="49" dur="500"/>
                                        <p:tgtEl>
                                          <p:spTgt spid="319530"/>
                                        </p:tgtEl>
                                      </p:cBhvr>
                                    </p:animEffect>
                                  </p:childTnLst>
                                </p:cTn>
                              </p:par>
                              <p:par>
                                <p:cTn id="50" presetID="4" presetClass="entr" presetSubtype="16" fill="hold" nodeType="withEffect">
                                  <p:stCondLst>
                                    <p:cond delay="0"/>
                                  </p:stCondLst>
                                  <p:childTnLst>
                                    <p:set>
                                      <p:cBhvr>
                                        <p:cTn id="51" dur="1" fill="hold">
                                          <p:stCondLst>
                                            <p:cond delay="0"/>
                                          </p:stCondLst>
                                        </p:cTn>
                                        <p:tgtEl>
                                          <p:spTgt spid="319531"/>
                                        </p:tgtEl>
                                        <p:attrNameLst>
                                          <p:attrName>style.visibility</p:attrName>
                                        </p:attrNameLst>
                                      </p:cBhvr>
                                      <p:to>
                                        <p:strVal val="visible"/>
                                      </p:to>
                                    </p:set>
                                    <p:animEffect transition="in" filter="box(in)">
                                      <p:cBhvr>
                                        <p:cTn id="52" dur="500"/>
                                        <p:tgtEl>
                                          <p:spTgt spid="319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8" grpId="0" animBg="1"/>
      <p:bldP spid="319499" grpId="0" animBg="1"/>
      <p:bldP spid="319509" grpId="0"/>
      <p:bldP spid="319511" grpId="0" animBg="1"/>
      <p:bldP spid="319512" grpId="0"/>
      <p:bldP spid="319516" grpId="0"/>
      <p:bldP spid="319528" grpId="0"/>
      <p:bldP spid="319529" grpId="0" animBg="1"/>
      <p:bldP spid="31953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p:nvPr/>
        </p:nvSpPr>
        <p:spPr>
          <a:xfrm>
            <a:off x="312738" y="1879600"/>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499" name="Rectangle 3"/>
          <p:cNvSpPr/>
          <p:nvPr/>
        </p:nvSpPr>
        <p:spPr>
          <a:xfrm>
            <a:off x="1914525" y="1879600"/>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0" name="Rectangle 4"/>
          <p:cNvSpPr/>
          <p:nvPr/>
        </p:nvSpPr>
        <p:spPr>
          <a:xfrm>
            <a:off x="827088" y="1412875"/>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C2</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6501" name="Rectangle 5"/>
          <p:cNvSpPr/>
          <p:nvPr/>
        </p:nvSpPr>
        <p:spPr>
          <a:xfrm>
            <a:off x="312738" y="2279650"/>
            <a:ext cx="1601787"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2" name="Rectangle 6"/>
          <p:cNvSpPr/>
          <p:nvPr/>
        </p:nvSpPr>
        <p:spPr>
          <a:xfrm>
            <a:off x="1914525" y="2279650"/>
            <a:ext cx="785813"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3" name="Rectangle 7"/>
          <p:cNvSpPr/>
          <p:nvPr/>
        </p:nvSpPr>
        <p:spPr>
          <a:xfrm>
            <a:off x="312738" y="2681288"/>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4" name="Rectangle 8"/>
          <p:cNvSpPr/>
          <p:nvPr/>
        </p:nvSpPr>
        <p:spPr>
          <a:xfrm>
            <a:off x="900113" y="2708275"/>
            <a:ext cx="560387" cy="365125"/>
          </a:xfrm>
          <a:prstGeom prst="rect">
            <a:avLst/>
          </a:prstGeom>
          <a:noFill/>
          <a:ln w="9525">
            <a:noFill/>
          </a:ln>
        </p:spPr>
        <p:txBody>
          <a:bodyPr wrap="none" lIns="0" tIns="0" rIns="0" bIns="0">
            <a:spAutoFit/>
          </a:bodyPr>
          <a:p>
            <a:r>
              <a:rPr lang="en-US" altLang="zh-CN" b="0" dirty="0">
                <a:solidFill>
                  <a:srgbClr val="000000"/>
                </a:solidFill>
                <a:latin typeface="Times" charset="0"/>
              </a:rPr>
              <a:t>C22</a:t>
            </a:r>
            <a:endParaRPr lang="en-US" altLang="zh-CN" dirty="0">
              <a:latin typeface="Arial" panose="020B0604020202020204" pitchFamily="34" charset="0"/>
            </a:endParaRPr>
          </a:p>
        </p:txBody>
      </p:sp>
      <p:sp>
        <p:nvSpPr>
          <p:cNvPr id="106505" name="Rectangle 9"/>
          <p:cNvSpPr/>
          <p:nvPr/>
        </p:nvSpPr>
        <p:spPr>
          <a:xfrm>
            <a:off x="1914525" y="2681288"/>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zh-CN" dirty="0">
              <a:latin typeface="Arial" panose="020B0604020202020204" pitchFamily="34" charset="0"/>
            </a:endParaRPr>
          </a:p>
        </p:txBody>
      </p:sp>
      <p:sp>
        <p:nvSpPr>
          <p:cNvPr id="106506" name="Rectangle 10"/>
          <p:cNvSpPr/>
          <p:nvPr/>
        </p:nvSpPr>
        <p:spPr>
          <a:xfrm>
            <a:off x="312738" y="3081338"/>
            <a:ext cx="1601787" cy="41910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7" name="Rectangle 11"/>
          <p:cNvSpPr/>
          <p:nvPr/>
        </p:nvSpPr>
        <p:spPr>
          <a:xfrm>
            <a:off x="1914525" y="3081338"/>
            <a:ext cx="785813" cy="419100"/>
          </a:xfrm>
          <a:prstGeom prst="rect">
            <a:avLst/>
          </a:prstGeom>
          <a:solidFill>
            <a:srgbClr val="FFFFFF"/>
          </a:solidFill>
          <a:ln w="20638" cap="flat" cmpd="sng">
            <a:solidFill>
              <a:srgbClr val="000000"/>
            </a:solidFill>
            <a:prstDash val="solid"/>
            <a:miter/>
            <a:headEnd type="none" w="med" len="med"/>
            <a:tailEnd type="none" w="med" len="med"/>
          </a:ln>
        </p:spPr>
        <p:txBody>
          <a:bodyPr/>
          <a:p>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106508" name="Rectangle 12"/>
          <p:cNvSpPr/>
          <p:nvPr/>
        </p:nvSpPr>
        <p:spPr>
          <a:xfrm>
            <a:off x="312738" y="4232275"/>
            <a:ext cx="1601787"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09" name="Rectangle 13"/>
          <p:cNvSpPr/>
          <p:nvPr/>
        </p:nvSpPr>
        <p:spPr>
          <a:xfrm>
            <a:off x="1914525" y="4232275"/>
            <a:ext cx="785813"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0" name="Rectangle 14"/>
          <p:cNvSpPr/>
          <p:nvPr/>
        </p:nvSpPr>
        <p:spPr>
          <a:xfrm>
            <a:off x="827088" y="3860800"/>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B1</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6511" name="Rectangle 15"/>
          <p:cNvSpPr/>
          <p:nvPr/>
        </p:nvSpPr>
        <p:spPr>
          <a:xfrm>
            <a:off x="312738" y="4633913"/>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2" name="Rectangle 16"/>
          <p:cNvSpPr/>
          <p:nvPr/>
        </p:nvSpPr>
        <p:spPr>
          <a:xfrm>
            <a:off x="1914525" y="4633913"/>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3" name="Rectangle 17"/>
          <p:cNvSpPr/>
          <p:nvPr/>
        </p:nvSpPr>
        <p:spPr>
          <a:xfrm>
            <a:off x="312738" y="5033963"/>
            <a:ext cx="1601787"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4" name="Rectangle 18"/>
          <p:cNvSpPr/>
          <p:nvPr/>
        </p:nvSpPr>
        <p:spPr>
          <a:xfrm>
            <a:off x="776288" y="5076825"/>
            <a:ext cx="542925" cy="365125"/>
          </a:xfrm>
          <a:prstGeom prst="rect">
            <a:avLst/>
          </a:prstGeom>
          <a:noFill/>
          <a:ln w="9525">
            <a:noFill/>
          </a:ln>
        </p:spPr>
        <p:txBody>
          <a:bodyPr wrap="none" lIns="0" tIns="0" rIns="0" bIns="0">
            <a:spAutoFit/>
          </a:bodyPr>
          <a:p>
            <a:r>
              <a:rPr lang="en-US" altLang="zh-CN" b="0" dirty="0">
                <a:solidFill>
                  <a:srgbClr val="000000"/>
                </a:solidFill>
                <a:latin typeface="Times" charset="0"/>
              </a:rPr>
              <a:t>B11</a:t>
            </a:r>
            <a:endParaRPr lang="en-US" altLang="zh-CN" dirty="0">
              <a:latin typeface="Arial" panose="020B0604020202020204" pitchFamily="34" charset="0"/>
            </a:endParaRPr>
          </a:p>
        </p:txBody>
      </p:sp>
      <p:sp>
        <p:nvSpPr>
          <p:cNvPr id="106515" name="Rectangle 19"/>
          <p:cNvSpPr/>
          <p:nvPr/>
        </p:nvSpPr>
        <p:spPr>
          <a:xfrm>
            <a:off x="1914525" y="5033963"/>
            <a:ext cx="785813"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6" name="Rectangle 20"/>
          <p:cNvSpPr/>
          <p:nvPr/>
        </p:nvSpPr>
        <p:spPr>
          <a:xfrm>
            <a:off x="3924300" y="2220913"/>
            <a:ext cx="2087563" cy="2144712"/>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17" name="Rectangle 21"/>
          <p:cNvSpPr/>
          <p:nvPr/>
        </p:nvSpPr>
        <p:spPr>
          <a:xfrm>
            <a:off x="3990975" y="2636838"/>
            <a:ext cx="1838325" cy="365125"/>
          </a:xfrm>
          <a:prstGeom prst="rect">
            <a:avLst/>
          </a:prstGeom>
          <a:noFill/>
          <a:ln w="9525">
            <a:noFill/>
          </a:ln>
        </p:spPr>
        <p:txBody>
          <a:bodyPr wrap="none" lIns="0" tIns="0" rIns="0" bIns="0">
            <a:spAutoFit/>
          </a:bodyPr>
          <a:p>
            <a:r>
              <a:rPr lang="zh-CN" altLang="en-US" dirty="0">
                <a:solidFill>
                  <a:srgbClr val="000000"/>
                </a:solidFill>
                <a:latin typeface="宋体" panose="02010600030101010101" pitchFamily="2" charset="-122"/>
              </a:rPr>
              <a:t>文件物理地址</a:t>
            </a:r>
            <a:endParaRPr lang="zh-CN" altLang="en-US" dirty="0">
              <a:latin typeface="Arial" panose="020B0604020202020204" pitchFamily="34" charset="0"/>
            </a:endParaRPr>
          </a:p>
        </p:txBody>
      </p:sp>
      <p:sp>
        <p:nvSpPr>
          <p:cNvPr id="106518" name="Rectangle 22"/>
          <p:cNvSpPr/>
          <p:nvPr/>
        </p:nvSpPr>
        <p:spPr>
          <a:xfrm>
            <a:off x="4067175" y="1773238"/>
            <a:ext cx="13811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15</a:t>
            </a:r>
            <a:r>
              <a:rPr lang="zh-CN" altLang="en-US" dirty="0">
                <a:solidFill>
                  <a:srgbClr val="000000"/>
                </a:solidFill>
                <a:latin typeface="宋体" panose="02010600030101010101" pitchFamily="2" charset="-122"/>
              </a:rPr>
              <a:t>号</a:t>
            </a:r>
            <a:r>
              <a:rPr lang="en-US" altLang="zh-CN" dirty="0">
                <a:solidFill>
                  <a:srgbClr val="000000"/>
                </a:solidFill>
                <a:latin typeface="宋体" panose="02010600030101010101" pitchFamily="2" charset="-122"/>
              </a:rPr>
              <a:t>i</a:t>
            </a:r>
            <a:r>
              <a:rPr lang="zh-CN" altLang="en-US" dirty="0">
                <a:solidFill>
                  <a:srgbClr val="000000"/>
                </a:solidFill>
                <a:latin typeface="宋体" panose="02010600030101010101" pitchFamily="2" charset="-122"/>
              </a:rPr>
              <a:t>结点</a:t>
            </a:r>
            <a:endParaRPr lang="zh-CN" altLang="en-US" dirty="0">
              <a:latin typeface="Arial" panose="020B0604020202020204" pitchFamily="34" charset="0"/>
            </a:endParaRPr>
          </a:p>
        </p:txBody>
      </p:sp>
      <p:sp>
        <p:nvSpPr>
          <p:cNvPr id="106519" name="Freeform 23"/>
          <p:cNvSpPr/>
          <p:nvPr/>
        </p:nvSpPr>
        <p:spPr>
          <a:xfrm>
            <a:off x="6804025" y="2565400"/>
            <a:ext cx="792163" cy="647700"/>
          </a:xfrm>
          <a:custGeom>
            <a:avLst/>
            <a:gdLst>
              <a:gd name="txL" fmla="*/ 0 w 371"/>
              <a:gd name="txT" fmla="*/ 0 h 385"/>
              <a:gd name="txR" fmla="*/ 371 w 371"/>
              <a:gd name="txB" fmla="*/ 385 h 385"/>
            </a:gdLst>
            <a:ahLst/>
            <a:cxnLst>
              <a:cxn ang="0">
                <a:pos x="0" y="334785"/>
              </a:cxn>
              <a:cxn ang="0">
                <a:pos x="55515" y="178328"/>
              </a:cxn>
              <a:cxn ang="0">
                <a:pos x="198575" y="45423"/>
              </a:cxn>
              <a:cxn ang="0">
                <a:pos x="395014" y="0"/>
              </a:cxn>
              <a:cxn ang="0">
                <a:pos x="593589" y="45423"/>
              </a:cxn>
              <a:cxn ang="0">
                <a:pos x="736648" y="178328"/>
              </a:cxn>
              <a:cxn ang="0">
                <a:pos x="792163" y="334785"/>
              </a:cxn>
              <a:cxn ang="0">
                <a:pos x="736648" y="491243"/>
              </a:cxn>
              <a:cxn ang="0">
                <a:pos x="593589" y="603959"/>
              </a:cxn>
              <a:cxn ang="0">
                <a:pos x="395014" y="647700"/>
              </a:cxn>
              <a:cxn ang="0">
                <a:pos x="198575" y="603959"/>
              </a:cxn>
              <a:cxn ang="0">
                <a:pos x="55515" y="491243"/>
              </a:cxn>
              <a:cxn ang="0">
                <a:pos x="0" y="334785"/>
              </a:cxn>
            </a:cxnLst>
            <a:rect l="txL" t="txT" r="txR" b="txB"/>
            <a:pathLst>
              <a:path w="371" h="385">
                <a:moveTo>
                  <a:pt x="0" y="199"/>
                </a:moveTo>
                <a:lnTo>
                  <a:pt x="26" y="106"/>
                </a:lnTo>
                <a:lnTo>
                  <a:pt x="93" y="27"/>
                </a:lnTo>
                <a:lnTo>
                  <a:pt x="185" y="0"/>
                </a:lnTo>
                <a:lnTo>
                  <a:pt x="278" y="27"/>
                </a:lnTo>
                <a:lnTo>
                  <a:pt x="345" y="106"/>
                </a:lnTo>
                <a:lnTo>
                  <a:pt x="371" y="199"/>
                </a:lnTo>
                <a:lnTo>
                  <a:pt x="345" y="292"/>
                </a:lnTo>
                <a:lnTo>
                  <a:pt x="278" y="359"/>
                </a:lnTo>
                <a:lnTo>
                  <a:pt x="185" y="385"/>
                </a:lnTo>
                <a:lnTo>
                  <a:pt x="93" y="359"/>
                </a:lnTo>
                <a:lnTo>
                  <a:pt x="26" y="292"/>
                </a:lnTo>
                <a:lnTo>
                  <a:pt x="0" y="199"/>
                </a:lnTo>
                <a:close/>
              </a:path>
            </a:pathLst>
          </a:custGeom>
          <a:solidFill>
            <a:srgbClr val="CCFFCC"/>
          </a:solidFill>
          <a:ln w="20701"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06520" name="Rectangle 24"/>
          <p:cNvSpPr/>
          <p:nvPr/>
        </p:nvSpPr>
        <p:spPr>
          <a:xfrm>
            <a:off x="6948488" y="2763838"/>
            <a:ext cx="792162" cy="365125"/>
          </a:xfrm>
          <a:prstGeom prst="rect">
            <a:avLst/>
          </a:prstGeom>
          <a:noFill/>
          <a:ln w="9525">
            <a:noFill/>
          </a:ln>
        </p:spPr>
        <p:txBody>
          <a:bodyPr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275481" name="Text Box 25"/>
          <p:cNvSpPr txBox="1">
            <a:spLocks noChangeArrowheads="1"/>
          </p:cNvSpPr>
          <p:nvPr/>
        </p:nvSpPr>
        <p:spPr bwMode="auto">
          <a:xfrm>
            <a:off x="250825" y="115888"/>
            <a:ext cx="4105275"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共享索引节点法：</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106522" name="Rectangle 26"/>
          <p:cNvSpPr/>
          <p:nvPr/>
        </p:nvSpPr>
        <p:spPr>
          <a:xfrm>
            <a:off x="1042988" y="1700213"/>
            <a:ext cx="112712" cy="487362"/>
          </a:xfrm>
          <a:prstGeom prst="rect">
            <a:avLst/>
          </a:prstGeom>
          <a:noFill/>
          <a:ln w="9525">
            <a:noFill/>
          </a:ln>
        </p:spPr>
        <p:txBody>
          <a:bodyPr wrap="none"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6523" name="Rectangle 27"/>
          <p:cNvSpPr/>
          <p:nvPr/>
        </p:nvSpPr>
        <p:spPr>
          <a:xfrm>
            <a:off x="1042988" y="2133600"/>
            <a:ext cx="503237" cy="487363"/>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6524" name="Rectangle 28"/>
          <p:cNvSpPr/>
          <p:nvPr/>
        </p:nvSpPr>
        <p:spPr>
          <a:xfrm>
            <a:off x="900113" y="3141663"/>
            <a:ext cx="560387" cy="365125"/>
          </a:xfrm>
          <a:prstGeom prst="rect">
            <a:avLst/>
          </a:prstGeom>
          <a:noFill/>
          <a:ln w="9525">
            <a:noFill/>
          </a:ln>
        </p:spPr>
        <p:txBody>
          <a:bodyPr wrap="none"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275487" name="Line 31"/>
          <p:cNvSpPr>
            <a:spLocks noChangeShapeType="1"/>
          </p:cNvSpPr>
          <p:nvPr/>
        </p:nvSpPr>
        <p:spPr bwMode="auto">
          <a:xfrm flipV="1">
            <a:off x="2411413" y="2276475"/>
            <a:ext cx="1512888" cy="10810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6526" name="Group 32"/>
          <p:cNvGrpSpPr/>
          <p:nvPr/>
        </p:nvGrpSpPr>
        <p:grpSpPr>
          <a:xfrm>
            <a:off x="323850" y="5445125"/>
            <a:ext cx="2376488" cy="369888"/>
            <a:chOff x="2517" y="3748"/>
            <a:chExt cx="1497" cy="233"/>
          </a:xfrm>
        </p:grpSpPr>
        <p:sp>
          <p:nvSpPr>
            <p:cNvPr id="106533" name="Rectangle 33"/>
            <p:cNvSpPr/>
            <p:nvPr/>
          </p:nvSpPr>
          <p:spPr>
            <a:xfrm>
              <a:off x="2517" y="3748"/>
              <a:ext cx="100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34" name="Rectangle 34"/>
            <p:cNvSpPr/>
            <p:nvPr/>
          </p:nvSpPr>
          <p:spPr>
            <a:xfrm>
              <a:off x="3515" y="3748"/>
              <a:ext cx="49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6535" name="Rectangle 35"/>
            <p:cNvSpPr/>
            <p:nvPr/>
          </p:nvSpPr>
          <p:spPr>
            <a:xfrm>
              <a:off x="2789" y="3748"/>
              <a:ext cx="342" cy="230"/>
            </a:xfrm>
            <a:prstGeom prst="rect">
              <a:avLst/>
            </a:prstGeom>
            <a:noFill/>
            <a:ln w="9525">
              <a:noFill/>
            </a:ln>
          </p:spPr>
          <p:txBody>
            <a:bodyPr wrap="none"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106536" name="Rectangle 36"/>
            <p:cNvSpPr/>
            <p:nvPr/>
          </p:nvSpPr>
          <p:spPr>
            <a:xfrm>
              <a:off x="3606" y="3748"/>
              <a:ext cx="214" cy="230"/>
            </a:xfrm>
            <a:prstGeom prst="rect">
              <a:avLst/>
            </a:prstGeom>
            <a:noFill/>
            <a:ln w="9525">
              <a:noFill/>
            </a:ln>
          </p:spPr>
          <p:txBody>
            <a:bodyPr wrap="none" lIns="0" tIns="0" rIns="0" bIns="0">
              <a:spAutoFit/>
            </a:bodyPr>
            <a:p>
              <a:r>
                <a:rPr lang="en-US" altLang="zh-CN" b="0" dirty="0">
                  <a:solidFill>
                    <a:srgbClr val="000000"/>
                  </a:solidFill>
                  <a:latin typeface="Times" charset="0"/>
                </a:rPr>
                <a:t>15</a:t>
              </a:r>
              <a:endParaRPr lang="en-US" altLang="zh-CN" dirty="0">
                <a:latin typeface="Arial" panose="020B0604020202020204" pitchFamily="34" charset="0"/>
              </a:endParaRPr>
            </a:p>
          </p:txBody>
        </p:sp>
      </p:grpSp>
      <p:sp>
        <p:nvSpPr>
          <p:cNvPr id="275493" name="Line 37"/>
          <p:cNvSpPr>
            <a:spLocks noChangeShapeType="1"/>
          </p:cNvSpPr>
          <p:nvPr/>
        </p:nvSpPr>
        <p:spPr bwMode="auto">
          <a:xfrm flipV="1">
            <a:off x="2627313" y="2420938"/>
            <a:ext cx="1296988" cy="32400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494" name="Line 38"/>
          <p:cNvSpPr>
            <a:spLocks noChangeShapeType="1"/>
          </p:cNvSpPr>
          <p:nvPr/>
        </p:nvSpPr>
        <p:spPr bwMode="auto">
          <a:xfrm flipV="1">
            <a:off x="6011863" y="2852738"/>
            <a:ext cx="79216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495" name="Rectangle 39"/>
          <p:cNvSpPr/>
          <p:nvPr/>
        </p:nvSpPr>
        <p:spPr>
          <a:xfrm>
            <a:off x="4211638" y="3284538"/>
            <a:ext cx="1584325" cy="365125"/>
          </a:xfrm>
          <a:prstGeom prst="rect">
            <a:avLst/>
          </a:prstGeom>
          <a:noFill/>
          <a:ln w="9525">
            <a:noFill/>
          </a:ln>
        </p:spPr>
        <p:txBody>
          <a:bodyPr lIns="0" tIns="0" rIns="0" bIns="0">
            <a:spAutoFit/>
          </a:bodyPr>
          <a:p>
            <a:r>
              <a:rPr lang="en-US" altLang="zh-CN" dirty="0">
                <a:solidFill>
                  <a:srgbClr val="000000"/>
                </a:solidFill>
                <a:latin typeface="Times" charset="0"/>
              </a:rPr>
              <a:t>Count=2</a:t>
            </a:r>
            <a:endParaRPr lang="en-US" altLang="zh-CN" dirty="0">
              <a:latin typeface="Arial" panose="020B0604020202020204" pitchFamily="34" charset="0"/>
            </a:endParaRPr>
          </a:p>
        </p:txBody>
      </p:sp>
      <p:sp>
        <p:nvSpPr>
          <p:cNvPr id="275496" name="Text Box 40"/>
          <p:cNvSpPr txBox="1">
            <a:spLocks noChangeArrowheads="1"/>
          </p:cNvSpPr>
          <p:nvPr/>
        </p:nvSpPr>
        <p:spPr bwMode="auto">
          <a:xfrm>
            <a:off x="3779838" y="4581525"/>
            <a:ext cx="4392613" cy="18018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Linux</a:t>
            </a:r>
            <a:r>
              <a:rPr kumimoji="0" lang="zh-CN" altLang="en-US" sz="2800" kern="1200" cap="none" spc="0" normalizeH="0" baseline="0" noProof="0">
                <a:latin typeface="Arial" panose="020B0604020202020204" pitchFamily="34" charset="0"/>
                <a:ea typeface="宋体" panose="02010600030101010101" pitchFamily="2" charset="-122"/>
                <a:cs typeface="+mn-cs"/>
              </a:rPr>
              <a:t>：又称为硬链接</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tx2"/>
                </a:solidFill>
                <a:latin typeface="Arial" panose="020B0604020202020204" pitchFamily="34" charset="0"/>
                <a:ea typeface="宋体" panose="02010600030101010101" pitchFamily="2" charset="-122"/>
                <a:cs typeface="+mn-cs"/>
              </a:rPr>
              <a:t>ln </a:t>
            </a:r>
            <a:r>
              <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rPr>
              <a:t>共享文件名  新文件名</a:t>
            </a:r>
            <a:endPar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ln /C/C2/C21  /B/B1/B12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106531" name="Rectangle 41"/>
          <p:cNvSpPr/>
          <p:nvPr/>
        </p:nvSpPr>
        <p:spPr>
          <a:xfrm>
            <a:off x="1042988" y="4076700"/>
            <a:ext cx="112712" cy="487363"/>
          </a:xfrm>
          <a:prstGeom prst="rect">
            <a:avLst/>
          </a:prstGeom>
          <a:noFill/>
          <a:ln w="9525">
            <a:noFill/>
          </a:ln>
        </p:spPr>
        <p:txBody>
          <a:bodyPr wrap="none"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6532" name="Rectangle 42"/>
          <p:cNvSpPr/>
          <p:nvPr/>
        </p:nvSpPr>
        <p:spPr>
          <a:xfrm>
            <a:off x="971550" y="4454525"/>
            <a:ext cx="503238" cy="487363"/>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495"/>
                                        </p:tgtEl>
                                        <p:attrNameLst>
                                          <p:attrName>style.visibility</p:attrName>
                                        </p:attrNameLst>
                                      </p:cBhvr>
                                      <p:to>
                                        <p:strVal val="visible"/>
                                      </p:to>
                                    </p:set>
                                    <p:animEffect transition="in" filter="box(in)">
                                      <p:cBhvr>
                                        <p:cTn id="7" dur="500"/>
                                        <p:tgtEl>
                                          <p:spTgt spid="2754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5496"/>
                                        </p:tgtEl>
                                        <p:attrNameLst>
                                          <p:attrName>style.visibility</p:attrName>
                                        </p:attrNameLst>
                                      </p:cBhvr>
                                      <p:to>
                                        <p:strVal val="visible"/>
                                      </p:to>
                                    </p:set>
                                    <p:animEffect transition="in" filter="box(in)">
                                      <p:cBhvr>
                                        <p:cTn id="12" dur="500"/>
                                        <p:tgtEl>
                                          <p:spTgt spid="275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5" grpId="0"/>
      <p:bldP spid="27549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61" name="Text Box 25"/>
          <p:cNvSpPr txBox="1">
            <a:spLocks noChangeArrowheads="1"/>
          </p:cNvSpPr>
          <p:nvPr/>
        </p:nvSpPr>
        <p:spPr bwMode="auto">
          <a:xfrm>
            <a:off x="250825" y="260350"/>
            <a:ext cx="8424863" cy="41148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2.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符号链接法：</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为共享文件创建一个</a:t>
            </a:r>
            <a:r>
              <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rPr>
              <a:t>link</a:t>
            </a:r>
            <a:r>
              <a:rPr kumimoji="0" lang="zh-CN" altLang="en-US" kern="1200" cap="none" spc="0" normalizeH="0" baseline="0" noProof="0">
                <a:latin typeface="Arial" panose="020B0604020202020204" pitchFamily="34" charset="0"/>
                <a:ea typeface="宋体" panose="02010600030101010101" pitchFamily="2" charset="-122"/>
                <a:cs typeface="+mn-cs"/>
              </a:rPr>
              <a:t>类型的新文件：</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如</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/B/B1/B12</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1</a:t>
            </a:r>
            <a:r>
              <a:rPr kumimoji="0" lang="zh-CN" altLang="en-US" kern="1200" cap="none" spc="0" normalizeH="0" baseline="0" noProof="0">
                <a:latin typeface="Arial" panose="020B0604020202020204" pitchFamily="34" charset="0"/>
                <a:ea typeface="宋体" panose="02010600030101010101" pitchFamily="2" charset="-122"/>
                <a:cs typeface="+mn-cs"/>
              </a:rPr>
              <a:t>）分配并填写一个空闲</a:t>
            </a: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2</a:t>
            </a:r>
            <a:r>
              <a:rPr kumimoji="0" lang="zh-CN" altLang="en-US" kern="1200" cap="none" spc="0" normalizeH="0" baseline="0" noProof="0">
                <a:latin typeface="Arial" panose="020B0604020202020204" pitchFamily="34" charset="0"/>
                <a:ea typeface="宋体" panose="02010600030101010101" pitchFamily="2" charset="-122"/>
                <a:cs typeface="+mn-cs"/>
              </a:rPr>
              <a:t>）建立目录项；</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3</a:t>
            </a:r>
            <a:r>
              <a:rPr kumimoji="0" lang="zh-CN" altLang="en-US" kern="1200" cap="none" spc="0" normalizeH="0" baseline="0" noProof="0">
                <a:latin typeface="Arial" panose="020B0604020202020204" pitchFamily="34" charset="0"/>
                <a:ea typeface="宋体" panose="02010600030101010101" pitchFamily="2" charset="-122"/>
                <a:cs typeface="+mn-cs"/>
              </a:rPr>
              <a:t>）分配磁盘空间；</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4</a:t>
            </a:r>
            <a:r>
              <a:rPr kumimoji="0" lang="zh-CN" altLang="en-US" kern="1200" cap="none" spc="0" normalizeH="0" baseline="0" noProof="0">
                <a:latin typeface="Arial" panose="020B0604020202020204" pitchFamily="34" charset="0"/>
                <a:ea typeface="宋体" panose="02010600030101010101" pitchFamily="2" charset="-122"/>
                <a:cs typeface="+mn-cs"/>
              </a:rPr>
              <a:t>）写入文件内容：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1575" name="Rectangle 39"/>
          <p:cNvSpPr/>
          <p:nvPr/>
        </p:nvSpPr>
        <p:spPr>
          <a:xfrm>
            <a:off x="960438" y="4870450"/>
            <a:ext cx="1601787"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76" name="Rectangle 40"/>
          <p:cNvSpPr/>
          <p:nvPr/>
        </p:nvSpPr>
        <p:spPr>
          <a:xfrm>
            <a:off x="2562225" y="4870450"/>
            <a:ext cx="785813"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77" name="Rectangle 41"/>
          <p:cNvSpPr/>
          <p:nvPr/>
        </p:nvSpPr>
        <p:spPr>
          <a:xfrm>
            <a:off x="1474788" y="4498975"/>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B1</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321578" name="Rectangle 42"/>
          <p:cNvSpPr/>
          <p:nvPr/>
        </p:nvSpPr>
        <p:spPr>
          <a:xfrm>
            <a:off x="960438" y="5272088"/>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79" name="Rectangle 43"/>
          <p:cNvSpPr/>
          <p:nvPr/>
        </p:nvSpPr>
        <p:spPr>
          <a:xfrm>
            <a:off x="2562225" y="5272088"/>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80" name="Rectangle 44"/>
          <p:cNvSpPr/>
          <p:nvPr/>
        </p:nvSpPr>
        <p:spPr>
          <a:xfrm>
            <a:off x="960438" y="5672138"/>
            <a:ext cx="1601787"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81" name="Rectangle 45"/>
          <p:cNvSpPr/>
          <p:nvPr/>
        </p:nvSpPr>
        <p:spPr>
          <a:xfrm>
            <a:off x="1423988" y="5715000"/>
            <a:ext cx="542925" cy="365125"/>
          </a:xfrm>
          <a:prstGeom prst="rect">
            <a:avLst/>
          </a:prstGeom>
          <a:noFill/>
          <a:ln w="9525">
            <a:noFill/>
          </a:ln>
        </p:spPr>
        <p:txBody>
          <a:bodyPr wrap="none" lIns="0" tIns="0" rIns="0" bIns="0">
            <a:spAutoFit/>
          </a:bodyPr>
          <a:p>
            <a:r>
              <a:rPr lang="en-US" altLang="zh-CN" b="0" dirty="0">
                <a:solidFill>
                  <a:srgbClr val="000000"/>
                </a:solidFill>
                <a:latin typeface="Times" charset="0"/>
              </a:rPr>
              <a:t>B11</a:t>
            </a:r>
            <a:endParaRPr lang="en-US" altLang="zh-CN" dirty="0">
              <a:latin typeface="Arial" panose="020B0604020202020204" pitchFamily="34" charset="0"/>
            </a:endParaRPr>
          </a:p>
        </p:txBody>
      </p:sp>
      <p:sp>
        <p:nvSpPr>
          <p:cNvPr id="321582" name="Rectangle 46"/>
          <p:cNvSpPr/>
          <p:nvPr/>
        </p:nvSpPr>
        <p:spPr>
          <a:xfrm>
            <a:off x="2562225" y="5672138"/>
            <a:ext cx="785813"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83" name="Rectangle 47"/>
          <p:cNvSpPr/>
          <p:nvPr/>
        </p:nvSpPr>
        <p:spPr>
          <a:xfrm>
            <a:off x="4572000" y="4868863"/>
            <a:ext cx="1938338" cy="151288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21585" name="Rectangle 49"/>
          <p:cNvSpPr/>
          <p:nvPr/>
        </p:nvSpPr>
        <p:spPr>
          <a:xfrm>
            <a:off x="4859338" y="4508500"/>
            <a:ext cx="13811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30</a:t>
            </a:r>
            <a:r>
              <a:rPr lang="zh-CN" altLang="en-US" dirty="0">
                <a:solidFill>
                  <a:srgbClr val="000000"/>
                </a:solidFill>
                <a:latin typeface="宋体" panose="02010600030101010101" pitchFamily="2" charset="-122"/>
              </a:rPr>
              <a:t>号</a:t>
            </a:r>
            <a:r>
              <a:rPr lang="en-US" altLang="zh-CN" dirty="0">
                <a:solidFill>
                  <a:srgbClr val="000000"/>
                </a:solidFill>
                <a:latin typeface="宋体" panose="02010600030101010101" pitchFamily="2" charset="-122"/>
              </a:rPr>
              <a:t>i</a:t>
            </a:r>
            <a:r>
              <a:rPr lang="zh-CN" altLang="en-US" dirty="0">
                <a:solidFill>
                  <a:srgbClr val="000000"/>
                </a:solidFill>
                <a:latin typeface="宋体" panose="02010600030101010101" pitchFamily="2" charset="-122"/>
              </a:rPr>
              <a:t>结点</a:t>
            </a:r>
            <a:endParaRPr lang="zh-CN" altLang="en-US" dirty="0">
              <a:latin typeface="Arial" panose="020B0604020202020204" pitchFamily="34" charset="0"/>
            </a:endParaRPr>
          </a:p>
        </p:txBody>
      </p:sp>
      <p:grpSp>
        <p:nvGrpSpPr>
          <p:cNvPr id="2" name="Group 91"/>
          <p:cNvGrpSpPr/>
          <p:nvPr/>
        </p:nvGrpSpPr>
        <p:grpSpPr>
          <a:xfrm>
            <a:off x="4638675" y="5245100"/>
            <a:ext cx="3605213" cy="647700"/>
            <a:chOff x="2922" y="3304"/>
            <a:chExt cx="2271" cy="408"/>
          </a:xfrm>
        </p:grpSpPr>
        <p:sp>
          <p:nvSpPr>
            <p:cNvPr id="107551" name="Freeform 50"/>
            <p:cNvSpPr/>
            <p:nvPr/>
          </p:nvSpPr>
          <p:spPr>
            <a:xfrm>
              <a:off x="4695" y="3304"/>
              <a:ext cx="453" cy="408"/>
            </a:xfrm>
            <a:custGeom>
              <a:avLst/>
              <a:gdLst>
                <a:gd name="txL" fmla="*/ 0 w 371"/>
                <a:gd name="txT" fmla="*/ 0 h 385"/>
                <a:gd name="txR" fmla="*/ 371 w 371"/>
                <a:gd name="txB" fmla="*/ 385 h 385"/>
              </a:gdLst>
              <a:ahLst/>
              <a:cxnLst>
                <a:cxn ang="0">
                  <a:pos x="0" y="211"/>
                </a:cxn>
                <a:cxn ang="0">
                  <a:pos x="32" y="112"/>
                </a:cxn>
                <a:cxn ang="0">
                  <a:pos x="114" y="29"/>
                </a:cxn>
                <a:cxn ang="0">
                  <a:pos x="226" y="0"/>
                </a:cxn>
                <a:cxn ang="0">
                  <a:pos x="339" y="29"/>
                </a:cxn>
                <a:cxn ang="0">
                  <a:pos x="421" y="112"/>
                </a:cxn>
                <a:cxn ang="0">
                  <a:pos x="453" y="211"/>
                </a:cxn>
                <a:cxn ang="0">
                  <a:pos x="421" y="309"/>
                </a:cxn>
                <a:cxn ang="0">
                  <a:pos x="339" y="380"/>
                </a:cxn>
                <a:cxn ang="0">
                  <a:pos x="226" y="408"/>
                </a:cxn>
                <a:cxn ang="0">
                  <a:pos x="114" y="380"/>
                </a:cxn>
                <a:cxn ang="0">
                  <a:pos x="32" y="309"/>
                </a:cxn>
                <a:cxn ang="0">
                  <a:pos x="0" y="211"/>
                </a:cxn>
              </a:cxnLst>
              <a:rect l="txL" t="txT" r="txR" b="txB"/>
              <a:pathLst>
                <a:path w="371" h="385">
                  <a:moveTo>
                    <a:pt x="0" y="199"/>
                  </a:moveTo>
                  <a:lnTo>
                    <a:pt x="26" y="106"/>
                  </a:lnTo>
                  <a:lnTo>
                    <a:pt x="93" y="27"/>
                  </a:lnTo>
                  <a:lnTo>
                    <a:pt x="185" y="0"/>
                  </a:lnTo>
                  <a:lnTo>
                    <a:pt x="278" y="27"/>
                  </a:lnTo>
                  <a:lnTo>
                    <a:pt x="345" y="106"/>
                  </a:lnTo>
                  <a:lnTo>
                    <a:pt x="371" y="199"/>
                  </a:lnTo>
                  <a:lnTo>
                    <a:pt x="345" y="292"/>
                  </a:lnTo>
                  <a:lnTo>
                    <a:pt x="278" y="359"/>
                  </a:lnTo>
                  <a:lnTo>
                    <a:pt x="185" y="385"/>
                  </a:lnTo>
                  <a:lnTo>
                    <a:pt x="93" y="359"/>
                  </a:lnTo>
                  <a:lnTo>
                    <a:pt x="26" y="292"/>
                  </a:lnTo>
                  <a:lnTo>
                    <a:pt x="0" y="199"/>
                  </a:lnTo>
                  <a:close/>
                </a:path>
              </a:pathLst>
            </a:custGeom>
            <a:solidFill>
              <a:srgbClr val="CCFFCC"/>
            </a:solidFill>
            <a:ln w="20701"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07552" name="Rectangle 48"/>
            <p:cNvSpPr/>
            <p:nvPr/>
          </p:nvSpPr>
          <p:spPr>
            <a:xfrm>
              <a:off x="2922" y="3339"/>
              <a:ext cx="1158" cy="230"/>
            </a:xfrm>
            <a:prstGeom prst="rect">
              <a:avLst/>
            </a:prstGeom>
            <a:noFill/>
            <a:ln w="9525">
              <a:noFill/>
            </a:ln>
          </p:spPr>
          <p:txBody>
            <a:bodyPr wrap="none" lIns="0" tIns="0" rIns="0" bIns="0">
              <a:spAutoFit/>
            </a:bodyPr>
            <a:p>
              <a:r>
                <a:rPr lang="zh-CN" altLang="en-US" dirty="0">
                  <a:solidFill>
                    <a:srgbClr val="000000"/>
                  </a:solidFill>
                  <a:latin typeface="宋体" panose="02010600030101010101" pitchFamily="2" charset="-122"/>
                </a:rPr>
                <a:t>文件物理地址</a:t>
              </a:r>
              <a:endParaRPr lang="zh-CN" altLang="en-US" dirty="0">
                <a:latin typeface="Arial" panose="020B0604020202020204" pitchFamily="34" charset="0"/>
              </a:endParaRPr>
            </a:p>
          </p:txBody>
        </p:sp>
        <p:sp>
          <p:nvSpPr>
            <p:cNvPr id="107553" name="Rectangle 51"/>
            <p:cNvSpPr/>
            <p:nvPr/>
          </p:nvSpPr>
          <p:spPr>
            <a:xfrm>
              <a:off x="4739" y="3381"/>
              <a:ext cx="454" cy="230"/>
            </a:xfrm>
            <a:prstGeom prst="rect">
              <a:avLst/>
            </a:prstGeom>
            <a:noFill/>
            <a:ln w="9525">
              <a:noFill/>
            </a:ln>
          </p:spPr>
          <p:txBody>
            <a:bodyPr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321594" name="Line 58"/>
            <p:cNvSpPr>
              <a:spLocks noChangeShapeType="1"/>
            </p:cNvSpPr>
            <p:nvPr/>
          </p:nvSpPr>
          <p:spPr bwMode="auto">
            <a:xfrm flipV="1">
              <a:off x="4104" y="3475"/>
              <a:ext cx="590"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1595" name="Rectangle 59"/>
          <p:cNvSpPr/>
          <p:nvPr/>
        </p:nvSpPr>
        <p:spPr>
          <a:xfrm>
            <a:off x="1547813" y="5084763"/>
            <a:ext cx="503237" cy="487362"/>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321596" name="Rectangle 60"/>
          <p:cNvSpPr/>
          <p:nvPr/>
        </p:nvSpPr>
        <p:spPr>
          <a:xfrm>
            <a:off x="1619250" y="4724400"/>
            <a:ext cx="503238" cy="487363"/>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321597" name="Text Box 61"/>
          <p:cNvSpPr txBox="1">
            <a:spLocks noChangeArrowheads="1"/>
          </p:cNvSpPr>
          <p:nvPr/>
        </p:nvSpPr>
        <p:spPr bwMode="auto">
          <a:xfrm>
            <a:off x="3276600" y="3933825"/>
            <a:ext cx="51831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共享文件的路径名</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:/C/C2/C21</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
        <p:nvSpPr>
          <p:cNvPr id="321598" name="Rectangle 62"/>
          <p:cNvSpPr/>
          <p:nvPr/>
        </p:nvSpPr>
        <p:spPr>
          <a:xfrm>
            <a:off x="4716463" y="5949950"/>
            <a:ext cx="1584325" cy="365125"/>
          </a:xfrm>
          <a:prstGeom prst="rect">
            <a:avLst/>
          </a:prstGeom>
          <a:noFill/>
          <a:ln w="9525">
            <a:noFill/>
          </a:ln>
        </p:spPr>
        <p:txBody>
          <a:bodyPr lIns="0" tIns="0" rIns="0" bIns="0">
            <a:spAutoFit/>
          </a:bodyPr>
          <a:p>
            <a:r>
              <a:rPr lang="zh-CN" altLang="en-US" dirty="0">
                <a:solidFill>
                  <a:schemeClr val="accent1"/>
                </a:solidFill>
                <a:latin typeface="宋体" panose="02010600030101010101" pitchFamily="2" charset="-122"/>
              </a:rPr>
              <a:t>类型：</a:t>
            </a:r>
            <a:r>
              <a:rPr lang="en-US" altLang="zh-CN" dirty="0">
                <a:solidFill>
                  <a:schemeClr val="accent1"/>
                </a:solidFill>
                <a:latin typeface="Arial" panose="020B0604020202020204" pitchFamily="34" charset="0"/>
              </a:rPr>
              <a:t>link</a:t>
            </a:r>
            <a:endParaRPr lang="en-US" altLang="zh-CN" dirty="0">
              <a:solidFill>
                <a:schemeClr val="accent1"/>
              </a:solidFill>
              <a:latin typeface="Arial" panose="020B0604020202020204" pitchFamily="34" charset="0"/>
            </a:endParaRPr>
          </a:p>
        </p:txBody>
      </p:sp>
      <p:grpSp>
        <p:nvGrpSpPr>
          <p:cNvPr id="3" name="Group 89"/>
          <p:cNvGrpSpPr/>
          <p:nvPr/>
        </p:nvGrpSpPr>
        <p:grpSpPr>
          <a:xfrm>
            <a:off x="971550" y="5084763"/>
            <a:ext cx="3600450" cy="1377950"/>
            <a:chOff x="3061" y="1616"/>
            <a:chExt cx="2268" cy="868"/>
          </a:xfrm>
        </p:grpSpPr>
        <p:grpSp>
          <p:nvGrpSpPr>
            <p:cNvPr id="107539" name="Group 76"/>
            <p:cNvGrpSpPr/>
            <p:nvPr/>
          </p:nvGrpSpPr>
          <p:grpSpPr>
            <a:xfrm>
              <a:off x="3061" y="2245"/>
              <a:ext cx="1497" cy="233"/>
              <a:chOff x="2517" y="3748"/>
              <a:chExt cx="1497" cy="233"/>
            </a:xfrm>
          </p:grpSpPr>
          <p:sp>
            <p:nvSpPr>
              <p:cNvPr id="107547" name="Rectangle 77"/>
              <p:cNvSpPr/>
              <p:nvPr/>
            </p:nvSpPr>
            <p:spPr>
              <a:xfrm>
                <a:off x="2517" y="3748"/>
                <a:ext cx="100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7548" name="Rectangle 78"/>
              <p:cNvSpPr/>
              <p:nvPr/>
            </p:nvSpPr>
            <p:spPr>
              <a:xfrm>
                <a:off x="3515" y="3748"/>
                <a:ext cx="49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7549" name="Rectangle 79"/>
              <p:cNvSpPr/>
              <p:nvPr/>
            </p:nvSpPr>
            <p:spPr>
              <a:xfrm>
                <a:off x="2789" y="3748"/>
                <a:ext cx="342" cy="230"/>
              </a:xfrm>
              <a:prstGeom prst="rect">
                <a:avLst/>
              </a:prstGeom>
              <a:noFill/>
              <a:ln w="9525">
                <a:noFill/>
              </a:ln>
            </p:spPr>
            <p:txBody>
              <a:bodyPr wrap="none"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107550" name="Rectangle 80"/>
              <p:cNvSpPr/>
              <p:nvPr/>
            </p:nvSpPr>
            <p:spPr>
              <a:xfrm>
                <a:off x="3606" y="3748"/>
                <a:ext cx="214" cy="230"/>
              </a:xfrm>
              <a:prstGeom prst="rect">
                <a:avLst/>
              </a:prstGeom>
              <a:noFill/>
              <a:ln w="9525">
                <a:noFill/>
              </a:ln>
            </p:spPr>
            <p:txBody>
              <a:bodyPr wrap="none" lIns="0" tIns="0" rIns="0" bIns="0">
                <a:spAutoFit/>
              </a:bodyPr>
              <a:p>
                <a:r>
                  <a:rPr lang="en-US" altLang="zh-CN" b="0" dirty="0">
                    <a:solidFill>
                      <a:srgbClr val="000000"/>
                    </a:solidFill>
                    <a:latin typeface="Times" charset="0"/>
                  </a:rPr>
                  <a:t>30</a:t>
                </a:r>
                <a:endParaRPr lang="en-US" altLang="zh-CN" dirty="0">
                  <a:latin typeface="Arial" panose="020B0604020202020204" pitchFamily="34" charset="0"/>
                </a:endParaRPr>
              </a:p>
            </p:txBody>
          </p:sp>
        </p:grpSp>
        <p:sp>
          <p:nvSpPr>
            <p:cNvPr id="321617" name="Line 81"/>
            <p:cNvSpPr>
              <a:spLocks noChangeShapeType="1"/>
            </p:cNvSpPr>
            <p:nvPr/>
          </p:nvSpPr>
          <p:spPr bwMode="auto">
            <a:xfrm flipV="1">
              <a:off x="4467" y="1616"/>
              <a:ext cx="862" cy="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7541" name="Group 83"/>
            <p:cNvGrpSpPr/>
            <p:nvPr/>
          </p:nvGrpSpPr>
          <p:grpSpPr>
            <a:xfrm>
              <a:off x="3061" y="2251"/>
              <a:ext cx="1497" cy="233"/>
              <a:chOff x="2517" y="3748"/>
              <a:chExt cx="1497" cy="233"/>
            </a:xfrm>
          </p:grpSpPr>
          <p:sp>
            <p:nvSpPr>
              <p:cNvPr id="107543" name="Rectangle 84"/>
              <p:cNvSpPr/>
              <p:nvPr/>
            </p:nvSpPr>
            <p:spPr>
              <a:xfrm>
                <a:off x="2517" y="3748"/>
                <a:ext cx="100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7544" name="Rectangle 85"/>
              <p:cNvSpPr/>
              <p:nvPr/>
            </p:nvSpPr>
            <p:spPr>
              <a:xfrm>
                <a:off x="3515" y="3748"/>
                <a:ext cx="49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7545" name="Rectangle 86"/>
              <p:cNvSpPr/>
              <p:nvPr/>
            </p:nvSpPr>
            <p:spPr>
              <a:xfrm>
                <a:off x="2789" y="3748"/>
                <a:ext cx="342" cy="230"/>
              </a:xfrm>
              <a:prstGeom prst="rect">
                <a:avLst/>
              </a:prstGeom>
              <a:noFill/>
              <a:ln w="9525">
                <a:noFill/>
              </a:ln>
            </p:spPr>
            <p:txBody>
              <a:bodyPr wrap="none"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107546" name="Rectangle 87"/>
              <p:cNvSpPr/>
              <p:nvPr/>
            </p:nvSpPr>
            <p:spPr>
              <a:xfrm>
                <a:off x="3606" y="3748"/>
                <a:ext cx="214" cy="230"/>
              </a:xfrm>
              <a:prstGeom prst="rect">
                <a:avLst/>
              </a:prstGeom>
              <a:noFill/>
              <a:ln w="9525">
                <a:noFill/>
              </a:ln>
            </p:spPr>
            <p:txBody>
              <a:bodyPr wrap="none" lIns="0" tIns="0" rIns="0" bIns="0">
                <a:spAutoFit/>
              </a:bodyPr>
              <a:p>
                <a:r>
                  <a:rPr lang="en-US" altLang="zh-CN" b="0" dirty="0">
                    <a:solidFill>
                      <a:srgbClr val="000000"/>
                    </a:solidFill>
                    <a:latin typeface="Times" charset="0"/>
                  </a:rPr>
                  <a:t>30</a:t>
                </a:r>
                <a:endParaRPr lang="en-US" altLang="zh-CN" dirty="0">
                  <a:latin typeface="Arial" panose="020B0604020202020204" pitchFamily="34" charset="0"/>
                </a:endParaRPr>
              </a:p>
            </p:txBody>
          </p:sp>
        </p:grpSp>
        <p:sp>
          <p:nvSpPr>
            <p:cNvPr id="321624" name="Line 88"/>
            <p:cNvSpPr>
              <a:spLocks noChangeShapeType="1"/>
            </p:cNvSpPr>
            <p:nvPr/>
          </p:nvSpPr>
          <p:spPr bwMode="auto">
            <a:xfrm flipV="1">
              <a:off x="4467" y="1616"/>
              <a:ext cx="862" cy="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1561">
                                            <p:txEl>
                                              <p:charRg st="18" end="53"/>
                                            </p:txEl>
                                          </p:spTgt>
                                        </p:tgtEl>
                                        <p:attrNameLst>
                                          <p:attrName>style.visibility</p:attrName>
                                        </p:attrNameLst>
                                      </p:cBhvr>
                                      <p:to>
                                        <p:strVal val="visible"/>
                                      </p:to>
                                    </p:set>
                                    <p:animEffect transition="in" filter="box(in)">
                                      <p:cBhvr>
                                        <p:cTn id="7" dur="500"/>
                                        <p:tgtEl>
                                          <p:spTgt spid="321561">
                                            <p:txEl>
                                              <p:charRg st="18"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1561">
                                            <p:txEl>
                                              <p:charRg st="53" end="70"/>
                                            </p:txEl>
                                          </p:spTgt>
                                        </p:tgtEl>
                                        <p:attrNameLst>
                                          <p:attrName>style.visibility</p:attrName>
                                        </p:attrNameLst>
                                      </p:cBhvr>
                                      <p:to>
                                        <p:strVal val="visible"/>
                                      </p:to>
                                    </p:set>
                                    <p:animEffect transition="in" filter="box(in)">
                                      <p:cBhvr>
                                        <p:cTn id="12" dur="500"/>
                                        <p:tgtEl>
                                          <p:spTgt spid="321561">
                                            <p:txEl>
                                              <p:charRg st="53"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1583"/>
                                        </p:tgtEl>
                                        <p:attrNameLst>
                                          <p:attrName>style.visibility</p:attrName>
                                        </p:attrNameLst>
                                      </p:cBhvr>
                                      <p:to>
                                        <p:strVal val="visible"/>
                                      </p:to>
                                    </p:set>
                                    <p:animEffect transition="in" filter="box(in)">
                                      <p:cBhvr>
                                        <p:cTn id="17" dur="500"/>
                                        <p:tgtEl>
                                          <p:spTgt spid="321583"/>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21585"/>
                                        </p:tgtEl>
                                        <p:attrNameLst>
                                          <p:attrName>style.visibility</p:attrName>
                                        </p:attrNameLst>
                                      </p:cBhvr>
                                      <p:to>
                                        <p:strVal val="visible"/>
                                      </p:to>
                                    </p:set>
                                    <p:animEffect transition="in" filter="box(in)">
                                      <p:cBhvr>
                                        <p:cTn id="20" dur="500"/>
                                        <p:tgtEl>
                                          <p:spTgt spid="32158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21598"/>
                                        </p:tgtEl>
                                        <p:attrNameLst>
                                          <p:attrName>style.visibility</p:attrName>
                                        </p:attrNameLst>
                                      </p:cBhvr>
                                      <p:to>
                                        <p:strVal val="visible"/>
                                      </p:to>
                                    </p:set>
                                    <p:animEffect transition="in" filter="box(in)">
                                      <p:cBhvr>
                                        <p:cTn id="25" dur="500"/>
                                        <p:tgtEl>
                                          <p:spTgt spid="32159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21561">
                                            <p:txEl>
                                              <p:charRg st="70" end="80"/>
                                            </p:txEl>
                                          </p:spTgt>
                                        </p:tgtEl>
                                        <p:attrNameLst>
                                          <p:attrName>style.visibility</p:attrName>
                                        </p:attrNameLst>
                                      </p:cBhvr>
                                      <p:to>
                                        <p:strVal val="visible"/>
                                      </p:to>
                                    </p:set>
                                    <p:animEffect transition="in" filter="box(in)">
                                      <p:cBhvr>
                                        <p:cTn id="30" dur="500"/>
                                        <p:tgtEl>
                                          <p:spTgt spid="321561">
                                            <p:txEl>
                                              <p:charRg st="70" end="8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21575"/>
                                        </p:tgtEl>
                                        <p:attrNameLst>
                                          <p:attrName>style.visibility</p:attrName>
                                        </p:attrNameLst>
                                      </p:cBhvr>
                                      <p:to>
                                        <p:strVal val="visible"/>
                                      </p:to>
                                    </p:set>
                                    <p:animEffect transition="in" filter="box(in)">
                                      <p:cBhvr>
                                        <p:cTn id="35" dur="500"/>
                                        <p:tgtEl>
                                          <p:spTgt spid="321575"/>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21576"/>
                                        </p:tgtEl>
                                        <p:attrNameLst>
                                          <p:attrName>style.visibility</p:attrName>
                                        </p:attrNameLst>
                                      </p:cBhvr>
                                      <p:to>
                                        <p:strVal val="visible"/>
                                      </p:to>
                                    </p:set>
                                    <p:animEffect transition="in" filter="box(in)">
                                      <p:cBhvr>
                                        <p:cTn id="38" dur="500"/>
                                        <p:tgtEl>
                                          <p:spTgt spid="321576"/>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21577"/>
                                        </p:tgtEl>
                                        <p:attrNameLst>
                                          <p:attrName>style.visibility</p:attrName>
                                        </p:attrNameLst>
                                      </p:cBhvr>
                                      <p:to>
                                        <p:strVal val="visible"/>
                                      </p:to>
                                    </p:set>
                                    <p:animEffect transition="in" filter="box(in)">
                                      <p:cBhvr>
                                        <p:cTn id="41" dur="500"/>
                                        <p:tgtEl>
                                          <p:spTgt spid="321577"/>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21578"/>
                                        </p:tgtEl>
                                        <p:attrNameLst>
                                          <p:attrName>style.visibility</p:attrName>
                                        </p:attrNameLst>
                                      </p:cBhvr>
                                      <p:to>
                                        <p:strVal val="visible"/>
                                      </p:to>
                                    </p:set>
                                    <p:animEffect transition="in" filter="box(in)">
                                      <p:cBhvr>
                                        <p:cTn id="44" dur="500"/>
                                        <p:tgtEl>
                                          <p:spTgt spid="321578"/>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21579"/>
                                        </p:tgtEl>
                                        <p:attrNameLst>
                                          <p:attrName>style.visibility</p:attrName>
                                        </p:attrNameLst>
                                      </p:cBhvr>
                                      <p:to>
                                        <p:strVal val="visible"/>
                                      </p:to>
                                    </p:set>
                                    <p:animEffect transition="in" filter="box(in)">
                                      <p:cBhvr>
                                        <p:cTn id="47" dur="500"/>
                                        <p:tgtEl>
                                          <p:spTgt spid="321579"/>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21580"/>
                                        </p:tgtEl>
                                        <p:attrNameLst>
                                          <p:attrName>style.visibility</p:attrName>
                                        </p:attrNameLst>
                                      </p:cBhvr>
                                      <p:to>
                                        <p:strVal val="visible"/>
                                      </p:to>
                                    </p:set>
                                    <p:animEffect transition="in" filter="box(in)">
                                      <p:cBhvr>
                                        <p:cTn id="50" dur="500"/>
                                        <p:tgtEl>
                                          <p:spTgt spid="321580"/>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21581"/>
                                        </p:tgtEl>
                                        <p:attrNameLst>
                                          <p:attrName>style.visibility</p:attrName>
                                        </p:attrNameLst>
                                      </p:cBhvr>
                                      <p:to>
                                        <p:strVal val="visible"/>
                                      </p:to>
                                    </p:set>
                                    <p:animEffect transition="in" filter="box(in)">
                                      <p:cBhvr>
                                        <p:cTn id="53" dur="500"/>
                                        <p:tgtEl>
                                          <p:spTgt spid="321581"/>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21582"/>
                                        </p:tgtEl>
                                        <p:attrNameLst>
                                          <p:attrName>style.visibility</p:attrName>
                                        </p:attrNameLst>
                                      </p:cBhvr>
                                      <p:to>
                                        <p:strVal val="visible"/>
                                      </p:to>
                                    </p:set>
                                    <p:animEffect transition="in" filter="box(in)">
                                      <p:cBhvr>
                                        <p:cTn id="56" dur="500"/>
                                        <p:tgtEl>
                                          <p:spTgt spid="321582"/>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21595"/>
                                        </p:tgtEl>
                                        <p:attrNameLst>
                                          <p:attrName>style.visibility</p:attrName>
                                        </p:attrNameLst>
                                      </p:cBhvr>
                                      <p:to>
                                        <p:strVal val="visible"/>
                                      </p:to>
                                    </p:set>
                                    <p:animEffect transition="in" filter="box(in)">
                                      <p:cBhvr>
                                        <p:cTn id="59" dur="500"/>
                                        <p:tgtEl>
                                          <p:spTgt spid="321595"/>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21596"/>
                                        </p:tgtEl>
                                        <p:attrNameLst>
                                          <p:attrName>style.visibility</p:attrName>
                                        </p:attrNameLst>
                                      </p:cBhvr>
                                      <p:to>
                                        <p:strVal val="visible"/>
                                      </p:to>
                                    </p:set>
                                    <p:animEffect transition="in" filter="box(in)">
                                      <p:cBhvr>
                                        <p:cTn id="62" dur="500"/>
                                        <p:tgtEl>
                                          <p:spTgt spid="32159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ox(in)">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321561">
                                            <p:txEl>
                                              <p:charRg st="80" end="91"/>
                                            </p:txEl>
                                          </p:spTgt>
                                        </p:tgtEl>
                                        <p:attrNameLst>
                                          <p:attrName>style.visibility</p:attrName>
                                        </p:attrNameLst>
                                      </p:cBhvr>
                                      <p:to>
                                        <p:strVal val="visible"/>
                                      </p:to>
                                    </p:set>
                                    <p:animEffect transition="in" filter="box(in)">
                                      <p:cBhvr>
                                        <p:cTn id="72" dur="500"/>
                                        <p:tgtEl>
                                          <p:spTgt spid="321561">
                                            <p:txEl>
                                              <p:charRg st="80" end="9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ox(in)">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321561">
                                            <p:txEl>
                                              <p:charRg st="91" end="102"/>
                                            </p:txEl>
                                          </p:spTgt>
                                        </p:tgtEl>
                                        <p:attrNameLst>
                                          <p:attrName>style.visibility</p:attrName>
                                        </p:attrNameLst>
                                      </p:cBhvr>
                                      <p:to>
                                        <p:strVal val="visible"/>
                                      </p:to>
                                    </p:set>
                                    <p:animEffect transition="in" filter="box(in)">
                                      <p:cBhvr>
                                        <p:cTn id="82" dur="500"/>
                                        <p:tgtEl>
                                          <p:spTgt spid="321561">
                                            <p:txEl>
                                              <p:charRg st="91" end="10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21597">
                                            <p:txEl>
                                              <p:charRg st="0" end="19"/>
                                            </p:txEl>
                                          </p:spTgt>
                                        </p:tgtEl>
                                        <p:attrNameLst>
                                          <p:attrName>style.visibility</p:attrName>
                                        </p:attrNameLst>
                                      </p:cBhvr>
                                      <p:to>
                                        <p:strVal val="visible"/>
                                      </p:to>
                                    </p:set>
                                    <p:animEffect transition="in" filter="box(in)">
                                      <p:cBhvr>
                                        <p:cTn id="87" dur="500"/>
                                        <p:tgtEl>
                                          <p:spTgt spid="321597">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75" grpId="0" animBg="1"/>
      <p:bldP spid="321576" grpId="0" animBg="1"/>
      <p:bldP spid="321577" grpId="0"/>
      <p:bldP spid="321578" grpId="0" animBg="1"/>
      <p:bldP spid="321579" grpId="0" animBg="1"/>
      <p:bldP spid="321580" grpId="0" animBg="1"/>
      <p:bldP spid="321581" grpId="0"/>
      <p:bldP spid="321582" grpId="0" animBg="1"/>
      <p:bldP spid="321583" grpId="0" animBg="1"/>
      <p:bldP spid="321585" grpId="0"/>
      <p:bldP spid="321595" grpId="0"/>
      <p:bldP spid="321596" grpId="0"/>
      <p:bldP spid="32159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Rectangle 2"/>
          <p:cNvSpPr>
            <a:spLocks noGrp="1" noChangeArrowheads="1"/>
          </p:cNvSpPr>
          <p:nvPr>
            <p:ph type="title"/>
          </p:nvPr>
        </p:nvSpPr>
        <p:spPr>
          <a:xfrm>
            <a:off x="457200" y="-17145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322563" name="Rectangle 3"/>
          <p:cNvSpPr>
            <a:spLocks noChangeArrowheads="1"/>
          </p:cNvSpPr>
          <p:nvPr/>
        </p:nvSpPr>
        <p:spPr bwMode="auto">
          <a:xfrm>
            <a:off x="3581400" y="404813"/>
            <a:ext cx="2189163"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64" name="Line 4"/>
          <p:cNvSpPr>
            <a:spLocks noChangeShapeType="1"/>
          </p:cNvSpPr>
          <p:nvPr/>
        </p:nvSpPr>
        <p:spPr bwMode="auto">
          <a:xfrm>
            <a:off x="4311650" y="404813"/>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65" name="Line 5"/>
          <p:cNvSpPr>
            <a:spLocks noChangeShapeType="1"/>
          </p:cNvSpPr>
          <p:nvPr/>
        </p:nvSpPr>
        <p:spPr bwMode="auto">
          <a:xfrm>
            <a:off x="5041900" y="404813"/>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66" name="Text Box 6"/>
          <p:cNvSpPr txBox="1">
            <a:spLocks noChangeArrowheads="1"/>
          </p:cNvSpPr>
          <p:nvPr/>
        </p:nvSpPr>
        <p:spPr bwMode="auto">
          <a:xfrm>
            <a:off x="3662363" y="492125"/>
            <a:ext cx="4873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322567" name="Text Box 7"/>
          <p:cNvSpPr txBox="1">
            <a:spLocks noChangeArrowheads="1"/>
          </p:cNvSpPr>
          <p:nvPr/>
        </p:nvSpPr>
        <p:spPr bwMode="auto">
          <a:xfrm>
            <a:off x="4471988" y="492125"/>
            <a:ext cx="4889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B</a:t>
            </a:r>
            <a:endParaRPr lang="en-US" altLang="zh-CN" dirty="0">
              <a:latin typeface="Arial" panose="020B0604020202020204" pitchFamily="34" charset="0"/>
            </a:endParaRPr>
          </a:p>
        </p:txBody>
      </p:sp>
      <p:sp>
        <p:nvSpPr>
          <p:cNvPr id="322568" name="Text Box 8"/>
          <p:cNvSpPr txBox="1">
            <a:spLocks noChangeArrowheads="1"/>
          </p:cNvSpPr>
          <p:nvPr/>
        </p:nvSpPr>
        <p:spPr bwMode="auto">
          <a:xfrm>
            <a:off x="5202238" y="492125"/>
            <a:ext cx="4889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C</a:t>
            </a:r>
            <a:endParaRPr lang="en-US" altLang="zh-CN" dirty="0">
              <a:latin typeface="Arial" panose="020B0604020202020204" pitchFamily="34" charset="0"/>
            </a:endParaRPr>
          </a:p>
        </p:txBody>
      </p:sp>
      <p:sp>
        <p:nvSpPr>
          <p:cNvPr id="322569" name="Text Box 9"/>
          <p:cNvSpPr txBox="1">
            <a:spLocks noChangeArrowheads="1"/>
          </p:cNvSpPr>
          <p:nvPr/>
        </p:nvSpPr>
        <p:spPr bwMode="auto">
          <a:xfrm>
            <a:off x="5853113" y="492125"/>
            <a:ext cx="13811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根目录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2570" name="Line 10"/>
          <p:cNvSpPr>
            <a:spLocks noChangeShapeType="1"/>
          </p:cNvSpPr>
          <p:nvPr/>
        </p:nvSpPr>
        <p:spPr bwMode="auto">
          <a:xfrm>
            <a:off x="3581400" y="1104900"/>
            <a:ext cx="2189163"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1" name="Rectangle 11"/>
          <p:cNvSpPr>
            <a:spLocks noChangeArrowheads="1"/>
          </p:cNvSpPr>
          <p:nvPr/>
        </p:nvSpPr>
        <p:spPr bwMode="auto">
          <a:xfrm>
            <a:off x="661988"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2" name="Line 12"/>
          <p:cNvSpPr>
            <a:spLocks noChangeShapeType="1"/>
          </p:cNvSpPr>
          <p:nvPr/>
        </p:nvSpPr>
        <p:spPr bwMode="auto">
          <a:xfrm>
            <a:off x="1392238"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3" name="Text Box 13"/>
          <p:cNvSpPr txBox="1">
            <a:spLocks noChangeArrowheads="1"/>
          </p:cNvSpPr>
          <p:nvPr/>
        </p:nvSpPr>
        <p:spPr bwMode="auto">
          <a:xfrm>
            <a:off x="736600"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74" name="Text Box 14"/>
          <p:cNvSpPr txBox="1">
            <a:spLocks noChangeArrowheads="1"/>
          </p:cNvSpPr>
          <p:nvPr/>
        </p:nvSpPr>
        <p:spPr bwMode="auto">
          <a:xfrm>
            <a:off x="1470025"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75" name="Line 15"/>
          <p:cNvSpPr>
            <a:spLocks noChangeShapeType="1"/>
          </p:cNvSpPr>
          <p:nvPr/>
        </p:nvSpPr>
        <p:spPr bwMode="auto">
          <a:xfrm flipV="1">
            <a:off x="661988"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6" name="Oval 16"/>
          <p:cNvSpPr>
            <a:spLocks noChangeArrowheads="1"/>
          </p:cNvSpPr>
          <p:nvPr/>
        </p:nvSpPr>
        <p:spPr bwMode="auto">
          <a:xfrm>
            <a:off x="254000" y="4165600"/>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7" name="Text Box 17"/>
          <p:cNvSpPr txBox="1">
            <a:spLocks noChangeArrowheads="1"/>
          </p:cNvSpPr>
          <p:nvPr/>
        </p:nvSpPr>
        <p:spPr bwMode="auto">
          <a:xfrm>
            <a:off x="250825" y="4246563"/>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78" name="Oval 18"/>
          <p:cNvSpPr>
            <a:spLocks noChangeArrowheads="1"/>
          </p:cNvSpPr>
          <p:nvPr/>
        </p:nvSpPr>
        <p:spPr bwMode="auto">
          <a:xfrm>
            <a:off x="1309688" y="4165600"/>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79" name="Text Box 19"/>
          <p:cNvSpPr txBox="1">
            <a:spLocks noChangeArrowheads="1"/>
          </p:cNvSpPr>
          <p:nvPr/>
        </p:nvSpPr>
        <p:spPr bwMode="auto">
          <a:xfrm>
            <a:off x="1306513" y="4246563"/>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80" name="Rectangle 20"/>
          <p:cNvSpPr>
            <a:spLocks noChangeArrowheads="1"/>
          </p:cNvSpPr>
          <p:nvPr/>
        </p:nvSpPr>
        <p:spPr bwMode="auto">
          <a:xfrm>
            <a:off x="3340100"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81" name="Line 21"/>
          <p:cNvSpPr>
            <a:spLocks noChangeShapeType="1"/>
          </p:cNvSpPr>
          <p:nvPr/>
        </p:nvSpPr>
        <p:spPr bwMode="auto">
          <a:xfrm>
            <a:off x="4070350"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82" name="Text Box 22"/>
          <p:cNvSpPr txBox="1">
            <a:spLocks noChangeArrowheads="1"/>
          </p:cNvSpPr>
          <p:nvPr/>
        </p:nvSpPr>
        <p:spPr bwMode="auto">
          <a:xfrm>
            <a:off x="3414713"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83" name="Text Box 23"/>
          <p:cNvSpPr txBox="1">
            <a:spLocks noChangeArrowheads="1"/>
          </p:cNvSpPr>
          <p:nvPr/>
        </p:nvSpPr>
        <p:spPr bwMode="auto">
          <a:xfrm>
            <a:off x="4148138"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84" name="Line 24"/>
          <p:cNvSpPr>
            <a:spLocks noChangeShapeType="1"/>
          </p:cNvSpPr>
          <p:nvPr/>
        </p:nvSpPr>
        <p:spPr bwMode="auto">
          <a:xfrm flipV="1">
            <a:off x="3340100"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85" name="Rectangle 25"/>
          <p:cNvSpPr>
            <a:spLocks noChangeArrowheads="1"/>
          </p:cNvSpPr>
          <p:nvPr/>
        </p:nvSpPr>
        <p:spPr bwMode="auto">
          <a:xfrm>
            <a:off x="6097588" y="2066925"/>
            <a:ext cx="137795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86" name="Line 26"/>
          <p:cNvSpPr>
            <a:spLocks noChangeShapeType="1"/>
          </p:cNvSpPr>
          <p:nvPr/>
        </p:nvSpPr>
        <p:spPr bwMode="auto">
          <a:xfrm>
            <a:off x="6827838" y="2066925"/>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87" name="Text Box 27"/>
          <p:cNvSpPr txBox="1">
            <a:spLocks noChangeArrowheads="1"/>
          </p:cNvSpPr>
          <p:nvPr/>
        </p:nvSpPr>
        <p:spPr bwMode="auto">
          <a:xfrm>
            <a:off x="6173788" y="2154238"/>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88" name="Text Box 28"/>
          <p:cNvSpPr txBox="1">
            <a:spLocks noChangeArrowheads="1"/>
          </p:cNvSpPr>
          <p:nvPr/>
        </p:nvSpPr>
        <p:spPr bwMode="auto">
          <a:xfrm>
            <a:off x="6907213" y="2154238"/>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89" name="Line 29"/>
          <p:cNvSpPr>
            <a:spLocks noChangeShapeType="1"/>
          </p:cNvSpPr>
          <p:nvPr/>
        </p:nvSpPr>
        <p:spPr bwMode="auto">
          <a:xfrm flipV="1">
            <a:off x="6097588" y="2765425"/>
            <a:ext cx="1377950"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0" name="Oval 30"/>
          <p:cNvSpPr>
            <a:spLocks noChangeArrowheads="1"/>
          </p:cNvSpPr>
          <p:nvPr/>
        </p:nvSpPr>
        <p:spPr bwMode="auto">
          <a:xfrm>
            <a:off x="4554538" y="4078288"/>
            <a:ext cx="566738" cy="614363"/>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1" name="Text Box 31"/>
          <p:cNvSpPr txBox="1">
            <a:spLocks noChangeArrowheads="1"/>
          </p:cNvSpPr>
          <p:nvPr/>
        </p:nvSpPr>
        <p:spPr bwMode="auto">
          <a:xfrm>
            <a:off x="4551363" y="4159250"/>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92" name="Oval 32"/>
          <p:cNvSpPr>
            <a:spLocks noChangeArrowheads="1"/>
          </p:cNvSpPr>
          <p:nvPr/>
        </p:nvSpPr>
        <p:spPr bwMode="auto">
          <a:xfrm>
            <a:off x="5580063" y="5478463"/>
            <a:ext cx="762000" cy="614363"/>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3" name="Text Box 33"/>
          <p:cNvSpPr txBox="1">
            <a:spLocks noChangeArrowheads="1"/>
          </p:cNvSpPr>
          <p:nvPr/>
        </p:nvSpPr>
        <p:spPr bwMode="auto">
          <a:xfrm>
            <a:off x="5580063" y="5516563"/>
            <a:ext cx="9350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94" name="Oval 34"/>
          <p:cNvSpPr>
            <a:spLocks noChangeArrowheads="1"/>
          </p:cNvSpPr>
          <p:nvPr/>
        </p:nvSpPr>
        <p:spPr bwMode="auto">
          <a:xfrm>
            <a:off x="7802563" y="4084638"/>
            <a:ext cx="5667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5" name="Text Box 35"/>
          <p:cNvSpPr txBox="1">
            <a:spLocks noChangeArrowheads="1"/>
          </p:cNvSpPr>
          <p:nvPr/>
        </p:nvSpPr>
        <p:spPr bwMode="auto">
          <a:xfrm>
            <a:off x="7799388" y="4165600"/>
            <a:ext cx="733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96" name="Rectangle 36"/>
          <p:cNvSpPr>
            <a:spLocks noChangeArrowheads="1"/>
          </p:cNvSpPr>
          <p:nvPr/>
        </p:nvSpPr>
        <p:spPr bwMode="auto">
          <a:xfrm>
            <a:off x="5775325" y="3816350"/>
            <a:ext cx="1460500"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7" name="Line 37"/>
          <p:cNvSpPr>
            <a:spLocks noChangeShapeType="1"/>
          </p:cNvSpPr>
          <p:nvPr/>
        </p:nvSpPr>
        <p:spPr bwMode="auto">
          <a:xfrm>
            <a:off x="6503988" y="3816350"/>
            <a:ext cx="1588" cy="10493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598" name="Text Box 38"/>
          <p:cNvSpPr txBox="1">
            <a:spLocks noChangeArrowheads="1"/>
          </p:cNvSpPr>
          <p:nvPr/>
        </p:nvSpPr>
        <p:spPr bwMode="auto">
          <a:xfrm>
            <a:off x="5727700" y="3903663"/>
            <a:ext cx="9318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599" name="Text Box 39"/>
          <p:cNvSpPr txBox="1">
            <a:spLocks noChangeArrowheads="1"/>
          </p:cNvSpPr>
          <p:nvPr/>
        </p:nvSpPr>
        <p:spPr bwMode="auto">
          <a:xfrm>
            <a:off x="6502400" y="3903663"/>
            <a:ext cx="973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00" name="Line 40"/>
          <p:cNvSpPr>
            <a:spLocks noChangeShapeType="1"/>
          </p:cNvSpPr>
          <p:nvPr/>
        </p:nvSpPr>
        <p:spPr bwMode="auto">
          <a:xfrm flipV="1">
            <a:off x="5795963" y="4510088"/>
            <a:ext cx="1439863" cy="635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1" name="Oval 41"/>
          <p:cNvSpPr>
            <a:spLocks noChangeArrowheads="1"/>
          </p:cNvSpPr>
          <p:nvPr/>
        </p:nvSpPr>
        <p:spPr bwMode="auto">
          <a:xfrm>
            <a:off x="6750050" y="5445125"/>
            <a:ext cx="846138" cy="61277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2" name="Text Box 42"/>
          <p:cNvSpPr txBox="1">
            <a:spLocks noChangeArrowheads="1"/>
          </p:cNvSpPr>
          <p:nvPr/>
        </p:nvSpPr>
        <p:spPr bwMode="auto">
          <a:xfrm>
            <a:off x="6732588" y="5518150"/>
            <a:ext cx="9223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C22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03" name="Rectangle 43"/>
          <p:cNvSpPr>
            <a:spLocks noChangeArrowheads="1"/>
          </p:cNvSpPr>
          <p:nvPr/>
        </p:nvSpPr>
        <p:spPr bwMode="auto">
          <a:xfrm>
            <a:off x="2366963" y="3905250"/>
            <a:ext cx="725488" cy="1049338"/>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4" name="Text Box 44"/>
          <p:cNvSpPr txBox="1">
            <a:spLocks noChangeArrowheads="1"/>
          </p:cNvSpPr>
          <p:nvPr/>
        </p:nvSpPr>
        <p:spPr bwMode="auto">
          <a:xfrm>
            <a:off x="2297113" y="3992563"/>
            <a:ext cx="906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05" name="Line 45"/>
          <p:cNvSpPr>
            <a:spLocks noChangeShapeType="1"/>
          </p:cNvSpPr>
          <p:nvPr/>
        </p:nvSpPr>
        <p:spPr bwMode="auto">
          <a:xfrm flipV="1">
            <a:off x="2366963" y="4603750"/>
            <a:ext cx="725488"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6" name="Line 46"/>
          <p:cNvSpPr>
            <a:spLocks noChangeShapeType="1"/>
          </p:cNvSpPr>
          <p:nvPr/>
        </p:nvSpPr>
        <p:spPr bwMode="auto">
          <a:xfrm flipH="1">
            <a:off x="1390650" y="1281113"/>
            <a:ext cx="2514600"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7" name="Line 47"/>
          <p:cNvSpPr>
            <a:spLocks noChangeShapeType="1"/>
          </p:cNvSpPr>
          <p:nvPr/>
        </p:nvSpPr>
        <p:spPr bwMode="auto">
          <a:xfrm flipH="1">
            <a:off x="4068763" y="1281113"/>
            <a:ext cx="485775"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8" name="Line 48"/>
          <p:cNvSpPr>
            <a:spLocks noChangeShapeType="1"/>
          </p:cNvSpPr>
          <p:nvPr/>
        </p:nvSpPr>
        <p:spPr bwMode="auto">
          <a:xfrm>
            <a:off x="5527675" y="1281113"/>
            <a:ext cx="1298575"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09" name="Text Box 49"/>
          <p:cNvSpPr txBox="1">
            <a:spLocks noChangeArrowheads="1"/>
          </p:cNvSpPr>
          <p:nvPr/>
        </p:nvSpPr>
        <p:spPr bwMode="auto">
          <a:xfrm>
            <a:off x="660400" y="1454150"/>
            <a:ext cx="12160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2610" name="Text Box 50"/>
          <p:cNvSpPr txBox="1">
            <a:spLocks noChangeArrowheads="1"/>
          </p:cNvSpPr>
          <p:nvPr/>
        </p:nvSpPr>
        <p:spPr bwMode="auto">
          <a:xfrm>
            <a:off x="4473575" y="1584325"/>
            <a:ext cx="12176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2611" name="Text Box 51"/>
          <p:cNvSpPr txBox="1">
            <a:spLocks noChangeArrowheads="1"/>
          </p:cNvSpPr>
          <p:nvPr/>
        </p:nvSpPr>
        <p:spPr bwMode="auto">
          <a:xfrm>
            <a:off x="6745288" y="1497013"/>
            <a:ext cx="12176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a:t>
            </a:r>
            <a:r>
              <a:rPr kumimoji="0" lang="zh-CN" altLang="en-US" kern="1200" cap="none" spc="0" normalizeH="0" baseline="0" noProof="0">
                <a:latin typeface="Arial" panose="020B0604020202020204" pitchFamily="34" charset="0"/>
                <a:ea typeface="宋体" panose="02010600030101010101" pitchFamily="2" charset="-122"/>
                <a:cs typeface="+mn-cs"/>
              </a:rPr>
              <a:t>用户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2612" name="Line 52"/>
          <p:cNvSpPr>
            <a:spLocks noChangeShapeType="1"/>
          </p:cNvSpPr>
          <p:nvPr/>
        </p:nvSpPr>
        <p:spPr bwMode="auto">
          <a:xfrm flipH="1">
            <a:off x="496888" y="2941638"/>
            <a:ext cx="487363" cy="12239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3" name="Line 53"/>
          <p:cNvSpPr>
            <a:spLocks noChangeShapeType="1"/>
          </p:cNvSpPr>
          <p:nvPr/>
        </p:nvSpPr>
        <p:spPr bwMode="auto">
          <a:xfrm flipH="1">
            <a:off x="1633538" y="2941638"/>
            <a:ext cx="80963" cy="12239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4" name="Line 54"/>
          <p:cNvSpPr>
            <a:spLocks noChangeShapeType="1"/>
          </p:cNvSpPr>
          <p:nvPr/>
        </p:nvSpPr>
        <p:spPr bwMode="auto">
          <a:xfrm flipH="1">
            <a:off x="2770188" y="2941638"/>
            <a:ext cx="892175" cy="9620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5" name="Line 55"/>
          <p:cNvSpPr>
            <a:spLocks noChangeShapeType="1"/>
          </p:cNvSpPr>
          <p:nvPr/>
        </p:nvSpPr>
        <p:spPr bwMode="auto">
          <a:xfrm>
            <a:off x="4471988" y="2941638"/>
            <a:ext cx="325438" cy="113665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6" name="Line 56"/>
          <p:cNvSpPr>
            <a:spLocks noChangeShapeType="1"/>
          </p:cNvSpPr>
          <p:nvPr/>
        </p:nvSpPr>
        <p:spPr bwMode="auto">
          <a:xfrm flipH="1">
            <a:off x="6176963" y="2941638"/>
            <a:ext cx="242888" cy="8747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7" name="Line 57"/>
          <p:cNvSpPr>
            <a:spLocks noChangeShapeType="1"/>
          </p:cNvSpPr>
          <p:nvPr/>
        </p:nvSpPr>
        <p:spPr bwMode="auto">
          <a:xfrm>
            <a:off x="7150100" y="2941638"/>
            <a:ext cx="974725" cy="113665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8" name="Line 58"/>
          <p:cNvSpPr>
            <a:spLocks noChangeShapeType="1"/>
          </p:cNvSpPr>
          <p:nvPr/>
        </p:nvSpPr>
        <p:spPr bwMode="auto">
          <a:xfrm flipH="1">
            <a:off x="6013450" y="4692650"/>
            <a:ext cx="163513"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19" name="Line 59"/>
          <p:cNvSpPr>
            <a:spLocks noChangeShapeType="1"/>
          </p:cNvSpPr>
          <p:nvPr/>
        </p:nvSpPr>
        <p:spPr bwMode="auto">
          <a:xfrm>
            <a:off x="6907213" y="4692650"/>
            <a:ext cx="82550" cy="7858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0" name="Oval 60"/>
          <p:cNvSpPr>
            <a:spLocks noChangeArrowheads="1"/>
          </p:cNvSpPr>
          <p:nvPr/>
        </p:nvSpPr>
        <p:spPr bwMode="auto">
          <a:xfrm>
            <a:off x="2268538" y="5389563"/>
            <a:ext cx="768350" cy="631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1" name="Text Box 61"/>
          <p:cNvSpPr txBox="1">
            <a:spLocks noChangeArrowheads="1"/>
          </p:cNvSpPr>
          <p:nvPr/>
        </p:nvSpPr>
        <p:spPr bwMode="auto">
          <a:xfrm>
            <a:off x="2268538" y="5445125"/>
            <a:ext cx="8397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22" name="Line 62"/>
          <p:cNvSpPr>
            <a:spLocks noChangeShapeType="1"/>
          </p:cNvSpPr>
          <p:nvPr/>
        </p:nvSpPr>
        <p:spPr bwMode="auto">
          <a:xfrm>
            <a:off x="2687638" y="4778375"/>
            <a:ext cx="1588" cy="6111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3" name="Rectangle 63"/>
          <p:cNvSpPr>
            <a:spLocks noChangeArrowheads="1"/>
          </p:cNvSpPr>
          <p:nvPr/>
        </p:nvSpPr>
        <p:spPr bwMode="auto">
          <a:xfrm>
            <a:off x="3092450" y="3903663"/>
            <a:ext cx="727075" cy="1049338"/>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4" name="Text Box 64"/>
          <p:cNvSpPr txBox="1">
            <a:spLocks noChangeArrowheads="1"/>
          </p:cNvSpPr>
          <p:nvPr/>
        </p:nvSpPr>
        <p:spPr bwMode="auto">
          <a:xfrm>
            <a:off x="3089275" y="3992563"/>
            <a:ext cx="906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25" name="Line 65"/>
          <p:cNvSpPr>
            <a:spLocks noChangeShapeType="1"/>
          </p:cNvSpPr>
          <p:nvPr/>
        </p:nvSpPr>
        <p:spPr bwMode="auto">
          <a:xfrm flipV="1">
            <a:off x="3092450" y="4600575"/>
            <a:ext cx="727075" cy="3175"/>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6" name="Line 66"/>
          <p:cNvSpPr>
            <a:spLocks noChangeShapeType="1"/>
          </p:cNvSpPr>
          <p:nvPr/>
        </p:nvSpPr>
        <p:spPr bwMode="auto">
          <a:xfrm>
            <a:off x="3492500" y="4868863"/>
            <a:ext cx="0" cy="576263"/>
          </a:xfrm>
          <a:prstGeom prst="line">
            <a:avLst/>
          </a:prstGeom>
          <a:noFill/>
          <a:ln w="12700">
            <a:solidFill>
              <a:srgbClr val="FF00FF"/>
            </a:solidFill>
            <a:round/>
            <a:tailEnd type="triangle" w="med" len="med"/>
          </a:ln>
          <a:effectLst>
            <a:outerShdw dist="17961" dir="2700000" algn="ctr" rotWithShape="0">
              <a:srgbClr val="FF00FF">
                <a:gamma/>
                <a:shade val="60000"/>
                <a:invGamma/>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7" name="Oval 67"/>
          <p:cNvSpPr>
            <a:spLocks noChangeArrowheads="1"/>
          </p:cNvSpPr>
          <p:nvPr/>
        </p:nvSpPr>
        <p:spPr bwMode="auto">
          <a:xfrm>
            <a:off x="3203575" y="5373688"/>
            <a:ext cx="762000" cy="614363"/>
          </a:xfrm>
          <a:prstGeom prst="ellipse">
            <a:avLst/>
          </a:prstGeom>
          <a:solidFill>
            <a:srgbClr val="FF99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28" name="Text Box 68"/>
          <p:cNvSpPr txBox="1">
            <a:spLocks noChangeArrowheads="1"/>
          </p:cNvSpPr>
          <p:nvPr/>
        </p:nvSpPr>
        <p:spPr bwMode="auto">
          <a:xfrm>
            <a:off x="3205163" y="5445125"/>
            <a:ext cx="9350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B12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29" name="Oval 69"/>
          <p:cNvSpPr>
            <a:spLocks noChangeArrowheads="1"/>
          </p:cNvSpPr>
          <p:nvPr/>
        </p:nvSpPr>
        <p:spPr bwMode="auto">
          <a:xfrm>
            <a:off x="3995738" y="6021388"/>
            <a:ext cx="1584325" cy="576263"/>
          </a:xfrm>
          <a:prstGeom prst="ellipse">
            <a:avLst/>
          </a:prstGeom>
          <a:solidFill>
            <a:srgbClr val="FF99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630" name="Text Box 70"/>
          <p:cNvSpPr txBox="1">
            <a:spLocks noChangeArrowheads="1"/>
          </p:cNvSpPr>
          <p:nvPr/>
        </p:nvSpPr>
        <p:spPr bwMode="auto">
          <a:xfrm>
            <a:off x="3995738" y="6069013"/>
            <a:ext cx="17287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/C/C2/C21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2631" name="Line 71"/>
          <p:cNvSpPr>
            <a:spLocks noChangeShapeType="1"/>
          </p:cNvSpPr>
          <p:nvPr/>
        </p:nvSpPr>
        <p:spPr bwMode="auto">
          <a:xfrm>
            <a:off x="3851275" y="5949950"/>
            <a:ext cx="215900" cy="215900"/>
          </a:xfrm>
          <a:prstGeom prst="line">
            <a:avLst/>
          </a:prstGeom>
          <a:noFill/>
          <a:ln w="19050">
            <a:solidFill>
              <a:srgbClr val="FF0000"/>
            </a:solidFill>
            <a:prstDash val="dash"/>
            <a:round/>
            <a:tailEnd type="triangle" w="med" len="med"/>
          </a:ln>
          <a:effectLst>
            <a:outerShdw dist="17961" dir="2700000" algn="ctr" rotWithShape="0">
              <a:srgbClr val="FF0000">
                <a:gamma/>
                <a:shade val="60000"/>
                <a:invGamma/>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2629"/>
                                        </p:tgtEl>
                                        <p:attrNameLst>
                                          <p:attrName>style.visibility</p:attrName>
                                        </p:attrNameLst>
                                      </p:cBhvr>
                                      <p:to>
                                        <p:strVal val="visible"/>
                                      </p:to>
                                    </p:set>
                                    <p:anim calcmode="lin" valueType="num">
                                      <p:cBhvr additive="base">
                                        <p:cTn id="7" dur="500" fill="hold"/>
                                        <p:tgtEl>
                                          <p:spTgt spid="322629"/>
                                        </p:tgtEl>
                                        <p:attrNameLst>
                                          <p:attrName>ppt_x</p:attrName>
                                        </p:attrNameLst>
                                      </p:cBhvr>
                                      <p:tavLst>
                                        <p:tav tm="0">
                                          <p:val>
                                            <p:strVal val="#ppt_x"/>
                                          </p:val>
                                        </p:tav>
                                        <p:tav tm="100000">
                                          <p:val>
                                            <p:strVal val="#ppt_x"/>
                                          </p:val>
                                        </p:tav>
                                      </p:tavLst>
                                    </p:anim>
                                    <p:anim calcmode="lin" valueType="num">
                                      <p:cBhvr additive="base">
                                        <p:cTn id="8" dur="500" fill="hold"/>
                                        <p:tgtEl>
                                          <p:spTgt spid="3226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2630"/>
                                        </p:tgtEl>
                                        <p:attrNameLst>
                                          <p:attrName>style.visibility</p:attrName>
                                        </p:attrNameLst>
                                      </p:cBhvr>
                                      <p:to>
                                        <p:strVal val="visible"/>
                                      </p:to>
                                    </p:set>
                                    <p:anim calcmode="lin" valueType="num">
                                      <p:cBhvr additive="base">
                                        <p:cTn id="11" dur="500" fill="hold"/>
                                        <p:tgtEl>
                                          <p:spTgt spid="322630"/>
                                        </p:tgtEl>
                                        <p:attrNameLst>
                                          <p:attrName>ppt_x</p:attrName>
                                        </p:attrNameLst>
                                      </p:cBhvr>
                                      <p:tavLst>
                                        <p:tav tm="0">
                                          <p:val>
                                            <p:strVal val="#ppt_x"/>
                                          </p:val>
                                        </p:tav>
                                        <p:tav tm="100000">
                                          <p:val>
                                            <p:strVal val="#ppt_x"/>
                                          </p:val>
                                        </p:tav>
                                      </p:tavLst>
                                    </p:anim>
                                    <p:anim calcmode="lin" valueType="num">
                                      <p:cBhvr additive="base">
                                        <p:cTn id="12" dur="500" fill="hold"/>
                                        <p:tgtEl>
                                          <p:spTgt spid="3226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2631"/>
                                        </p:tgtEl>
                                        <p:attrNameLst>
                                          <p:attrName>style.visibility</p:attrName>
                                        </p:attrNameLst>
                                      </p:cBhvr>
                                      <p:to>
                                        <p:strVal val="visible"/>
                                      </p:to>
                                    </p:set>
                                    <p:anim calcmode="lin" valueType="num">
                                      <p:cBhvr additive="base">
                                        <p:cTn id="15" dur="500" fill="hold"/>
                                        <p:tgtEl>
                                          <p:spTgt spid="322631"/>
                                        </p:tgtEl>
                                        <p:attrNameLst>
                                          <p:attrName>ppt_x</p:attrName>
                                        </p:attrNameLst>
                                      </p:cBhvr>
                                      <p:tavLst>
                                        <p:tav tm="0">
                                          <p:val>
                                            <p:strVal val="#ppt_x"/>
                                          </p:val>
                                        </p:tav>
                                        <p:tav tm="100000">
                                          <p:val>
                                            <p:strVal val="#ppt_x"/>
                                          </p:val>
                                        </p:tav>
                                      </p:tavLst>
                                    </p:anim>
                                    <p:anim calcmode="lin" valueType="num">
                                      <p:cBhvr additive="base">
                                        <p:cTn id="16" dur="500" fill="hold"/>
                                        <p:tgtEl>
                                          <p:spTgt spid="32263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322629"/>
                                        </p:tgtEl>
                                        <p:attrNameLst>
                                          <p:attrName>ppt_x</p:attrName>
                                        </p:attrNameLst>
                                      </p:cBhvr>
                                      <p:tavLst>
                                        <p:tav tm="0">
                                          <p:val>
                                            <p:strVal val="ppt_x"/>
                                          </p:val>
                                        </p:tav>
                                        <p:tav tm="100000">
                                          <p:val>
                                            <p:strVal val="ppt_x"/>
                                          </p:val>
                                        </p:tav>
                                      </p:tavLst>
                                    </p:anim>
                                    <p:anim calcmode="lin" valueType="num">
                                      <p:cBhvr additive="base">
                                        <p:cTn id="21" dur="500"/>
                                        <p:tgtEl>
                                          <p:spTgt spid="322629"/>
                                        </p:tgtEl>
                                        <p:attrNameLst>
                                          <p:attrName>ppt_y</p:attrName>
                                        </p:attrNameLst>
                                      </p:cBhvr>
                                      <p:tavLst>
                                        <p:tav tm="0">
                                          <p:val>
                                            <p:strVal val="ppt_y"/>
                                          </p:val>
                                        </p:tav>
                                        <p:tav tm="100000">
                                          <p:val>
                                            <p:strVal val="1+ppt_h/2"/>
                                          </p:val>
                                        </p:tav>
                                      </p:tavLst>
                                    </p:anim>
                                    <p:set>
                                      <p:cBhvr>
                                        <p:cTn id="22" dur="1" fill="hold">
                                          <p:stCondLst>
                                            <p:cond delay="499"/>
                                          </p:stCondLst>
                                        </p:cTn>
                                        <p:tgtEl>
                                          <p:spTgt spid="322629"/>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322630"/>
                                        </p:tgtEl>
                                        <p:attrNameLst>
                                          <p:attrName>ppt_x</p:attrName>
                                        </p:attrNameLst>
                                      </p:cBhvr>
                                      <p:tavLst>
                                        <p:tav tm="0">
                                          <p:val>
                                            <p:strVal val="ppt_x"/>
                                          </p:val>
                                        </p:tav>
                                        <p:tav tm="100000">
                                          <p:val>
                                            <p:strVal val="ppt_x"/>
                                          </p:val>
                                        </p:tav>
                                      </p:tavLst>
                                    </p:anim>
                                    <p:anim calcmode="lin" valueType="num">
                                      <p:cBhvr additive="base">
                                        <p:cTn id="25" dur="500"/>
                                        <p:tgtEl>
                                          <p:spTgt spid="322630"/>
                                        </p:tgtEl>
                                        <p:attrNameLst>
                                          <p:attrName>ppt_y</p:attrName>
                                        </p:attrNameLst>
                                      </p:cBhvr>
                                      <p:tavLst>
                                        <p:tav tm="0">
                                          <p:val>
                                            <p:strVal val="ppt_y"/>
                                          </p:val>
                                        </p:tav>
                                        <p:tav tm="100000">
                                          <p:val>
                                            <p:strVal val="1+ppt_h/2"/>
                                          </p:val>
                                        </p:tav>
                                      </p:tavLst>
                                    </p:anim>
                                    <p:set>
                                      <p:cBhvr>
                                        <p:cTn id="26" dur="1" fill="hold">
                                          <p:stCondLst>
                                            <p:cond delay="499"/>
                                          </p:stCondLst>
                                        </p:cTn>
                                        <p:tgtEl>
                                          <p:spTgt spid="322630"/>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22631"/>
                                        </p:tgtEl>
                                        <p:attrNameLst>
                                          <p:attrName>ppt_x</p:attrName>
                                        </p:attrNameLst>
                                      </p:cBhvr>
                                      <p:tavLst>
                                        <p:tav tm="0">
                                          <p:val>
                                            <p:strVal val="ppt_x"/>
                                          </p:val>
                                        </p:tav>
                                        <p:tav tm="100000">
                                          <p:val>
                                            <p:strVal val="ppt_x"/>
                                          </p:val>
                                        </p:tav>
                                      </p:tavLst>
                                    </p:anim>
                                    <p:anim calcmode="lin" valueType="num">
                                      <p:cBhvr additive="base">
                                        <p:cTn id="29" dur="500"/>
                                        <p:tgtEl>
                                          <p:spTgt spid="322631"/>
                                        </p:tgtEl>
                                        <p:attrNameLst>
                                          <p:attrName>ppt_y</p:attrName>
                                        </p:attrNameLst>
                                      </p:cBhvr>
                                      <p:tavLst>
                                        <p:tav tm="0">
                                          <p:val>
                                            <p:strVal val="ppt_y"/>
                                          </p:val>
                                        </p:tav>
                                        <p:tav tm="100000">
                                          <p:val>
                                            <p:strVal val="1+ppt_h/2"/>
                                          </p:val>
                                        </p:tav>
                                      </p:tavLst>
                                    </p:anim>
                                    <p:set>
                                      <p:cBhvr>
                                        <p:cTn id="30" dur="1" fill="hold">
                                          <p:stCondLst>
                                            <p:cond delay="499"/>
                                          </p:stCondLst>
                                        </p:cTn>
                                        <p:tgtEl>
                                          <p:spTgt spid="3226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629" grpId="0" animBg="1"/>
      <p:bldP spid="322629" grpId="1" animBg="1"/>
      <p:bldP spid="322630" grpId="0"/>
      <p:bldP spid="322630"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37" name="Text Box 25"/>
          <p:cNvSpPr txBox="1">
            <a:spLocks noChangeArrowheads="1"/>
          </p:cNvSpPr>
          <p:nvPr/>
        </p:nvSpPr>
        <p:spPr bwMode="auto">
          <a:xfrm>
            <a:off x="250825" y="260350"/>
            <a:ext cx="4105275"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2.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符号链接法：</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0551" name="Text Box 39"/>
          <p:cNvSpPr txBox="1">
            <a:spLocks noChangeArrowheads="1"/>
          </p:cNvSpPr>
          <p:nvPr/>
        </p:nvSpPr>
        <p:spPr bwMode="auto">
          <a:xfrm>
            <a:off x="395288" y="1628775"/>
            <a:ext cx="7200900" cy="18018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Linux</a:t>
            </a:r>
            <a:r>
              <a:rPr kumimoji="0" lang="zh-CN" altLang="en-US" sz="2800" kern="1200" cap="none" spc="0" normalizeH="0" baseline="0" noProof="0">
                <a:latin typeface="Arial" panose="020B0604020202020204" pitchFamily="34" charset="0"/>
                <a:ea typeface="宋体" panose="02010600030101010101" pitchFamily="2" charset="-122"/>
                <a:cs typeface="+mn-cs"/>
              </a:rPr>
              <a:t>：</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tx2"/>
                </a:solidFill>
                <a:latin typeface="Arial" panose="020B0604020202020204" pitchFamily="34" charset="0"/>
                <a:ea typeface="宋体" panose="02010600030101010101" pitchFamily="2" charset="-122"/>
                <a:cs typeface="+mn-cs"/>
              </a:rPr>
              <a:t>ln –s </a:t>
            </a:r>
            <a:r>
              <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rPr>
              <a:t>共享文件名  新文件名</a:t>
            </a:r>
            <a:endPar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tx2"/>
                </a:solidFill>
                <a:latin typeface="Arial" panose="020B0604020202020204" pitchFamily="34" charset="0"/>
                <a:ea typeface="宋体" panose="02010600030101010101" pitchFamily="2" charset="-122"/>
                <a:cs typeface="+mn-cs"/>
              </a:rPr>
              <a:t>ln –s</a:t>
            </a:r>
            <a:r>
              <a:rPr kumimoji="0" lang="en-US" altLang="zh-CN" sz="2800" kern="1200" cap="none" spc="0" normalizeH="0" baseline="0" noProof="0">
                <a:latin typeface="Arial" panose="020B0604020202020204" pitchFamily="34" charset="0"/>
                <a:ea typeface="宋体" panose="02010600030101010101" pitchFamily="2" charset="-122"/>
                <a:cs typeface="+mn-cs"/>
              </a:rPr>
              <a:t> /C/C2/C21  /B/B1/B12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0551"/>
                                        </p:tgtEl>
                                        <p:attrNameLst>
                                          <p:attrName>style.visibility</p:attrName>
                                        </p:attrNameLst>
                                      </p:cBhvr>
                                      <p:to>
                                        <p:strVal val="visible"/>
                                      </p:to>
                                    </p:set>
                                    <p:animEffect transition="in" filter="box(in)">
                                      <p:cBhvr>
                                        <p:cTn id="7" dur="500"/>
                                        <p:tgtEl>
                                          <p:spTgt spid="32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5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6" name="Text Box 2"/>
          <p:cNvSpPr txBox="1">
            <a:spLocks noChangeArrowheads="1"/>
          </p:cNvSpPr>
          <p:nvPr/>
        </p:nvSpPr>
        <p:spPr bwMode="auto">
          <a:xfrm>
            <a:off x="250825" y="260350"/>
            <a:ext cx="7993063"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3587" name="Text Box 3"/>
          <p:cNvSpPr txBox="1">
            <a:spLocks noChangeArrowheads="1"/>
          </p:cNvSpPr>
          <p:nvPr/>
        </p:nvSpPr>
        <p:spPr bwMode="auto">
          <a:xfrm>
            <a:off x="179388" y="1628775"/>
            <a:ext cx="8713788"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 ls –il</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13059  -rwx rwx- - -   1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23588" name="Rectangle 4"/>
          <p:cNvSpPr>
            <a:spLocks noChangeArrowheads="1"/>
          </p:cNvSpPr>
          <p:nvPr/>
        </p:nvSpPr>
        <p:spPr bwMode="auto">
          <a:xfrm>
            <a:off x="468313"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89" name="Line 5"/>
          <p:cNvSpPr>
            <a:spLocks noChangeShapeType="1"/>
          </p:cNvSpPr>
          <p:nvPr/>
        </p:nvSpPr>
        <p:spPr bwMode="auto">
          <a:xfrm>
            <a:off x="395288" y="3141663"/>
            <a:ext cx="792163"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90" name="Text Box 6"/>
          <p:cNvSpPr txBox="1">
            <a:spLocks noChangeArrowheads="1"/>
          </p:cNvSpPr>
          <p:nvPr/>
        </p:nvSpPr>
        <p:spPr bwMode="auto">
          <a:xfrm>
            <a:off x="395288" y="3716338"/>
            <a:ext cx="549275" cy="10080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节点号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591" name="Text Box 7"/>
          <p:cNvSpPr txBox="1">
            <a:spLocks noChangeArrowheads="1"/>
          </p:cNvSpPr>
          <p:nvPr/>
        </p:nvSpPr>
        <p:spPr bwMode="auto">
          <a:xfrm>
            <a:off x="539750" y="3357563"/>
            <a:ext cx="3603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i</a:t>
            </a:r>
            <a:endParaRPr lang="en-US" altLang="zh-CN" dirty="0">
              <a:latin typeface="Arial" panose="020B0604020202020204" pitchFamily="34" charset="0"/>
            </a:endParaRPr>
          </a:p>
        </p:txBody>
      </p:sp>
      <p:sp>
        <p:nvSpPr>
          <p:cNvPr id="323592" name="Line 8"/>
          <p:cNvSpPr>
            <a:spLocks noChangeShapeType="1"/>
          </p:cNvSpPr>
          <p:nvPr/>
        </p:nvSpPr>
        <p:spPr bwMode="auto">
          <a:xfrm>
            <a:off x="755650"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93" name="Line 9"/>
          <p:cNvSpPr>
            <a:spLocks noChangeShapeType="1"/>
          </p:cNvSpPr>
          <p:nvPr/>
        </p:nvSpPr>
        <p:spPr bwMode="auto">
          <a:xfrm>
            <a:off x="1403350" y="3141663"/>
            <a:ext cx="1728788"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94" name="Rectangle 10"/>
          <p:cNvSpPr>
            <a:spLocks noChangeArrowheads="1"/>
          </p:cNvSpPr>
          <p:nvPr/>
        </p:nvSpPr>
        <p:spPr bwMode="auto">
          <a:xfrm>
            <a:off x="1765300"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95" name="Text Box 11"/>
          <p:cNvSpPr txBox="1">
            <a:spLocks noChangeArrowheads="1"/>
          </p:cNvSpPr>
          <p:nvPr/>
        </p:nvSpPr>
        <p:spPr bwMode="auto">
          <a:xfrm>
            <a:off x="1790700"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文件属性</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596" name="Line 12"/>
          <p:cNvSpPr>
            <a:spLocks noChangeShapeType="1"/>
          </p:cNvSpPr>
          <p:nvPr/>
        </p:nvSpPr>
        <p:spPr bwMode="auto">
          <a:xfrm>
            <a:off x="2051050"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599" name="Line 15"/>
          <p:cNvSpPr>
            <a:spLocks noChangeShapeType="1"/>
          </p:cNvSpPr>
          <p:nvPr/>
        </p:nvSpPr>
        <p:spPr bwMode="auto">
          <a:xfrm>
            <a:off x="3276600" y="3141663"/>
            <a:ext cx="431800"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0" name="Rectangle 16"/>
          <p:cNvSpPr>
            <a:spLocks noChangeArrowheads="1"/>
          </p:cNvSpPr>
          <p:nvPr/>
        </p:nvSpPr>
        <p:spPr bwMode="auto">
          <a:xfrm>
            <a:off x="3132138"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1" name="Text Box 17"/>
          <p:cNvSpPr txBox="1">
            <a:spLocks noChangeArrowheads="1"/>
          </p:cNvSpPr>
          <p:nvPr/>
        </p:nvSpPr>
        <p:spPr bwMode="auto">
          <a:xfrm>
            <a:off x="3159125"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链接计数</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02" name="Line 18"/>
          <p:cNvSpPr>
            <a:spLocks noChangeShapeType="1"/>
          </p:cNvSpPr>
          <p:nvPr/>
        </p:nvSpPr>
        <p:spPr bwMode="auto">
          <a:xfrm>
            <a:off x="3419475"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3" name="Line 19"/>
          <p:cNvSpPr>
            <a:spLocks noChangeShapeType="1"/>
          </p:cNvSpPr>
          <p:nvPr/>
        </p:nvSpPr>
        <p:spPr bwMode="auto">
          <a:xfrm>
            <a:off x="3924300" y="3141663"/>
            <a:ext cx="503238"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4" name="Rectangle 20"/>
          <p:cNvSpPr>
            <a:spLocks noChangeArrowheads="1"/>
          </p:cNvSpPr>
          <p:nvPr/>
        </p:nvSpPr>
        <p:spPr bwMode="auto">
          <a:xfrm>
            <a:off x="3924300"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5" name="Text Box 21"/>
          <p:cNvSpPr txBox="1">
            <a:spLocks noChangeArrowheads="1"/>
          </p:cNvSpPr>
          <p:nvPr/>
        </p:nvSpPr>
        <p:spPr bwMode="auto">
          <a:xfrm>
            <a:off x="3951288"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文件主</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06" name="Line 22"/>
          <p:cNvSpPr>
            <a:spLocks noChangeShapeType="1"/>
          </p:cNvSpPr>
          <p:nvPr/>
        </p:nvSpPr>
        <p:spPr bwMode="auto">
          <a:xfrm>
            <a:off x="4138613"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7" name="Line 23"/>
          <p:cNvSpPr>
            <a:spLocks noChangeShapeType="1"/>
          </p:cNvSpPr>
          <p:nvPr/>
        </p:nvSpPr>
        <p:spPr bwMode="auto">
          <a:xfrm>
            <a:off x="4689475" y="3141663"/>
            <a:ext cx="503238"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8" name="Rectangle 24"/>
          <p:cNvSpPr>
            <a:spLocks noChangeArrowheads="1"/>
          </p:cNvSpPr>
          <p:nvPr/>
        </p:nvSpPr>
        <p:spPr bwMode="auto">
          <a:xfrm>
            <a:off x="4716463"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09" name="Text Box 25"/>
          <p:cNvSpPr txBox="1">
            <a:spLocks noChangeArrowheads="1"/>
          </p:cNvSpPr>
          <p:nvPr/>
        </p:nvSpPr>
        <p:spPr bwMode="auto">
          <a:xfrm>
            <a:off x="4716463"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用户组</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10" name="Line 26"/>
          <p:cNvSpPr>
            <a:spLocks noChangeShapeType="1"/>
          </p:cNvSpPr>
          <p:nvPr/>
        </p:nvSpPr>
        <p:spPr bwMode="auto">
          <a:xfrm>
            <a:off x="4903788"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1" name="Line 27"/>
          <p:cNvSpPr>
            <a:spLocks noChangeShapeType="1"/>
          </p:cNvSpPr>
          <p:nvPr/>
        </p:nvSpPr>
        <p:spPr bwMode="auto">
          <a:xfrm>
            <a:off x="5337175" y="3141663"/>
            <a:ext cx="503238"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2" name="Rectangle 28"/>
          <p:cNvSpPr>
            <a:spLocks noChangeArrowheads="1"/>
          </p:cNvSpPr>
          <p:nvPr/>
        </p:nvSpPr>
        <p:spPr bwMode="auto">
          <a:xfrm>
            <a:off x="5337175"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3" name="Text Box 29"/>
          <p:cNvSpPr txBox="1">
            <a:spLocks noChangeArrowheads="1"/>
          </p:cNvSpPr>
          <p:nvPr/>
        </p:nvSpPr>
        <p:spPr bwMode="auto">
          <a:xfrm>
            <a:off x="5364163"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文件大小</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14" name="Line 30"/>
          <p:cNvSpPr>
            <a:spLocks noChangeShapeType="1"/>
          </p:cNvSpPr>
          <p:nvPr/>
        </p:nvSpPr>
        <p:spPr bwMode="auto">
          <a:xfrm>
            <a:off x="5551488"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5" name="Line 31"/>
          <p:cNvSpPr>
            <a:spLocks noChangeShapeType="1"/>
          </p:cNvSpPr>
          <p:nvPr/>
        </p:nvSpPr>
        <p:spPr bwMode="auto">
          <a:xfrm>
            <a:off x="6011863" y="3141663"/>
            <a:ext cx="1439863"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6" name="Rectangle 32"/>
          <p:cNvSpPr>
            <a:spLocks noChangeArrowheads="1"/>
          </p:cNvSpPr>
          <p:nvPr/>
        </p:nvSpPr>
        <p:spPr bwMode="auto">
          <a:xfrm>
            <a:off x="6489700" y="3429000"/>
            <a:ext cx="503238" cy="1871663"/>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7" name="Text Box 33"/>
          <p:cNvSpPr txBox="1">
            <a:spLocks noChangeArrowheads="1"/>
          </p:cNvSpPr>
          <p:nvPr/>
        </p:nvSpPr>
        <p:spPr bwMode="auto">
          <a:xfrm>
            <a:off x="6470650" y="3429000"/>
            <a:ext cx="549275" cy="19446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最近修改时间</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18" name="Line 34"/>
          <p:cNvSpPr>
            <a:spLocks noChangeShapeType="1"/>
          </p:cNvSpPr>
          <p:nvPr/>
        </p:nvSpPr>
        <p:spPr bwMode="auto">
          <a:xfrm>
            <a:off x="6704013"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19" name="Line 35"/>
          <p:cNvSpPr>
            <a:spLocks noChangeShapeType="1"/>
          </p:cNvSpPr>
          <p:nvPr/>
        </p:nvSpPr>
        <p:spPr bwMode="auto">
          <a:xfrm>
            <a:off x="7858125" y="3141663"/>
            <a:ext cx="503238" cy="0"/>
          </a:xfrm>
          <a:prstGeom prst="line">
            <a:avLst/>
          </a:prstGeom>
          <a:noFill/>
          <a:ln w="19050">
            <a:solidFill>
              <a:schemeClr val="tx2"/>
            </a:solidFill>
            <a:round/>
          </a:ln>
          <a:effectLst>
            <a:outerShdw dist="17961" dir="2700000" algn="ctr" rotWithShape="0">
              <a:schemeClr val="tx2">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20" name="Rectangle 36"/>
          <p:cNvSpPr>
            <a:spLocks noChangeArrowheads="1"/>
          </p:cNvSpPr>
          <p:nvPr/>
        </p:nvSpPr>
        <p:spPr bwMode="auto">
          <a:xfrm>
            <a:off x="7858125" y="3429000"/>
            <a:ext cx="503238" cy="1368425"/>
          </a:xfrm>
          <a:prstGeom prst="rect">
            <a:avLst/>
          </a:prstGeom>
          <a:solidFill>
            <a:srgbClr val="CCFFCC"/>
          </a:solidFill>
          <a:ln w="1905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21" name="Text Box 37"/>
          <p:cNvSpPr txBox="1">
            <a:spLocks noChangeArrowheads="1"/>
          </p:cNvSpPr>
          <p:nvPr/>
        </p:nvSpPr>
        <p:spPr bwMode="auto">
          <a:xfrm>
            <a:off x="7885113" y="3429000"/>
            <a:ext cx="549275" cy="13684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文件名</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23622" name="Line 38"/>
          <p:cNvSpPr>
            <a:spLocks noChangeShapeType="1"/>
          </p:cNvSpPr>
          <p:nvPr/>
        </p:nvSpPr>
        <p:spPr bwMode="auto">
          <a:xfrm>
            <a:off x="8072438" y="3141663"/>
            <a:ext cx="0" cy="287338"/>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23" name="AutoShape 39">
            <a:hlinkClick r:id="" action="ppaction://hlinkshowjump?jump=nextslide" highlightClick="1"/>
          </p:cNvPr>
          <p:cNvSpPr>
            <a:spLocks noChangeArrowheads="1"/>
          </p:cNvSpPr>
          <p:nvPr/>
        </p:nvSpPr>
        <p:spPr bwMode="auto">
          <a:xfrm>
            <a:off x="1763713" y="4941888"/>
            <a:ext cx="504825" cy="215900"/>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624" name="AutoShape 40">
            <a:hlinkClick r:id="rId1" action="ppaction://hlinksldjump" highlightClick="1"/>
          </p:cNvPr>
          <p:cNvSpPr>
            <a:spLocks noChangeArrowheads="1"/>
          </p:cNvSpPr>
          <p:nvPr/>
        </p:nvSpPr>
        <p:spPr bwMode="auto">
          <a:xfrm>
            <a:off x="7956550" y="5805488"/>
            <a:ext cx="504825" cy="215900"/>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3587">
                                            <p:txEl>
                                              <p:charRg st="0" end="10"/>
                                            </p:txEl>
                                          </p:spTgt>
                                        </p:tgtEl>
                                        <p:attrNameLst>
                                          <p:attrName>style.visibility</p:attrName>
                                        </p:attrNameLst>
                                      </p:cBhvr>
                                      <p:to>
                                        <p:strVal val="visible"/>
                                      </p:to>
                                    </p:set>
                                    <p:animEffect transition="in" filter="box(in)">
                                      <p:cBhvr>
                                        <p:cTn id="7" dur="500"/>
                                        <p:tgtEl>
                                          <p:spTgt spid="32358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3587">
                                            <p:txEl>
                                              <p:charRg st="10" end="74"/>
                                            </p:txEl>
                                          </p:spTgt>
                                        </p:tgtEl>
                                        <p:attrNameLst>
                                          <p:attrName>style.visibility</p:attrName>
                                        </p:attrNameLst>
                                      </p:cBhvr>
                                      <p:to>
                                        <p:strVal val="visible"/>
                                      </p:to>
                                    </p:set>
                                    <p:animEffect transition="in" filter="box(in)">
                                      <p:cBhvr>
                                        <p:cTn id="12" dur="500"/>
                                        <p:tgtEl>
                                          <p:spTgt spid="323587">
                                            <p:txEl>
                                              <p:charRg st="10" end="7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23587">
                                            <p:txEl>
                                              <p:charRg st="74" end="138"/>
                                            </p:txEl>
                                          </p:spTgt>
                                        </p:tgtEl>
                                        <p:attrNameLst>
                                          <p:attrName>style.visibility</p:attrName>
                                        </p:attrNameLst>
                                      </p:cBhvr>
                                      <p:to>
                                        <p:strVal val="visible"/>
                                      </p:to>
                                    </p:set>
                                    <p:animEffect transition="in" filter="box(in)">
                                      <p:cBhvr>
                                        <p:cTn id="15" dur="500"/>
                                        <p:tgtEl>
                                          <p:spTgt spid="323587">
                                            <p:txEl>
                                              <p:charRg st="74" end="13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23588"/>
                                        </p:tgtEl>
                                        <p:attrNameLst>
                                          <p:attrName>style.visibility</p:attrName>
                                        </p:attrNameLst>
                                      </p:cBhvr>
                                      <p:to>
                                        <p:strVal val="visible"/>
                                      </p:to>
                                    </p:set>
                                    <p:animEffect transition="in" filter="box(in)">
                                      <p:cBhvr>
                                        <p:cTn id="20" dur="500"/>
                                        <p:tgtEl>
                                          <p:spTgt spid="323588"/>
                                        </p:tgtEl>
                                      </p:cBhvr>
                                    </p:animEffect>
                                  </p:childTnLst>
                                </p:cTn>
                              </p:par>
                              <p:par>
                                <p:cTn id="21" presetID="4" presetClass="entr" presetSubtype="16" fill="hold" nodeType="withEffect">
                                  <p:stCondLst>
                                    <p:cond delay="0"/>
                                  </p:stCondLst>
                                  <p:childTnLst>
                                    <p:set>
                                      <p:cBhvr>
                                        <p:cTn id="22" dur="1" fill="hold">
                                          <p:stCondLst>
                                            <p:cond delay="0"/>
                                          </p:stCondLst>
                                        </p:cTn>
                                        <p:tgtEl>
                                          <p:spTgt spid="323589"/>
                                        </p:tgtEl>
                                        <p:attrNameLst>
                                          <p:attrName>style.visibility</p:attrName>
                                        </p:attrNameLst>
                                      </p:cBhvr>
                                      <p:to>
                                        <p:strVal val="visible"/>
                                      </p:to>
                                    </p:set>
                                    <p:animEffect transition="in" filter="box(in)">
                                      <p:cBhvr>
                                        <p:cTn id="23" dur="500"/>
                                        <p:tgtEl>
                                          <p:spTgt spid="32358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23590"/>
                                        </p:tgtEl>
                                        <p:attrNameLst>
                                          <p:attrName>style.visibility</p:attrName>
                                        </p:attrNameLst>
                                      </p:cBhvr>
                                      <p:to>
                                        <p:strVal val="visible"/>
                                      </p:to>
                                    </p:set>
                                    <p:animEffect transition="in" filter="box(in)">
                                      <p:cBhvr>
                                        <p:cTn id="26" dur="500"/>
                                        <p:tgtEl>
                                          <p:spTgt spid="323590"/>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23591"/>
                                        </p:tgtEl>
                                        <p:attrNameLst>
                                          <p:attrName>style.visibility</p:attrName>
                                        </p:attrNameLst>
                                      </p:cBhvr>
                                      <p:to>
                                        <p:strVal val="visible"/>
                                      </p:to>
                                    </p:set>
                                    <p:animEffect transition="in" filter="box(in)">
                                      <p:cBhvr>
                                        <p:cTn id="29" dur="500"/>
                                        <p:tgtEl>
                                          <p:spTgt spid="323591"/>
                                        </p:tgtEl>
                                      </p:cBhvr>
                                    </p:animEffect>
                                  </p:childTnLst>
                                </p:cTn>
                              </p:par>
                              <p:par>
                                <p:cTn id="30" presetID="4" presetClass="entr" presetSubtype="16" fill="hold" nodeType="withEffect">
                                  <p:stCondLst>
                                    <p:cond delay="0"/>
                                  </p:stCondLst>
                                  <p:childTnLst>
                                    <p:set>
                                      <p:cBhvr>
                                        <p:cTn id="31" dur="1" fill="hold">
                                          <p:stCondLst>
                                            <p:cond delay="0"/>
                                          </p:stCondLst>
                                        </p:cTn>
                                        <p:tgtEl>
                                          <p:spTgt spid="323592"/>
                                        </p:tgtEl>
                                        <p:attrNameLst>
                                          <p:attrName>style.visibility</p:attrName>
                                        </p:attrNameLst>
                                      </p:cBhvr>
                                      <p:to>
                                        <p:strVal val="visible"/>
                                      </p:to>
                                    </p:set>
                                    <p:animEffect transition="in" filter="box(in)">
                                      <p:cBhvr>
                                        <p:cTn id="32" dur="500"/>
                                        <p:tgtEl>
                                          <p:spTgt spid="323592"/>
                                        </p:tgtEl>
                                      </p:cBhvr>
                                    </p:animEffect>
                                  </p:childTnLst>
                                </p:cTn>
                              </p:par>
                              <p:par>
                                <p:cTn id="33" presetID="4" presetClass="entr" presetSubtype="16" fill="hold" nodeType="withEffect">
                                  <p:stCondLst>
                                    <p:cond delay="0"/>
                                  </p:stCondLst>
                                  <p:childTnLst>
                                    <p:set>
                                      <p:cBhvr>
                                        <p:cTn id="34" dur="1" fill="hold">
                                          <p:stCondLst>
                                            <p:cond delay="0"/>
                                          </p:stCondLst>
                                        </p:cTn>
                                        <p:tgtEl>
                                          <p:spTgt spid="323593"/>
                                        </p:tgtEl>
                                        <p:attrNameLst>
                                          <p:attrName>style.visibility</p:attrName>
                                        </p:attrNameLst>
                                      </p:cBhvr>
                                      <p:to>
                                        <p:strVal val="visible"/>
                                      </p:to>
                                    </p:set>
                                    <p:animEffect transition="in" filter="box(in)">
                                      <p:cBhvr>
                                        <p:cTn id="35" dur="500"/>
                                        <p:tgtEl>
                                          <p:spTgt spid="32359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23594"/>
                                        </p:tgtEl>
                                        <p:attrNameLst>
                                          <p:attrName>style.visibility</p:attrName>
                                        </p:attrNameLst>
                                      </p:cBhvr>
                                      <p:to>
                                        <p:strVal val="visible"/>
                                      </p:to>
                                    </p:set>
                                    <p:animEffect transition="in" filter="box(in)">
                                      <p:cBhvr>
                                        <p:cTn id="38" dur="500"/>
                                        <p:tgtEl>
                                          <p:spTgt spid="323594"/>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23595"/>
                                        </p:tgtEl>
                                        <p:attrNameLst>
                                          <p:attrName>style.visibility</p:attrName>
                                        </p:attrNameLst>
                                      </p:cBhvr>
                                      <p:to>
                                        <p:strVal val="visible"/>
                                      </p:to>
                                    </p:set>
                                    <p:animEffect transition="in" filter="box(in)">
                                      <p:cBhvr>
                                        <p:cTn id="41" dur="500"/>
                                        <p:tgtEl>
                                          <p:spTgt spid="323595"/>
                                        </p:tgtEl>
                                      </p:cBhvr>
                                    </p:animEffect>
                                  </p:childTnLst>
                                </p:cTn>
                              </p:par>
                              <p:par>
                                <p:cTn id="42" presetID="4" presetClass="entr" presetSubtype="16" fill="hold" nodeType="withEffect">
                                  <p:stCondLst>
                                    <p:cond delay="0"/>
                                  </p:stCondLst>
                                  <p:childTnLst>
                                    <p:set>
                                      <p:cBhvr>
                                        <p:cTn id="43" dur="1" fill="hold">
                                          <p:stCondLst>
                                            <p:cond delay="0"/>
                                          </p:stCondLst>
                                        </p:cTn>
                                        <p:tgtEl>
                                          <p:spTgt spid="323596"/>
                                        </p:tgtEl>
                                        <p:attrNameLst>
                                          <p:attrName>style.visibility</p:attrName>
                                        </p:attrNameLst>
                                      </p:cBhvr>
                                      <p:to>
                                        <p:strVal val="visible"/>
                                      </p:to>
                                    </p:set>
                                    <p:animEffect transition="in" filter="box(in)">
                                      <p:cBhvr>
                                        <p:cTn id="44" dur="500"/>
                                        <p:tgtEl>
                                          <p:spTgt spid="323596"/>
                                        </p:tgtEl>
                                      </p:cBhvr>
                                    </p:animEffect>
                                  </p:childTnLst>
                                </p:cTn>
                              </p:par>
                              <p:par>
                                <p:cTn id="45" presetID="4" presetClass="entr" presetSubtype="16" fill="hold" nodeType="withEffect">
                                  <p:stCondLst>
                                    <p:cond delay="0"/>
                                  </p:stCondLst>
                                  <p:childTnLst>
                                    <p:set>
                                      <p:cBhvr>
                                        <p:cTn id="46" dur="1" fill="hold">
                                          <p:stCondLst>
                                            <p:cond delay="0"/>
                                          </p:stCondLst>
                                        </p:cTn>
                                        <p:tgtEl>
                                          <p:spTgt spid="323599"/>
                                        </p:tgtEl>
                                        <p:attrNameLst>
                                          <p:attrName>style.visibility</p:attrName>
                                        </p:attrNameLst>
                                      </p:cBhvr>
                                      <p:to>
                                        <p:strVal val="visible"/>
                                      </p:to>
                                    </p:set>
                                    <p:animEffect transition="in" filter="box(in)">
                                      <p:cBhvr>
                                        <p:cTn id="47" dur="500"/>
                                        <p:tgtEl>
                                          <p:spTgt spid="323599"/>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23600"/>
                                        </p:tgtEl>
                                        <p:attrNameLst>
                                          <p:attrName>style.visibility</p:attrName>
                                        </p:attrNameLst>
                                      </p:cBhvr>
                                      <p:to>
                                        <p:strVal val="visible"/>
                                      </p:to>
                                    </p:set>
                                    <p:animEffect transition="in" filter="box(in)">
                                      <p:cBhvr>
                                        <p:cTn id="50" dur="500"/>
                                        <p:tgtEl>
                                          <p:spTgt spid="323600"/>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23601"/>
                                        </p:tgtEl>
                                        <p:attrNameLst>
                                          <p:attrName>style.visibility</p:attrName>
                                        </p:attrNameLst>
                                      </p:cBhvr>
                                      <p:to>
                                        <p:strVal val="visible"/>
                                      </p:to>
                                    </p:set>
                                    <p:animEffect transition="in" filter="box(in)">
                                      <p:cBhvr>
                                        <p:cTn id="53" dur="500"/>
                                        <p:tgtEl>
                                          <p:spTgt spid="323601"/>
                                        </p:tgtEl>
                                      </p:cBhvr>
                                    </p:animEffect>
                                  </p:childTnLst>
                                </p:cTn>
                              </p:par>
                              <p:par>
                                <p:cTn id="54" presetID="4" presetClass="entr" presetSubtype="16" fill="hold" nodeType="withEffect">
                                  <p:stCondLst>
                                    <p:cond delay="0"/>
                                  </p:stCondLst>
                                  <p:childTnLst>
                                    <p:set>
                                      <p:cBhvr>
                                        <p:cTn id="55" dur="1" fill="hold">
                                          <p:stCondLst>
                                            <p:cond delay="0"/>
                                          </p:stCondLst>
                                        </p:cTn>
                                        <p:tgtEl>
                                          <p:spTgt spid="323602"/>
                                        </p:tgtEl>
                                        <p:attrNameLst>
                                          <p:attrName>style.visibility</p:attrName>
                                        </p:attrNameLst>
                                      </p:cBhvr>
                                      <p:to>
                                        <p:strVal val="visible"/>
                                      </p:to>
                                    </p:set>
                                    <p:animEffect transition="in" filter="box(in)">
                                      <p:cBhvr>
                                        <p:cTn id="56" dur="500"/>
                                        <p:tgtEl>
                                          <p:spTgt spid="323602"/>
                                        </p:tgtEl>
                                      </p:cBhvr>
                                    </p:animEffect>
                                  </p:childTnLst>
                                </p:cTn>
                              </p:par>
                              <p:par>
                                <p:cTn id="57" presetID="4" presetClass="entr" presetSubtype="16" fill="hold" nodeType="withEffect">
                                  <p:stCondLst>
                                    <p:cond delay="0"/>
                                  </p:stCondLst>
                                  <p:childTnLst>
                                    <p:set>
                                      <p:cBhvr>
                                        <p:cTn id="58" dur="1" fill="hold">
                                          <p:stCondLst>
                                            <p:cond delay="0"/>
                                          </p:stCondLst>
                                        </p:cTn>
                                        <p:tgtEl>
                                          <p:spTgt spid="323603"/>
                                        </p:tgtEl>
                                        <p:attrNameLst>
                                          <p:attrName>style.visibility</p:attrName>
                                        </p:attrNameLst>
                                      </p:cBhvr>
                                      <p:to>
                                        <p:strVal val="visible"/>
                                      </p:to>
                                    </p:set>
                                    <p:animEffect transition="in" filter="box(in)">
                                      <p:cBhvr>
                                        <p:cTn id="59" dur="500"/>
                                        <p:tgtEl>
                                          <p:spTgt spid="323603"/>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23604"/>
                                        </p:tgtEl>
                                        <p:attrNameLst>
                                          <p:attrName>style.visibility</p:attrName>
                                        </p:attrNameLst>
                                      </p:cBhvr>
                                      <p:to>
                                        <p:strVal val="visible"/>
                                      </p:to>
                                    </p:set>
                                    <p:animEffect transition="in" filter="box(in)">
                                      <p:cBhvr>
                                        <p:cTn id="62" dur="500"/>
                                        <p:tgtEl>
                                          <p:spTgt spid="323604"/>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323605"/>
                                        </p:tgtEl>
                                        <p:attrNameLst>
                                          <p:attrName>style.visibility</p:attrName>
                                        </p:attrNameLst>
                                      </p:cBhvr>
                                      <p:to>
                                        <p:strVal val="visible"/>
                                      </p:to>
                                    </p:set>
                                    <p:animEffect transition="in" filter="box(in)">
                                      <p:cBhvr>
                                        <p:cTn id="65" dur="500"/>
                                        <p:tgtEl>
                                          <p:spTgt spid="323605"/>
                                        </p:tgtEl>
                                      </p:cBhvr>
                                    </p:animEffect>
                                  </p:childTnLst>
                                </p:cTn>
                              </p:par>
                              <p:par>
                                <p:cTn id="66" presetID="4" presetClass="entr" presetSubtype="16" fill="hold" nodeType="withEffect">
                                  <p:stCondLst>
                                    <p:cond delay="0"/>
                                  </p:stCondLst>
                                  <p:childTnLst>
                                    <p:set>
                                      <p:cBhvr>
                                        <p:cTn id="67" dur="1" fill="hold">
                                          <p:stCondLst>
                                            <p:cond delay="0"/>
                                          </p:stCondLst>
                                        </p:cTn>
                                        <p:tgtEl>
                                          <p:spTgt spid="323606"/>
                                        </p:tgtEl>
                                        <p:attrNameLst>
                                          <p:attrName>style.visibility</p:attrName>
                                        </p:attrNameLst>
                                      </p:cBhvr>
                                      <p:to>
                                        <p:strVal val="visible"/>
                                      </p:to>
                                    </p:set>
                                    <p:animEffect transition="in" filter="box(in)">
                                      <p:cBhvr>
                                        <p:cTn id="68" dur="500"/>
                                        <p:tgtEl>
                                          <p:spTgt spid="323606"/>
                                        </p:tgtEl>
                                      </p:cBhvr>
                                    </p:animEffect>
                                  </p:childTnLst>
                                </p:cTn>
                              </p:par>
                              <p:par>
                                <p:cTn id="69" presetID="4" presetClass="entr" presetSubtype="16" fill="hold" nodeType="withEffect">
                                  <p:stCondLst>
                                    <p:cond delay="0"/>
                                  </p:stCondLst>
                                  <p:childTnLst>
                                    <p:set>
                                      <p:cBhvr>
                                        <p:cTn id="70" dur="1" fill="hold">
                                          <p:stCondLst>
                                            <p:cond delay="0"/>
                                          </p:stCondLst>
                                        </p:cTn>
                                        <p:tgtEl>
                                          <p:spTgt spid="323607"/>
                                        </p:tgtEl>
                                        <p:attrNameLst>
                                          <p:attrName>style.visibility</p:attrName>
                                        </p:attrNameLst>
                                      </p:cBhvr>
                                      <p:to>
                                        <p:strVal val="visible"/>
                                      </p:to>
                                    </p:set>
                                    <p:animEffect transition="in" filter="box(in)">
                                      <p:cBhvr>
                                        <p:cTn id="71" dur="500"/>
                                        <p:tgtEl>
                                          <p:spTgt spid="323607"/>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323608"/>
                                        </p:tgtEl>
                                        <p:attrNameLst>
                                          <p:attrName>style.visibility</p:attrName>
                                        </p:attrNameLst>
                                      </p:cBhvr>
                                      <p:to>
                                        <p:strVal val="visible"/>
                                      </p:to>
                                    </p:set>
                                    <p:animEffect transition="in" filter="box(in)">
                                      <p:cBhvr>
                                        <p:cTn id="74" dur="500"/>
                                        <p:tgtEl>
                                          <p:spTgt spid="323608"/>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323609"/>
                                        </p:tgtEl>
                                        <p:attrNameLst>
                                          <p:attrName>style.visibility</p:attrName>
                                        </p:attrNameLst>
                                      </p:cBhvr>
                                      <p:to>
                                        <p:strVal val="visible"/>
                                      </p:to>
                                    </p:set>
                                    <p:animEffect transition="in" filter="box(in)">
                                      <p:cBhvr>
                                        <p:cTn id="77" dur="500"/>
                                        <p:tgtEl>
                                          <p:spTgt spid="323609"/>
                                        </p:tgtEl>
                                      </p:cBhvr>
                                    </p:animEffect>
                                  </p:childTnLst>
                                </p:cTn>
                              </p:par>
                              <p:par>
                                <p:cTn id="78" presetID="4" presetClass="entr" presetSubtype="16" fill="hold" nodeType="withEffect">
                                  <p:stCondLst>
                                    <p:cond delay="0"/>
                                  </p:stCondLst>
                                  <p:childTnLst>
                                    <p:set>
                                      <p:cBhvr>
                                        <p:cTn id="79" dur="1" fill="hold">
                                          <p:stCondLst>
                                            <p:cond delay="0"/>
                                          </p:stCondLst>
                                        </p:cTn>
                                        <p:tgtEl>
                                          <p:spTgt spid="323610"/>
                                        </p:tgtEl>
                                        <p:attrNameLst>
                                          <p:attrName>style.visibility</p:attrName>
                                        </p:attrNameLst>
                                      </p:cBhvr>
                                      <p:to>
                                        <p:strVal val="visible"/>
                                      </p:to>
                                    </p:set>
                                    <p:animEffect transition="in" filter="box(in)">
                                      <p:cBhvr>
                                        <p:cTn id="80" dur="500"/>
                                        <p:tgtEl>
                                          <p:spTgt spid="323610"/>
                                        </p:tgtEl>
                                      </p:cBhvr>
                                    </p:animEffect>
                                  </p:childTnLst>
                                </p:cTn>
                              </p:par>
                              <p:par>
                                <p:cTn id="81" presetID="4" presetClass="entr" presetSubtype="16" fill="hold" nodeType="withEffect">
                                  <p:stCondLst>
                                    <p:cond delay="0"/>
                                  </p:stCondLst>
                                  <p:childTnLst>
                                    <p:set>
                                      <p:cBhvr>
                                        <p:cTn id="82" dur="1" fill="hold">
                                          <p:stCondLst>
                                            <p:cond delay="0"/>
                                          </p:stCondLst>
                                        </p:cTn>
                                        <p:tgtEl>
                                          <p:spTgt spid="323611"/>
                                        </p:tgtEl>
                                        <p:attrNameLst>
                                          <p:attrName>style.visibility</p:attrName>
                                        </p:attrNameLst>
                                      </p:cBhvr>
                                      <p:to>
                                        <p:strVal val="visible"/>
                                      </p:to>
                                    </p:set>
                                    <p:animEffect transition="in" filter="box(in)">
                                      <p:cBhvr>
                                        <p:cTn id="83" dur="500"/>
                                        <p:tgtEl>
                                          <p:spTgt spid="323611"/>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323612"/>
                                        </p:tgtEl>
                                        <p:attrNameLst>
                                          <p:attrName>style.visibility</p:attrName>
                                        </p:attrNameLst>
                                      </p:cBhvr>
                                      <p:to>
                                        <p:strVal val="visible"/>
                                      </p:to>
                                    </p:set>
                                    <p:animEffect transition="in" filter="box(in)">
                                      <p:cBhvr>
                                        <p:cTn id="86" dur="500"/>
                                        <p:tgtEl>
                                          <p:spTgt spid="323612"/>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323613"/>
                                        </p:tgtEl>
                                        <p:attrNameLst>
                                          <p:attrName>style.visibility</p:attrName>
                                        </p:attrNameLst>
                                      </p:cBhvr>
                                      <p:to>
                                        <p:strVal val="visible"/>
                                      </p:to>
                                    </p:set>
                                    <p:animEffect transition="in" filter="box(in)">
                                      <p:cBhvr>
                                        <p:cTn id="89" dur="500"/>
                                        <p:tgtEl>
                                          <p:spTgt spid="323613"/>
                                        </p:tgtEl>
                                      </p:cBhvr>
                                    </p:animEffect>
                                  </p:childTnLst>
                                </p:cTn>
                              </p:par>
                              <p:par>
                                <p:cTn id="90" presetID="4" presetClass="entr" presetSubtype="16" fill="hold" nodeType="withEffect">
                                  <p:stCondLst>
                                    <p:cond delay="0"/>
                                  </p:stCondLst>
                                  <p:childTnLst>
                                    <p:set>
                                      <p:cBhvr>
                                        <p:cTn id="91" dur="1" fill="hold">
                                          <p:stCondLst>
                                            <p:cond delay="0"/>
                                          </p:stCondLst>
                                        </p:cTn>
                                        <p:tgtEl>
                                          <p:spTgt spid="323614"/>
                                        </p:tgtEl>
                                        <p:attrNameLst>
                                          <p:attrName>style.visibility</p:attrName>
                                        </p:attrNameLst>
                                      </p:cBhvr>
                                      <p:to>
                                        <p:strVal val="visible"/>
                                      </p:to>
                                    </p:set>
                                    <p:animEffect transition="in" filter="box(in)">
                                      <p:cBhvr>
                                        <p:cTn id="92" dur="500"/>
                                        <p:tgtEl>
                                          <p:spTgt spid="323614"/>
                                        </p:tgtEl>
                                      </p:cBhvr>
                                    </p:animEffect>
                                  </p:childTnLst>
                                </p:cTn>
                              </p:par>
                              <p:par>
                                <p:cTn id="93" presetID="4" presetClass="entr" presetSubtype="16" fill="hold" nodeType="withEffect">
                                  <p:stCondLst>
                                    <p:cond delay="0"/>
                                  </p:stCondLst>
                                  <p:childTnLst>
                                    <p:set>
                                      <p:cBhvr>
                                        <p:cTn id="94" dur="1" fill="hold">
                                          <p:stCondLst>
                                            <p:cond delay="0"/>
                                          </p:stCondLst>
                                        </p:cTn>
                                        <p:tgtEl>
                                          <p:spTgt spid="323615"/>
                                        </p:tgtEl>
                                        <p:attrNameLst>
                                          <p:attrName>style.visibility</p:attrName>
                                        </p:attrNameLst>
                                      </p:cBhvr>
                                      <p:to>
                                        <p:strVal val="visible"/>
                                      </p:to>
                                    </p:set>
                                    <p:animEffect transition="in" filter="box(in)">
                                      <p:cBhvr>
                                        <p:cTn id="95" dur="500"/>
                                        <p:tgtEl>
                                          <p:spTgt spid="323615"/>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323616"/>
                                        </p:tgtEl>
                                        <p:attrNameLst>
                                          <p:attrName>style.visibility</p:attrName>
                                        </p:attrNameLst>
                                      </p:cBhvr>
                                      <p:to>
                                        <p:strVal val="visible"/>
                                      </p:to>
                                    </p:set>
                                    <p:animEffect transition="in" filter="box(in)">
                                      <p:cBhvr>
                                        <p:cTn id="98" dur="500"/>
                                        <p:tgtEl>
                                          <p:spTgt spid="323616"/>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323617"/>
                                        </p:tgtEl>
                                        <p:attrNameLst>
                                          <p:attrName>style.visibility</p:attrName>
                                        </p:attrNameLst>
                                      </p:cBhvr>
                                      <p:to>
                                        <p:strVal val="visible"/>
                                      </p:to>
                                    </p:set>
                                    <p:animEffect transition="in" filter="box(in)">
                                      <p:cBhvr>
                                        <p:cTn id="101" dur="500"/>
                                        <p:tgtEl>
                                          <p:spTgt spid="323617"/>
                                        </p:tgtEl>
                                      </p:cBhvr>
                                    </p:animEffect>
                                  </p:childTnLst>
                                </p:cTn>
                              </p:par>
                              <p:par>
                                <p:cTn id="102" presetID="4" presetClass="entr" presetSubtype="16" fill="hold" nodeType="withEffect">
                                  <p:stCondLst>
                                    <p:cond delay="0"/>
                                  </p:stCondLst>
                                  <p:childTnLst>
                                    <p:set>
                                      <p:cBhvr>
                                        <p:cTn id="103" dur="1" fill="hold">
                                          <p:stCondLst>
                                            <p:cond delay="0"/>
                                          </p:stCondLst>
                                        </p:cTn>
                                        <p:tgtEl>
                                          <p:spTgt spid="323618"/>
                                        </p:tgtEl>
                                        <p:attrNameLst>
                                          <p:attrName>style.visibility</p:attrName>
                                        </p:attrNameLst>
                                      </p:cBhvr>
                                      <p:to>
                                        <p:strVal val="visible"/>
                                      </p:to>
                                    </p:set>
                                    <p:animEffect transition="in" filter="box(in)">
                                      <p:cBhvr>
                                        <p:cTn id="104" dur="500"/>
                                        <p:tgtEl>
                                          <p:spTgt spid="323618"/>
                                        </p:tgtEl>
                                      </p:cBhvr>
                                    </p:animEffect>
                                  </p:childTnLst>
                                </p:cTn>
                              </p:par>
                              <p:par>
                                <p:cTn id="105" presetID="4" presetClass="entr" presetSubtype="16" fill="hold" nodeType="withEffect">
                                  <p:stCondLst>
                                    <p:cond delay="0"/>
                                  </p:stCondLst>
                                  <p:childTnLst>
                                    <p:set>
                                      <p:cBhvr>
                                        <p:cTn id="106" dur="1" fill="hold">
                                          <p:stCondLst>
                                            <p:cond delay="0"/>
                                          </p:stCondLst>
                                        </p:cTn>
                                        <p:tgtEl>
                                          <p:spTgt spid="323619"/>
                                        </p:tgtEl>
                                        <p:attrNameLst>
                                          <p:attrName>style.visibility</p:attrName>
                                        </p:attrNameLst>
                                      </p:cBhvr>
                                      <p:to>
                                        <p:strVal val="visible"/>
                                      </p:to>
                                    </p:set>
                                    <p:animEffect transition="in" filter="box(in)">
                                      <p:cBhvr>
                                        <p:cTn id="107" dur="500"/>
                                        <p:tgtEl>
                                          <p:spTgt spid="323619"/>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323620"/>
                                        </p:tgtEl>
                                        <p:attrNameLst>
                                          <p:attrName>style.visibility</p:attrName>
                                        </p:attrNameLst>
                                      </p:cBhvr>
                                      <p:to>
                                        <p:strVal val="visible"/>
                                      </p:to>
                                    </p:set>
                                    <p:animEffect transition="in" filter="box(in)">
                                      <p:cBhvr>
                                        <p:cTn id="110" dur="500"/>
                                        <p:tgtEl>
                                          <p:spTgt spid="323620"/>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323621"/>
                                        </p:tgtEl>
                                        <p:attrNameLst>
                                          <p:attrName>style.visibility</p:attrName>
                                        </p:attrNameLst>
                                      </p:cBhvr>
                                      <p:to>
                                        <p:strVal val="visible"/>
                                      </p:to>
                                    </p:set>
                                    <p:animEffect transition="in" filter="box(in)">
                                      <p:cBhvr>
                                        <p:cTn id="113" dur="500"/>
                                        <p:tgtEl>
                                          <p:spTgt spid="323621"/>
                                        </p:tgtEl>
                                      </p:cBhvr>
                                    </p:animEffect>
                                  </p:childTnLst>
                                </p:cTn>
                              </p:par>
                              <p:par>
                                <p:cTn id="114" presetID="4" presetClass="entr" presetSubtype="16" fill="hold" nodeType="withEffect">
                                  <p:stCondLst>
                                    <p:cond delay="0"/>
                                  </p:stCondLst>
                                  <p:childTnLst>
                                    <p:set>
                                      <p:cBhvr>
                                        <p:cTn id="115" dur="1" fill="hold">
                                          <p:stCondLst>
                                            <p:cond delay="0"/>
                                          </p:stCondLst>
                                        </p:cTn>
                                        <p:tgtEl>
                                          <p:spTgt spid="323622"/>
                                        </p:tgtEl>
                                        <p:attrNameLst>
                                          <p:attrName>style.visibility</p:attrName>
                                        </p:attrNameLst>
                                      </p:cBhvr>
                                      <p:to>
                                        <p:strVal val="visible"/>
                                      </p:to>
                                    </p:set>
                                    <p:animEffect transition="in" filter="box(in)">
                                      <p:cBhvr>
                                        <p:cTn id="116" dur="500"/>
                                        <p:tgtEl>
                                          <p:spTgt spid="323622"/>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23623"/>
                                        </p:tgtEl>
                                        <p:attrNameLst>
                                          <p:attrName>style.visibility</p:attrName>
                                        </p:attrNameLst>
                                      </p:cBhvr>
                                      <p:to>
                                        <p:strVal val="visible"/>
                                      </p:to>
                                    </p:set>
                                    <p:animEffect transition="in" filter="box(in)">
                                      <p:cBhvr>
                                        <p:cTn id="119" dur="500"/>
                                        <p:tgtEl>
                                          <p:spTgt spid="323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nimBg="1"/>
      <p:bldP spid="323590" grpId="0"/>
      <p:bldP spid="323591" grpId="0"/>
      <p:bldP spid="323594" grpId="0" animBg="1"/>
      <p:bldP spid="323595" grpId="0"/>
      <p:bldP spid="323600" grpId="0" animBg="1"/>
      <p:bldP spid="323601" grpId="0"/>
      <p:bldP spid="323604" grpId="0" animBg="1"/>
      <p:bldP spid="323605" grpId="0"/>
      <p:bldP spid="323608" grpId="0" animBg="1"/>
      <p:bldP spid="323609" grpId="0"/>
      <p:bldP spid="323612" grpId="0" animBg="1"/>
      <p:bldP spid="323613" grpId="0"/>
      <p:bldP spid="323616" grpId="0" animBg="1"/>
      <p:bldP spid="323617" grpId="0"/>
      <p:bldP spid="323620" grpId="0" animBg="1"/>
      <p:bldP spid="323621" grpId="0"/>
      <p:bldP spid="32362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1618" name="Picture 5" descr="0_1288285567pE8i"/>
          <p:cNvPicPr>
            <a:picLocks noChangeAspect="1"/>
          </p:cNvPicPr>
          <p:nvPr/>
        </p:nvPicPr>
        <p:blipFill>
          <a:blip r:embed="rId1"/>
          <a:stretch>
            <a:fillRect/>
          </a:stretch>
        </p:blipFill>
        <p:spPr>
          <a:xfrm>
            <a:off x="647700" y="404813"/>
            <a:ext cx="8172450" cy="3352800"/>
          </a:xfrm>
          <a:prstGeom prst="rect">
            <a:avLst/>
          </a:prstGeom>
          <a:noFill/>
          <a:ln w="9525">
            <a:noFill/>
          </a:ln>
        </p:spPr>
      </p:pic>
      <p:sp>
        <p:nvSpPr>
          <p:cNvPr id="324610" name="Rectangle 2"/>
          <p:cNvSpPr>
            <a:spLocks noGrp="1" noChangeArrowheads="1"/>
          </p:cNvSpPr>
          <p:nvPr>
            <p:ph type="title"/>
          </p:nvPr>
        </p:nvSpPr>
        <p:spPr>
          <a:xfrm>
            <a:off x="250825" y="260350"/>
            <a:ext cx="32512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chemeClr val="tx2"/>
                </a:solidFill>
                <a:effectLst/>
                <a:uLnTx/>
                <a:uFillTx/>
                <a:latin typeface="+mj-lt"/>
                <a:ea typeface="+mj-ea"/>
                <a:cs typeface="+mj-cs"/>
              </a:rPr>
              <a:t>文件属性：</a:t>
            </a:r>
            <a:endParaRPr kumimoji="0" lang="zh-CN" altLang="en-US" sz="2800" b="1" i="0" u="none" strike="noStrike" kern="0" cap="none" spc="0" normalizeH="0" baseline="0" noProof="0" smtClean="0">
              <a:ln>
                <a:noFill/>
              </a:ln>
              <a:solidFill>
                <a:schemeClr val="tx2"/>
              </a:solidFill>
              <a:effectLst/>
              <a:uLnTx/>
              <a:uFillTx/>
              <a:latin typeface="+mj-lt"/>
              <a:ea typeface="+mj-ea"/>
              <a:cs typeface="+mj-cs"/>
            </a:endParaRPr>
          </a:p>
        </p:txBody>
      </p:sp>
      <p:sp>
        <p:nvSpPr>
          <p:cNvPr id="324611" name="Rectangle 3"/>
          <p:cNvSpPr>
            <a:spLocks noGrp="1"/>
          </p:cNvSpPr>
          <p:nvPr>
            <p:ph idx="1"/>
          </p:nvPr>
        </p:nvSpPr>
        <p:spPr>
          <a:xfrm>
            <a:off x="457200" y="3500438"/>
            <a:ext cx="3898900" cy="2625725"/>
          </a:xfrm>
          <a:ln/>
        </p:spPr>
        <p:txBody>
          <a:bodyPr vert="horz" wrap="square" lIns="91440" tIns="45720" rIns="91440" bIns="45720" anchor="t"/>
          <a:p>
            <a:pPr>
              <a:buNone/>
            </a:pPr>
            <a:r>
              <a:rPr lang="zh-CN" altLang="en-US" sz="2800" b="1" dirty="0">
                <a:solidFill>
                  <a:schemeClr val="tx2"/>
                </a:solidFill>
                <a:latin typeface="宋体" panose="02010600030101010101" pitchFamily="2" charset="-122"/>
              </a:rPr>
              <a:t>文件类型：</a:t>
            </a:r>
            <a:endParaRPr lang="zh-CN" altLang="en-US" sz="2800" b="1" dirty="0">
              <a:solidFill>
                <a:schemeClr val="tx2"/>
              </a:solidFill>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dirty="0">
                <a:solidFill>
                  <a:schemeClr val="accent1"/>
                </a:solidFill>
              </a:rPr>
              <a:t>-</a:t>
            </a:r>
            <a:r>
              <a:rPr lang="en-US" altLang="zh-CN" sz="2400" b="1" dirty="0">
                <a:latin typeface="宋体" panose="02010600030101010101" pitchFamily="2" charset="-122"/>
              </a:rPr>
              <a:t> </a:t>
            </a:r>
            <a:r>
              <a:rPr lang="zh-CN" altLang="en-US" sz="2400" b="1" dirty="0">
                <a:latin typeface="宋体" panose="02010600030101010101" pitchFamily="2" charset="-122"/>
              </a:rPr>
              <a:t>：普通文件；      </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en-US" altLang="zh-CN" sz="2400" b="1" dirty="0">
                <a:solidFill>
                  <a:schemeClr val="accent1"/>
                </a:solidFill>
              </a:rPr>
              <a:t>d</a:t>
            </a:r>
            <a:r>
              <a:rPr lang="en-US" altLang="zh-CN" sz="2400" b="1" dirty="0">
                <a:latin typeface="宋体" panose="02010600030101010101" pitchFamily="2" charset="-122"/>
              </a:rPr>
              <a:t> </a:t>
            </a:r>
            <a:r>
              <a:rPr lang="zh-CN" altLang="en-US" sz="2400" b="1" dirty="0">
                <a:latin typeface="宋体" panose="02010600030101010101" pitchFamily="2" charset="-122"/>
              </a:rPr>
              <a:t>：目录文件；</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a:t>
            </a:r>
            <a:r>
              <a:rPr lang="en-US" altLang="zh-CN" sz="2400" b="1" dirty="0">
                <a:solidFill>
                  <a:schemeClr val="accent1"/>
                </a:solidFill>
              </a:rPr>
              <a:t>l</a:t>
            </a:r>
            <a:r>
              <a:rPr lang="en-US" altLang="zh-CN" sz="2400" b="1" dirty="0">
                <a:latin typeface="宋体" panose="02010600030101010101" pitchFamily="2" charset="-122"/>
              </a:rPr>
              <a:t> </a:t>
            </a:r>
            <a:r>
              <a:rPr lang="zh-CN" altLang="en-US" sz="2400" b="1" dirty="0">
                <a:latin typeface="宋体" panose="02010600030101010101" pitchFamily="2" charset="-122"/>
              </a:rPr>
              <a:t>：符号链接文件；</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4</a:t>
            </a:r>
            <a:r>
              <a:rPr lang="zh-CN" altLang="en-US" sz="2400" b="1" dirty="0">
                <a:latin typeface="宋体" panose="02010600030101010101" pitchFamily="2" charset="-122"/>
              </a:rPr>
              <a:t>）</a:t>
            </a:r>
            <a:r>
              <a:rPr lang="en-US" altLang="zh-CN" sz="2400" b="1" dirty="0">
                <a:solidFill>
                  <a:schemeClr val="accent1"/>
                </a:solidFill>
              </a:rPr>
              <a:t>c</a:t>
            </a:r>
            <a:r>
              <a:rPr lang="en-US" altLang="zh-CN" sz="2400" b="1" dirty="0">
                <a:latin typeface="宋体" panose="02010600030101010101" pitchFamily="2" charset="-122"/>
              </a:rPr>
              <a:t> </a:t>
            </a:r>
            <a:r>
              <a:rPr lang="zh-CN" altLang="en-US" sz="2400" b="1" dirty="0">
                <a:latin typeface="宋体" panose="02010600030101010101" pitchFamily="2" charset="-122"/>
              </a:rPr>
              <a:t>：字符设备文件；</a:t>
            </a:r>
            <a:endParaRPr lang="zh-CN" altLang="en-US" sz="2400" b="1" dirty="0">
              <a:latin typeface="宋体" panose="02010600030101010101" pitchFamily="2" charset="-122"/>
            </a:endParaRPr>
          </a:p>
        </p:txBody>
      </p:sp>
      <p:sp>
        <p:nvSpPr>
          <p:cNvPr id="324614" name="Rectangle 6"/>
          <p:cNvSpPr/>
          <p:nvPr/>
        </p:nvSpPr>
        <p:spPr>
          <a:xfrm>
            <a:off x="4716463" y="3644900"/>
            <a:ext cx="3898900" cy="2625725"/>
          </a:xfrm>
          <a:prstGeom prst="rect">
            <a:avLst/>
          </a:prstGeom>
          <a:noFill/>
          <a:ln w="9525">
            <a:noFill/>
          </a:ln>
        </p:spPr>
        <p:txBody>
          <a:bodyPr/>
          <a:p>
            <a:pPr marL="342900" indent="-342900" eaLnBrk="0" hangingPunct="0">
              <a:spcBef>
                <a:spcPct val="20000"/>
              </a:spcBef>
              <a:buClrTx/>
            </a:pPr>
            <a:endParaRPr lang="en-US" altLang="zh-CN" sz="2800" dirty="0">
              <a:solidFill>
                <a:schemeClr val="tx2"/>
              </a:solidFill>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b</a:t>
            </a:r>
            <a:r>
              <a:rPr lang="en-US" altLang="zh-CN" dirty="0">
                <a:latin typeface="宋体" panose="02010600030101010101" pitchFamily="2" charset="-122"/>
              </a:rPr>
              <a:t> </a:t>
            </a:r>
            <a:r>
              <a:rPr lang="zh-CN" altLang="en-US" dirty="0">
                <a:latin typeface="宋体" panose="02010600030101010101" pitchFamily="2" charset="-122"/>
              </a:rPr>
              <a:t>：块设备文件；      </a:t>
            </a:r>
            <a:endParaRPr lang="zh-CN" altLang="en-US" dirty="0">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6</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s</a:t>
            </a:r>
            <a:r>
              <a:rPr lang="en-US" altLang="zh-CN" dirty="0">
                <a:latin typeface="宋体" panose="02010600030101010101" pitchFamily="2" charset="-122"/>
              </a:rPr>
              <a:t> </a:t>
            </a:r>
            <a:r>
              <a:rPr lang="zh-CN" altLang="en-US" dirty="0">
                <a:latin typeface="宋体" panose="02010600030101010101" pitchFamily="2" charset="-122"/>
              </a:rPr>
              <a:t>：</a:t>
            </a:r>
            <a:r>
              <a:rPr lang="en-US" altLang="zh-CN" dirty="0">
                <a:latin typeface="宋体" panose="02010600030101010101" pitchFamily="2" charset="-122"/>
              </a:rPr>
              <a:t>socket</a:t>
            </a:r>
            <a:r>
              <a:rPr lang="zh-CN" altLang="en-US" dirty="0">
                <a:latin typeface="宋体" panose="02010600030101010101" pitchFamily="2" charset="-122"/>
              </a:rPr>
              <a:t>文件；</a:t>
            </a:r>
            <a:endParaRPr lang="zh-CN" altLang="en-US" dirty="0">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7</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p</a:t>
            </a:r>
            <a:r>
              <a:rPr lang="en-US" altLang="zh-CN" dirty="0">
                <a:latin typeface="宋体" panose="02010600030101010101" pitchFamily="2" charset="-122"/>
              </a:rPr>
              <a:t> </a:t>
            </a:r>
            <a:r>
              <a:rPr lang="zh-CN" altLang="en-US" dirty="0">
                <a:latin typeface="宋体" panose="02010600030101010101" pitchFamily="2" charset="-122"/>
              </a:rPr>
              <a:t>：管道文件；</a:t>
            </a:r>
            <a:endParaRPr lang="zh-CN" altLang="en-US" dirty="0">
              <a:latin typeface="宋体" panose="02010600030101010101" pitchFamily="2" charset="-122"/>
            </a:endParaRPr>
          </a:p>
          <a:p>
            <a:pPr marL="342900" indent="-342900" eaLnBrk="0" hangingPunct="0">
              <a:spcBef>
                <a:spcPct val="20000"/>
              </a:spcBef>
              <a:buClrTx/>
            </a:pPr>
            <a:endParaRPr lang="en-US" altLang="zh-CN" dirty="0">
              <a:latin typeface="宋体" panose="02010600030101010101" pitchFamily="2" charset="-122"/>
            </a:endParaRPr>
          </a:p>
        </p:txBody>
      </p:sp>
      <p:sp>
        <p:nvSpPr>
          <p:cNvPr id="324615" name="AutoShape 7">
            <a:hlinkClick r:id="" action="ppaction://hlinkshowjump?jump=previousslide" highlightClick="1"/>
          </p:cNvPr>
          <p:cNvSpPr>
            <a:spLocks noChangeArrowheads="1"/>
          </p:cNvSpPr>
          <p:nvPr/>
        </p:nvSpPr>
        <p:spPr bwMode="auto">
          <a:xfrm>
            <a:off x="4284663" y="6308725"/>
            <a:ext cx="647700" cy="288925"/>
          </a:xfrm>
          <a:prstGeom prst="actionButtonBackPrevious">
            <a:avLst/>
          </a:prstGeom>
          <a:solidFill>
            <a:srgbClr val="008000"/>
          </a:solidFill>
          <a:ln w="9525">
            <a:noFill/>
            <a:miter lim="800000"/>
          </a:ln>
          <a:effectLst>
            <a:outerShdw dist="17961" dir="2700000" algn="ctr" rotWithShape="0">
              <a:srgbClr val="0080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4611">
                                            <p:txEl>
                                              <p:charRg st="0" end="6"/>
                                            </p:txEl>
                                          </p:spTgt>
                                        </p:tgtEl>
                                        <p:attrNameLst>
                                          <p:attrName>style.visibility</p:attrName>
                                        </p:attrNameLst>
                                      </p:cBhvr>
                                      <p:to>
                                        <p:strVal val="visible"/>
                                      </p:to>
                                    </p:set>
                                    <p:animEffect transition="in" filter="box(in)">
                                      <p:cBhvr>
                                        <p:cTn id="7" dur="500"/>
                                        <p:tgtEl>
                                          <p:spTgt spid="324611">
                                            <p:txEl>
                                              <p:charRg st="0"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4611">
                                            <p:txEl>
                                              <p:charRg st="6" end="24"/>
                                            </p:txEl>
                                          </p:spTgt>
                                        </p:tgtEl>
                                        <p:attrNameLst>
                                          <p:attrName>style.visibility</p:attrName>
                                        </p:attrNameLst>
                                      </p:cBhvr>
                                      <p:to>
                                        <p:strVal val="visible"/>
                                      </p:to>
                                    </p:set>
                                    <p:animEffect transition="in" filter="box(in)">
                                      <p:cBhvr>
                                        <p:cTn id="10" dur="500"/>
                                        <p:tgtEl>
                                          <p:spTgt spid="324611">
                                            <p:txEl>
                                              <p:charRg st="6" end="2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24611">
                                            <p:txEl>
                                              <p:charRg st="24" end="36"/>
                                            </p:txEl>
                                          </p:spTgt>
                                        </p:tgtEl>
                                        <p:attrNameLst>
                                          <p:attrName>style.visibility</p:attrName>
                                        </p:attrNameLst>
                                      </p:cBhvr>
                                      <p:to>
                                        <p:strVal val="visible"/>
                                      </p:to>
                                    </p:set>
                                    <p:animEffect transition="in" filter="box(in)">
                                      <p:cBhvr>
                                        <p:cTn id="13" dur="500"/>
                                        <p:tgtEl>
                                          <p:spTgt spid="324611">
                                            <p:txEl>
                                              <p:charRg st="24" end="3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24611">
                                            <p:txEl>
                                              <p:charRg st="36" end="50"/>
                                            </p:txEl>
                                          </p:spTgt>
                                        </p:tgtEl>
                                        <p:attrNameLst>
                                          <p:attrName>style.visibility</p:attrName>
                                        </p:attrNameLst>
                                      </p:cBhvr>
                                      <p:to>
                                        <p:strVal val="visible"/>
                                      </p:to>
                                    </p:set>
                                    <p:animEffect transition="in" filter="box(in)">
                                      <p:cBhvr>
                                        <p:cTn id="16" dur="500"/>
                                        <p:tgtEl>
                                          <p:spTgt spid="324611">
                                            <p:txEl>
                                              <p:charRg st="36" end="5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24611">
                                            <p:txEl>
                                              <p:charRg st="50" end="64"/>
                                            </p:txEl>
                                          </p:spTgt>
                                        </p:tgtEl>
                                        <p:attrNameLst>
                                          <p:attrName>style.visibility</p:attrName>
                                        </p:attrNameLst>
                                      </p:cBhvr>
                                      <p:to>
                                        <p:strVal val="visible"/>
                                      </p:to>
                                    </p:set>
                                    <p:animEffect transition="in" filter="box(in)">
                                      <p:cBhvr>
                                        <p:cTn id="19" dur="500"/>
                                        <p:tgtEl>
                                          <p:spTgt spid="324611">
                                            <p:txEl>
                                              <p:charRg st="50" end="6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24614">
                                            <p:txEl>
                                              <p:charRg st="1" end="20"/>
                                            </p:txEl>
                                          </p:spTgt>
                                        </p:tgtEl>
                                        <p:attrNameLst>
                                          <p:attrName>style.visibility</p:attrName>
                                        </p:attrNameLst>
                                      </p:cBhvr>
                                      <p:to>
                                        <p:strVal val="visible"/>
                                      </p:to>
                                    </p:set>
                                    <p:animEffect transition="in" filter="box(in)">
                                      <p:cBhvr>
                                        <p:cTn id="24" dur="500"/>
                                        <p:tgtEl>
                                          <p:spTgt spid="324614">
                                            <p:txEl>
                                              <p:charRg st="1" end="20"/>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24614">
                                            <p:txEl>
                                              <p:charRg st="20" end="36"/>
                                            </p:txEl>
                                          </p:spTgt>
                                        </p:tgtEl>
                                        <p:attrNameLst>
                                          <p:attrName>style.visibility</p:attrName>
                                        </p:attrNameLst>
                                      </p:cBhvr>
                                      <p:to>
                                        <p:strVal val="visible"/>
                                      </p:to>
                                    </p:set>
                                    <p:animEffect transition="in" filter="box(in)">
                                      <p:cBhvr>
                                        <p:cTn id="27" dur="500"/>
                                        <p:tgtEl>
                                          <p:spTgt spid="324614">
                                            <p:txEl>
                                              <p:charRg st="20" end="3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24614">
                                            <p:txEl>
                                              <p:charRg st="36" end="48"/>
                                            </p:txEl>
                                          </p:spTgt>
                                        </p:tgtEl>
                                        <p:attrNameLst>
                                          <p:attrName>style.visibility</p:attrName>
                                        </p:attrNameLst>
                                      </p:cBhvr>
                                      <p:to>
                                        <p:strVal val="visible"/>
                                      </p:to>
                                    </p:set>
                                    <p:animEffect transition="in" filter="box(in)">
                                      <p:cBhvr>
                                        <p:cTn id="30" dur="500"/>
                                        <p:tgtEl>
                                          <p:spTgt spid="324614">
                                            <p:txEl>
                                              <p:charRg st="36"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4" name="Text Box 2"/>
          <p:cNvSpPr txBox="1">
            <a:spLocks noChangeArrowheads="1"/>
          </p:cNvSpPr>
          <p:nvPr/>
        </p:nvSpPr>
        <p:spPr bwMode="auto">
          <a:xfrm>
            <a:off x="107950" y="115888"/>
            <a:ext cx="7993063"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5635" name="Text Box 3"/>
          <p:cNvSpPr txBox="1">
            <a:spLocks noChangeArrowheads="1"/>
          </p:cNvSpPr>
          <p:nvPr/>
        </p:nvSpPr>
        <p:spPr bwMode="auto">
          <a:xfrm>
            <a:off x="179388" y="1628775"/>
            <a:ext cx="8713788" cy="42910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 ls –il</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13059  -rwx rwx-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 ln file2 file2hard </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 ls –il </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5635">
                                            <p:txEl>
                                              <p:charRg st="0" end="10"/>
                                            </p:txEl>
                                          </p:spTgt>
                                        </p:tgtEl>
                                        <p:attrNameLst>
                                          <p:attrName>style.visibility</p:attrName>
                                        </p:attrNameLst>
                                      </p:cBhvr>
                                      <p:to>
                                        <p:strVal val="visible"/>
                                      </p:to>
                                    </p:set>
                                    <p:animEffect transition="in" filter="box(in)">
                                      <p:cBhvr>
                                        <p:cTn id="7" dur="500"/>
                                        <p:tgtEl>
                                          <p:spTgt spid="325635">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5635">
                                            <p:txEl>
                                              <p:charRg st="10" end="74"/>
                                            </p:txEl>
                                          </p:spTgt>
                                        </p:tgtEl>
                                        <p:attrNameLst>
                                          <p:attrName>style.visibility</p:attrName>
                                        </p:attrNameLst>
                                      </p:cBhvr>
                                      <p:to>
                                        <p:strVal val="visible"/>
                                      </p:to>
                                    </p:set>
                                    <p:animEffect transition="in" filter="box(in)">
                                      <p:cBhvr>
                                        <p:cTn id="12" dur="500"/>
                                        <p:tgtEl>
                                          <p:spTgt spid="325635">
                                            <p:txEl>
                                              <p:charRg st="10" end="7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25635">
                                            <p:txEl>
                                              <p:charRg st="74" end="138"/>
                                            </p:txEl>
                                          </p:spTgt>
                                        </p:tgtEl>
                                        <p:attrNameLst>
                                          <p:attrName>style.visibility</p:attrName>
                                        </p:attrNameLst>
                                      </p:cBhvr>
                                      <p:to>
                                        <p:strVal val="visible"/>
                                      </p:to>
                                    </p:set>
                                    <p:animEffect transition="in" filter="box(in)">
                                      <p:cBhvr>
                                        <p:cTn id="15" dur="500"/>
                                        <p:tgtEl>
                                          <p:spTgt spid="325635">
                                            <p:txEl>
                                              <p:charRg st="74" end="13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25635">
                                            <p:txEl>
                                              <p:charRg st="138" end="161"/>
                                            </p:txEl>
                                          </p:spTgt>
                                        </p:tgtEl>
                                        <p:attrNameLst>
                                          <p:attrName>style.visibility</p:attrName>
                                        </p:attrNameLst>
                                      </p:cBhvr>
                                      <p:to>
                                        <p:strVal val="visible"/>
                                      </p:to>
                                    </p:set>
                                    <p:animEffect transition="in" filter="box(in)">
                                      <p:cBhvr>
                                        <p:cTn id="20" dur="500"/>
                                        <p:tgtEl>
                                          <p:spTgt spid="325635">
                                            <p:txEl>
                                              <p:charRg st="138" end="16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25635">
                                            <p:txEl>
                                              <p:charRg st="161" end="172"/>
                                            </p:txEl>
                                          </p:spTgt>
                                        </p:tgtEl>
                                        <p:attrNameLst>
                                          <p:attrName>style.visibility</p:attrName>
                                        </p:attrNameLst>
                                      </p:cBhvr>
                                      <p:to>
                                        <p:strVal val="visible"/>
                                      </p:to>
                                    </p:set>
                                    <p:animEffect transition="in" filter="box(in)">
                                      <p:cBhvr>
                                        <p:cTn id="25" dur="500"/>
                                        <p:tgtEl>
                                          <p:spTgt spid="325635">
                                            <p:txEl>
                                              <p:charRg st="161" end="17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25635">
                                            <p:txEl>
                                              <p:charRg st="172" end="234"/>
                                            </p:txEl>
                                          </p:spTgt>
                                        </p:tgtEl>
                                        <p:attrNameLst>
                                          <p:attrName>style.visibility</p:attrName>
                                        </p:attrNameLst>
                                      </p:cBhvr>
                                      <p:to>
                                        <p:strVal val="visible"/>
                                      </p:to>
                                    </p:set>
                                    <p:animEffect transition="in" filter="box(in)">
                                      <p:cBhvr>
                                        <p:cTn id="30" dur="500"/>
                                        <p:tgtEl>
                                          <p:spTgt spid="325635">
                                            <p:txEl>
                                              <p:charRg st="172" end="234"/>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25635">
                                            <p:txEl>
                                              <p:charRg st="234" end="296"/>
                                            </p:txEl>
                                          </p:spTgt>
                                        </p:tgtEl>
                                        <p:attrNameLst>
                                          <p:attrName>style.visibility</p:attrName>
                                        </p:attrNameLst>
                                      </p:cBhvr>
                                      <p:to>
                                        <p:strVal val="visible"/>
                                      </p:to>
                                    </p:set>
                                    <p:animEffect transition="in" filter="box(in)">
                                      <p:cBhvr>
                                        <p:cTn id="33" dur="500"/>
                                        <p:tgtEl>
                                          <p:spTgt spid="325635">
                                            <p:txEl>
                                              <p:charRg st="234" end="29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25635">
                                            <p:txEl>
                                              <p:charRg st="296" end="359"/>
                                            </p:txEl>
                                          </p:spTgt>
                                        </p:tgtEl>
                                        <p:attrNameLst>
                                          <p:attrName>style.visibility</p:attrName>
                                        </p:attrNameLst>
                                      </p:cBhvr>
                                      <p:to>
                                        <p:strVal val="visible"/>
                                      </p:to>
                                    </p:set>
                                    <p:animEffect transition="in" filter="box(in)">
                                      <p:cBhvr>
                                        <p:cTn id="36" dur="500"/>
                                        <p:tgtEl>
                                          <p:spTgt spid="325635">
                                            <p:txEl>
                                              <p:charRg st="296" end="3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Text Box 2"/>
          <p:cNvSpPr txBox="1">
            <a:spLocks noChangeArrowheads="1"/>
          </p:cNvSpPr>
          <p:nvPr/>
        </p:nvSpPr>
        <p:spPr bwMode="auto">
          <a:xfrm>
            <a:off x="107950" y="115888"/>
            <a:ext cx="79930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6659" name="Text Box 3"/>
          <p:cNvSpPr txBox="1">
            <a:spLocks noChangeArrowheads="1"/>
          </p:cNvSpPr>
          <p:nvPr/>
        </p:nvSpPr>
        <p:spPr bwMode="auto">
          <a:xfrm>
            <a:off x="179388" y="620713"/>
            <a:ext cx="8856663" cy="53863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ls –il </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$ln –s file1 file1soft</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$ls –il</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latin typeface="Arial" panose="020B0604020202020204" pitchFamily="34" charset="0"/>
                <a:ea typeface="宋体" panose="02010600030101010101" pitchFamily="2" charset="-122"/>
                <a:cs typeface="+mn-cs"/>
              </a:rPr>
              <a:t>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13061</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l</a:t>
            </a:r>
            <a:r>
              <a:rPr kumimoji="0" lang="en-US" altLang="zh-CN" kern="1200" cap="none" spc="0" normalizeH="0" baseline="0" noProof="0">
                <a:latin typeface="Arial" panose="020B0604020202020204" pitchFamily="34" charset="0"/>
                <a:ea typeface="宋体" panose="02010600030101010101" pitchFamily="2" charset="-122"/>
                <a:cs typeface="+mn-cs"/>
              </a:rPr>
              <a:t>rwxrwxrwx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5</a:t>
            </a:r>
            <a:r>
              <a:rPr kumimoji="0" lang="en-US" altLang="zh-CN" kern="1200" cap="none" spc="0" normalizeH="0" baseline="0" noProof="0">
                <a:latin typeface="Arial" panose="020B0604020202020204" pitchFamily="34" charset="0"/>
                <a:ea typeface="宋体" panose="02010600030101010101" pitchFamily="2" charset="-122"/>
                <a:cs typeface="+mn-cs"/>
              </a:rPr>
              <a:t>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16:58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file1soft-&gt;file1</a:t>
            </a:r>
            <a:endPar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6659">
                                            <p:txEl>
                                              <p:charRg st="197" end="221"/>
                                            </p:txEl>
                                          </p:spTgt>
                                        </p:tgtEl>
                                        <p:attrNameLst>
                                          <p:attrName>style.visibility</p:attrName>
                                        </p:attrNameLst>
                                      </p:cBhvr>
                                      <p:to>
                                        <p:strVal val="visible"/>
                                      </p:to>
                                    </p:set>
                                    <p:animEffect transition="in" filter="box(in)">
                                      <p:cBhvr>
                                        <p:cTn id="7" dur="500"/>
                                        <p:tgtEl>
                                          <p:spTgt spid="326659">
                                            <p:txEl>
                                              <p:charRg st="197" end="2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6659">
                                            <p:txEl>
                                              <p:charRg st="221" end="230"/>
                                            </p:txEl>
                                          </p:spTgt>
                                        </p:tgtEl>
                                        <p:attrNameLst>
                                          <p:attrName>style.visibility</p:attrName>
                                        </p:attrNameLst>
                                      </p:cBhvr>
                                      <p:to>
                                        <p:strVal val="visible"/>
                                      </p:to>
                                    </p:set>
                                    <p:animEffect transition="in" filter="box(in)">
                                      <p:cBhvr>
                                        <p:cTn id="12" dur="500"/>
                                        <p:tgtEl>
                                          <p:spTgt spid="326659">
                                            <p:txEl>
                                              <p:charRg st="221" end="2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6659">
                                            <p:txEl>
                                              <p:charRg st="230" end="292"/>
                                            </p:txEl>
                                          </p:spTgt>
                                        </p:tgtEl>
                                        <p:attrNameLst>
                                          <p:attrName>style.visibility</p:attrName>
                                        </p:attrNameLst>
                                      </p:cBhvr>
                                      <p:to>
                                        <p:strVal val="visible"/>
                                      </p:to>
                                    </p:set>
                                    <p:animEffect transition="in" filter="box(in)">
                                      <p:cBhvr>
                                        <p:cTn id="17" dur="500"/>
                                        <p:tgtEl>
                                          <p:spTgt spid="326659">
                                            <p:txEl>
                                              <p:charRg st="230" end="29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26659">
                                            <p:txEl>
                                              <p:charRg st="292" end="354"/>
                                            </p:txEl>
                                          </p:spTgt>
                                        </p:tgtEl>
                                        <p:attrNameLst>
                                          <p:attrName>style.visibility</p:attrName>
                                        </p:attrNameLst>
                                      </p:cBhvr>
                                      <p:to>
                                        <p:strVal val="visible"/>
                                      </p:to>
                                    </p:set>
                                    <p:animEffect transition="in" filter="box(in)">
                                      <p:cBhvr>
                                        <p:cTn id="20" dur="500"/>
                                        <p:tgtEl>
                                          <p:spTgt spid="326659">
                                            <p:txEl>
                                              <p:charRg st="292" end="35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26659">
                                            <p:txEl>
                                              <p:charRg st="354" end="417"/>
                                            </p:txEl>
                                          </p:spTgt>
                                        </p:tgtEl>
                                        <p:attrNameLst>
                                          <p:attrName>style.visibility</p:attrName>
                                        </p:attrNameLst>
                                      </p:cBhvr>
                                      <p:to>
                                        <p:strVal val="visible"/>
                                      </p:to>
                                    </p:set>
                                    <p:animEffect transition="in" filter="box(in)">
                                      <p:cBhvr>
                                        <p:cTn id="23" dur="500"/>
                                        <p:tgtEl>
                                          <p:spTgt spid="326659">
                                            <p:txEl>
                                              <p:charRg st="354" end="417"/>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26659">
                                            <p:txEl>
                                              <p:charRg st="417" end="478"/>
                                            </p:txEl>
                                          </p:spTgt>
                                        </p:tgtEl>
                                        <p:attrNameLst>
                                          <p:attrName>style.visibility</p:attrName>
                                        </p:attrNameLst>
                                      </p:cBhvr>
                                      <p:to>
                                        <p:strVal val="visible"/>
                                      </p:to>
                                    </p:set>
                                    <p:animEffect transition="in" filter="box(in)">
                                      <p:cBhvr>
                                        <p:cTn id="26" dur="500"/>
                                        <p:tgtEl>
                                          <p:spTgt spid="326659">
                                            <p:txEl>
                                              <p:charRg st="417" end="4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4"/>
          <p:cNvSpPr txBox="1"/>
          <p:nvPr/>
        </p:nvSpPr>
        <p:spPr>
          <a:xfrm>
            <a:off x="1295400" y="914400"/>
            <a:ext cx="4356100" cy="579438"/>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四</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文件操作</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1507" name="Text Box 5"/>
          <p:cNvSpPr txBox="1"/>
          <p:nvPr/>
        </p:nvSpPr>
        <p:spPr>
          <a:xfrm>
            <a:off x="1279525" y="1423988"/>
            <a:ext cx="3824288" cy="4473575"/>
          </a:xfrm>
          <a:prstGeom prst="rect">
            <a:avLst/>
          </a:prstGeom>
          <a:noFill/>
          <a:ln w="9525">
            <a:noFill/>
          </a:ln>
        </p:spPr>
        <p:txBody>
          <a:bodyPr wrap="none">
            <a:spAutoFit/>
          </a:bodyPr>
          <a:p>
            <a:pPr marL="457200" indent="-457200">
              <a:lnSpc>
                <a:spcPct val="200000"/>
              </a:lnSpc>
              <a:spcBef>
                <a:spcPct val="0"/>
              </a:spcBef>
              <a:buClrTx/>
              <a:buAutoNum type="arabicParenBoth"/>
            </a:pPr>
            <a:r>
              <a:rPr lang="zh-CN" altLang="en-US" b="0" dirty="0">
                <a:latin typeface="Times New Roman" panose="02020603050405020304" pitchFamily="18" charset="0"/>
              </a:rPr>
              <a:t>创建文件。 </a:t>
            </a:r>
            <a:endParaRPr lang="zh-CN" altLang="en-US" b="0" dirty="0">
              <a:latin typeface="Times New Roman" panose="02020603050405020304" pitchFamily="18" charset="0"/>
            </a:endParaRPr>
          </a:p>
          <a:p>
            <a:pPr marL="457200" indent="-457200">
              <a:lnSpc>
                <a:spcPct val="200000"/>
              </a:lnSpc>
              <a:spcBef>
                <a:spcPct val="0"/>
              </a:spcBef>
              <a:buClrTx/>
            </a:pPr>
            <a:r>
              <a:rPr lang="en-US" altLang="zh-CN" b="0" dirty="0">
                <a:latin typeface="Times New Roman" panose="02020603050405020304" pitchFamily="18" charset="0"/>
              </a:rPr>
              <a:t>(2) </a:t>
            </a:r>
            <a:r>
              <a:rPr lang="zh-CN" altLang="en-US" b="0" dirty="0">
                <a:latin typeface="Times New Roman" panose="02020603050405020304" pitchFamily="18" charset="0"/>
              </a:rPr>
              <a:t>删除文件。 </a:t>
            </a:r>
            <a:endParaRPr lang="zh-CN" altLang="en-US" b="0" dirty="0">
              <a:latin typeface="Times New Roman" panose="02020603050405020304" pitchFamily="18" charset="0"/>
            </a:endParaRPr>
          </a:p>
          <a:p>
            <a:pPr marL="457200" indent="-457200">
              <a:lnSpc>
                <a:spcPct val="200000"/>
              </a:lnSpc>
              <a:spcBef>
                <a:spcPct val="0"/>
              </a:spcBef>
              <a:buClrTx/>
            </a:pPr>
            <a:r>
              <a:rPr lang="en-US" altLang="zh-CN" b="0" dirty="0">
                <a:latin typeface="Times New Roman" panose="02020603050405020304" pitchFamily="18" charset="0"/>
              </a:rPr>
              <a:t>(3) </a:t>
            </a:r>
            <a:r>
              <a:rPr lang="zh-CN" altLang="en-US" b="0" dirty="0">
                <a:latin typeface="Times New Roman" panose="02020603050405020304" pitchFamily="18" charset="0"/>
              </a:rPr>
              <a:t>读文件。 </a:t>
            </a:r>
            <a:endParaRPr lang="zh-CN" altLang="en-US" b="0" dirty="0">
              <a:latin typeface="Times New Roman" panose="02020603050405020304" pitchFamily="18" charset="0"/>
            </a:endParaRPr>
          </a:p>
          <a:p>
            <a:pPr marL="457200" indent="-457200">
              <a:lnSpc>
                <a:spcPct val="200000"/>
              </a:lnSpc>
              <a:spcBef>
                <a:spcPct val="0"/>
              </a:spcBef>
              <a:buClrTx/>
            </a:pPr>
            <a:r>
              <a:rPr lang="en-US" altLang="zh-CN" b="0" dirty="0">
                <a:latin typeface="Times New Roman" panose="02020603050405020304" pitchFamily="18" charset="0"/>
              </a:rPr>
              <a:t>(4) </a:t>
            </a:r>
            <a:r>
              <a:rPr lang="zh-CN" altLang="en-US" b="0" dirty="0">
                <a:latin typeface="Times New Roman" panose="02020603050405020304" pitchFamily="18" charset="0"/>
              </a:rPr>
              <a:t>写文件。 </a:t>
            </a:r>
            <a:endParaRPr lang="zh-CN" altLang="en-US" b="0" dirty="0">
              <a:latin typeface="Times New Roman" panose="02020603050405020304" pitchFamily="18" charset="0"/>
            </a:endParaRPr>
          </a:p>
          <a:p>
            <a:pPr marL="457200" indent="-457200">
              <a:lnSpc>
                <a:spcPct val="200000"/>
              </a:lnSpc>
              <a:spcBef>
                <a:spcPct val="0"/>
              </a:spcBef>
              <a:buClrTx/>
            </a:pPr>
            <a:r>
              <a:rPr lang="en-US" altLang="zh-CN" b="0" dirty="0">
                <a:latin typeface="Times New Roman" panose="02020603050405020304" pitchFamily="18" charset="0"/>
              </a:rPr>
              <a:t>(5) </a:t>
            </a:r>
            <a:r>
              <a:rPr lang="zh-CN" altLang="en-US" b="0" dirty="0">
                <a:latin typeface="Times New Roman" panose="02020603050405020304" pitchFamily="18" charset="0"/>
              </a:rPr>
              <a:t>截断文件。 </a:t>
            </a:r>
            <a:endParaRPr lang="zh-CN" altLang="en-US" b="0" dirty="0">
              <a:latin typeface="Times New Roman" panose="02020603050405020304" pitchFamily="18" charset="0"/>
            </a:endParaRPr>
          </a:p>
          <a:p>
            <a:pPr marL="457200" indent="-457200">
              <a:lnSpc>
                <a:spcPct val="200000"/>
              </a:lnSpc>
              <a:spcBef>
                <a:spcPct val="0"/>
              </a:spcBef>
              <a:buClrTx/>
            </a:pPr>
            <a:r>
              <a:rPr lang="en-US" altLang="zh-CN" b="0" dirty="0">
                <a:latin typeface="Times New Roman" panose="02020603050405020304" pitchFamily="18" charset="0"/>
              </a:rPr>
              <a:t>(6) </a:t>
            </a:r>
            <a:r>
              <a:rPr lang="zh-CN" altLang="en-US" b="0" dirty="0">
                <a:latin typeface="Times New Roman" panose="02020603050405020304" pitchFamily="18" charset="0"/>
              </a:rPr>
              <a:t>设置文件的读</a:t>
            </a:r>
            <a:r>
              <a:rPr lang="en-US" altLang="zh-CN" b="0" dirty="0">
                <a:latin typeface="Times New Roman" panose="02020603050405020304" pitchFamily="18" charset="0"/>
              </a:rPr>
              <a:t>/</a:t>
            </a:r>
            <a:r>
              <a:rPr lang="zh-CN" altLang="en-US" b="0" dirty="0">
                <a:latin typeface="Times New Roman" panose="02020603050405020304" pitchFamily="18" charset="0"/>
              </a:rPr>
              <a:t>写位置。 </a:t>
            </a:r>
            <a:endParaRPr lang="zh-CN" altLang="en-US" b="0" dirty="0">
              <a:latin typeface="Times New Roman" panose="02020603050405020304" pitchFamily="18" charset="0"/>
            </a:endParaRPr>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2" name="Text Box 2"/>
          <p:cNvSpPr txBox="1">
            <a:spLocks noChangeArrowheads="1"/>
          </p:cNvSpPr>
          <p:nvPr/>
        </p:nvSpPr>
        <p:spPr bwMode="auto">
          <a:xfrm>
            <a:off x="107950" y="115888"/>
            <a:ext cx="79930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7683" name="Text Box 3"/>
          <p:cNvSpPr txBox="1">
            <a:spLocks noChangeArrowheads="1"/>
          </p:cNvSpPr>
          <p:nvPr/>
        </p:nvSpPr>
        <p:spPr bwMode="auto">
          <a:xfrm>
            <a:off x="179388" y="620713"/>
            <a:ext cx="8856663" cy="53863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ls –il</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latin typeface="Arial" panose="020B0604020202020204" pitchFamily="34" charset="0"/>
                <a:ea typeface="宋体" panose="02010600030101010101" pitchFamily="2" charset="-122"/>
                <a:cs typeface="+mn-cs"/>
              </a:rPr>
              <a:t>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13061</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l</a:t>
            </a:r>
            <a:r>
              <a:rPr kumimoji="0" lang="en-US" altLang="zh-CN" kern="1200" cap="none" spc="0" normalizeH="0" baseline="0" noProof="0">
                <a:latin typeface="Arial" panose="020B0604020202020204" pitchFamily="34" charset="0"/>
                <a:ea typeface="宋体" panose="02010600030101010101" pitchFamily="2" charset="-122"/>
                <a:cs typeface="+mn-cs"/>
              </a:rPr>
              <a:t>rwxrwxrwx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5</a:t>
            </a:r>
            <a:r>
              <a:rPr kumimoji="0" lang="en-US" altLang="zh-CN" kern="1200" cap="none" spc="0" normalizeH="0" baseline="0" noProof="0">
                <a:latin typeface="Arial" panose="020B0604020202020204" pitchFamily="34" charset="0"/>
                <a:ea typeface="宋体" panose="02010600030101010101" pitchFamily="2" charset="-122"/>
                <a:cs typeface="+mn-cs"/>
              </a:rPr>
              <a:t>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16:58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file1soft-&gt;file1</a:t>
            </a:r>
            <a:endPar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rm file2hard</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 $ ls –il</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latin typeface="Arial" panose="020B0604020202020204" pitchFamily="34" charset="0"/>
                <a:ea typeface="宋体" panose="02010600030101010101" pitchFamily="2" charset="-122"/>
                <a:cs typeface="+mn-cs"/>
              </a:rPr>
              <a:t>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rPr>
              <a:t>1 </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 13061</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l</a:t>
            </a:r>
            <a:r>
              <a:rPr kumimoji="0" lang="en-US" altLang="zh-CN" kern="1200" cap="none" spc="0" normalizeH="0" baseline="0" noProof="0">
                <a:latin typeface="Arial" panose="020B0604020202020204" pitchFamily="34" charset="0"/>
                <a:ea typeface="宋体" panose="02010600030101010101" pitchFamily="2" charset="-122"/>
                <a:cs typeface="+mn-cs"/>
              </a:rPr>
              <a:t>rwxrwxrwx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5</a:t>
            </a:r>
            <a:r>
              <a:rPr kumimoji="0" lang="en-US" altLang="zh-CN" kern="1200" cap="none" spc="0" normalizeH="0" baseline="0" noProof="0">
                <a:latin typeface="Arial" panose="020B0604020202020204" pitchFamily="34" charset="0"/>
                <a:ea typeface="宋体" panose="02010600030101010101" pitchFamily="2" charset="-122"/>
                <a:cs typeface="+mn-cs"/>
              </a:rPr>
              <a:t>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16:58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file1soft-&gt;file1</a:t>
            </a:r>
            <a:endPar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683">
                                            <p:txEl>
                                              <p:charRg st="257" end="273"/>
                                            </p:txEl>
                                          </p:spTgt>
                                        </p:tgtEl>
                                        <p:attrNameLst>
                                          <p:attrName>style.visibility</p:attrName>
                                        </p:attrNameLst>
                                      </p:cBhvr>
                                      <p:to>
                                        <p:strVal val="visible"/>
                                      </p:to>
                                    </p:set>
                                    <p:animEffect transition="in" filter="box(in)">
                                      <p:cBhvr>
                                        <p:cTn id="7" dur="500"/>
                                        <p:tgtEl>
                                          <p:spTgt spid="327683">
                                            <p:txEl>
                                              <p:charRg st="257" end="2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683">
                                            <p:txEl>
                                              <p:charRg st="273" end="283"/>
                                            </p:txEl>
                                          </p:spTgt>
                                        </p:tgtEl>
                                        <p:attrNameLst>
                                          <p:attrName>style.visibility</p:attrName>
                                        </p:attrNameLst>
                                      </p:cBhvr>
                                      <p:to>
                                        <p:strVal val="visible"/>
                                      </p:to>
                                    </p:set>
                                    <p:animEffect transition="in" filter="box(in)">
                                      <p:cBhvr>
                                        <p:cTn id="12" dur="500"/>
                                        <p:tgtEl>
                                          <p:spTgt spid="327683">
                                            <p:txEl>
                                              <p:charRg st="273" end="2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683">
                                            <p:txEl>
                                              <p:charRg st="283" end="345"/>
                                            </p:txEl>
                                          </p:spTgt>
                                        </p:tgtEl>
                                        <p:attrNameLst>
                                          <p:attrName>style.visibility</p:attrName>
                                        </p:attrNameLst>
                                      </p:cBhvr>
                                      <p:to>
                                        <p:strVal val="visible"/>
                                      </p:to>
                                    </p:set>
                                    <p:animEffect transition="in" filter="box(in)">
                                      <p:cBhvr>
                                        <p:cTn id="17" dur="500"/>
                                        <p:tgtEl>
                                          <p:spTgt spid="327683">
                                            <p:txEl>
                                              <p:charRg st="283" end="345"/>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27683">
                                            <p:txEl>
                                              <p:charRg st="345" end="407"/>
                                            </p:txEl>
                                          </p:spTgt>
                                        </p:tgtEl>
                                        <p:attrNameLst>
                                          <p:attrName>style.visibility</p:attrName>
                                        </p:attrNameLst>
                                      </p:cBhvr>
                                      <p:to>
                                        <p:strVal val="visible"/>
                                      </p:to>
                                    </p:set>
                                    <p:animEffect transition="in" filter="box(in)">
                                      <p:cBhvr>
                                        <p:cTn id="20" dur="500"/>
                                        <p:tgtEl>
                                          <p:spTgt spid="327683">
                                            <p:txEl>
                                              <p:charRg st="345" end="40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27683">
                                            <p:txEl>
                                              <p:charRg st="407" end="468"/>
                                            </p:txEl>
                                          </p:spTgt>
                                        </p:tgtEl>
                                        <p:attrNameLst>
                                          <p:attrName>style.visibility</p:attrName>
                                        </p:attrNameLst>
                                      </p:cBhvr>
                                      <p:to>
                                        <p:strVal val="visible"/>
                                      </p:to>
                                    </p:set>
                                    <p:animEffect transition="in" filter="box(in)">
                                      <p:cBhvr>
                                        <p:cTn id="23" dur="500"/>
                                        <p:tgtEl>
                                          <p:spTgt spid="327683">
                                            <p:txEl>
                                              <p:charRg st="407" end="4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Text Box 2"/>
          <p:cNvSpPr txBox="1">
            <a:spLocks noChangeArrowheads="1"/>
          </p:cNvSpPr>
          <p:nvPr/>
        </p:nvSpPr>
        <p:spPr bwMode="auto">
          <a:xfrm>
            <a:off x="107950" y="115888"/>
            <a:ext cx="79930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硬链接与符号链接的区别总结：</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8707" name="Text Box 3"/>
          <p:cNvSpPr txBox="1">
            <a:spLocks noChangeArrowheads="1"/>
          </p:cNvSpPr>
          <p:nvPr/>
        </p:nvSpPr>
        <p:spPr bwMode="auto">
          <a:xfrm>
            <a:off x="179388" y="620713"/>
            <a:ext cx="8856663" cy="21002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 </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13061</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l</a:t>
            </a:r>
            <a:r>
              <a:rPr kumimoji="0" lang="en-US" altLang="zh-CN" kern="1200" cap="none" spc="0" normalizeH="0" baseline="0" noProof="0">
                <a:latin typeface="Arial" panose="020B0604020202020204" pitchFamily="34" charset="0"/>
                <a:ea typeface="宋体" panose="02010600030101010101" pitchFamily="2" charset="-122"/>
                <a:cs typeface="+mn-cs"/>
              </a:rPr>
              <a:t>rwxrwxrwx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5</a:t>
            </a:r>
            <a:r>
              <a:rPr kumimoji="0" lang="en-US" altLang="zh-CN" kern="1200" cap="none" spc="0" normalizeH="0" baseline="0" noProof="0">
                <a:latin typeface="Arial" panose="020B0604020202020204" pitchFamily="34" charset="0"/>
                <a:ea typeface="宋体" panose="02010600030101010101" pitchFamily="2" charset="-122"/>
                <a:cs typeface="+mn-cs"/>
              </a:rPr>
              <a:t>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16:58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file1soft-&gt;file1</a:t>
            </a:r>
            <a:endPar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
        <p:nvSpPr>
          <p:cNvPr id="328708" name="Text Box 4"/>
          <p:cNvSpPr txBox="1">
            <a:spLocks noChangeArrowheads="1"/>
          </p:cNvSpPr>
          <p:nvPr/>
        </p:nvSpPr>
        <p:spPr bwMode="auto">
          <a:xfrm>
            <a:off x="323850" y="2792413"/>
            <a:ext cx="8497888" cy="3013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indent="-45720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1</a:t>
            </a:r>
            <a:r>
              <a:rPr kumimoji="0" lang="zh-CN" altLang="en-US" kern="1200" cap="none" spc="0" normalizeH="0" baseline="0" noProof="0">
                <a:latin typeface="Arial" panose="020B0604020202020204" pitchFamily="34" charset="0"/>
                <a:ea typeface="宋体" panose="02010600030101010101" pitchFamily="2" charset="-122"/>
                <a:cs typeface="+mn-cs"/>
              </a:rPr>
              <a:t>）索引节点：</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硬链接与</a:t>
            </a:r>
            <a:r>
              <a:rPr kumimoji="0" lang="zh-CN" altLang="en-US" kern="1200" cap="none" spc="0" normalizeH="0" baseline="0" noProof="0">
                <a:latin typeface="Arial" panose="020B0604020202020204" pitchFamily="34" charset="0"/>
                <a:ea typeface="宋体" panose="02010600030101010101" pitchFamily="2" charset="-122"/>
                <a:cs typeface="+mn-cs"/>
              </a:rPr>
              <a:t>原文件公用一个</a:t>
            </a:r>
            <a:r>
              <a:rPr kumimoji="0" lang="en-US" altLang="zh-CN" kern="1200" cap="none" spc="0" normalizeH="0" baseline="0" noProof="0">
                <a:latin typeface="Arial" panose="020B0604020202020204" pitchFamily="34" charset="0"/>
                <a:ea typeface="宋体" panose="02010600030101010101" pitchFamily="2" charset="-122"/>
                <a:cs typeface="+mn-cs"/>
              </a:rPr>
              <a:t>inode</a:t>
            </a:r>
            <a:r>
              <a:rPr kumimoji="0" lang="zh-CN" altLang="en-US" kern="1200" cap="none" spc="0" normalizeH="0" baseline="0" noProof="0">
                <a:latin typeface="Arial" panose="020B0604020202020204" pitchFamily="34" charset="0"/>
                <a:ea typeface="宋体" panose="02010600030101010101" pitchFamily="2" charset="-122"/>
                <a:cs typeface="+mn-cs"/>
              </a:rPr>
              <a:t>号，这说明他们是同一个文件；</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L="457200" marR="0" indent="-45720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符号链接</a:t>
            </a:r>
            <a:r>
              <a:rPr kumimoji="0" lang="zh-CN" altLang="en-US" kern="1200" cap="none" spc="0" normalizeH="0" baseline="0" noProof="0">
                <a:latin typeface="Arial" panose="020B0604020202020204" pitchFamily="34" charset="0"/>
                <a:ea typeface="宋体" panose="02010600030101010101" pitchFamily="2" charset="-122"/>
                <a:cs typeface="+mn-cs"/>
              </a:rPr>
              <a:t>与原文件拥有不同的</a:t>
            </a:r>
            <a:r>
              <a:rPr kumimoji="0" lang="en-US" altLang="zh-CN" kern="1200" cap="none" spc="0" normalizeH="0" baseline="0" noProof="0">
                <a:latin typeface="Arial" panose="020B0604020202020204" pitchFamily="34" charset="0"/>
                <a:ea typeface="宋体" panose="02010600030101010101" pitchFamily="2" charset="-122"/>
                <a:cs typeface="+mn-cs"/>
              </a:rPr>
              <a:t>inode</a:t>
            </a:r>
            <a:r>
              <a:rPr kumimoji="0" lang="zh-CN" altLang="en-US" kern="1200" cap="none" spc="0" normalizeH="0" baseline="0" noProof="0">
                <a:latin typeface="Arial" panose="020B0604020202020204" pitchFamily="34" charset="0"/>
                <a:ea typeface="宋体" panose="02010600030101010101" pitchFamily="2" charset="-122"/>
                <a:cs typeface="+mn-cs"/>
              </a:rPr>
              <a:t>号，表明他们是两个不同的文件；</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L="457200" marR="0" indent="-45720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2</a:t>
            </a:r>
            <a:r>
              <a:rPr kumimoji="0" lang="zh-CN" altLang="en-US" kern="1200" cap="none" spc="0" normalizeH="0" baseline="0" noProof="0">
                <a:latin typeface="Arial" panose="020B0604020202020204" pitchFamily="34" charset="0"/>
                <a:ea typeface="宋体" panose="02010600030101010101" pitchFamily="2" charset="-122"/>
                <a:cs typeface="+mn-cs"/>
              </a:rPr>
              <a:t>）在</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文件属性</a:t>
            </a:r>
            <a:r>
              <a:rPr kumimoji="0" lang="zh-CN" altLang="en-US" kern="1200" cap="none" spc="0" normalizeH="0" baseline="0" noProof="0">
                <a:latin typeface="Arial" panose="020B0604020202020204" pitchFamily="34" charset="0"/>
                <a:ea typeface="宋体" panose="02010600030101010101" pitchFamily="2" charset="-122"/>
                <a:cs typeface="+mn-cs"/>
              </a:rPr>
              <a:t>上：符号链接明确写出了是链接文件，而硬链接没有写出来，因为在本质上硬链接文件和原文件是完全平等关系</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8708">
                                            <p:txEl>
                                              <p:charRg st="0" end="39"/>
                                            </p:txEl>
                                          </p:spTgt>
                                        </p:tgtEl>
                                        <p:attrNameLst>
                                          <p:attrName>style.visibility</p:attrName>
                                        </p:attrNameLst>
                                      </p:cBhvr>
                                      <p:to>
                                        <p:strVal val="visible"/>
                                      </p:to>
                                    </p:set>
                                    <p:animEffect transition="in" filter="box(in)">
                                      <p:cBhvr>
                                        <p:cTn id="7" dur="500"/>
                                        <p:tgtEl>
                                          <p:spTgt spid="328708">
                                            <p:txEl>
                                              <p:charRg st="0" end="3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28708">
                                            <p:txEl>
                                              <p:charRg st="39" end="78"/>
                                            </p:txEl>
                                          </p:spTgt>
                                        </p:tgtEl>
                                        <p:attrNameLst>
                                          <p:attrName>style.visibility</p:attrName>
                                        </p:attrNameLst>
                                      </p:cBhvr>
                                      <p:to>
                                        <p:strVal val="visible"/>
                                      </p:to>
                                    </p:set>
                                    <p:animEffect transition="in" filter="box(in)">
                                      <p:cBhvr>
                                        <p:cTn id="10" dur="500"/>
                                        <p:tgtEl>
                                          <p:spTgt spid="328708">
                                            <p:txEl>
                                              <p:charRg st="39" end="7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28708">
                                            <p:txEl>
                                              <p:charRg st="78" end="136"/>
                                            </p:txEl>
                                          </p:spTgt>
                                        </p:tgtEl>
                                        <p:attrNameLst>
                                          <p:attrName>style.visibility</p:attrName>
                                        </p:attrNameLst>
                                      </p:cBhvr>
                                      <p:to>
                                        <p:strVal val="visible"/>
                                      </p:to>
                                    </p:set>
                                    <p:animEffect transition="in" filter="box(in)">
                                      <p:cBhvr>
                                        <p:cTn id="15" dur="500"/>
                                        <p:tgtEl>
                                          <p:spTgt spid="328708">
                                            <p:txEl>
                                              <p:charRg st="78"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0" name="Text Box 2"/>
          <p:cNvSpPr txBox="1">
            <a:spLocks noChangeArrowheads="1"/>
          </p:cNvSpPr>
          <p:nvPr/>
        </p:nvSpPr>
        <p:spPr bwMode="auto">
          <a:xfrm>
            <a:off x="107950" y="115888"/>
            <a:ext cx="79930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硬链接与符号链接的区别总结：</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29731" name="Text Box 3"/>
          <p:cNvSpPr txBox="1">
            <a:spLocks noChangeArrowheads="1"/>
          </p:cNvSpPr>
          <p:nvPr/>
        </p:nvSpPr>
        <p:spPr bwMode="auto">
          <a:xfrm>
            <a:off x="179388" y="620713"/>
            <a:ext cx="8856663" cy="21002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13058  -rwxrwx - - -   1   zwh  zwh  48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16:38    file1</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a:t>
            </a:r>
            <a:endParaRPr kumimoji="0" lang="en-US" altLang="zh-CN" b="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13059</a:t>
            </a:r>
            <a:r>
              <a:rPr kumimoji="0" lang="en-US" altLang="zh-CN" kern="1200" cap="none" spc="0" normalizeH="0" baseline="0" noProof="0">
                <a:latin typeface="Arial" panose="020B0604020202020204" pitchFamily="34" charset="0"/>
                <a:ea typeface="宋体" panose="02010600030101010101" pitchFamily="2" charset="-122"/>
                <a:cs typeface="+mn-cs"/>
              </a:rPr>
              <a:t>  -rwxrwx - - -   </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en-US" altLang="zh-CN" kern="1200" cap="none" spc="0" normalizeH="0" baseline="0" noProof="0">
                <a:latin typeface="Arial" panose="020B0604020202020204" pitchFamily="34" charset="0"/>
                <a:ea typeface="宋体" panose="02010600030101010101" pitchFamily="2" charset="-122"/>
                <a:cs typeface="+mn-cs"/>
              </a:rPr>
              <a:t>   zwh  zwh  57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16:40  file2hard</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13061</a:t>
            </a: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l</a:t>
            </a:r>
            <a:r>
              <a:rPr kumimoji="0" lang="en-US" altLang="zh-CN" kern="1200" cap="none" spc="0" normalizeH="0" baseline="0" noProof="0">
                <a:latin typeface="Arial" panose="020B0604020202020204" pitchFamily="34" charset="0"/>
                <a:ea typeface="宋体" panose="02010600030101010101" pitchFamily="2" charset="-122"/>
                <a:cs typeface="+mn-cs"/>
              </a:rPr>
              <a:t>rwxrwxrwx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1</a:t>
            </a:r>
            <a:r>
              <a:rPr kumimoji="0" lang="en-US" altLang="zh-CN" kern="1200" cap="none" spc="0" normalizeH="0" baseline="0" noProof="0">
                <a:latin typeface="Arial" panose="020B0604020202020204" pitchFamily="34" charset="0"/>
                <a:ea typeface="宋体" panose="02010600030101010101" pitchFamily="2" charset="-122"/>
                <a:cs typeface="+mn-cs"/>
              </a:rPr>
              <a:t> zwh  zwh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5</a:t>
            </a:r>
            <a:r>
              <a:rPr kumimoji="0" lang="en-US" altLang="zh-CN" kern="1200" cap="none" spc="0" normalizeH="0" baseline="0" noProof="0">
                <a:latin typeface="Arial" panose="020B0604020202020204" pitchFamily="34" charset="0"/>
                <a:ea typeface="宋体" panose="02010600030101010101" pitchFamily="2" charset="-122"/>
                <a:cs typeface="+mn-cs"/>
              </a:rPr>
              <a:t>  9</a:t>
            </a:r>
            <a:r>
              <a:rPr kumimoji="0" lang="zh-CN" altLang="en-US" kern="1200" cap="none" spc="0" normalizeH="0" baseline="0" noProof="0">
                <a:latin typeface="Arial" panose="020B0604020202020204" pitchFamily="34" charset="0"/>
                <a:ea typeface="宋体" panose="02010600030101010101" pitchFamily="2" charset="-122"/>
                <a:cs typeface="+mn-cs"/>
              </a:rPr>
              <a:t>月 </a:t>
            </a:r>
            <a:r>
              <a:rPr kumimoji="0" lang="en-US" altLang="zh-CN" kern="1200" cap="none" spc="0" normalizeH="0" baseline="0" noProof="0">
                <a:latin typeface="Arial" panose="020B0604020202020204" pitchFamily="34" charset="0"/>
                <a:ea typeface="宋体" panose="02010600030101010101" pitchFamily="2" charset="-122"/>
                <a:cs typeface="+mn-cs"/>
              </a:rPr>
              <a:t>5 16:58  </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file1soft-&gt;file1</a:t>
            </a:r>
            <a:endPar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
        <p:nvSpPr>
          <p:cNvPr id="329732" name="Text Box 4"/>
          <p:cNvSpPr txBox="1">
            <a:spLocks noChangeArrowheads="1"/>
          </p:cNvSpPr>
          <p:nvPr/>
        </p:nvSpPr>
        <p:spPr bwMode="auto">
          <a:xfrm>
            <a:off x="395288" y="2924175"/>
            <a:ext cx="8569325" cy="35607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3</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链接计数</a:t>
            </a:r>
            <a:r>
              <a:rPr kumimoji="0" lang="zh-CN" altLang="en-US" kern="1200" cap="none" spc="0" normalizeH="0" baseline="0" noProof="0">
                <a:latin typeface="Arial" panose="020B0604020202020204" pitchFamily="34" charset="0"/>
                <a:ea typeface="宋体" panose="02010600030101010101" pitchFamily="2" charset="-122"/>
                <a:cs typeface="+mn-cs"/>
              </a:rPr>
              <a:t>不一样：符号链接的链接计数不会增加； </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4</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文件大小</a:t>
            </a:r>
            <a:r>
              <a:rPr kumimoji="0" lang="zh-CN" altLang="en-US" kern="1200" cap="none" spc="0" normalizeH="0" baseline="0" noProof="0">
                <a:latin typeface="Arial" panose="020B0604020202020204" pitchFamily="34" charset="0"/>
                <a:ea typeface="宋体" panose="02010600030101010101" pitchFamily="2" charset="-122"/>
                <a:cs typeface="+mn-cs"/>
              </a:rPr>
              <a:t>不一样：硬链接文件显示的大小跟原文件一样，因为是同一个文件；符号链接显示的大小与原文件不同，</a:t>
            </a:r>
            <a:r>
              <a:rPr kumimoji="0" lang="en-US" altLang="zh-CN" kern="1200" cap="none" spc="0" normalizeH="0" baseline="0" noProof="0">
                <a:latin typeface="Arial" panose="020B0604020202020204" pitchFamily="34" charset="0"/>
                <a:ea typeface="宋体" panose="02010600030101010101" pitchFamily="2" charset="-122"/>
                <a:cs typeface="+mn-cs"/>
              </a:rPr>
              <a:t>file1</a:t>
            </a:r>
            <a:r>
              <a:rPr kumimoji="0" lang="zh-CN" altLang="en-US" kern="1200" cap="none" spc="0" normalizeH="0" baseline="0" noProof="0">
                <a:latin typeface="Arial" panose="020B0604020202020204" pitchFamily="34" charset="0"/>
                <a:ea typeface="宋体" panose="02010600030101010101" pitchFamily="2" charset="-122"/>
                <a:cs typeface="+mn-cs"/>
              </a:rPr>
              <a:t>大小是</a:t>
            </a:r>
            <a:r>
              <a:rPr kumimoji="0" lang="en-US" altLang="zh-CN" kern="1200" cap="none" spc="0" normalizeH="0" baseline="0" noProof="0">
                <a:latin typeface="Arial" panose="020B0604020202020204" pitchFamily="34" charset="0"/>
                <a:ea typeface="宋体" panose="02010600030101010101" pitchFamily="2" charset="-122"/>
                <a:cs typeface="+mn-cs"/>
              </a:rPr>
              <a:t>48B</a:t>
            </a:r>
            <a:r>
              <a:rPr kumimoji="0" lang="zh-CN" altLang="en-US" kern="1200" cap="none" spc="0" normalizeH="0" baseline="0" noProof="0">
                <a:latin typeface="Arial" panose="020B0604020202020204" pitchFamily="34" charset="0"/>
                <a:ea typeface="宋体" panose="02010600030101010101" pitchFamily="2" charset="-122"/>
                <a:cs typeface="+mn-cs"/>
              </a:rPr>
              <a:t>，而</a:t>
            </a:r>
            <a:r>
              <a:rPr kumimoji="0" lang="en-US" altLang="zh-CN" kern="1200" cap="none" spc="0" normalizeH="0" baseline="0" noProof="0">
                <a:latin typeface="Arial" panose="020B0604020202020204" pitchFamily="34" charset="0"/>
                <a:ea typeface="宋体" panose="02010600030101010101" pitchFamily="2" charset="-122"/>
                <a:cs typeface="+mn-cs"/>
              </a:rPr>
              <a:t>file1soft</a:t>
            </a:r>
            <a:r>
              <a:rPr kumimoji="0" lang="zh-CN" altLang="en-US" kern="1200" cap="none" spc="0" normalizeH="0" baseline="0" noProof="0">
                <a:latin typeface="Arial" panose="020B0604020202020204" pitchFamily="34" charset="0"/>
                <a:ea typeface="宋体" panose="02010600030101010101" pitchFamily="2" charset="-122"/>
                <a:cs typeface="+mn-cs"/>
              </a:rPr>
              <a:t>是</a:t>
            </a:r>
            <a:r>
              <a:rPr kumimoji="0" lang="en-US" altLang="zh-CN" kern="1200" cap="none" spc="0" normalizeH="0" baseline="0" noProof="0">
                <a:latin typeface="Arial" panose="020B0604020202020204" pitchFamily="34" charset="0"/>
                <a:ea typeface="宋体" panose="02010600030101010101" pitchFamily="2" charset="-122"/>
                <a:cs typeface="+mn-cs"/>
              </a:rPr>
              <a:t>5B</a:t>
            </a:r>
            <a:r>
              <a:rPr kumimoji="0" lang="zh-CN" altLang="en-US" kern="1200" cap="none" spc="0" normalizeH="0" baseline="0" noProof="0">
                <a:latin typeface="Arial" panose="020B0604020202020204" pitchFamily="34" charset="0"/>
                <a:ea typeface="宋体" panose="02010600030101010101" pitchFamily="2" charset="-122"/>
                <a:cs typeface="+mn-cs"/>
              </a:rPr>
              <a:t>，这里面的</a:t>
            </a:r>
            <a:r>
              <a:rPr kumimoji="0" lang="en-US" altLang="zh-CN" kern="1200" cap="none" spc="0" normalizeH="0" baseline="0" noProof="0">
                <a:latin typeface="Arial" panose="020B0604020202020204" pitchFamily="34" charset="0"/>
                <a:ea typeface="宋体" panose="02010600030101010101" pitchFamily="2" charset="-122"/>
                <a:cs typeface="+mn-cs"/>
              </a:rPr>
              <a:t>5</a:t>
            </a:r>
            <a:r>
              <a:rPr kumimoji="0" lang="zh-CN" altLang="en-US" kern="1200" cap="none" spc="0" normalizeH="0" baseline="0" noProof="0">
                <a:latin typeface="Arial" panose="020B0604020202020204" pitchFamily="34" charset="0"/>
                <a:ea typeface="宋体" panose="02010600030101010101" pitchFamily="2" charset="-122"/>
                <a:cs typeface="+mn-cs"/>
              </a:rPr>
              <a:t>实际上就是“</a:t>
            </a:r>
            <a:r>
              <a:rPr kumimoji="0" lang="en-US" altLang="zh-CN" kern="1200" cap="none" spc="0" normalizeH="0" baseline="0" noProof="0">
                <a:latin typeface="Arial" panose="020B0604020202020204" pitchFamily="34" charset="0"/>
                <a:ea typeface="宋体" panose="02010600030101010101" pitchFamily="2" charset="-122"/>
                <a:cs typeface="+mn-cs"/>
              </a:rPr>
              <a:t>file1”</a:t>
            </a:r>
            <a:r>
              <a:rPr kumimoji="0" lang="zh-CN" altLang="en-US" kern="1200" cap="none" spc="0" normalizeH="0" baseline="0" noProof="0">
                <a:latin typeface="Arial" panose="020B0604020202020204" pitchFamily="34" charset="0"/>
                <a:ea typeface="宋体" panose="02010600030101010101" pitchFamily="2" charset="-122"/>
                <a:cs typeface="+mn-cs"/>
              </a:rPr>
              <a:t>的大小。 </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5</a:t>
            </a:r>
            <a:r>
              <a:rPr kumimoji="0" lang="zh-CN" altLang="en-US" kern="1200" cap="none" spc="0" normalizeH="0" baseline="0" noProof="0">
                <a:latin typeface="Arial" panose="020B0604020202020204" pitchFamily="34" charset="0"/>
                <a:ea typeface="宋体" panose="02010600030101010101" pitchFamily="2" charset="-122"/>
                <a:cs typeface="+mn-cs"/>
              </a:rPr>
              <a:t>）硬链接不能跨越文件卷建立链接，不能给目录创建硬链接；而符号链接可以。 </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9732">
                                            <p:txEl>
                                              <p:charRg st="0" end="27"/>
                                            </p:txEl>
                                          </p:spTgt>
                                        </p:tgtEl>
                                        <p:attrNameLst>
                                          <p:attrName>style.visibility</p:attrName>
                                        </p:attrNameLst>
                                      </p:cBhvr>
                                      <p:to>
                                        <p:strVal val="visible"/>
                                      </p:to>
                                    </p:set>
                                    <p:animEffect transition="in" filter="box(in)">
                                      <p:cBhvr>
                                        <p:cTn id="7" dur="500"/>
                                        <p:tgtEl>
                                          <p:spTgt spid="329732">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9732">
                                            <p:txEl>
                                              <p:charRg st="27" end="129"/>
                                            </p:txEl>
                                          </p:spTgt>
                                        </p:tgtEl>
                                        <p:attrNameLst>
                                          <p:attrName>style.visibility</p:attrName>
                                        </p:attrNameLst>
                                      </p:cBhvr>
                                      <p:to>
                                        <p:strVal val="visible"/>
                                      </p:to>
                                    </p:set>
                                    <p:animEffect transition="in" filter="box(in)">
                                      <p:cBhvr>
                                        <p:cTn id="12" dur="500"/>
                                        <p:tgtEl>
                                          <p:spTgt spid="329732">
                                            <p:txEl>
                                              <p:charRg st="27" end="1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9732">
                                            <p:txEl>
                                              <p:charRg st="129" end="168"/>
                                            </p:txEl>
                                          </p:spTgt>
                                        </p:tgtEl>
                                        <p:attrNameLst>
                                          <p:attrName>style.visibility</p:attrName>
                                        </p:attrNameLst>
                                      </p:cBhvr>
                                      <p:to>
                                        <p:strVal val="visible"/>
                                      </p:to>
                                    </p:set>
                                    <p:animEffect transition="in" filter="box(in)">
                                      <p:cBhvr>
                                        <p:cTn id="17" dur="500"/>
                                        <p:tgtEl>
                                          <p:spTgt spid="329732">
                                            <p:txEl>
                                              <p:charRg st="129"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Text Box 2"/>
          <p:cNvSpPr txBox="1">
            <a:spLocks noChangeArrowheads="1"/>
          </p:cNvSpPr>
          <p:nvPr/>
        </p:nvSpPr>
        <p:spPr bwMode="auto">
          <a:xfrm>
            <a:off x="250825" y="26035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30755" name="Text Box 3"/>
          <p:cNvSpPr txBox="1">
            <a:spLocks noChangeArrowheads="1"/>
          </p:cNvSpPr>
          <p:nvPr/>
        </p:nvSpPr>
        <p:spPr bwMode="auto">
          <a:xfrm>
            <a:off x="395288" y="981075"/>
            <a:ext cx="8497888" cy="55419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造成文件被破坏的原因：</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系统软硬件错误：系统可靠性；</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被未授权用户访问：系统安全性。</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、磁盘容错技术：</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第一级容错技术</a:t>
            </a:r>
            <a:r>
              <a:rPr kumimoji="1"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SFT-Ⅰ</a:t>
            </a:r>
            <a:r>
              <a:rPr kumimoji="1" lang="en-US" altLang="zh-CN" kern="1200" cap="none" spc="0" normalizeH="0" baseline="0" noProof="0">
                <a:latin typeface="Arial" panose="020B0604020202020204" pitchFamily="34" charset="0"/>
                <a:ea typeface="宋体" panose="02010600030101010101" pitchFamily="2" charset="-122"/>
                <a:cs typeface="+mn-cs"/>
              </a:rPr>
              <a:t> </a:t>
            </a:r>
            <a:endParaRPr kumimoji="1"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en-US" altLang="zh-CN" kern="1200" cap="none" spc="0" normalizeH="0" baseline="0" noProof="0">
                <a:latin typeface="Arial" panose="020B0604020202020204" pitchFamily="34" charset="0"/>
                <a:ea typeface="宋体" panose="02010600030101010101" pitchFamily="2" charset="-122"/>
                <a:cs typeface="+mn-cs"/>
              </a:rPr>
              <a:t>         </a:t>
            </a:r>
            <a:r>
              <a:rPr kumimoji="1" lang="zh-CN" altLang="en-US" kern="1200" cap="none" spc="0" normalizeH="0" baseline="0" noProof="0">
                <a:latin typeface="Arial" panose="020B0604020202020204" pitchFamily="34" charset="0"/>
                <a:ea typeface="宋体" panose="02010600030101010101" pitchFamily="2" charset="-122"/>
                <a:cs typeface="+mn-cs"/>
              </a:rPr>
              <a:t>主要用于防止因磁盘部分缺陷所造成的数据丢失。</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u"/>
              <a:defRPr/>
            </a:pPr>
            <a:r>
              <a:rPr kumimoji="1" lang="zh-CN" altLang="en-US" kern="1200" cap="none" spc="0" normalizeH="0" baseline="0" noProof="0">
                <a:latin typeface="Arial" panose="020B0604020202020204" pitchFamily="34" charset="0"/>
                <a:ea typeface="宋体" panose="02010600030101010101" pitchFamily="2" charset="-122"/>
                <a:cs typeface="+mn-cs"/>
              </a:rPr>
              <a:t> 双份目录和双份文件分配表</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u"/>
              <a:defRPr/>
            </a:pPr>
            <a:r>
              <a:rPr kumimoji="1" lang="zh-CN" altLang="en-US" kern="1200" cap="none" spc="0" normalizeH="0" baseline="0" noProof="0">
                <a:latin typeface="Arial" panose="020B0604020202020204" pitchFamily="34" charset="0"/>
                <a:ea typeface="宋体" panose="02010600030101010101" pitchFamily="2" charset="-122"/>
                <a:cs typeface="+mn-cs"/>
              </a:rPr>
              <a:t> 热修复重定向和写后读校验：</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热修复重定向</a:t>
            </a: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(Hot-Redirection)</a:t>
            </a:r>
            <a:endPar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写后读校验</a:t>
            </a: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(Read after write Verification)</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方式</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0755">
                                            <p:txEl>
                                              <p:charRg st="45" end="55"/>
                                            </p:txEl>
                                          </p:spTgt>
                                        </p:tgtEl>
                                        <p:attrNameLst>
                                          <p:attrName>style.visibility</p:attrName>
                                        </p:attrNameLst>
                                      </p:cBhvr>
                                      <p:to>
                                        <p:strVal val="visible"/>
                                      </p:to>
                                    </p:set>
                                    <p:animEffect transition="in" filter="box(in)">
                                      <p:cBhvr>
                                        <p:cTn id="7" dur="500"/>
                                        <p:tgtEl>
                                          <p:spTgt spid="330755">
                                            <p:txEl>
                                              <p:charRg st="45"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0755">
                                            <p:txEl>
                                              <p:charRg st="55" end="72"/>
                                            </p:txEl>
                                          </p:spTgt>
                                        </p:tgtEl>
                                        <p:attrNameLst>
                                          <p:attrName>style.visibility</p:attrName>
                                        </p:attrNameLst>
                                      </p:cBhvr>
                                      <p:to>
                                        <p:strVal val="visible"/>
                                      </p:to>
                                    </p:set>
                                    <p:animEffect transition="in" filter="box(in)">
                                      <p:cBhvr>
                                        <p:cTn id="12" dur="500"/>
                                        <p:tgtEl>
                                          <p:spTgt spid="330755">
                                            <p:txEl>
                                              <p:charRg st="55" end="7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30755">
                                            <p:txEl>
                                              <p:charRg st="72" end="104"/>
                                            </p:txEl>
                                          </p:spTgt>
                                        </p:tgtEl>
                                        <p:attrNameLst>
                                          <p:attrName>style.visibility</p:attrName>
                                        </p:attrNameLst>
                                      </p:cBhvr>
                                      <p:to>
                                        <p:strVal val="visible"/>
                                      </p:to>
                                    </p:set>
                                    <p:animEffect transition="in" filter="box(in)">
                                      <p:cBhvr>
                                        <p:cTn id="15" dur="500"/>
                                        <p:tgtEl>
                                          <p:spTgt spid="330755">
                                            <p:txEl>
                                              <p:charRg st="72" end="10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30755">
                                            <p:txEl>
                                              <p:charRg st="104" end="118"/>
                                            </p:txEl>
                                          </p:spTgt>
                                        </p:tgtEl>
                                        <p:attrNameLst>
                                          <p:attrName>style.visibility</p:attrName>
                                        </p:attrNameLst>
                                      </p:cBhvr>
                                      <p:to>
                                        <p:strVal val="visible"/>
                                      </p:to>
                                    </p:set>
                                    <p:animEffect transition="in" filter="box(in)">
                                      <p:cBhvr>
                                        <p:cTn id="20" dur="500"/>
                                        <p:tgtEl>
                                          <p:spTgt spid="330755">
                                            <p:txEl>
                                              <p:charRg st="104" end="11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30755">
                                            <p:txEl>
                                              <p:charRg st="118" end="133"/>
                                            </p:txEl>
                                          </p:spTgt>
                                        </p:tgtEl>
                                        <p:attrNameLst>
                                          <p:attrName>style.visibility</p:attrName>
                                        </p:attrNameLst>
                                      </p:cBhvr>
                                      <p:to>
                                        <p:strVal val="visible"/>
                                      </p:to>
                                    </p:set>
                                    <p:animEffect transition="in" filter="box(in)">
                                      <p:cBhvr>
                                        <p:cTn id="25" dur="500"/>
                                        <p:tgtEl>
                                          <p:spTgt spid="330755">
                                            <p:txEl>
                                              <p:charRg st="118" end="13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30755">
                                            <p:txEl>
                                              <p:charRg st="133" end="158"/>
                                            </p:txEl>
                                          </p:spTgt>
                                        </p:tgtEl>
                                        <p:attrNameLst>
                                          <p:attrName>style.visibility</p:attrName>
                                        </p:attrNameLst>
                                      </p:cBhvr>
                                      <p:to>
                                        <p:strVal val="visible"/>
                                      </p:to>
                                    </p:set>
                                    <p:animEffect transition="in" filter="box(in)">
                                      <p:cBhvr>
                                        <p:cTn id="28" dur="500"/>
                                        <p:tgtEl>
                                          <p:spTgt spid="330755">
                                            <p:txEl>
                                              <p:charRg st="133" end="15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30755">
                                            <p:txEl>
                                              <p:charRg st="158" end="197"/>
                                            </p:txEl>
                                          </p:spTgt>
                                        </p:tgtEl>
                                        <p:attrNameLst>
                                          <p:attrName>style.visibility</p:attrName>
                                        </p:attrNameLst>
                                      </p:cBhvr>
                                      <p:to>
                                        <p:strVal val="visible"/>
                                      </p:to>
                                    </p:set>
                                    <p:animEffect transition="in" filter="box(in)">
                                      <p:cBhvr>
                                        <p:cTn id="31" dur="500"/>
                                        <p:tgtEl>
                                          <p:spTgt spid="330755">
                                            <p:txEl>
                                              <p:charRg st="158"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ext Box 2"/>
          <p:cNvSpPr txBox="1"/>
          <p:nvPr/>
        </p:nvSpPr>
        <p:spPr>
          <a:xfrm>
            <a:off x="179388" y="549275"/>
            <a:ext cx="8280400" cy="1187450"/>
          </a:xfrm>
          <a:prstGeom prst="rect">
            <a:avLst/>
          </a:prstGeom>
          <a:noFill/>
          <a:ln w="9525">
            <a:noFill/>
          </a:ln>
        </p:spPr>
        <p:txBody>
          <a:bodyPr>
            <a:spAutoFit/>
          </a:bodyPr>
          <a:p>
            <a:pPr>
              <a:spcBef>
                <a:spcPct val="0"/>
              </a:spcBef>
              <a:buClrTx/>
            </a:pPr>
            <a:r>
              <a:rPr lang="zh-CN" altLang="en-US" dirty="0">
                <a:solidFill>
                  <a:srgbClr val="990099"/>
                </a:solidFill>
                <a:latin typeface="Times New Roman" panose="02020603050405020304" pitchFamily="18" charset="0"/>
              </a:rPr>
              <a:t>（</a:t>
            </a:r>
            <a:r>
              <a:rPr lang="en-US" altLang="zh-CN" dirty="0">
                <a:solidFill>
                  <a:srgbClr val="990099"/>
                </a:solidFill>
                <a:latin typeface="Times New Roman" panose="02020603050405020304" pitchFamily="18" charset="0"/>
              </a:rPr>
              <a:t>2</a:t>
            </a:r>
            <a:r>
              <a:rPr lang="zh-CN" altLang="en-US" dirty="0">
                <a:solidFill>
                  <a:srgbClr val="990099"/>
                </a:solidFill>
                <a:latin typeface="Times New Roman" panose="02020603050405020304" pitchFamily="18" charset="0"/>
              </a:rPr>
              <a:t>） 第二级容错技术</a:t>
            </a:r>
            <a:r>
              <a:rPr lang="en-US" altLang="zh-CN" dirty="0">
                <a:solidFill>
                  <a:srgbClr val="990099"/>
                </a:solidFill>
                <a:latin typeface="Times New Roman" panose="02020603050405020304" pitchFamily="18" charset="0"/>
              </a:rPr>
              <a:t>SFT-Ⅱ</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spcBef>
                <a:spcPct val="0"/>
              </a:spcBef>
              <a:buClrTx/>
            </a:pPr>
            <a:r>
              <a:rPr lang="en-US" altLang="zh-CN" dirty="0">
                <a:latin typeface="Times New Roman" panose="02020603050405020304" pitchFamily="18" charset="0"/>
              </a:rPr>
              <a:t>       </a:t>
            </a:r>
            <a:r>
              <a:rPr lang="zh-CN" altLang="en-US" dirty="0">
                <a:latin typeface="Times New Roman" panose="02020603050405020304" pitchFamily="18" charset="0"/>
              </a:rPr>
              <a:t>主要用于防止因磁盘驱动器和磁盘控制器故障所造成的文件破坏。</a:t>
            </a:r>
            <a:endParaRPr lang="zh-CN" altLang="en-US" dirty="0">
              <a:latin typeface="Times New Roman" panose="02020603050405020304" pitchFamily="18" charset="0"/>
            </a:endParaRPr>
          </a:p>
        </p:txBody>
      </p:sp>
      <p:sp>
        <p:nvSpPr>
          <p:cNvPr id="118787" name="Text Box 3"/>
          <p:cNvSpPr txBox="1"/>
          <p:nvPr/>
        </p:nvSpPr>
        <p:spPr>
          <a:xfrm>
            <a:off x="468313" y="1773238"/>
            <a:ext cx="7416800" cy="457200"/>
          </a:xfrm>
          <a:prstGeom prst="rect">
            <a:avLst/>
          </a:prstGeom>
          <a:noFill/>
          <a:ln w="9525">
            <a:noFill/>
          </a:ln>
        </p:spPr>
        <p:txBody>
          <a:bodyPr>
            <a:spAutoFit/>
          </a:bodyPr>
          <a:p>
            <a:pPr>
              <a:spcBef>
                <a:spcPct val="0"/>
              </a:spcBef>
              <a:buClrTx/>
              <a:buFont typeface="Wingdings" panose="05000000000000000000" pitchFamily="2" charset="2"/>
              <a:buChar char="u"/>
            </a:pPr>
            <a:r>
              <a:rPr lang="en-US" altLang="zh-CN" dirty="0">
                <a:latin typeface="Times New Roman" panose="02020603050405020304" pitchFamily="18" charset="0"/>
              </a:rPr>
              <a:t> </a:t>
            </a:r>
            <a:r>
              <a:rPr lang="zh-CN" altLang="en-US" dirty="0">
                <a:latin typeface="Times New Roman" panose="02020603050405020304" pitchFamily="18" charset="0"/>
              </a:rPr>
              <a:t>磁盘镜像</a:t>
            </a:r>
            <a:r>
              <a:rPr lang="en-US" altLang="zh-CN" b="0" dirty="0">
                <a:latin typeface="Times New Roman" panose="02020603050405020304" pitchFamily="18" charset="0"/>
              </a:rPr>
              <a:t>(Disk Mirroring)</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grpSp>
        <p:nvGrpSpPr>
          <p:cNvPr id="118788" name="Group 4"/>
          <p:cNvGrpSpPr>
            <a:grpSpLocks noChangeAspect="1"/>
          </p:cNvGrpSpPr>
          <p:nvPr/>
        </p:nvGrpSpPr>
        <p:grpSpPr>
          <a:xfrm>
            <a:off x="1547813" y="2565400"/>
            <a:ext cx="6019800" cy="2586038"/>
            <a:chOff x="975" y="1616"/>
            <a:chExt cx="3792" cy="1629"/>
          </a:xfrm>
        </p:grpSpPr>
        <p:sp>
          <p:nvSpPr>
            <p:cNvPr id="118789" name="AutoShape 5"/>
            <p:cNvSpPr>
              <a:spLocks noChangeAspect="1" noTextEdit="1"/>
            </p:cNvSpPr>
            <p:nvPr/>
          </p:nvSpPr>
          <p:spPr>
            <a:xfrm>
              <a:off x="975" y="1616"/>
              <a:ext cx="3792" cy="1629"/>
            </a:xfrm>
            <a:prstGeom prst="rect">
              <a:avLst/>
            </a:prstGeom>
            <a:noFill/>
            <a:ln w="9525">
              <a:noFill/>
            </a:ln>
          </p:spPr>
          <p:txBody>
            <a:bodyPr/>
            <a:p>
              <a:endParaRPr lang="zh-CN" altLang="en-US"/>
            </a:p>
          </p:txBody>
        </p:sp>
        <p:sp>
          <p:nvSpPr>
            <p:cNvPr id="118790" name="Rectangle 6"/>
            <p:cNvSpPr/>
            <p:nvPr/>
          </p:nvSpPr>
          <p:spPr>
            <a:xfrm>
              <a:off x="2381" y="1679"/>
              <a:ext cx="601" cy="1503"/>
            </a:xfrm>
            <a:prstGeom prst="rect">
              <a:avLst/>
            </a:prstGeom>
            <a:solidFill>
              <a:srgbClr val="FFFFFF"/>
            </a:solidFill>
            <a:ln w="25400"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18791" name="Rectangle 7"/>
            <p:cNvSpPr/>
            <p:nvPr/>
          </p:nvSpPr>
          <p:spPr>
            <a:xfrm>
              <a:off x="2587" y="1822"/>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磁</a:t>
              </a:r>
              <a:endParaRPr lang="zh-CN" altLang="en-US" dirty="0">
                <a:latin typeface="Arial" panose="020B0604020202020204" pitchFamily="34" charset="0"/>
              </a:endParaRPr>
            </a:p>
          </p:txBody>
        </p:sp>
        <p:sp>
          <p:nvSpPr>
            <p:cNvPr id="118792" name="Rectangle 8"/>
            <p:cNvSpPr/>
            <p:nvPr/>
          </p:nvSpPr>
          <p:spPr>
            <a:xfrm>
              <a:off x="2587" y="2075"/>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盘</a:t>
              </a:r>
              <a:endParaRPr lang="zh-CN" altLang="en-US" dirty="0">
                <a:latin typeface="Arial" panose="020B0604020202020204" pitchFamily="34" charset="0"/>
              </a:endParaRPr>
            </a:p>
          </p:txBody>
        </p:sp>
        <p:sp>
          <p:nvSpPr>
            <p:cNvPr id="118793" name="Rectangle 9"/>
            <p:cNvSpPr/>
            <p:nvPr/>
          </p:nvSpPr>
          <p:spPr>
            <a:xfrm>
              <a:off x="2587" y="2328"/>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控</a:t>
              </a:r>
              <a:endParaRPr lang="zh-CN" altLang="en-US" dirty="0">
                <a:latin typeface="Arial" panose="020B0604020202020204" pitchFamily="34" charset="0"/>
              </a:endParaRPr>
            </a:p>
          </p:txBody>
        </p:sp>
        <p:sp>
          <p:nvSpPr>
            <p:cNvPr id="118794" name="Rectangle 10"/>
            <p:cNvSpPr/>
            <p:nvPr/>
          </p:nvSpPr>
          <p:spPr>
            <a:xfrm>
              <a:off x="2587" y="2581"/>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制</a:t>
              </a:r>
              <a:endParaRPr lang="zh-CN" altLang="en-US" dirty="0">
                <a:latin typeface="Arial" panose="020B0604020202020204" pitchFamily="34" charset="0"/>
              </a:endParaRPr>
            </a:p>
          </p:txBody>
        </p:sp>
        <p:sp>
          <p:nvSpPr>
            <p:cNvPr id="118795" name="Rectangle 11"/>
            <p:cNvSpPr/>
            <p:nvPr/>
          </p:nvSpPr>
          <p:spPr>
            <a:xfrm>
              <a:off x="2587" y="2834"/>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器</a:t>
              </a:r>
              <a:endParaRPr lang="zh-CN" altLang="en-US" dirty="0">
                <a:latin typeface="Arial" panose="020B0604020202020204" pitchFamily="34" charset="0"/>
              </a:endParaRPr>
            </a:p>
          </p:txBody>
        </p:sp>
        <p:sp>
          <p:nvSpPr>
            <p:cNvPr id="118796" name="Line 12"/>
            <p:cNvSpPr/>
            <p:nvPr/>
          </p:nvSpPr>
          <p:spPr>
            <a:xfrm>
              <a:off x="1639" y="2438"/>
              <a:ext cx="742" cy="1"/>
            </a:xfrm>
            <a:prstGeom prst="line">
              <a:avLst/>
            </a:prstGeom>
            <a:ln w="25400" cap="flat" cmpd="sng">
              <a:solidFill>
                <a:srgbClr val="000000"/>
              </a:solidFill>
              <a:prstDash val="solid"/>
              <a:headEnd type="none" w="med" len="med"/>
              <a:tailEnd type="none" w="med" len="med"/>
            </a:ln>
          </p:spPr>
        </p:sp>
        <p:sp>
          <p:nvSpPr>
            <p:cNvPr id="118797" name="Rectangle 13"/>
            <p:cNvSpPr/>
            <p:nvPr/>
          </p:nvSpPr>
          <p:spPr>
            <a:xfrm>
              <a:off x="1038" y="1679"/>
              <a:ext cx="601" cy="1503"/>
            </a:xfrm>
            <a:prstGeom prst="rect">
              <a:avLst/>
            </a:prstGeom>
            <a:solidFill>
              <a:srgbClr val="FFFFFF"/>
            </a:solidFill>
            <a:ln w="25400"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18798" name="Rectangle 14"/>
            <p:cNvSpPr/>
            <p:nvPr/>
          </p:nvSpPr>
          <p:spPr>
            <a:xfrm>
              <a:off x="1244" y="2201"/>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主</a:t>
              </a:r>
              <a:endParaRPr lang="zh-CN" altLang="en-US" dirty="0">
                <a:latin typeface="Arial" panose="020B0604020202020204" pitchFamily="34" charset="0"/>
              </a:endParaRPr>
            </a:p>
          </p:txBody>
        </p:sp>
        <p:sp>
          <p:nvSpPr>
            <p:cNvPr id="118799" name="Rectangle 15"/>
            <p:cNvSpPr/>
            <p:nvPr/>
          </p:nvSpPr>
          <p:spPr>
            <a:xfrm>
              <a:off x="1244" y="2454"/>
              <a:ext cx="209"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机</a:t>
              </a:r>
              <a:endParaRPr lang="zh-CN" altLang="en-US" dirty="0">
                <a:latin typeface="Arial" panose="020B0604020202020204" pitchFamily="34" charset="0"/>
              </a:endParaRPr>
            </a:p>
          </p:txBody>
        </p:sp>
        <p:sp>
          <p:nvSpPr>
            <p:cNvPr id="118800" name="Rectangle 16"/>
            <p:cNvSpPr/>
            <p:nvPr/>
          </p:nvSpPr>
          <p:spPr>
            <a:xfrm>
              <a:off x="1812" y="2170"/>
              <a:ext cx="418"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通道</a:t>
              </a:r>
              <a:endParaRPr lang="zh-CN" altLang="en-US" dirty="0">
                <a:latin typeface="Arial" panose="020B0604020202020204" pitchFamily="34" charset="0"/>
              </a:endParaRPr>
            </a:p>
          </p:txBody>
        </p:sp>
        <p:sp>
          <p:nvSpPr>
            <p:cNvPr id="118801" name="Line 17"/>
            <p:cNvSpPr/>
            <p:nvPr/>
          </p:nvSpPr>
          <p:spPr>
            <a:xfrm>
              <a:off x="2982" y="2138"/>
              <a:ext cx="742" cy="1"/>
            </a:xfrm>
            <a:prstGeom prst="line">
              <a:avLst/>
            </a:prstGeom>
            <a:ln w="25400" cap="flat" cmpd="sng">
              <a:solidFill>
                <a:srgbClr val="000000"/>
              </a:solidFill>
              <a:prstDash val="solid"/>
              <a:headEnd type="none" w="med" len="med"/>
              <a:tailEnd type="none" w="med" len="med"/>
            </a:ln>
          </p:spPr>
        </p:sp>
        <p:sp>
          <p:nvSpPr>
            <p:cNvPr id="118802" name="Line 18"/>
            <p:cNvSpPr/>
            <p:nvPr/>
          </p:nvSpPr>
          <p:spPr>
            <a:xfrm>
              <a:off x="2982" y="2723"/>
              <a:ext cx="742" cy="1"/>
            </a:xfrm>
            <a:prstGeom prst="line">
              <a:avLst/>
            </a:prstGeom>
            <a:ln w="25400" cap="flat" cmpd="sng">
              <a:solidFill>
                <a:srgbClr val="000000"/>
              </a:solidFill>
              <a:prstDash val="solid"/>
              <a:headEnd type="none" w="med" len="med"/>
              <a:tailEnd type="none" w="med" len="med"/>
            </a:ln>
          </p:spPr>
        </p:sp>
        <p:sp>
          <p:nvSpPr>
            <p:cNvPr id="118803" name="Freeform 19"/>
            <p:cNvSpPr/>
            <p:nvPr/>
          </p:nvSpPr>
          <p:spPr>
            <a:xfrm>
              <a:off x="3724" y="1980"/>
              <a:ext cx="601" cy="300"/>
            </a:xfrm>
            <a:custGeom>
              <a:avLst/>
              <a:gdLst>
                <a:gd name="txL" fmla="*/ 0 w 601"/>
                <a:gd name="txT" fmla="*/ 0 h 300"/>
                <a:gd name="txR" fmla="*/ 601 w 601"/>
                <a:gd name="txB" fmla="*/ 300 h 300"/>
              </a:gdLst>
              <a:ahLst/>
              <a:cxnLst>
                <a:cxn ang="0">
                  <a:pos x="0" y="158"/>
                </a:cxn>
                <a:cxn ang="0">
                  <a:pos x="32" y="95"/>
                </a:cxn>
                <a:cxn ang="0">
                  <a:pos x="111" y="31"/>
                </a:cxn>
                <a:cxn ang="0">
                  <a:pos x="237" y="0"/>
                </a:cxn>
                <a:cxn ang="0">
                  <a:pos x="364" y="0"/>
                </a:cxn>
                <a:cxn ang="0">
                  <a:pos x="490" y="31"/>
                </a:cxn>
                <a:cxn ang="0">
                  <a:pos x="569" y="95"/>
                </a:cxn>
                <a:cxn ang="0">
                  <a:pos x="601" y="158"/>
                </a:cxn>
                <a:cxn ang="0">
                  <a:pos x="569" y="221"/>
                </a:cxn>
                <a:cxn ang="0">
                  <a:pos x="490" y="269"/>
                </a:cxn>
                <a:cxn ang="0">
                  <a:pos x="364" y="300"/>
                </a:cxn>
                <a:cxn ang="0">
                  <a:pos x="237" y="300"/>
                </a:cxn>
                <a:cxn ang="0">
                  <a:pos x="111" y="269"/>
                </a:cxn>
                <a:cxn ang="0">
                  <a:pos x="32" y="221"/>
                </a:cxn>
                <a:cxn ang="0">
                  <a:pos x="0" y="158"/>
                </a:cxn>
              </a:cxnLst>
              <a:rect l="txL" t="txT" r="txR" b="txB"/>
              <a:pathLst>
                <a:path w="601" h="300">
                  <a:moveTo>
                    <a:pt x="0" y="158"/>
                  </a:moveTo>
                  <a:lnTo>
                    <a:pt x="32" y="95"/>
                  </a:lnTo>
                  <a:lnTo>
                    <a:pt x="111" y="31"/>
                  </a:lnTo>
                  <a:lnTo>
                    <a:pt x="237" y="0"/>
                  </a:lnTo>
                  <a:lnTo>
                    <a:pt x="364" y="0"/>
                  </a:lnTo>
                  <a:lnTo>
                    <a:pt x="490" y="31"/>
                  </a:lnTo>
                  <a:lnTo>
                    <a:pt x="569" y="95"/>
                  </a:lnTo>
                  <a:lnTo>
                    <a:pt x="601" y="158"/>
                  </a:lnTo>
                  <a:lnTo>
                    <a:pt x="569" y="221"/>
                  </a:lnTo>
                  <a:lnTo>
                    <a:pt x="490" y="269"/>
                  </a:lnTo>
                  <a:lnTo>
                    <a:pt x="364" y="300"/>
                  </a:lnTo>
                  <a:lnTo>
                    <a:pt x="237" y="300"/>
                  </a:lnTo>
                  <a:lnTo>
                    <a:pt x="111" y="269"/>
                  </a:lnTo>
                  <a:lnTo>
                    <a:pt x="32" y="221"/>
                  </a:lnTo>
                  <a:lnTo>
                    <a:pt x="0" y="158"/>
                  </a:lnTo>
                </a:path>
              </a:pathLst>
            </a:custGeom>
            <a:noFill/>
            <a:ln w="25400"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18804" name="Freeform 20"/>
            <p:cNvSpPr/>
            <p:nvPr/>
          </p:nvSpPr>
          <p:spPr>
            <a:xfrm>
              <a:off x="3724" y="2581"/>
              <a:ext cx="601" cy="300"/>
            </a:xfrm>
            <a:custGeom>
              <a:avLst/>
              <a:gdLst>
                <a:gd name="txL" fmla="*/ 0 w 601"/>
                <a:gd name="txT" fmla="*/ 0 h 300"/>
                <a:gd name="txR" fmla="*/ 601 w 601"/>
                <a:gd name="txB" fmla="*/ 300 h 300"/>
              </a:gdLst>
              <a:ahLst/>
              <a:cxnLst>
                <a:cxn ang="0">
                  <a:pos x="0" y="142"/>
                </a:cxn>
                <a:cxn ang="0">
                  <a:pos x="32" y="79"/>
                </a:cxn>
                <a:cxn ang="0">
                  <a:pos x="111" y="31"/>
                </a:cxn>
                <a:cxn ang="0">
                  <a:pos x="237" y="0"/>
                </a:cxn>
                <a:cxn ang="0">
                  <a:pos x="364" y="0"/>
                </a:cxn>
                <a:cxn ang="0">
                  <a:pos x="490" y="31"/>
                </a:cxn>
                <a:cxn ang="0">
                  <a:pos x="569" y="79"/>
                </a:cxn>
                <a:cxn ang="0">
                  <a:pos x="601" y="142"/>
                </a:cxn>
                <a:cxn ang="0">
                  <a:pos x="569" y="221"/>
                </a:cxn>
                <a:cxn ang="0">
                  <a:pos x="490" y="269"/>
                </a:cxn>
                <a:cxn ang="0">
                  <a:pos x="364" y="300"/>
                </a:cxn>
                <a:cxn ang="0">
                  <a:pos x="237" y="300"/>
                </a:cxn>
                <a:cxn ang="0">
                  <a:pos x="111" y="269"/>
                </a:cxn>
                <a:cxn ang="0">
                  <a:pos x="32" y="221"/>
                </a:cxn>
                <a:cxn ang="0">
                  <a:pos x="0" y="142"/>
                </a:cxn>
              </a:cxnLst>
              <a:rect l="txL" t="txT" r="txR" b="txB"/>
              <a:pathLst>
                <a:path w="601" h="300">
                  <a:moveTo>
                    <a:pt x="0" y="142"/>
                  </a:moveTo>
                  <a:lnTo>
                    <a:pt x="32" y="79"/>
                  </a:lnTo>
                  <a:lnTo>
                    <a:pt x="111" y="31"/>
                  </a:lnTo>
                  <a:lnTo>
                    <a:pt x="237" y="0"/>
                  </a:lnTo>
                  <a:lnTo>
                    <a:pt x="364" y="0"/>
                  </a:lnTo>
                  <a:lnTo>
                    <a:pt x="490" y="31"/>
                  </a:lnTo>
                  <a:lnTo>
                    <a:pt x="569" y="79"/>
                  </a:lnTo>
                  <a:lnTo>
                    <a:pt x="601" y="142"/>
                  </a:lnTo>
                  <a:lnTo>
                    <a:pt x="569" y="221"/>
                  </a:lnTo>
                  <a:lnTo>
                    <a:pt x="490" y="269"/>
                  </a:lnTo>
                  <a:lnTo>
                    <a:pt x="364" y="300"/>
                  </a:lnTo>
                  <a:lnTo>
                    <a:pt x="237" y="300"/>
                  </a:lnTo>
                  <a:lnTo>
                    <a:pt x="111" y="269"/>
                  </a:lnTo>
                  <a:lnTo>
                    <a:pt x="32" y="221"/>
                  </a:lnTo>
                  <a:lnTo>
                    <a:pt x="0" y="142"/>
                  </a:lnTo>
                </a:path>
              </a:pathLst>
            </a:custGeom>
            <a:noFill/>
            <a:ln w="25400"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18805" name="Rectangle 21"/>
            <p:cNvSpPr/>
            <p:nvPr/>
          </p:nvSpPr>
          <p:spPr>
            <a:xfrm>
              <a:off x="3519" y="2913"/>
              <a:ext cx="1045" cy="250"/>
            </a:xfrm>
            <a:prstGeom prst="rect">
              <a:avLst/>
            </a:prstGeom>
            <a:noFill/>
            <a:ln w="9525">
              <a:noFill/>
            </a:ln>
          </p:spPr>
          <p:txBody>
            <a:bodyPr wrap="none" lIns="0" tIns="0" rIns="0" bIns="0">
              <a:spAutoFit/>
            </a:bodyPr>
            <a:p>
              <a:r>
                <a:rPr lang="zh-CN" altLang="en-US" sz="2600" dirty="0">
                  <a:solidFill>
                    <a:srgbClr val="000000"/>
                  </a:solidFill>
                  <a:latin typeface="宋体" panose="02010600030101010101" pitchFamily="2" charset="-122"/>
                </a:rPr>
                <a:t>磁盘驱动器</a:t>
              </a:r>
              <a:endParaRPr lang="zh-CN" altLang="en-US" dirty="0">
                <a:latin typeface="Arial" panose="020B0604020202020204" pitchFamily="34" charset="0"/>
              </a:endParaRPr>
            </a:p>
          </p:txBody>
        </p:sp>
      </p:gr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p:nvPr/>
        </p:nvSpPr>
        <p:spPr>
          <a:xfrm>
            <a:off x="539750" y="549275"/>
            <a:ext cx="4978400" cy="457200"/>
          </a:xfrm>
          <a:prstGeom prst="rect">
            <a:avLst/>
          </a:prstGeom>
          <a:noFill/>
          <a:ln w="9525">
            <a:noFill/>
          </a:ln>
        </p:spPr>
        <p:txBody>
          <a:bodyPr>
            <a:spAutoFit/>
          </a:bodyPr>
          <a:p>
            <a:pPr>
              <a:spcBef>
                <a:spcPct val="0"/>
              </a:spcBef>
              <a:buClrTx/>
              <a:buFont typeface="Wingdings" panose="05000000000000000000" pitchFamily="2" charset="2"/>
              <a:buChar char="u"/>
            </a:pPr>
            <a:r>
              <a:rPr lang="en-US" altLang="zh-CN" dirty="0">
                <a:latin typeface="Times New Roman" panose="02020603050405020304" pitchFamily="18" charset="0"/>
              </a:rPr>
              <a:t> </a:t>
            </a:r>
            <a:r>
              <a:rPr lang="zh-CN" altLang="en-US" dirty="0">
                <a:latin typeface="Times New Roman" panose="02020603050405020304" pitchFamily="18" charset="0"/>
              </a:rPr>
              <a:t>磁盘双工</a:t>
            </a:r>
            <a:r>
              <a:rPr lang="en-US" altLang="zh-CN" dirty="0">
                <a:latin typeface="Times New Roman" panose="02020603050405020304" pitchFamily="18" charset="0"/>
              </a:rPr>
              <a:t>(Disk Duplexing)</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nvGrpSpPr>
          <p:cNvPr id="119811" name="Group 3"/>
          <p:cNvGrpSpPr>
            <a:grpSpLocks noChangeAspect="1"/>
          </p:cNvGrpSpPr>
          <p:nvPr/>
        </p:nvGrpSpPr>
        <p:grpSpPr>
          <a:xfrm>
            <a:off x="1835150" y="1700213"/>
            <a:ext cx="5867400" cy="3902075"/>
            <a:chOff x="1156" y="1071"/>
            <a:chExt cx="3696" cy="2458"/>
          </a:xfrm>
        </p:grpSpPr>
        <p:sp>
          <p:nvSpPr>
            <p:cNvPr id="119812" name="AutoShape 4"/>
            <p:cNvSpPr>
              <a:spLocks noChangeAspect="1" noTextEdit="1"/>
            </p:cNvSpPr>
            <p:nvPr/>
          </p:nvSpPr>
          <p:spPr>
            <a:xfrm>
              <a:off x="1156" y="1071"/>
              <a:ext cx="3696" cy="2458"/>
            </a:xfrm>
            <a:prstGeom prst="rect">
              <a:avLst/>
            </a:prstGeom>
            <a:noFill/>
            <a:ln w="9525">
              <a:noFill/>
            </a:ln>
          </p:spPr>
          <p:txBody>
            <a:bodyPr/>
            <a:p>
              <a:endParaRPr lang="zh-CN" altLang="en-US"/>
            </a:p>
          </p:txBody>
        </p:sp>
        <p:sp>
          <p:nvSpPr>
            <p:cNvPr id="119813" name="Rectangle 5"/>
            <p:cNvSpPr/>
            <p:nvPr/>
          </p:nvSpPr>
          <p:spPr>
            <a:xfrm>
              <a:off x="1221" y="1612"/>
              <a:ext cx="622" cy="1393"/>
            </a:xfrm>
            <a:prstGeom prst="rect">
              <a:avLst/>
            </a:prstGeom>
            <a:solidFill>
              <a:srgbClr val="FFFFFF"/>
            </a:solidFill>
            <a:ln w="25400"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19814" name="Rectangle 6"/>
            <p:cNvSpPr/>
            <p:nvPr/>
          </p:nvSpPr>
          <p:spPr>
            <a:xfrm>
              <a:off x="1434" y="1923"/>
              <a:ext cx="217"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主</a:t>
              </a:r>
              <a:endParaRPr lang="zh-CN" altLang="en-US" dirty="0">
                <a:latin typeface="Arial" panose="020B0604020202020204" pitchFamily="34" charset="0"/>
              </a:endParaRPr>
            </a:p>
          </p:txBody>
        </p:sp>
        <p:sp>
          <p:nvSpPr>
            <p:cNvPr id="119815" name="Rectangle 7"/>
            <p:cNvSpPr/>
            <p:nvPr/>
          </p:nvSpPr>
          <p:spPr>
            <a:xfrm>
              <a:off x="1434" y="2448"/>
              <a:ext cx="217"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机</a:t>
              </a:r>
              <a:endParaRPr lang="zh-CN" altLang="en-US" dirty="0">
                <a:latin typeface="Arial" panose="020B0604020202020204" pitchFamily="34" charset="0"/>
              </a:endParaRPr>
            </a:p>
          </p:txBody>
        </p:sp>
        <p:sp>
          <p:nvSpPr>
            <p:cNvPr id="119816" name="Line 8"/>
            <p:cNvSpPr/>
            <p:nvPr/>
          </p:nvSpPr>
          <p:spPr>
            <a:xfrm>
              <a:off x="1843" y="1923"/>
              <a:ext cx="769" cy="1"/>
            </a:xfrm>
            <a:prstGeom prst="line">
              <a:avLst/>
            </a:prstGeom>
            <a:ln w="25400" cap="flat" cmpd="sng">
              <a:solidFill>
                <a:srgbClr val="000000"/>
              </a:solidFill>
              <a:prstDash val="solid"/>
              <a:headEnd type="none" w="med" len="med"/>
              <a:tailEnd type="none" w="med" len="med"/>
            </a:ln>
          </p:spPr>
        </p:sp>
        <p:sp>
          <p:nvSpPr>
            <p:cNvPr id="119817" name="Rectangle 9"/>
            <p:cNvSpPr/>
            <p:nvPr/>
          </p:nvSpPr>
          <p:spPr>
            <a:xfrm>
              <a:off x="2612" y="1137"/>
              <a:ext cx="784" cy="934"/>
            </a:xfrm>
            <a:prstGeom prst="rect">
              <a:avLst/>
            </a:prstGeom>
            <a:solidFill>
              <a:srgbClr val="FFFFFF"/>
            </a:solidFill>
            <a:ln w="25400"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19818" name="Rectangle 10"/>
            <p:cNvSpPr/>
            <p:nvPr/>
          </p:nvSpPr>
          <p:spPr>
            <a:xfrm>
              <a:off x="2791" y="1366"/>
              <a:ext cx="434"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磁盘</a:t>
              </a:r>
              <a:endParaRPr lang="zh-CN" altLang="en-US" dirty="0">
                <a:latin typeface="Arial" panose="020B0604020202020204" pitchFamily="34" charset="0"/>
              </a:endParaRPr>
            </a:p>
          </p:txBody>
        </p:sp>
        <p:sp>
          <p:nvSpPr>
            <p:cNvPr id="119819" name="Rectangle 11"/>
            <p:cNvSpPr/>
            <p:nvPr/>
          </p:nvSpPr>
          <p:spPr>
            <a:xfrm>
              <a:off x="2677" y="1628"/>
              <a:ext cx="651"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控制器</a:t>
              </a:r>
              <a:endParaRPr lang="zh-CN" altLang="en-US" dirty="0">
                <a:latin typeface="Arial" panose="020B0604020202020204" pitchFamily="34" charset="0"/>
              </a:endParaRPr>
            </a:p>
          </p:txBody>
        </p:sp>
        <p:sp>
          <p:nvSpPr>
            <p:cNvPr id="119820" name="Line 12"/>
            <p:cNvSpPr/>
            <p:nvPr/>
          </p:nvSpPr>
          <p:spPr>
            <a:xfrm>
              <a:off x="1843" y="2693"/>
              <a:ext cx="769" cy="1"/>
            </a:xfrm>
            <a:prstGeom prst="line">
              <a:avLst/>
            </a:prstGeom>
            <a:ln w="25400" cap="flat" cmpd="sng">
              <a:solidFill>
                <a:srgbClr val="000000"/>
              </a:solidFill>
              <a:prstDash val="solid"/>
              <a:headEnd type="none" w="med" len="med"/>
              <a:tailEnd type="none" w="med" len="med"/>
            </a:ln>
          </p:spPr>
        </p:sp>
        <p:sp>
          <p:nvSpPr>
            <p:cNvPr id="119821" name="Rectangle 13"/>
            <p:cNvSpPr/>
            <p:nvPr/>
          </p:nvSpPr>
          <p:spPr>
            <a:xfrm>
              <a:off x="2612" y="2529"/>
              <a:ext cx="784" cy="934"/>
            </a:xfrm>
            <a:prstGeom prst="rect">
              <a:avLst/>
            </a:prstGeom>
            <a:solidFill>
              <a:srgbClr val="FFFFFF"/>
            </a:solidFill>
            <a:ln w="25400"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19822" name="Rectangle 14"/>
            <p:cNvSpPr/>
            <p:nvPr/>
          </p:nvSpPr>
          <p:spPr>
            <a:xfrm>
              <a:off x="2791" y="2759"/>
              <a:ext cx="434"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磁盘</a:t>
              </a:r>
              <a:endParaRPr lang="zh-CN" altLang="en-US" dirty="0">
                <a:latin typeface="Arial" panose="020B0604020202020204" pitchFamily="34" charset="0"/>
              </a:endParaRPr>
            </a:p>
          </p:txBody>
        </p:sp>
        <p:sp>
          <p:nvSpPr>
            <p:cNvPr id="119823" name="Rectangle 15"/>
            <p:cNvSpPr/>
            <p:nvPr/>
          </p:nvSpPr>
          <p:spPr>
            <a:xfrm>
              <a:off x="2677" y="3021"/>
              <a:ext cx="651"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控制器</a:t>
              </a:r>
              <a:endParaRPr lang="zh-CN" altLang="en-US" dirty="0">
                <a:latin typeface="Arial" panose="020B0604020202020204" pitchFamily="34" charset="0"/>
              </a:endParaRPr>
            </a:p>
          </p:txBody>
        </p:sp>
        <p:sp>
          <p:nvSpPr>
            <p:cNvPr id="119824" name="Rectangle 16"/>
            <p:cNvSpPr/>
            <p:nvPr/>
          </p:nvSpPr>
          <p:spPr>
            <a:xfrm>
              <a:off x="2023" y="1645"/>
              <a:ext cx="434"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通道</a:t>
              </a:r>
              <a:endParaRPr lang="zh-CN" altLang="en-US" dirty="0">
                <a:latin typeface="Arial" panose="020B0604020202020204" pitchFamily="34" charset="0"/>
              </a:endParaRPr>
            </a:p>
          </p:txBody>
        </p:sp>
        <p:sp>
          <p:nvSpPr>
            <p:cNvPr id="119825" name="Rectangle 17"/>
            <p:cNvSpPr/>
            <p:nvPr/>
          </p:nvSpPr>
          <p:spPr>
            <a:xfrm>
              <a:off x="2023" y="2415"/>
              <a:ext cx="434"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通道</a:t>
              </a:r>
              <a:endParaRPr lang="zh-CN" altLang="en-US" dirty="0">
                <a:latin typeface="Arial" panose="020B0604020202020204" pitchFamily="34" charset="0"/>
              </a:endParaRPr>
            </a:p>
          </p:txBody>
        </p:sp>
        <p:sp>
          <p:nvSpPr>
            <p:cNvPr id="119826" name="Line 18"/>
            <p:cNvSpPr/>
            <p:nvPr/>
          </p:nvSpPr>
          <p:spPr>
            <a:xfrm>
              <a:off x="3396" y="1612"/>
              <a:ext cx="606" cy="1"/>
            </a:xfrm>
            <a:prstGeom prst="line">
              <a:avLst/>
            </a:prstGeom>
            <a:ln w="25400" cap="flat" cmpd="sng">
              <a:solidFill>
                <a:srgbClr val="000000"/>
              </a:solidFill>
              <a:prstDash val="solid"/>
              <a:headEnd type="none" w="med" len="med"/>
              <a:tailEnd type="none" w="med" len="med"/>
            </a:ln>
          </p:spPr>
        </p:sp>
        <p:sp>
          <p:nvSpPr>
            <p:cNvPr id="119827" name="Line 19"/>
            <p:cNvSpPr/>
            <p:nvPr/>
          </p:nvSpPr>
          <p:spPr>
            <a:xfrm>
              <a:off x="3396" y="3005"/>
              <a:ext cx="606" cy="1"/>
            </a:xfrm>
            <a:prstGeom prst="line">
              <a:avLst/>
            </a:prstGeom>
            <a:ln w="25400" cap="flat" cmpd="sng">
              <a:solidFill>
                <a:srgbClr val="000000"/>
              </a:solidFill>
              <a:prstDash val="solid"/>
              <a:headEnd type="none" w="med" len="med"/>
              <a:tailEnd type="none" w="med" len="med"/>
            </a:ln>
          </p:spPr>
        </p:sp>
        <p:sp>
          <p:nvSpPr>
            <p:cNvPr id="119828" name="Freeform 20"/>
            <p:cNvSpPr/>
            <p:nvPr/>
          </p:nvSpPr>
          <p:spPr>
            <a:xfrm>
              <a:off x="4002" y="1448"/>
              <a:ext cx="621" cy="311"/>
            </a:xfrm>
            <a:custGeom>
              <a:avLst/>
              <a:gdLst>
                <a:gd name="txL" fmla="*/ 0 w 621"/>
                <a:gd name="txT" fmla="*/ 0 h 311"/>
                <a:gd name="txR" fmla="*/ 621 w 621"/>
                <a:gd name="txB" fmla="*/ 311 h 311"/>
              </a:gdLst>
              <a:ahLst/>
              <a:cxnLst>
                <a:cxn ang="0">
                  <a:pos x="0" y="164"/>
                </a:cxn>
                <a:cxn ang="0">
                  <a:pos x="32" y="98"/>
                </a:cxn>
                <a:cxn ang="0">
                  <a:pos x="114" y="33"/>
                </a:cxn>
                <a:cxn ang="0">
                  <a:pos x="245" y="0"/>
                </a:cxn>
                <a:cxn ang="0">
                  <a:pos x="376" y="0"/>
                </a:cxn>
                <a:cxn ang="0">
                  <a:pos x="507" y="33"/>
                </a:cxn>
                <a:cxn ang="0">
                  <a:pos x="588" y="98"/>
                </a:cxn>
                <a:cxn ang="0">
                  <a:pos x="621" y="164"/>
                </a:cxn>
                <a:cxn ang="0">
                  <a:pos x="588" y="229"/>
                </a:cxn>
                <a:cxn ang="0">
                  <a:pos x="507" y="278"/>
                </a:cxn>
                <a:cxn ang="0">
                  <a:pos x="376" y="311"/>
                </a:cxn>
                <a:cxn ang="0">
                  <a:pos x="245" y="311"/>
                </a:cxn>
                <a:cxn ang="0">
                  <a:pos x="114" y="278"/>
                </a:cxn>
                <a:cxn ang="0">
                  <a:pos x="32" y="229"/>
                </a:cxn>
                <a:cxn ang="0">
                  <a:pos x="0" y="164"/>
                </a:cxn>
              </a:cxnLst>
              <a:rect l="txL" t="txT" r="txR" b="txB"/>
              <a:pathLst>
                <a:path w="621" h="311">
                  <a:moveTo>
                    <a:pt x="0" y="164"/>
                  </a:moveTo>
                  <a:lnTo>
                    <a:pt x="32" y="98"/>
                  </a:lnTo>
                  <a:lnTo>
                    <a:pt x="114" y="33"/>
                  </a:lnTo>
                  <a:lnTo>
                    <a:pt x="245" y="0"/>
                  </a:lnTo>
                  <a:lnTo>
                    <a:pt x="376" y="0"/>
                  </a:lnTo>
                  <a:lnTo>
                    <a:pt x="507" y="33"/>
                  </a:lnTo>
                  <a:lnTo>
                    <a:pt x="588" y="98"/>
                  </a:lnTo>
                  <a:lnTo>
                    <a:pt x="621" y="164"/>
                  </a:lnTo>
                  <a:lnTo>
                    <a:pt x="588" y="229"/>
                  </a:lnTo>
                  <a:lnTo>
                    <a:pt x="507" y="278"/>
                  </a:lnTo>
                  <a:lnTo>
                    <a:pt x="376" y="311"/>
                  </a:lnTo>
                  <a:lnTo>
                    <a:pt x="245" y="311"/>
                  </a:lnTo>
                  <a:lnTo>
                    <a:pt x="114" y="278"/>
                  </a:lnTo>
                  <a:lnTo>
                    <a:pt x="32" y="229"/>
                  </a:lnTo>
                  <a:lnTo>
                    <a:pt x="0" y="164"/>
                  </a:lnTo>
                </a:path>
              </a:pathLst>
            </a:custGeom>
            <a:noFill/>
            <a:ln w="25400"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19829" name="Freeform 21"/>
            <p:cNvSpPr/>
            <p:nvPr/>
          </p:nvSpPr>
          <p:spPr>
            <a:xfrm>
              <a:off x="4002" y="2841"/>
              <a:ext cx="621" cy="311"/>
            </a:xfrm>
            <a:custGeom>
              <a:avLst/>
              <a:gdLst>
                <a:gd name="txL" fmla="*/ 0 w 621"/>
                <a:gd name="txT" fmla="*/ 0 h 311"/>
                <a:gd name="txR" fmla="*/ 621 w 621"/>
                <a:gd name="txB" fmla="*/ 311 h 311"/>
              </a:gdLst>
              <a:ahLst/>
              <a:cxnLst>
                <a:cxn ang="0">
                  <a:pos x="0" y="164"/>
                </a:cxn>
                <a:cxn ang="0">
                  <a:pos x="32" y="98"/>
                </a:cxn>
                <a:cxn ang="0">
                  <a:pos x="114" y="33"/>
                </a:cxn>
                <a:cxn ang="0">
                  <a:pos x="245" y="0"/>
                </a:cxn>
                <a:cxn ang="0">
                  <a:pos x="376" y="0"/>
                </a:cxn>
                <a:cxn ang="0">
                  <a:pos x="507" y="33"/>
                </a:cxn>
                <a:cxn ang="0">
                  <a:pos x="588" y="98"/>
                </a:cxn>
                <a:cxn ang="0">
                  <a:pos x="621" y="164"/>
                </a:cxn>
                <a:cxn ang="0">
                  <a:pos x="588" y="229"/>
                </a:cxn>
                <a:cxn ang="0">
                  <a:pos x="507" y="278"/>
                </a:cxn>
                <a:cxn ang="0">
                  <a:pos x="376" y="311"/>
                </a:cxn>
                <a:cxn ang="0">
                  <a:pos x="245" y="311"/>
                </a:cxn>
                <a:cxn ang="0">
                  <a:pos x="114" y="278"/>
                </a:cxn>
                <a:cxn ang="0">
                  <a:pos x="32" y="229"/>
                </a:cxn>
                <a:cxn ang="0">
                  <a:pos x="0" y="164"/>
                </a:cxn>
              </a:cxnLst>
              <a:rect l="txL" t="txT" r="txR" b="txB"/>
              <a:pathLst>
                <a:path w="621" h="311">
                  <a:moveTo>
                    <a:pt x="0" y="164"/>
                  </a:moveTo>
                  <a:lnTo>
                    <a:pt x="32" y="98"/>
                  </a:lnTo>
                  <a:lnTo>
                    <a:pt x="114" y="33"/>
                  </a:lnTo>
                  <a:lnTo>
                    <a:pt x="245" y="0"/>
                  </a:lnTo>
                  <a:lnTo>
                    <a:pt x="376" y="0"/>
                  </a:lnTo>
                  <a:lnTo>
                    <a:pt x="507" y="33"/>
                  </a:lnTo>
                  <a:lnTo>
                    <a:pt x="588" y="98"/>
                  </a:lnTo>
                  <a:lnTo>
                    <a:pt x="621" y="164"/>
                  </a:lnTo>
                  <a:lnTo>
                    <a:pt x="588" y="229"/>
                  </a:lnTo>
                  <a:lnTo>
                    <a:pt x="507" y="278"/>
                  </a:lnTo>
                  <a:lnTo>
                    <a:pt x="376" y="311"/>
                  </a:lnTo>
                  <a:lnTo>
                    <a:pt x="245" y="311"/>
                  </a:lnTo>
                  <a:lnTo>
                    <a:pt x="114" y="278"/>
                  </a:lnTo>
                  <a:lnTo>
                    <a:pt x="32" y="229"/>
                  </a:lnTo>
                  <a:lnTo>
                    <a:pt x="0" y="164"/>
                  </a:lnTo>
                </a:path>
              </a:pathLst>
            </a:custGeom>
            <a:noFill/>
            <a:ln w="25400"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19830" name="Rectangle 22"/>
            <p:cNvSpPr/>
            <p:nvPr/>
          </p:nvSpPr>
          <p:spPr>
            <a:xfrm>
              <a:off x="3625" y="2267"/>
              <a:ext cx="1085" cy="259"/>
            </a:xfrm>
            <a:prstGeom prst="rect">
              <a:avLst/>
            </a:prstGeom>
            <a:noFill/>
            <a:ln w="9525">
              <a:noFill/>
            </a:ln>
          </p:spPr>
          <p:txBody>
            <a:bodyPr wrap="none" lIns="0" tIns="0" rIns="0" bIns="0">
              <a:spAutoFit/>
            </a:bodyPr>
            <a:p>
              <a:r>
                <a:rPr lang="zh-CN" altLang="en-US" sz="2700" dirty="0">
                  <a:solidFill>
                    <a:srgbClr val="000000"/>
                  </a:solidFill>
                  <a:latin typeface="宋体" panose="02010600030101010101" pitchFamily="2" charset="-122"/>
                </a:rPr>
                <a:t>磁盘驱动器</a:t>
              </a:r>
              <a:endParaRPr lang="zh-CN" altLang="en-US" dirty="0">
                <a:latin typeface="Arial" panose="020B0604020202020204" pitchFamily="34" charset="0"/>
              </a:endParaRPr>
            </a:p>
          </p:txBody>
        </p:sp>
      </p:gr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6114" name="Text Box 2"/>
          <p:cNvSpPr txBox="1">
            <a:spLocks noChangeArrowheads="1"/>
          </p:cNvSpPr>
          <p:nvPr/>
        </p:nvSpPr>
        <p:spPr bwMode="auto">
          <a:xfrm>
            <a:off x="250825" y="26035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46115" name="Text Box 3"/>
          <p:cNvSpPr txBox="1">
            <a:spLocks noChangeArrowheads="1"/>
          </p:cNvSpPr>
          <p:nvPr/>
        </p:nvSpPr>
        <p:spPr bwMode="auto">
          <a:xfrm>
            <a:off x="395288" y="981075"/>
            <a:ext cx="8497888" cy="40862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2</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、系统安全的分级管理：</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a:t>
            </a:r>
            <a:r>
              <a:rPr kumimoji="1" lang="en-US" altLang="zh-CN" kern="1200" cap="none" spc="0" normalizeH="0" baseline="0" noProof="0">
                <a:latin typeface="Arial" panose="020B0604020202020204" pitchFamily="34" charset="0"/>
                <a:ea typeface="宋体" panose="02010600030101010101" pitchFamily="2" charset="-122"/>
                <a:cs typeface="+mn-cs"/>
              </a:rPr>
              <a:t>1</a:t>
            </a:r>
            <a:r>
              <a:rPr kumimoji="1" lang="zh-CN" altLang="en-US" kern="1200" cap="none" spc="0" normalizeH="0" baseline="0" noProof="0">
                <a:latin typeface="Arial" panose="020B0604020202020204" pitchFamily="34" charset="0"/>
                <a:ea typeface="宋体" panose="02010600030101010101" pitchFamily="2" charset="-122"/>
                <a:cs typeface="+mn-cs"/>
              </a:rPr>
              <a:t>）系统级管理（注册、登录、口令机制）</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a:t>
            </a:r>
            <a:r>
              <a:rPr kumimoji="1" lang="en-US" altLang="zh-CN" kern="1200" cap="none" spc="0" normalizeH="0" baseline="0" noProof="0">
                <a:latin typeface="Arial" panose="020B0604020202020204" pitchFamily="34" charset="0"/>
                <a:ea typeface="宋体" panose="02010600030101010101" pitchFamily="2" charset="-122"/>
                <a:cs typeface="+mn-cs"/>
              </a:rPr>
              <a:t>2</a:t>
            </a:r>
            <a:r>
              <a:rPr kumimoji="1" lang="zh-CN" altLang="en-US" kern="1200" cap="none" spc="0" normalizeH="0" baseline="0" noProof="0">
                <a:latin typeface="Arial" panose="020B0604020202020204" pitchFamily="34" charset="0"/>
                <a:ea typeface="宋体" panose="02010600030101010101" pitchFamily="2" charset="-122"/>
                <a:cs typeface="+mn-cs"/>
              </a:rPr>
              <a:t>）用户级管理（分类授权）</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a:t>
            </a:r>
            <a:r>
              <a:rPr kumimoji="1" lang="en-US" altLang="zh-CN" kern="1200" cap="none" spc="0" normalizeH="0" baseline="0" noProof="0">
                <a:latin typeface="Arial" panose="020B0604020202020204" pitchFamily="34" charset="0"/>
                <a:ea typeface="宋体" panose="02010600030101010101" pitchFamily="2" charset="-122"/>
                <a:cs typeface="+mn-cs"/>
              </a:rPr>
              <a:t>3</a:t>
            </a:r>
            <a:r>
              <a:rPr kumimoji="1" lang="zh-CN" altLang="en-US" kern="1200" cap="none" spc="0" normalizeH="0" baseline="0" noProof="0">
                <a:latin typeface="Arial" panose="020B0604020202020204" pitchFamily="34" charset="0"/>
                <a:ea typeface="宋体" panose="02010600030101010101" pitchFamily="2" charset="-122"/>
                <a:cs typeface="+mn-cs"/>
              </a:rPr>
              <a:t>）目录、文件级管理（设权限、属性等）</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、口令保护：</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4</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、加密保护：</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6115">
                                            <p:txEl>
                                              <p:charRg st="13" end="34"/>
                                            </p:txEl>
                                          </p:spTgt>
                                        </p:tgtEl>
                                        <p:attrNameLst>
                                          <p:attrName>style.visibility</p:attrName>
                                        </p:attrNameLst>
                                      </p:cBhvr>
                                      <p:to>
                                        <p:strVal val="visible"/>
                                      </p:to>
                                    </p:set>
                                    <p:animEffect transition="in" filter="box(in)">
                                      <p:cBhvr>
                                        <p:cTn id="7" dur="500"/>
                                        <p:tgtEl>
                                          <p:spTgt spid="346115">
                                            <p:txEl>
                                              <p:charRg st="13"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6115">
                                            <p:txEl>
                                              <p:charRg st="34" end="49"/>
                                            </p:txEl>
                                          </p:spTgt>
                                        </p:tgtEl>
                                        <p:attrNameLst>
                                          <p:attrName>style.visibility</p:attrName>
                                        </p:attrNameLst>
                                      </p:cBhvr>
                                      <p:to>
                                        <p:strVal val="visible"/>
                                      </p:to>
                                    </p:set>
                                    <p:animEffect transition="in" filter="box(in)">
                                      <p:cBhvr>
                                        <p:cTn id="12" dur="500"/>
                                        <p:tgtEl>
                                          <p:spTgt spid="346115">
                                            <p:txEl>
                                              <p:charRg st="3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46115">
                                            <p:txEl>
                                              <p:charRg st="49" end="70"/>
                                            </p:txEl>
                                          </p:spTgt>
                                        </p:tgtEl>
                                        <p:attrNameLst>
                                          <p:attrName>style.visibility</p:attrName>
                                        </p:attrNameLst>
                                      </p:cBhvr>
                                      <p:to>
                                        <p:strVal val="visible"/>
                                      </p:to>
                                    </p:set>
                                    <p:animEffect transition="in" filter="box(in)">
                                      <p:cBhvr>
                                        <p:cTn id="17" dur="500"/>
                                        <p:tgtEl>
                                          <p:spTgt spid="346115">
                                            <p:txEl>
                                              <p:charRg st="49"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46115">
                                            <p:txEl>
                                              <p:charRg st="70" end="78"/>
                                            </p:txEl>
                                          </p:spTgt>
                                        </p:tgtEl>
                                        <p:attrNameLst>
                                          <p:attrName>style.visibility</p:attrName>
                                        </p:attrNameLst>
                                      </p:cBhvr>
                                      <p:to>
                                        <p:strVal val="visible"/>
                                      </p:to>
                                    </p:set>
                                    <p:animEffect transition="in" filter="box(in)">
                                      <p:cBhvr>
                                        <p:cTn id="22" dur="500"/>
                                        <p:tgtEl>
                                          <p:spTgt spid="346115">
                                            <p:txEl>
                                              <p:charRg st="70"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46115">
                                            <p:txEl>
                                              <p:charRg st="78" end="86"/>
                                            </p:txEl>
                                          </p:spTgt>
                                        </p:tgtEl>
                                        <p:attrNameLst>
                                          <p:attrName>style.visibility</p:attrName>
                                        </p:attrNameLst>
                                      </p:cBhvr>
                                      <p:to>
                                        <p:strVal val="visible"/>
                                      </p:to>
                                    </p:set>
                                    <p:animEffect transition="in" filter="box(in)">
                                      <p:cBhvr>
                                        <p:cTn id="27" dur="500"/>
                                        <p:tgtEl>
                                          <p:spTgt spid="346115">
                                            <p:txEl>
                                              <p:charRg st="78"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2" name="Text Box 2"/>
          <p:cNvSpPr txBox="1">
            <a:spLocks noChangeArrowheads="1"/>
          </p:cNvSpPr>
          <p:nvPr/>
        </p:nvSpPr>
        <p:spPr bwMode="auto">
          <a:xfrm>
            <a:off x="250825" y="26035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43043" name="Text Box 3"/>
          <p:cNvSpPr txBox="1">
            <a:spLocks noChangeArrowheads="1"/>
          </p:cNvSpPr>
          <p:nvPr/>
        </p:nvSpPr>
        <p:spPr bwMode="auto">
          <a:xfrm>
            <a:off x="395288" y="981075"/>
            <a:ext cx="8497888" cy="27098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5</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、访问控制：</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1</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）访问权：</a:t>
            </a:r>
            <a:endPar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把一个进程能对某对象执行操作的权利称为访问权。</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每个访问权可用一有序对</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（对象名，权集）</a:t>
            </a:r>
            <a:r>
              <a:rPr kumimoji="0" lang="zh-CN" altLang="en-US" kern="1200" cap="none" spc="0" normalizeH="0" baseline="0" noProof="0">
                <a:latin typeface="Arial" panose="020B0604020202020204" pitchFamily="34" charset="0"/>
                <a:ea typeface="宋体" panose="02010600030101010101" pitchFamily="2" charset="-122"/>
                <a:cs typeface="+mn-cs"/>
              </a:rPr>
              <a:t>来表示。</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如（</a:t>
            </a:r>
            <a:r>
              <a:rPr kumimoji="0" lang="en-US" altLang="zh-CN" kern="1200" cap="none" spc="0" normalizeH="0" baseline="0" noProof="0">
                <a:latin typeface="Arial" panose="020B0604020202020204" pitchFamily="34" charset="0"/>
                <a:ea typeface="宋体" panose="02010600030101010101" pitchFamily="2" charset="-122"/>
                <a:cs typeface="+mn-cs"/>
              </a:rPr>
              <a:t>F1</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{R/W/E}</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43044" name="Text Box 4"/>
          <p:cNvSpPr txBox="1">
            <a:spLocks noChangeArrowheads="1"/>
          </p:cNvSpPr>
          <p:nvPr/>
        </p:nvSpPr>
        <p:spPr bwMode="auto">
          <a:xfrm>
            <a:off x="323850" y="3860800"/>
            <a:ext cx="8497888"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）保护域：</a:t>
            </a:r>
            <a:endPar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进程对一组对象的访问权的集合。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3043">
                                            <p:txEl>
                                              <p:charRg st="8" end="16"/>
                                            </p:txEl>
                                          </p:spTgt>
                                        </p:tgtEl>
                                        <p:attrNameLst>
                                          <p:attrName>style.visibility</p:attrName>
                                        </p:attrNameLst>
                                      </p:cBhvr>
                                      <p:to>
                                        <p:strVal val="visible"/>
                                      </p:to>
                                    </p:set>
                                    <p:animEffect transition="in" filter="box(in)">
                                      <p:cBhvr>
                                        <p:cTn id="7" dur="500"/>
                                        <p:tgtEl>
                                          <p:spTgt spid="343043">
                                            <p:txEl>
                                              <p:charRg st="8" end="1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3043">
                                            <p:txEl>
                                              <p:charRg st="16" end="47"/>
                                            </p:txEl>
                                          </p:spTgt>
                                        </p:tgtEl>
                                        <p:attrNameLst>
                                          <p:attrName>style.visibility</p:attrName>
                                        </p:attrNameLst>
                                      </p:cBhvr>
                                      <p:to>
                                        <p:strVal val="visible"/>
                                      </p:to>
                                    </p:set>
                                    <p:animEffect transition="in" filter="box(in)">
                                      <p:cBhvr>
                                        <p:cTn id="10" dur="500"/>
                                        <p:tgtEl>
                                          <p:spTgt spid="343043">
                                            <p:txEl>
                                              <p:charRg st="16" end="4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3043">
                                            <p:txEl>
                                              <p:charRg st="47" end="78"/>
                                            </p:txEl>
                                          </p:spTgt>
                                        </p:tgtEl>
                                        <p:attrNameLst>
                                          <p:attrName>style.visibility</p:attrName>
                                        </p:attrNameLst>
                                      </p:cBhvr>
                                      <p:to>
                                        <p:strVal val="visible"/>
                                      </p:to>
                                    </p:set>
                                    <p:animEffect transition="in" filter="box(in)">
                                      <p:cBhvr>
                                        <p:cTn id="13" dur="500"/>
                                        <p:tgtEl>
                                          <p:spTgt spid="343043">
                                            <p:txEl>
                                              <p:charRg st="47" end="7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43043">
                                            <p:txEl>
                                              <p:charRg st="78" end="108"/>
                                            </p:txEl>
                                          </p:spTgt>
                                        </p:tgtEl>
                                        <p:attrNameLst>
                                          <p:attrName>style.visibility</p:attrName>
                                        </p:attrNameLst>
                                      </p:cBhvr>
                                      <p:to>
                                        <p:strVal val="visible"/>
                                      </p:to>
                                    </p:set>
                                    <p:animEffect transition="in" filter="box(in)">
                                      <p:cBhvr>
                                        <p:cTn id="16" dur="500"/>
                                        <p:tgtEl>
                                          <p:spTgt spid="343043">
                                            <p:txEl>
                                              <p:charRg st="78" end="10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43044">
                                            <p:txEl>
                                              <p:charRg st="0" end="8"/>
                                            </p:txEl>
                                          </p:spTgt>
                                        </p:tgtEl>
                                        <p:attrNameLst>
                                          <p:attrName>style.visibility</p:attrName>
                                        </p:attrNameLst>
                                      </p:cBhvr>
                                      <p:to>
                                        <p:strVal val="visible"/>
                                      </p:to>
                                    </p:set>
                                    <p:animEffect transition="in" filter="box(in)">
                                      <p:cBhvr>
                                        <p:cTn id="21" dur="500"/>
                                        <p:tgtEl>
                                          <p:spTgt spid="343044">
                                            <p:txEl>
                                              <p:charRg st="0"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43044">
                                            <p:txEl>
                                              <p:charRg st="8" end="31"/>
                                            </p:txEl>
                                          </p:spTgt>
                                        </p:tgtEl>
                                        <p:attrNameLst>
                                          <p:attrName>style.visibility</p:attrName>
                                        </p:attrNameLst>
                                      </p:cBhvr>
                                      <p:to>
                                        <p:strVal val="visible"/>
                                      </p:to>
                                    </p:set>
                                    <p:animEffect transition="in" filter="box(in)">
                                      <p:cBhvr>
                                        <p:cTn id="24" dur="500"/>
                                        <p:tgtEl>
                                          <p:spTgt spid="343044">
                                            <p:txEl>
                                              <p:charRg st="8"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6" name="Text Box 2"/>
          <p:cNvSpPr txBox="1">
            <a:spLocks noChangeArrowheads="1"/>
          </p:cNvSpPr>
          <p:nvPr/>
        </p:nvSpPr>
        <p:spPr bwMode="auto">
          <a:xfrm>
            <a:off x="250825" y="188913"/>
            <a:ext cx="4105275" cy="5794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2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2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2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44068" name="Oval 4"/>
          <p:cNvSpPr>
            <a:spLocks noChangeArrowheads="1"/>
          </p:cNvSpPr>
          <p:nvPr/>
        </p:nvSpPr>
        <p:spPr bwMode="auto">
          <a:xfrm>
            <a:off x="827088" y="1844675"/>
            <a:ext cx="2016125" cy="1152525"/>
          </a:xfrm>
          <a:prstGeom prst="ellipse">
            <a:avLst/>
          </a:prstGeom>
          <a:solidFill>
            <a:srgbClr val="FFCC99"/>
          </a:solidFill>
          <a:ln w="190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069" name="Text Box 5"/>
          <p:cNvSpPr txBox="1">
            <a:spLocks noChangeArrowheads="1"/>
          </p:cNvSpPr>
          <p:nvPr/>
        </p:nvSpPr>
        <p:spPr bwMode="auto">
          <a:xfrm>
            <a:off x="1331913" y="2997200"/>
            <a:ext cx="12255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域</a:t>
            </a:r>
            <a:r>
              <a:rPr kumimoji="0" lang="en-US" altLang="zh-CN" kern="1200" cap="none" spc="0" normalizeH="0" baseline="0" noProof="0">
                <a:latin typeface="Arial" panose="020B0604020202020204" pitchFamily="34" charset="0"/>
                <a:ea typeface="宋体" panose="02010600030101010101" pitchFamily="2" charset="-122"/>
                <a:cs typeface="+mn-cs"/>
              </a:rPr>
              <a:t>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44070" name="Text Box 6"/>
          <p:cNvSpPr txBox="1">
            <a:spLocks noChangeArrowheads="1"/>
          </p:cNvSpPr>
          <p:nvPr/>
        </p:nvSpPr>
        <p:spPr bwMode="auto">
          <a:xfrm>
            <a:off x="1116013" y="1987550"/>
            <a:ext cx="2089150" cy="854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F1,{R/W/E}</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F2,{R}</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44071" name="Oval 7"/>
          <p:cNvSpPr>
            <a:spLocks noChangeArrowheads="1"/>
          </p:cNvSpPr>
          <p:nvPr/>
        </p:nvSpPr>
        <p:spPr bwMode="auto">
          <a:xfrm>
            <a:off x="3708400" y="1628775"/>
            <a:ext cx="2808288" cy="1439863"/>
          </a:xfrm>
          <a:prstGeom prst="ellipse">
            <a:avLst/>
          </a:prstGeom>
          <a:noFill/>
          <a:ln w="190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072" name="Text Box 8"/>
          <p:cNvSpPr txBox="1">
            <a:spLocks noChangeArrowheads="1"/>
          </p:cNvSpPr>
          <p:nvPr/>
        </p:nvSpPr>
        <p:spPr bwMode="auto">
          <a:xfrm>
            <a:off x="4284663" y="3213100"/>
            <a:ext cx="12255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域</a:t>
            </a:r>
            <a:r>
              <a:rPr kumimoji="0" lang="en-US" altLang="zh-CN" kern="1200" cap="none" spc="0" normalizeH="0" baseline="0" noProof="0">
                <a:latin typeface="Arial" panose="020B0604020202020204" pitchFamily="34" charset="0"/>
                <a:ea typeface="宋体" panose="02010600030101010101" pitchFamily="2" charset="-122"/>
                <a:cs typeface="+mn-cs"/>
              </a:rPr>
              <a:t>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44073" name="Text Box 9"/>
          <p:cNvSpPr txBox="1">
            <a:spLocks noChangeArrowheads="1"/>
          </p:cNvSpPr>
          <p:nvPr/>
        </p:nvSpPr>
        <p:spPr bwMode="auto">
          <a:xfrm>
            <a:off x="3922713" y="1916113"/>
            <a:ext cx="2089150" cy="854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F3,{R/W}</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F2,{R}</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44074" name="Oval 10"/>
          <p:cNvSpPr>
            <a:spLocks noChangeArrowheads="1"/>
          </p:cNvSpPr>
          <p:nvPr/>
        </p:nvSpPr>
        <p:spPr bwMode="auto">
          <a:xfrm>
            <a:off x="5364163" y="1628775"/>
            <a:ext cx="2736850" cy="1438275"/>
          </a:xfrm>
          <a:prstGeom prst="ellipse">
            <a:avLst/>
          </a:prstGeom>
          <a:noFill/>
          <a:ln w="190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075" name="Text Box 11"/>
          <p:cNvSpPr txBox="1">
            <a:spLocks noChangeArrowheads="1"/>
          </p:cNvSpPr>
          <p:nvPr/>
        </p:nvSpPr>
        <p:spPr bwMode="auto">
          <a:xfrm>
            <a:off x="6516688" y="3140075"/>
            <a:ext cx="12255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域</a:t>
            </a:r>
            <a:r>
              <a:rPr kumimoji="0" lang="en-US" altLang="zh-CN" kern="1200" cap="none" spc="0" normalizeH="0" baseline="0" noProof="0">
                <a:latin typeface="Arial" panose="020B0604020202020204" pitchFamily="34" charset="0"/>
                <a:ea typeface="宋体" panose="02010600030101010101" pitchFamily="2" charset="-122"/>
                <a:cs typeface="+mn-cs"/>
              </a:rPr>
              <a:t>3</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44076" name="Text Box 12"/>
          <p:cNvSpPr txBox="1">
            <a:spLocks noChangeArrowheads="1"/>
          </p:cNvSpPr>
          <p:nvPr/>
        </p:nvSpPr>
        <p:spPr bwMode="auto">
          <a:xfrm>
            <a:off x="6588125" y="1844675"/>
            <a:ext cx="2089150" cy="9445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F6,{R}</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F4,{R</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sz="2000" kern="1200" cap="none" spc="0" normalizeH="0" baseline="0" noProof="0">
                <a:latin typeface="Arial" panose="020B0604020202020204" pitchFamily="34" charset="0"/>
                <a:ea typeface="宋体" panose="02010600030101010101" pitchFamily="2" charset="-122"/>
                <a:cs typeface="+mn-cs"/>
              </a:rPr>
              <a:t>W}</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44077" name="Text Box 13"/>
          <p:cNvSpPr txBox="1">
            <a:spLocks noChangeArrowheads="1"/>
          </p:cNvSpPr>
          <p:nvPr/>
        </p:nvSpPr>
        <p:spPr bwMode="auto">
          <a:xfrm>
            <a:off x="5364163" y="2132013"/>
            <a:ext cx="12255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Prt1,{w}</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44078" name="Text Box 14"/>
          <p:cNvSpPr txBox="1">
            <a:spLocks noChangeArrowheads="1"/>
          </p:cNvSpPr>
          <p:nvPr/>
        </p:nvSpPr>
        <p:spPr bwMode="auto">
          <a:xfrm>
            <a:off x="179388" y="3933825"/>
            <a:ext cx="8964613"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进程与保护域间的联系：</a:t>
            </a:r>
            <a:endPar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Ø"/>
              <a:defRPr/>
            </a:pPr>
            <a:r>
              <a:rPr kumimoji="0" lang="zh-CN" altLang="en-US" kern="1200" cap="none" spc="0" normalizeH="0" baseline="0" noProof="0">
                <a:latin typeface="Arial" panose="020B0604020202020204" pitchFamily="34" charset="0"/>
                <a:ea typeface="宋体" panose="02010600030101010101" pitchFamily="2" charset="-122"/>
                <a:cs typeface="+mn-cs"/>
              </a:rPr>
              <a:t> 静态联系：进程工作在一固定的保护域中；</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Ø"/>
              <a:defRPr/>
            </a:pPr>
            <a:r>
              <a:rPr kumimoji="0" lang="zh-CN" altLang="en-US" kern="1200" cap="none" spc="0" normalizeH="0" baseline="0" noProof="0">
                <a:latin typeface="Arial" panose="020B0604020202020204" pitchFamily="34" charset="0"/>
                <a:ea typeface="宋体" panose="02010600030101010101" pitchFamily="2" charset="-122"/>
                <a:cs typeface="+mn-cs"/>
              </a:rPr>
              <a:t> 动态联系：进程在不同的运行阶段可工作在不同的保护域中。</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44079" name="Text Box 15"/>
          <p:cNvSpPr txBox="1">
            <a:spLocks noChangeArrowheads="1"/>
          </p:cNvSpPr>
          <p:nvPr/>
        </p:nvSpPr>
        <p:spPr bwMode="auto">
          <a:xfrm>
            <a:off x="250825" y="884238"/>
            <a:ext cx="84978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2</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）保护域：</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4078"/>
                                        </p:tgtEl>
                                        <p:attrNameLst>
                                          <p:attrName>style.visibility</p:attrName>
                                        </p:attrNameLst>
                                      </p:cBhvr>
                                      <p:to>
                                        <p:strVal val="visible"/>
                                      </p:to>
                                    </p:set>
                                    <p:animEffect transition="in" filter="box(in)">
                                      <p:cBhvr>
                                        <p:cTn id="7" dur="500"/>
                                        <p:tgtEl>
                                          <p:spTgt spid="34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1" name="Text Box 3"/>
          <p:cNvSpPr txBox="1">
            <a:spLocks noChangeArrowheads="1"/>
          </p:cNvSpPr>
          <p:nvPr/>
        </p:nvSpPr>
        <p:spPr bwMode="auto">
          <a:xfrm>
            <a:off x="323850" y="260350"/>
            <a:ext cx="8497888" cy="27098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5</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、访问控制：</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0"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3</a:t>
            </a: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）访问矩阵：</a:t>
            </a:r>
            <a:endPar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描述系统存取控制权限的矩阵。</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行：代表保护域；</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列：代表对象：软硬件资源。</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123907" name="表格 123906"/>
          <p:cNvGraphicFramePr/>
          <p:nvPr/>
        </p:nvGraphicFramePr>
        <p:xfrm>
          <a:off x="539750" y="3154363"/>
          <a:ext cx="7704138" cy="3159125"/>
        </p:xfrm>
        <a:graphic>
          <a:graphicData uri="http://schemas.openxmlformats.org/drawingml/2006/table">
            <a:tbl>
              <a:tblPr/>
              <a:tblGrid>
                <a:gridCol w="857250"/>
                <a:gridCol w="871538"/>
                <a:gridCol w="839787"/>
                <a:gridCol w="855663"/>
                <a:gridCol w="855662"/>
                <a:gridCol w="855663"/>
                <a:gridCol w="857250"/>
                <a:gridCol w="854075"/>
                <a:gridCol w="857250"/>
              </a:tblGrid>
              <a:tr h="91916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F3</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F6</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打印机</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绘图仪</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37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23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3912">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45144" name="Line 56"/>
          <p:cNvSpPr>
            <a:spLocks noChangeShapeType="1"/>
          </p:cNvSpPr>
          <p:nvPr/>
        </p:nvSpPr>
        <p:spPr bwMode="auto">
          <a:xfrm>
            <a:off x="539750" y="3141663"/>
            <a:ext cx="865188" cy="935038"/>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145" name="Text Box 57"/>
          <p:cNvSpPr txBox="1">
            <a:spLocks noChangeArrowheads="1"/>
          </p:cNvSpPr>
          <p:nvPr/>
        </p:nvSpPr>
        <p:spPr bwMode="auto">
          <a:xfrm>
            <a:off x="755650" y="3176588"/>
            <a:ext cx="1008063"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000" kern="1200" cap="none" spc="0" normalizeH="0" baseline="0" noProof="0">
                <a:latin typeface="Arial" panose="020B0604020202020204" pitchFamily="34" charset="0"/>
                <a:ea typeface="宋体" panose="02010600030101010101" pitchFamily="2" charset="-122"/>
                <a:cs typeface="+mn-cs"/>
              </a:rPr>
              <a:t>对象</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345146" name="Text Box 58"/>
          <p:cNvSpPr txBox="1">
            <a:spLocks noChangeArrowheads="1"/>
          </p:cNvSpPr>
          <p:nvPr/>
        </p:nvSpPr>
        <p:spPr bwMode="auto">
          <a:xfrm>
            <a:off x="611188" y="3500438"/>
            <a:ext cx="576263"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域</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5091">
                                            <p:txEl>
                                              <p:charRg st="17" end="39"/>
                                            </p:txEl>
                                          </p:spTgt>
                                        </p:tgtEl>
                                        <p:attrNameLst>
                                          <p:attrName>style.visibility</p:attrName>
                                        </p:attrNameLst>
                                      </p:cBhvr>
                                      <p:to>
                                        <p:strVal val="visible"/>
                                      </p:to>
                                    </p:set>
                                    <p:animEffect transition="in" filter="box(in)">
                                      <p:cBhvr>
                                        <p:cTn id="7" dur="500"/>
                                        <p:tgtEl>
                                          <p:spTgt spid="345091">
                                            <p:txEl>
                                              <p:charRg st="17" end="3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5091">
                                            <p:txEl>
                                              <p:charRg st="39" end="55"/>
                                            </p:txEl>
                                          </p:spTgt>
                                        </p:tgtEl>
                                        <p:attrNameLst>
                                          <p:attrName>style.visibility</p:attrName>
                                        </p:attrNameLst>
                                      </p:cBhvr>
                                      <p:to>
                                        <p:strVal val="visible"/>
                                      </p:to>
                                    </p:set>
                                    <p:animEffect transition="in" filter="box(in)">
                                      <p:cBhvr>
                                        <p:cTn id="10" dur="500"/>
                                        <p:tgtEl>
                                          <p:spTgt spid="345091">
                                            <p:txEl>
                                              <p:charRg st="39" end="5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5091">
                                            <p:txEl>
                                              <p:charRg st="55" end="76"/>
                                            </p:txEl>
                                          </p:spTgt>
                                        </p:tgtEl>
                                        <p:attrNameLst>
                                          <p:attrName>style.visibility</p:attrName>
                                        </p:attrNameLst>
                                      </p:cBhvr>
                                      <p:to>
                                        <p:strVal val="visible"/>
                                      </p:to>
                                    </p:set>
                                    <p:animEffect transition="in" filter="box(in)">
                                      <p:cBhvr>
                                        <p:cTn id="13" dur="500"/>
                                        <p:tgtEl>
                                          <p:spTgt spid="345091">
                                            <p:txEl>
                                              <p:charRg st="55" end="7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3907"/>
                                        </p:tgtEl>
                                        <p:attrNameLst>
                                          <p:attrName>style.visibility</p:attrName>
                                        </p:attrNameLst>
                                      </p:cBhvr>
                                      <p:to>
                                        <p:strVal val="visible"/>
                                      </p:to>
                                    </p:set>
                                    <p:animEffect transition="in" filter="box(in)">
                                      <p:cBhvr>
                                        <p:cTn id="18" dur="500"/>
                                        <p:tgtEl>
                                          <p:spTgt spid="123907"/>
                                        </p:tgtEl>
                                      </p:cBhvr>
                                    </p:animEffect>
                                  </p:childTnLst>
                                </p:cTn>
                              </p:par>
                              <p:par>
                                <p:cTn id="19" presetID="4" presetClass="entr" presetSubtype="16" fill="hold" nodeType="withEffect">
                                  <p:stCondLst>
                                    <p:cond delay="0"/>
                                  </p:stCondLst>
                                  <p:childTnLst>
                                    <p:set>
                                      <p:cBhvr>
                                        <p:cTn id="20" dur="1" fill="hold">
                                          <p:stCondLst>
                                            <p:cond delay="0"/>
                                          </p:stCondLst>
                                        </p:cTn>
                                        <p:tgtEl>
                                          <p:spTgt spid="345144"/>
                                        </p:tgtEl>
                                        <p:attrNameLst>
                                          <p:attrName>style.visibility</p:attrName>
                                        </p:attrNameLst>
                                      </p:cBhvr>
                                      <p:to>
                                        <p:strVal val="visible"/>
                                      </p:to>
                                    </p:set>
                                    <p:animEffect transition="in" filter="box(in)">
                                      <p:cBhvr>
                                        <p:cTn id="21" dur="500"/>
                                        <p:tgtEl>
                                          <p:spTgt spid="34514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45145"/>
                                        </p:tgtEl>
                                        <p:attrNameLst>
                                          <p:attrName>style.visibility</p:attrName>
                                        </p:attrNameLst>
                                      </p:cBhvr>
                                      <p:to>
                                        <p:strVal val="visible"/>
                                      </p:to>
                                    </p:set>
                                    <p:animEffect transition="in" filter="box(in)">
                                      <p:cBhvr>
                                        <p:cTn id="24" dur="500"/>
                                        <p:tgtEl>
                                          <p:spTgt spid="34514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45146"/>
                                        </p:tgtEl>
                                        <p:attrNameLst>
                                          <p:attrName>style.visibility</p:attrName>
                                        </p:attrNameLst>
                                      </p:cBhvr>
                                      <p:to>
                                        <p:strVal val="visible"/>
                                      </p:to>
                                    </p:set>
                                    <p:animEffect transition="in" filter="box(in)">
                                      <p:cBhvr>
                                        <p:cTn id="27" dur="500"/>
                                        <p:tgtEl>
                                          <p:spTgt spid="34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5" grpId="0"/>
      <p:bldP spid="3451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4"/>
          <p:cNvSpPr txBox="1"/>
          <p:nvPr/>
        </p:nvSpPr>
        <p:spPr>
          <a:xfrm>
            <a:off x="1066800" y="685800"/>
            <a:ext cx="425450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文件的“打开”和“关闭”操作 </a:t>
            </a:r>
            <a:endParaRPr lang="zh-CN" altLang="en-US" dirty="0">
              <a:latin typeface="Times New Roman" panose="02020603050405020304" pitchFamily="18" charset="0"/>
            </a:endParaRPr>
          </a:p>
        </p:txBody>
      </p:sp>
      <p:sp>
        <p:nvSpPr>
          <p:cNvPr id="22531" name="Text Box 5"/>
          <p:cNvSpPr txBox="1"/>
          <p:nvPr/>
        </p:nvSpPr>
        <p:spPr>
          <a:xfrm>
            <a:off x="381000" y="1295400"/>
            <a:ext cx="8305800" cy="5057775"/>
          </a:xfrm>
          <a:prstGeom prst="rect">
            <a:avLst/>
          </a:prstGeom>
          <a:noFill/>
          <a:ln w="9525">
            <a:noFill/>
          </a:ln>
        </p:spPr>
        <p:txBody>
          <a:bodyPr>
            <a:spAutoFit/>
          </a:bodyPr>
          <a:p>
            <a:pPr algn="just">
              <a:lnSpc>
                <a:spcPct val="14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所谓</a:t>
            </a:r>
            <a:r>
              <a:rPr lang="zh-CN" altLang="en-US" b="0" dirty="0">
                <a:latin typeface="Courier New" panose="02070309020205020404" pitchFamily="49" charset="0"/>
              </a:rPr>
              <a:t>“</a:t>
            </a:r>
            <a:r>
              <a:rPr lang="zh-CN" altLang="en-US" b="0" dirty="0">
                <a:latin typeface="Times New Roman" panose="02020603050405020304" pitchFamily="18" charset="0"/>
              </a:rPr>
              <a:t>打开</a:t>
            </a:r>
            <a:r>
              <a:rPr lang="zh-CN" altLang="en-US" b="0" dirty="0">
                <a:latin typeface="Courier New" panose="02070309020205020404" pitchFamily="49" charset="0"/>
              </a:rPr>
              <a:t>”</a:t>
            </a:r>
            <a:r>
              <a:rPr lang="zh-CN" altLang="en-US" b="0" dirty="0">
                <a:latin typeface="Times New Roman" panose="02020603050405020304" pitchFamily="18" charset="0"/>
              </a:rPr>
              <a:t>，是指系统将指名文件的属性</a:t>
            </a:r>
            <a:r>
              <a:rPr lang="en-US" altLang="zh-CN" b="0" dirty="0">
                <a:latin typeface="Times New Roman" panose="02020603050405020304" pitchFamily="18" charset="0"/>
              </a:rPr>
              <a:t>(</a:t>
            </a:r>
            <a:r>
              <a:rPr lang="zh-CN" altLang="en-US" b="0" dirty="0">
                <a:latin typeface="Times New Roman" panose="02020603050405020304" pitchFamily="18" charset="0"/>
              </a:rPr>
              <a:t>包括该文件在外存上的物理位置</a:t>
            </a:r>
            <a:r>
              <a:rPr lang="en-US" altLang="zh-CN" b="0" dirty="0">
                <a:latin typeface="Times New Roman" panose="02020603050405020304" pitchFamily="18" charset="0"/>
              </a:rPr>
              <a:t>)</a:t>
            </a:r>
            <a:r>
              <a:rPr lang="zh-CN" altLang="en-US" b="0" dirty="0">
                <a:latin typeface="Times New Roman" panose="02020603050405020304" pitchFamily="18" charset="0"/>
              </a:rPr>
              <a:t>从外存拷贝到内存打开文件表的一个表目中，并将该表目的编号</a:t>
            </a:r>
            <a:r>
              <a:rPr lang="en-US" altLang="zh-CN" b="0" dirty="0">
                <a:latin typeface="Times New Roman" panose="02020603050405020304" pitchFamily="18" charset="0"/>
              </a:rPr>
              <a:t>(</a:t>
            </a:r>
            <a:r>
              <a:rPr lang="zh-CN" altLang="en-US" b="0" dirty="0">
                <a:latin typeface="Times New Roman" panose="02020603050405020304" pitchFamily="18" charset="0"/>
              </a:rPr>
              <a:t>或称为索引</a:t>
            </a:r>
            <a:r>
              <a:rPr lang="en-US" altLang="zh-CN" b="0" dirty="0">
                <a:latin typeface="Times New Roman" panose="02020603050405020304" pitchFamily="18" charset="0"/>
              </a:rPr>
              <a:t>)</a:t>
            </a:r>
            <a:r>
              <a:rPr lang="zh-CN" altLang="en-US" b="0" dirty="0">
                <a:latin typeface="Times New Roman" panose="02020603050405020304" pitchFamily="18" charset="0"/>
              </a:rPr>
              <a:t>返回给用户。</a:t>
            </a:r>
            <a:endParaRPr lang="zh-CN" altLang="en-US" b="0"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用户利用系统所返回的索引号向系统提出操作请求。系统这时便可直接利用该索引号到打开文件表中去查找，从而避免了对该文件的再次检索。</a:t>
            </a:r>
            <a:endParaRPr lang="zh-CN" altLang="en-US" b="0"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如果用户已不再需要对该文件实施相应的操作时，可利用</a:t>
            </a:r>
            <a:r>
              <a:rPr lang="zh-CN" altLang="en-US" b="0" dirty="0">
                <a:latin typeface="Courier New" panose="02070309020205020404" pitchFamily="49" charset="0"/>
              </a:rPr>
              <a:t>“</a:t>
            </a:r>
            <a:r>
              <a:rPr lang="zh-CN" altLang="en-US" b="0" dirty="0">
                <a:latin typeface="Times New Roman" panose="02020603050405020304" pitchFamily="18" charset="0"/>
              </a:rPr>
              <a:t>关闭</a:t>
            </a:r>
            <a:r>
              <a:rPr lang="zh-CN" altLang="en-US" b="0" dirty="0">
                <a:latin typeface="Courier New" panose="02070309020205020404" pitchFamily="49" charset="0"/>
              </a:rPr>
              <a:t>”</a:t>
            </a:r>
            <a:r>
              <a:rPr lang="en-US" altLang="zh-CN" b="0" dirty="0">
                <a:latin typeface="Times New Roman" panose="02020603050405020304" pitchFamily="18" charset="0"/>
              </a:rPr>
              <a:t>(close)</a:t>
            </a:r>
            <a:r>
              <a:rPr lang="zh-CN" altLang="en-US" b="0" dirty="0">
                <a:latin typeface="Times New Roman" panose="02020603050405020304" pitchFamily="18" charset="0"/>
              </a:rPr>
              <a:t>系统调用来关闭此文件，</a:t>
            </a:r>
            <a:r>
              <a:rPr lang="en-US" altLang="zh-CN" b="0" dirty="0">
                <a:latin typeface="Times New Roman" panose="02020603050405020304" pitchFamily="18" charset="0"/>
              </a:rPr>
              <a:t>OS</a:t>
            </a:r>
            <a:r>
              <a:rPr lang="zh-CN" altLang="en-US" b="0" dirty="0">
                <a:latin typeface="Times New Roman" panose="02020603050405020304" pitchFamily="18" charset="0"/>
              </a:rPr>
              <a:t>将会把该文件从打开文件表中的表目上删除掉。 </a:t>
            </a:r>
            <a:endParaRPr lang="zh-CN" altLang="en-US" b="0" dirty="0">
              <a:latin typeface="Times New Roman" panose="02020603050405020304" pitchFamily="18" charset="0"/>
            </a:endParaRPr>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Text Box 2"/>
          <p:cNvSpPr txBox="1">
            <a:spLocks noChangeArrowheads="1"/>
          </p:cNvSpPr>
          <p:nvPr/>
        </p:nvSpPr>
        <p:spPr bwMode="auto">
          <a:xfrm>
            <a:off x="250825" y="26035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32803" name="Text Box 3"/>
          <p:cNvSpPr txBox="1">
            <a:spLocks noChangeArrowheads="1"/>
          </p:cNvSpPr>
          <p:nvPr/>
        </p:nvSpPr>
        <p:spPr bwMode="auto">
          <a:xfrm>
            <a:off x="395288" y="981075"/>
            <a:ext cx="8497888" cy="3013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1"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3</a:t>
            </a:r>
            <a:r>
              <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）访问矩阵：</a:t>
            </a:r>
            <a:endPar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访问矩阵的实现：</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Ø"/>
              <a:defRPr/>
            </a:pPr>
            <a:r>
              <a:rPr kumimoji="1" lang="zh-CN" altLang="en-US" kern="1200" cap="none" spc="0" normalizeH="0" baseline="0" noProof="0">
                <a:latin typeface="Arial" panose="020B0604020202020204" pitchFamily="34" charset="0"/>
                <a:ea typeface="宋体" panose="02010600030101010101" pitchFamily="2" charset="-122"/>
                <a:cs typeface="+mn-cs"/>
              </a:rPr>
              <a:t> 访问控制表：</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对访问矩阵</a:t>
            </a:r>
            <a:r>
              <a:rPr kumimoji="1" lang="zh-CN" altLang="en-US" kern="1200" cap="none" spc="0" normalizeH="0" baseline="0" noProof="0">
                <a:solidFill>
                  <a:schemeClr val="accent1"/>
                </a:solidFill>
                <a:latin typeface="Arial" panose="020B0604020202020204" pitchFamily="34" charset="0"/>
                <a:ea typeface="宋体" panose="02010600030101010101" pitchFamily="2" charset="-122"/>
                <a:cs typeface="+mn-cs"/>
              </a:rPr>
              <a:t>按列（对象）</a:t>
            </a:r>
            <a:r>
              <a:rPr kumimoji="1" lang="zh-CN" altLang="en-US" kern="1200" cap="none" spc="0" normalizeH="0" baseline="0" noProof="0">
                <a:latin typeface="Arial" panose="020B0604020202020204" pitchFamily="34" charset="0"/>
                <a:ea typeface="宋体" panose="02010600030101010101" pitchFamily="2" charset="-122"/>
                <a:cs typeface="+mn-cs"/>
              </a:rPr>
              <a:t>进行划分，每一列建立一张访问控制表。</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例如：</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124932" name="表格 124931"/>
          <p:cNvGraphicFramePr/>
          <p:nvPr/>
        </p:nvGraphicFramePr>
        <p:xfrm>
          <a:off x="2692400" y="4365625"/>
          <a:ext cx="871538" cy="2087563"/>
        </p:xfrm>
        <a:graphic>
          <a:graphicData uri="http://schemas.openxmlformats.org/drawingml/2006/table">
            <a:tbl>
              <a:tblPr/>
              <a:tblGrid>
                <a:gridCol w="871538"/>
              </a:tblGrid>
              <a:tr h="67627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6438">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2875" name="Text Box 75"/>
          <p:cNvSpPr txBox="1">
            <a:spLocks noChangeArrowheads="1"/>
          </p:cNvSpPr>
          <p:nvPr/>
        </p:nvSpPr>
        <p:spPr bwMode="auto">
          <a:xfrm>
            <a:off x="1547813" y="3763963"/>
            <a:ext cx="2952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en-US" altLang="zh-CN" kern="1200" cap="none" spc="0" normalizeH="0" baseline="0" noProof="0">
                <a:latin typeface="Arial" panose="020B0604020202020204" pitchFamily="34" charset="0"/>
                <a:ea typeface="宋体" panose="02010600030101010101" pitchFamily="2" charset="-122"/>
                <a:cs typeface="+mn-cs"/>
              </a:rPr>
              <a:t>F1</a:t>
            </a:r>
            <a:r>
              <a:rPr kumimoji="1" lang="zh-CN" altLang="en-US" kern="1200" cap="none" spc="0" normalizeH="0" baseline="0" noProof="0">
                <a:latin typeface="Arial" panose="020B0604020202020204" pitchFamily="34" charset="0"/>
                <a:ea typeface="宋体" panose="02010600030101010101" pitchFamily="2" charset="-122"/>
                <a:cs typeface="+mn-cs"/>
              </a:rPr>
              <a:t>的访问控制表：</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2876" name="Text Box 76"/>
          <p:cNvSpPr txBox="1">
            <a:spLocks noChangeArrowheads="1"/>
          </p:cNvSpPr>
          <p:nvPr/>
        </p:nvSpPr>
        <p:spPr bwMode="auto">
          <a:xfrm>
            <a:off x="4643438" y="3789363"/>
            <a:ext cx="2952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en-US" altLang="zh-CN" kern="1200" cap="none" spc="0" normalizeH="0" baseline="0" noProof="0">
                <a:latin typeface="Arial" panose="020B0604020202020204" pitchFamily="34" charset="0"/>
                <a:ea typeface="宋体" panose="02010600030101010101" pitchFamily="2" charset="-122"/>
                <a:cs typeface="+mn-cs"/>
              </a:rPr>
              <a:t>F4</a:t>
            </a:r>
            <a:r>
              <a:rPr kumimoji="1" lang="zh-CN" altLang="en-US" kern="1200" cap="none" spc="0" normalizeH="0" baseline="0" noProof="0">
                <a:latin typeface="Arial" panose="020B0604020202020204" pitchFamily="34" charset="0"/>
                <a:ea typeface="宋体" panose="02010600030101010101" pitchFamily="2" charset="-122"/>
                <a:cs typeface="+mn-cs"/>
              </a:rPr>
              <a:t>的访问控制表：</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2877" name="Rectangle 77"/>
          <p:cNvSpPr>
            <a:spLocks noChangeArrowheads="1"/>
          </p:cNvSpPr>
          <p:nvPr/>
        </p:nvSpPr>
        <p:spPr bwMode="auto">
          <a:xfrm>
            <a:off x="5722938" y="4579938"/>
            <a:ext cx="10636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R,W,E</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878" name="Rectangle 78"/>
          <p:cNvSpPr>
            <a:spLocks noChangeArrowheads="1"/>
          </p:cNvSpPr>
          <p:nvPr/>
        </p:nvSpPr>
        <p:spPr bwMode="auto">
          <a:xfrm>
            <a:off x="5722938" y="4508500"/>
            <a:ext cx="1081088" cy="649288"/>
          </a:xfrm>
          <a:prstGeom prst="rect">
            <a:avLst/>
          </a:prstGeom>
          <a:noFill/>
          <a:ln w="12700">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332894" name="Group 94"/>
          <p:cNvGraphicFramePr>
            <a:graphicFrameLocks noGrp="1"/>
          </p:cNvGraphicFramePr>
          <p:nvPr/>
        </p:nvGraphicFramePr>
        <p:xfrm>
          <a:off x="1835150" y="4365625"/>
          <a:ext cx="857250" cy="2087563"/>
        </p:xfrm>
        <a:graphic>
          <a:graphicData uri="http://schemas.openxmlformats.org/drawingml/2006/table">
            <a:tbl>
              <a:tblPr/>
              <a:tblGrid>
                <a:gridCol w="857250"/>
              </a:tblGrid>
              <a:tr h="6762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2895" name="Rectangle 95"/>
          <p:cNvSpPr>
            <a:spLocks noChangeArrowheads="1"/>
          </p:cNvSpPr>
          <p:nvPr/>
        </p:nvSpPr>
        <p:spPr bwMode="auto">
          <a:xfrm>
            <a:off x="4932363" y="4579938"/>
            <a:ext cx="5746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D2</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896" name="Rectangle 96"/>
          <p:cNvSpPr>
            <a:spLocks noChangeArrowheads="1"/>
          </p:cNvSpPr>
          <p:nvPr/>
        </p:nvSpPr>
        <p:spPr bwMode="auto">
          <a:xfrm>
            <a:off x="4859338" y="4508500"/>
            <a:ext cx="865188" cy="649288"/>
          </a:xfrm>
          <a:prstGeom prst="rect">
            <a:avLst/>
          </a:prstGeom>
          <a:noFill/>
          <a:ln w="12700">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24960" name="表格 124959"/>
          <p:cNvGraphicFramePr/>
          <p:nvPr/>
        </p:nvGraphicFramePr>
        <p:xfrm>
          <a:off x="395288" y="333375"/>
          <a:ext cx="8353425" cy="3159125"/>
        </p:xfrm>
        <a:graphic>
          <a:graphicData uri="http://schemas.openxmlformats.org/drawingml/2006/table">
            <a:tbl>
              <a:tblPr/>
              <a:tblGrid>
                <a:gridCol w="930275"/>
                <a:gridCol w="944563"/>
                <a:gridCol w="936625"/>
                <a:gridCol w="901700"/>
                <a:gridCol w="927100"/>
                <a:gridCol w="928687"/>
                <a:gridCol w="928688"/>
                <a:gridCol w="925512"/>
                <a:gridCol w="930275"/>
              </a:tblGrid>
              <a:tr h="91916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F3</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F6</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打印机</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绘图仪</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5937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8223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823912">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2803">
                                            <p:txEl>
                                              <p:charRg st="18" end="26"/>
                                            </p:txEl>
                                          </p:spTgt>
                                        </p:tgtEl>
                                        <p:attrNameLst>
                                          <p:attrName>style.visibility</p:attrName>
                                        </p:attrNameLst>
                                      </p:cBhvr>
                                      <p:to>
                                        <p:strVal val="visible"/>
                                      </p:to>
                                    </p:set>
                                    <p:animEffect transition="in" filter="box(in)">
                                      <p:cBhvr>
                                        <p:cTn id="7" dur="500"/>
                                        <p:tgtEl>
                                          <p:spTgt spid="332803">
                                            <p:txEl>
                                              <p:charRg st="18" end="2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32803">
                                            <p:txEl>
                                              <p:charRg st="26" end="61"/>
                                            </p:txEl>
                                          </p:spTgt>
                                        </p:tgtEl>
                                        <p:attrNameLst>
                                          <p:attrName>style.visibility</p:attrName>
                                        </p:attrNameLst>
                                      </p:cBhvr>
                                      <p:to>
                                        <p:strVal val="visible"/>
                                      </p:to>
                                    </p:set>
                                    <p:animEffect transition="in" filter="box(in)">
                                      <p:cBhvr>
                                        <p:cTn id="10" dur="500"/>
                                        <p:tgtEl>
                                          <p:spTgt spid="332803">
                                            <p:txEl>
                                              <p:charRg st="26" end="6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32803">
                                            <p:txEl>
                                              <p:charRg st="61" end="67"/>
                                            </p:txEl>
                                          </p:spTgt>
                                        </p:tgtEl>
                                        <p:attrNameLst>
                                          <p:attrName>style.visibility</p:attrName>
                                        </p:attrNameLst>
                                      </p:cBhvr>
                                      <p:to>
                                        <p:strVal val="visible"/>
                                      </p:to>
                                    </p:set>
                                    <p:animEffect transition="in" filter="box(in)">
                                      <p:cBhvr>
                                        <p:cTn id="13" dur="500"/>
                                        <p:tgtEl>
                                          <p:spTgt spid="332803">
                                            <p:txEl>
                                              <p:charRg st="61" end="6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4960"/>
                                        </p:tgtEl>
                                        <p:attrNameLst>
                                          <p:attrName>style.visibility</p:attrName>
                                        </p:attrNameLst>
                                      </p:cBhvr>
                                      <p:to>
                                        <p:strVal val="visible"/>
                                      </p:to>
                                    </p:set>
                                    <p:animEffect transition="in" filter="box(in)">
                                      <p:cBhvr>
                                        <p:cTn id="18" dur="500"/>
                                        <p:tgtEl>
                                          <p:spTgt spid="12496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4932"/>
                                        </p:tgtEl>
                                        <p:attrNameLst>
                                          <p:attrName>style.visibility</p:attrName>
                                        </p:attrNameLst>
                                      </p:cBhvr>
                                      <p:to>
                                        <p:strVal val="visible"/>
                                      </p:to>
                                    </p:set>
                                    <p:animEffect transition="in" filter="box(in)">
                                      <p:cBhvr>
                                        <p:cTn id="23" dur="500"/>
                                        <p:tgtEl>
                                          <p:spTgt spid="12493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32875"/>
                                        </p:tgtEl>
                                        <p:attrNameLst>
                                          <p:attrName>style.visibility</p:attrName>
                                        </p:attrNameLst>
                                      </p:cBhvr>
                                      <p:to>
                                        <p:strVal val="visible"/>
                                      </p:to>
                                    </p:set>
                                    <p:animEffect transition="in" filter="box(in)">
                                      <p:cBhvr>
                                        <p:cTn id="26" dur="500"/>
                                        <p:tgtEl>
                                          <p:spTgt spid="332875"/>
                                        </p:tgtEl>
                                      </p:cBhvr>
                                    </p:animEffect>
                                  </p:childTnLst>
                                </p:cTn>
                              </p:par>
                              <p:par>
                                <p:cTn id="27" presetID="4" presetClass="entr" presetSubtype="16" fill="hold" nodeType="withEffect">
                                  <p:stCondLst>
                                    <p:cond delay="0"/>
                                  </p:stCondLst>
                                  <p:childTnLst>
                                    <p:set>
                                      <p:cBhvr>
                                        <p:cTn id="28" dur="1" fill="hold">
                                          <p:stCondLst>
                                            <p:cond delay="0"/>
                                          </p:stCondLst>
                                        </p:cTn>
                                        <p:tgtEl>
                                          <p:spTgt spid="332894"/>
                                        </p:tgtEl>
                                        <p:attrNameLst>
                                          <p:attrName>style.visibility</p:attrName>
                                        </p:attrNameLst>
                                      </p:cBhvr>
                                      <p:to>
                                        <p:strVal val="visible"/>
                                      </p:to>
                                    </p:set>
                                    <p:animEffect transition="in" filter="box(in)">
                                      <p:cBhvr>
                                        <p:cTn id="29" dur="500"/>
                                        <p:tgtEl>
                                          <p:spTgt spid="33289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32876"/>
                                        </p:tgtEl>
                                        <p:attrNameLst>
                                          <p:attrName>style.visibility</p:attrName>
                                        </p:attrNameLst>
                                      </p:cBhvr>
                                      <p:to>
                                        <p:strVal val="visible"/>
                                      </p:to>
                                    </p:set>
                                    <p:animEffect transition="in" filter="box(in)">
                                      <p:cBhvr>
                                        <p:cTn id="34" dur="500"/>
                                        <p:tgtEl>
                                          <p:spTgt spid="33287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32877"/>
                                        </p:tgtEl>
                                        <p:attrNameLst>
                                          <p:attrName>style.visibility</p:attrName>
                                        </p:attrNameLst>
                                      </p:cBhvr>
                                      <p:to>
                                        <p:strVal val="visible"/>
                                      </p:to>
                                    </p:set>
                                    <p:animEffect transition="in" filter="box(in)">
                                      <p:cBhvr>
                                        <p:cTn id="37" dur="500"/>
                                        <p:tgtEl>
                                          <p:spTgt spid="33287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32878"/>
                                        </p:tgtEl>
                                        <p:attrNameLst>
                                          <p:attrName>style.visibility</p:attrName>
                                        </p:attrNameLst>
                                      </p:cBhvr>
                                      <p:to>
                                        <p:strVal val="visible"/>
                                      </p:to>
                                    </p:set>
                                    <p:animEffect transition="in" filter="box(in)">
                                      <p:cBhvr>
                                        <p:cTn id="40" dur="500"/>
                                        <p:tgtEl>
                                          <p:spTgt spid="33287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32895"/>
                                        </p:tgtEl>
                                        <p:attrNameLst>
                                          <p:attrName>style.visibility</p:attrName>
                                        </p:attrNameLst>
                                      </p:cBhvr>
                                      <p:to>
                                        <p:strVal val="visible"/>
                                      </p:to>
                                    </p:set>
                                    <p:animEffect transition="in" filter="box(in)">
                                      <p:cBhvr>
                                        <p:cTn id="43" dur="500"/>
                                        <p:tgtEl>
                                          <p:spTgt spid="332895"/>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32896"/>
                                        </p:tgtEl>
                                        <p:attrNameLst>
                                          <p:attrName>style.visibility</p:attrName>
                                        </p:attrNameLst>
                                      </p:cBhvr>
                                      <p:to>
                                        <p:strVal val="visible"/>
                                      </p:to>
                                    </p:set>
                                    <p:animEffect transition="in" filter="box(in)">
                                      <p:cBhvr>
                                        <p:cTn id="46" dur="500"/>
                                        <p:tgtEl>
                                          <p:spTgt spid="33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75" grpId="0"/>
      <p:bldP spid="332876" grpId="0"/>
      <p:bldP spid="332877" grpId="0"/>
      <p:bldP spid="332878" grpId="0" animBg="1"/>
      <p:bldP spid="332895" grpId="0"/>
      <p:bldP spid="332896"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Text Box 2"/>
          <p:cNvSpPr txBox="1">
            <a:spLocks noChangeArrowheads="1"/>
          </p:cNvSpPr>
          <p:nvPr/>
        </p:nvSpPr>
        <p:spPr bwMode="auto">
          <a:xfrm>
            <a:off x="0" y="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34851" name="Text Box 3"/>
          <p:cNvSpPr txBox="1">
            <a:spLocks noChangeArrowheads="1"/>
          </p:cNvSpPr>
          <p:nvPr/>
        </p:nvSpPr>
        <p:spPr bwMode="auto">
          <a:xfrm>
            <a:off x="646113" y="981075"/>
            <a:ext cx="8497888" cy="3013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a:t>
            </a:r>
            <a:r>
              <a:rPr kumimoji="1" lang="en-US" altLang="zh-CN" kern="1200" cap="none" spc="0" normalizeH="0" baseline="0" noProof="0">
                <a:latin typeface="Arial" panose="020B0604020202020204" pitchFamily="34" charset="0"/>
                <a:ea typeface="宋体" panose="02010600030101010101" pitchFamily="2" charset="-122"/>
                <a:cs typeface="+mn-cs"/>
              </a:rPr>
              <a:t>3</a:t>
            </a:r>
            <a:r>
              <a:rPr kumimoji="1" lang="zh-CN" altLang="en-US" kern="1200" cap="none" spc="0" normalizeH="0" baseline="0" noProof="0">
                <a:latin typeface="Arial" panose="020B0604020202020204" pitchFamily="34" charset="0"/>
                <a:ea typeface="宋体" panose="02010600030101010101" pitchFamily="2" charset="-122"/>
                <a:cs typeface="+mn-cs"/>
              </a:rPr>
              <a:t>）访问矩阵：</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访问矩阵的实现：</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Ø"/>
              <a:defRPr/>
            </a:pPr>
            <a:r>
              <a:rPr kumimoji="1" lang="zh-CN" altLang="en-US" kern="1200" cap="none" spc="0" normalizeH="0" baseline="0" noProof="0">
                <a:latin typeface="Arial" panose="020B0604020202020204" pitchFamily="34" charset="0"/>
                <a:ea typeface="宋体" panose="02010600030101010101" pitchFamily="2" charset="-122"/>
                <a:cs typeface="+mn-cs"/>
              </a:rPr>
              <a:t> 访问权限表：</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对访问矩阵</a:t>
            </a:r>
            <a:r>
              <a:rPr kumimoji="1" lang="zh-CN" altLang="en-US" kern="1200" cap="none" spc="0" normalizeH="0" baseline="0" noProof="0">
                <a:solidFill>
                  <a:schemeClr val="accent1"/>
                </a:solidFill>
                <a:latin typeface="Arial" panose="020B0604020202020204" pitchFamily="34" charset="0"/>
                <a:ea typeface="宋体" panose="02010600030101010101" pitchFamily="2" charset="-122"/>
                <a:cs typeface="+mn-cs"/>
              </a:rPr>
              <a:t>按行（域）</a:t>
            </a:r>
            <a:r>
              <a:rPr kumimoji="1" lang="zh-CN" altLang="en-US" kern="1200" cap="none" spc="0" normalizeH="0" baseline="0" noProof="0">
                <a:latin typeface="Arial" panose="020B0604020202020204" pitchFamily="34" charset="0"/>
                <a:ea typeface="宋体" panose="02010600030101010101" pitchFamily="2" charset="-122"/>
                <a:cs typeface="+mn-cs"/>
              </a:rPr>
              <a:t>进行划分，每一行建立一张访问权限表。</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例如：</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125956" name="表格 125955"/>
          <p:cNvGraphicFramePr/>
          <p:nvPr/>
        </p:nvGraphicFramePr>
        <p:xfrm>
          <a:off x="1979613" y="3786188"/>
          <a:ext cx="3816350" cy="1152525"/>
        </p:xfrm>
        <a:graphic>
          <a:graphicData uri="http://schemas.openxmlformats.org/drawingml/2006/table">
            <a:tbl>
              <a:tblPr/>
              <a:tblGrid>
                <a:gridCol w="863600"/>
                <a:gridCol w="720725"/>
                <a:gridCol w="936625"/>
                <a:gridCol w="1295400"/>
              </a:tblGrid>
              <a:tr h="58896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对象</a:t>
                      </a:r>
                      <a:endParaRPr lang="zh-CN" altLang="en-US"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绘图仪</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3562">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25973" name="表格 125972"/>
          <p:cNvGraphicFramePr/>
          <p:nvPr/>
        </p:nvGraphicFramePr>
        <p:xfrm>
          <a:off x="1692275" y="5227638"/>
          <a:ext cx="5976938" cy="1081087"/>
        </p:xfrm>
        <a:graphic>
          <a:graphicData uri="http://schemas.openxmlformats.org/drawingml/2006/table">
            <a:tbl>
              <a:tblPr/>
              <a:tblGrid>
                <a:gridCol w="936625"/>
                <a:gridCol w="777875"/>
                <a:gridCol w="806450"/>
                <a:gridCol w="1104900"/>
                <a:gridCol w="955675"/>
                <a:gridCol w="1395413"/>
              </a:tblGrid>
              <a:tr h="53657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对象</a:t>
                      </a:r>
                      <a:endParaRPr lang="zh-CN" altLang="en-US"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F3</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打印机</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451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25996" name="表格 125995"/>
          <p:cNvGraphicFramePr/>
          <p:nvPr/>
        </p:nvGraphicFramePr>
        <p:xfrm>
          <a:off x="395288" y="333375"/>
          <a:ext cx="8353425" cy="3159125"/>
        </p:xfrm>
        <a:graphic>
          <a:graphicData uri="http://schemas.openxmlformats.org/drawingml/2006/table">
            <a:tbl>
              <a:tblPr/>
              <a:tblGrid>
                <a:gridCol w="930275"/>
                <a:gridCol w="944563"/>
                <a:gridCol w="936625"/>
                <a:gridCol w="901700"/>
                <a:gridCol w="927100"/>
                <a:gridCol w="928687"/>
                <a:gridCol w="928688"/>
                <a:gridCol w="925512"/>
                <a:gridCol w="930275"/>
              </a:tblGrid>
              <a:tr h="91916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F3</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F6</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打印机</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zh-CN" altLang="en-US" dirty="0">
                          <a:latin typeface="Arial" panose="020B0604020202020204" pitchFamily="34" charset="0"/>
                        </a:rPr>
                        <a:t>绘图仪</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5937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82232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CC"/>
                    </a:solidFill>
                  </a:tcPr>
                </a:tc>
              </a:tr>
              <a:tr h="823912">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D3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R,W,E</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r>
                        <a:rPr lang="en-US" altLang="zh-CN" dirty="0">
                          <a:latin typeface="Arial" panose="020B0604020202020204" pitchFamily="34" charset="0"/>
                        </a:rPr>
                        <a:t>W</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ClrTx/>
                        <a:buNone/>
                      </a:pPr>
                      <a:endParaRPr lang="zh-CN"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CC"/>
                    </a:solid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4851">
                                            <p:txEl>
                                              <p:charRg st="18" end="26"/>
                                            </p:txEl>
                                          </p:spTgt>
                                        </p:tgtEl>
                                        <p:attrNameLst>
                                          <p:attrName>style.visibility</p:attrName>
                                        </p:attrNameLst>
                                      </p:cBhvr>
                                      <p:to>
                                        <p:strVal val="visible"/>
                                      </p:to>
                                    </p:set>
                                    <p:animEffect transition="in" filter="box(in)">
                                      <p:cBhvr>
                                        <p:cTn id="7" dur="500"/>
                                        <p:tgtEl>
                                          <p:spTgt spid="334851">
                                            <p:txEl>
                                              <p:charRg st="18" end="2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34851">
                                            <p:txEl>
                                              <p:charRg st="26" end="60"/>
                                            </p:txEl>
                                          </p:spTgt>
                                        </p:tgtEl>
                                        <p:attrNameLst>
                                          <p:attrName>style.visibility</p:attrName>
                                        </p:attrNameLst>
                                      </p:cBhvr>
                                      <p:to>
                                        <p:strVal val="visible"/>
                                      </p:to>
                                    </p:set>
                                    <p:animEffect transition="in" filter="box(in)">
                                      <p:cBhvr>
                                        <p:cTn id="10" dur="500"/>
                                        <p:tgtEl>
                                          <p:spTgt spid="334851">
                                            <p:txEl>
                                              <p:charRg st="26" end="6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34851">
                                            <p:txEl>
                                              <p:charRg st="60" end="66"/>
                                            </p:txEl>
                                          </p:spTgt>
                                        </p:tgtEl>
                                        <p:attrNameLst>
                                          <p:attrName>style.visibility</p:attrName>
                                        </p:attrNameLst>
                                      </p:cBhvr>
                                      <p:to>
                                        <p:strVal val="visible"/>
                                      </p:to>
                                    </p:set>
                                    <p:animEffect transition="in" filter="box(in)">
                                      <p:cBhvr>
                                        <p:cTn id="13" dur="500"/>
                                        <p:tgtEl>
                                          <p:spTgt spid="334851">
                                            <p:txEl>
                                              <p:charRg st="60" end="6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25996"/>
                                        </p:tgtEl>
                                        <p:attrNameLst>
                                          <p:attrName>style.visibility</p:attrName>
                                        </p:attrNameLst>
                                      </p:cBhvr>
                                      <p:to>
                                        <p:strVal val="visible"/>
                                      </p:to>
                                    </p:set>
                                    <p:animEffect transition="in" filter="box(in)">
                                      <p:cBhvr>
                                        <p:cTn id="18" dur="500"/>
                                        <p:tgtEl>
                                          <p:spTgt spid="12599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25956"/>
                                        </p:tgtEl>
                                        <p:attrNameLst>
                                          <p:attrName>style.visibility</p:attrName>
                                        </p:attrNameLst>
                                      </p:cBhvr>
                                      <p:to>
                                        <p:strVal val="visible"/>
                                      </p:to>
                                    </p:set>
                                    <p:animEffect transition="in" filter="box(in)">
                                      <p:cBhvr>
                                        <p:cTn id="23" dur="500"/>
                                        <p:tgtEl>
                                          <p:spTgt spid="12595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5973"/>
                                        </p:tgtEl>
                                        <p:attrNameLst>
                                          <p:attrName>style.visibility</p:attrName>
                                        </p:attrNameLst>
                                      </p:cBhvr>
                                      <p:to>
                                        <p:strVal val="visible"/>
                                      </p:to>
                                    </p:set>
                                    <p:animEffect transition="in" filter="box(in)">
                                      <p:cBhvr>
                                        <p:cTn id="28" dur="500"/>
                                        <p:tgtEl>
                                          <p:spTgt spid="12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8" name="Text Box 2"/>
          <p:cNvSpPr txBox="1">
            <a:spLocks noChangeArrowheads="1"/>
          </p:cNvSpPr>
          <p:nvPr/>
        </p:nvSpPr>
        <p:spPr bwMode="auto">
          <a:xfrm>
            <a:off x="250825" y="260350"/>
            <a:ext cx="4105275" cy="6413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二</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文件保护</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36899" name="Text Box 3"/>
          <p:cNvSpPr txBox="1">
            <a:spLocks noChangeArrowheads="1"/>
          </p:cNvSpPr>
          <p:nvPr/>
        </p:nvSpPr>
        <p:spPr bwMode="auto">
          <a:xfrm>
            <a:off x="395288" y="981075"/>
            <a:ext cx="8497888" cy="3925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a:t>
            </a:r>
            <a:r>
              <a:rPr kumimoji="1" lang="en-US" altLang="zh-CN" kern="1200" cap="none" spc="0" normalizeH="0" baseline="0" noProof="0">
                <a:solidFill>
                  <a:srgbClr val="990099"/>
                </a:solidFill>
                <a:latin typeface="Arial" panose="020B0604020202020204" pitchFamily="34" charset="0"/>
                <a:ea typeface="宋体" panose="02010600030101010101" pitchFamily="2" charset="-122"/>
                <a:cs typeface="+mn-cs"/>
              </a:rPr>
              <a:t>3</a:t>
            </a:r>
            <a:r>
              <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）访问矩阵：</a:t>
            </a:r>
            <a:endParaRPr kumimoji="1"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访问矩阵的实现：</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Char char="Ø"/>
              <a:defRPr/>
            </a:pPr>
            <a:r>
              <a:rPr kumimoji="1" lang="zh-CN" altLang="en-US" kern="1200" cap="none" spc="0" normalizeH="0" baseline="0" noProof="0">
                <a:solidFill>
                  <a:schemeClr val="accent1"/>
                </a:solidFill>
                <a:latin typeface="Arial" panose="020B0604020202020204" pitchFamily="34" charset="0"/>
                <a:ea typeface="宋体" panose="02010600030101010101" pitchFamily="2" charset="-122"/>
                <a:cs typeface="+mn-cs"/>
              </a:rPr>
              <a:t> 访问权限表：</a:t>
            </a:r>
            <a:endParaRPr kumimoji="1" lang="zh-CN" altLang="en-US"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R="0" defTabSz="914400">
              <a:buClr>
                <a:schemeClr val="tx1"/>
              </a:buClr>
              <a:buSzTx/>
              <a:buFont typeface="Wingdings" panose="05000000000000000000" pitchFamily="2" charset="2"/>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保护域的设置：</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1" lang="zh-CN" altLang="en-US" kern="1200" cap="none" spc="0" normalizeH="0" baseline="0" noProof="0">
                <a:latin typeface="Arial" panose="020B0604020202020204" pitchFamily="34" charset="0"/>
                <a:ea typeface="宋体" panose="02010600030101010101" pitchFamily="2" charset="-122"/>
                <a:cs typeface="+mn-cs"/>
              </a:rPr>
              <a:t>   每个用户设置一个域：描述一个用户对系统中每一个资源能执行的一组操作；</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1" lang="zh-CN" altLang="en-US" kern="1200" cap="none" spc="0" normalizeH="0" baseline="0" noProof="0">
                <a:latin typeface="Arial" panose="020B0604020202020204" pitchFamily="34" charset="0"/>
                <a:ea typeface="宋体" panose="02010600030101010101" pitchFamily="2" charset="-122"/>
                <a:cs typeface="+mn-cs"/>
              </a:rPr>
              <a:t>   每个进程设置一个域：描述一个进程对系统中每一个资源能执行的一组操作；</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6899">
                                            <p:txEl>
                                              <p:charRg st="39" end="77"/>
                                            </p:txEl>
                                          </p:spTgt>
                                        </p:tgtEl>
                                        <p:attrNameLst>
                                          <p:attrName>style.visibility</p:attrName>
                                        </p:attrNameLst>
                                      </p:cBhvr>
                                      <p:to>
                                        <p:strVal val="visible"/>
                                      </p:to>
                                    </p:set>
                                    <p:animEffect transition="in" filter="box(in)">
                                      <p:cBhvr>
                                        <p:cTn id="7" dur="500"/>
                                        <p:tgtEl>
                                          <p:spTgt spid="336899">
                                            <p:txEl>
                                              <p:charRg st="39"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6899">
                                            <p:txEl>
                                              <p:charRg st="77" end="115"/>
                                            </p:txEl>
                                          </p:spTgt>
                                        </p:tgtEl>
                                        <p:attrNameLst>
                                          <p:attrName>style.visibility</p:attrName>
                                        </p:attrNameLst>
                                      </p:cBhvr>
                                      <p:to>
                                        <p:strVal val="visible"/>
                                      </p:to>
                                    </p:set>
                                    <p:animEffect transition="in" filter="box(in)">
                                      <p:cBhvr>
                                        <p:cTn id="12" dur="500"/>
                                        <p:tgtEl>
                                          <p:spTgt spid="336899">
                                            <p:txEl>
                                              <p:charRg st="77"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作业：</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128003" name="Rectangle 3"/>
          <p:cNvSpPr>
            <a:spLocks noGrp="1"/>
          </p:cNvSpPr>
          <p:nvPr>
            <p:ph idx="1"/>
          </p:nvPr>
        </p:nvSpPr>
        <p:spPr>
          <a:xfrm>
            <a:off x="457200" y="1125538"/>
            <a:ext cx="8229600" cy="5000625"/>
          </a:xfrm>
          <a:ln/>
        </p:spPr>
        <p:txBody>
          <a:bodyPr vert="horz" wrap="square" lIns="91440" tIns="45720" rIns="91440" bIns="45720" anchor="t"/>
          <a:p>
            <a:r>
              <a:rPr lang="en-US" altLang="zh-CN" b="1" dirty="0"/>
              <a:t>P246</a:t>
            </a:r>
            <a:r>
              <a:rPr lang="en-US" altLang="zh-CN" b="1" dirty="0">
                <a:latin typeface="宋体" panose="02010600030101010101" pitchFamily="2" charset="-122"/>
              </a:rPr>
              <a:t>—</a:t>
            </a:r>
            <a:r>
              <a:rPr lang="en-US" altLang="zh-CN" b="1" dirty="0"/>
              <a:t>247</a:t>
            </a:r>
            <a:r>
              <a:rPr lang="zh-CN" altLang="en-US" b="1" dirty="0"/>
              <a:t>：</a:t>
            </a:r>
            <a:endParaRPr lang="zh-CN" altLang="en-US" b="1" dirty="0"/>
          </a:p>
          <a:p>
            <a:pPr>
              <a:buNone/>
            </a:pPr>
            <a:r>
              <a:rPr lang="zh-CN" altLang="en-US" b="1" dirty="0"/>
              <a:t>    </a:t>
            </a:r>
            <a:r>
              <a:rPr lang="en-US" altLang="zh-CN" b="1" dirty="0"/>
              <a:t>10</a:t>
            </a:r>
            <a:r>
              <a:rPr lang="zh-CN" altLang="en-US" b="1" dirty="0"/>
              <a:t>、</a:t>
            </a:r>
            <a:r>
              <a:rPr lang="en-US" altLang="zh-CN" b="1" dirty="0"/>
              <a:t>12</a:t>
            </a:r>
            <a:r>
              <a:rPr lang="zh-CN" altLang="en-US" b="1" dirty="0"/>
              <a:t>、</a:t>
            </a:r>
            <a:r>
              <a:rPr lang="en-US" altLang="zh-CN" b="1" dirty="0"/>
              <a:t>13</a:t>
            </a:r>
            <a:r>
              <a:rPr lang="zh-CN" altLang="en-US" b="1" dirty="0"/>
              <a:t>、</a:t>
            </a:r>
            <a:r>
              <a:rPr lang="en-US" altLang="zh-CN" b="1" dirty="0"/>
              <a:t>14</a:t>
            </a:r>
            <a:r>
              <a:rPr lang="zh-CN" altLang="en-US" b="1" dirty="0"/>
              <a:t>、</a:t>
            </a:r>
            <a:r>
              <a:rPr lang="en-US" altLang="zh-CN" b="1" dirty="0"/>
              <a:t>19</a:t>
            </a:r>
            <a:r>
              <a:rPr lang="zh-CN" altLang="en-US" b="1" dirty="0"/>
              <a:t>、</a:t>
            </a:r>
            <a:r>
              <a:rPr lang="en-US" altLang="zh-CN" b="1" dirty="0"/>
              <a:t>23</a:t>
            </a:r>
            <a:r>
              <a:rPr lang="zh-CN" altLang="en-US" b="1" dirty="0"/>
              <a:t>、</a:t>
            </a:r>
            <a:r>
              <a:rPr lang="en-US" altLang="zh-CN" b="1" dirty="0"/>
              <a:t>24</a:t>
            </a:r>
            <a:r>
              <a:rPr lang="zh-CN" altLang="en-US" b="1" dirty="0"/>
              <a:t>、</a:t>
            </a:r>
            <a:r>
              <a:rPr lang="en-US" altLang="zh-CN" b="1" dirty="0"/>
              <a:t>26</a:t>
            </a:r>
            <a:r>
              <a:rPr lang="zh-CN" altLang="en-US" b="1" dirty="0"/>
              <a:t>、</a:t>
            </a:r>
            <a:r>
              <a:rPr lang="en-US" altLang="zh-CN" b="1" dirty="0"/>
              <a:t>27</a:t>
            </a:r>
            <a:endParaRPr lang="en-US" altLang="zh-CN" b="1" dirty="0"/>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补充作业：</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129027" name="Rectangle 3"/>
          <p:cNvSpPr>
            <a:spLocks noGrp="1"/>
          </p:cNvSpPr>
          <p:nvPr>
            <p:ph idx="1"/>
          </p:nvPr>
        </p:nvSpPr>
        <p:spPr>
          <a:xfrm>
            <a:off x="457200" y="981075"/>
            <a:ext cx="8229600" cy="5145088"/>
          </a:xfrm>
          <a:ln/>
        </p:spPr>
        <p:txBody>
          <a:bodyPr vert="horz" wrap="square" lIns="91440" tIns="45720" rIns="91440" bIns="45720" anchor="t"/>
          <a:p>
            <a:pPr>
              <a:buNone/>
            </a:pPr>
            <a:r>
              <a:rPr lang="en-US" altLang="zh-CN" sz="2800" dirty="0"/>
              <a:t>1</a:t>
            </a:r>
            <a:r>
              <a:rPr lang="zh-CN" altLang="en-US" sz="2800" dirty="0"/>
              <a:t>、如果一个文件存放在</a:t>
            </a:r>
            <a:r>
              <a:rPr lang="en-US" altLang="zh-CN" sz="2800" dirty="0"/>
              <a:t>100</a:t>
            </a:r>
            <a:r>
              <a:rPr lang="zh-CN" altLang="en-US" sz="2800" dirty="0"/>
              <a:t>个数据块中，文件控制块、索引块或索引信息等都驻留在内存。下面各种情况下，需要做几次磁盘</a:t>
            </a:r>
            <a:r>
              <a:rPr lang="en-US" altLang="zh-CN" sz="2800" dirty="0"/>
              <a:t>I/O</a:t>
            </a:r>
            <a:r>
              <a:rPr lang="zh-CN" altLang="en-US" sz="2800" dirty="0"/>
              <a:t>操作？</a:t>
            </a:r>
            <a:endParaRPr lang="zh-CN" altLang="en-US" sz="2800" dirty="0"/>
          </a:p>
          <a:p>
            <a:pPr>
              <a:buNone/>
            </a:pPr>
            <a:r>
              <a:rPr lang="zh-CN" altLang="en-US" sz="2800" dirty="0"/>
              <a:t>（</a:t>
            </a:r>
            <a:r>
              <a:rPr lang="en-US" altLang="zh-CN" sz="2800" dirty="0"/>
              <a:t>1</a:t>
            </a:r>
            <a:r>
              <a:rPr lang="zh-CN" altLang="en-US" sz="2800" dirty="0"/>
              <a:t>）连续分配，将最后一个数据块搬到文件头部；</a:t>
            </a:r>
            <a:endParaRPr lang="zh-CN" altLang="en-US" sz="2800" dirty="0"/>
          </a:p>
          <a:p>
            <a:pPr>
              <a:buNone/>
            </a:pPr>
            <a:r>
              <a:rPr lang="zh-CN" altLang="en-US" sz="2800" dirty="0"/>
              <a:t>（</a:t>
            </a:r>
            <a:r>
              <a:rPr lang="en-US" altLang="zh-CN" sz="2800" dirty="0"/>
              <a:t>2</a:t>
            </a:r>
            <a:r>
              <a:rPr lang="zh-CN" altLang="en-US" sz="2800" dirty="0"/>
              <a:t>）单级索引分配，将最后一个数据块搬到文件头部；</a:t>
            </a:r>
            <a:endParaRPr lang="zh-CN" altLang="en-US" sz="2800" dirty="0"/>
          </a:p>
          <a:p>
            <a:pPr>
              <a:buNone/>
            </a:pPr>
            <a:r>
              <a:rPr lang="zh-CN" altLang="en-US" sz="2800" dirty="0"/>
              <a:t>（</a:t>
            </a:r>
            <a:r>
              <a:rPr lang="en-US" altLang="zh-CN" sz="2800" dirty="0"/>
              <a:t>3</a:t>
            </a:r>
            <a:r>
              <a:rPr lang="zh-CN" altLang="en-US" sz="2800" dirty="0"/>
              <a:t>）显式链接分配，将最后一个数据块搬到文件头部；</a:t>
            </a:r>
            <a:endParaRPr lang="zh-CN" altLang="en-US" sz="2800" dirty="0"/>
          </a:p>
          <a:p>
            <a:pPr>
              <a:buNone/>
            </a:pPr>
            <a:r>
              <a:rPr lang="zh-CN" altLang="en-US" sz="2800" dirty="0"/>
              <a:t>（</a:t>
            </a:r>
            <a:r>
              <a:rPr lang="en-US" altLang="zh-CN" sz="2800" dirty="0"/>
              <a:t>4</a:t>
            </a:r>
            <a:r>
              <a:rPr lang="zh-CN" altLang="en-US" sz="2800" dirty="0"/>
              <a:t>）采用隐式链接，将第一个数据插入文件尾部；</a:t>
            </a:r>
            <a:endParaRPr lang="zh-CN" altLang="en-US" sz="2800" dirty="0"/>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3"/>
          <p:cNvSpPr>
            <a:spLocks noGrp="1"/>
          </p:cNvSpPr>
          <p:nvPr>
            <p:ph idx="1"/>
          </p:nvPr>
        </p:nvSpPr>
        <p:spPr>
          <a:xfrm>
            <a:off x="395288" y="549275"/>
            <a:ext cx="8569325" cy="6048375"/>
          </a:xfrm>
          <a:ln/>
        </p:spPr>
        <p:txBody>
          <a:bodyPr vert="horz" wrap="square" lIns="91440" tIns="45720" rIns="91440" bIns="45720" anchor="t"/>
          <a:p>
            <a:pPr>
              <a:lnSpc>
                <a:spcPct val="90000"/>
              </a:lnSpc>
              <a:buNone/>
            </a:pPr>
            <a:r>
              <a:rPr lang="en-US" altLang="zh-CN" dirty="0"/>
              <a:t>2</a:t>
            </a:r>
            <a:r>
              <a:rPr lang="zh-CN" altLang="en-US" dirty="0"/>
              <a:t>、在</a:t>
            </a:r>
            <a:r>
              <a:rPr lang="en-US" altLang="zh-CN" dirty="0"/>
              <a:t>UNIX</a:t>
            </a:r>
            <a:r>
              <a:rPr lang="zh-CN" altLang="en-US" dirty="0"/>
              <a:t>中，每个</a:t>
            </a:r>
            <a:r>
              <a:rPr lang="en-US" altLang="zh-CN" dirty="0"/>
              <a:t>i</a:t>
            </a:r>
            <a:r>
              <a:rPr lang="zh-CN" altLang="en-US" dirty="0"/>
              <a:t>节点中有</a:t>
            </a:r>
            <a:r>
              <a:rPr lang="en-US" altLang="zh-CN" dirty="0"/>
              <a:t>10</a:t>
            </a:r>
            <a:r>
              <a:rPr lang="zh-CN" altLang="en-US" dirty="0"/>
              <a:t>个直接地址和一、二、三级间接索引。若每个盘块</a:t>
            </a:r>
            <a:r>
              <a:rPr lang="en-US" altLang="zh-CN" dirty="0"/>
              <a:t>512B</a:t>
            </a:r>
            <a:r>
              <a:rPr lang="zh-CN" altLang="en-US" dirty="0"/>
              <a:t>，每个盘块地址</a:t>
            </a:r>
            <a:r>
              <a:rPr lang="en-US" altLang="zh-CN" dirty="0"/>
              <a:t>4B</a:t>
            </a:r>
            <a:r>
              <a:rPr lang="zh-CN" altLang="en-US" dirty="0"/>
              <a:t>，则一个</a:t>
            </a:r>
            <a:r>
              <a:rPr lang="en-US" altLang="zh-CN" dirty="0"/>
              <a:t>1MB</a:t>
            </a:r>
            <a:r>
              <a:rPr lang="zh-CN" altLang="en-US" dirty="0"/>
              <a:t>的文件分别占用多少间接盘块？</a:t>
            </a:r>
            <a:r>
              <a:rPr lang="en-US" altLang="zh-CN" dirty="0"/>
              <a:t>20MB</a:t>
            </a:r>
            <a:r>
              <a:rPr lang="zh-CN" altLang="en-US" dirty="0"/>
              <a:t>的文件呢？</a:t>
            </a:r>
            <a:endParaRPr lang="zh-CN" altLang="en-US" dirty="0"/>
          </a:p>
          <a:p>
            <a:pPr>
              <a:lnSpc>
                <a:spcPct val="90000"/>
              </a:lnSpc>
              <a:buNone/>
            </a:pPr>
            <a:endParaRPr lang="zh-CN" altLang="en-US" dirty="0"/>
          </a:p>
          <a:p>
            <a:pPr>
              <a:lnSpc>
                <a:spcPct val="90000"/>
              </a:lnSpc>
              <a:buNone/>
            </a:pPr>
            <a:r>
              <a:rPr lang="en-US" altLang="zh-CN" dirty="0"/>
              <a:t>3</a:t>
            </a:r>
            <a:r>
              <a:rPr lang="zh-CN" altLang="en-US" dirty="0"/>
              <a:t>、在</a:t>
            </a:r>
            <a:r>
              <a:rPr lang="en-US" altLang="zh-CN" dirty="0"/>
              <a:t>unix</a:t>
            </a:r>
            <a:r>
              <a:rPr lang="zh-CN" altLang="en-US" dirty="0"/>
              <a:t>文件系统中，</a:t>
            </a:r>
            <a:r>
              <a:rPr lang="en-US" altLang="zh-CN" dirty="0"/>
              <a:t>inode</a:t>
            </a:r>
            <a:r>
              <a:rPr lang="zh-CN" altLang="en-US" dirty="0"/>
              <a:t>节点包括哪些内容？（</a:t>
            </a:r>
            <a:r>
              <a:rPr lang="en-US" altLang="zh-CN" dirty="0"/>
              <a:t>2</a:t>
            </a:r>
            <a:r>
              <a:rPr lang="zh-CN" altLang="en-US" dirty="0"/>
              <a:t>）当两个进程打开同一个文件时，在内核中是否会存在该文件的两个</a:t>
            </a:r>
            <a:r>
              <a:rPr lang="en-US" altLang="zh-CN" dirty="0"/>
              <a:t>i</a:t>
            </a:r>
            <a:r>
              <a:rPr lang="zh-CN" altLang="en-US" dirty="0"/>
              <a:t>节点？两个进程读写文件的偏移量是否始终相同？（</a:t>
            </a:r>
            <a:r>
              <a:rPr lang="en-US" altLang="zh-CN" dirty="0"/>
              <a:t>3</a:t>
            </a:r>
            <a:r>
              <a:rPr lang="zh-CN" altLang="en-US" dirty="0"/>
              <a:t>）假设</a:t>
            </a:r>
            <a:r>
              <a:rPr lang="en-US" altLang="zh-CN" dirty="0"/>
              <a:t>unix</a:t>
            </a:r>
            <a:r>
              <a:rPr lang="zh-CN" altLang="en-US" dirty="0"/>
              <a:t>文件系统采用</a:t>
            </a:r>
            <a:r>
              <a:rPr lang="en-US" altLang="zh-CN" dirty="0"/>
              <a:t>2</a:t>
            </a:r>
            <a:r>
              <a:rPr lang="zh-CN" altLang="en-US" dirty="0"/>
              <a:t>级索引结构，每个磁盘块大小为</a:t>
            </a:r>
            <a:r>
              <a:rPr lang="en-US" altLang="zh-CN" dirty="0"/>
              <a:t>4K</a:t>
            </a:r>
            <a:r>
              <a:rPr lang="zh-CN" altLang="en-US" dirty="0"/>
              <a:t>字节，保存一个磁盘块号需要</a:t>
            </a:r>
            <a:r>
              <a:rPr lang="en-US" altLang="zh-CN" dirty="0"/>
              <a:t>4</a:t>
            </a:r>
            <a:r>
              <a:rPr lang="zh-CN" altLang="en-US" dirty="0"/>
              <a:t>个字节，则文件的最大长度可以为多少个字节？</a:t>
            </a:r>
            <a:endParaRPr lang="zh-CN" altLang="en-US" dirty="0"/>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ext Box 4"/>
          <p:cNvSpPr txBox="1"/>
          <p:nvPr/>
        </p:nvSpPr>
        <p:spPr>
          <a:xfrm>
            <a:off x="2971800" y="838200"/>
            <a:ext cx="3740150" cy="579438"/>
          </a:xfrm>
          <a:prstGeom prst="rect">
            <a:avLst/>
          </a:prstGeom>
          <a:noFill/>
          <a:ln w="9525">
            <a:noFill/>
          </a:ln>
        </p:spPr>
        <p:txBody>
          <a:bodyPr wrap="none">
            <a:spAutoFit/>
          </a:bodyPr>
          <a:p>
            <a:pPr>
              <a:spcBef>
                <a:spcPct val="0"/>
              </a:spcBef>
              <a:buClrTx/>
            </a:pPr>
            <a:r>
              <a:rPr lang="en-US" altLang="zh-CN" sz="3200" dirty="0">
                <a:latin typeface="Times New Roman" panose="02020603050405020304" pitchFamily="18" charset="0"/>
              </a:rPr>
              <a:t>6.7 </a:t>
            </a:r>
            <a:r>
              <a:rPr lang="zh-CN" altLang="en-US" sz="3200" dirty="0">
                <a:latin typeface="Times New Roman" panose="02020603050405020304" pitchFamily="18" charset="0"/>
              </a:rPr>
              <a:t>数据一致性控制 </a:t>
            </a:r>
            <a:endParaRPr lang="zh-CN" altLang="en-US" sz="3200" dirty="0">
              <a:latin typeface="Times New Roman" panose="02020603050405020304" pitchFamily="18" charset="0"/>
            </a:endParaRPr>
          </a:p>
        </p:txBody>
      </p:sp>
      <p:sp>
        <p:nvSpPr>
          <p:cNvPr id="131075" name="Text Box 5"/>
          <p:cNvSpPr txBox="1"/>
          <p:nvPr/>
        </p:nvSpPr>
        <p:spPr>
          <a:xfrm>
            <a:off x="1143000" y="1524000"/>
            <a:ext cx="17843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6.7.1 </a:t>
            </a:r>
            <a:r>
              <a:rPr lang="zh-CN" altLang="en-US" sz="2800" dirty="0">
                <a:latin typeface="Times New Roman" panose="02020603050405020304" pitchFamily="18" charset="0"/>
              </a:rPr>
              <a:t>事务 </a:t>
            </a:r>
            <a:endParaRPr lang="zh-CN" altLang="en-US" sz="2800" dirty="0">
              <a:latin typeface="Times New Roman" panose="02020603050405020304" pitchFamily="18" charset="0"/>
            </a:endParaRPr>
          </a:p>
        </p:txBody>
      </p:sp>
      <p:sp>
        <p:nvSpPr>
          <p:cNvPr id="131076" name="Text Box 6"/>
          <p:cNvSpPr txBox="1"/>
          <p:nvPr/>
        </p:nvSpPr>
        <p:spPr>
          <a:xfrm>
            <a:off x="381000" y="2133600"/>
            <a:ext cx="8458200" cy="4546600"/>
          </a:xfrm>
          <a:prstGeom prst="rect">
            <a:avLst/>
          </a:prstGeom>
          <a:noFill/>
          <a:ln w="9525">
            <a:noFill/>
          </a:ln>
        </p:spPr>
        <p:txBody>
          <a:bodyPr>
            <a:spAutoFit/>
          </a:bodyPr>
          <a:p>
            <a:pPr algn="just">
              <a:lnSpc>
                <a:spcPct val="130000"/>
              </a:lnSpc>
              <a:buClrTx/>
            </a:pPr>
            <a:r>
              <a:rPr lang="en-US" altLang="zh-CN" dirty="0">
                <a:latin typeface="Times New Roman" panose="02020603050405020304" pitchFamily="18" charset="0"/>
              </a:rPr>
              <a:t>         1. </a:t>
            </a:r>
            <a:r>
              <a:rPr lang="zh-CN" altLang="en-US" dirty="0">
                <a:latin typeface="Times New Roman" panose="02020603050405020304" pitchFamily="18" charset="0"/>
              </a:rPr>
              <a:t>事务的定义</a:t>
            </a:r>
            <a:endParaRPr lang="zh-CN" altLang="en-US" dirty="0">
              <a:latin typeface="Times New Roman" panose="02020603050405020304" pitchFamily="18" charset="0"/>
            </a:endParaRPr>
          </a:p>
          <a:p>
            <a:pPr algn="just">
              <a:lnSpc>
                <a:spcPct val="130000"/>
              </a:lnSpc>
              <a:buClrTx/>
            </a:pPr>
            <a:r>
              <a:rPr lang="zh-CN" altLang="en-US" b="0" dirty="0">
                <a:latin typeface="Times New Roman" panose="02020603050405020304" pitchFamily="18" charset="0"/>
              </a:rPr>
              <a:t>        事务是用于访问和修改各种数据项的一个程序单位。 事务也可以被看作是一系列相关读和写操作。被访问的数据可以分散地存放在同一文件的不同记录中，也可放在多个文件中。只有对分布在不同位置的同一数据所进行的读和写</a:t>
            </a:r>
            <a:r>
              <a:rPr lang="en-US" altLang="zh-CN" b="0" dirty="0">
                <a:latin typeface="Times New Roman" panose="02020603050405020304" pitchFamily="18" charset="0"/>
              </a:rPr>
              <a:t>(</a:t>
            </a:r>
            <a:r>
              <a:rPr lang="zh-CN" altLang="en-US" b="0" dirty="0">
                <a:latin typeface="Times New Roman" panose="02020603050405020304" pitchFamily="18" charset="0"/>
              </a:rPr>
              <a:t>含修改</a:t>
            </a:r>
            <a:r>
              <a:rPr lang="en-US" altLang="zh-CN" b="0" dirty="0">
                <a:latin typeface="Times New Roman" panose="02020603050405020304" pitchFamily="18" charset="0"/>
              </a:rPr>
              <a:t>)</a:t>
            </a:r>
            <a:r>
              <a:rPr lang="zh-CN" altLang="en-US" b="0" dirty="0">
                <a:latin typeface="Times New Roman" panose="02020603050405020304" pitchFamily="18" charset="0"/>
              </a:rPr>
              <a:t>操作全部完成时，才能再以托付操作</a:t>
            </a:r>
            <a:r>
              <a:rPr lang="en-US" altLang="zh-CN" b="0" dirty="0">
                <a:latin typeface="Times New Roman" panose="02020603050405020304" pitchFamily="18" charset="0"/>
              </a:rPr>
              <a:t>(Commit Operation)</a:t>
            </a:r>
            <a:r>
              <a:rPr lang="zh-CN" altLang="en-US" b="0" dirty="0">
                <a:latin typeface="Times New Roman" panose="02020603050405020304" pitchFamily="18" charset="0"/>
              </a:rPr>
              <a:t>来终止事务。 只要有一个读、写或修改操作失败，便须执行夭折操作</a:t>
            </a:r>
            <a:r>
              <a:rPr lang="en-US" altLang="zh-CN" b="0" dirty="0">
                <a:latin typeface="Times New Roman" panose="02020603050405020304" pitchFamily="18" charset="0"/>
              </a:rPr>
              <a:t>(Abort Operation)</a:t>
            </a:r>
            <a:r>
              <a:rPr lang="zh-CN" altLang="en-US" b="0" dirty="0">
                <a:latin typeface="Times New Roman" panose="02020603050405020304" pitchFamily="18" charset="0"/>
              </a:rPr>
              <a:t>。读或写操作的失败可能是由于逻辑错误， 也可能是系统故障所导致的。 </a:t>
            </a:r>
            <a:endParaRPr lang="zh-CN" altLang="en-US" b="0" dirty="0">
              <a:latin typeface="Times New Roman" panose="02020603050405020304" pitchFamily="18" charset="0"/>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Text Box 4"/>
          <p:cNvSpPr txBox="1"/>
          <p:nvPr/>
        </p:nvSpPr>
        <p:spPr>
          <a:xfrm>
            <a:off x="1127125" y="879475"/>
            <a:ext cx="4586288"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事务记录</a:t>
            </a:r>
            <a:r>
              <a:rPr lang="en-US" altLang="zh-CN" dirty="0">
                <a:latin typeface="Times New Roman" panose="02020603050405020304" pitchFamily="18" charset="0"/>
              </a:rPr>
              <a:t>(Transaction Record) </a:t>
            </a:r>
            <a:endParaRPr lang="en-US" altLang="zh-CN" dirty="0">
              <a:latin typeface="Times New Roman" panose="02020603050405020304" pitchFamily="18" charset="0"/>
            </a:endParaRPr>
          </a:p>
        </p:txBody>
      </p:sp>
      <p:sp>
        <p:nvSpPr>
          <p:cNvPr id="132099" name="Text Box 5"/>
          <p:cNvSpPr txBox="1"/>
          <p:nvPr/>
        </p:nvSpPr>
        <p:spPr>
          <a:xfrm>
            <a:off x="1066800" y="1600200"/>
            <a:ext cx="6234113" cy="2651125"/>
          </a:xfrm>
          <a:prstGeom prst="rect">
            <a:avLst/>
          </a:prstGeom>
          <a:noFill/>
          <a:ln w="9525">
            <a:noFill/>
          </a:ln>
        </p:spPr>
        <p:txBody>
          <a:bodyPr wrap="none">
            <a:spAutoFit/>
          </a:bodyPr>
          <a:p>
            <a:pPr>
              <a:lnSpc>
                <a:spcPct val="175000"/>
              </a:lnSpc>
              <a:spcBef>
                <a:spcPct val="0"/>
              </a:spcBef>
              <a:buClrTx/>
            </a:pPr>
            <a:r>
              <a:rPr lang="en-US" altLang="zh-CN" b="0" dirty="0">
                <a:latin typeface="Courier New" panose="02070309020205020404" pitchFamily="49" charset="0"/>
              </a:rPr>
              <a:t>·</a:t>
            </a:r>
            <a:r>
              <a:rPr lang="zh-CN" altLang="en-US" b="0" dirty="0">
                <a:latin typeface="Times New Roman" panose="02020603050405020304" pitchFamily="18" charset="0"/>
              </a:rPr>
              <a:t>事务名： 用于标识该事务的惟一名字；</a:t>
            </a:r>
            <a:endParaRPr lang="zh-CN" altLang="en-US" b="0" dirty="0">
              <a:latin typeface="Times New Roman" panose="02020603050405020304" pitchFamily="18" charset="0"/>
            </a:endParaRPr>
          </a:p>
          <a:p>
            <a:pPr>
              <a:lnSpc>
                <a:spcPct val="175000"/>
              </a:lnSpc>
              <a:spcBef>
                <a:spcPct val="0"/>
              </a:spcBef>
              <a:buClrTx/>
            </a:pPr>
            <a:r>
              <a:rPr lang="en-US" altLang="zh-CN" b="0" dirty="0">
                <a:latin typeface="Courier New" panose="02070309020205020404" pitchFamily="49" charset="0"/>
              </a:rPr>
              <a:t>·</a:t>
            </a:r>
            <a:r>
              <a:rPr lang="zh-CN" altLang="en-US" b="0" dirty="0">
                <a:latin typeface="Times New Roman" panose="02020603050405020304" pitchFamily="18" charset="0"/>
              </a:rPr>
              <a:t>数据项名： 它是被修改数据项的惟一名字；</a:t>
            </a:r>
            <a:endParaRPr lang="zh-CN" altLang="en-US" b="0" dirty="0">
              <a:latin typeface="Times New Roman" panose="02020603050405020304" pitchFamily="18" charset="0"/>
            </a:endParaRPr>
          </a:p>
          <a:p>
            <a:pPr>
              <a:lnSpc>
                <a:spcPct val="175000"/>
              </a:lnSpc>
              <a:spcBef>
                <a:spcPct val="0"/>
              </a:spcBef>
              <a:buClrTx/>
            </a:pPr>
            <a:r>
              <a:rPr lang="en-US" altLang="zh-CN" b="0" dirty="0">
                <a:latin typeface="Courier New" panose="02070309020205020404" pitchFamily="49" charset="0"/>
              </a:rPr>
              <a:t>·</a:t>
            </a:r>
            <a:r>
              <a:rPr lang="zh-CN" altLang="en-US" b="0" dirty="0">
                <a:latin typeface="Times New Roman" panose="02020603050405020304" pitchFamily="18" charset="0"/>
              </a:rPr>
              <a:t>旧值： 修改前数据项的值；</a:t>
            </a:r>
            <a:endParaRPr lang="zh-CN" altLang="en-US" b="0" dirty="0">
              <a:latin typeface="Times New Roman" panose="02020603050405020304" pitchFamily="18" charset="0"/>
            </a:endParaRPr>
          </a:p>
          <a:p>
            <a:pPr>
              <a:lnSpc>
                <a:spcPct val="175000"/>
              </a:lnSpc>
              <a:spcBef>
                <a:spcPct val="0"/>
              </a:spcBef>
              <a:buClrTx/>
            </a:pPr>
            <a:r>
              <a:rPr lang="en-US" altLang="zh-CN" b="0" dirty="0">
                <a:latin typeface="Times New Roman" panose="02020603050405020304" pitchFamily="18" charset="0"/>
              </a:rPr>
              <a:t>·</a:t>
            </a:r>
            <a:r>
              <a:rPr lang="zh-CN" altLang="en-US" b="0" dirty="0">
                <a:latin typeface="Times New Roman" panose="02020603050405020304" pitchFamily="18" charset="0"/>
              </a:rPr>
              <a:t>新值： 修改后数据项将具有的值。 </a:t>
            </a:r>
            <a:endParaRPr lang="zh-CN" altLang="en-US" b="0" dirty="0">
              <a:latin typeface="Times New Roman" panose="02020603050405020304" pitchFamily="18" charset="0"/>
            </a:endParaRP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ext Box 4"/>
          <p:cNvSpPr txBox="1"/>
          <p:nvPr/>
        </p:nvSpPr>
        <p:spPr>
          <a:xfrm>
            <a:off x="1143000" y="838200"/>
            <a:ext cx="17843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3. </a:t>
            </a:r>
            <a:r>
              <a:rPr lang="zh-CN" altLang="en-US" dirty="0">
                <a:latin typeface="Times New Roman" panose="02020603050405020304" pitchFamily="18" charset="0"/>
              </a:rPr>
              <a:t>恢复算法 </a:t>
            </a:r>
            <a:endParaRPr lang="zh-CN" altLang="en-US" dirty="0">
              <a:latin typeface="Times New Roman" panose="02020603050405020304" pitchFamily="18" charset="0"/>
            </a:endParaRPr>
          </a:p>
        </p:txBody>
      </p:sp>
      <p:sp>
        <p:nvSpPr>
          <p:cNvPr id="133123" name="Text Box 5"/>
          <p:cNvSpPr txBox="1"/>
          <p:nvPr/>
        </p:nvSpPr>
        <p:spPr>
          <a:xfrm>
            <a:off x="533400" y="1600200"/>
            <a:ext cx="8153400" cy="4351338"/>
          </a:xfrm>
          <a:prstGeom prst="rect">
            <a:avLst/>
          </a:prstGeom>
          <a:noFill/>
          <a:ln w="9525">
            <a:noFill/>
          </a:ln>
        </p:spPr>
        <p:txBody>
          <a:bodyPr>
            <a:spAutoFit/>
          </a:bodyPr>
          <a:p>
            <a:pPr algn="just">
              <a:lnSpc>
                <a:spcPct val="14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恢复算法可利用以下两个过程：</a:t>
            </a:r>
            <a:endParaRPr lang="zh-CN" altLang="en-US" b="0" dirty="0">
              <a:latin typeface="Times New Roman" panose="02020603050405020304" pitchFamily="18" charset="0"/>
            </a:endParaRPr>
          </a:p>
          <a:p>
            <a:pPr algn="just">
              <a:lnSpc>
                <a:spcPct val="14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(1) undo〈T</a:t>
            </a:r>
            <a:r>
              <a:rPr lang="en-US" altLang="zh-CN" b="0" baseline="-25000" dirty="0">
                <a:latin typeface="Times New Roman" panose="02020603050405020304" pitchFamily="18" charset="0"/>
              </a:rPr>
              <a:t>i</a:t>
            </a:r>
            <a:r>
              <a:rPr lang="en-US" altLang="zh-CN" b="0" dirty="0">
                <a:latin typeface="Times New Roman" panose="02020603050405020304" pitchFamily="18" charset="0"/>
              </a:rPr>
              <a:t>〉</a:t>
            </a:r>
            <a:r>
              <a:rPr lang="zh-CN" altLang="en-US" b="0" dirty="0">
                <a:latin typeface="Times New Roman" panose="02020603050405020304" pitchFamily="18" charset="0"/>
              </a:rPr>
              <a:t>。该过程把所有被事务</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修改过的数据，恢复为修改前的值。</a:t>
            </a:r>
            <a:endParaRPr lang="zh-CN" altLang="en-US" b="0" dirty="0">
              <a:latin typeface="Times New Roman" panose="02020603050405020304" pitchFamily="18" charset="0"/>
            </a:endParaRPr>
          </a:p>
          <a:p>
            <a:pPr algn="just">
              <a:lnSpc>
                <a:spcPct val="14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(2) redo〈T</a:t>
            </a:r>
            <a:r>
              <a:rPr lang="en-US" altLang="zh-CN" b="0" baseline="-25000" dirty="0">
                <a:latin typeface="Times New Roman" panose="02020603050405020304" pitchFamily="18" charset="0"/>
              </a:rPr>
              <a:t>i</a:t>
            </a:r>
            <a:r>
              <a:rPr lang="en-US" altLang="zh-CN" b="0" dirty="0">
                <a:latin typeface="Times New Roman" panose="02020603050405020304" pitchFamily="18" charset="0"/>
              </a:rPr>
              <a:t>〉</a:t>
            </a:r>
            <a:r>
              <a:rPr lang="zh-CN" altLang="en-US" b="0" dirty="0">
                <a:latin typeface="Times New Roman" panose="02020603050405020304" pitchFamily="18" charset="0"/>
              </a:rPr>
              <a:t>。该过程能把所有被事务</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修改过的数据，设置为新值。</a:t>
            </a:r>
            <a:endParaRPr lang="zh-CN" altLang="en-US" b="0" dirty="0">
              <a:latin typeface="Times New Roman" panose="02020603050405020304" pitchFamily="18" charset="0"/>
            </a:endParaRPr>
          </a:p>
          <a:p>
            <a:pPr>
              <a:lnSpc>
                <a:spcPct val="145000"/>
              </a:lnSpc>
              <a:buClrTx/>
            </a:pPr>
            <a:r>
              <a:rPr lang="zh-CN" altLang="en-US" b="0" dirty="0">
                <a:latin typeface="Times New Roman" panose="02020603050405020304" pitchFamily="18" charset="0"/>
              </a:rPr>
              <a:t>         如果系统发生故障， 系统应对以前所发生的事务进行清理。 </a:t>
            </a:r>
            <a:endParaRPr lang="zh-CN" altLang="en-US" b="0" dirty="0">
              <a:latin typeface="Times New Roman" panose="02020603050405020304" pitchFamily="18" charset="0"/>
            </a:endParaRPr>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Text Box 4"/>
          <p:cNvSpPr txBox="1"/>
          <p:nvPr/>
        </p:nvSpPr>
        <p:spPr>
          <a:xfrm>
            <a:off x="1143000" y="685800"/>
            <a:ext cx="22288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6.7.2  </a:t>
            </a:r>
            <a:r>
              <a:rPr lang="zh-CN" altLang="en-US" sz="2800" dirty="0">
                <a:latin typeface="Times New Roman" panose="02020603050405020304" pitchFamily="18" charset="0"/>
              </a:rPr>
              <a:t>检查点 </a:t>
            </a:r>
            <a:endParaRPr lang="zh-CN" altLang="en-US" sz="2800" dirty="0">
              <a:latin typeface="Times New Roman" panose="02020603050405020304" pitchFamily="18" charset="0"/>
            </a:endParaRPr>
          </a:p>
        </p:txBody>
      </p:sp>
      <p:sp>
        <p:nvSpPr>
          <p:cNvPr id="134147" name="Text Box 5"/>
          <p:cNvSpPr txBox="1"/>
          <p:nvPr/>
        </p:nvSpPr>
        <p:spPr>
          <a:xfrm>
            <a:off x="1219200" y="1447800"/>
            <a:ext cx="4316413"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1. </a:t>
            </a:r>
            <a:r>
              <a:rPr lang="zh-CN" altLang="en-US" dirty="0">
                <a:latin typeface="Times New Roman" panose="02020603050405020304" pitchFamily="18" charset="0"/>
              </a:rPr>
              <a:t>检查点</a:t>
            </a:r>
            <a:r>
              <a:rPr lang="en-US" altLang="zh-CN" dirty="0">
                <a:latin typeface="Times New Roman" panose="02020603050405020304" pitchFamily="18" charset="0"/>
              </a:rPr>
              <a:t>(Check Points)</a:t>
            </a:r>
            <a:r>
              <a:rPr lang="zh-CN" altLang="en-US" dirty="0">
                <a:latin typeface="Times New Roman" panose="02020603050405020304" pitchFamily="18" charset="0"/>
              </a:rPr>
              <a:t>的作用 </a:t>
            </a:r>
            <a:endParaRPr lang="zh-CN" altLang="en-US" dirty="0">
              <a:latin typeface="Times New Roman" panose="02020603050405020304" pitchFamily="18" charset="0"/>
            </a:endParaRPr>
          </a:p>
        </p:txBody>
      </p:sp>
      <p:sp>
        <p:nvSpPr>
          <p:cNvPr id="134148" name="Text Box 6"/>
          <p:cNvSpPr txBox="1"/>
          <p:nvPr/>
        </p:nvSpPr>
        <p:spPr>
          <a:xfrm>
            <a:off x="533400" y="2057400"/>
            <a:ext cx="8077200" cy="4364038"/>
          </a:xfrm>
          <a:prstGeom prst="rect">
            <a:avLst/>
          </a:prstGeom>
          <a:noFill/>
          <a:ln w="9525">
            <a:noFill/>
          </a:ln>
        </p:spPr>
        <p:txBody>
          <a:bodyPr>
            <a:spAutoFit/>
          </a:bodyPr>
          <a:p>
            <a:pPr algn="just">
              <a:lnSpc>
                <a:spcPct val="13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引入检查点的主要目的，是使对事务记录表中事务记录的清理工作经常化， 即每隔一定时间便做一次下述工作： 首先是将驻留在易失性存储器</a:t>
            </a:r>
            <a:r>
              <a:rPr lang="en-US" altLang="zh-CN" b="0" dirty="0">
                <a:latin typeface="Times New Roman" panose="02020603050405020304" pitchFamily="18" charset="0"/>
              </a:rPr>
              <a:t>(</a:t>
            </a:r>
            <a:r>
              <a:rPr lang="zh-CN" altLang="en-US" b="0" dirty="0">
                <a:latin typeface="Times New Roman" panose="02020603050405020304" pitchFamily="18" charset="0"/>
              </a:rPr>
              <a:t>内存</a:t>
            </a:r>
            <a:r>
              <a:rPr lang="en-US" altLang="zh-CN" b="0" dirty="0">
                <a:latin typeface="Times New Roman" panose="02020603050405020304" pitchFamily="18" charset="0"/>
              </a:rPr>
              <a:t>)</a:t>
            </a:r>
            <a:r>
              <a:rPr lang="zh-CN" altLang="en-US" b="0" dirty="0">
                <a:latin typeface="Times New Roman" panose="02020603050405020304" pitchFamily="18" charset="0"/>
              </a:rPr>
              <a:t>中的当前事务记录表中的所有记录，输出到稳定存储器中；其次是将驻留在易失性存储器中的所有已修改数据，输出到稳定存储器中；然后是将事务记录表中的</a:t>
            </a:r>
            <a:r>
              <a:rPr lang="en-US" altLang="zh-CN" b="0" dirty="0">
                <a:latin typeface="Times New Roman" panose="02020603050405020304" pitchFamily="18" charset="0"/>
              </a:rPr>
              <a:t>〈</a:t>
            </a:r>
            <a:r>
              <a:rPr lang="zh-CN" altLang="en-US" b="0" dirty="0">
                <a:latin typeface="Times New Roman" panose="02020603050405020304" pitchFamily="18" charset="0"/>
              </a:rPr>
              <a:t>检查点</a:t>
            </a:r>
            <a:r>
              <a:rPr lang="en-US" altLang="zh-CN" b="0" dirty="0">
                <a:latin typeface="Times New Roman" panose="02020603050405020304" pitchFamily="18" charset="0"/>
              </a:rPr>
              <a:t>〉</a:t>
            </a:r>
            <a:r>
              <a:rPr lang="zh-CN" altLang="en-US" b="0" dirty="0">
                <a:latin typeface="Times New Roman" panose="02020603050405020304" pitchFamily="18" charset="0"/>
              </a:rPr>
              <a:t>记录，输出到稳定存储器中； 最后是每当出现一个</a:t>
            </a:r>
            <a:r>
              <a:rPr lang="en-US" altLang="zh-CN" b="0" dirty="0">
                <a:latin typeface="Times New Roman" panose="02020603050405020304" pitchFamily="18" charset="0"/>
              </a:rPr>
              <a:t>〈</a:t>
            </a:r>
            <a:r>
              <a:rPr lang="zh-CN" altLang="en-US" b="0" dirty="0">
                <a:latin typeface="Times New Roman" panose="02020603050405020304" pitchFamily="18" charset="0"/>
              </a:rPr>
              <a:t>检查点</a:t>
            </a:r>
            <a:r>
              <a:rPr lang="en-US" altLang="zh-CN" b="0" dirty="0">
                <a:latin typeface="Times New Roman" panose="02020603050405020304" pitchFamily="18" charset="0"/>
              </a:rPr>
              <a:t>〉</a:t>
            </a:r>
            <a:r>
              <a:rPr lang="zh-CN" altLang="en-US" b="0" dirty="0">
                <a:latin typeface="Times New Roman" panose="02020603050405020304" pitchFamily="18" charset="0"/>
              </a:rPr>
              <a:t>记录时，系统便执行上小节所介绍的恢复操作，利用</a:t>
            </a:r>
            <a:r>
              <a:rPr lang="en-US" altLang="zh-CN" b="0" dirty="0">
                <a:latin typeface="Times New Roman" panose="02020603050405020304" pitchFamily="18" charset="0"/>
              </a:rPr>
              <a:t>redo</a:t>
            </a:r>
            <a:r>
              <a:rPr lang="zh-CN" altLang="en-US" b="0" dirty="0">
                <a:latin typeface="Times New Roman" panose="02020603050405020304" pitchFamily="18" charset="0"/>
              </a:rPr>
              <a:t>和</a:t>
            </a:r>
            <a:r>
              <a:rPr lang="en-US" altLang="zh-CN" b="0" dirty="0">
                <a:latin typeface="Times New Roman" panose="02020603050405020304" pitchFamily="18" charset="0"/>
              </a:rPr>
              <a:t>undo</a:t>
            </a:r>
            <a:r>
              <a:rPr lang="zh-CN" altLang="en-US" b="0" dirty="0">
                <a:latin typeface="Times New Roman" panose="02020603050405020304" pitchFamily="18" charset="0"/>
              </a:rPr>
              <a:t>过程实现恢复功能。 </a:t>
            </a:r>
            <a:endParaRPr lang="zh-CN" altLang="en-US" b="0" dirty="0">
              <a:latin typeface="Times New Roman" panose="02020603050405020304" pitchFamily="18"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4"/>
          <p:cNvSpPr txBox="1"/>
          <p:nvPr/>
        </p:nvSpPr>
        <p:spPr>
          <a:xfrm>
            <a:off x="533400" y="685800"/>
            <a:ext cx="8153400" cy="4911725"/>
          </a:xfrm>
          <a:prstGeom prst="rect">
            <a:avLst/>
          </a:prstGeom>
          <a:noFill/>
          <a:ln w="9525">
            <a:noFill/>
          </a:ln>
        </p:spPr>
        <p:txBody>
          <a:bodyPr>
            <a:spAutoFit/>
          </a:bodyPr>
          <a:p>
            <a:pPr algn="just">
              <a:lnSpc>
                <a:spcPct val="140000"/>
              </a:lnSpc>
              <a:buClrTx/>
            </a:pPr>
            <a:r>
              <a:rPr lang="en-US" altLang="zh-CN" dirty="0">
                <a:latin typeface="Times New Roman" panose="02020603050405020304" pitchFamily="18" charset="0"/>
              </a:rPr>
              <a:t>         3. </a:t>
            </a:r>
            <a:r>
              <a:rPr lang="zh-CN" altLang="en-US" dirty="0">
                <a:latin typeface="Times New Roman" panose="02020603050405020304" pitchFamily="18" charset="0"/>
              </a:rPr>
              <a:t>其它文件操作</a:t>
            </a:r>
            <a:endParaRPr lang="zh-CN" altLang="en-US"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为了方便用户使用文件，通常，</a:t>
            </a:r>
            <a:r>
              <a:rPr lang="en-US" altLang="zh-CN" b="0" dirty="0">
                <a:latin typeface="Times New Roman" panose="02020603050405020304" pitchFamily="18" charset="0"/>
              </a:rPr>
              <a:t>OS</a:t>
            </a:r>
            <a:r>
              <a:rPr lang="zh-CN" altLang="en-US" b="0" dirty="0">
                <a:latin typeface="Times New Roman" panose="02020603050405020304" pitchFamily="18" charset="0"/>
              </a:rPr>
              <a:t>都提供了数条有关文件操作的系统调用，可将这些调用分成若干类：</a:t>
            </a:r>
            <a:endParaRPr lang="zh-CN" altLang="en-US" b="0"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一类是有关对文件属性进行操作的，即允许用户直接设置和获得文件的属性；</a:t>
            </a:r>
            <a:endParaRPr lang="zh-CN" altLang="en-US" b="0"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另一类是有关目录的；</a:t>
            </a:r>
            <a:endParaRPr lang="zh-CN" altLang="en-US" b="0" dirty="0">
              <a:latin typeface="Times New Roman" panose="02020603050405020304" pitchFamily="18" charset="0"/>
            </a:endParaRPr>
          </a:p>
          <a:p>
            <a:pPr algn="just">
              <a:lnSpc>
                <a:spcPct val="140000"/>
              </a:lnSpc>
              <a:buClrTx/>
            </a:pPr>
            <a:r>
              <a:rPr lang="zh-CN" altLang="en-US" b="0" dirty="0">
                <a:latin typeface="Times New Roman" panose="02020603050405020304" pitchFamily="18" charset="0"/>
              </a:rPr>
              <a:t>	还有用于实现文件共享的系统调用和用于对文件系统进行操作的系统调用等。 </a:t>
            </a:r>
            <a:endParaRPr lang="zh-CN" altLang="en-US" b="0" dirty="0">
              <a:latin typeface="Times New Roman" panose="02020603050405020304" pitchFamily="18" charset="0"/>
            </a:endParaRPr>
          </a:p>
        </p:txBody>
      </p:sp>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Text Box 4"/>
          <p:cNvSpPr txBox="1"/>
          <p:nvPr/>
        </p:nvSpPr>
        <p:spPr>
          <a:xfrm>
            <a:off x="1143000" y="762000"/>
            <a:ext cx="23939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新的恢复算法 </a:t>
            </a:r>
            <a:endParaRPr lang="zh-CN" altLang="en-US" dirty="0">
              <a:latin typeface="Times New Roman" panose="02020603050405020304" pitchFamily="18" charset="0"/>
            </a:endParaRPr>
          </a:p>
        </p:txBody>
      </p:sp>
      <p:sp>
        <p:nvSpPr>
          <p:cNvPr id="135171" name="Text Box 5"/>
          <p:cNvSpPr txBox="1"/>
          <p:nvPr/>
        </p:nvSpPr>
        <p:spPr>
          <a:xfrm>
            <a:off x="457200" y="1295400"/>
            <a:ext cx="8305800" cy="5021263"/>
          </a:xfrm>
          <a:prstGeom prst="rect">
            <a:avLst/>
          </a:prstGeom>
          <a:noFill/>
          <a:ln w="9525">
            <a:noFill/>
          </a:ln>
        </p:spPr>
        <p:txBody>
          <a:bodyPr>
            <a:spAutoFit/>
          </a:bodyPr>
          <a:p>
            <a:pPr algn="just">
              <a:lnSpc>
                <a:spcPct val="13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恢复例程首先查找事务记录表，确定在最近检查点以前开始执行的最后的事务</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。在找到这样的事务后， 再返回去搜索事务记录表，便可找到第一个检查点记录，恢复例程便从该检查点开始，返回搜索各个事务的记录，并利用</a:t>
            </a:r>
            <a:r>
              <a:rPr lang="en-US" altLang="zh-CN" b="0" dirty="0">
                <a:latin typeface="Times New Roman" panose="02020603050405020304" pitchFamily="18" charset="0"/>
              </a:rPr>
              <a:t>redo</a:t>
            </a:r>
            <a:r>
              <a:rPr lang="zh-CN" altLang="en-US" b="0" dirty="0">
                <a:latin typeface="Times New Roman" panose="02020603050405020304" pitchFamily="18" charset="0"/>
              </a:rPr>
              <a:t>和</a:t>
            </a:r>
            <a:r>
              <a:rPr lang="en-US" altLang="zh-CN" b="0" dirty="0">
                <a:latin typeface="Times New Roman" panose="02020603050405020304" pitchFamily="18" charset="0"/>
              </a:rPr>
              <a:t>undo</a:t>
            </a:r>
            <a:r>
              <a:rPr lang="zh-CN" altLang="en-US" b="0" dirty="0">
                <a:latin typeface="Times New Roman" panose="02020603050405020304" pitchFamily="18" charset="0"/>
              </a:rPr>
              <a:t>过程对它们进行处理。</a:t>
            </a:r>
            <a:endParaRPr lang="zh-CN" altLang="en-US" b="0" dirty="0">
              <a:latin typeface="Times New Roman" panose="02020603050405020304" pitchFamily="18" charset="0"/>
            </a:endParaRPr>
          </a:p>
          <a:p>
            <a:pPr algn="just">
              <a:lnSpc>
                <a:spcPct val="130000"/>
              </a:lnSpc>
              <a:buClrTx/>
            </a:pPr>
            <a:r>
              <a:rPr lang="zh-CN" altLang="en-US" b="0" dirty="0">
                <a:latin typeface="Times New Roman" panose="02020603050405020304" pitchFamily="18" charset="0"/>
              </a:rPr>
              <a:t>       如果把所有在事务</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以后开始执行的事务表示为事务集</a:t>
            </a:r>
            <a:r>
              <a:rPr lang="en-US" altLang="zh-CN" b="0" dirty="0">
                <a:latin typeface="Times New Roman" panose="02020603050405020304" pitchFamily="18" charset="0"/>
              </a:rPr>
              <a:t>T</a:t>
            </a:r>
            <a:r>
              <a:rPr lang="zh-CN" altLang="en-US" b="0" dirty="0">
                <a:latin typeface="Times New Roman" panose="02020603050405020304" pitchFamily="18" charset="0"/>
              </a:rPr>
              <a:t>， 则新的恢复操作要求是：对所有在</a:t>
            </a:r>
            <a:r>
              <a:rPr lang="en-US" altLang="zh-CN" b="0" dirty="0">
                <a:latin typeface="Times New Roman" panose="02020603050405020304" pitchFamily="18" charset="0"/>
              </a:rPr>
              <a:t>T</a:t>
            </a:r>
            <a:r>
              <a:rPr lang="zh-CN" altLang="en-US" b="0" dirty="0">
                <a:latin typeface="Times New Roman" panose="02020603050405020304" pitchFamily="18" charset="0"/>
              </a:rPr>
              <a:t>中的事务</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K</a:t>
            </a:r>
            <a:r>
              <a:rPr lang="en-US" altLang="zh-CN" b="0" dirty="0">
                <a:latin typeface="Times New Roman" panose="02020603050405020304" pitchFamily="18" charset="0"/>
              </a:rPr>
              <a:t>, </a:t>
            </a:r>
            <a:r>
              <a:rPr lang="zh-CN" altLang="en-US" b="0" dirty="0">
                <a:latin typeface="Times New Roman" panose="02020603050405020304" pitchFamily="18" charset="0"/>
              </a:rPr>
              <a:t>如果在事务记录表中出现了</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K</a:t>
            </a:r>
            <a:r>
              <a:rPr lang="zh-CN" altLang="en-US" b="0" dirty="0">
                <a:latin typeface="Times New Roman" panose="02020603050405020304" pitchFamily="18" charset="0"/>
              </a:rPr>
              <a:t>托付</a:t>
            </a:r>
            <a:r>
              <a:rPr lang="en-US" altLang="zh-CN" b="0" dirty="0">
                <a:latin typeface="Times New Roman" panose="02020603050405020304" pitchFamily="18" charset="0"/>
              </a:rPr>
              <a:t>〉</a:t>
            </a:r>
            <a:r>
              <a:rPr lang="zh-CN" altLang="en-US" b="0" dirty="0">
                <a:latin typeface="Times New Roman" panose="02020603050405020304" pitchFamily="18" charset="0"/>
              </a:rPr>
              <a:t>记录，则执行</a:t>
            </a:r>
            <a:r>
              <a:rPr lang="en-US" altLang="zh-CN" b="0" dirty="0">
                <a:latin typeface="Times New Roman" panose="02020603050405020304" pitchFamily="18" charset="0"/>
              </a:rPr>
              <a:t>redo〈T</a:t>
            </a:r>
            <a:r>
              <a:rPr lang="en-US" altLang="zh-CN" b="0" baseline="-25000" dirty="0">
                <a:latin typeface="Times New Roman" panose="02020603050405020304" pitchFamily="18" charset="0"/>
              </a:rPr>
              <a:t>K</a:t>
            </a:r>
            <a:r>
              <a:rPr lang="en-US" altLang="zh-CN" b="0" dirty="0">
                <a:latin typeface="Times New Roman" panose="02020603050405020304" pitchFamily="18" charset="0"/>
              </a:rPr>
              <a:t>〉</a:t>
            </a:r>
            <a:r>
              <a:rPr lang="zh-CN" altLang="en-US" b="0" dirty="0">
                <a:latin typeface="Times New Roman" panose="02020603050405020304" pitchFamily="18" charset="0"/>
              </a:rPr>
              <a:t>操作； 反之，如果在事务记录表中并未出现</a:t>
            </a:r>
            <a:r>
              <a:rPr lang="en-US" altLang="zh-CN" b="0" dirty="0">
                <a:latin typeface="Times New Roman" panose="02020603050405020304" pitchFamily="18" charset="0"/>
              </a:rPr>
              <a:t>〈T</a:t>
            </a:r>
            <a:r>
              <a:rPr lang="en-US" altLang="zh-CN" b="0" baseline="-25000" dirty="0">
                <a:latin typeface="Times New Roman" panose="02020603050405020304" pitchFamily="18" charset="0"/>
              </a:rPr>
              <a:t>K</a:t>
            </a:r>
            <a:r>
              <a:rPr lang="zh-CN" altLang="en-US" b="0" dirty="0">
                <a:latin typeface="Times New Roman" panose="02020603050405020304" pitchFamily="18" charset="0"/>
              </a:rPr>
              <a:t>托付</a:t>
            </a:r>
            <a:r>
              <a:rPr lang="en-US" altLang="zh-CN" b="0" dirty="0">
                <a:latin typeface="Times New Roman" panose="02020603050405020304" pitchFamily="18" charset="0"/>
              </a:rPr>
              <a:t>〉</a:t>
            </a:r>
            <a:r>
              <a:rPr lang="zh-CN" altLang="en-US" b="0" dirty="0">
                <a:latin typeface="Times New Roman" panose="02020603050405020304" pitchFamily="18" charset="0"/>
              </a:rPr>
              <a:t>记录，则执行</a:t>
            </a:r>
            <a:r>
              <a:rPr lang="en-US" altLang="zh-CN" b="0" dirty="0">
                <a:latin typeface="Times New Roman" panose="02020603050405020304" pitchFamily="18" charset="0"/>
              </a:rPr>
              <a:t>undo〈T</a:t>
            </a:r>
            <a:r>
              <a:rPr lang="en-US" altLang="zh-CN" b="0" baseline="-25000" dirty="0">
                <a:latin typeface="Times New Roman" panose="02020603050405020304" pitchFamily="18" charset="0"/>
              </a:rPr>
              <a:t>K</a:t>
            </a:r>
            <a:r>
              <a:rPr lang="en-US" altLang="zh-CN" b="0" dirty="0">
                <a:latin typeface="Times New Roman" panose="02020603050405020304" pitchFamily="18" charset="0"/>
              </a:rPr>
              <a:t>〉</a:t>
            </a:r>
            <a:r>
              <a:rPr lang="zh-CN" altLang="en-US" b="0" dirty="0">
                <a:latin typeface="Times New Roman" panose="02020603050405020304" pitchFamily="18" charset="0"/>
              </a:rPr>
              <a:t>操作。</a:t>
            </a:r>
            <a:endParaRPr lang="zh-CN" altLang="en-US" b="0" dirty="0">
              <a:latin typeface="Times New Roman" panose="02020603050405020304" pitchFamily="18" charset="0"/>
            </a:endParaRPr>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ext Box 4"/>
          <p:cNvSpPr txBox="1"/>
          <p:nvPr/>
        </p:nvSpPr>
        <p:spPr>
          <a:xfrm>
            <a:off x="1454150" y="914400"/>
            <a:ext cx="24955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6.7.3 </a:t>
            </a:r>
            <a:r>
              <a:rPr lang="zh-CN" altLang="en-US" sz="2800" dirty="0">
                <a:latin typeface="Times New Roman" panose="02020603050405020304" pitchFamily="18" charset="0"/>
              </a:rPr>
              <a:t>并发控制 </a:t>
            </a:r>
            <a:endParaRPr lang="zh-CN" altLang="en-US" sz="2800" dirty="0">
              <a:latin typeface="Times New Roman" panose="02020603050405020304" pitchFamily="18" charset="0"/>
            </a:endParaRPr>
          </a:p>
        </p:txBody>
      </p:sp>
      <p:sp>
        <p:nvSpPr>
          <p:cNvPr id="136195" name="Text Box 5"/>
          <p:cNvSpPr txBox="1"/>
          <p:nvPr/>
        </p:nvSpPr>
        <p:spPr>
          <a:xfrm>
            <a:off x="1447800" y="1981200"/>
            <a:ext cx="4908550" cy="1552575"/>
          </a:xfrm>
          <a:prstGeom prst="rect">
            <a:avLst/>
          </a:prstGeom>
          <a:noFill/>
          <a:ln w="9525">
            <a:noFill/>
          </a:ln>
        </p:spPr>
        <p:txBody>
          <a:bodyPr wrap="none">
            <a:spAutoFit/>
          </a:bodyPr>
          <a:p>
            <a:pPr marL="457200" indent="-457200">
              <a:spcBef>
                <a:spcPct val="0"/>
              </a:spcBef>
              <a:buClrTx/>
              <a:buAutoNum type="arabicPeriod"/>
            </a:pPr>
            <a:r>
              <a:rPr lang="zh-CN" altLang="en-US" dirty="0">
                <a:latin typeface="Times New Roman" panose="02020603050405020304" pitchFamily="18" charset="0"/>
              </a:rPr>
              <a:t>利用互斥锁实现“顺序性”</a:t>
            </a:r>
            <a:endParaRPr lang="zh-CN" altLang="en-US" dirty="0">
              <a:latin typeface="Times New Roman" panose="02020603050405020304" pitchFamily="18" charset="0"/>
            </a:endParaRPr>
          </a:p>
          <a:p>
            <a:pPr marL="457200" indent="-457200">
              <a:spcBef>
                <a:spcPct val="0"/>
              </a:spcBef>
              <a:buClrTx/>
              <a:buAutoNum type="arabicPeriod"/>
            </a:pPr>
            <a:endParaRPr lang="zh-CN" altLang="en-US" dirty="0">
              <a:latin typeface="Times New Roman" panose="02020603050405020304" pitchFamily="18" charset="0"/>
            </a:endParaRPr>
          </a:p>
          <a:p>
            <a:pPr marL="457200" indent="-457200">
              <a:spcBef>
                <a:spcPct val="0"/>
              </a:spcBef>
              <a:buClrTx/>
              <a:buAutoNum type="arabicPeriod"/>
            </a:pPr>
            <a:endParaRPr lang="zh-CN" altLang="en-US" dirty="0">
              <a:latin typeface="Times New Roman" panose="02020603050405020304" pitchFamily="18" charset="0"/>
            </a:endParaRPr>
          </a:p>
          <a:p>
            <a:pPr marL="457200" indent="-457200">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利用互斥锁和共享锁实现顺序性  </a:t>
            </a:r>
            <a:endParaRPr lang="zh-CN" altLang="en-US" dirty="0">
              <a:latin typeface="Times New Roman" panose="02020603050405020304" pitchFamily="18" charset="0"/>
            </a:endParaRPr>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4"/>
          <p:cNvSpPr txBox="1"/>
          <p:nvPr/>
        </p:nvSpPr>
        <p:spPr>
          <a:xfrm>
            <a:off x="1143000" y="787400"/>
            <a:ext cx="53403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6.7.4 </a:t>
            </a:r>
            <a:r>
              <a:rPr lang="zh-CN" altLang="en-US" sz="2800" dirty="0">
                <a:latin typeface="Times New Roman" panose="02020603050405020304" pitchFamily="18" charset="0"/>
              </a:rPr>
              <a:t>重复数据的数据一致性问题 </a:t>
            </a:r>
            <a:endParaRPr lang="zh-CN" altLang="en-US" sz="2800" dirty="0">
              <a:latin typeface="Times New Roman" panose="02020603050405020304" pitchFamily="18" charset="0"/>
            </a:endParaRPr>
          </a:p>
        </p:txBody>
      </p:sp>
      <p:sp>
        <p:nvSpPr>
          <p:cNvPr id="137219" name="Text Box 5"/>
          <p:cNvSpPr txBox="1"/>
          <p:nvPr/>
        </p:nvSpPr>
        <p:spPr>
          <a:xfrm>
            <a:off x="1219200" y="1600200"/>
            <a:ext cx="30035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1. </a:t>
            </a:r>
            <a:r>
              <a:rPr lang="zh-CN" altLang="en-US" dirty="0">
                <a:latin typeface="Times New Roman" panose="02020603050405020304" pitchFamily="18" charset="0"/>
              </a:rPr>
              <a:t>重复文件的一致性 </a:t>
            </a:r>
            <a:endParaRPr lang="zh-CN" altLang="en-US" dirty="0">
              <a:latin typeface="Times New Roman" panose="02020603050405020304" pitchFamily="18" charset="0"/>
            </a:endParaRPr>
          </a:p>
        </p:txBody>
      </p:sp>
      <p:sp>
        <p:nvSpPr>
          <p:cNvPr id="137220" name="Text Box 6"/>
          <p:cNvSpPr txBox="1"/>
          <p:nvPr/>
        </p:nvSpPr>
        <p:spPr>
          <a:xfrm>
            <a:off x="2895600" y="5867400"/>
            <a:ext cx="3563938"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6-28 UNIX</a:t>
            </a:r>
            <a:r>
              <a:rPr lang="zh-CN" altLang="en-US" b="0" dirty="0">
                <a:latin typeface="Times New Roman" panose="02020603050405020304" pitchFamily="18" charset="0"/>
              </a:rPr>
              <a:t>类型的目录 </a:t>
            </a:r>
            <a:endParaRPr lang="zh-CN" altLang="en-US" b="0" dirty="0">
              <a:latin typeface="Times New Roman" panose="02020603050405020304" pitchFamily="18" charset="0"/>
            </a:endParaRPr>
          </a:p>
        </p:txBody>
      </p:sp>
      <p:pic>
        <p:nvPicPr>
          <p:cNvPr id="137221" name="Picture 7" descr="未标题-1 拷贝"/>
          <p:cNvPicPr>
            <a:picLocks noChangeAspect="1"/>
          </p:cNvPicPr>
          <p:nvPr/>
        </p:nvPicPr>
        <p:blipFill>
          <a:blip r:embed="rId1"/>
          <a:stretch>
            <a:fillRect/>
          </a:stretch>
        </p:blipFill>
        <p:spPr>
          <a:xfrm>
            <a:off x="381000" y="2667000"/>
            <a:ext cx="8267700" cy="3219450"/>
          </a:xfrm>
          <a:prstGeom prst="rect">
            <a:avLst/>
          </a:prstGeom>
          <a:noFill/>
          <a:ln w="9525">
            <a:noFill/>
          </a:ln>
        </p:spPr>
      </p:pic>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ext Box 4"/>
          <p:cNvSpPr txBox="1"/>
          <p:nvPr/>
        </p:nvSpPr>
        <p:spPr>
          <a:xfrm>
            <a:off x="914400" y="762000"/>
            <a:ext cx="33083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盘块号一致性的检查 </a:t>
            </a:r>
            <a:endParaRPr lang="zh-CN" altLang="en-US" dirty="0">
              <a:latin typeface="Times New Roman" panose="02020603050405020304" pitchFamily="18" charset="0"/>
            </a:endParaRPr>
          </a:p>
        </p:txBody>
      </p:sp>
      <p:sp>
        <p:nvSpPr>
          <p:cNvPr id="138243" name="Text Box 5"/>
          <p:cNvSpPr txBox="1"/>
          <p:nvPr/>
        </p:nvSpPr>
        <p:spPr>
          <a:xfrm>
            <a:off x="2971800" y="6248400"/>
            <a:ext cx="4324350"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6-29 </a:t>
            </a:r>
            <a:r>
              <a:rPr lang="zh-CN" altLang="en-US" b="0" dirty="0">
                <a:latin typeface="Times New Roman" panose="02020603050405020304" pitchFamily="18" charset="0"/>
              </a:rPr>
              <a:t>检查盘块号一致性情况 </a:t>
            </a:r>
            <a:endParaRPr lang="zh-CN" altLang="en-US" b="0" dirty="0">
              <a:latin typeface="Times New Roman" panose="02020603050405020304" pitchFamily="18" charset="0"/>
            </a:endParaRPr>
          </a:p>
        </p:txBody>
      </p:sp>
      <p:pic>
        <p:nvPicPr>
          <p:cNvPr id="138244" name="Picture 6" descr="未标题-1 拷贝"/>
          <p:cNvPicPr>
            <a:picLocks noChangeAspect="1"/>
          </p:cNvPicPr>
          <p:nvPr/>
        </p:nvPicPr>
        <p:blipFill>
          <a:blip r:embed="rId1"/>
          <a:stretch>
            <a:fillRect/>
          </a:stretch>
        </p:blipFill>
        <p:spPr>
          <a:xfrm>
            <a:off x="0" y="1524000"/>
            <a:ext cx="9144000" cy="4548188"/>
          </a:xfrm>
          <a:prstGeom prst="rect">
            <a:avLst/>
          </a:prstGeom>
          <a:noFill/>
          <a:ln w="9525">
            <a:noFill/>
          </a:ln>
        </p:spPr>
      </p:pic>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ext Box 2"/>
          <p:cNvSpPr txBox="1"/>
          <p:nvPr/>
        </p:nvSpPr>
        <p:spPr>
          <a:xfrm>
            <a:off x="2971800" y="5943600"/>
            <a:ext cx="4324350"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6-29 </a:t>
            </a:r>
            <a:r>
              <a:rPr lang="zh-CN" altLang="en-US" b="0" dirty="0">
                <a:latin typeface="Times New Roman" panose="02020603050405020304" pitchFamily="18" charset="0"/>
              </a:rPr>
              <a:t>检查盘块号一致性情况 </a:t>
            </a:r>
            <a:endParaRPr lang="zh-CN" altLang="en-US" b="0" dirty="0">
              <a:latin typeface="Times New Roman" panose="02020603050405020304" pitchFamily="18" charset="0"/>
            </a:endParaRPr>
          </a:p>
        </p:txBody>
      </p:sp>
      <p:pic>
        <p:nvPicPr>
          <p:cNvPr id="139267" name="Picture 3" descr="未标题-1 拷贝"/>
          <p:cNvPicPr>
            <a:picLocks noChangeAspect="1"/>
          </p:cNvPicPr>
          <p:nvPr/>
        </p:nvPicPr>
        <p:blipFill>
          <a:blip r:embed="rId1"/>
          <a:stretch>
            <a:fillRect/>
          </a:stretch>
        </p:blipFill>
        <p:spPr>
          <a:xfrm>
            <a:off x="0" y="1143000"/>
            <a:ext cx="9144000" cy="4471988"/>
          </a:xfrm>
          <a:prstGeom prst="rect">
            <a:avLst/>
          </a:prstGeom>
          <a:noFill/>
          <a:ln w="9525">
            <a:noFill/>
          </a:ln>
        </p:spPr>
      </p:pic>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ext Box 4"/>
          <p:cNvSpPr txBox="1"/>
          <p:nvPr/>
        </p:nvSpPr>
        <p:spPr>
          <a:xfrm>
            <a:off x="1143000" y="838200"/>
            <a:ext cx="30035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3. </a:t>
            </a:r>
            <a:r>
              <a:rPr lang="zh-CN" altLang="en-US" dirty="0">
                <a:latin typeface="Times New Roman" panose="02020603050405020304" pitchFamily="18" charset="0"/>
              </a:rPr>
              <a:t>链接数一致性检查 </a:t>
            </a:r>
            <a:endParaRPr lang="zh-CN" altLang="en-US" dirty="0">
              <a:latin typeface="Times New Roman" panose="02020603050405020304" pitchFamily="18" charset="0"/>
            </a:endParaRPr>
          </a:p>
        </p:txBody>
      </p:sp>
      <p:sp>
        <p:nvSpPr>
          <p:cNvPr id="140291" name="Text Box 5"/>
          <p:cNvSpPr txBox="1"/>
          <p:nvPr/>
        </p:nvSpPr>
        <p:spPr>
          <a:xfrm>
            <a:off x="533400" y="1524000"/>
            <a:ext cx="8229600" cy="3925888"/>
          </a:xfrm>
          <a:prstGeom prst="rect">
            <a:avLst/>
          </a:prstGeom>
          <a:noFill/>
          <a:ln w="9525">
            <a:noFill/>
          </a:ln>
        </p:spPr>
        <p:txBody>
          <a:bodyPr>
            <a:spAutoFit/>
          </a:bodyPr>
          <a:p>
            <a:pPr algn="just">
              <a:lnSpc>
                <a:spcPct val="15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为每个盘块建立一个表项，其中含有该索引结点号的计数值。 在进行检查时，从根目录开始查找，每当在目录中遇到该索引结点号时， 便在该计数器表中相应文件的表项上加</a:t>
            </a:r>
            <a:r>
              <a:rPr lang="en-US" altLang="zh-CN" b="0" dirty="0">
                <a:latin typeface="Times New Roman" panose="02020603050405020304" pitchFamily="18" charset="0"/>
              </a:rPr>
              <a:t>1</a:t>
            </a:r>
            <a:r>
              <a:rPr lang="zh-CN" altLang="en-US" b="0" dirty="0">
                <a:latin typeface="Times New Roman" panose="02020603050405020304" pitchFamily="18" charset="0"/>
              </a:rPr>
              <a:t>。当把所有目录都检查完后，便可将该计数器表中每个表项中的索引结点号计数值与该文件索引结点中的链接计数</a:t>
            </a:r>
            <a:r>
              <a:rPr lang="en-US" altLang="zh-CN" b="0" dirty="0">
                <a:latin typeface="Times New Roman" panose="02020603050405020304" pitchFamily="18" charset="0"/>
              </a:rPr>
              <a:t>count</a:t>
            </a:r>
            <a:r>
              <a:rPr lang="zh-CN" altLang="en-US" b="0" dirty="0">
                <a:latin typeface="Times New Roman" panose="02020603050405020304" pitchFamily="18" charset="0"/>
              </a:rPr>
              <a:t>值加以比较， 如果两者一致，表示是正确的；否则，便是发生了链接数据不一致的错误。 </a:t>
            </a:r>
            <a:endParaRPr lang="zh-CN" altLang="en-US" b="0" dirty="0">
              <a:latin typeface="Times New Roman" panose="02020603050405020304" pitchFamily="18" charset="0"/>
            </a:endParaRPr>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ext Box 4"/>
          <p:cNvSpPr txBox="1"/>
          <p:nvPr/>
        </p:nvSpPr>
        <p:spPr>
          <a:xfrm>
            <a:off x="304800" y="457200"/>
            <a:ext cx="8534400" cy="6164263"/>
          </a:xfrm>
          <a:prstGeom prst="rect">
            <a:avLst/>
          </a:prstGeom>
          <a:noFill/>
          <a:ln w="9525">
            <a:noFill/>
          </a:ln>
        </p:spPr>
        <p:txBody>
          <a:bodyPr>
            <a:spAutoFit/>
          </a:bodyPr>
          <a:p>
            <a:pPr algn="just">
              <a:lnSpc>
                <a:spcPct val="11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如果索引结点中的链接计数</a:t>
            </a:r>
            <a:r>
              <a:rPr lang="en-US" altLang="zh-CN" b="0" dirty="0">
                <a:latin typeface="Times New Roman" panose="02020603050405020304" pitchFamily="18" charset="0"/>
              </a:rPr>
              <a:t>count</a:t>
            </a:r>
            <a:r>
              <a:rPr lang="zh-CN" altLang="en-US" b="0" dirty="0">
                <a:latin typeface="Times New Roman" panose="02020603050405020304" pitchFamily="18" charset="0"/>
              </a:rPr>
              <a:t>值大于计数器表中相应索引结点号的计数值，则即使在所有共享此文件的用户都不再使用此文件时，其</a:t>
            </a:r>
            <a:r>
              <a:rPr lang="en-US" altLang="zh-CN" b="0" dirty="0">
                <a:latin typeface="Times New Roman" panose="02020603050405020304" pitchFamily="18" charset="0"/>
              </a:rPr>
              <a:t>count</a:t>
            </a:r>
            <a:r>
              <a:rPr lang="zh-CN" altLang="en-US" b="0" dirty="0">
                <a:latin typeface="Times New Roman" panose="02020603050405020304" pitchFamily="18" charset="0"/>
              </a:rPr>
              <a:t>值仍不为</a:t>
            </a:r>
            <a:r>
              <a:rPr lang="en-US" altLang="zh-CN" b="0" dirty="0">
                <a:latin typeface="Times New Roman" panose="02020603050405020304" pitchFamily="18" charset="0"/>
              </a:rPr>
              <a:t>0</a:t>
            </a:r>
            <a:r>
              <a:rPr lang="zh-CN" altLang="en-US" b="0" dirty="0">
                <a:latin typeface="Times New Roman" panose="02020603050405020304" pitchFamily="18" charset="0"/>
              </a:rPr>
              <a:t>，因而该文件不会被删除。这种错误的后果是使一些已无用户需要的文件仍驻留在磁盘上，浪费了存储空间。解决的方法是用计数器表中的正确的计数值去为</a:t>
            </a:r>
            <a:r>
              <a:rPr lang="en-US" altLang="zh-CN" b="0" dirty="0">
                <a:latin typeface="Times New Roman" panose="02020603050405020304" pitchFamily="18" charset="0"/>
              </a:rPr>
              <a:t>count</a:t>
            </a:r>
            <a:r>
              <a:rPr lang="zh-CN" altLang="en-US" b="0" dirty="0">
                <a:latin typeface="Times New Roman" panose="02020603050405020304" pitchFamily="18" charset="0"/>
              </a:rPr>
              <a:t>重新赋值。</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反之，如果出现</a:t>
            </a:r>
            <a:r>
              <a:rPr lang="en-US" altLang="zh-CN" b="0" dirty="0">
                <a:latin typeface="Times New Roman" panose="02020603050405020304" pitchFamily="18" charset="0"/>
              </a:rPr>
              <a:t>count</a:t>
            </a:r>
            <a:r>
              <a:rPr lang="zh-CN" altLang="en-US" b="0" dirty="0">
                <a:latin typeface="Times New Roman" panose="02020603050405020304" pitchFamily="18" charset="0"/>
              </a:rPr>
              <a:t>值小于计数器表中索引结点号计数值的情况时，就有潜在的危险。假如有两个用户共享一个文件，但是</a:t>
            </a:r>
            <a:r>
              <a:rPr lang="en-US" altLang="zh-CN" b="0" dirty="0">
                <a:latin typeface="Times New Roman" panose="02020603050405020304" pitchFamily="18" charset="0"/>
              </a:rPr>
              <a:t>count</a:t>
            </a:r>
            <a:r>
              <a:rPr lang="zh-CN" altLang="en-US" b="0" dirty="0">
                <a:latin typeface="Times New Roman" panose="02020603050405020304" pitchFamily="18" charset="0"/>
              </a:rPr>
              <a:t>值仍为</a:t>
            </a:r>
            <a:r>
              <a:rPr lang="en-US" altLang="zh-CN" b="0" dirty="0">
                <a:latin typeface="Times New Roman" panose="02020603050405020304" pitchFamily="18" charset="0"/>
              </a:rPr>
              <a:t>1</a:t>
            </a:r>
            <a:r>
              <a:rPr lang="zh-CN" altLang="en-US" b="0" dirty="0">
                <a:latin typeface="Times New Roman" panose="02020603050405020304" pitchFamily="18" charset="0"/>
              </a:rPr>
              <a:t>， 这样， 只要其中有一个用户不再需要此文件时， </a:t>
            </a:r>
            <a:r>
              <a:rPr lang="en-US" altLang="zh-CN" b="0" dirty="0">
                <a:latin typeface="Times New Roman" panose="02020603050405020304" pitchFamily="18" charset="0"/>
              </a:rPr>
              <a:t>count</a:t>
            </a:r>
            <a:r>
              <a:rPr lang="zh-CN" altLang="en-US" b="0" dirty="0">
                <a:latin typeface="Times New Roman" panose="02020603050405020304" pitchFamily="18" charset="0"/>
              </a:rPr>
              <a:t>值就会减为</a:t>
            </a:r>
            <a:r>
              <a:rPr lang="en-US" altLang="zh-CN" b="0" dirty="0">
                <a:latin typeface="Times New Roman" panose="02020603050405020304" pitchFamily="18" charset="0"/>
              </a:rPr>
              <a:t>0</a:t>
            </a:r>
            <a:r>
              <a:rPr lang="zh-CN" altLang="en-US" b="0" dirty="0">
                <a:latin typeface="Times New Roman" panose="02020603050405020304" pitchFamily="18" charset="0"/>
              </a:rPr>
              <a:t>，从而使系统将此文件删除， 并释放其索引结点及文件所占用的盘块，导致另一共享此文件的用户所对应的目录项，指向了一个空索引结点，最终是使该用户再无法访问此文件。如果该索引结点很快又被分配给其它文件，则又会带来潜在的危险。 解决的方法是将</a:t>
            </a:r>
            <a:r>
              <a:rPr lang="en-US" altLang="zh-CN" b="0" dirty="0">
                <a:latin typeface="Times New Roman" panose="02020603050405020304" pitchFamily="18" charset="0"/>
              </a:rPr>
              <a:t>count</a:t>
            </a:r>
            <a:r>
              <a:rPr lang="zh-CN" altLang="en-US" b="0" dirty="0">
                <a:latin typeface="Times New Roman" panose="02020603050405020304" pitchFamily="18" charset="0"/>
              </a:rPr>
              <a:t>值置为正确值。 </a:t>
            </a:r>
            <a:endParaRPr lang="zh-CN" altLang="en-US" b="0" dirty="0">
              <a:latin typeface="Times New Roman" panose="02020603050405020304" pitchFamily="18"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2" name="Rectangle 2"/>
          <p:cNvSpPr>
            <a:spLocks noGrp="1" noChangeArrowheads="1"/>
          </p:cNvSpPr>
          <p:nvPr>
            <p:ph type="title"/>
          </p:nvPr>
        </p:nvSpPr>
        <p:spPr>
          <a:xfrm>
            <a:off x="539750" y="260350"/>
            <a:ext cx="7745413" cy="5191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j-ea"/>
                <a:cs typeface="+mj-cs"/>
              </a:rPr>
              <a:t>6.2 </a:t>
            </a:r>
            <a:r>
              <a:rPr kumimoji="0" lang="zh-CN" altLang="en-US"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j-ea"/>
                <a:cs typeface="+mj-cs"/>
              </a:rPr>
              <a:t>文件的逻辑结构</a:t>
            </a:r>
            <a:endParaRPr kumimoji="0" lang="zh-CN" altLang="en-US"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25283" name="Rectangle 3"/>
          <p:cNvSpPr>
            <a:spLocks noGrp="1"/>
          </p:cNvSpPr>
          <p:nvPr>
            <p:ph idx="1"/>
          </p:nvPr>
        </p:nvSpPr>
        <p:spPr>
          <a:xfrm>
            <a:off x="323850" y="836613"/>
            <a:ext cx="7747000" cy="1655762"/>
          </a:xfrm>
          <a:ln/>
        </p:spPr>
        <p:txBody>
          <a:bodyPr vert="horz" wrap="square" lIns="91440" tIns="45720" rIns="91440" bIns="45720" anchor="t"/>
          <a:p>
            <a:pPr>
              <a:lnSpc>
                <a:spcPct val="120000"/>
              </a:lnSpc>
              <a:spcBef>
                <a:spcPct val="10000"/>
              </a:spcBef>
              <a:buNone/>
            </a:pPr>
            <a:r>
              <a:rPr lang="zh-CN" altLang="en-US" sz="3600" b="1" dirty="0">
                <a:solidFill>
                  <a:srgbClr val="3333FF"/>
                </a:solidFill>
                <a:latin typeface="宋体" panose="02010600030101010101" pitchFamily="2" charset="-122"/>
              </a:rPr>
              <a:t>一</a:t>
            </a:r>
            <a:r>
              <a:rPr lang="en-US" altLang="zh-CN" sz="3600" b="1" dirty="0">
                <a:solidFill>
                  <a:srgbClr val="3333FF"/>
                </a:solidFill>
                <a:latin typeface="宋体" panose="02010600030101010101" pitchFamily="2" charset="-122"/>
              </a:rPr>
              <a:t>.</a:t>
            </a:r>
            <a:r>
              <a:rPr lang="zh-CN" altLang="en-US" sz="3600" b="1" dirty="0">
                <a:solidFill>
                  <a:srgbClr val="3333FF"/>
                </a:solidFill>
                <a:latin typeface="宋体" panose="02010600030101010101" pitchFamily="2" charset="-122"/>
              </a:rPr>
              <a:t>文件的两种结构</a:t>
            </a:r>
            <a:endParaRPr lang="zh-CN" altLang="en-US" sz="3600" b="1" dirty="0">
              <a:solidFill>
                <a:srgbClr val="3333FF"/>
              </a:solidFill>
              <a:latin typeface="宋体" panose="02010600030101010101" pitchFamily="2" charset="-122"/>
            </a:endParaRPr>
          </a:p>
          <a:p>
            <a:pPr>
              <a:lnSpc>
                <a:spcPct val="120000"/>
              </a:lnSpc>
              <a:spcBef>
                <a:spcPct val="10000"/>
              </a:spcBef>
              <a:buNone/>
            </a:pPr>
            <a:r>
              <a:rPr lang="en-US" altLang="zh-CN" b="1" dirty="0">
                <a:solidFill>
                  <a:schemeClr val="accent1"/>
                </a:solidFill>
              </a:rPr>
              <a:t>1. </a:t>
            </a:r>
            <a:r>
              <a:rPr lang="zh-CN" altLang="en-US" b="1" dirty="0">
                <a:solidFill>
                  <a:schemeClr val="accent1"/>
                </a:solidFill>
              </a:rPr>
              <a:t>文件的逻辑结构</a:t>
            </a:r>
            <a:endParaRPr lang="zh-CN" altLang="en-US" b="1" dirty="0">
              <a:solidFill>
                <a:schemeClr val="accent1"/>
              </a:solidFill>
            </a:endParaRPr>
          </a:p>
        </p:txBody>
      </p:sp>
      <p:sp>
        <p:nvSpPr>
          <p:cNvPr id="225287" name="Text Box 7"/>
          <p:cNvSpPr txBox="1">
            <a:spLocks noChangeArrowheads="1"/>
          </p:cNvSpPr>
          <p:nvPr/>
        </p:nvSpPr>
        <p:spPr bwMode="auto">
          <a:xfrm>
            <a:off x="323850" y="2276475"/>
            <a:ext cx="7848600" cy="38989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rgbClr val="990099"/>
                </a:solidFill>
                <a:latin typeface="Arial" panose="020B0604020202020204" pitchFamily="34" charset="0"/>
                <a:ea typeface="宋体" panose="02010600030101010101" pitchFamily="2" charset="-122"/>
                <a:cs typeface="+mn-cs"/>
              </a:rPr>
              <a:t>(1) </a:t>
            </a:r>
            <a:r>
              <a:rPr kumimoji="0" lang="zh-CN" altLang="en-US" sz="2800" kern="1200" cap="none" spc="0" normalizeH="0" baseline="0" noProof="0">
                <a:solidFill>
                  <a:srgbClr val="990099"/>
                </a:solidFill>
                <a:latin typeface="Arial" panose="020B0604020202020204" pitchFamily="34" charset="0"/>
                <a:ea typeface="宋体" panose="02010600030101010101" pitchFamily="2" charset="-122"/>
                <a:cs typeface="+mn-cs"/>
              </a:rPr>
              <a:t>什么是文件的逻辑结构</a:t>
            </a:r>
            <a:endParaRPr kumimoji="0" lang="zh-CN" altLang="en-US" sz="2800" kern="1200" cap="none" spc="0" normalizeH="0" baseline="0" noProof="0">
              <a:solidFill>
                <a:srgbClr val="990099"/>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是从用户观点出发所看到的文件组织形式。即用户对信息进行逻辑组织形成的文件结构。</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rgbClr val="990099"/>
                </a:solidFill>
                <a:latin typeface="Arial" panose="020B0604020202020204" pitchFamily="34" charset="0"/>
                <a:ea typeface="宋体" panose="02010600030101010101" pitchFamily="2" charset="-122"/>
                <a:cs typeface="+mn-cs"/>
              </a:rPr>
              <a:t>(2) </a:t>
            </a:r>
            <a:r>
              <a:rPr kumimoji="0" lang="zh-CN" altLang="en-US" sz="2800" kern="1200" cap="none" spc="0" normalizeH="0" baseline="0" noProof="0">
                <a:solidFill>
                  <a:srgbClr val="990099"/>
                </a:solidFill>
                <a:latin typeface="Arial" panose="020B0604020202020204" pitchFamily="34" charset="0"/>
                <a:ea typeface="宋体" panose="02010600030101010101" pitchFamily="2" charset="-122"/>
                <a:cs typeface="+mn-cs"/>
              </a:rPr>
              <a:t>研究文件逻辑结构的目的</a:t>
            </a:r>
            <a:endParaRPr kumimoji="0" lang="zh-CN" altLang="en-US" sz="2800" kern="1200" cap="none" spc="0" normalizeH="0" baseline="0" noProof="0">
              <a:solidFill>
                <a:srgbClr val="990099"/>
              </a:solidFill>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为用户提供一种逻辑结构清晰、使用简便的逻辑文件形式。</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用户按文件的逻辑结构形式去存储、检索和加工文件中的信息。</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5283">
                                            <p:txEl>
                                              <p:charRg st="0" end="10"/>
                                            </p:txEl>
                                          </p:spTgt>
                                        </p:tgtEl>
                                        <p:attrNameLst>
                                          <p:attrName>style.visibility</p:attrName>
                                        </p:attrNameLst>
                                      </p:cBhvr>
                                      <p:to>
                                        <p:strVal val="visible"/>
                                      </p:to>
                                    </p:set>
                                    <p:animEffect transition="in" filter="slide(fromLeft)">
                                      <p:cBhvr>
                                        <p:cTn id="7" dur="500"/>
                                        <p:tgtEl>
                                          <p:spTgt spid="22528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25283">
                                            <p:txEl>
                                              <p:charRg st="10" end="21"/>
                                            </p:txEl>
                                          </p:spTgt>
                                        </p:tgtEl>
                                        <p:attrNameLst>
                                          <p:attrName>style.visibility</p:attrName>
                                        </p:attrNameLst>
                                      </p:cBhvr>
                                      <p:to>
                                        <p:strVal val="visible"/>
                                      </p:to>
                                    </p:set>
                                    <p:animEffect transition="in" filter="slide(fromLeft)">
                                      <p:cBhvr>
                                        <p:cTn id="12" dur="500"/>
                                        <p:tgtEl>
                                          <p:spTgt spid="225283">
                                            <p:txEl>
                                              <p:charRg st="1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287"/>
                                        </p:tgtEl>
                                        <p:attrNameLst>
                                          <p:attrName>style.visibility</p:attrName>
                                        </p:attrNameLst>
                                      </p:cBhvr>
                                      <p:to>
                                        <p:strVal val="visible"/>
                                      </p:to>
                                    </p:set>
                                    <p:animEffect transition="in" filter="box(in)">
                                      <p:cBhvr>
                                        <p:cTn id="17"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2" name="Rectangle 2"/>
          <p:cNvSpPr>
            <a:spLocks noGrp="1"/>
          </p:cNvSpPr>
          <p:nvPr>
            <p:ph idx="1"/>
          </p:nvPr>
        </p:nvSpPr>
        <p:spPr>
          <a:xfrm>
            <a:off x="323850" y="1557338"/>
            <a:ext cx="8642350" cy="3743325"/>
          </a:xfrm>
          <a:ln/>
        </p:spPr>
        <p:txBody>
          <a:bodyPr vert="horz" wrap="square" lIns="91440" tIns="45720" rIns="91440" bIns="45720" anchor="t"/>
          <a:p>
            <a:pPr marL="609600" indent="-609600">
              <a:spcBef>
                <a:spcPct val="10000"/>
              </a:spcBef>
              <a:buNone/>
            </a:pPr>
            <a:r>
              <a:rPr lang="zh-CN" altLang="en-US" sz="2800" b="1" dirty="0"/>
              <a:t>（</a:t>
            </a:r>
            <a:r>
              <a:rPr lang="en-US" altLang="zh-CN" sz="2800" b="1" dirty="0"/>
              <a:t>1</a:t>
            </a:r>
            <a:r>
              <a:rPr lang="zh-CN" altLang="en-US" sz="2800" b="1" dirty="0"/>
              <a:t>）什么是文件的物理结构</a:t>
            </a:r>
            <a:r>
              <a:rPr lang="en-US" altLang="zh-CN" sz="2800" b="1" dirty="0"/>
              <a:t>:</a:t>
            </a:r>
            <a:endParaRPr lang="en-US" altLang="zh-CN" sz="2800" b="1" dirty="0"/>
          </a:p>
          <a:p>
            <a:pPr marL="609600" indent="-609600">
              <a:buClr>
                <a:srgbClr val="003399"/>
              </a:buClr>
              <a:buFont typeface="Wingdings" panose="05000000000000000000" pitchFamily="2" charset="2"/>
              <a:buNone/>
            </a:pPr>
            <a:r>
              <a:rPr lang="en-US" altLang="zh-CN" b="1" dirty="0"/>
              <a:t>         </a:t>
            </a:r>
            <a:r>
              <a:rPr lang="zh-CN" altLang="en-US" sz="2400" b="1" dirty="0"/>
              <a:t>文件在物理存储器中的存储方式。</a:t>
            </a:r>
            <a:endParaRPr lang="zh-CN" altLang="en-US" sz="2400" b="1" dirty="0"/>
          </a:p>
          <a:p>
            <a:pPr marL="609600" indent="-609600">
              <a:buClr>
                <a:srgbClr val="003399"/>
              </a:buClr>
              <a:buFont typeface="Wingdings" panose="05000000000000000000" pitchFamily="2" charset="2"/>
              <a:buNone/>
            </a:pPr>
            <a:endParaRPr lang="zh-CN" altLang="en-US" sz="2400" b="1" dirty="0">
              <a:solidFill>
                <a:srgbClr val="0000FF"/>
              </a:solidFill>
            </a:endParaRPr>
          </a:p>
          <a:p>
            <a:pPr marL="609600" indent="-609600">
              <a:buClr>
                <a:srgbClr val="003399"/>
              </a:buClr>
              <a:buFont typeface="Wingdings" panose="05000000000000000000" pitchFamily="2" charset="2"/>
              <a:buNone/>
            </a:pPr>
            <a:r>
              <a:rPr lang="zh-CN" altLang="en-US" sz="2800" b="1" dirty="0"/>
              <a:t>（</a:t>
            </a:r>
            <a:r>
              <a:rPr lang="en-US" altLang="zh-CN" sz="2800" b="1" dirty="0"/>
              <a:t>2</a:t>
            </a:r>
            <a:r>
              <a:rPr lang="zh-CN" altLang="en-US" sz="2800" b="1" dirty="0"/>
              <a:t>）研究文件物理结构的目的</a:t>
            </a:r>
            <a:endParaRPr lang="zh-CN" altLang="en-US" sz="2800" b="1" dirty="0"/>
          </a:p>
          <a:p>
            <a:pPr marL="990600" lvl="1" indent="-533400">
              <a:buClr>
                <a:srgbClr val="003399"/>
              </a:buClr>
              <a:buFont typeface="Wingdings" panose="05000000000000000000" pitchFamily="2" charset="2"/>
              <a:buChar char="Ø"/>
            </a:pPr>
            <a:r>
              <a:rPr lang="zh-CN" altLang="en-US" sz="2400" b="1" dirty="0"/>
              <a:t>选择工作性能良好、设备利用率高的物理文件形式。</a:t>
            </a:r>
            <a:endParaRPr lang="zh-CN" altLang="en-US" sz="2400" b="1" dirty="0"/>
          </a:p>
          <a:p>
            <a:pPr marL="990600" lvl="1" indent="-533400">
              <a:buClr>
                <a:srgbClr val="003399"/>
              </a:buClr>
              <a:buFont typeface="Wingdings" panose="05000000000000000000" pitchFamily="2" charset="2"/>
              <a:buChar char="Ø"/>
            </a:pPr>
            <a:r>
              <a:rPr lang="zh-CN" altLang="en-US" sz="2400" b="1" dirty="0"/>
              <a:t>系统按照文件的物理结构形式和外部设备打交道，控制信息的传输。</a:t>
            </a:r>
            <a:endParaRPr lang="zh-CN" altLang="en-US" sz="2400" b="1" dirty="0"/>
          </a:p>
        </p:txBody>
      </p:sp>
      <p:sp>
        <p:nvSpPr>
          <p:cNvPr id="25603" name="Rectangle 3"/>
          <p:cNvSpPr/>
          <p:nvPr/>
        </p:nvSpPr>
        <p:spPr>
          <a:xfrm>
            <a:off x="323850" y="115888"/>
            <a:ext cx="5576888" cy="750887"/>
          </a:xfrm>
          <a:prstGeom prst="rect">
            <a:avLst/>
          </a:prstGeom>
          <a:noFill/>
          <a:ln w="9525">
            <a:noFill/>
          </a:ln>
        </p:spPr>
        <p:txBody>
          <a:bodyPr>
            <a:spAutoFit/>
          </a:bodyPr>
          <a:p>
            <a:pPr>
              <a:lnSpc>
                <a:spcPct val="120000"/>
              </a:lnSpc>
              <a:spcBef>
                <a:spcPct val="10000"/>
              </a:spcBef>
              <a:buClr>
                <a:schemeClr val="folHlink"/>
              </a:buClr>
              <a:buSzPct val="75000"/>
              <a:buFont typeface="Wingdings" panose="05000000000000000000" pitchFamily="2" charset="2"/>
              <a:buNone/>
            </a:pPr>
            <a:r>
              <a:rPr lang="zh-CN" altLang="en-US" sz="3600" dirty="0">
                <a:solidFill>
                  <a:srgbClr val="3333FF"/>
                </a:solidFill>
                <a:latin typeface="Verdana" panose="020B0604030504040204" pitchFamily="34" charset="0"/>
              </a:rPr>
              <a:t>一</a:t>
            </a:r>
            <a:r>
              <a:rPr lang="en-US" altLang="zh-CN" sz="3600" dirty="0">
                <a:solidFill>
                  <a:srgbClr val="3333FF"/>
                </a:solidFill>
                <a:latin typeface="Verdana" panose="020B0604030504040204" pitchFamily="34" charset="0"/>
              </a:rPr>
              <a:t>. </a:t>
            </a:r>
            <a:r>
              <a:rPr lang="zh-CN" altLang="en-US" sz="3600" dirty="0">
                <a:solidFill>
                  <a:srgbClr val="3333FF"/>
                </a:solidFill>
                <a:latin typeface="Verdana" panose="020B0604030504040204" pitchFamily="34" charset="0"/>
              </a:rPr>
              <a:t>文件的两种结构</a:t>
            </a:r>
            <a:endParaRPr lang="zh-CN" altLang="en-US" sz="3600" dirty="0">
              <a:solidFill>
                <a:srgbClr val="3333FF"/>
              </a:solidFill>
              <a:latin typeface="Verdana" panose="020B0604030504040204" pitchFamily="34" charset="0"/>
            </a:endParaRPr>
          </a:p>
        </p:txBody>
      </p:sp>
      <p:sp>
        <p:nvSpPr>
          <p:cNvPr id="25604" name="Rectangle 4"/>
          <p:cNvSpPr/>
          <p:nvPr/>
        </p:nvSpPr>
        <p:spPr>
          <a:xfrm>
            <a:off x="468313" y="981075"/>
            <a:ext cx="7664450" cy="503238"/>
          </a:xfrm>
          <a:prstGeom prst="rect">
            <a:avLst/>
          </a:prstGeom>
          <a:noFill/>
          <a:ln w="9525">
            <a:noFill/>
          </a:ln>
        </p:spPr>
        <p:txBody>
          <a:bodyPr/>
          <a:p>
            <a:pPr marL="609600" indent="-609600" eaLnBrk="0" hangingPunct="0">
              <a:lnSpc>
                <a:spcPct val="80000"/>
              </a:lnSpc>
              <a:spcBef>
                <a:spcPct val="10000"/>
              </a:spcBef>
              <a:buClrTx/>
            </a:pPr>
            <a:r>
              <a:rPr lang="en-US" altLang="zh-CN" sz="3200" dirty="0">
                <a:solidFill>
                  <a:srgbClr val="FF0000"/>
                </a:solidFill>
                <a:latin typeface="Arial" panose="020B0604020202020204" pitchFamily="34" charset="0"/>
              </a:rPr>
              <a:t>2. </a:t>
            </a:r>
            <a:r>
              <a:rPr lang="zh-CN" altLang="en-US" sz="3200" dirty="0">
                <a:solidFill>
                  <a:srgbClr val="FF0000"/>
                </a:solidFill>
                <a:latin typeface="Arial" panose="020B0604020202020204" pitchFamily="34" charset="0"/>
              </a:rPr>
              <a:t>文件的物理结构</a:t>
            </a:r>
            <a:endParaRPr lang="zh-CN" altLang="en-US" sz="3200" dirty="0">
              <a:solidFill>
                <a:srgbClr val="FF00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22">
                                            <p:txEl>
                                              <p:charRg st="0" end="15"/>
                                            </p:txEl>
                                          </p:spTgt>
                                        </p:tgtEl>
                                        <p:attrNameLst>
                                          <p:attrName>style.visibility</p:attrName>
                                        </p:attrNameLst>
                                      </p:cBhvr>
                                      <p:to>
                                        <p:strVal val="visible"/>
                                      </p:to>
                                    </p:set>
                                    <p:animEffect transition="in" filter="box(in)">
                                      <p:cBhvr>
                                        <p:cTn id="7" dur="500"/>
                                        <p:tgtEl>
                                          <p:spTgt spid="286722">
                                            <p:txEl>
                                              <p:charRg st="0" end="1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22">
                                            <p:txEl>
                                              <p:charRg st="15" end="40"/>
                                            </p:txEl>
                                          </p:spTgt>
                                        </p:tgtEl>
                                        <p:attrNameLst>
                                          <p:attrName>style.visibility</p:attrName>
                                        </p:attrNameLst>
                                      </p:cBhvr>
                                      <p:to>
                                        <p:strVal val="visible"/>
                                      </p:to>
                                    </p:set>
                                    <p:animEffect transition="in" filter="box(in)">
                                      <p:cBhvr>
                                        <p:cTn id="10" dur="500"/>
                                        <p:tgtEl>
                                          <p:spTgt spid="286722">
                                            <p:txEl>
                                              <p:charRg st="15" end="4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86722">
                                            <p:txEl>
                                              <p:charRg st="41" end="56"/>
                                            </p:txEl>
                                          </p:spTgt>
                                        </p:tgtEl>
                                        <p:attrNameLst>
                                          <p:attrName>style.visibility</p:attrName>
                                        </p:attrNameLst>
                                      </p:cBhvr>
                                      <p:to>
                                        <p:strVal val="visible"/>
                                      </p:to>
                                    </p:set>
                                    <p:animEffect transition="in" filter="box(in)">
                                      <p:cBhvr>
                                        <p:cTn id="13" dur="500"/>
                                        <p:tgtEl>
                                          <p:spTgt spid="286722">
                                            <p:txEl>
                                              <p:charRg st="41" end="5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86722">
                                            <p:txEl>
                                              <p:charRg st="56" end="80"/>
                                            </p:txEl>
                                          </p:spTgt>
                                        </p:tgtEl>
                                        <p:attrNameLst>
                                          <p:attrName>style.visibility</p:attrName>
                                        </p:attrNameLst>
                                      </p:cBhvr>
                                      <p:to>
                                        <p:strVal val="visible"/>
                                      </p:to>
                                    </p:set>
                                    <p:animEffect transition="in" filter="box(in)">
                                      <p:cBhvr>
                                        <p:cTn id="16" dur="500"/>
                                        <p:tgtEl>
                                          <p:spTgt spid="286722">
                                            <p:txEl>
                                              <p:charRg st="56" end="8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86722">
                                            <p:txEl>
                                              <p:charRg st="80" end="111"/>
                                            </p:txEl>
                                          </p:spTgt>
                                        </p:tgtEl>
                                        <p:attrNameLst>
                                          <p:attrName>style.visibility</p:attrName>
                                        </p:attrNameLst>
                                      </p:cBhvr>
                                      <p:to>
                                        <p:strVal val="visible"/>
                                      </p:to>
                                    </p:set>
                                    <p:animEffect transition="in" filter="box(in)">
                                      <p:cBhvr>
                                        <p:cTn id="19" dur="500"/>
                                        <p:tgtEl>
                                          <p:spTgt spid="286722">
                                            <p:txEl>
                                              <p:charRg st="80"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p:nvPr/>
        </p:nvSpPr>
        <p:spPr>
          <a:xfrm>
            <a:off x="323850" y="115888"/>
            <a:ext cx="5576888" cy="750887"/>
          </a:xfrm>
          <a:prstGeom prst="rect">
            <a:avLst/>
          </a:prstGeom>
          <a:noFill/>
          <a:ln w="9525">
            <a:noFill/>
          </a:ln>
        </p:spPr>
        <p:txBody>
          <a:bodyPr>
            <a:spAutoFit/>
          </a:bodyPr>
          <a:p>
            <a:pPr>
              <a:lnSpc>
                <a:spcPct val="120000"/>
              </a:lnSpc>
              <a:spcBef>
                <a:spcPct val="10000"/>
              </a:spcBef>
              <a:buClr>
                <a:schemeClr val="folHlink"/>
              </a:buClr>
              <a:buSzPct val="75000"/>
              <a:buFont typeface="Wingdings" panose="05000000000000000000" pitchFamily="2" charset="2"/>
              <a:buNone/>
            </a:pPr>
            <a:r>
              <a:rPr lang="zh-CN" altLang="en-US" sz="3600" dirty="0">
                <a:solidFill>
                  <a:srgbClr val="3333FF"/>
                </a:solidFill>
                <a:latin typeface="宋体" panose="02010600030101010101" pitchFamily="2" charset="-122"/>
              </a:rPr>
              <a:t>一</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文件的两种结构</a:t>
            </a:r>
            <a:endParaRPr lang="zh-CN" altLang="en-US" sz="3600" dirty="0">
              <a:solidFill>
                <a:srgbClr val="3333FF"/>
              </a:solidFill>
              <a:latin typeface="宋体" panose="02010600030101010101" pitchFamily="2" charset="-122"/>
            </a:endParaRPr>
          </a:p>
        </p:txBody>
      </p:sp>
      <p:sp>
        <p:nvSpPr>
          <p:cNvPr id="226312" name="Rectangle 8"/>
          <p:cNvSpPr/>
          <p:nvPr/>
        </p:nvSpPr>
        <p:spPr>
          <a:xfrm>
            <a:off x="395288" y="1196975"/>
            <a:ext cx="8424862" cy="5256213"/>
          </a:xfrm>
          <a:prstGeom prst="rect">
            <a:avLst/>
          </a:prstGeom>
          <a:noFill/>
          <a:ln w="9525">
            <a:noFill/>
          </a:ln>
        </p:spPr>
        <p:txBody>
          <a:bodyPr/>
          <a:p>
            <a:pPr marL="342900" indent="-342900" eaLnBrk="0" hangingPunct="0">
              <a:spcBef>
                <a:spcPct val="10000"/>
              </a:spcBef>
              <a:buClrTx/>
            </a:pPr>
            <a:r>
              <a:rPr lang="en-US" altLang="zh-CN" sz="3200" dirty="0">
                <a:solidFill>
                  <a:schemeClr val="accent1"/>
                </a:solidFill>
                <a:latin typeface="宋体" panose="02010600030101010101" pitchFamily="2" charset="-122"/>
              </a:rPr>
              <a:t>3. </a:t>
            </a:r>
            <a:r>
              <a:rPr lang="zh-CN" altLang="en-US" sz="3200" dirty="0">
                <a:solidFill>
                  <a:schemeClr val="accent1"/>
                </a:solidFill>
                <a:latin typeface="宋体" panose="02010600030101010101" pitchFamily="2" charset="-122"/>
              </a:rPr>
              <a:t>逻辑记录与物理记录</a:t>
            </a:r>
            <a:r>
              <a:rPr lang="en-US" altLang="zh-CN" sz="3200" dirty="0">
                <a:solidFill>
                  <a:schemeClr val="accent1"/>
                </a:solidFill>
                <a:latin typeface="宋体" panose="02010600030101010101" pitchFamily="2" charset="-122"/>
              </a:rPr>
              <a:t>(</a:t>
            </a:r>
            <a:r>
              <a:rPr lang="zh-CN" altLang="en-US" sz="3200" dirty="0">
                <a:solidFill>
                  <a:schemeClr val="accent1"/>
                </a:solidFill>
                <a:latin typeface="宋体" panose="02010600030101010101" pitchFamily="2" charset="-122"/>
              </a:rPr>
              <a:t>磁盘块</a:t>
            </a:r>
            <a:r>
              <a:rPr lang="en-US" altLang="zh-CN" sz="3200" dirty="0">
                <a:solidFill>
                  <a:schemeClr val="accent1"/>
                </a:solidFill>
                <a:latin typeface="宋体" panose="02010600030101010101" pitchFamily="2" charset="-122"/>
              </a:rPr>
              <a:t>)</a:t>
            </a:r>
            <a:endParaRPr lang="en-US" altLang="zh-CN" sz="3200" dirty="0">
              <a:solidFill>
                <a:schemeClr val="accent1"/>
              </a:solidFill>
              <a:latin typeface="宋体" panose="02010600030101010101" pitchFamily="2" charset="-122"/>
            </a:endParaRPr>
          </a:p>
          <a:p>
            <a:pPr marL="342900" indent="-342900" eaLnBrk="0" hangingPunct="0">
              <a:spcBef>
                <a:spcPct val="10000"/>
              </a:spcBef>
              <a:buClrTx/>
            </a:pPr>
            <a:r>
              <a:rPr lang="en-US" altLang="zh-CN" sz="2800" dirty="0">
                <a:solidFill>
                  <a:srgbClr val="0000FF"/>
                </a:solidFill>
                <a:latin typeface="宋体" panose="02010600030101010101" pitchFamily="2" charset="-122"/>
              </a:rPr>
              <a:t>(1) </a:t>
            </a:r>
            <a:r>
              <a:rPr lang="zh-CN" altLang="en-US" sz="2800" dirty="0">
                <a:solidFill>
                  <a:srgbClr val="0000FF"/>
                </a:solidFill>
                <a:latin typeface="宋体" panose="02010600030101010101" pitchFamily="2" charset="-122"/>
              </a:rPr>
              <a:t>逻辑记录（针对记录式文件）</a:t>
            </a:r>
            <a:endParaRPr lang="zh-CN" altLang="en-US" sz="2800" dirty="0">
              <a:solidFill>
                <a:srgbClr val="0000FF"/>
              </a:solidFill>
              <a:latin typeface="宋体" panose="02010600030101010101" pitchFamily="2" charset="-122"/>
            </a:endParaRPr>
          </a:p>
          <a:p>
            <a:pPr marL="342900" indent="-342900" eaLnBrk="0" hangingPunct="0">
              <a:spcBef>
                <a:spcPct val="10000"/>
              </a:spcBef>
              <a:buClr>
                <a:srgbClr val="003399"/>
              </a:buClr>
              <a:buChar char="•"/>
            </a:pPr>
            <a:r>
              <a:rPr lang="zh-CN" altLang="en-US" dirty="0">
                <a:latin typeface="宋体" panose="02010600030101010101" pitchFamily="2" charset="-122"/>
              </a:rPr>
              <a:t>逻辑记录是文件中按信息在逻辑上的独立含义来划分的信息单位，简称为记录。</a:t>
            </a:r>
            <a:endParaRPr lang="zh-CN" altLang="en-US" dirty="0">
              <a:latin typeface="宋体" panose="02010600030101010101" pitchFamily="2" charset="-122"/>
            </a:endParaRPr>
          </a:p>
          <a:p>
            <a:pPr marL="342900" indent="-342900" eaLnBrk="0" hangingPunct="0">
              <a:spcBef>
                <a:spcPct val="10000"/>
              </a:spcBef>
              <a:buClr>
                <a:srgbClr val="003399"/>
              </a:buClr>
              <a:buChar char="•"/>
            </a:pPr>
            <a:r>
              <a:rPr lang="zh-CN" altLang="en-US" dirty="0">
                <a:latin typeface="宋体" panose="02010600030101010101" pitchFamily="2" charset="-122"/>
              </a:rPr>
              <a:t>逻辑记录是对文件进行存取操作的基本单位。    </a:t>
            </a:r>
            <a:endParaRPr lang="zh-CN" altLang="en-US" dirty="0">
              <a:latin typeface="宋体" panose="02010600030101010101" pitchFamily="2" charset="-122"/>
            </a:endParaRPr>
          </a:p>
          <a:p>
            <a:pPr marL="342900" indent="-342900" eaLnBrk="0" hangingPunct="0">
              <a:spcBef>
                <a:spcPct val="10000"/>
              </a:spcBef>
              <a:buClrTx/>
            </a:pPr>
            <a:r>
              <a:rPr lang="en-US" altLang="zh-CN" sz="2800" dirty="0">
                <a:solidFill>
                  <a:srgbClr val="0000FF"/>
                </a:solidFill>
                <a:latin typeface="宋体" panose="02010600030101010101" pitchFamily="2" charset="-122"/>
              </a:rPr>
              <a:t>(2) </a:t>
            </a:r>
            <a:r>
              <a:rPr lang="zh-CN" altLang="en-US" sz="2800" dirty="0">
                <a:solidFill>
                  <a:srgbClr val="0000FF"/>
                </a:solidFill>
                <a:latin typeface="宋体" panose="02010600030101010101" pitchFamily="2" charset="-122"/>
              </a:rPr>
              <a:t>物理记录（磁盘块）</a:t>
            </a:r>
            <a:endParaRPr lang="zh-CN" altLang="en-US" sz="2800" dirty="0">
              <a:solidFill>
                <a:srgbClr val="0000FF"/>
              </a:solidFill>
              <a:latin typeface="宋体" panose="02010600030101010101" pitchFamily="2" charset="-122"/>
            </a:endParaRPr>
          </a:p>
          <a:p>
            <a:pPr marL="342900" indent="-342900" eaLnBrk="0" hangingPunct="0">
              <a:spcBef>
                <a:spcPct val="20000"/>
              </a:spcBef>
              <a:buClr>
                <a:srgbClr val="003399"/>
              </a:buClr>
              <a:buChar char="•"/>
            </a:pPr>
            <a:r>
              <a:rPr lang="zh-CN" altLang="en-US" dirty="0">
                <a:latin typeface="宋体" panose="02010600030101010101" pitchFamily="2" charset="-122"/>
              </a:rPr>
              <a:t>在存储介质上，由连续信息所组成的一个区域称为块，也叫物理记录。</a:t>
            </a:r>
            <a:endParaRPr lang="zh-CN" altLang="en-US" dirty="0">
              <a:latin typeface="宋体" panose="02010600030101010101" pitchFamily="2" charset="-122"/>
            </a:endParaRPr>
          </a:p>
          <a:p>
            <a:pPr marL="342900" indent="-342900" eaLnBrk="0" hangingPunct="0">
              <a:spcBef>
                <a:spcPct val="10000"/>
              </a:spcBef>
              <a:buClrTx/>
            </a:pPr>
            <a:r>
              <a:rPr lang="en-US" altLang="zh-CN" sz="2800" dirty="0">
                <a:solidFill>
                  <a:srgbClr val="0000FF"/>
                </a:solidFill>
                <a:latin typeface="宋体" panose="02010600030101010101" pitchFamily="2" charset="-122"/>
              </a:rPr>
              <a:t>(3) </a:t>
            </a:r>
            <a:r>
              <a:rPr lang="zh-CN" altLang="en-US" sz="2800" dirty="0">
                <a:solidFill>
                  <a:srgbClr val="0000FF"/>
                </a:solidFill>
                <a:latin typeface="宋体" panose="02010600030101010101" pitchFamily="2" charset="-122"/>
              </a:rPr>
              <a:t>逻辑记录与物理记录的区别与关系</a:t>
            </a:r>
            <a:endParaRPr lang="zh-CN" altLang="en-US" sz="2800" dirty="0">
              <a:solidFill>
                <a:srgbClr val="0000FF"/>
              </a:solidFill>
              <a:latin typeface="宋体" panose="02010600030101010101" pitchFamily="2" charset="-122"/>
            </a:endParaRPr>
          </a:p>
          <a:p>
            <a:pPr marL="342900" indent="-342900" eaLnBrk="0" hangingPunct="0">
              <a:spcBef>
                <a:spcPct val="20000"/>
              </a:spcBef>
              <a:buClr>
                <a:srgbClr val="003399"/>
              </a:buClr>
              <a:buChar char="•"/>
            </a:pPr>
            <a:r>
              <a:rPr lang="zh-CN" altLang="en-US" dirty="0">
                <a:latin typeface="宋体" panose="02010600030101010101" pitchFamily="2" charset="-122"/>
              </a:rPr>
              <a:t>一个是逻辑的概念，一个是物理的概念</a:t>
            </a:r>
            <a:endParaRPr lang="zh-CN" altLang="en-US" dirty="0">
              <a:latin typeface="宋体" panose="02010600030101010101" pitchFamily="2" charset="-122"/>
            </a:endParaRPr>
          </a:p>
          <a:p>
            <a:pPr marL="342900" indent="-342900" eaLnBrk="0" hangingPunct="0">
              <a:spcBef>
                <a:spcPct val="20000"/>
              </a:spcBef>
              <a:buClr>
                <a:srgbClr val="003399"/>
              </a:buClr>
              <a:buChar char="•"/>
            </a:pPr>
            <a:r>
              <a:rPr lang="zh-CN" altLang="en-US" dirty="0">
                <a:latin typeface="宋体" panose="02010600030101010101" pitchFamily="2" charset="-122"/>
              </a:rPr>
              <a:t>逻辑记录最终在存放到物理记录上</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6312">
                                            <p:txEl>
                                              <p:charRg st="18" end="36"/>
                                            </p:txEl>
                                          </p:spTgt>
                                        </p:tgtEl>
                                        <p:attrNameLst>
                                          <p:attrName>style.visibility</p:attrName>
                                        </p:attrNameLst>
                                      </p:cBhvr>
                                      <p:to>
                                        <p:strVal val="visible"/>
                                      </p:to>
                                    </p:set>
                                    <p:animEffect transition="in" filter="box(in)">
                                      <p:cBhvr>
                                        <p:cTn id="7" dur="500"/>
                                        <p:tgtEl>
                                          <p:spTgt spid="226312">
                                            <p:txEl>
                                              <p:charRg st="18" end="3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6312">
                                            <p:txEl>
                                              <p:charRg st="36" end="72"/>
                                            </p:txEl>
                                          </p:spTgt>
                                        </p:tgtEl>
                                        <p:attrNameLst>
                                          <p:attrName>style.visibility</p:attrName>
                                        </p:attrNameLst>
                                      </p:cBhvr>
                                      <p:to>
                                        <p:strVal val="visible"/>
                                      </p:to>
                                    </p:set>
                                    <p:animEffect transition="in" filter="box(in)">
                                      <p:cBhvr>
                                        <p:cTn id="10" dur="500"/>
                                        <p:tgtEl>
                                          <p:spTgt spid="226312">
                                            <p:txEl>
                                              <p:charRg st="36" end="7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6312">
                                            <p:txEl>
                                              <p:charRg st="72" end="97"/>
                                            </p:txEl>
                                          </p:spTgt>
                                        </p:tgtEl>
                                        <p:attrNameLst>
                                          <p:attrName>style.visibility</p:attrName>
                                        </p:attrNameLst>
                                      </p:cBhvr>
                                      <p:to>
                                        <p:strVal val="visible"/>
                                      </p:to>
                                    </p:set>
                                    <p:animEffect transition="in" filter="box(in)">
                                      <p:cBhvr>
                                        <p:cTn id="13" dur="500"/>
                                        <p:tgtEl>
                                          <p:spTgt spid="226312">
                                            <p:txEl>
                                              <p:charRg st="72" end="9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26312">
                                            <p:txEl>
                                              <p:charRg st="97" end="111"/>
                                            </p:txEl>
                                          </p:spTgt>
                                        </p:tgtEl>
                                        <p:attrNameLst>
                                          <p:attrName>style.visibility</p:attrName>
                                        </p:attrNameLst>
                                      </p:cBhvr>
                                      <p:to>
                                        <p:strVal val="visible"/>
                                      </p:to>
                                    </p:set>
                                    <p:animEffect transition="in" filter="box(in)">
                                      <p:cBhvr>
                                        <p:cTn id="18" dur="500"/>
                                        <p:tgtEl>
                                          <p:spTgt spid="226312">
                                            <p:txEl>
                                              <p:charRg st="97" end="11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26312">
                                            <p:txEl>
                                              <p:charRg st="111" end="143"/>
                                            </p:txEl>
                                          </p:spTgt>
                                        </p:tgtEl>
                                        <p:attrNameLst>
                                          <p:attrName>style.visibility</p:attrName>
                                        </p:attrNameLst>
                                      </p:cBhvr>
                                      <p:to>
                                        <p:strVal val="visible"/>
                                      </p:to>
                                    </p:set>
                                    <p:animEffect transition="in" filter="box(in)">
                                      <p:cBhvr>
                                        <p:cTn id="21" dur="500"/>
                                        <p:tgtEl>
                                          <p:spTgt spid="226312">
                                            <p:txEl>
                                              <p:charRg st="111" end="14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26312">
                                            <p:txEl>
                                              <p:charRg st="143" end="163"/>
                                            </p:txEl>
                                          </p:spTgt>
                                        </p:tgtEl>
                                        <p:attrNameLst>
                                          <p:attrName>style.visibility</p:attrName>
                                        </p:attrNameLst>
                                      </p:cBhvr>
                                      <p:to>
                                        <p:strVal val="visible"/>
                                      </p:to>
                                    </p:set>
                                    <p:animEffect transition="in" filter="box(in)">
                                      <p:cBhvr>
                                        <p:cTn id="26" dur="500"/>
                                        <p:tgtEl>
                                          <p:spTgt spid="226312">
                                            <p:txEl>
                                              <p:charRg st="143" end="16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26312">
                                            <p:txEl>
                                              <p:charRg st="163" end="181"/>
                                            </p:txEl>
                                          </p:spTgt>
                                        </p:tgtEl>
                                        <p:attrNameLst>
                                          <p:attrName>style.visibility</p:attrName>
                                        </p:attrNameLst>
                                      </p:cBhvr>
                                      <p:to>
                                        <p:strVal val="visible"/>
                                      </p:to>
                                    </p:set>
                                    <p:animEffect transition="in" filter="box(in)">
                                      <p:cBhvr>
                                        <p:cTn id="29" dur="500"/>
                                        <p:tgtEl>
                                          <p:spTgt spid="226312">
                                            <p:txEl>
                                              <p:charRg st="163" end="181"/>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226312">
                                            <p:txEl>
                                              <p:charRg st="181" end="197"/>
                                            </p:txEl>
                                          </p:spTgt>
                                        </p:tgtEl>
                                        <p:attrNameLst>
                                          <p:attrName>style.visibility</p:attrName>
                                        </p:attrNameLst>
                                      </p:cBhvr>
                                      <p:to>
                                        <p:strVal val="visible"/>
                                      </p:to>
                                    </p:set>
                                    <p:animEffect transition="in" filter="box(in)">
                                      <p:cBhvr>
                                        <p:cTn id="32" dur="500"/>
                                        <p:tgtEl>
                                          <p:spTgt spid="226312">
                                            <p:txEl>
                                              <p:charRg st="181"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3"/>
          <p:cNvSpPr txBox="1"/>
          <p:nvPr/>
        </p:nvSpPr>
        <p:spPr>
          <a:xfrm>
            <a:off x="250825" y="260350"/>
            <a:ext cx="5791200" cy="641350"/>
          </a:xfrm>
          <a:prstGeom prst="rect">
            <a:avLst/>
          </a:prstGeom>
          <a:noFill/>
          <a:ln w="9525">
            <a:noFill/>
          </a:ln>
        </p:spPr>
        <p:txBody>
          <a:bodyPr>
            <a:spAutoFit/>
          </a:bodyPr>
          <a:p>
            <a:pPr>
              <a:buClrTx/>
            </a:pPr>
            <a:r>
              <a:rPr lang="zh-CN" altLang="en-US" sz="3600" dirty="0">
                <a:solidFill>
                  <a:srgbClr val="3333FF"/>
                </a:solidFill>
                <a:latin typeface="宋体" panose="02010600030101010101" pitchFamily="2" charset="-122"/>
              </a:rPr>
              <a:t>二</a:t>
            </a:r>
            <a:r>
              <a:rPr lang="en-US" altLang="zh-CN" sz="3600" dirty="0">
                <a:solidFill>
                  <a:srgbClr val="3333FF"/>
                </a:solidFill>
                <a:latin typeface="宋体" panose="02010600030101010101" pitchFamily="2" charset="-122"/>
              </a:rPr>
              <a:t>.</a:t>
            </a:r>
            <a:r>
              <a:rPr lang="zh-CN" altLang="en-US" sz="3600" dirty="0">
                <a:solidFill>
                  <a:srgbClr val="3333FF"/>
                </a:solidFill>
                <a:latin typeface="宋体" panose="02010600030101010101" pitchFamily="2" charset="-122"/>
              </a:rPr>
              <a:t>文件的逻辑结构</a:t>
            </a:r>
            <a:endParaRPr lang="zh-CN" altLang="en-US" sz="3600" dirty="0">
              <a:solidFill>
                <a:srgbClr val="3333FF"/>
              </a:solidFill>
              <a:latin typeface="宋体" panose="02010600030101010101" pitchFamily="2" charset="-122"/>
            </a:endParaRPr>
          </a:p>
        </p:txBody>
      </p:sp>
      <p:sp>
        <p:nvSpPr>
          <p:cNvPr id="228356" name="Text Box 4"/>
          <p:cNvSpPr txBox="1">
            <a:spLocks noChangeArrowheads="1"/>
          </p:cNvSpPr>
          <p:nvPr/>
        </p:nvSpPr>
        <p:spPr bwMode="auto">
          <a:xfrm>
            <a:off x="539750" y="908050"/>
            <a:ext cx="8064500" cy="2770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3200" kern="1200" cap="none" spc="0" normalizeH="0" baseline="0" noProof="0">
                <a:solidFill>
                  <a:schemeClr val="accent1"/>
                </a:solidFill>
                <a:latin typeface="Arial" panose="020B0604020202020204" pitchFamily="34" charset="0"/>
                <a:ea typeface="宋体" panose="02010600030101010101" pitchFamily="2" charset="-122"/>
                <a:cs typeface="+mn-cs"/>
              </a:rPr>
              <a:t>1.</a:t>
            </a:r>
            <a:r>
              <a:rPr kumimoji="0" lang="zh-CN" altLang="en-US" sz="3200" kern="1200" cap="none" spc="0" normalizeH="0" baseline="0" noProof="0">
                <a:solidFill>
                  <a:schemeClr val="accent1"/>
                </a:solidFill>
                <a:latin typeface="Arial" panose="020B0604020202020204" pitchFamily="34" charset="0"/>
                <a:ea typeface="宋体" panose="02010600030101010101" pitchFamily="2" charset="-122"/>
                <a:cs typeface="+mn-cs"/>
              </a:rPr>
              <a:t>文件逻辑结构 的设计原则：</a:t>
            </a:r>
            <a:endParaRPr kumimoji="0" lang="zh-CN" altLang="en-US" sz="32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Char char="•"/>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操作简便；</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Char char="•"/>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提高检索效率；</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Char char="•"/>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修改方便；</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Char char="•"/>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数据空间紧凑；</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28396" name="Group 44"/>
          <p:cNvGraphicFramePr>
            <a:graphicFrameLocks noGrp="1"/>
          </p:cNvGraphicFramePr>
          <p:nvPr>
            <p:ph idx="1"/>
          </p:nvPr>
        </p:nvGraphicFramePr>
        <p:xfrm>
          <a:off x="395288" y="3860800"/>
          <a:ext cx="8496300" cy="1223963"/>
        </p:xfrm>
        <a:graphic>
          <a:graphicData uri="http://schemas.openxmlformats.org/drawingml/2006/table">
            <a:tbl>
              <a:tblPr/>
              <a:tblGrid>
                <a:gridCol w="1582737"/>
                <a:gridCol w="1562100"/>
                <a:gridCol w="965200"/>
                <a:gridCol w="893763"/>
                <a:gridCol w="3492500"/>
              </a:tblGrid>
              <a:tr h="6286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员工编号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员工姓名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性别</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年龄</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简历</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Int</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Char(200)/</a:t>
                      </a:r>
                      <a:r>
                        <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rPr>
                        <a:t>varchar(200)</a:t>
                      </a:r>
                      <a:endParaRPr kumimoji="0" lang="en-US" altLang="zh-CN" sz="2400" b="1" i="0" u="none" strike="noStrike" cap="none" normalizeH="0" baseline="0" smtClean="0">
                        <a:ln>
                          <a:noFill/>
                        </a:ln>
                        <a:solidFill>
                          <a:schemeClr val="tx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8397" name="Text Box 45"/>
          <p:cNvSpPr txBox="1">
            <a:spLocks noChangeArrowheads="1"/>
          </p:cNvSpPr>
          <p:nvPr/>
        </p:nvSpPr>
        <p:spPr bwMode="auto">
          <a:xfrm>
            <a:off x="1042988" y="5373688"/>
            <a:ext cx="20161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系统灵活性</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28398" name="Text Box 46"/>
          <p:cNvSpPr txBox="1">
            <a:spLocks noChangeArrowheads="1"/>
          </p:cNvSpPr>
          <p:nvPr/>
        </p:nvSpPr>
        <p:spPr bwMode="auto">
          <a:xfrm>
            <a:off x="3132138" y="5300663"/>
            <a:ext cx="56880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姓名</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手机</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固话</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QQ</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email</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
        <p:nvSpPr>
          <p:cNvPr id="228399" name="Text Box 47"/>
          <p:cNvSpPr txBox="1">
            <a:spLocks noChangeArrowheads="1"/>
          </p:cNvSpPr>
          <p:nvPr/>
        </p:nvSpPr>
        <p:spPr bwMode="auto">
          <a:xfrm>
            <a:off x="3132138" y="5851525"/>
            <a:ext cx="56880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姓名</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&amp;</a:t>
            </a:r>
            <a:r>
              <a:rPr kumimoji="0" lang="zh-CN" altLang="en-US" kern="1200" cap="none" spc="0" normalizeH="0" baseline="0" noProof="0">
                <a:latin typeface="Arial" panose="020B0604020202020204" pitchFamily="34" charset="0"/>
                <a:ea typeface="宋体" panose="02010600030101010101" pitchFamily="2" charset="-122"/>
                <a:cs typeface="+mn-cs"/>
              </a:rPr>
              <a:t>手机</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&amp;</a:t>
            </a:r>
            <a:r>
              <a:rPr kumimoji="0" lang="zh-CN" altLang="en-US" kern="1200" cap="none" spc="0" normalizeH="0" baseline="0" noProof="0">
                <a:latin typeface="Arial" panose="020B0604020202020204" pitchFamily="34" charset="0"/>
                <a:ea typeface="宋体" panose="02010600030101010101" pitchFamily="2" charset="-122"/>
                <a:cs typeface="+mn-cs"/>
              </a:rPr>
              <a:t>固话</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&amp;</a:t>
            </a:r>
            <a:r>
              <a:rPr kumimoji="0" lang="en-US" altLang="zh-CN" kern="1200" cap="none" spc="0" normalizeH="0" baseline="0" noProof="0">
                <a:latin typeface="Arial" panose="020B0604020202020204" pitchFamily="34" charset="0"/>
                <a:ea typeface="宋体" panose="02010600030101010101" pitchFamily="2" charset="-122"/>
                <a:cs typeface="+mn-cs"/>
              </a:rPr>
              <a:t>QQ</a:t>
            </a: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&amp;</a:t>
            </a:r>
            <a:r>
              <a:rPr kumimoji="0" lang="en-US" altLang="zh-CN" kern="1200" cap="none" spc="0" normalizeH="0" baseline="0" noProof="0">
                <a:latin typeface="Arial" panose="020B0604020202020204" pitchFamily="34" charset="0"/>
                <a:ea typeface="宋体" panose="02010600030101010101" pitchFamily="2" charset="-122"/>
                <a:cs typeface="+mn-cs"/>
              </a:rPr>
              <a:t>email</a:t>
            </a: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a:t>
            </a:r>
            <a:endPar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8356">
                                            <p:txEl>
                                              <p:charRg st="16" end="23"/>
                                            </p:txEl>
                                          </p:spTgt>
                                        </p:tgtEl>
                                        <p:attrNameLst>
                                          <p:attrName>style.visibility</p:attrName>
                                        </p:attrNameLst>
                                      </p:cBhvr>
                                      <p:to>
                                        <p:strVal val="visible"/>
                                      </p:to>
                                    </p:set>
                                    <p:animEffect transition="in" filter="box(in)">
                                      <p:cBhvr>
                                        <p:cTn id="7" dur="500"/>
                                        <p:tgtEl>
                                          <p:spTgt spid="228356">
                                            <p:txEl>
                                              <p:charRg st="16"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8356">
                                            <p:txEl>
                                              <p:charRg st="23" end="32"/>
                                            </p:txEl>
                                          </p:spTgt>
                                        </p:tgtEl>
                                        <p:attrNameLst>
                                          <p:attrName>style.visibility</p:attrName>
                                        </p:attrNameLst>
                                      </p:cBhvr>
                                      <p:to>
                                        <p:strVal val="visible"/>
                                      </p:to>
                                    </p:set>
                                    <p:animEffect transition="in" filter="box(in)">
                                      <p:cBhvr>
                                        <p:cTn id="12" dur="500"/>
                                        <p:tgtEl>
                                          <p:spTgt spid="228356">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28356">
                                            <p:txEl>
                                              <p:charRg st="32" end="39"/>
                                            </p:txEl>
                                          </p:spTgt>
                                        </p:tgtEl>
                                        <p:attrNameLst>
                                          <p:attrName>style.visibility</p:attrName>
                                        </p:attrNameLst>
                                      </p:cBhvr>
                                      <p:to>
                                        <p:strVal val="visible"/>
                                      </p:to>
                                    </p:set>
                                    <p:animEffect transition="in" filter="box(in)">
                                      <p:cBhvr>
                                        <p:cTn id="17" dur="500"/>
                                        <p:tgtEl>
                                          <p:spTgt spid="228356">
                                            <p:txEl>
                                              <p:charRg st="32" end="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28356">
                                            <p:txEl>
                                              <p:charRg st="39" end="47"/>
                                            </p:txEl>
                                          </p:spTgt>
                                        </p:tgtEl>
                                        <p:attrNameLst>
                                          <p:attrName>style.visibility</p:attrName>
                                        </p:attrNameLst>
                                      </p:cBhvr>
                                      <p:to>
                                        <p:strVal val="visible"/>
                                      </p:to>
                                    </p:set>
                                    <p:animEffect transition="in" filter="box(in)">
                                      <p:cBhvr>
                                        <p:cTn id="22" dur="500"/>
                                        <p:tgtEl>
                                          <p:spTgt spid="228356">
                                            <p:txEl>
                                              <p:charRg st="39" end="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28396"/>
                                        </p:tgtEl>
                                        <p:attrNameLst>
                                          <p:attrName>style.visibility</p:attrName>
                                        </p:attrNameLst>
                                      </p:cBhvr>
                                      <p:to>
                                        <p:strVal val="visible"/>
                                      </p:to>
                                    </p:set>
                                    <p:animEffect transition="in" filter="box(in)">
                                      <p:cBhvr>
                                        <p:cTn id="27" dur="500"/>
                                        <p:tgtEl>
                                          <p:spTgt spid="22839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28397"/>
                                        </p:tgtEl>
                                        <p:attrNameLst>
                                          <p:attrName>style.visibility</p:attrName>
                                        </p:attrNameLst>
                                      </p:cBhvr>
                                      <p:to>
                                        <p:strVal val="visible"/>
                                      </p:to>
                                    </p:set>
                                    <p:animEffect transition="in" filter="box(in)">
                                      <p:cBhvr>
                                        <p:cTn id="32" dur="500"/>
                                        <p:tgtEl>
                                          <p:spTgt spid="22839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28398"/>
                                        </p:tgtEl>
                                        <p:attrNameLst>
                                          <p:attrName>style.visibility</p:attrName>
                                        </p:attrNameLst>
                                      </p:cBhvr>
                                      <p:to>
                                        <p:strVal val="visible"/>
                                      </p:to>
                                    </p:set>
                                    <p:animEffect transition="in" filter="box(in)">
                                      <p:cBhvr>
                                        <p:cTn id="37" dur="500"/>
                                        <p:tgtEl>
                                          <p:spTgt spid="22839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28399"/>
                                        </p:tgtEl>
                                        <p:attrNameLst>
                                          <p:attrName>style.visibility</p:attrName>
                                        </p:attrNameLst>
                                      </p:cBhvr>
                                      <p:to>
                                        <p:strVal val="visible"/>
                                      </p:to>
                                    </p:set>
                                    <p:animEffect transition="in" filter="box(in)">
                                      <p:cBhvr>
                                        <p:cTn id="42" dur="500"/>
                                        <p:tgtEl>
                                          <p:spTgt spid="228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97" grpId="0"/>
      <p:bldP spid="228398" grpId="0"/>
      <p:bldP spid="2283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p:cNvSpPr>
          <p:nvPr>
            <p:ph idx="1"/>
          </p:nvPr>
        </p:nvSpPr>
        <p:spPr>
          <a:xfrm>
            <a:off x="179388" y="981075"/>
            <a:ext cx="8964612" cy="5545138"/>
          </a:xfrm>
          <a:ln/>
        </p:spPr>
        <p:txBody>
          <a:bodyPr vert="horz" wrap="square" lIns="91440" tIns="45720" rIns="91440" bIns="45720" anchor="t"/>
          <a:p>
            <a:pPr>
              <a:lnSpc>
                <a:spcPct val="90000"/>
              </a:lnSpc>
              <a:spcBef>
                <a:spcPct val="10000"/>
              </a:spcBef>
              <a:buNone/>
            </a:pPr>
            <a:r>
              <a:rPr lang="en-US" altLang="zh-CN" b="1" dirty="0">
                <a:solidFill>
                  <a:srgbClr val="FF0000"/>
                </a:solidFill>
              </a:rPr>
              <a:t>2. </a:t>
            </a:r>
            <a:r>
              <a:rPr lang="zh-CN" altLang="en-US" b="1" dirty="0">
                <a:solidFill>
                  <a:srgbClr val="FF0000"/>
                </a:solidFill>
              </a:rPr>
              <a:t>文件逻辑结构类型：</a:t>
            </a:r>
            <a:endParaRPr lang="zh-CN" altLang="en-US" b="1" dirty="0">
              <a:solidFill>
                <a:srgbClr val="FF0000"/>
              </a:solidFill>
            </a:endParaRPr>
          </a:p>
          <a:p>
            <a:pPr>
              <a:lnSpc>
                <a:spcPct val="90000"/>
              </a:lnSpc>
              <a:spcBef>
                <a:spcPct val="10000"/>
              </a:spcBef>
              <a:buNone/>
            </a:pPr>
            <a:r>
              <a:rPr lang="zh-CN" altLang="en-US" sz="2800" b="1" dirty="0">
                <a:solidFill>
                  <a:srgbClr val="990099"/>
                </a:solidFill>
                <a:latin typeface="宋体" panose="02010600030101010101" pitchFamily="2" charset="-122"/>
              </a:rPr>
              <a:t>（</a:t>
            </a:r>
            <a:r>
              <a:rPr lang="en-US" altLang="zh-CN" sz="2800" b="1" dirty="0">
                <a:solidFill>
                  <a:srgbClr val="990099"/>
                </a:solidFill>
                <a:latin typeface="宋体" panose="02010600030101010101" pitchFamily="2" charset="-122"/>
              </a:rPr>
              <a:t>1</a:t>
            </a:r>
            <a:r>
              <a:rPr lang="zh-CN" altLang="en-US" sz="2800" b="1" dirty="0">
                <a:solidFill>
                  <a:srgbClr val="990099"/>
                </a:solidFill>
                <a:latin typeface="宋体" panose="02010600030101010101" pitchFamily="2" charset="-122"/>
              </a:rPr>
              <a:t>）有结构文件（ 记录式文件）</a:t>
            </a:r>
            <a:endParaRPr lang="zh-CN" altLang="en-US" sz="2800" b="1" dirty="0">
              <a:solidFill>
                <a:srgbClr val="990099"/>
              </a:solidFill>
              <a:latin typeface="宋体" panose="02010600030101010101" pitchFamily="2" charset="-122"/>
            </a:endParaRPr>
          </a:p>
          <a:p>
            <a:pPr>
              <a:lnSpc>
                <a:spcPct val="90000"/>
              </a:lnSpc>
              <a:buClr>
                <a:srgbClr val="003399"/>
              </a:buClr>
              <a:buFont typeface="Wingdings" panose="05000000000000000000" pitchFamily="2" charset="2"/>
              <a:buChar char="Ø"/>
            </a:pPr>
            <a:r>
              <a:rPr lang="zh-CN" altLang="en-US" sz="2400" b="1" dirty="0"/>
              <a:t>由若干个记录构成的文件。这种文件在逻辑上总是被看成一组连续顺序的</a:t>
            </a:r>
            <a:r>
              <a:rPr lang="zh-CN" altLang="en-US" sz="2400" b="1" dirty="0">
                <a:solidFill>
                  <a:srgbClr val="FF0000"/>
                </a:solidFill>
              </a:rPr>
              <a:t>记录的集合</a:t>
            </a:r>
            <a:r>
              <a:rPr lang="zh-CN" altLang="en-US" sz="2400" b="1" dirty="0"/>
              <a:t>。</a:t>
            </a:r>
            <a:endParaRPr lang="zh-CN" altLang="en-US" sz="2400" b="1" dirty="0"/>
          </a:p>
          <a:p>
            <a:pPr>
              <a:lnSpc>
                <a:spcPct val="90000"/>
              </a:lnSpc>
              <a:buClr>
                <a:srgbClr val="003399"/>
              </a:buClr>
              <a:buFont typeface="Wingdings" panose="05000000000000000000" pitchFamily="2" charset="2"/>
              <a:buChar char="Ø"/>
            </a:pPr>
            <a:r>
              <a:rPr lang="zh-CN" altLang="en-US" sz="2400" b="1" dirty="0"/>
              <a:t>大量的数据结构和数据库，是采用有结构文件的形式。</a:t>
            </a:r>
            <a:endParaRPr lang="zh-CN" altLang="en-US" sz="2400" b="1" dirty="0"/>
          </a:p>
          <a:p>
            <a:pPr>
              <a:lnSpc>
                <a:spcPct val="90000"/>
              </a:lnSpc>
              <a:buClr>
                <a:srgbClr val="003399"/>
              </a:buClr>
              <a:buFont typeface="Wingdings" panose="05000000000000000000" pitchFamily="2" charset="2"/>
              <a:buChar char="Ø"/>
            </a:pPr>
            <a:r>
              <a:rPr lang="zh-CN" altLang="en-US" sz="2400" b="1" dirty="0"/>
              <a:t>定长记录文件与变长记录文件。</a:t>
            </a:r>
            <a:endParaRPr lang="zh-CN" altLang="en-US" sz="2400" b="1" dirty="0"/>
          </a:p>
          <a:p>
            <a:pPr>
              <a:lnSpc>
                <a:spcPct val="90000"/>
              </a:lnSpc>
              <a:buClr>
                <a:srgbClr val="003399"/>
              </a:buClr>
              <a:buFont typeface="Wingdings" panose="05000000000000000000" pitchFamily="2" charset="2"/>
              <a:buNone/>
            </a:pPr>
            <a:endParaRPr lang="zh-CN" altLang="en-US" sz="2400" b="1" dirty="0"/>
          </a:p>
          <a:p>
            <a:pPr>
              <a:lnSpc>
                <a:spcPct val="90000"/>
              </a:lnSpc>
              <a:spcBef>
                <a:spcPct val="10000"/>
              </a:spcBef>
              <a:buNone/>
            </a:pPr>
            <a:r>
              <a:rPr lang="zh-CN" altLang="en-US" sz="2800" b="1" dirty="0">
                <a:solidFill>
                  <a:srgbClr val="990099"/>
                </a:solidFill>
                <a:latin typeface="宋体" panose="02010600030101010101" pitchFamily="2" charset="-122"/>
              </a:rPr>
              <a:t>（</a:t>
            </a:r>
            <a:r>
              <a:rPr lang="en-US" altLang="zh-CN" sz="2800" b="1" dirty="0">
                <a:solidFill>
                  <a:srgbClr val="990099"/>
                </a:solidFill>
                <a:latin typeface="宋体" panose="02010600030101010101" pitchFamily="2" charset="-122"/>
              </a:rPr>
              <a:t>2</a:t>
            </a:r>
            <a:r>
              <a:rPr lang="zh-CN" altLang="en-US" sz="2800" b="1" dirty="0">
                <a:solidFill>
                  <a:srgbClr val="990099"/>
                </a:solidFill>
                <a:latin typeface="宋体" panose="02010600030101010101" pitchFamily="2" charset="-122"/>
              </a:rPr>
              <a:t>）无结构文件（流式文件）</a:t>
            </a:r>
            <a:endParaRPr lang="zh-CN" altLang="en-US" sz="2800" b="1" dirty="0">
              <a:solidFill>
                <a:srgbClr val="990099"/>
              </a:solidFill>
              <a:latin typeface="宋体" panose="02010600030101010101" pitchFamily="2" charset="-122"/>
            </a:endParaRPr>
          </a:p>
          <a:p>
            <a:pPr>
              <a:lnSpc>
                <a:spcPct val="90000"/>
              </a:lnSpc>
              <a:buClr>
                <a:srgbClr val="003399"/>
              </a:buClr>
              <a:buFont typeface="Wingdings" panose="05000000000000000000" pitchFamily="2" charset="2"/>
              <a:buChar char="Ø"/>
            </a:pPr>
            <a:r>
              <a:rPr lang="zh-CN" altLang="en-US" sz="2400" b="1" dirty="0"/>
              <a:t>对文件内信息不再划分单位，由依次的一串字符流构成的文件</a:t>
            </a:r>
            <a:endParaRPr lang="zh-CN" altLang="en-US" sz="2400" b="1" dirty="0"/>
          </a:p>
          <a:p>
            <a:pPr>
              <a:lnSpc>
                <a:spcPct val="90000"/>
              </a:lnSpc>
              <a:buClr>
                <a:srgbClr val="003399"/>
              </a:buClr>
              <a:buFont typeface="Wingdings" panose="05000000000000000000" pitchFamily="2" charset="2"/>
              <a:buChar char="Ø"/>
            </a:pPr>
            <a:r>
              <a:rPr lang="zh-CN" altLang="en-US" sz="2400" b="1" dirty="0"/>
              <a:t>文件的长度为所含字符数，以字节为单位。</a:t>
            </a:r>
            <a:endParaRPr lang="zh-CN" altLang="en-US" sz="2400" b="1" dirty="0"/>
          </a:p>
          <a:p>
            <a:pPr>
              <a:lnSpc>
                <a:spcPct val="90000"/>
              </a:lnSpc>
              <a:buClr>
                <a:srgbClr val="003399"/>
              </a:buClr>
              <a:buFont typeface="Wingdings" panose="05000000000000000000" pitchFamily="2" charset="2"/>
              <a:buChar char="Ø"/>
            </a:pPr>
            <a:r>
              <a:rPr lang="zh-CN" altLang="en-US" sz="2400" b="1" dirty="0"/>
              <a:t>对流式文件的访问，是用读写指针指出下一个要访问的字符。</a:t>
            </a:r>
            <a:endParaRPr lang="zh-CN" altLang="en-US" sz="2400" b="1" dirty="0"/>
          </a:p>
          <a:p>
            <a:pPr lvl="1" algn="just">
              <a:lnSpc>
                <a:spcPct val="90000"/>
              </a:lnSpc>
            </a:pPr>
            <a:r>
              <a:rPr lang="en-US" altLang="zh-CN" sz="2400" b="1" dirty="0">
                <a:solidFill>
                  <a:schemeClr val="tx2"/>
                </a:solidFill>
              </a:rPr>
              <a:t>UNIX</a:t>
            </a:r>
            <a:r>
              <a:rPr lang="zh-CN" altLang="en-US" sz="2400" b="1" dirty="0">
                <a:solidFill>
                  <a:schemeClr val="tx2"/>
                </a:solidFill>
              </a:rPr>
              <a:t>、</a:t>
            </a:r>
            <a:r>
              <a:rPr lang="en-US" altLang="zh-CN" sz="2400" b="1" dirty="0">
                <a:solidFill>
                  <a:schemeClr val="tx2"/>
                </a:solidFill>
              </a:rPr>
              <a:t>DOS</a:t>
            </a:r>
            <a:r>
              <a:rPr lang="zh-CN" altLang="en-US" sz="2400" b="1" dirty="0">
                <a:solidFill>
                  <a:schemeClr val="tx2"/>
                </a:solidFill>
              </a:rPr>
              <a:t>、</a:t>
            </a:r>
            <a:r>
              <a:rPr lang="en-US" altLang="zh-CN" sz="2400" b="1" dirty="0">
                <a:solidFill>
                  <a:schemeClr val="tx2"/>
                </a:solidFill>
              </a:rPr>
              <a:t>WINDOWS</a:t>
            </a:r>
            <a:r>
              <a:rPr lang="zh-CN" altLang="en-US" sz="2400" b="1" dirty="0">
                <a:solidFill>
                  <a:schemeClr val="tx2"/>
                </a:solidFill>
              </a:rPr>
              <a:t>系统中的文件都是流式文件。</a:t>
            </a:r>
            <a:endParaRPr lang="zh-CN" altLang="en-US" sz="2400" b="1" dirty="0">
              <a:solidFill>
                <a:schemeClr val="tx2"/>
              </a:solidFill>
            </a:endParaRPr>
          </a:p>
        </p:txBody>
      </p:sp>
      <p:sp>
        <p:nvSpPr>
          <p:cNvPr id="28675" name="Text Box 3"/>
          <p:cNvSpPr txBox="1"/>
          <p:nvPr/>
        </p:nvSpPr>
        <p:spPr>
          <a:xfrm>
            <a:off x="250825" y="188913"/>
            <a:ext cx="5791200" cy="641350"/>
          </a:xfrm>
          <a:prstGeom prst="rect">
            <a:avLst/>
          </a:prstGeom>
          <a:noFill/>
          <a:ln w="9525">
            <a:noFill/>
          </a:ln>
        </p:spPr>
        <p:txBody>
          <a:bodyPr>
            <a:spAutoFit/>
          </a:bodyPr>
          <a:p>
            <a:pPr>
              <a:buClrTx/>
            </a:pPr>
            <a:r>
              <a:rPr lang="zh-CN" altLang="en-US" sz="3600" dirty="0">
                <a:solidFill>
                  <a:srgbClr val="3333FF"/>
                </a:solidFill>
                <a:latin typeface="宋体" panose="02010600030101010101" pitchFamily="2" charset="-122"/>
              </a:rPr>
              <a:t>二</a:t>
            </a:r>
            <a:r>
              <a:rPr lang="en-US" altLang="zh-CN" sz="3600" dirty="0">
                <a:solidFill>
                  <a:srgbClr val="3333FF"/>
                </a:solidFill>
                <a:latin typeface="宋体" panose="02010600030101010101" pitchFamily="2" charset="-122"/>
              </a:rPr>
              <a:t>.</a:t>
            </a:r>
            <a:r>
              <a:rPr lang="zh-CN" altLang="en-US" sz="3600" dirty="0">
                <a:solidFill>
                  <a:srgbClr val="3333FF"/>
                </a:solidFill>
                <a:latin typeface="宋体" panose="02010600030101010101" pitchFamily="2" charset="-122"/>
              </a:rPr>
              <a:t>文件的逻辑结构</a:t>
            </a:r>
            <a:endParaRPr lang="zh-CN" altLang="en-US" sz="3600" dirty="0">
              <a:solidFill>
                <a:srgbClr val="3333FF"/>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3474">
                                            <p:txEl>
                                              <p:charRg st="13" end="30"/>
                                            </p:txEl>
                                          </p:spTgt>
                                        </p:tgtEl>
                                        <p:attrNameLst>
                                          <p:attrName>style.visibility</p:attrName>
                                        </p:attrNameLst>
                                      </p:cBhvr>
                                      <p:to>
                                        <p:strVal val="visible"/>
                                      </p:to>
                                    </p:set>
                                    <p:animEffect transition="in" filter="box(in)">
                                      <p:cBhvr>
                                        <p:cTn id="7" dur="500"/>
                                        <p:tgtEl>
                                          <p:spTgt spid="233474">
                                            <p:txEl>
                                              <p:charRg st="13" end="3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33474">
                                            <p:txEl>
                                              <p:charRg st="30" end="69"/>
                                            </p:txEl>
                                          </p:spTgt>
                                        </p:tgtEl>
                                        <p:attrNameLst>
                                          <p:attrName>style.visibility</p:attrName>
                                        </p:attrNameLst>
                                      </p:cBhvr>
                                      <p:to>
                                        <p:strVal val="visible"/>
                                      </p:to>
                                    </p:set>
                                    <p:animEffect transition="in" filter="box(in)">
                                      <p:cBhvr>
                                        <p:cTn id="10" dur="500"/>
                                        <p:tgtEl>
                                          <p:spTgt spid="233474">
                                            <p:txEl>
                                              <p:charRg st="30" end="6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33474">
                                            <p:txEl>
                                              <p:charRg st="69" end="94"/>
                                            </p:txEl>
                                          </p:spTgt>
                                        </p:tgtEl>
                                        <p:attrNameLst>
                                          <p:attrName>style.visibility</p:attrName>
                                        </p:attrNameLst>
                                      </p:cBhvr>
                                      <p:to>
                                        <p:strVal val="visible"/>
                                      </p:to>
                                    </p:set>
                                    <p:animEffect transition="in" filter="box(in)">
                                      <p:cBhvr>
                                        <p:cTn id="13" dur="500"/>
                                        <p:tgtEl>
                                          <p:spTgt spid="233474">
                                            <p:txEl>
                                              <p:charRg st="69" end="9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33474">
                                            <p:txEl>
                                              <p:charRg st="94" end="109"/>
                                            </p:txEl>
                                          </p:spTgt>
                                        </p:tgtEl>
                                        <p:attrNameLst>
                                          <p:attrName>style.visibility</p:attrName>
                                        </p:attrNameLst>
                                      </p:cBhvr>
                                      <p:to>
                                        <p:strVal val="visible"/>
                                      </p:to>
                                    </p:set>
                                    <p:animEffect transition="in" filter="box(in)">
                                      <p:cBhvr>
                                        <p:cTn id="16" dur="500"/>
                                        <p:tgtEl>
                                          <p:spTgt spid="233474">
                                            <p:txEl>
                                              <p:charRg st="94" end="10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33474">
                                            <p:txEl>
                                              <p:charRg st="110" end="125"/>
                                            </p:txEl>
                                          </p:spTgt>
                                        </p:tgtEl>
                                        <p:attrNameLst>
                                          <p:attrName>style.visibility</p:attrName>
                                        </p:attrNameLst>
                                      </p:cBhvr>
                                      <p:to>
                                        <p:strVal val="visible"/>
                                      </p:to>
                                    </p:set>
                                    <p:animEffect transition="in" filter="box(in)">
                                      <p:cBhvr>
                                        <p:cTn id="21" dur="500"/>
                                        <p:tgtEl>
                                          <p:spTgt spid="233474">
                                            <p:txEl>
                                              <p:charRg st="110" end="12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33474">
                                            <p:txEl>
                                              <p:charRg st="125" end="153"/>
                                            </p:txEl>
                                          </p:spTgt>
                                        </p:tgtEl>
                                        <p:attrNameLst>
                                          <p:attrName>style.visibility</p:attrName>
                                        </p:attrNameLst>
                                      </p:cBhvr>
                                      <p:to>
                                        <p:strVal val="visible"/>
                                      </p:to>
                                    </p:set>
                                    <p:animEffect transition="in" filter="box(in)">
                                      <p:cBhvr>
                                        <p:cTn id="24" dur="500"/>
                                        <p:tgtEl>
                                          <p:spTgt spid="233474">
                                            <p:txEl>
                                              <p:charRg st="125" end="15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233474">
                                            <p:txEl>
                                              <p:charRg st="153" end="173"/>
                                            </p:txEl>
                                          </p:spTgt>
                                        </p:tgtEl>
                                        <p:attrNameLst>
                                          <p:attrName>style.visibility</p:attrName>
                                        </p:attrNameLst>
                                      </p:cBhvr>
                                      <p:to>
                                        <p:strVal val="visible"/>
                                      </p:to>
                                    </p:set>
                                    <p:animEffect transition="in" filter="box(in)">
                                      <p:cBhvr>
                                        <p:cTn id="27" dur="500"/>
                                        <p:tgtEl>
                                          <p:spTgt spid="233474">
                                            <p:txEl>
                                              <p:charRg st="153" end="173"/>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33474">
                                            <p:txEl>
                                              <p:charRg st="173" end="201"/>
                                            </p:txEl>
                                          </p:spTgt>
                                        </p:tgtEl>
                                        <p:attrNameLst>
                                          <p:attrName>style.visibility</p:attrName>
                                        </p:attrNameLst>
                                      </p:cBhvr>
                                      <p:to>
                                        <p:strVal val="visible"/>
                                      </p:to>
                                    </p:set>
                                    <p:animEffect transition="in" filter="box(in)">
                                      <p:cBhvr>
                                        <p:cTn id="30" dur="500"/>
                                        <p:tgtEl>
                                          <p:spTgt spid="233474">
                                            <p:txEl>
                                              <p:charRg st="173" end="201"/>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233474">
                                            <p:txEl>
                                              <p:charRg st="201" end="231"/>
                                            </p:txEl>
                                          </p:spTgt>
                                        </p:tgtEl>
                                        <p:attrNameLst>
                                          <p:attrName>style.visibility</p:attrName>
                                        </p:attrNameLst>
                                      </p:cBhvr>
                                      <p:to>
                                        <p:strVal val="visible"/>
                                      </p:to>
                                    </p:set>
                                    <p:animEffect transition="in" filter="box(in)">
                                      <p:cBhvr>
                                        <p:cTn id="33" dur="500"/>
                                        <p:tgtEl>
                                          <p:spTgt spid="233474">
                                            <p:txEl>
                                              <p:charRg st="20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4" name="Rectangle 4"/>
          <p:cNvSpPr/>
          <p:nvPr/>
        </p:nvSpPr>
        <p:spPr>
          <a:xfrm>
            <a:off x="179388" y="260350"/>
            <a:ext cx="8713787" cy="6121400"/>
          </a:xfrm>
          <a:prstGeom prst="rect">
            <a:avLst/>
          </a:prstGeom>
          <a:noFill/>
          <a:ln w="9525">
            <a:noFill/>
          </a:ln>
        </p:spPr>
        <p:txBody>
          <a:bodyPr/>
          <a:p>
            <a:pPr marL="342900" indent="-342900" algn="just" eaLnBrk="0" hangingPunct="0">
              <a:spcBef>
                <a:spcPct val="20000"/>
              </a:spcBef>
              <a:buClrTx/>
            </a:pPr>
            <a:r>
              <a:rPr lang="zh-CN" altLang="en-US" sz="3600" dirty="0">
                <a:solidFill>
                  <a:srgbClr val="3333FF"/>
                </a:solidFill>
                <a:latin typeface="宋体" panose="02010600030101010101" pitchFamily="2" charset="-122"/>
              </a:rPr>
              <a:t>三</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文件存取方法</a:t>
            </a:r>
            <a:endParaRPr lang="zh-CN" altLang="en-US" sz="3600" dirty="0">
              <a:solidFill>
                <a:srgbClr val="3333FF"/>
              </a:solidFill>
              <a:latin typeface="宋体" panose="02010600030101010101" pitchFamily="2" charset="-122"/>
            </a:endParaRPr>
          </a:p>
          <a:p>
            <a:pPr marL="342900" indent="-342900" algn="just" eaLnBrk="0" hangingPunct="0">
              <a:spcBef>
                <a:spcPct val="20000"/>
              </a:spcBef>
              <a:buClrTx/>
            </a:pPr>
            <a:r>
              <a:rPr lang="zh-CN" altLang="en-US" dirty="0">
                <a:latin typeface="宋体" panose="02010600030101010101" pitchFamily="2" charset="-122"/>
              </a:rPr>
              <a:t>      是用户对逻辑文件的存取方式。</a:t>
            </a:r>
            <a:endParaRPr lang="zh-CN" altLang="en-US" dirty="0">
              <a:latin typeface="宋体" panose="02010600030101010101" pitchFamily="2" charset="-122"/>
            </a:endParaRPr>
          </a:p>
          <a:p>
            <a:pPr marL="342900" indent="-342900" algn="just" eaLnBrk="0" hangingPunct="0">
              <a:spcBef>
                <a:spcPct val="20000"/>
              </a:spcBef>
              <a:buClrTx/>
            </a:pPr>
            <a:r>
              <a:rPr lang="zh-CN" altLang="en-US" sz="2800" dirty="0">
                <a:solidFill>
                  <a:srgbClr val="FF0066"/>
                </a:solidFill>
                <a:latin typeface="Arial" panose="020B0604020202020204" pitchFamily="34" charset="0"/>
              </a:rPr>
              <a:t>   </a:t>
            </a:r>
            <a:r>
              <a:rPr lang="en-US" altLang="zh-CN" sz="2800" dirty="0">
                <a:solidFill>
                  <a:srgbClr val="FF0066"/>
                </a:solidFill>
                <a:latin typeface="Arial" panose="020B0604020202020204" pitchFamily="34" charset="0"/>
              </a:rPr>
              <a:t>1</a:t>
            </a:r>
            <a:r>
              <a:rPr lang="zh-CN" altLang="en-US" sz="2800" dirty="0">
                <a:solidFill>
                  <a:srgbClr val="FF0066"/>
                </a:solidFill>
                <a:latin typeface="Arial" panose="020B0604020202020204" pitchFamily="34" charset="0"/>
              </a:rPr>
              <a:t>、顺序存取</a:t>
            </a:r>
            <a:r>
              <a:rPr lang="zh-CN" altLang="en-US" sz="2800" b="0" dirty="0">
                <a:latin typeface="Arial" panose="020B0604020202020204" pitchFamily="34" charset="0"/>
              </a:rPr>
              <a:t>：</a:t>
            </a:r>
            <a:endParaRPr lang="zh-CN" altLang="en-US" sz="2800" b="0" dirty="0">
              <a:latin typeface="Arial" panose="020B0604020202020204" pitchFamily="34" charset="0"/>
            </a:endParaRPr>
          </a:p>
          <a:p>
            <a:pPr marL="342900" indent="-342900" algn="just" eaLnBrk="0" hangingPunct="0">
              <a:spcBef>
                <a:spcPct val="20000"/>
              </a:spcBef>
              <a:buClrTx/>
            </a:pPr>
            <a:r>
              <a:rPr lang="zh-CN" altLang="en-US" dirty="0">
                <a:latin typeface="Arial" panose="020B0604020202020204" pitchFamily="34" charset="0"/>
              </a:rPr>
              <a:t>           按</a:t>
            </a:r>
            <a:r>
              <a:rPr lang="zh-CN" altLang="en-US" dirty="0">
                <a:solidFill>
                  <a:schemeClr val="tx2"/>
                </a:solidFill>
                <a:latin typeface="Arial" panose="020B0604020202020204" pitchFamily="34" charset="0"/>
              </a:rPr>
              <a:t>从前到后的次序</a:t>
            </a:r>
            <a:r>
              <a:rPr lang="zh-CN" altLang="en-US" dirty="0">
                <a:latin typeface="Arial" panose="020B0604020202020204" pitchFamily="34" charset="0"/>
              </a:rPr>
              <a:t>依次访问文件的各信息项，后一次存取总是在前次存取的基础上进行的。每次存取不必给出存取开始的位置。</a:t>
            </a:r>
            <a:endParaRPr lang="zh-CN" altLang="en-US" dirty="0">
              <a:latin typeface="Arial" panose="020B0604020202020204" pitchFamily="34" charset="0"/>
            </a:endParaRPr>
          </a:p>
          <a:p>
            <a:pPr marL="342900" indent="-342900" algn="just" eaLnBrk="0" hangingPunct="0">
              <a:spcBef>
                <a:spcPct val="20000"/>
              </a:spcBef>
              <a:buClrTx/>
            </a:pPr>
            <a:r>
              <a:rPr lang="zh-CN" altLang="en-US" dirty="0">
                <a:latin typeface="Arial" panose="020B0604020202020204" pitchFamily="34" charset="0"/>
              </a:rPr>
              <a:t>           磁带只支持顺序存取。</a:t>
            </a:r>
            <a:endParaRPr lang="zh-CN" altLang="en-US" dirty="0">
              <a:latin typeface="Arial" panose="020B0604020202020204" pitchFamily="34" charset="0"/>
            </a:endParaRPr>
          </a:p>
          <a:p>
            <a:pPr marL="342900" indent="-342900" eaLnBrk="0" hangingPunct="0">
              <a:spcBef>
                <a:spcPct val="20000"/>
              </a:spcBef>
              <a:buClrTx/>
            </a:pPr>
            <a:r>
              <a:rPr lang="zh-CN" altLang="en-US" sz="2800" dirty="0">
                <a:solidFill>
                  <a:srgbClr val="990099"/>
                </a:solidFill>
                <a:latin typeface="Arial" panose="020B0604020202020204" pitchFamily="34" charset="0"/>
              </a:rPr>
              <a:t>  </a:t>
            </a:r>
            <a:r>
              <a:rPr lang="en-US" altLang="zh-CN" sz="2800" dirty="0">
                <a:solidFill>
                  <a:srgbClr val="990099"/>
                </a:solidFill>
                <a:latin typeface="Arial" panose="020B0604020202020204" pitchFamily="34" charset="0"/>
              </a:rPr>
              <a:t>2</a:t>
            </a:r>
            <a:r>
              <a:rPr lang="zh-CN" altLang="en-US" sz="2800" dirty="0">
                <a:solidFill>
                  <a:srgbClr val="990099"/>
                </a:solidFill>
                <a:latin typeface="Arial" panose="020B0604020202020204" pitchFamily="34" charset="0"/>
              </a:rPr>
              <a:t>、随机存取</a:t>
            </a:r>
            <a:r>
              <a:rPr lang="zh-CN" altLang="en-US" sz="2800" dirty="0">
                <a:latin typeface="Arial" panose="020B0604020202020204" pitchFamily="34" charset="0"/>
              </a:rPr>
              <a:t>（直接存取） ：</a:t>
            </a:r>
            <a:endParaRPr lang="zh-CN" altLang="en-US" sz="2800" dirty="0">
              <a:latin typeface="Arial" panose="020B0604020202020204" pitchFamily="34" charset="0"/>
            </a:endParaRPr>
          </a:p>
          <a:p>
            <a:pPr marL="342900" indent="-342900" eaLnBrk="0" hangingPunct="0">
              <a:spcBef>
                <a:spcPct val="20000"/>
              </a:spcBef>
              <a:buClrTx/>
            </a:pPr>
            <a:r>
              <a:rPr lang="zh-CN" altLang="en-US" dirty="0">
                <a:latin typeface="Arial" panose="020B0604020202020204" pitchFamily="34" charset="0"/>
              </a:rPr>
              <a:t>           用户可按</a:t>
            </a:r>
            <a:r>
              <a:rPr lang="zh-CN" altLang="en-US" dirty="0">
                <a:solidFill>
                  <a:schemeClr val="tx2"/>
                </a:solidFill>
                <a:latin typeface="Arial" panose="020B0604020202020204" pitchFamily="34" charset="0"/>
              </a:rPr>
              <a:t>任意次序</a:t>
            </a:r>
            <a:r>
              <a:rPr lang="zh-CN" altLang="en-US" dirty="0">
                <a:latin typeface="Arial" panose="020B0604020202020204" pitchFamily="34" charset="0"/>
              </a:rPr>
              <a:t>访问文件各信息项。随机存取时要指出起始存取位置</a:t>
            </a:r>
            <a:r>
              <a:rPr lang="en-US" altLang="zh-CN" dirty="0">
                <a:latin typeface="Arial" panose="020B0604020202020204" pitchFamily="34" charset="0"/>
              </a:rPr>
              <a:t>(</a:t>
            </a:r>
            <a:r>
              <a:rPr lang="zh-CN" altLang="en-US" dirty="0">
                <a:latin typeface="Arial" panose="020B0604020202020204" pitchFamily="34" charset="0"/>
              </a:rPr>
              <a:t>例如记录号、字符序号</a:t>
            </a:r>
            <a:r>
              <a:rPr lang="en-US" altLang="zh-CN" dirty="0">
                <a:latin typeface="Arial" panose="020B0604020202020204" pitchFamily="34" charset="0"/>
              </a:rPr>
              <a:t>)</a:t>
            </a:r>
            <a:r>
              <a:rPr lang="zh-CN" altLang="en-US" dirty="0">
                <a:latin typeface="Arial" panose="020B0604020202020204" pitchFamily="34" charset="0"/>
              </a:rPr>
              <a:t>。</a:t>
            </a:r>
            <a:br>
              <a:rPr lang="zh-CN" altLang="en-US" dirty="0">
                <a:latin typeface="Arial" panose="020B0604020202020204" pitchFamily="34" charset="0"/>
              </a:rPr>
            </a:br>
            <a:r>
              <a:rPr lang="zh-CN" altLang="en-US" dirty="0">
                <a:latin typeface="Arial" panose="020B0604020202020204" pitchFamily="34" charset="0"/>
              </a:rPr>
              <a:t>在系统中提供文件存取操作有：</a:t>
            </a:r>
            <a:endParaRPr lang="zh-CN" altLang="en-US" dirty="0">
              <a:latin typeface="Arial" panose="020B0604020202020204" pitchFamily="34" charset="0"/>
            </a:endParaRPr>
          </a:p>
          <a:p>
            <a:pPr marL="742950" lvl="1" indent="-285750" algn="just" eaLnBrk="0" hangingPunct="0">
              <a:spcBef>
                <a:spcPct val="20000"/>
              </a:spcBef>
              <a:buClrTx/>
              <a:buChar char="–"/>
            </a:pPr>
            <a:r>
              <a:rPr lang="en-US" altLang="zh-CN" sz="2800" dirty="0">
                <a:solidFill>
                  <a:srgbClr val="FF0000"/>
                </a:solidFill>
                <a:latin typeface="Arial" panose="020B0604020202020204" pitchFamily="34" charset="0"/>
              </a:rPr>
              <a:t>n = read(fd,buffer,size);</a:t>
            </a:r>
            <a:endParaRPr lang="en-US" altLang="zh-CN" sz="2800" dirty="0">
              <a:solidFill>
                <a:srgbClr val="FF0000"/>
              </a:solidFill>
              <a:latin typeface="Arial" panose="020B0604020202020204" pitchFamily="34" charset="0"/>
            </a:endParaRPr>
          </a:p>
          <a:p>
            <a:pPr marL="742950" lvl="1" indent="-285750" algn="just" eaLnBrk="0" hangingPunct="0">
              <a:spcBef>
                <a:spcPct val="20000"/>
              </a:spcBef>
              <a:buClrTx/>
              <a:buChar char="–"/>
            </a:pPr>
            <a:r>
              <a:rPr lang="en-US" altLang="zh-CN" sz="2800" dirty="0">
                <a:solidFill>
                  <a:srgbClr val="FF0000"/>
                </a:solidFill>
                <a:latin typeface="Arial" panose="020B0604020202020204" pitchFamily="34" charset="0"/>
              </a:rPr>
              <a:t>m = write(fd,buffer,size);</a:t>
            </a:r>
            <a:endParaRPr lang="en-US" altLang="zh-CN" sz="2800" dirty="0">
              <a:solidFill>
                <a:srgbClr val="FF0000"/>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0404">
                                            <p:txEl>
                                              <p:charRg st="31" end="42"/>
                                            </p:txEl>
                                          </p:spTgt>
                                        </p:tgtEl>
                                        <p:attrNameLst>
                                          <p:attrName>style.visibility</p:attrName>
                                        </p:attrNameLst>
                                      </p:cBhvr>
                                      <p:to>
                                        <p:strVal val="visible"/>
                                      </p:to>
                                    </p:set>
                                    <p:animEffect transition="in" filter="box(in)">
                                      <p:cBhvr>
                                        <p:cTn id="7" dur="500"/>
                                        <p:tgtEl>
                                          <p:spTgt spid="230404">
                                            <p:txEl>
                                              <p:charRg st="31"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0404">
                                            <p:txEl>
                                              <p:charRg st="42" end="110"/>
                                            </p:txEl>
                                          </p:spTgt>
                                        </p:tgtEl>
                                        <p:attrNameLst>
                                          <p:attrName>style.visibility</p:attrName>
                                        </p:attrNameLst>
                                      </p:cBhvr>
                                      <p:to>
                                        <p:strVal val="visible"/>
                                      </p:to>
                                    </p:set>
                                    <p:animEffect transition="in" filter="box(in)">
                                      <p:cBhvr>
                                        <p:cTn id="12" dur="500"/>
                                        <p:tgtEl>
                                          <p:spTgt spid="230404">
                                            <p:txEl>
                                              <p:charRg st="42" end="11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30404">
                                            <p:txEl>
                                              <p:charRg st="110" end="132"/>
                                            </p:txEl>
                                          </p:spTgt>
                                        </p:tgtEl>
                                        <p:attrNameLst>
                                          <p:attrName>style.visibility</p:attrName>
                                        </p:attrNameLst>
                                      </p:cBhvr>
                                      <p:to>
                                        <p:strVal val="visible"/>
                                      </p:to>
                                    </p:set>
                                    <p:animEffect transition="in" filter="box(in)">
                                      <p:cBhvr>
                                        <p:cTn id="15" dur="500"/>
                                        <p:tgtEl>
                                          <p:spTgt spid="230404">
                                            <p:txEl>
                                              <p:charRg st="110" end="13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30404">
                                            <p:txEl>
                                              <p:charRg st="132" end="149"/>
                                            </p:txEl>
                                          </p:spTgt>
                                        </p:tgtEl>
                                        <p:attrNameLst>
                                          <p:attrName>style.visibility</p:attrName>
                                        </p:attrNameLst>
                                      </p:cBhvr>
                                      <p:to>
                                        <p:strVal val="visible"/>
                                      </p:to>
                                    </p:set>
                                    <p:animEffect transition="in" filter="box(in)">
                                      <p:cBhvr>
                                        <p:cTn id="20" dur="500"/>
                                        <p:tgtEl>
                                          <p:spTgt spid="230404">
                                            <p:txEl>
                                              <p:charRg st="132" end="14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30404">
                                            <p:txEl>
                                              <p:charRg st="149" end="220"/>
                                            </p:txEl>
                                          </p:spTgt>
                                        </p:tgtEl>
                                        <p:attrNameLst>
                                          <p:attrName>style.visibility</p:attrName>
                                        </p:attrNameLst>
                                      </p:cBhvr>
                                      <p:to>
                                        <p:strVal val="visible"/>
                                      </p:to>
                                    </p:set>
                                    <p:animEffect transition="in" filter="box(in)">
                                      <p:cBhvr>
                                        <p:cTn id="25" dur="500"/>
                                        <p:tgtEl>
                                          <p:spTgt spid="230404">
                                            <p:txEl>
                                              <p:charRg st="149" end="22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30404">
                                            <p:txEl>
                                              <p:charRg st="220" end="246"/>
                                            </p:txEl>
                                          </p:spTgt>
                                        </p:tgtEl>
                                        <p:attrNameLst>
                                          <p:attrName>style.visibility</p:attrName>
                                        </p:attrNameLst>
                                      </p:cBhvr>
                                      <p:to>
                                        <p:strVal val="visible"/>
                                      </p:to>
                                    </p:set>
                                    <p:animEffect transition="in" filter="box(in)">
                                      <p:cBhvr>
                                        <p:cTn id="28" dur="500"/>
                                        <p:tgtEl>
                                          <p:spTgt spid="230404">
                                            <p:txEl>
                                              <p:charRg st="220" end="24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30404">
                                            <p:txEl>
                                              <p:charRg st="246" end="273"/>
                                            </p:txEl>
                                          </p:spTgt>
                                        </p:tgtEl>
                                        <p:attrNameLst>
                                          <p:attrName>style.visibility</p:attrName>
                                        </p:attrNameLst>
                                      </p:cBhvr>
                                      <p:to>
                                        <p:strVal val="visible"/>
                                      </p:to>
                                    </p:set>
                                    <p:animEffect transition="in" filter="box(in)">
                                      <p:cBhvr>
                                        <p:cTn id="31" dur="500"/>
                                        <p:tgtEl>
                                          <p:spTgt spid="230404">
                                            <p:txEl>
                                              <p:charRg st="246" end="2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noChangeArrowheads="1"/>
          </p:cNvSpPr>
          <p:nvPr>
            <p:ph type="title" idx="4294967295"/>
          </p:nvPr>
        </p:nvSpPr>
        <p:spPr>
          <a:xfrm>
            <a:off x="468313" y="333375"/>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700" b="1" i="0" u="none" strike="noStrike" kern="0" cap="none" spc="0" normalizeH="0" baseline="0" noProof="0" smtClean="0">
                <a:ln>
                  <a:noFill/>
                </a:ln>
                <a:solidFill>
                  <a:schemeClr val="tx2"/>
                </a:solidFill>
                <a:effectLst/>
                <a:uLnTx/>
                <a:uFillTx/>
                <a:latin typeface="+mj-lt"/>
                <a:ea typeface="+mj-ea"/>
                <a:cs typeface="+mj-cs"/>
              </a:rPr>
              <a:t>目录</a:t>
            </a:r>
            <a:endParaRPr kumimoji="0" lang="zh-CN" altLang="en-US" sz="3700" b="1" i="0" u="none" strike="noStrike" kern="0" cap="none" spc="0" normalizeH="0" baseline="0" noProof="0" smtClean="0">
              <a:ln>
                <a:noFill/>
              </a:ln>
              <a:solidFill>
                <a:schemeClr val="tx2"/>
              </a:solidFill>
              <a:effectLst/>
              <a:uLnTx/>
              <a:uFillTx/>
              <a:latin typeface="+mj-lt"/>
              <a:ea typeface="+mj-ea"/>
              <a:cs typeface="+mj-cs"/>
            </a:endParaRPr>
          </a:p>
        </p:txBody>
      </p:sp>
      <p:grpSp>
        <p:nvGrpSpPr>
          <p:cNvPr id="2" name="Group 3"/>
          <p:cNvGrpSpPr/>
          <p:nvPr/>
        </p:nvGrpSpPr>
        <p:grpSpPr>
          <a:xfrm>
            <a:off x="1884363" y="1341438"/>
            <a:ext cx="6008687" cy="593725"/>
            <a:chOff x="0" y="0"/>
            <a:chExt cx="4224" cy="374"/>
          </a:xfrm>
        </p:grpSpPr>
        <p:sp>
          <p:nvSpPr>
            <p:cNvPr id="203780"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781" name="Text Box 13"/>
            <p:cNvSpPr txBox="1">
              <a:spLocks noChangeArrowheads="1"/>
            </p:cNvSpPr>
            <p:nvPr/>
          </p:nvSpPr>
          <p:spPr bwMode="auto">
            <a:xfrm>
              <a:off x="543" y="4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a:t>
              </a:r>
              <a:r>
                <a:rPr kumimoji="1" lang="zh-CN" altLang="en-US" kern="1200" cap="none" spc="0" normalizeH="0" baseline="0" noProof="0">
                  <a:latin typeface="Arial" panose="020B0604020202020204" pitchFamily="34" charset="0"/>
                  <a:ea typeface="宋体" panose="02010600030101010101" pitchFamily="2" charset="-122"/>
                  <a:cs typeface="+mn-cs"/>
                </a:rPr>
                <a:t>文件和文件系统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3" name="Group 6"/>
          <p:cNvGrpSpPr/>
          <p:nvPr/>
        </p:nvGrpSpPr>
        <p:grpSpPr>
          <a:xfrm>
            <a:off x="1884363" y="2062163"/>
            <a:ext cx="6008687" cy="593725"/>
            <a:chOff x="0" y="0"/>
            <a:chExt cx="4224" cy="374"/>
          </a:xfrm>
        </p:grpSpPr>
        <p:sp>
          <p:nvSpPr>
            <p:cNvPr id="203783"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784" name="Text Box 25"/>
            <p:cNvSpPr txBox="1">
              <a:spLocks noChangeArrowheads="1"/>
            </p:cNvSpPr>
            <p:nvPr/>
          </p:nvSpPr>
          <p:spPr bwMode="auto">
            <a:xfrm>
              <a:off x="548" y="49"/>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a:t>
              </a:r>
              <a:r>
                <a:rPr kumimoji="1" lang="zh-CN" altLang="en-US" kern="1200" cap="none" spc="0" normalizeH="0" baseline="0" noProof="0">
                  <a:latin typeface="Arial" panose="020B0604020202020204" pitchFamily="34" charset="0"/>
                  <a:ea typeface="宋体" panose="02010600030101010101" pitchFamily="2" charset="-122"/>
                  <a:cs typeface="+mn-cs"/>
                </a:rPr>
                <a:t>文件的逻辑结构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4" name="Group 9"/>
          <p:cNvGrpSpPr/>
          <p:nvPr/>
        </p:nvGrpSpPr>
        <p:grpSpPr>
          <a:xfrm>
            <a:off x="1916113" y="2782888"/>
            <a:ext cx="6008687" cy="593725"/>
            <a:chOff x="0" y="0"/>
            <a:chExt cx="4224" cy="374"/>
          </a:xfrm>
        </p:grpSpPr>
        <p:sp>
          <p:nvSpPr>
            <p:cNvPr id="203786"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787" name="Text Box 26"/>
            <p:cNvSpPr txBox="1">
              <a:spLocks noChangeArrowheads="1"/>
            </p:cNvSpPr>
            <p:nvPr/>
          </p:nvSpPr>
          <p:spPr bwMode="auto">
            <a:xfrm>
              <a:off x="520" y="6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3.</a:t>
              </a:r>
              <a:r>
                <a:rPr kumimoji="1" lang="zh-CN" altLang="en-US" kern="1200" cap="none" spc="0" normalizeH="0" baseline="0" noProof="0">
                  <a:latin typeface="Arial" panose="020B0604020202020204" pitchFamily="34" charset="0"/>
                  <a:ea typeface="宋体" panose="02010600030101010101" pitchFamily="2" charset="-122"/>
                  <a:cs typeface="+mn-cs"/>
                </a:rPr>
                <a:t>外存分配方式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5" name="Group 12"/>
          <p:cNvGrpSpPr/>
          <p:nvPr/>
        </p:nvGrpSpPr>
        <p:grpSpPr>
          <a:xfrm>
            <a:off x="1947863" y="3502025"/>
            <a:ext cx="6008687" cy="593725"/>
            <a:chOff x="0" y="0"/>
            <a:chExt cx="4224" cy="374"/>
          </a:xfrm>
        </p:grpSpPr>
        <p:sp>
          <p:nvSpPr>
            <p:cNvPr id="203789"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790"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4.</a:t>
              </a:r>
              <a:r>
                <a:rPr kumimoji="1" lang="zh-CN" altLang="en-US" kern="1200" cap="none" spc="0" normalizeH="0" baseline="0" noProof="0">
                  <a:latin typeface="Arial" panose="020B0604020202020204" pitchFamily="34" charset="0"/>
                  <a:ea typeface="宋体" panose="02010600030101010101" pitchFamily="2" charset="-122"/>
                  <a:cs typeface="+mn-cs"/>
                </a:rPr>
                <a:t>目录管理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6" name="Group 15"/>
          <p:cNvGrpSpPr/>
          <p:nvPr/>
        </p:nvGrpSpPr>
        <p:grpSpPr>
          <a:xfrm>
            <a:off x="1947863" y="4222750"/>
            <a:ext cx="6008687" cy="593725"/>
            <a:chOff x="0" y="0"/>
            <a:chExt cx="4224" cy="374"/>
          </a:xfrm>
        </p:grpSpPr>
        <p:sp>
          <p:nvSpPr>
            <p:cNvPr id="203792"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793" name="Text Box 28"/>
            <p:cNvSpPr txBox="1">
              <a:spLocks noChangeArrowheads="1"/>
            </p:cNvSpPr>
            <p:nvPr/>
          </p:nvSpPr>
          <p:spPr bwMode="auto">
            <a:xfrm>
              <a:off x="525" y="60"/>
              <a:ext cx="3167"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5.</a:t>
              </a:r>
              <a:r>
                <a:rPr kumimoji="1" lang="zh-CN" altLang="en-US" kern="1200" cap="none" spc="0" normalizeH="0" baseline="0" noProof="0">
                  <a:latin typeface="Arial" panose="020B0604020202020204" pitchFamily="34" charset="0"/>
                  <a:ea typeface="宋体" panose="02010600030101010101" pitchFamily="2" charset="-122"/>
                  <a:cs typeface="+mn-cs"/>
                </a:rPr>
                <a:t>文件存储空间的管理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7" name="Group 18"/>
          <p:cNvGrpSpPr/>
          <p:nvPr/>
        </p:nvGrpSpPr>
        <p:grpSpPr>
          <a:xfrm flipV="1">
            <a:off x="7524750" y="2422525"/>
            <a:ext cx="187325" cy="601663"/>
            <a:chOff x="0" y="0"/>
            <a:chExt cx="130" cy="418"/>
          </a:xfrm>
        </p:grpSpPr>
        <p:sp>
          <p:nvSpPr>
            <p:cNvPr id="12316" name="Oval 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endParaRPr lang="zh-CN" altLang="zh-CN" dirty="0">
                <a:latin typeface="Arial" panose="020B0604020202020204" pitchFamily="34" charset="0"/>
              </a:endParaRPr>
            </a:p>
          </p:txBody>
        </p:sp>
        <p:sp>
          <p:nvSpPr>
            <p:cNvPr id="12317" name="Oval 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endParaRPr lang="zh-CN" altLang="zh-CN" dirty="0">
                <a:latin typeface="Arial" panose="020B0604020202020204" pitchFamily="34" charset="0"/>
              </a:endParaRPr>
            </a:p>
          </p:txBody>
        </p:sp>
        <p:sp>
          <p:nvSpPr>
            <p:cNvPr id="12318" name="AutoShape 8"/>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rot="10800000" wrap="none" anchor="ctr"/>
            <a:p>
              <a:endParaRPr lang="zh-CN" altLang="zh-CN" dirty="0">
                <a:latin typeface="Arial" panose="020B0604020202020204" pitchFamily="34" charset="0"/>
              </a:endParaRPr>
            </a:p>
          </p:txBody>
        </p:sp>
      </p:grpSp>
      <p:grpSp>
        <p:nvGrpSpPr>
          <p:cNvPr id="8" name="Group 22"/>
          <p:cNvGrpSpPr/>
          <p:nvPr/>
        </p:nvGrpSpPr>
        <p:grpSpPr>
          <a:xfrm>
            <a:off x="7524750" y="3862388"/>
            <a:ext cx="187325" cy="601662"/>
            <a:chOff x="0" y="0"/>
            <a:chExt cx="130" cy="418"/>
          </a:xfrm>
        </p:grpSpPr>
        <p:sp>
          <p:nvSpPr>
            <p:cNvPr id="12313"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14"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15"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endParaRPr lang="zh-CN" altLang="zh-CN" dirty="0">
                <a:latin typeface="Arial" panose="020B0604020202020204" pitchFamily="34" charset="0"/>
              </a:endParaRPr>
            </a:p>
          </p:txBody>
        </p:sp>
      </p:grpSp>
      <p:grpSp>
        <p:nvGrpSpPr>
          <p:cNvPr id="9" name="Group 26"/>
          <p:cNvGrpSpPr/>
          <p:nvPr/>
        </p:nvGrpSpPr>
        <p:grpSpPr>
          <a:xfrm>
            <a:off x="2132013" y="1708150"/>
            <a:ext cx="187325" cy="601663"/>
            <a:chOff x="0" y="0"/>
            <a:chExt cx="130" cy="418"/>
          </a:xfrm>
        </p:grpSpPr>
        <p:sp>
          <p:nvSpPr>
            <p:cNvPr id="12310" name="Oval 10"/>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11" name="Oval 11"/>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12" name="AutoShape 12"/>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endParaRPr lang="zh-CN" altLang="zh-CN" dirty="0">
                <a:latin typeface="Arial" panose="020B0604020202020204" pitchFamily="34" charset="0"/>
              </a:endParaRPr>
            </a:p>
          </p:txBody>
        </p:sp>
      </p:grpSp>
      <p:grpSp>
        <p:nvGrpSpPr>
          <p:cNvPr id="10" name="Group 30"/>
          <p:cNvGrpSpPr/>
          <p:nvPr/>
        </p:nvGrpSpPr>
        <p:grpSpPr>
          <a:xfrm>
            <a:off x="2132013" y="3148013"/>
            <a:ext cx="187325" cy="601662"/>
            <a:chOff x="0" y="0"/>
            <a:chExt cx="130" cy="418"/>
          </a:xfrm>
        </p:grpSpPr>
        <p:sp>
          <p:nvSpPr>
            <p:cNvPr id="12307"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08"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09"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endParaRPr lang="zh-CN" altLang="zh-CN" dirty="0">
                <a:latin typeface="Arial" panose="020B0604020202020204" pitchFamily="34" charset="0"/>
              </a:endParaRPr>
            </a:p>
          </p:txBody>
        </p:sp>
      </p:grpSp>
      <p:grpSp>
        <p:nvGrpSpPr>
          <p:cNvPr id="11" name="Group 34"/>
          <p:cNvGrpSpPr/>
          <p:nvPr/>
        </p:nvGrpSpPr>
        <p:grpSpPr>
          <a:xfrm>
            <a:off x="1947863" y="4924425"/>
            <a:ext cx="6008687" cy="593725"/>
            <a:chOff x="0" y="0"/>
            <a:chExt cx="4224" cy="374"/>
          </a:xfrm>
        </p:grpSpPr>
        <p:sp>
          <p:nvSpPr>
            <p:cNvPr id="203811"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3812"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6.</a:t>
              </a:r>
              <a:r>
                <a:rPr kumimoji="1" lang="zh-CN" altLang="en-US" kern="1200" cap="none" spc="0" normalizeH="0" baseline="0" noProof="0">
                  <a:latin typeface="Arial" panose="020B0604020202020204" pitchFamily="34" charset="0"/>
                  <a:ea typeface="宋体" panose="02010600030101010101" pitchFamily="2" charset="-122"/>
                  <a:cs typeface="+mn-cs"/>
                </a:rPr>
                <a:t>文件共享与文件保护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12" name="Group 44"/>
          <p:cNvGrpSpPr/>
          <p:nvPr/>
        </p:nvGrpSpPr>
        <p:grpSpPr>
          <a:xfrm>
            <a:off x="2124075" y="4581525"/>
            <a:ext cx="187325" cy="601663"/>
            <a:chOff x="0" y="0"/>
            <a:chExt cx="130" cy="418"/>
          </a:xfrm>
        </p:grpSpPr>
        <p:sp>
          <p:nvSpPr>
            <p:cNvPr id="12302"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03"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endParaRPr lang="zh-CN" altLang="zh-CN" dirty="0">
                <a:latin typeface="Arial" panose="020B0604020202020204" pitchFamily="34" charset="0"/>
              </a:endParaRPr>
            </a:p>
          </p:txBody>
        </p:sp>
        <p:sp>
          <p:nvSpPr>
            <p:cNvPr id="12304"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endParaRPr lang="zh-CN" altLang="zh-CN"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03778"/>
                                        </p:tgtEl>
                                        <p:attrNameLst>
                                          <p:attrName>style.visibility</p:attrName>
                                        </p:attrNameLst>
                                      </p:cBhvr>
                                      <p:to>
                                        <p:strVal val="visible"/>
                                      </p:to>
                                    </p:set>
                                    <p:anim calcmode="lin" valueType="num">
                                      <p:cBhvr>
                                        <p:cTn id="7" dur="500" fill="hold"/>
                                        <p:tgtEl>
                                          <p:spTgt spid="203778"/>
                                        </p:tgtEl>
                                        <p:attrNameLst>
                                          <p:attrName>ppt_x</p:attrName>
                                        </p:attrNameLst>
                                      </p:cBhvr>
                                      <p:tavLst>
                                        <p:tav tm="0">
                                          <p:val>
                                            <p:strVal val="#ppt_x-.2"/>
                                          </p:val>
                                        </p:tav>
                                        <p:tav tm="100000">
                                          <p:val>
                                            <p:strVal val="#ppt_x"/>
                                          </p:val>
                                        </p:tav>
                                      </p:tavLst>
                                    </p:anim>
                                    <p:anim calcmode="lin" valueType="num">
                                      <p:cBhvr>
                                        <p:cTn id="8" dur="500" fill="hold"/>
                                        <p:tgtEl>
                                          <p:spTgt spid="203778"/>
                                        </p:tgtEl>
                                        <p:attrNameLst>
                                          <p:attrName>ppt_y</p:attrName>
                                        </p:attrNameLst>
                                      </p:cBhvr>
                                      <p:tavLst>
                                        <p:tav tm="0">
                                          <p:val>
                                            <p:strVal val="#ppt_y"/>
                                          </p:val>
                                        </p:tav>
                                        <p:tav tm="100000">
                                          <p:val>
                                            <p:strVal val="#ppt_y"/>
                                          </p:val>
                                        </p:tav>
                                      </p:tavLst>
                                    </p:anim>
                                    <p:animEffect transition="in" filter="wipe(right)" prLst="gradientSize: 0.1">
                                      <p:cBhvr>
                                        <p:cTn id="9" dur="500"/>
                                        <p:tgtEl>
                                          <p:spTgt spid="203778"/>
                                        </p:tgtEl>
                                      </p:cBhvr>
                                    </p:animEffect>
                                  </p:childTnLst>
                                </p:cTn>
                              </p:par>
                              <p:par>
                                <p:cTn id="10" presetID="22" presetClass="entr" presetSubtype="2"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1000"/>
                                        <p:tgtEl>
                                          <p:spTgt spid="9"/>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par>
                          <p:cTn id="21" fill="hold">
                            <p:stCondLst>
                              <p:cond delay="25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1000"/>
                                        <p:tgtEl>
                                          <p:spTgt spid="7"/>
                                        </p:tgtEl>
                                      </p:cBhvr>
                                    </p:animEffect>
                                  </p:childTnLst>
                                </p:cTn>
                              </p:par>
                            </p:childTnLst>
                          </p:cTn>
                        </p:par>
                        <p:par>
                          <p:cTn id="25" fill="hold">
                            <p:stCondLst>
                              <p:cond delay="3500"/>
                            </p:stCondLst>
                            <p:childTnLst>
                              <p:par>
                                <p:cTn id="26" presetID="22" presetClass="entr" presetSubtype="2"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1000"/>
                                        <p:tgtEl>
                                          <p:spTgt spid="4"/>
                                        </p:tgtEl>
                                      </p:cBhvr>
                                    </p:animEffect>
                                  </p:childTnLst>
                                </p:cTn>
                              </p:par>
                            </p:childTnLst>
                          </p:cTn>
                        </p:par>
                        <p:par>
                          <p:cTn id="29" fill="hold">
                            <p:stCondLst>
                              <p:cond delay="4500"/>
                            </p:stCondLst>
                            <p:childTnLst>
                              <p:par>
                                <p:cTn id="30" presetID="22" presetClass="entr" presetSubtype="1"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1000"/>
                                        <p:tgtEl>
                                          <p:spTgt spid="10"/>
                                        </p:tgtEl>
                                      </p:cBhvr>
                                    </p:animEffect>
                                  </p:childTnLst>
                                </p:cTn>
                              </p:par>
                            </p:childTnLst>
                          </p:cTn>
                        </p:par>
                        <p:par>
                          <p:cTn id="33" fill="hold">
                            <p:stCondLst>
                              <p:cond delay="5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1000"/>
                                        <p:tgtEl>
                                          <p:spTgt spid="5"/>
                                        </p:tgtEl>
                                      </p:cBhvr>
                                    </p:animEffect>
                                  </p:childTnLst>
                                </p:cTn>
                              </p:par>
                            </p:childTnLst>
                          </p:cTn>
                        </p:par>
                        <p:par>
                          <p:cTn id="37" fill="hold">
                            <p:stCondLst>
                              <p:cond delay="6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7500"/>
                            </p:stCondLst>
                            <p:childTnLst>
                              <p:par>
                                <p:cTn id="42" presetID="22" presetClass="entr" presetSubtype="2"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right)">
                                      <p:cBhvr>
                                        <p:cTn id="44" dur="1000"/>
                                        <p:tgtEl>
                                          <p:spTgt spid="6"/>
                                        </p:tgtEl>
                                      </p:cBhvr>
                                    </p:animEffect>
                                  </p:childTnLst>
                                </p:cTn>
                              </p:par>
                            </p:childTnLst>
                          </p:cTn>
                        </p:par>
                        <p:par>
                          <p:cTn id="45" fill="hold">
                            <p:stCondLst>
                              <p:cond delay="8500"/>
                            </p:stCondLst>
                            <p:childTnLst>
                              <p:par>
                                <p:cTn id="46" presetID="22" presetClass="entr" presetSubtype="1"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1000"/>
                                        <p:tgtEl>
                                          <p:spTgt spid="12"/>
                                        </p:tgtEl>
                                      </p:cBhvr>
                                    </p:animEffect>
                                  </p:childTnLst>
                                </p:cTn>
                              </p:par>
                            </p:childTnLst>
                          </p:cTn>
                        </p:par>
                        <p:par>
                          <p:cTn id="49" fill="hold">
                            <p:stCondLst>
                              <p:cond delay="95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5"/>
          <p:cNvSpPr txBox="1"/>
          <p:nvPr/>
        </p:nvSpPr>
        <p:spPr>
          <a:xfrm>
            <a:off x="323850" y="277813"/>
            <a:ext cx="7920038" cy="641350"/>
          </a:xfrm>
          <a:prstGeom prst="rect">
            <a:avLst/>
          </a:prstGeom>
          <a:noFill/>
          <a:ln w="9525">
            <a:noFill/>
          </a:ln>
        </p:spPr>
        <p:txBody>
          <a:bodyPr>
            <a:spAutoFit/>
          </a:bodyPr>
          <a:p>
            <a:pPr>
              <a:spcBef>
                <a:spcPct val="0"/>
              </a:spcBef>
              <a:buClrTx/>
            </a:pPr>
            <a:r>
              <a:rPr lang="zh-CN" altLang="en-US" sz="3600" dirty="0">
                <a:solidFill>
                  <a:srgbClr val="3333FF"/>
                </a:solidFill>
                <a:latin typeface="宋体" panose="02010600030101010101" pitchFamily="2" charset="-122"/>
              </a:rPr>
              <a:t>四</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有结构文件的类型</a:t>
            </a:r>
            <a:r>
              <a:rPr lang="zh-CN" altLang="en-US" sz="3600" dirty="0">
                <a:latin typeface="Times New Roman" panose="02020603050405020304" pitchFamily="18" charset="0"/>
              </a:rPr>
              <a:t> ：</a:t>
            </a:r>
            <a:r>
              <a:rPr lang="zh-CN" altLang="en-US" sz="3600" dirty="0">
                <a:solidFill>
                  <a:schemeClr val="accent1"/>
                </a:solidFill>
                <a:latin typeface="Times New Roman" panose="02020603050405020304" pitchFamily="18" charset="0"/>
              </a:rPr>
              <a:t>自学</a:t>
            </a:r>
            <a:endParaRPr lang="zh-CN" altLang="en-US" sz="3600" dirty="0">
              <a:solidFill>
                <a:schemeClr val="accent1"/>
              </a:solidFill>
              <a:latin typeface="Times New Roman" panose="02020603050405020304" pitchFamily="18" charset="0"/>
            </a:endParaRPr>
          </a:p>
        </p:txBody>
      </p:sp>
      <p:sp>
        <p:nvSpPr>
          <p:cNvPr id="30723" name="Text Box 6"/>
          <p:cNvSpPr txBox="1"/>
          <p:nvPr/>
        </p:nvSpPr>
        <p:spPr>
          <a:xfrm>
            <a:off x="323850" y="981075"/>
            <a:ext cx="8496300" cy="3013075"/>
          </a:xfrm>
          <a:prstGeom prst="rect">
            <a:avLst/>
          </a:prstGeom>
          <a:noFill/>
          <a:ln w="9525">
            <a:noFill/>
          </a:ln>
        </p:spPr>
        <p:txBody>
          <a:bodyPr>
            <a:spAutoFit/>
          </a:bodyPr>
          <a:p>
            <a:pPr marL="457200" indent="-457200">
              <a:lnSpc>
                <a:spcPct val="200000"/>
              </a:lnSpc>
              <a:spcBef>
                <a:spcPct val="0"/>
              </a:spcBef>
              <a:buClrTx/>
            </a:pPr>
            <a:r>
              <a:rPr lang="zh-CN" altLang="en-US" dirty="0">
                <a:latin typeface="Times New Roman" panose="02020603050405020304" pitchFamily="18" charset="0"/>
              </a:rPr>
              <a:t>按照记录的组织方式，有结构文件分为：  </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）顺序文件。 </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 索引文件。 </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 索引顺序文件。 </a:t>
            </a:r>
            <a:endParaRPr lang="zh-CN" altLang="en-US" dirty="0">
              <a:latin typeface="Times New Roman" panose="02020603050405020304" pitchFamily="18" charset="0"/>
            </a:endParaRPr>
          </a:p>
        </p:txBody>
      </p:sp>
      <p:sp>
        <p:nvSpPr>
          <p:cNvPr id="19463" name="AutoShape 7">
            <a:hlinkClick r:id="rId1" action="ppaction://hlinkfile" highlightClick="1"/>
          </p:cNvPr>
          <p:cNvSpPr>
            <a:spLocks noChangeArrowheads="1"/>
          </p:cNvSpPr>
          <p:nvPr/>
        </p:nvSpPr>
        <p:spPr bwMode="auto">
          <a:xfrm>
            <a:off x="3635375" y="5229225"/>
            <a:ext cx="1296988" cy="504825"/>
          </a:xfrm>
          <a:prstGeom prst="actionButtonBackPrevious">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4"/>
          <p:cNvSpPr txBox="1"/>
          <p:nvPr/>
        </p:nvSpPr>
        <p:spPr>
          <a:xfrm>
            <a:off x="1295400" y="762000"/>
            <a:ext cx="24955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6.2.2  </a:t>
            </a:r>
            <a:r>
              <a:rPr lang="zh-CN" altLang="en-US" sz="2800" dirty="0">
                <a:latin typeface="Times New Roman" panose="02020603050405020304" pitchFamily="18" charset="0"/>
              </a:rPr>
              <a:t>顺序文件</a:t>
            </a:r>
            <a:endParaRPr lang="zh-CN" altLang="en-US" sz="2800" dirty="0">
              <a:latin typeface="Times New Roman" panose="02020603050405020304" pitchFamily="18" charset="0"/>
            </a:endParaRPr>
          </a:p>
        </p:txBody>
      </p:sp>
      <p:sp>
        <p:nvSpPr>
          <p:cNvPr id="31747" name="Text Box 5"/>
          <p:cNvSpPr txBox="1"/>
          <p:nvPr/>
        </p:nvSpPr>
        <p:spPr>
          <a:xfrm>
            <a:off x="1355725" y="1565275"/>
            <a:ext cx="26987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1. </a:t>
            </a:r>
            <a:r>
              <a:rPr lang="zh-CN" altLang="en-US" dirty="0">
                <a:latin typeface="Times New Roman" panose="02020603050405020304" pitchFamily="18" charset="0"/>
              </a:rPr>
              <a:t>逻辑记录的排序 </a:t>
            </a:r>
            <a:endParaRPr lang="zh-CN" altLang="en-US" dirty="0">
              <a:latin typeface="Times New Roman" panose="02020603050405020304" pitchFamily="18" charset="0"/>
            </a:endParaRPr>
          </a:p>
        </p:txBody>
      </p:sp>
      <p:sp>
        <p:nvSpPr>
          <p:cNvPr id="31748" name="Text Box 6"/>
          <p:cNvSpPr txBox="1"/>
          <p:nvPr/>
        </p:nvSpPr>
        <p:spPr>
          <a:xfrm>
            <a:off x="685800" y="2209800"/>
            <a:ext cx="7924800" cy="3986213"/>
          </a:xfrm>
          <a:prstGeom prst="rect">
            <a:avLst/>
          </a:prstGeom>
          <a:noFill/>
          <a:ln w="9525">
            <a:noFill/>
          </a:ln>
        </p:spPr>
        <p:txBody>
          <a:bodyPr>
            <a:spAutoFit/>
          </a:bodyPr>
          <a:p>
            <a:pPr algn="just">
              <a:lnSpc>
                <a:spcPct val="14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第一种是串结构， 各记录之间的顺序与关键字无关。 通常的办法是由时间来决定，即按存入时间的先后排列， 最先存入的记录作为第一个记录，其次存入的为第二个记录， </a:t>
            </a:r>
            <a:r>
              <a:rPr lang="en-US" altLang="zh-CN" b="0" dirty="0">
                <a:latin typeface="Courier New" panose="02070309020205020404" pitchFamily="49" charset="0"/>
              </a:rPr>
              <a:t>……</a:t>
            </a:r>
            <a:r>
              <a:rPr lang="en-US" altLang="zh-CN" b="0" dirty="0">
                <a:latin typeface="Times New Roman" panose="02020603050405020304" pitchFamily="18" charset="0"/>
              </a:rPr>
              <a:t> </a:t>
            </a:r>
            <a:r>
              <a:rPr lang="zh-CN" altLang="en-US" b="0" dirty="0">
                <a:latin typeface="Times New Roman" panose="02020603050405020304" pitchFamily="18" charset="0"/>
              </a:rPr>
              <a:t>依此类推。</a:t>
            </a:r>
            <a:endParaRPr lang="zh-CN" altLang="en-US" b="0" dirty="0">
              <a:latin typeface="Times New Roman" panose="02020603050405020304" pitchFamily="18" charset="0"/>
            </a:endParaRPr>
          </a:p>
          <a:p>
            <a:pPr algn="just">
              <a:lnSpc>
                <a:spcPct val="145000"/>
              </a:lnSpc>
              <a:buClrTx/>
            </a:pPr>
            <a:r>
              <a:rPr lang="zh-CN" altLang="en-US" b="0" dirty="0">
                <a:latin typeface="Times New Roman" panose="02020603050405020304" pitchFamily="18" charset="0"/>
              </a:rPr>
              <a:t>        第二种情况是顺序结构，指文件中的所有记录按关键字</a:t>
            </a:r>
            <a:r>
              <a:rPr lang="en-US" altLang="zh-CN" b="0" dirty="0">
                <a:latin typeface="Times New Roman" panose="02020603050405020304" pitchFamily="18" charset="0"/>
              </a:rPr>
              <a:t>(</a:t>
            </a:r>
            <a:r>
              <a:rPr lang="zh-CN" altLang="en-US" b="0" dirty="0">
                <a:latin typeface="Times New Roman" panose="02020603050405020304" pitchFamily="18" charset="0"/>
              </a:rPr>
              <a:t>词</a:t>
            </a:r>
            <a:r>
              <a:rPr lang="en-US" altLang="zh-CN" b="0" dirty="0">
                <a:latin typeface="Times New Roman" panose="02020603050405020304" pitchFamily="18" charset="0"/>
              </a:rPr>
              <a:t>)</a:t>
            </a:r>
            <a:r>
              <a:rPr lang="zh-CN" altLang="en-US" b="0" dirty="0">
                <a:latin typeface="Times New Roman" panose="02020603050405020304" pitchFamily="18" charset="0"/>
              </a:rPr>
              <a:t>排列。可以按关键词的长短从小到大排序，也可以从大到小排序；或按其英文字母顺序排序。 </a:t>
            </a:r>
            <a:endParaRPr lang="zh-CN" altLang="en-US" b="0" dirty="0">
              <a:latin typeface="Times New Roman" panose="02020603050405020304" pitchFamily="18" charset="0"/>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Text Box 4"/>
          <p:cNvSpPr txBox="1"/>
          <p:nvPr/>
        </p:nvSpPr>
        <p:spPr>
          <a:xfrm>
            <a:off x="1066800" y="762000"/>
            <a:ext cx="5837238"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对顺序文件</a:t>
            </a:r>
            <a:r>
              <a:rPr lang="en-US" altLang="zh-CN" dirty="0">
                <a:latin typeface="Times New Roman" panose="02020603050405020304" pitchFamily="18" charset="0"/>
              </a:rPr>
              <a:t>(Sequential File)</a:t>
            </a:r>
            <a:r>
              <a:rPr lang="zh-CN" altLang="en-US" dirty="0">
                <a:latin typeface="Times New Roman" panose="02020603050405020304" pitchFamily="18" charset="0"/>
              </a:rPr>
              <a:t>的读</a:t>
            </a:r>
            <a:r>
              <a:rPr lang="en-US" altLang="zh-CN" dirty="0">
                <a:latin typeface="Times New Roman" panose="02020603050405020304" pitchFamily="18" charset="0"/>
              </a:rPr>
              <a:t>/</a:t>
            </a:r>
            <a:r>
              <a:rPr lang="zh-CN" altLang="en-US" dirty="0">
                <a:latin typeface="Times New Roman" panose="02020603050405020304" pitchFamily="18" charset="0"/>
              </a:rPr>
              <a:t>写操作 </a:t>
            </a:r>
            <a:endParaRPr lang="zh-CN" altLang="en-US" dirty="0">
              <a:latin typeface="Times New Roman" panose="02020603050405020304" pitchFamily="18" charset="0"/>
            </a:endParaRPr>
          </a:p>
        </p:txBody>
      </p:sp>
      <p:graphicFrame>
        <p:nvGraphicFramePr>
          <p:cNvPr id="1026" name="Object 5"/>
          <p:cNvGraphicFramePr/>
          <p:nvPr/>
        </p:nvGraphicFramePr>
        <p:xfrm>
          <a:off x="0" y="1524000"/>
          <a:ext cx="9144000" cy="4157663"/>
        </p:xfrm>
        <a:graphic>
          <a:graphicData uri="http://schemas.openxmlformats.org/presentationml/2006/ole">
            <mc:AlternateContent xmlns:mc="http://schemas.openxmlformats.org/markup-compatibility/2006">
              <mc:Choice xmlns:v="urn:schemas-microsoft-com:vml" Requires="v">
                <p:oleObj spid="_x0000_s3078" name="" r:id="rId1" imgW="4457700" imgH="2026920" progId="Visio.Drawing.4">
                  <p:embed/>
                </p:oleObj>
              </mc:Choice>
              <mc:Fallback>
                <p:oleObj name="" r:id="rId1" imgW="4457700" imgH="2026920" progId="Visio.Drawing.4">
                  <p:embed/>
                  <p:pic>
                    <p:nvPicPr>
                      <p:cNvPr id="0" name="图片 3077"/>
                      <p:cNvPicPr/>
                      <p:nvPr/>
                    </p:nvPicPr>
                    <p:blipFill>
                      <a:blip r:embed="rId2"/>
                      <a:stretch>
                        <a:fillRect/>
                      </a:stretch>
                    </p:blipFill>
                    <p:spPr>
                      <a:xfrm>
                        <a:off x="0" y="1524000"/>
                        <a:ext cx="9144000" cy="4157663"/>
                      </a:xfrm>
                      <a:prstGeom prst="rect">
                        <a:avLst/>
                      </a:prstGeom>
                      <a:noFill/>
                      <a:ln w="38100">
                        <a:noFill/>
                        <a:miter/>
                      </a:ln>
                    </p:spPr>
                  </p:pic>
                </p:oleObj>
              </mc:Fallback>
            </mc:AlternateContent>
          </a:graphicData>
        </a:graphic>
      </p:graphicFrame>
      <p:sp>
        <p:nvSpPr>
          <p:cNvPr id="1028" name="Text Box 6"/>
          <p:cNvSpPr txBox="1"/>
          <p:nvPr/>
        </p:nvSpPr>
        <p:spPr>
          <a:xfrm>
            <a:off x="2743200" y="5867400"/>
            <a:ext cx="3867150"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6-3 </a:t>
            </a:r>
            <a:r>
              <a:rPr lang="zh-CN" altLang="en-US" b="0" dirty="0">
                <a:latin typeface="Times New Roman" panose="02020603050405020304" pitchFamily="18" charset="0"/>
              </a:rPr>
              <a:t>定长和变长记录文件 </a:t>
            </a:r>
            <a:endParaRPr lang="zh-CN" altLang="en-US" b="0" dirty="0">
              <a:latin typeface="Times New Roman" panose="02020603050405020304" pitchFamily="18"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4"/>
          <p:cNvSpPr txBox="1"/>
          <p:nvPr/>
        </p:nvSpPr>
        <p:spPr>
          <a:xfrm>
            <a:off x="838200" y="609600"/>
            <a:ext cx="30035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3. </a:t>
            </a:r>
            <a:r>
              <a:rPr lang="zh-CN" altLang="en-US" dirty="0">
                <a:latin typeface="Times New Roman" panose="02020603050405020304" pitchFamily="18" charset="0"/>
              </a:rPr>
              <a:t>顺序文件的优缺点 </a:t>
            </a:r>
            <a:endParaRPr lang="zh-CN" altLang="en-US" dirty="0">
              <a:latin typeface="Times New Roman" panose="02020603050405020304" pitchFamily="18" charset="0"/>
            </a:endParaRPr>
          </a:p>
        </p:txBody>
      </p:sp>
      <p:sp>
        <p:nvSpPr>
          <p:cNvPr id="32771" name="Text Box 5"/>
          <p:cNvSpPr txBox="1"/>
          <p:nvPr/>
        </p:nvSpPr>
        <p:spPr>
          <a:xfrm>
            <a:off x="228600" y="1143000"/>
            <a:ext cx="8610600" cy="5495925"/>
          </a:xfrm>
          <a:prstGeom prst="rect">
            <a:avLst/>
          </a:prstGeom>
          <a:noFill/>
          <a:ln w="9525">
            <a:noFill/>
          </a:ln>
        </p:spPr>
        <p:txBody>
          <a:bodyPr>
            <a:spAutoFit/>
          </a:bodyPr>
          <a:p>
            <a:pPr algn="just">
              <a:lnSpc>
                <a:spcPct val="13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顺序文件的最佳应用场合，是在对诸记录进行批量存取时， 即每次要读或写一大批记录。此时，对顺序文件的存取效率是所有逻辑文件中最高的；此外，也只有顺序文件才能存储在磁带上， 并能有效地工作。</a:t>
            </a:r>
            <a:endParaRPr lang="zh-CN" altLang="en-US" b="0" dirty="0">
              <a:latin typeface="Times New Roman" panose="02020603050405020304" pitchFamily="18" charset="0"/>
            </a:endParaRPr>
          </a:p>
          <a:p>
            <a:pPr algn="just">
              <a:lnSpc>
                <a:spcPct val="130000"/>
              </a:lnSpc>
              <a:buClrTx/>
            </a:pPr>
            <a:r>
              <a:rPr lang="zh-CN" altLang="en-US" b="0" dirty="0">
                <a:latin typeface="Times New Roman" panose="02020603050405020304" pitchFamily="18" charset="0"/>
              </a:rPr>
              <a:t>       在交互应用的场合，如果用户</a:t>
            </a:r>
            <a:r>
              <a:rPr lang="en-US" altLang="zh-CN" b="0" dirty="0">
                <a:latin typeface="Times New Roman" panose="02020603050405020304" pitchFamily="18" charset="0"/>
              </a:rPr>
              <a:t>(</a:t>
            </a:r>
            <a:r>
              <a:rPr lang="zh-CN" altLang="en-US" b="0" dirty="0">
                <a:latin typeface="Times New Roman" panose="02020603050405020304" pitchFamily="18" charset="0"/>
              </a:rPr>
              <a:t>程序</a:t>
            </a:r>
            <a:r>
              <a:rPr lang="en-US" altLang="zh-CN" b="0" dirty="0">
                <a:latin typeface="Times New Roman" panose="02020603050405020304" pitchFamily="18" charset="0"/>
              </a:rPr>
              <a:t>)</a:t>
            </a:r>
            <a:r>
              <a:rPr lang="zh-CN" altLang="en-US" b="0" dirty="0">
                <a:latin typeface="Times New Roman" panose="02020603050405020304" pitchFamily="18" charset="0"/>
              </a:rPr>
              <a:t>要求查找或修改单个记录，为此系统便要去逐个地查找诸记录。 这时， 顺序文件所表现出来的性能就可能很差， 尤其是当文件较大时， 情况更为严重。 例如，有一个含有</a:t>
            </a:r>
            <a:r>
              <a:rPr lang="en-US" altLang="zh-CN" b="0" dirty="0">
                <a:latin typeface="Times New Roman" panose="02020603050405020304" pitchFamily="18" charset="0"/>
              </a:rPr>
              <a:t>10</a:t>
            </a:r>
            <a:r>
              <a:rPr lang="en-US" altLang="zh-CN" b="0" baseline="30000" dirty="0">
                <a:latin typeface="Times New Roman" panose="02020603050405020304" pitchFamily="18" charset="0"/>
              </a:rPr>
              <a:t>4</a:t>
            </a:r>
            <a:r>
              <a:rPr lang="zh-CN" altLang="en-US" b="0" dirty="0">
                <a:latin typeface="Times New Roman" panose="02020603050405020304" pitchFamily="18" charset="0"/>
              </a:rPr>
              <a:t>个记录的顺序文件，如果对它采用顺序查找法去查找一个指定的记录，则平均需要查找</a:t>
            </a:r>
            <a:r>
              <a:rPr lang="en-US" altLang="zh-CN" b="0" dirty="0">
                <a:latin typeface="Times New Roman" panose="02020603050405020304" pitchFamily="18" charset="0"/>
              </a:rPr>
              <a:t>5×10</a:t>
            </a:r>
            <a:r>
              <a:rPr lang="en-US" altLang="zh-CN" b="0" baseline="30000" dirty="0">
                <a:latin typeface="Times New Roman" panose="02020603050405020304" pitchFamily="18" charset="0"/>
              </a:rPr>
              <a:t>3</a:t>
            </a:r>
            <a:r>
              <a:rPr lang="zh-CN" altLang="en-US" b="0" dirty="0">
                <a:latin typeface="Times New Roman" panose="02020603050405020304" pitchFamily="18" charset="0"/>
              </a:rPr>
              <a:t>个记录； 如果是可变长记录的顺序文件，则为查找一个记录所需付出的开销将更大，这就限制了顺序文件的长度。 </a:t>
            </a:r>
            <a:endParaRPr lang="zh-CN" altLang="en-US" b="0" dirty="0">
              <a:latin typeface="Times New Roman" panose="02020603050405020304" pitchFamily="18"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4"/>
          <p:cNvSpPr txBox="1"/>
          <p:nvPr/>
        </p:nvSpPr>
        <p:spPr>
          <a:xfrm>
            <a:off x="838200" y="914400"/>
            <a:ext cx="7696200" cy="3925888"/>
          </a:xfrm>
          <a:prstGeom prst="rect">
            <a:avLst/>
          </a:prstGeom>
          <a:noFill/>
          <a:ln w="9525">
            <a:noFill/>
          </a:ln>
        </p:spPr>
        <p:txBody>
          <a:bodyPr>
            <a:spAutoFit/>
          </a:bodyPr>
          <a:p>
            <a:pPr algn="just">
              <a:lnSpc>
                <a:spcPct val="15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顺序文件的另一个缺点是， 如果想增加或删除一个记录， 都比较困难。 为了解决这一问题， 可以为顺序文件配置一个运行记录文件</a:t>
            </a:r>
            <a:r>
              <a:rPr lang="en-US" altLang="zh-CN" b="0" dirty="0">
                <a:latin typeface="Times New Roman" panose="02020603050405020304" pitchFamily="18" charset="0"/>
              </a:rPr>
              <a:t>(Log File)</a:t>
            </a:r>
            <a:r>
              <a:rPr lang="zh-CN" altLang="en-US" b="0" dirty="0">
                <a:latin typeface="Times New Roman" panose="02020603050405020304" pitchFamily="18" charset="0"/>
              </a:rPr>
              <a:t>或称为事务文件</a:t>
            </a:r>
            <a:r>
              <a:rPr lang="en-US" altLang="zh-CN" b="0" dirty="0">
                <a:latin typeface="Times New Roman" panose="02020603050405020304" pitchFamily="18" charset="0"/>
              </a:rPr>
              <a:t>(Transaction File)</a:t>
            </a:r>
            <a:r>
              <a:rPr lang="zh-CN" altLang="en-US" b="0" dirty="0">
                <a:latin typeface="Times New Roman" panose="02020603050405020304" pitchFamily="18" charset="0"/>
              </a:rPr>
              <a:t>， 把试图增加、 删除或修改的信息记录于其中， 规定每隔一定时间， 例如</a:t>
            </a:r>
            <a:r>
              <a:rPr lang="en-US" altLang="zh-CN" b="0" dirty="0">
                <a:latin typeface="Times New Roman" panose="02020603050405020304" pitchFamily="18" charset="0"/>
              </a:rPr>
              <a:t>4</a:t>
            </a:r>
            <a:r>
              <a:rPr lang="zh-CN" altLang="en-US" b="0" dirty="0">
                <a:latin typeface="Times New Roman" panose="02020603050405020304" pitchFamily="18" charset="0"/>
              </a:rPr>
              <a:t>小时，将运行记录文件与原来的主文件加以合并， 产生一个按关键字排序的新文件。 </a:t>
            </a:r>
            <a:endParaRPr lang="zh-CN" altLang="en-US" b="0" dirty="0">
              <a:latin typeface="Times New Roman" panose="02020603050405020304" pitchFamily="18"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Text Box 4"/>
          <p:cNvSpPr txBox="1"/>
          <p:nvPr/>
        </p:nvSpPr>
        <p:spPr>
          <a:xfrm>
            <a:off x="1143000" y="609600"/>
            <a:ext cx="24955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6.2.3 </a:t>
            </a:r>
            <a:r>
              <a:rPr lang="zh-CN" altLang="en-US" sz="2800" dirty="0">
                <a:latin typeface="Times New Roman" panose="02020603050405020304" pitchFamily="18" charset="0"/>
              </a:rPr>
              <a:t>索引文件 </a:t>
            </a:r>
            <a:endParaRPr lang="zh-CN" altLang="en-US" sz="2800" dirty="0">
              <a:latin typeface="Times New Roman" panose="02020603050405020304" pitchFamily="18" charset="0"/>
            </a:endParaRPr>
          </a:p>
        </p:txBody>
      </p:sp>
      <p:sp>
        <p:nvSpPr>
          <p:cNvPr id="2052" name="Text Box 5"/>
          <p:cNvSpPr txBox="1"/>
          <p:nvPr/>
        </p:nvSpPr>
        <p:spPr>
          <a:xfrm>
            <a:off x="533400" y="1219200"/>
            <a:ext cx="8077200" cy="4406900"/>
          </a:xfrm>
          <a:prstGeom prst="rect">
            <a:avLst/>
          </a:prstGeom>
          <a:noFill/>
          <a:ln w="9525">
            <a:noFill/>
          </a:ln>
        </p:spPr>
        <p:txBody>
          <a:bodyPr>
            <a:spAutoFit/>
          </a:bodyPr>
          <a:p>
            <a:pPr algn="just">
              <a:lnSpc>
                <a:spcPct val="13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对于定长记录文件，如果要查找第</a:t>
            </a:r>
            <a:r>
              <a:rPr lang="en-US" altLang="zh-CN" b="0" dirty="0">
                <a:latin typeface="Times New Roman" panose="02020603050405020304" pitchFamily="18" charset="0"/>
              </a:rPr>
              <a:t>i</a:t>
            </a:r>
            <a:r>
              <a:rPr lang="zh-CN" altLang="en-US" b="0" dirty="0">
                <a:latin typeface="Times New Roman" panose="02020603050405020304" pitchFamily="18" charset="0"/>
              </a:rPr>
              <a:t>个记录， 可直接根据下式计算来获得第</a:t>
            </a:r>
            <a:r>
              <a:rPr lang="en-US" altLang="zh-CN" b="0" dirty="0">
                <a:latin typeface="Times New Roman" panose="02020603050405020304" pitchFamily="18" charset="0"/>
              </a:rPr>
              <a:t>i</a:t>
            </a:r>
            <a:r>
              <a:rPr lang="zh-CN" altLang="en-US" b="0" dirty="0">
                <a:latin typeface="Times New Roman" panose="02020603050405020304" pitchFamily="18" charset="0"/>
              </a:rPr>
              <a:t>个记录相对于第一个记录首址的地址：</a:t>
            </a:r>
            <a:endParaRPr lang="zh-CN" altLang="en-US" b="0" dirty="0">
              <a:latin typeface="Times New Roman" panose="02020603050405020304" pitchFamily="18" charset="0"/>
            </a:endParaRPr>
          </a:p>
          <a:p>
            <a:pPr algn="ctr">
              <a:lnSpc>
                <a:spcPct val="13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A</a:t>
            </a:r>
            <a:r>
              <a:rPr lang="en-US" altLang="zh-CN" b="0" baseline="-25000" dirty="0">
                <a:latin typeface="Times New Roman" panose="02020603050405020304" pitchFamily="18" charset="0"/>
              </a:rPr>
              <a:t>i</a:t>
            </a:r>
            <a:r>
              <a:rPr lang="en-US" altLang="zh-CN" b="0" dirty="0">
                <a:latin typeface="Times New Roman" panose="02020603050405020304" pitchFamily="18" charset="0"/>
              </a:rPr>
              <a:t>=i×L</a:t>
            </a:r>
            <a:endParaRPr lang="en-US" altLang="zh-CN" b="0" dirty="0">
              <a:latin typeface="Times New Roman" panose="02020603050405020304" pitchFamily="18" charset="0"/>
            </a:endParaRPr>
          </a:p>
          <a:p>
            <a:pPr>
              <a:lnSpc>
                <a:spcPct val="13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然而，对于可变长度记录的文件，要查找其第</a:t>
            </a:r>
            <a:r>
              <a:rPr lang="en-US" altLang="zh-CN" b="0" dirty="0">
                <a:latin typeface="Times New Roman" panose="02020603050405020304" pitchFamily="18" charset="0"/>
              </a:rPr>
              <a:t>i</a:t>
            </a:r>
            <a:r>
              <a:rPr lang="zh-CN" altLang="en-US" b="0" dirty="0">
                <a:latin typeface="Times New Roman" panose="02020603050405020304" pitchFamily="18" charset="0"/>
              </a:rPr>
              <a:t>个记录时，须首先计算出该记录的首地址。为此，须顺序地查找每个记录，从中获得相应记录的长度</a:t>
            </a:r>
            <a:r>
              <a:rPr lang="en-US" altLang="zh-CN" b="0" dirty="0">
                <a:latin typeface="Times New Roman" panose="02020603050405020304" pitchFamily="18" charset="0"/>
              </a:rPr>
              <a:t>L</a:t>
            </a:r>
            <a:r>
              <a:rPr lang="en-US" altLang="zh-CN" b="0" baseline="-25000" dirty="0">
                <a:latin typeface="Times New Roman" panose="02020603050405020304" pitchFamily="18" charset="0"/>
              </a:rPr>
              <a:t>i</a:t>
            </a:r>
            <a:r>
              <a:rPr lang="zh-CN" altLang="en-US" b="0" dirty="0">
                <a:latin typeface="Times New Roman" panose="02020603050405020304" pitchFamily="18" charset="0"/>
              </a:rPr>
              <a:t>，然后才能按下式计算出第</a:t>
            </a:r>
            <a:r>
              <a:rPr lang="en-US" altLang="zh-CN" b="0" dirty="0">
                <a:latin typeface="Times New Roman" panose="02020603050405020304" pitchFamily="18" charset="0"/>
              </a:rPr>
              <a:t>i</a:t>
            </a:r>
            <a:r>
              <a:rPr lang="zh-CN" altLang="en-US" b="0" dirty="0">
                <a:latin typeface="Times New Roman" panose="02020603050405020304" pitchFamily="18" charset="0"/>
              </a:rPr>
              <a:t>个记录的首址。假定在每个记录前用一个字节指明该记录的长度，则 </a:t>
            </a:r>
            <a:endParaRPr lang="zh-CN" altLang="en-US" b="0" dirty="0">
              <a:latin typeface="Times New Roman" panose="02020603050405020304" pitchFamily="18" charset="0"/>
            </a:endParaRPr>
          </a:p>
        </p:txBody>
      </p:sp>
      <p:graphicFrame>
        <p:nvGraphicFramePr>
          <p:cNvPr id="2050" name="Object 6"/>
          <p:cNvGraphicFramePr/>
          <p:nvPr/>
        </p:nvGraphicFramePr>
        <p:xfrm>
          <a:off x="3657600" y="5218113"/>
          <a:ext cx="2133600" cy="1116012"/>
        </p:xfrm>
        <a:graphic>
          <a:graphicData uri="http://schemas.openxmlformats.org/presentationml/2006/ole">
            <mc:AlternateContent xmlns:mc="http://schemas.openxmlformats.org/markup-compatibility/2006">
              <mc:Choice xmlns:v="urn:schemas-microsoft-com:vml" Requires="v">
                <p:oleObj spid="_x0000_s3081" name="" r:id="rId1" imgW="824865" imgH="431800" progId="Equation.3">
                  <p:embed/>
                </p:oleObj>
              </mc:Choice>
              <mc:Fallback>
                <p:oleObj name="" r:id="rId1" imgW="824865" imgH="431800" progId="Equation.3">
                  <p:embed/>
                  <p:pic>
                    <p:nvPicPr>
                      <p:cNvPr id="0" name="图片 3080"/>
                      <p:cNvPicPr/>
                      <p:nvPr/>
                    </p:nvPicPr>
                    <p:blipFill>
                      <a:blip r:embed="rId2"/>
                      <a:stretch>
                        <a:fillRect/>
                      </a:stretch>
                    </p:blipFill>
                    <p:spPr>
                      <a:xfrm>
                        <a:off x="3657600" y="5218113"/>
                        <a:ext cx="2133600" cy="1116012"/>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4" name="Object 4"/>
          <p:cNvGraphicFramePr/>
          <p:nvPr/>
        </p:nvGraphicFramePr>
        <p:xfrm>
          <a:off x="0" y="1066800"/>
          <a:ext cx="9144000" cy="4041775"/>
        </p:xfrm>
        <a:graphic>
          <a:graphicData uri="http://schemas.openxmlformats.org/presentationml/2006/ole">
            <mc:AlternateContent xmlns:mc="http://schemas.openxmlformats.org/markup-compatibility/2006">
              <mc:Choice xmlns:v="urn:schemas-microsoft-com:vml" Requires="v">
                <p:oleObj spid="_x0000_s3079" name="" r:id="rId1" imgW="3375660" imgH="1493520" progId="Visio.Drawing.4">
                  <p:embed/>
                </p:oleObj>
              </mc:Choice>
              <mc:Fallback>
                <p:oleObj name="" r:id="rId1" imgW="3375660" imgH="1493520" progId="Visio.Drawing.4">
                  <p:embed/>
                  <p:pic>
                    <p:nvPicPr>
                      <p:cNvPr id="0" name="图片 3078"/>
                      <p:cNvPicPr/>
                      <p:nvPr/>
                    </p:nvPicPr>
                    <p:blipFill>
                      <a:blip r:embed="rId2"/>
                      <a:stretch>
                        <a:fillRect/>
                      </a:stretch>
                    </p:blipFill>
                    <p:spPr>
                      <a:xfrm>
                        <a:off x="0" y="1066800"/>
                        <a:ext cx="9144000" cy="4041775"/>
                      </a:xfrm>
                      <a:prstGeom prst="rect">
                        <a:avLst/>
                      </a:prstGeom>
                      <a:noFill/>
                      <a:ln w="38100">
                        <a:noFill/>
                        <a:miter/>
                      </a:ln>
                    </p:spPr>
                  </p:pic>
                </p:oleObj>
              </mc:Fallback>
            </mc:AlternateContent>
          </a:graphicData>
        </a:graphic>
      </p:graphicFrame>
      <p:sp>
        <p:nvSpPr>
          <p:cNvPr id="3075" name="Text Box 5"/>
          <p:cNvSpPr txBox="1"/>
          <p:nvPr/>
        </p:nvSpPr>
        <p:spPr>
          <a:xfrm>
            <a:off x="3124200" y="5486400"/>
            <a:ext cx="3257550"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6-4 </a:t>
            </a:r>
            <a:r>
              <a:rPr lang="zh-CN" altLang="en-US" b="0" dirty="0">
                <a:latin typeface="Times New Roman" panose="02020603050405020304" pitchFamily="18" charset="0"/>
              </a:rPr>
              <a:t>索引文件的组织 </a:t>
            </a:r>
            <a:endParaRPr lang="zh-CN" altLang="en-US" b="0" dirty="0">
              <a:latin typeface="Times New Roman" panose="02020603050405020304" pitchFamily="18"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Text Box 4"/>
          <p:cNvSpPr txBox="1"/>
          <p:nvPr/>
        </p:nvSpPr>
        <p:spPr>
          <a:xfrm>
            <a:off x="974725" y="828675"/>
            <a:ext cx="32067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6.2.4 </a:t>
            </a:r>
            <a:r>
              <a:rPr lang="zh-CN" altLang="en-US" sz="2800" dirty="0">
                <a:latin typeface="Times New Roman" panose="02020603050405020304" pitchFamily="18" charset="0"/>
              </a:rPr>
              <a:t>索引顺序文件 </a:t>
            </a:r>
            <a:endParaRPr lang="zh-CN" altLang="en-US" sz="2800" dirty="0">
              <a:latin typeface="Times New Roman" panose="02020603050405020304" pitchFamily="18" charset="0"/>
            </a:endParaRPr>
          </a:p>
        </p:txBody>
      </p:sp>
      <p:graphicFrame>
        <p:nvGraphicFramePr>
          <p:cNvPr id="4098" name="Object 5"/>
          <p:cNvGraphicFramePr/>
          <p:nvPr/>
        </p:nvGraphicFramePr>
        <p:xfrm>
          <a:off x="0" y="1981200"/>
          <a:ext cx="9144000" cy="4559300"/>
        </p:xfrm>
        <a:graphic>
          <a:graphicData uri="http://schemas.openxmlformats.org/presentationml/2006/ole">
            <mc:AlternateContent xmlns:mc="http://schemas.openxmlformats.org/markup-compatibility/2006">
              <mc:Choice xmlns:v="urn:schemas-microsoft-com:vml" Requires="v">
                <p:oleObj spid="_x0000_s3080" name="" r:id="rId1" imgW="3162300" imgH="1577340" progId="Visio.Drawing.4">
                  <p:embed/>
                </p:oleObj>
              </mc:Choice>
              <mc:Fallback>
                <p:oleObj name="" r:id="rId1" imgW="3162300" imgH="1577340" progId="Visio.Drawing.4">
                  <p:embed/>
                  <p:pic>
                    <p:nvPicPr>
                      <p:cNvPr id="0" name="图片 3079"/>
                      <p:cNvPicPr/>
                      <p:nvPr/>
                    </p:nvPicPr>
                    <p:blipFill>
                      <a:blip r:embed="rId2"/>
                      <a:stretch>
                        <a:fillRect/>
                      </a:stretch>
                    </p:blipFill>
                    <p:spPr>
                      <a:xfrm>
                        <a:off x="0" y="1981200"/>
                        <a:ext cx="9144000" cy="4559300"/>
                      </a:xfrm>
                      <a:prstGeom prst="rect">
                        <a:avLst/>
                      </a:prstGeom>
                      <a:noFill/>
                      <a:ln w="38100">
                        <a:noFill/>
                        <a:miter/>
                      </a:ln>
                    </p:spPr>
                  </p:pic>
                </p:oleObj>
              </mc:Fallback>
            </mc:AlternateContent>
          </a:graphicData>
        </a:graphic>
      </p:graphicFrame>
      <p:sp>
        <p:nvSpPr>
          <p:cNvPr id="4100" name="Text Box 6"/>
          <p:cNvSpPr txBox="1"/>
          <p:nvPr/>
        </p:nvSpPr>
        <p:spPr>
          <a:xfrm>
            <a:off x="3581400" y="6172200"/>
            <a:ext cx="2952750"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6-5 </a:t>
            </a:r>
            <a:r>
              <a:rPr lang="zh-CN" altLang="en-US" b="0" dirty="0">
                <a:latin typeface="Times New Roman" panose="02020603050405020304" pitchFamily="18" charset="0"/>
              </a:rPr>
              <a:t>索引顺序文件 </a:t>
            </a:r>
            <a:endParaRPr lang="zh-CN" altLang="en-US" b="0" dirty="0">
              <a:latin typeface="Times New Roman" panose="02020603050405020304" pitchFamily="18" charset="0"/>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4"/>
          <p:cNvSpPr txBox="1"/>
          <p:nvPr/>
        </p:nvSpPr>
        <p:spPr>
          <a:xfrm>
            <a:off x="1066800" y="914400"/>
            <a:ext cx="4362450" cy="519113"/>
          </a:xfrm>
          <a:prstGeom prst="rect">
            <a:avLst/>
          </a:prstGeom>
          <a:noFill/>
          <a:ln w="9525">
            <a:noFill/>
          </a:ln>
        </p:spPr>
        <p:txBody>
          <a:bodyPr wrap="none">
            <a:spAutoFit/>
          </a:bodyPr>
          <a:p>
            <a:pPr>
              <a:spcBef>
                <a:spcPct val="0"/>
              </a:spcBef>
              <a:buClrTx/>
            </a:pPr>
            <a:r>
              <a:rPr lang="en-US" altLang="zh-CN" sz="2800" dirty="0">
                <a:latin typeface="Times New Roman" panose="02020603050405020304" pitchFamily="18" charset="0"/>
              </a:rPr>
              <a:t>6.2.5  </a:t>
            </a:r>
            <a:r>
              <a:rPr lang="zh-CN" altLang="en-US" sz="2800" dirty="0">
                <a:latin typeface="Times New Roman" panose="02020603050405020304" pitchFamily="18" charset="0"/>
              </a:rPr>
              <a:t>直接文件和哈希文件 </a:t>
            </a:r>
            <a:endParaRPr lang="zh-CN" altLang="en-US" sz="2800" dirty="0">
              <a:latin typeface="Times New Roman" panose="02020603050405020304" pitchFamily="18" charset="0"/>
            </a:endParaRPr>
          </a:p>
        </p:txBody>
      </p:sp>
      <p:sp>
        <p:nvSpPr>
          <p:cNvPr id="34819" name="Text Box 5"/>
          <p:cNvSpPr txBox="1"/>
          <p:nvPr/>
        </p:nvSpPr>
        <p:spPr>
          <a:xfrm>
            <a:off x="1066800" y="1905000"/>
            <a:ext cx="1784350"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1. </a:t>
            </a:r>
            <a:r>
              <a:rPr lang="zh-CN" altLang="en-US" dirty="0">
                <a:latin typeface="Times New Roman" panose="02020603050405020304" pitchFamily="18" charset="0"/>
              </a:rPr>
              <a:t>直接文件 </a:t>
            </a:r>
            <a:endParaRPr lang="zh-CN" altLang="en-US" dirty="0">
              <a:latin typeface="Times New Roman" panose="02020603050405020304" pitchFamily="18" charset="0"/>
            </a:endParaRPr>
          </a:p>
        </p:txBody>
      </p:sp>
      <p:sp>
        <p:nvSpPr>
          <p:cNvPr id="34820" name="Text Box 6"/>
          <p:cNvSpPr txBox="1"/>
          <p:nvPr/>
        </p:nvSpPr>
        <p:spPr>
          <a:xfrm>
            <a:off x="533400" y="2667000"/>
            <a:ext cx="8153400" cy="3013075"/>
          </a:xfrm>
          <a:prstGeom prst="rect">
            <a:avLst/>
          </a:prstGeom>
          <a:noFill/>
          <a:ln w="9525">
            <a:noFill/>
          </a:ln>
        </p:spPr>
        <p:txBody>
          <a:bodyPr>
            <a:spAutoFit/>
          </a:bodyPr>
          <a:p>
            <a:pPr algn="just">
              <a:lnSpc>
                <a:spcPct val="160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对于直接文件，则可根据给定的记录键值，直接获得指定记录的物理地址。换言之，记录键值本身就决定了记录的物理地址。这种由记录键值到记录物理地址的转换被称为键值转换</a:t>
            </a:r>
            <a:r>
              <a:rPr lang="en-US" altLang="zh-CN" b="0" dirty="0">
                <a:latin typeface="Times New Roman" panose="02020603050405020304" pitchFamily="18" charset="0"/>
              </a:rPr>
              <a:t>(Key to address transformation)</a:t>
            </a:r>
            <a:r>
              <a:rPr lang="zh-CN" altLang="en-US" b="0" dirty="0">
                <a:latin typeface="Times New Roman" panose="02020603050405020304" pitchFamily="18" charset="0"/>
              </a:rPr>
              <a:t>。组织直接文件的关键， 在于用什么方法进行从记录值到物理地址的转换。 </a:t>
            </a:r>
            <a:endParaRPr lang="zh-CN" altLang="en-US" b="0" dirty="0">
              <a:latin typeface="Times New Roman" panose="02020603050405020304" pitchFamily="18"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Text Box 4"/>
          <p:cNvSpPr txBox="1"/>
          <p:nvPr/>
        </p:nvSpPr>
        <p:spPr>
          <a:xfrm>
            <a:off x="974725" y="803275"/>
            <a:ext cx="2665413"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哈希</a:t>
            </a:r>
            <a:r>
              <a:rPr lang="en-US" altLang="zh-CN" dirty="0">
                <a:latin typeface="Times New Roman" panose="02020603050405020304" pitchFamily="18" charset="0"/>
              </a:rPr>
              <a:t>(Hash)</a:t>
            </a:r>
            <a:r>
              <a:rPr lang="zh-CN" altLang="en-US" dirty="0">
                <a:latin typeface="Times New Roman" panose="02020603050405020304" pitchFamily="18" charset="0"/>
              </a:rPr>
              <a:t>文件 </a:t>
            </a:r>
            <a:endParaRPr lang="zh-CN" altLang="en-US" dirty="0">
              <a:latin typeface="Times New Roman" panose="02020603050405020304" pitchFamily="18" charset="0"/>
            </a:endParaRPr>
          </a:p>
        </p:txBody>
      </p:sp>
      <p:sp>
        <p:nvSpPr>
          <p:cNvPr id="5124" name="Text Box 5"/>
          <p:cNvSpPr txBox="1"/>
          <p:nvPr/>
        </p:nvSpPr>
        <p:spPr>
          <a:xfrm>
            <a:off x="2819400" y="6096000"/>
            <a:ext cx="3808413" cy="457200"/>
          </a:xfrm>
          <a:prstGeom prst="rect">
            <a:avLst/>
          </a:prstGeom>
          <a:noFill/>
          <a:ln w="9525">
            <a:noFill/>
          </a:ln>
        </p:spPr>
        <p:txBody>
          <a:bodyPr wrap="none">
            <a:spAutoFit/>
          </a:bodyPr>
          <a:p>
            <a:pPr>
              <a:spcBef>
                <a:spcPct val="0"/>
              </a:spcBef>
              <a:buClrTx/>
            </a:pPr>
            <a:r>
              <a:rPr lang="zh-CN" altLang="en-US" b="0" dirty="0">
                <a:latin typeface="Times New Roman" panose="02020603050405020304" pitchFamily="18" charset="0"/>
              </a:rPr>
              <a:t>图 </a:t>
            </a:r>
            <a:r>
              <a:rPr lang="en-US" altLang="zh-CN" b="0" dirty="0">
                <a:latin typeface="Times New Roman" panose="02020603050405020304" pitchFamily="18" charset="0"/>
              </a:rPr>
              <a:t>6-6 Hash</a:t>
            </a:r>
            <a:r>
              <a:rPr lang="zh-CN" altLang="en-US" b="0" dirty="0">
                <a:latin typeface="Times New Roman" panose="02020603050405020304" pitchFamily="18" charset="0"/>
              </a:rPr>
              <a:t>文件的逻辑结构</a:t>
            </a:r>
            <a:endParaRPr lang="zh-CN" altLang="en-US" b="0" dirty="0">
              <a:latin typeface="Times New Roman" panose="02020603050405020304" pitchFamily="18" charset="0"/>
            </a:endParaRPr>
          </a:p>
        </p:txBody>
      </p:sp>
      <p:graphicFrame>
        <p:nvGraphicFramePr>
          <p:cNvPr id="5122" name="Object 6"/>
          <p:cNvGraphicFramePr/>
          <p:nvPr/>
        </p:nvGraphicFramePr>
        <p:xfrm>
          <a:off x="1219200" y="533400"/>
          <a:ext cx="6096000" cy="5429250"/>
        </p:xfrm>
        <a:graphic>
          <a:graphicData uri="http://schemas.openxmlformats.org/presentationml/2006/ole">
            <mc:AlternateContent xmlns:mc="http://schemas.openxmlformats.org/markup-compatibility/2006">
              <mc:Choice xmlns:v="urn:schemas-microsoft-com:vml" Requires="v">
                <p:oleObj spid="_x0000_s3082" name="" r:id="rId1" imgW="2339340" imgH="2080260" progId="Visio.Drawing.4">
                  <p:embed/>
                </p:oleObj>
              </mc:Choice>
              <mc:Fallback>
                <p:oleObj name="" r:id="rId1" imgW="2339340" imgH="2080260" progId="Visio.Drawing.4">
                  <p:embed/>
                  <p:pic>
                    <p:nvPicPr>
                      <p:cNvPr id="0" name="图片 3081"/>
                      <p:cNvPicPr/>
                      <p:nvPr/>
                    </p:nvPicPr>
                    <p:blipFill>
                      <a:blip r:embed="rId2"/>
                      <a:stretch>
                        <a:fillRect/>
                      </a:stretch>
                    </p:blipFill>
                    <p:spPr>
                      <a:xfrm>
                        <a:off x="1219200" y="533400"/>
                        <a:ext cx="6096000" cy="542925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4"/>
          <p:cNvSpPr txBox="1"/>
          <p:nvPr/>
        </p:nvSpPr>
        <p:spPr>
          <a:xfrm>
            <a:off x="1547813" y="260350"/>
            <a:ext cx="4183062" cy="641350"/>
          </a:xfrm>
          <a:prstGeom prst="rect">
            <a:avLst/>
          </a:prstGeom>
          <a:noFill/>
          <a:ln w="9525">
            <a:noFill/>
          </a:ln>
        </p:spPr>
        <p:txBody>
          <a:bodyPr wrap="none">
            <a:spAutoFit/>
          </a:bodyPr>
          <a:p>
            <a:pPr>
              <a:spcBef>
                <a:spcPct val="0"/>
              </a:spcBef>
              <a:buClrTx/>
            </a:pPr>
            <a:r>
              <a:rPr lang="en-US" altLang="zh-CN" sz="3600" dirty="0">
                <a:solidFill>
                  <a:schemeClr val="tx2"/>
                </a:solidFill>
                <a:latin typeface="Times New Roman" panose="02020603050405020304" pitchFamily="18" charset="0"/>
              </a:rPr>
              <a:t>6.1 </a:t>
            </a:r>
            <a:r>
              <a:rPr lang="zh-CN" altLang="en-US" sz="3600" dirty="0">
                <a:solidFill>
                  <a:schemeClr val="tx2"/>
                </a:solidFill>
                <a:latin typeface="Times New Roman" panose="02020603050405020304" pitchFamily="18" charset="0"/>
              </a:rPr>
              <a:t>文件和文件系统</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13315" name="Text Box 5"/>
          <p:cNvSpPr txBox="1"/>
          <p:nvPr/>
        </p:nvSpPr>
        <p:spPr>
          <a:xfrm>
            <a:off x="323850" y="1004888"/>
            <a:ext cx="4454525" cy="579437"/>
          </a:xfrm>
          <a:prstGeom prst="rect">
            <a:avLst/>
          </a:prstGeom>
          <a:noFill/>
          <a:ln w="9525">
            <a:noFill/>
          </a:ln>
        </p:spPr>
        <p:txBody>
          <a:bodyPr wrap="none">
            <a:spAutoFit/>
          </a:bodyPr>
          <a:p>
            <a:pPr>
              <a:spcBef>
                <a:spcPct val="0"/>
              </a:spcBef>
              <a:buClrTx/>
            </a:pPr>
            <a:r>
              <a:rPr lang="zh-CN" altLang="en-US" sz="3200" dirty="0">
                <a:solidFill>
                  <a:srgbClr val="3333FF"/>
                </a:solidFill>
                <a:latin typeface="Times New Roman" panose="02020603050405020304" pitchFamily="18" charset="0"/>
              </a:rPr>
              <a:t>一</a:t>
            </a:r>
            <a:r>
              <a:rPr lang="en-US" altLang="zh-CN" sz="3200" dirty="0">
                <a:solidFill>
                  <a:srgbClr val="3333FF"/>
                </a:solidFill>
                <a:latin typeface="Times New Roman" panose="02020603050405020304" pitchFamily="18" charset="0"/>
              </a:rPr>
              <a:t>.</a:t>
            </a:r>
            <a:r>
              <a:rPr lang="zh-CN" altLang="en-US" sz="3200" dirty="0">
                <a:solidFill>
                  <a:srgbClr val="3333FF"/>
                </a:solidFill>
                <a:latin typeface="Times New Roman" panose="02020603050405020304" pitchFamily="18" charset="0"/>
              </a:rPr>
              <a:t>文件、记录和数据项</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13316" name="Text Box 6"/>
          <p:cNvSpPr txBox="1"/>
          <p:nvPr/>
        </p:nvSpPr>
        <p:spPr>
          <a:xfrm>
            <a:off x="611188" y="1628775"/>
            <a:ext cx="8064500" cy="457200"/>
          </a:xfrm>
          <a:prstGeom prst="rect">
            <a:avLst/>
          </a:prstGeom>
          <a:noFill/>
          <a:ln w="9525">
            <a:noFill/>
          </a:ln>
        </p:spPr>
        <p:txBody>
          <a:bodyPr>
            <a:spAutoFit/>
          </a:bodyPr>
          <a:p>
            <a:pPr>
              <a:spcBef>
                <a:spcPct val="0"/>
              </a:spcBef>
              <a:buClrTx/>
            </a:pPr>
            <a:endParaRPr lang="zh-CN" altLang="zh-CN" dirty="0">
              <a:latin typeface="Times New Roman" panose="02020603050405020304" pitchFamily="18" charset="0"/>
            </a:endParaRPr>
          </a:p>
        </p:txBody>
      </p:sp>
      <p:sp>
        <p:nvSpPr>
          <p:cNvPr id="3080" name="Rectangle 8"/>
          <p:cNvSpPr>
            <a:spLocks noChangeArrowheads="1"/>
          </p:cNvSpPr>
          <p:nvPr/>
        </p:nvSpPr>
        <p:spPr bwMode="auto">
          <a:xfrm>
            <a:off x="395288" y="1628775"/>
            <a:ext cx="83534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1" lang="zh-CN" altLang="en-US" sz="28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数据项</a:t>
            </a:r>
            <a:r>
              <a:rPr kumimoji="1"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1" name="Rectangle 9"/>
          <p:cNvSpPr>
            <a:spLocks noChangeArrowheads="1"/>
          </p:cNvSpPr>
          <p:nvPr/>
        </p:nvSpPr>
        <p:spPr bwMode="auto">
          <a:xfrm>
            <a:off x="323850" y="2133600"/>
            <a:ext cx="6553200" cy="1919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(1) </a:t>
            </a:r>
            <a:r>
              <a:rPr kumimoji="1" lang="zh-CN" altLang="en-US" sz="2400" b="1"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基本数据项</a:t>
            </a:r>
            <a:r>
              <a:rPr kumimoji="1" lang="zh-CN" altLang="en-US" sz="2400" b="0"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a:t>
            </a:r>
            <a:endParaRPr kumimoji="1" lang="zh-CN" altLang="en-US" sz="2400" b="0"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(2) </a:t>
            </a:r>
            <a:r>
              <a:rPr kumimoji="1" lang="zh-CN" altLang="en-US" sz="2400" b="1"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组合数据项：</a:t>
            </a:r>
            <a:endParaRPr kumimoji="1" lang="zh-CN" altLang="en-US" sz="2400" b="1"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3" name="Rectangle 11"/>
          <p:cNvSpPr>
            <a:spLocks noChangeArrowheads="1"/>
          </p:cNvSpPr>
          <p:nvPr/>
        </p:nvSpPr>
        <p:spPr bwMode="auto">
          <a:xfrm>
            <a:off x="395288" y="4365625"/>
            <a:ext cx="8353425" cy="16764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2. </a:t>
            </a:r>
            <a:r>
              <a:rPr kumimoji="1" lang="zh-CN" altLang="en-US" sz="28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记录：</a:t>
            </a:r>
            <a:endParaRPr kumimoji="1" lang="zh-CN" altLang="en-US" sz="28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记录是一组相关数据项的集合，用于描述一个实体。</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定长记录；</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变长记录。</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5" name="Rectangle 13"/>
          <p:cNvSpPr>
            <a:spLocks noChangeArrowheads="1"/>
          </p:cNvSpPr>
          <p:nvPr/>
        </p:nvSpPr>
        <p:spPr bwMode="auto">
          <a:xfrm>
            <a:off x="3203575" y="2174875"/>
            <a:ext cx="5545138" cy="822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描述实体的某一属性，是数据组织中可以命名的最小逻辑数据单位。</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6" name="Rectangle 14"/>
          <p:cNvSpPr>
            <a:spLocks noChangeArrowheads="1"/>
          </p:cNvSpPr>
          <p:nvPr/>
        </p:nvSpPr>
        <p:spPr bwMode="auto">
          <a:xfrm>
            <a:off x="3203575" y="3141663"/>
            <a:ext cx="5545138" cy="822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它是由若干个基本数据项组成的，简称组项。</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box(in)">
                                      <p:cBhvr>
                                        <p:cTn id="7" dur="500"/>
                                        <p:tgtEl>
                                          <p:spTgt spid="308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81"/>
                                        </p:tgtEl>
                                        <p:attrNameLst>
                                          <p:attrName>style.visibility</p:attrName>
                                        </p:attrNameLst>
                                      </p:cBhvr>
                                      <p:to>
                                        <p:strVal val="visible"/>
                                      </p:to>
                                    </p:set>
                                    <p:animEffect transition="in" filter="box(in)">
                                      <p:cBhvr>
                                        <p:cTn id="12" dur="500"/>
                                        <p:tgtEl>
                                          <p:spTgt spid="308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85"/>
                                        </p:tgtEl>
                                        <p:attrNameLst>
                                          <p:attrName>style.visibility</p:attrName>
                                        </p:attrNameLst>
                                      </p:cBhvr>
                                      <p:to>
                                        <p:strVal val="visible"/>
                                      </p:to>
                                    </p:set>
                                    <p:animEffect transition="in" filter="box(in)">
                                      <p:cBhvr>
                                        <p:cTn id="17" dur="500"/>
                                        <p:tgtEl>
                                          <p:spTgt spid="30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86"/>
                                        </p:tgtEl>
                                        <p:attrNameLst>
                                          <p:attrName>style.visibility</p:attrName>
                                        </p:attrNameLst>
                                      </p:cBhvr>
                                      <p:to>
                                        <p:strVal val="visible"/>
                                      </p:to>
                                    </p:set>
                                    <p:animEffect transition="in" filter="box(in)">
                                      <p:cBhvr>
                                        <p:cTn id="22" dur="500"/>
                                        <p:tgtEl>
                                          <p:spTgt spid="308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83"/>
                                        </p:tgtEl>
                                        <p:attrNameLst>
                                          <p:attrName>style.visibility</p:attrName>
                                        </p:attrNameLst>
                                      </p:cBhvr>
                                      <p:to>
                                        <p:strVal val="visible"/>
                                      </p:to>
                                    </p:set>
                                    <p:animEffect transition="in" filter="box(in)">
                                      <p:cBhvr>
                                        <p:cTn id="27"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 grpId="0"/>
      <p:bldP spid="3081" grpId="0"/>
      <p:bldP spid="3083" grpId="0"/>
      <p:bldP spid="3085" grpId="0"/>
      <p:bldP spid="308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noChangeArrowheads="1"/>
          </p:cNvSpPr>
          <p:nvPr>
            <p:ph type="title"/>
          </p:nvPr>
        </p:nvSpPr>
        <p:spPr>
          <a:xfrm>
            <a:off x="250825" y="836613"/>
            <a:ext cx="2808288" cy="46085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一</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文件的物理结构</a:t>
            </a:r>
            <a:b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b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  </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t>文件在存储介质上的存储方式。</a:t>
            </a:r>
            <a:b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br>
            <a:b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br>
            <a:r>
              <a:rPr kumimoji="0" lang="zh-CN" altLang="en-US" sz="24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t>磁盘的分配单位：</a:t>
            </a:r>
            <a:br>
              <a:rPr kumimoji="0" lang="zh-CN" altLang="en-US" sz="24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rPr>
            </a:b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t>连续的一组扇区， </a:t>
            </a:r>
            <a:r>
              <a:rPr kumimoji="0" lang="en-US" altLang="zh-CN"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t>2</a:t>
            </a:r>
            <a:r>
              <a:rPr kumimoji="0" lang="en-US" altLang="zh-CN" sz="2400" b="1" i="0" u="none" strike="noStrike" kern="0" cap="none" spc="0" normalizeH="0" baseline="30000" noProof="0" smtClean="0">
                <a:ln>
                  <a:noFill/>
                </a:ln>
                <a:solidFill>
                  <a:schemeClr val="tx1"/>
                </a:solidFill>
                <a:effectLst/>
                <a:uLnTx/>
                <a:uFillTx/>
                <a:latin typeface="宋体" panose="02010600030101010101" pitchFamily="2" charset="-122"/>
                <a:ea typeface="+mj-ea"/>
                <a:cs typeface="+mj-cs"/>
              </a:rPr>
              <a:t>n</a:t>
            </a:r>
            <a:r>
              <a:rPr kumimoji="0" lang="zh-CN" altLang="en-US" sz="2400" b="1" i="0" u="none" strike="noStrike" kern="0" cap="none" spc="0" normalizeH="0" baseline="0" noProof="0" smtClean="0">
                <a:ln>
                  <a:noFill/>
                </a:ln>
                <a:solidFill>
                  <a:schemeClr val="tx1"/>
                </a:solidFill>
                <a:effectLst/>
                <a:uLnTx/>
                <a:uFillTx/>
                <a:latin typeface="宋体" panose="02010600030101010101" pitchFamily="2" charset="-122"/>
                <a:ea typeface="+mj-ea"/>
                <a:cs typeface="+mj-cs"/>
              </a:rPr>
              <a:t>个扇区，称为物理块或磁盘块。</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235524" name="Rectangle 4"/>
          <p:cNvSpPr>
            <a:spLocks noChangeArrowheads="1"/>
          </p:cNvSpPr>
          <p:nvPr/>
        </p:nvSpPr>
        <p:spPr bwMode="auto">
          <a:xfrm>
            <a:off x="250825" y="115888"/>
            <a:ext cx="4967288" cy="7016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1" lang="en-US" altLang="zh-CN" sz="40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6.3  </a:t>
            </a:r>
            <a:r>
              <a:rPr kumimoji="1" lang="zh-CN" altLang="en-US" sz="40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外存分配方式</a:t>
            </a:r>
            <a:endParaRPr kumimoji="1" lang="zh-CN" altLang="en-US" sz="40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graphicFrame>
        <p:nvGraphicFramePr>
          <p:cNvPr id="6146" name="Object 6"/>
          <p:cNvGraphicFramePr/>
          <p:nvPr>
            <p:ph idx="1"/>
          </p:nvPr>
        </p:nvGraphicFramePr>
        <p:xfrm>
          <a:off x="1835150" y="676275"/>
          <a:ext cx="8713788" cy="5921375"/>
        </p:xfrm>
        <a:graphic>
          <a:graphicData uri="http://schemas.openxmlformats.org/presentationml/2006/ole">
            <mc:AlternateContent xmlns:mc="http://schemas.openxmlformats.org/markup-compatibility/2006">
              <mc:Choice xmlns:v="urn:schemas-microsoft-com:vml" Requires="v">
                <p:oleObj spid="_x0000_s3083" name="" r:id="rId1" imgW="4154170" imgH="2901315" progId="Visio.Drawing.11">
                  <p:embed/>
                </p:oleObj>
              </mc:Choice>
              <mc:Fallback>
                <p:oleObj name="" r:id="rId1" imgW="4154170" imgH="2901315" progId="Visio.Drawing.11">
                  <p:embed/>
                  <p:pic>
                    <p:nvPicPr>
                      <p:cNvPr id="0" name="图片 3082"/>
                      <p:cNvPicPr/>
                      <p:nvPr/>
                    </p:nvPicPr>
                    <p:blipFill>
                      <a:blip r:embed="rId2"/>
                      <a:stretch>
                        <a:fillRect/>
                      </a:stretch>
                    </p:blipFill>
                    <p:spPr>
                      <a:xfrm>
                        <a:off x="1835150" y="676275"/>
                        <a:ext cx="8713788" cy="5921375"/>
                      </a:xfrm>
                      <a:prstGeom prst="rect">
                        <a:avLst/>
                      </a:prstGeom>
                      <a:noFill/>
                      <a:ln w="38100">
                        <a:miter/>
                      </a:ln>
                    </p:spPr>
                  </p:pic>
                </p:oleObj>
              </mc:Fallback>
            </mc:AlternateContent>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5"/>
          <p:cNvSpPr txBox="1"/>
          <p:nvPr/>
        </p:nvSpPr>
        <p:spPr>
          <a:xfrm>
            <a:off x="395288" y="333375"/>
            <a:ext cx="5862637" cy="641350"/>
          </a:xfrm>
          <a:prstGeom prst="rect">
            <a:avLst/>
          </a:prstGeom>
          <a:noFill/>
          <a:ln w="9525">
            <a:noFill/>
          </a:ln>
        </p:spPr>
        <p:txBody>
          <a:bodyPr>
            <a:spAutoFit/>
          </a:bodyPr>
          <a:p>
            <a:pPr>
              <a:spcBef>
                <a:spcPct val="0"/>
              </a:spcBef>
              <a:buClrTx/>
            </a:pPr>
            <a:r>
              <a:rPr lang="en-US" altLang="zh-CN" sz="3600" dirty="0">
                <a:solidFill>
                  <a:schemeClr val="tx2"/>
                </a:solidFill>
                <a:latin typeface="宋体" panose="02010600030101010101" pitchFamily="2" charset="-122"/>
              </a:rPr>
              <a:t>6.3  </a:t>
            </a:r>
            <a:r>
              <a:rPr lang="zh-CN" altLang="en-US" sz="3600" dirty="0">
                <a:solidFill>
                  <a:schemeClr val="tx2"/>
                </a:solidFill>
                <a:latin typeface="宋体" panose="02010600030101010101" pitchFamily="2" charset="-122"/>
              </a:rPr>
              <a:t>外存分配方式</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35843" name="Text Box 6"/>
          <p:cNvSpPr txBox="1"/>
          <p:nvPr/>
        </p:nvSpPr>
        <p:spPr>
          <a:xfrm>
            <a:off x="250825" y="1125538"/>
            <a:ext cx="7993063" cy="579437"/>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二</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连续分配：顺序文件</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35844" name="Text Box 8"/>
          <p:cNvSpPr txBox="1"/>
          <p:nvPr/>
        </p:nvSpPr>
        <p:spPr>
          <a:xfrm>
            <a:off x="250825" y="1773238"/>
            <a:ext cx="7272338" cy="457200"/>
          </a:xfrm>
          <a:prstGeom prst="rect">
            <a:avLst/>
          </a:prstGeom>
          <a:noFill/>
          <a:ln w="9525">
            <a:noFill/>
          </a:ln>
        </p:spPr>
        <p:txBody>
          <a:bodyPr>
            <a:spAutoFit/>
          </a:bodyPr>
          <a:p>
            <a:pPr>
              <a:spcBef>
                <a:spcPct val="0"/>
              </a:spcBef>
              <a:buClrTx/>
            </a:pPr>
            <a:r>
              <a:rPr lang="zh-CN" altLang="en-US" dirty="0">
                <a:latin typeface="Times New Roman" panose="02020603050405020304" pitchFamily="18" charset="0"/>
              </a:rPr>
              <a:t>将逻辑文件中的信息顺序存储到连续的物理盘块中。</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1947" name="Text Box 203"/>
          <p:cNvSpPr txBox="1"/>
          <p:nvPr/>
        </p:nvSpPr>
        <p:spPr>
          <a:xfrm>
            <a:off x="395288" y="2349500"/>
            <a:ext cx="3529012" cy="2406650"/>
          </a:xfrm>
          <a:prstGeom prst="rect">
            <a:avLst/>
          </a:prstGeom>
          <a:noFill/>
          <a:ln w="9525">
            <a:noFill/>
          </a:ln>
        </p:spPr>
        <p:txBody>
          <a:bodyPr>
            <a:spAutoFit/>
          </a:bodyPr>
          <a:p>
            <a:pPr marL="457200" indent="-457200">
              <a:lnSpc>
                <a:spcPct val="200000"/>
              </a:lnSpc>
              <a:spcBef>
                <a:spcPct val="0"/>
              </a:spcBef>
              <a:buClrTx/>
            </a:pPr>
            <a:r>
              <a:rPr lang="zh-CN" altLang="en-US" sz="2800" dirty="0">
                <a:solidFill>
                  <a:srgbClr val="3333FF"/>
                </a:solidFill>
                <a:latin typeface="Times New Roman" panose="02020603050405020304" pitchFamily="18" charset="0"/>
              </a:rPr>
              <a:t>主要优点</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 顺序访问速度快。</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）可随机存取 </a:t>
            </a:r>
            <a:endParaRPr lang="zh-CN" altLang="en-US" dirty="0">
              <a:latin typeface="Times New Roman" panose="02020603050405020304" pitchFamily="18" charset="0"/>
            </a:endParaRPr>
          </a:p>
        </p:txBody>
      </p:sp>
      <p:sp>
        <p:nvSpPr>
          <p:cNvPr id="31948" name="AutoShape 204">
            <a:hlinkClick r:id="rId1" action="ppaction://hlinksldjump" highlightClick="1"/>
          </p:cNvPr>
          <p:cNvSpPr>
            <a:spLocks noChangeArrowheads="1"/>
          </p:cNvSpPr>
          <p:nvPr/>
        </p:nvSpPr>
        <p:spPr bwMode="auto">
          <a:xfrm>
            <a:off x="7596188" y="1770063"/>
            <a:ext cx="620713" cy="509588"/>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endParaRPr kumimoji="0" lang="zh-CN" altLang="zh-CN" sz="24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p:txBody>
      </p:sp>
      <p:sp>
        <p:nvSpPr>
          <p:cNvPr id="31950" name="Text Box 206"/>
          <p:cNvSpPr txBox="1"/>
          <p:nvPr/>
        </p:nvSpPr>
        <p:spPr>
          <a:xfrm>
            <a:off x="4067175" y="2316163"/>
            <a:ext cx="4897438" cy="3867150"/>
          </a:xfrm>
          <a:prstGeom prst="rect">
            <a:avLst/>
          </a:prstGeom>
          <a:noFill/>
          <a:ln w="9525">
            <a:noFill/>
          </a:ln>
        </p:spPr>
        <p:txBody>
          <a:bodyPr>
            <a:spAutoFit/>
          </a:bodyPr>
          <a:p>
            <a:pPr marL="457200" indent="-457200">
              <a:lnSpc>
                <a:spcPct val="200000"/>
              </a:lnSpc>
              <a:spcBef>
                <a:spcPct val="0"/>
              </a:spcBef>
              <a:buClrTx/>
            </a:pPr>
            <a:r>
              <a:rPr lang="zh-CN" altLang="en-US" sz="2800" dirty="0">
                <a:solidFill>
                  <a:schemeClr val="tx2"/>
                </a:solidFill>
                <a:latin typeface="Times New Roman" panose="02020603050405020304" pitchFamily="18" charset="0"/>
              </a:rPr>
              <a:t>主要缺点：</a:t>
            </a:r>
            <a:endParaRPr lang="zh-CN" altLang="en-US" sz="2800" dirty="0">
              <a:solidFill>
                <a:schemeClr val="tx2"/>
              </a:solidFill>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）要求有连续的存储空间，因</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此必须事先知道文件的最大长度。</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）磁盘空间会产生碎片。</a:t>
            </a:r>
            <a:endParaRPr lang="zh-CN" altLang="en-US" dirty="0">
              <a:latin typeface="Times New Roman" panose="02020603050405020304" pitchFamily="18" charset="0"/>
            </a:endParaRPr>
          </a:p>
          <a:p>
            <a:pPr marL="457200" indent="-457200">
              <a:lnSpc>
                <a:spcPct val="200000"/>
              </a:lnSpc>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）文件修改困难</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947">
                                            <p:txEl>
                                              <p:charRg st="0" end="6"/>
                                            </p:txEl>
                                          </p:spTgt>
                                        </p:tgtEl>
                                        <p:attrNameLst>
                                          <p:attrName>style.visibility</p:attrName>
                                        </p:attrNameLst>
                                      </p:cBhvr>
                                      <p:to>
                                        <p:strVal val="visible"/>
                                      </p:to>
                                    </p:set>
                                    <p:animEffect transition="in" filter="box(in)">
                                      <p:cBhvr>
                                        <p:cTn id="7" dur="500"/>
                                        <p:tgtEl>
                                          <p:spTgt spid="31947">
                                            <p:txEl>
                                              <p:charRg st="0"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947">
                                            <p:txEl>
                                              <p:charRg st="6" end="19"/>
                                            </p:txEl>
                                          </p:spTgt>
                                        </p:tgtEl>
                                        <p:attrNameLst>
                                          <p:attrName>style.visibility</p:attrName>
                                        </p:attrNameLst>
                                      </p:cBhvr>
                                      <p:to>
                                        <p:strVal val="visible"/>
                                      </p:to>
                                    </p:set>
                                    <p:animEffect transition="in" filter="box(in)">
                                      <p:cBhvr>
                                        <p:cTn id="10" dur="500"/>
                                        <p:tgtEl>
                                          <p:spTgt spid="31947">
                                            <p:txEl>
                                              <p:charRg st="6" end="1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1947">
                                            <p:txEl>
                                              <p:charRg st="19" end="29"/>
                                            </p:txEl>
                                          </p:spTgt>
                                        </p:tgtEl>
                                        <p:attrNameLst>
                                          <p:attrName>style.visibility</p:attrName>
                                        </p:attrNameLst>
                                      </p:cBhvr>
                                      <p:to>
                                        <p:strVal val="visible"/>
                                      </p:to>
                                    </p:set>
                                    <p:animEffect transition="in" filter="box(in)">
                                      <p:cBhvr>
                                        <p:cTn id="13" dur="500"/>
                                        <p:tgtEl>
                                          <p:spTgt spid="31947">
                                            <p:txEl>
                                              <p:charRg st="19" end="2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1950">
                                            <p:txEl>
                                              <p:charRg st="0" end="6"/>
                                            </p:txEl>
                                          </p:spTgt>
                                        </p:tgtEl>
                                        <p:attrNameLst>
                                          <p:attrName>style.visibility</p:attrName>
                                        </p:attrNameLst>
                                      </p:cBhvr>
                                      <p:to>
                                        <p:strVal val="visible"/>
                                      </p:to>
                                    </p:set>
                                    <p:animEffect transition="in" filter="box(in)">
                                      <p:cBhvr>
                                        <p:cTn id="18" dur="500"/>
                                        <p:tgtEl>
                                          <p:spTgt spid="31950">
                                            <p:txEl>
                                              <p:charRg st="0"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1950">
                                            <p:txEl>
                                              <p:charRg st="6" end="22"/>
                                            </p:txEl>
                                          </p:spTgt>
                                        </p:tgtEl>
                                        <p:attrNameLst>
                                          <p:attrName>style.visibility</p:attrName>
                                        </p:attrNameLst>
                                      </p:cBhvr>
                                      <p:to>
                                        <p:strVal val="visible"/>
                                      </p:to>
                                    </p:set>
                                    <p:animEffect transition="in" filter="box(in)">
                                      <p:cBhvr>
                                        <p:cTn id="21" dur="500"/>
                                        <p:tgtEl>
                                          <p:spTgt spid="31950">
                                            <p:txEl>
                                              <p:charRg st="6" end="2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1950">
                                            <p:txEl>
                                              <p:charRg st="22" end="38"/>
                                            </p:txEl>
                                          </p:spTgt>
                                        </p:tgtEl>
                                        <p:attrNameLst>
                                          <p:attrName>style.visibility</p:attrName>
                                        </p:attrNameLst>
                                      </p:cBhvr>
                                      <p:to>
                                        <p:strVal val="visible"/>
                                      </p:to>
                                    </p:set>
                                    <p:animEffect transition="in" filter="box(in)">
                                      <p:cBhvr>
                                        <p:cTn id="24" dur="500"/>
                                        <p:tgtEl>
                                          <p:spTgt spid="31950">
                                            <p:txEl>
                                              <p:charRg st="22" end="3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1950">
                                            <p:txEl>
                                              <p:charRg st="38" end="52"/>
                                            </p:txEl>
                                          </p:spTgt>
                                        </p:tgtEl>
                                        <p:attrNameLst>
                                          <p:attrName>style.visibility</p:attrName>
                                        </p:attrNameLst>
                                      </p:cBhvr>
                                      <p:to>
                                        <p:strVal val="visible"/>
                                      </p:to>
                                    </p:set>
                                    <p:animEffect transition="in" filter="box(in)">
                                      <p:cBhvr>
                                        <p:cTn id="27" dur="500"/>
                                        <p:tgtEl>
                                          <p:spTgt spid="31950">
                                            <p:txEl>
                                              <p:charRg st="38" end="5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1950">
                                            <p:txEl>
                                              <p:charRg st="52" end="63"/>
                                            </p:txEl>
                                          </p:spTgt>
                                        </p:tgtEl>
                                        <p:attrNameLst>
                                          <p:attrName>style.visibility</p:attrName>
                                        </p:attrNameLst>
                                      </p:cBhvr>
                                      <p:to>
                                        <p:strVal val="visible"/>
                                      </p:to>
                                    </p:set>
                                    <p:animEffect transition="in" filter="box(in)">
                                      <p:cBhvr>
                                        <p:cTn id="30" dur="500"/>
                                        <p:tgtEl>
                                          <p:spTgt spid="31950">
                                            <p:txEl>
                                              <p:charRg st="52"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Freeform 6"/>
          <p:cNvSpPr/>
          <p:nvPr/>
        </p:nvSpPr>
        <p:spPr>
          <a:xfrm>
            <a:off x="3492500" y="260350"/>
            <a:ext cx="5400675" cy="6121400"/>
          </a:xfrm>
          <a:custGeom>
            <a:avLst/>
            <a:gdLst>
              <a:gd name="txL" fmla="*/ 0 w 2107"/>
              <a:gd name="txT" fmla="*/ 0 h 3134"/>
              <a:gd name="txR" fmla="*/ 2107 w 2107"/>
              <a:gd name="txB" fmla="*/ 3134 h 3134"/>
            </a:gdLst>
            <a:ahLst/>
            <a:cxnLst>
              <a:cxn ang="0">
                <a:pos x="0" y="5603796"/>
              </a:cxn>
              <a:cxn ang="0">
                <a:pos x="0" y="0"/>
              </a:cxn>
              <a:cxn ang="0">
                <a:pos x="653617" y="228527"/>
              </a:cxn>
              <a:cxn ang="0">
                <a:pos x="1304672" y="392598"/>
              </a:cxn>
              <a:cxn ang="0">
                <a:pos x="2009553" y="476586"/>
              </a:cxn>
              <a:cxn ang="0">
                <a:pos x="2714435" y="517604"/>
              </a:cxn>
              <a:cxn ang="0">
                <a:pos x="3393684" y="476586"/>
              </a:cxn>
              <a:cxn ang="0">
                <a:pos x="4098566" y="392598"/>
              </a:cxn>
              <a:cxn ang="0">
                <a:pos x="4749620" y="228527"/>
              </a:cxn>
              <a:cxn ang="0">
                <a:pos x="5400675" y="0"/>
              </a:cxn>
              <a:cxn ang="0">
                <a:pos x="5400675" y="5603796"/>
              </a:cxn>
              <a:cxn ang="0">
                <a:pos x="4749620" y="5810838"/>
              </a:cxn>
              <a:cxn ang="0">
                <a:pos x="4098566" y="5976862"/>
              </a:cxn>
              <a:cxn ang="0">
                <a:pos x="3393684" y="6078429"/>
              </a:cxn>
              <a:cxn ang="0">
                <a:pos x="2714435" y="6121400"/>
              </a:cxn>
              <a:cxn ang="0">
                <a:pos x="2009553" y="6078429"/>
              </a:cxn>
              <a:cxn ang="0">
                <a:pos x="1304672" y="5976862"/>
              </a:cxn>
              <a:cxn ang="0">
                <a:pos x="653617" y="5810838"/>
              </a:cxn>
              <a:cxn ang="0">
                <a:pos x="0" y="5603796"/>
              </a:cxn>
            </a:cxnLst>
            <a:rect l="txL" t="txT" r="txR" b="txB"/>
            <a:pathLst>
              <a:path w="2107" h="3134">
                <a:moveTo>
                  <a:pt x="0" y="2869"/>
                </a:moveTo>
                <a:lnTo>
                  <a:pt x="0" y="0"/>
                </a:lnTo>
                <a:lnTo>
                  <a:pt x="255" y="117"/>
                </a:lnTo>
                <a:lnTo>
                  <a:pt x="509" y="201"/>
                </a:lnTo>
                <a:lnTo>
                  <a:pt x="784" y="244"/>
                </a:lnTo>
                <a:lnTo>
                  <a:pt x="1059" y="265"/>
                </a:lnTo>
                <a:lnTo>
                  <a:pt x="1324" y="244"/>
                </a:lnTo>
                <a:lnTo>
                  <a:pt x="1599" y="201"/>
                </a:lnTo>
                <a:lnTo>
                  <a:pt x="1853" y="117"/>
                </a:lnTo>
                <a:lnTo>
                  <a:pt x="2107" y="0"/>
                </a:lnTo>
                <a:lnTo>
                  <a:pt x="2107" y="2869"/>
                </a:lnTo>
                <a:lnTo>
                  <a:pt x="1853" y="2975"/>
                </a:lnTo>
                <a:lnTo>
                  <a:pt x="1599" y="3060"/>
                </a:lnTo>
                <a:lnTo>
                  <a:pt x="1324" y="3112"/>
                </a:lnTo>
                <a:lnTo>
                  <a:pt x="1059" y="3134"/>
                </a:lnTo>
                <a:lnTo>
                  <a:pt x="784" y="3112"/>
                </a:lnTo>
                <a:lnTo>
                  <a:pt x="509" y="3060"/>
                </a:lnTo>
                <a:lnTo>
                  <a:pt x="255" y="2975"/>
                </a:lnTo>
                <a:lnTo>
                  <a:pt x="0" y="2869"/>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67" name="Rectangle 7"/>
          <p:cNvSpPr/>
          <p:nvPr/>
        </p:nvSpPr>
        <p:spPr>
          <a:xfrm>
            <a:off x="5110163" y="1423988"/>
            <a:ext cx="168275" cy="363537"/>
          </a:xfrm>
          <a:prstGeom prst="rect">
            <a:avLst/>
          </a:prstGeom>
          <a:noFill/>
          <a:ln w="9525">
            <a:noFill/>
          </a:ln>
        </p:spPr>
        <p:txBody>
          <a:bodyPr wrap="none" lIns="0" tIns="0" rIns="0" bIns="0">
            <a:spAutoFit/>
          </a:bodyPr>
          <a:p>
            <a:r>
              <a:rPr lang="en-US" altLang="zh-CN" dirty="0">
                <a:solidFill>
                  <a:srgbClr val="000000"/>
                </a:solidFill>
                <a:latin typeface="Times" charset="0"/>
              </a:rPr>
              <a:t>1</a:t>
            </a:r>
            <a:endParaRPr lang="en-US" altLang="zh-CN" dirty="0">
              <a:latin typeface="Arial" panose="020B0604020202020204" pitchFamily="34" charset="0"/>
            </a:endParaRPr>
          </a:p>
        </p:txBody>
      </p:sp>
      <p:sp>
        <p:nvSpPr>
          <p:cNvPr id="36868" name="Rectangle 8"/>
          <p:cNvSpPr/>
          <p:nvPr/>
        </p:nvSpPr>
        <p:spPr>
          <a:xfrm>
            <a:off x="6329363" y="1465263"/>
            <a:ext cx="169862" cy="363537"/>
          </a:xfrm>
          <a:prstGeom prst="rect">
            <a:avLst/>
          </a:prstGeom>
          <a:noFill/>
          <a:ln w="9525">
            <a:noFill/>
          </a:ln>
        </p:spPr>
        <p:txBody>
          <a:bodyPr wrap="none" lIns="0" tIns="0" rIns="0" bIns="0">
            <a:spAutoFit/>
          </a:bodyPr>
          <a:p>
            <a:r>
              <a:rPr lang="en-US" altLang="zh-CN" dirty="0">
                <a:solidFill>
                  <a:srgbClr val="000000"/>
                </a:solidFill>
                <a:latin typeface="Times" charset="0"/>
              </a:rPr>
              <a:t>2</a:t>
            </a:r>
            <a:endParaRPr lang="en-US" altLang="zh-CN" dirty="0">
              <a:latin typeface="Arial" panose="020B0604020202020204" pitchFamily="34" charset="0"/>
            </a:endParaRPr>
          </a:p>
        </p:txBody>
      </p:sp>
      <p:sp>
        <p:nvSpPr>
          <p:cNvPr id="36869" name="Rectangle 9"/>
          <p:cNvSpPr/>
          <p:nvPr/>
        </p:nvSpPr>
        <p:spPr>
          <a:xfrm>
            <a:off x="7605713" y="1404938"/>
            <a:ext cx="169862" cy="365125"/>
          </a:xfrm>
          <a:prstGeom prst="rect">
            <a:avLst/>
          </a:prstGeom>
          <a:noFill/>
          <a:ln w="9525">
            <a:noFill/>
          </a:ln>
        </p:spPr>
        <p:txBody>
          <a:bodyPr wrap="none" lIns="0" tIns="0" rIns="0" bIns="0">
            <a:spAutoFit/>
          </a:bodyPr>
          <a:p>
            <a:r>
              <a:rPr lang="en-US" altLang="zh-CN" dirty="0">
                <a:solidFill>
                  <a:srgbClr val="000000"/>
                </a:solidFill>
                <a:latin typeface="Times" charset="0"/>
              </a:rPr>
              <a:t>3</a:t>
            </a:r>
            <a:endParaRPr lang="en-US" altLang="zh-CN" dirty="0">
              <a:latin typeface="Arial" panose="020B0604020202020204" pitchFamily="34" charset="0"/>
            </a:endParaRPr>
          </a:p>
        </p:txBody>
      </p:sp>
      <p:sp>
        <p:nvSpPr>
          <p:cNvPr id="36870" name="Rectangle 10"/>
          <p:cNvSpPr/>
          <p:nvPr/>
        </p:nvSpPr>
        <p:spPr>
          <a:xfrm>
            <a:off x="3833813" y="1279525"/>
            <a:ext cx="168275" cy="365125"/>
          </a:xfrm>
          <a:prstGeom prst="rect">
            <a:avLst/>
          </a:prstGeom>
          <a:noFill/>
          <a:ln w="9525">
            <a:noFill/>
          </a:ln>
        </p:spPr>
        <p:txBody>
          <a:bodyPr wrap="none" lIns="0" tIns="0" rIns="0" bIns="0">
            <a:spAutoFit/>
          </a:bodyPr>
          <a:p>
            <a:r>
              <a:rPr lang="en-US" altLang="zh-CN" dirty="0">
                <a:solidFill>
                  <a:srgbClr val="000000"/>
                </a:solidFill>
                <a:latin typeface="Times" charset="0"/>
              </a:rPr>
              <a:t>0</a:t>
            </a:r>
            <a:endParaRPr lang="en-US" altLang="zh-CN" dirty="0">
              <a:latin typeface="Arial" panose="020B0604020202020204" pitchFamily="34" charset="0"/>
            </a:endParaRPr>
          </a:p>
        </p:txBody>
      </p:sp>
      <p:sp>
        <p:nvSpPr>
          <p:cNvPr id="36871" name="Line 11"/>
          <p:cNvSpPr/>
          <p:nvPr/>
        </p:nvSpPr>
        <p:spPr>
          <a:xfrm flipH="1">
            <a:off x="6654800" y="1446213"/>
            <a:ext cx="708025" cy="39687"/>
          </a:xfrm>
          <a:prstGeom prst="line">
            <a:avLst/>
          </a:prstGeom>
          <a:ln w="17463" cap="flat" cmpd="sng">
            <a:solidFill>
              <a:srgbClr val="000000"/>
            </a:solidFill>
            <a:prstDash val="solid"/>
            <a:headEnd type="none" w="med" len="med"/>
            <a:tailEnd type="none" w="med" len="med"/>
          </a:ln>
        </p:spPr>
      </p:sp>
      <p:sp>
        <p:nvSpPr>
          <p:cNvPr id="36872" name="Line 12"/>
          <p:cNvSpPr/>
          <p:nvPr/>
        </p:nvSpPr>
        <p:spPr>
          <a:xfrm>
            <a:off x="6654800" y="1485900"/>
            <a:ext cx="3175" cy="247650"/>
          </a:xfrm>
          <a:prstGeom prst="line">
            <a:avLst/>
          </a:prstGeom>
          <a:ln w="17463" cap="flat" cmpd="sng">
            <a:solidFill>
              <a:srgbClr val="000000"/>
            </a:solidFill>
            <a:prstDash val="solid"/>
            <a:headEnd type="none" w="med" len="med"/>
            <a:tailEnd type="none" w="med" len="med"/>
          </a:ln>
        </p:spPr>
      </p:sp>
      <p:sp>
        <p:nvSpPr>
          <p:cNvPr id="36873" name="Line 13"/>
          <p:cNvSpPr/>
          <p:nvPr/>
        </p:nvSpPr>
        <p:spPr>
          <a:xfrm>
            <a:off x="7362825" y="1446213"/>
            <a:ext cx="3175" cy="266700"/>
          </a:xfrm>
          <a:prstGeom prst="line">
            <a:avLst/>
          </a:prstGeom>
          <a:ln w="17463" cap="flat" cmpd="sng">
            <a:solidFill>
              <a:srgbClr val="000000"/>
            </a:solidFill>
            <a:prstDash val="solid"/>
            <a:headEnd type="none" w="med" len="med"/>
            <a:tailEnd type="none" w="med" len="med"/>
          </a:ln>
        </p:spPr>
      </p:sp>
      <p:sp>
        <p:nvSpPr>
          <p:cNvPr id="36874" name="Line 14"/>
          <p:cNvSpPr/>
          <p:nvPr/>
        </p:nvSpPr>
        <p:spPr>
          <a:xfrm flipH="1">
            <a:off x="6654800" y="1712913"/>
            <a:ext cx="679450" cy="20637"/>
          </a:xfrm>
          <a:prstGeom prst="line">
            <a:avLst/>
          </a:prstGeom>
          <a:ln w="17463" cap="flat" cmpd="sng">
            <a:solidFill>
              <a:srgbClr val="000000"/>
            </a:solidFill>
            <a:prstDash val="solid"/>
            <a:headEnd type="none" w="med" len="med"/>
            <a:tailEnd type="none" w="med" len="med"/>
          </a:ln>
        </p:spPr>
      </p:sp>
      <p:sp>
        <p:nvSpPr>
          <p:cNvPr id="36875" name="Freeform 15"/>
          <p:cNvSpPr/>
          <p:nvPr/>
        </p:nvSpPr>
        <p:spPr>
          <a:xfrm>
            <a:off x="4079875" y="1320800"/>
            <a:ext cx="650875" cy="125413"/>
          </a:xfrm>
          <a:custGeom>
            <a:avLst/>
            <a:gdLst>
              <a:gd name="txL" fmla="*/ 0 w 254"/>
              <a:gd name="txT" fmla="*/ 0 h 64"/>
              <a:gd name="txR" fmla="*/ 254 w 254"/>
              <a:gd name="txB" fmla="*/ 64 h 64"/>
            </a:gdLst>
            <a:ahLst/>
            <a:cxnLst>
              <a:cxn ang="0">
                <a:pos x="0" y="0"/>
              </a:cxn>
              <a:cxn ang="0">
                <a:pos x="325438" y="84262"/>
              </a:cxn>
              <a:cxn ang="0">
                <a:pos x="650875" y="125413"/>
              </a:cxn>
            </a:cxnLst>
            <a:rect l="txL" t="txT" r="txR" b="txB"/>
            <a:pathLst>
              <a:path w="254" h="64">
                <a:moveTo>
                  <a:pt x="0" y="0"/>
                </a:moveTo>
                <a:lnTo>
                  <a:pt x="127" y="43"/>
                </a:lnTo>
                <a:lnTo>
                  <a:pt x="254"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76" name="Line 16"/>
          <p:cNvSpPr/>
          <p:nvPr/>
        </p:nvSpPr>
        <p:spPr>
          <a:xfrm>
            <a:off x="4730750" y="1446213"/>
            <a:ext cx="1588" cy="249237"/>
          </a:xfrm>
          <a:prstGeom prst="line">
            <a:avLst/>
          </a:prstGeom>
          <a:ln w="17463" cap="flat" cmpd="sng">
            <a:solidFill>
              <a:srgbClr val="000000"/>
            </a:solidFill>
            <a:prstDash val="solid"/>
            <a:headEnd type="none" w="med" len="med"/>
            <a:tailEnd type="none" w="med" len="med"/>
          </a:ln>
        </p:spPr>
      </p:sp>
      <p:sp>
        <p:nvSpPr>
          <p:cNvPr id="36877" name="Line 17"/>
          <p:cNvSpPr/>
          <p:nvPr/>
        </p:nvSpPr>
        <p:spPr>
          <a:xfrm>
            <a:off x="4079875" y="1320800"/>
            <a:ext cx="1588" cy="247650"/>
          </a:xfrm>
          <a:prstGeom prst="line">
            <a:avLst/>
          </a:prstGeom>
          <a:ln w="17463" cap="flat" cmpd="sng">
            <a:solidFill>
              <a:srgbClr val="000000"/>
            </a:solidFill>
            <a:prstDash val="solid"/>
            <a:headEnd type="none" w="med" len="med"/>
            <a:tailEnd type="none" w="med" len="med"/>
          </a:ln>
        </p:spPr>
      </p:sp>
      <p:sp>
        <p:nvSpPr>
          <p:cNvPr id="36878" name="Freeform 18"/>
          <p:cNvSpPr/>
          <p:nvPr/>
        </p:nvSpPr>
        <p:spPr>
          <a:xfrm>
            <a:off x="4079875" y="1568450"/>
            <a:ext cx="622300" cy="127000"/>
          </a:xfrm>
          <a:custGeom>
            <a:avLst/>
            <a:gdLst>
              <a:gd name="txL" fmla="*/ 0 w 243"/>
              <a:gd name="txT" fmla="*/ 0 h 64"/>
              <a:gd name="txR" fmla="*/ 243 w 243"/>
              <a:gd name="txB" fmla="*/ 64 h 64"/>
            </a:gdLst>
            <a:ahLst/>
            <a:cxnLst>
              <a:cxn ang="0">
                <a:pos x="0" y="0"/>
              </a:cxn>
              <a:cxn ang="0">
                <a:pos x="325235" y="85328"/>
              </a:cxn>
              <a:cxn ang="0">
                <a:pos x="622300" y="127000"/>
              </a:cxn>
            </a:cxnLst>
            <a:rect l="txL" t="txT" r="txR" b="txB"/>
            <a:pathLst>
              <a:path w="243" h="64">
                <a:moveTo>
                  <a:pt x="0" y="0"/>
                </a:moveTo>
                <a:lnTo>
                  <a:pt x="127" y="43"/>
                </a:lnTo>
                <a:lnTo>
                  <a:pt x="243"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79" name="Freeform 19"/>
          <p:cNvSpPr/>
          <p:nvPr/>
        </p:nvSpPr>
        <p:spPr>
          <a:xfrm>
            <a:off x="7932738" y="1320800"/>
            <a:ext cx="650875" cy="125413"/>
          </a:xfrm>
          <a:custGeom>
            <a:avLst/>
            <a:gdLst>
              <a:gd name="txL" fmla="*/ 0 w 254"/>
              <a:gd name="txT" fmla="*/ 0 h 64"/>
              <a:gd name="txR" fmla="*/ 254 w 254"/>
              <a:gd name="txB" fmla="*/ 64 h 64"/>
            </a:gdLst>
            <a:ahLst/>
            <a:cxnLst>
              <a:cxn ang="0">
                <a:pos x="650875" y="0"/>
              </a:cxn>
              <a:cxn ang="0">
                <a:pos x="325438" y="84262"/>
              </a:cxn>
              <a:cxn ang="0">
                <a:pos x="0" y="125413"/>
              </a:cxn>
            </a:cxnLst>
            <a:rect l="txL" t="txT" r="txR" b="txB"/>
            <a:pathLst>
              <a:path w="254" h="64">
                <a:moveTo>
                  <a:pt x="254" y="0"/>
                </a:moveTo>
                <a:lnTo>
                  <a:pt x="127" y="43"/>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80" name="Line 20"/>
          <p:cNvSpPr/>
          <p:nvPr/>
        </p:nvSpPr>
        <p:spPr>
          <a:xfrm>
            <a:off x="7932738" y="1446213"/>
            <a:ext cx="1587" cy="249237"/>
          </a:xfrm>
          <a:prstGeom prst="line">
            <a:avLst/>
          </a:prstGeom>
          <a:ln w="17463" cap="flat" cmpd="sng">
            <a:solidFill>
              <a:srgbClr val="000000"/>
            </a:solidFill>
            <a:prstDash val="solid"/>
            <a:headEnd type="none" w="med" len="med"/>
            <a:tailEnd type="none" w="med" len="med"/>
          </a:ln>
        </p:spPr>
      </p:sp>
      <p:sp>
        <p:nvSpPr>
          <p:cNvPr id="36881" name="Line 21"/>
          <p:cNvSpPr/>
          <p:nvPr/>
        </p:nvSpPr>
        <p:spPr>
          <a:xfrm>
            <a:off x="8583613" y="1320800"/>
            <a:ext cx="1587" cy="247650"/>
          </a:xfrm>
          <a:prstGeom prst="line">
            <a:avLst/>
          </a:prstGeom>
          <a:ln w="17463" cap="flat" cmpd="sng">
            <a:solidFill>
              <a:srgbClr val="000000"/>
            </a:solidFill>
            <a:prstDash val="solid"/>
            <a:headEnd type="none" w="med" len="med"/>
            <a:tailEnd type="none" w="med" len="med"/>
          </a:ln>
        </p:spPr>
      </p:sp>
      <p:sp>
        <p:nvSpPr>
          <p:cNvPr id="36882" name="Freeform 22"/>
          <p:cNvSpPr/>
          <p:nvPr/>
        </p:nvSpPr>
        <p:spPr>
          <a:xfrm>
            <a:off x="7959725" y="1568450"/>
            <a:ext cx="623888" cy="127000"/>
          </a:xfrm>
          <a:custGeom>
            <a:avLst/>
            <a:gdLst>
              <a:gd name="txL" fmla="*/ 0 w 243"/>
              <a:gd name="txT" fmla="*/ 0 h 64"/>
              <a:gd name="txR" fmla="*/ 243 w 243"/>
              <a:gd name="txB" fmla="*/ 64 h 64"/>
            </a:gdLst>
            <a:ahLst/>
            <a:cxnLst>
              <a:cxn ang="0">
                <a:pos x="623888" y="0"/>
              </a:cxn>
              <a:cxn ang="0">
                <a:pos x="297823" y="85328"/>
              </a:cxn>
              <a:cxn ang="0">
                <a:pos x="0" y="127000"/>
              </a:cxn>
            </a:cxnLst>
            <a:rect l="txL" t="txT" r="txR" b="txB"/>
            <a:pathLst>
              <a:path w="243" h="64">
                <a:moveTo>
                  <a:pt x="243" y="0"/>
                </a:moveTo>
                <a:lnTo>
                  <a:pt x="116" y="43"/>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83" name="Line 23"/>
          <p:cNvSpPr/>
          <p:nvPr/>
        </p:nvSpPr>
        <p:spPr>
          <a:xfrm>
            <a:off x="5353050" y="1446213"/>
            <a:ext cx="708025" cy="39687"/>
          </a:xfrm>
          <a:prstGeom prst="line">
            <a:avLst/>
          </a:prstGeom>
          <a:ln w="17463" cap="flat" cmpd="sng">
            <a:solidFill>
              <a:srgbClr val="000000"/>
            </a:solidFill>
            <a:prstDash val="solid"/>
            <a:headEnd type="none" w="med" len="med"/>
            <a:tailEnd type="none" w="med" len="med"/>
          </a:ln>
        </p:spPr>
      </p:sp>
      <p:sp>
        <p:nvSpPr>
          <p:cNvPr id="36884" name="Line 24"/>
          <p:cNvSpPr/>
          <p:nvPr/>
        </p:nvSpPr>
        <p:spPr>
          <a:xfrm>
            <a:off x="6061075" y="1485900"/>
            <a:ext cx="1588" cy="247650"/>
          </a:xfrm>
          <a:prstGeom prst="line">
            <a:avLst/>
          </a:prstGeom>
          <a:ln w="17463" cap="flat" cmpd="sng">
            <a:solidFill>
              <a:srgbClr val="000000"/>
            </a:solidFill>
            <a:prstDash val="solid"/>
            <a:headEnd type="none" w="med" len="med"/>
            <a:tailEnd type="none" w="med" len="med"/>
          </a:ln>
        </p:spPr>
      </p:sp>
      <p:sp>
        <p:nvSpPr>
          <p:cNvPr id="36885" name="Line 25"/>
          <p:cNvSpPr/>
          <p:nvPr/>
        </p:nvSpPr>
        <p:spPr>
          <a:xfrm>
            <a:off x="5353050" y="1446213"/>
            <a:ext cx="3175" cy="266700"/>
          </a:xfrm>
          <a:prstGeom prst="line">
            <a:avLst/>
          </a:prstGeom>
          <a:ln w="17463" cap="flat" cmpd="sng">
            <a:solidFill>
              <a:srgbClr val="000000"/>
            </a:solidFill>
            <a:prstDash val="solid"/>
            <a:headEnd type="none" w="med" len="med"/>
            <a:tailEnd type="none" w="med" len="med"/>
          </a:ln>
        </p:spPr>
      </p:sp>
      <p:sp>
        <p:nvSpPr>
          <p:cNvPr id="36886" name="Line 26"/>
          <p:cNvSpPr/>
          <p:nvPr/>
        </p:nvSpPr>
        <p:spPr>
          <a:xfrm>
            <a:off x="5381625" y="1712913"/>
            <a:ext cx="679450" cy="20637"/>
          </a:xfrm>
          <a:prstGeom prst="line">
            <a:avLst/>
          </a:prstGeom>
          <a:ln w="17463" cap="flat" cmpd="sng">
            <a:solidFill>
              <a:srgbClr val="000000"/>
            </a:solidFill>
            <a:prstDash val="solid"/>
            <a:headEnd type="none" w="med" len="med"/>
            <a:tailEnd type="none" w="med" len="med"/>
          </a:ln>
        </p:spPr>
      </p:sp>
      <p:sp>
        <p:nvSpPr>
          <p:cNvPr id="36887" name="Rectangle 27"/>
          <p:cNvSpPr/>
          <p:nvPr/>
        </p:nvSpPr>
        <p:spPr>
          <a:xfrm>
            <a:off x="5110163" y="2024063"/>
            <a:ext cx="168275" cy="365125"/>
          </a:xfrm>
          <a:prstGeom prst="rect">
            <a:avLst/>
          </a:prstGeom>
          <a:noFill/>
          <a:ln w="9525">
            <a:noFill/>
          </a:ln>
        </p:spPr>
        <p:txBody>
          <a:bodyPr wrap="none" lIns="0" tIns="0" rIns="0" bIns="0">
            <a:spAutoFit/>
          </a:bodyPr>
          <a:p>
            <a:r>
              <a:rPr lang="en-US" altLang="zh-CN" dirty="0">
                <a:solidFill>
                  <a:srgbClr val="000000"/>
                </a:solidFill>
                <a:latin typeface="Times" charset="0"/>
              </a:rPr>
              <a:t>5</a:t>
            </a:r>
            <a:endParaRPr lang="en-US" altLang="zh-CN" dirty="0">
              <a:latin typeface="Arial" panose="020B0604020202020204" pitchFamily="34" charset="0"/>
            </a:endParaRPr>
          </a:p>
        </p:txBody>
      </p:sp>
      <p:sp>
        <p:nvSpPr>
          <p:cNvPr id="36888" name="Rectangle 28"/>
          <p:cNvSpPr/>
          <p:nvPr/>
        </p:nvSpPr>
        <p:spPr>
          <a:xfrm>
            <a:off x="6329363" y="2044700"/>
            <a:ext cx="169862" cy="365125"/>
          </a:xfrm>
          <a:prstGeom prst="rect">
            <a:avLst/>
          </a:prstGeom>
          <a:noFill/>
          <a:ln w="9525">
            <a:noFill/>
          </a:ln>
        </p:spPr>
        <p:txBody>
          <a:bodyPr wrap="none" lIns="0" tIns="0" rIns="0" bIns="0">
            <a:spAutoFit/>
          </a:bodyPr>
          <a:p>
            <a:r>
              <a:rPr lang="en-US" altLang="zh-CN" dirty="0">
                <a:solidFill>
                  <a:srgbClr val="000000"/>
                </a:solidFill>
                <a:latin typeface="Times" charset="0"/>
              </a:rPr>
              <a:t>6</a:t>
            </a:r>
            <a:endParaRPr lang="en-US" altLang="zh-CN" dirty="0">
              <a:latin typeface="Arial" panose="020B0604020202020204" pitchFamily="34" charset="0"/>
            </a:endParaRPr>
          </a:p>
        </p:txBody>
      </p:sp>
      <p:sp>
        <p:nvSpPr>
          <p:cNvPr id="36889" name="Rectangle 29"/>
          <p:cNvSpPr/>
          <p:nvPr/>
        </p:nvSpPr>
        <p:spPr>
          <a:xfrm>
            <a:off x="7605713" y="1989138"/>
            <a:ext cx="169862" cy="365125"/>
          </a:xfrm>
          <a:prstGeom prst="rect">
            <a:avLst/>
          </a:prstGeom>
          <a:noFill/>
          <a:ln w="9525">
            <a:noFill/>
          </a:ln>
        </p:spPr>
        <p:txBody>
          <a:bodyPr wrap="none" lIns="0" tIns="0" rIns="0" bIns="0">
            <a:spAutoFit/>
          </a:bodyPr>
          <a:p>
            <a:r>
              <a:rPr lang="en-US" altLang="zh-CN" dirty="0">
                <a:solidFill>
                  <a:srgbClr val="000000"/>
                </a:solidFill>
                <a:latin typeface="Times" charset="0"/>
              </a:rPr>
              <a:t>7</a:t>
            </a:r>
            <a:endParaRPr lang="en-US" altLang="zh-CN" dirty="0">
              <a:latin typeface="Arial" panose="020B0604020202020204" pitchFamily="34" charset="0"/>
            </a:endParaRPr>
          </a:p>
        </p:txBody>
      </p:sp>
      <p:sp>
        <p:nvSpPr>
          <p:cNvPr id="36890" name="Rectangle 30"/>
          <p:cNvSpPr/>
          <p:nvPr/>
        </p:nvSpPr>
        <p:spPr>
          <a:xfrm>
            <a:off x="3833813" y="1879600"/>
            <a:ext cx="168275" cy="366713"/>
          </a:xfrm>
          <a:prstGeom prst="rect">
            <a:avLst/>
          </a:prstGeom>
          <a:noFill/>
          <a:ln w="9525">
            <a:noFill/>
          </a:ln>
        </p:spPr>
        <p:txBody>
          <a:bodyPr wrap="none" lIns="0" tIns="0" rIns="0" bIns="0">
            <a:spAutoFit/>
          </a:bodyPr>
          <a:p>
            <a:r>
              <a:rPr lang="en-US" altLang="zh-CN" dirty="0">
                <a:solidFill>
                  <a:srgbClr val="000000"/>
                </a:solidFill>
                <a:latin typeface="Times" charset="0"/>
              </a:rPr>
              <a:t>4</a:t>
            </a:r>
            <a:endParaRPr lang="en-US" altLang="zh-CN" dirty="0">
              <a:latin typeface="Arial" panose="020B0604020202020204" pitchFamily="34" charset="0"/>
            </a:endParaRPr>
          </a:p>
        </p:txBody>
      </p:sp>
      <p:sp>
        <p:nvSpPr>
          <p:cNvPr id="36891" name="Line 31"/>
          <p:cNvSpPr/>
          <p:nvPr/>
        </p:nvSpPr>
        <p:spPr>
          <a:xfrm flipH="1">
            <a:off x="6654800" y="2044700"/>
            <a:ext cx="708025" cy="20638"/>
          </a:xfrm>
          <a:prstGeom prst="line">
            <a:avLst/>
          </a:prstGeom>
          <a:ln w="17463" cap="flat" cmpd="sng">
            <a:solidFill>
              <a:srgbClr val="000000"/>
            </a:solidFill>
            <a:prstDash val="solid"/>
            <a:headEnd type="none" w="med" len="med"/>
            <a:tailEnd type="none" w="med" len="med"/>
          </a:ln>
        </p:spPr>
      </p:sp>
      <p:sp>
        <p:nvSpPr>
          <p:cNvPr id="36892" name="Line 32"/>
          <p:cNvSpPr/>
          <p:nvPr/>
        </p:nvSpPr>
        <p:spPr>
          <a:xfrm>
            <a:off x="6654800" y="2065338"/>
            <a:ext cx="3175" cy="269875"/>
          </a:xfrm>
          <a:prstGeom prst="line">
            <a:avLst/>
          </a:prstGeom>
          <a:ln w="17463" cap="flat" cmpd="sng">
            <a:solidFill>
              <a:srgbClr val="000000"/>
            </a:solidFill>
            <a:prstDash val="solid"/>
            <a:headEnd type="none" w="med" len="med"/>
            <a:tailEnd type="none" w="med" len="med"/>
          </a:ln>
        </p:spPr>
      </p:sp>
      <p:sp>
        <p:nvSpPr>
          <p:cNvPr id="36893" name="Line 33"/>
          <p:cNvSpPr/>
          <p:nvPr/>
        </p:nvSpPr>
        <p:spPr>
          <a:xfrm>
            <a:off x="7362825" y="2044700"/>
            <a:ext cx="3175" cy="249238"/>
          </a:xfrm>
          <a:prstGeom prst="line">
            <a:avLst/>
          </a:prstGeom>
          <a:ln w="17463" cap="flat" cmpd="sng">
            <a:solidFill>
              <a:srgbClr val="000000"/>
            </a:solidFill>
            <a:prstDash val="solid"/>
            <a:headEnd type="none" w="med" len="med"/>
            <a:tailEnd type="none" w="med" len="med"/>
          </a:ln>
        </p:spPr>
      </p:sp>
      <p:sp>
        <p:nvSpPr>
          <p:cNvPr id="36894" name="Line 34"/>
          <p:cNvSpPr/>
          <p:nvPr/>
        </p:nvSpPr>
        <p:spPr>
          <a:xfrm flipH="1">
            <a:off x="6654800" y="2293938"/>
            <a:ext cx="679450" cy="41275"/>
          </a:xfrm>
          <a:prstGeom prst="line">
            <a:avLst/>
          </a:prstGeom>
          <a:ln w="17463" cap="flat" cmpd="sng">
            <a:solidFill>
              <a:srgbClr val="000000"/>
            </a:solidFill>
            <a:prstDash val="solid"/>
            <a:headEnd type="none" w="med" len="med"/>
            <a:tailEnd type="none" w="med" len="med"/>
          </a:ln>
        </p:spPr>
      </p:sp>
      <p:sp>
        <p:nvSpPr>
          <p:cNvPr id="36895" name="Freeform 35"/>
          <p:cNvSpPr/>
          <p:nvPr/>
        </p:nvSpPr>
        <p:spPr>
          <a:xfrm>
            <a:off x="4079875" y="1901825"/>
            <a:ext cx="650875" cy="122238"/>
          </a:xfrm>
          <a:custGeom>
            <a:avLst/>
            <a:gdLst>
              <a:gd name="txL" fmla="*/ 0 w 254"/>
              <a:gd name="txT" fmla="*/ 0 h 63"/>
              <a:gd name="txR" fmla="*/ 254 w 254"/>
              <a:gd name="txB" fmla="*/ 63 h 63"/>
            </a:gdLst>
            <a:ahLst/>
            <a:cxnLst>
              <a:cxn ang="0">
                <a:pos x="0" y="0"/>
              </a:cxn>
              <a:cxn ang="0">
                <a:pos x="325438" y="81492"/>
              </a:cxn>
              <a:cxn ang="0">
                <a:pos x="650875" y="122238"/>
              </a:cxn>
            </a:cxnLst>
            <a:rect l="txL" t="txT" r="txR" b="txB"/>
            <a:pathLst>
              <a:path w="254" h="63">
                <a:moveTo>
                  <a:pt x="0" y="0"/>
                </a:moveTo>
                <a:lnTo>
                  <a:pt x="127" y="42"/>
                </a:lnTo>
                <a:lnTo>
                  <a:pt x="254"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96" name="Line 36"/>
          <p:cNvSpPr/>
          <p:nvPr/>
        </p:nvSpPr>
        <p:spPr>
          <a:xfrm>
            <a:off x="4730750" y="2024063"/>
            <a:ext cx="1588" cy="249237"/>
          </a:xfrm>
          <a:prstGeom prst="line">
            <a:avLst/>
          </a:prstGeom>
          <a:ln w="17463" cap="flat" cmpd="sng">
            <a:solidFill>
              <a:srgbClr val="000000"/>
            </a:solidFill>
            <a:prstDash val="solid"/>
            <a:headEnd type="none" w="med" len="med"/>
            <a:tailEnd type="none" w="med" len="med"/>
          </a:ln>
        </p:spPr>
      </p:sp>
      <p:sp>
        <p:nvSpPr>
          <p:cNvPr id="36897" name="Line 37"/>
          <p:cNvSpPr/>
          <p:nvPr/>
        </p:nvSpPr>
        <p:spPr>
          <a:xfrm>
            <a:off x="4079875" y="1901825"/>
            <a:ext cx="1588" cy="266700"/>
          </a:xfrm>
          <a:prstGeom prst="line">
            <a:avLst/>
          </a:prstGeom>
          <a:ln w="17463" cap="flat" cmpd="sng">
            <a:solidFill>
              <a:srgbClr val="000000"/>
            </a:solidFill>
            <a:prstDash val="solid"/>
            <a:headEnd type="none" w="med" len="med"/>
            <a:tailEnd type="none" w="med" len="med"/>
          </a:ln>
        </p:spPr>
      </p:sp>
      <p:sp>
        <p:nvSpPr>
          <p:cNvPr id="36898" name="Freeform 38"/>
          <p:cNvSpPr/>
          <p:nvPr/>
        </p:nvSpPr>
        <p:spPr>
          <a:xfrm>
            <a:off x="4079875" y="2168525"/>
            <a:ext cx="622300" cy="104775"/>
          </a:xfrm>
          <a:custGeom>
            <a:avLst/>
            <a:gdLst>
              <a:gd name="txL" fmla="*/ 0 w 243"/>
              <a:gd name="txT" fmla="*/ 0 h 53"/>
              <a:gd name="txR" fmla="*/ 243 w 243"/>
              <a:gd name="txB" fmla="*/ 53 h 53"/>
            </a:gdLst>
            <a:ahLst/>
            <a:cxnLst>
              <a:cxn ang="0">
                <a:pos x="0" y="0"/>
              </a:cxn>
              <a:cxn ang="0">
                <a:pos x="325235" y="63260"/>
              </a:cxn>
              <a:cxn ang="0">
                <a:pos x="622300" y="104775"/>
              </a:cxn>
            </a:cxnLst>
            <a:rect l="txL" t="txT" r="txR" b="txB"/>
            <a:pathLst>
              <a:path w="243" h="53">
                <a:moveTo>
                  <a:pt x="0" y="0"/>
                </a:moveTo>
                <a:lnTo>
                  <a:pt x="127" y="32"/>
                </a:lnTo>
                <a:lnTo>
                  <a:pt x="243"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899" name="Freeform 39"/>
          <p:cNvSpPr/>
          <p:nvPr/>
        </p:nvSpPr>
        <p:spPr>
          <a:xfrm>
            <a:off x="7932738" y="1901825"/>
            <a:ext cx="650875" cy="122238"/>
          </a:xfrm>
          <a:custGeom>
            <a:avLst/>
            <a:gdLst>
              <a:gd name="txL" fmla="*/ 0 w 254"/>
              <a:gd name="txT" fmla="*/ 0 h 63"/>
              <a:gd name="txR" fmla="*/ 254 w 254"/>
              <a:gd name="txB" fmla="*/ 63 h 63"/>
            </a:gdLst>
            <a:ahLst/>
            <a:cxnLst>
              <a:cxn ang="0">
                <a:pos x="650875" y="0"/>
              </a:cxn>
              <a:cxn ang="0">
                <a:pos x="325438" y="81492"/>
              </a:cxn>
              <a:cxn ang="0">
                <a:pos x="0" y="122238"/>
              </a:cxn>
            </a:cxnLst>
            <a:rect l="txL" t="txT" r="txR" b="txB"/>
            <a:pathLst>
              <a:path w="254" h="63">
                <a:moveTo>
                  <a:pt x="254" y="0"/>
                </a:moveTo>
                <a:lnTo>
                  <a:pt x="127" y="42"/>
                </a:lnTo>
                <a:lnTo>
                  <a:pt x="0"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00" name="Line 40"/>
          <p:cNvSpPr/>
          <p:nvPr/>
        </p:nvSpPr>
        <p:spPr>
          <a:xfrm>
            <a:off x="7932738" y="2024063"/>
            <a:ext cx="1587" cy="249237"/>
          </a:xfrm>
          <a:prstGeom prst="line">
            <a:avLst/>
          </a:prstGeom>
          <a:ln w="17463" cap="flat" cmpd="sng">
            <a:solidFill>
              <a:srgbClr val="000000"/>
            </a:solidFill>
            <a:prstDash val="solid"/>
            <a:headEnd type="none" w="med" len="med"/>
            <a:tailEnd type="none" w="med" len="med"/>
          </a:ln>
        </p:spPr>
      </p:sp>
      <p:sp>
        <p:nvSpPr>
          <p:cNvPr id="36901" name="Line 41"/>
          <p:cNvSpPr/>
          <p:nvPr/>
        </p:nvSpPr>
        <p:spPr>
          <a:xfrm>
            <a:off x="8583613" y="1901825"/>
            <a:ext cx="1587" cy="266700"/>
          </a:xfrm>
          <a:prstGeom prst="line">
            <a:avLst/>
          </a:prstGeom>
          <a:ln w="17463" cap="flat" cmpd="sng">
            <a:solidFill>
              <a:srgbClr val="000000"/>
            </a:solidFill>
            <a:prstDash val="solid"/>
            <a:headEnd type="none" w="med" len="med"/>
            <a:tailEnd type="none" w="med" len="med"/>
          </a:ln>
        </p:spPr>
      </p:sp>
      <p:sp>
        <p:nvSpPr>
          <p:cNvPr id="36902" name="Freeform 42"/>
          <p:cNvSpPr/>
          <p:nvPr/>
        </p:nvSpPr>
        <p:spPr>
          <a:xfrm>
            <a:off x="7959725" y="2168525"/>
            <a:ext cx="623888" cy="104775"/>
          </a:xfrm>
          <a:custGeom>
            <a:avLst/>
            <a:gdLst>
              <a:gd name="txL" fmla="*/ 0 w 243"/>
              <a:gd name="txT" fmla="*/ 0 h 53"/>
              <a:gd name="txR" fmla="*/ 243 w 243"/>
              <a:gd name="txB" fmla="*/ 53 h 53"/>
            </a:gdLst>
            <a:ahLst/>
            <a:cxnLst>
              <a:cxn ang="0">
                <a:pos x="623888" y="0"/>
              </a:cxn>
              <a:cxn ang="0">
                <a:pos x="297823" y="63260"/>
              </a:cxn>
              <a:cxn ang="0">
                <a:pos x="0" y="104775"/>
              </a:cxn>
            </a:cxnLst>
            <a:rect l="txL" t="txT" r="txR" b="txB"/>
            <a:pathLst>
              <a:path w="243" h="53">
                <a:moveTo>
                  <a:pt x="243" y="0"/>
                </a:moveTo>
                <a:lnTo>
                  <a:pt x="116" y="32"/>
                </a:lnTo>
                <a:lnTo>
                  <a:pt x="0"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03" name="Line 43"/>
          <p:cNvSpPr/>
          <p:nvPr/>
        </p:nvSpPr>
        <p:spPr>
          <a:xfrm>
            <a:off x="5353050" y="2044700"/>
            <a:ext cx="708025" cy="20638"/>
          </a:xfrm>
          <a:prstGeom prst="line">
            <a:avLst/>
          </a:prstGeom>
          <a:ln w="17463" cap="flat" cmpd="sng">
            <a:solidFill>
              <a:srgbClr val="000000"/>
            </a:solidFill>
            <a:prstDash val="solid"/>
            <a:headEnd type="none" w="med" len="med"/>
            <a:tailEnd type="none" w="med" len="med"/>
          </a:ln>
        </p:spPr>
      </p:sp>
      <p:sp>
        <p:nvSpPr>
          <p:cNvPr id="36904" name="Line 44"/>
          <p:cNvSpPr/>
          <p:nvPr/>
        </p:nvSpPr>
        <p:spPr>
          <a:xfrm>
            <a:off x="6061075" y="2065338"/>
            <a:ext cx="1588" cy="269875"/>
          </a:xfrm>
          <a:prstGeom prst="line">
            <a:avLst/>
          </a:prstGeom>
          <a:ln w="17463" cap="flat" cmpd="sng">
            <a:solidFill>
              <a:srgbClr val="000000"/>
            </a:solidFill>
            <a:prstDash val="solid"/>
            <a:headEnd type="none" w="med" len="med"/>
            <a:tailEnd type="none" w="med" len="med"/>
          </a:ln>
        </p:spPr>
      </p:sp>
      <p:sp>
        <p:nvSpPr>
          <p:cNvPr id="36905" name="Line 45"/>
          <p:cNvSpPr/>
          <p:nvPr/>
        </p:nvSpPr>
        <p:spPr>
          <a:xfrm>
            <a:off x="5353050" y="2044700"/>
            <a:ext cx="3175" cy="249238"/>
          </a:xfrm>
          <a:prstGeom prst="line">
            <a:avLst/>
          </a:prstGeom>
          <a:ln w="17463" cap="flat" cmpd="sng">
            <a:solidFill>
              <a:srgbClr val="000000"/>
            </a:solidFill>
            <a:prstDash val="solid"/>
            <a:headEnd type="none" w="med" len="med"/>
            <a:tailEnd type="none" w="med" len="med"/>
          </a:ln>
        </p:spPr>
      </p:sp>
      <p:sp>
        <p:nvSpPr>
          <p:cNvPr id="36906" name="Line 46"/>
          <p:cNvSpPr/>
          <p:nvPr/>
        </p:nvSpPr>
        <p:spPr>
          <a:xfrm>
            <a:off x="5381625" y="2293938"/>
            <a:ext cx="679450" cy="41275"/>
          </a:xfrm>
          <a:prstGeom prst="line">
            <a:avLst/>
          </a:prstGeom>
          <a:ln w="17463" cap="flat" cmpd="sng">
            <a:solidFill>
              <a:srgbClr val="000000"/>
            </a:solidFill>
            <a:prstDash val="solid"/>
            <a:headEnd type="none" w="med" len="med"/>
            <a:tailEnd type="none" w="med" len="med"/>
          </a:ln>
        </p:spPr>
      </p:sp>
      <p:sp>
        <p:nvSpPr>
          <p:cNvPr id="36907" name="Rectangle 47"/>
          <p:cNvSpPr/>
          <p:nvPr/>
        </p:nvSpPr>
        <p:spPr>
          <a:xfrm>
            <a:off x="5110163" y="2603500"/>
            <a:ext cx="168275" cy="365125"/>
          </a:xfrm>
          <a:prstGeom prst="rect">
            <a:avLst/>
          </a:prstGeom>
          <a:noFill/>
          <a:ln w="9525">
            <a:noFill/>
          </a:ln>
        </p:spPr>
        <p:txBody>
          <a:bodyPr wrap="none" lIns="0" tIns="0" rIns="0" bIns="0">
            <a:spAutoFit/>
          </a:bodyPr>
          <a:p>
            <a:r>
              <a:rPr lang="en-US" altLang="zh-CN" dirty="0">
                <a:solidFill>
                  <a:srgbClr val="000000"/>
                </a:solidFill>
                <a:latin typeface="Times" charset="0"/>
              </a:rPr>
              <a:t>9</a:t>
            </a:r>
            <a:endParaRPr lang="en-US" altLang="zh-CN" dirty="0">
              <a:latin typeface="Arial" panose="020B0604020202020204" pitchFamily="34" charset="0"/>
            </a:endParaRPr>
          </a:p>
        </p:txBody>
      </p:sp>
      <p:sp>
        <p:nvSpPr>
          <p:cNvPr id="36908" name="Rectangle 48"/>
          <p:cNvSpPr/>
          <p:nvPr/>
        </p:nvSpPr>
        <p:spPr>
          <a:xfrm>
            <a:off x="6169025" y="2624138"/>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10</a:t>
            </a:r>
            <a:endParaRPr lang="en-US" altLang="zh-CN" dirty="0">
              <a:latin typeface="Arial" panose="020B0604020202020204" pitchFamily="34" charset="0"/>
            </a:endParaRPr>
          </a:p>
        </p:txBody>
      </p:sp>
      <p:sp>
        <p:nvSpPr>
          <p:cNvPr id="36909" name="Rectangle 49"/>
          <p:cNvSpPr/>
          <p:nvPr/>
        </p:nvSpPr>
        <p:spPr>
          <a:xfrm>
            <a:off x="7445375" y="2582863"/>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11</a:t>
            </a:r>
            <a:endParaRPr lang="en-US" altLang="zh-CN" dirty="0">
              <a:latin typeface="Arial" panose="020B0604020202020204" pitchFamily="34" charset="0"/>
            </a:endParaRPr>
          </a:p>
        </p:txBody>
      </p:sp>
      <p:sp>
        <p:nvSpPr>
          <p:cNvPr id="36910" name="Rectangle 50"/>
          <p:cNvSpPr/>
          <p:nvPr/>
        </p:nvSpPr>
        <p:spPr>
          <a:xfrm>
            <a:off x="3833813" y="2459038"/>
            <a:ext cx="168275" cy="363537"/>
          </a:xfrm>
          <a:prstGeom prst="rect">
            <a:avLst/>
          </a:prstGeom>
          <a:noFill/>
          <a:ln w="9525">
            <a:noFill/>
          </a:ln>
        </p:spPr>
        <p:txBody>
          <a:bodyPr wrap="none" lIns="0" tIns="0" rIns="0" bIns="0">
            <a:spAutoFit/>
          </a:bodyPr>
          <a:p>
            <a:r>
              <a:rPr lang="en-US" altLang="zh-CN" dirty="0">
                <a:solidFill>
                  <a:srgbClr val="000000"/>
                </a:solidFill>
                <a:latin typeface="Times" charset="0"/>
              </a:rPr>
              <a:t>8</a:t>
            </a:r>
            <a:endParaRPr lang="en-US" altLang="zh-CN" dirty="0">
              <a:latin typeface="Arial" panose="020B0604020202020204" pitchFamily="34" charset="0"/>
            </a:endParaRPr>
          </a:p>
        </p:txBody>
      </p:sp>
      <p:sp>
        <p:nvSpPr>
          <p:cNvPr id="36911" name="Line 51"/>
          <p:cNvSpPr/>
          <p:nvPr/>
        </p:nvSpPr>
        <p:spPr>
          <a:xfrm flipH="1">
            <a:off x="6654800" y="2624138"/>
            <a:ext cx="708025" cy="41275"/>
          </a:xfrm>
          <a:prstGeom prst="line">
            <a:avLst/>
          </a:prstGeom>
          <a:ln w="17463" cap="flat" cmpd="sng">
            <a:solidFill>
              <a:srgbClr val="000000"/>
            </a:solidFill>
            <a:prstDash val="solid"/>
            <a:headEnd type="none" w="med" len="med"/>
            <a:tailEnd type="none" w="med" len="med"/>
          </a:ln>
        </p:spPr>
      </p:sp>
      <p:sp>
        <p:nvSpPr>
          <p:cNvPr id="36912" name="Line 52"/>
          <p:cNvSpPr/>
          <p:nvPr/>
        </p:nvSpPr>
        <p:spPr>
          <a:xfrm>
            <a:off x="6654800" y="2665413"/>
            <a:ext cx="3175" cy="246062"/>
          </a:xfrm>
          <a:prstGeom prst="line">
            <a:avLst/>
          </a:prstGeom>
          <a:ln w="17463" cap="flat" cmpd="sng">
            <a:solidFill>
              <a:srgbClr val="000000"/>
            </a:solidFill>
            <a:prstDash val="solid"/>
            <a:headEnd type="none" w="med" len="med"/>
            <a:tailEnd type="none" w="med" len="med"/>
          </a:ln>
        </p:spPr>
      </p:sp>
      <p:sp>
        <p:nvSpPr>
          <p:cNvPr id="36913" name="Line 53"/>
          <p:cNvSpPr/>
          <p:nvPr/>
        </p:nvSpPr>
        <p:spPr>
          <a:xfrm>
            <a:off x="7362825" y="2624138"/>
            <a:ext cx="3175" cy="249237"/>
          </a:xfrm>
          <a:prstGeom prst="line">
            <a:avLst/>
          </a:prstGeom>
          <a:ln w="17463" cap="flat" cmpd="sng">
            <a:solidFill>
              <a:srgbClr val="000000"/>
            </a:solidFill>
            <a:prstDash val="solid"/>
            <a:headEnd type="none" w="med" len="med"/>
            <a:tailEnd type="none" w="med" len="med"/>
          </a:ln>
        </p:spPr>
      </p:sp>
      <p:sp>
        <p:nvSpPr>
          <p:cNvPr id="36914" name="Line 54"/>
          <p:cNvSpPr/>
          <p:nvPr/>
        </p:nvSpPr>
        <p:spPr>
          <a:xfrm flipH="1">
            <a:off x="6654800" y="2873375"/>
            <a:ext cx="679450" cy="38100"/>
          </a:xfrm>
          <a:prstGeom prst="line">
            <a:avLst/>
          </a:prstGeom>
          <a:ln w="17463" cap="flat" cmpd="sng">
            <a:solidFill>
              <a:srgbClr val="000000"/>
            </a:solidFill>
            <a:prstDash val="solid"/>
            <a:headEnd type="none" w="med" len="med"/>
            <a:tailEnd type="none" w="med" len="med"/>
          </a:ln>
        </p:spPr>
      </p:sp>
      <p:sp>
        <p:nvSpPr>
          <p:cNvPr id="36915" name="Freeform 55"/>
          <p:cNvSpPr/>
          <p:nvPr/>
        </p:nvSpPr>
        <p:spPr>
          <a:xfrm>
            <a:off x="4079875" y="2500313"/>
            <a:ext cx="650875" cy="103187"/>
          </a:xfrm>
          <a:custGeom>
            <a:avLst/>
            <a:gdLst>
              <a:gd name="txL" fmla="*/ 0 w 254"/>
              <a:gd name="txT" fmla="*/ 0 h 53"/>
              <a:gd name="txR" fmla="*/ 254 w 254"/>
              <a:gd name="txB" fmla="*/ 53 h 53"/>
            </a:gdLst>
            <a:ahLst/>
            <a:cxnLst>
              <a:cxn ang="0">
                <a:pos x="0" y="0"/>
              </a:cxn>
              <a:cxn ang="0">
                <a:pos x="325438" y="60355"/>
              </a:cxn>
              <a:cxn ang="0">
                <a:pos x="650875" y="103187"/>
              </a:cxn>
            </a:cxnLst>
            <a:rect l="txL" t="txT" r="txR" b="txB"/>
            <a:pathLst>
              <a:path w="254" h="53">
                <a:moveTo>
                  <a:pt x="0" y="0"/>
                </a:moveTo>
                <a:lnTo>
                  <a:pt x="127" y="31"/>
                </a:lnTo>
                <a:lnTo>
                  <a:pt x="254"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16" name="Line 56"/>
          <p:cNvSpPr/>
          <p:nvPr/>
        </p:nvSpPr>
        <p:spPr>
          <a:xfrm>
            <a:off x="4730750" y="2603500"/>
            <a:ext cx="1588" cy="269875"/>
          </a:xfrm>
          <a:prstGeom prst="line">
            <a:avLst/>
          </a:prstGeom>
          <a:ln w="17463" cap="flat" cmpd="sng">
            <a:solidFill>
              <a:srgbClr val="000000"/>
            </a:solidFill>
            <a:prstDash val="solid"/>
            <a:headEnd type="none" w="med" len="med"/>
            <a:tailEnd type="none" w="med" len="med"/>
          </a:ln>
        </p:spPr>
      </p:sp>
      <p:sp>
        <p:nvSpPr>
          <p:cNvPr id="36917" name="Line 57"/>
          <p:cNvSpPr/>
          <p:nvPr/>
        </p:nvSpPr>
        <p:spPr>
          <a:xfrm>
            <a:off x="4079875" y="2500313"/>
            <a:ext cx="1588" cy="247650"/>
          </a:xfrm>
          <a:prstGeom prst="line">
            <a:avLst/>
          </a:prstGeom>
          <a:ln w="17463" cap="flat" cmpd="sng">
            <a:solidFill>
              <a:srgbClr val="000000"/>
            </a:solidFill>
            <a:prstDash val="solid"/>
            <a:headEnd type="none" w="med" len="med"/>
            <a:tailEnd type="none" w="med" len="med"/>
          </a:ln>
        </p:spPr>
      </p:sp>
      <p:sp>
        <p:nvSpPr>
          <p:cNvPr id="36918" name="Freeform 58"/>
          <p:cNvSpPr/>
          <p:nvPr/>
        </p:nvSpPr>
        <p:spPr>
          <a:xfrm>
            <a:off x="4079875" y="2747963"/>
            <a:ext cx="622300" cy="125412"/>
          </a:xfrm>
          <a:custGeom>
            <a:avLst/>
            <a:gdLst>
              <a:gd name="txL" fmla="*/ 0 w 243"/>
              <a:gd name="txT" fmla="*/ 0 h 63"/>
              <a:gd name="txR" fmla="*/ 243 w 243"/>
              <a:gd name="txB" fmla="*/ 63 h 63"/>
            </a:gdLst>
            <a:ahLst/>
            <a:cxnLst>
              <a:cxn ang="0">
                <a:pos x="0" y="0"/>
              </a:cxn>
              <a:cxn ang="0">
                <a:pos x="325235" y="83608"/>
              </a:cxn>
              <a:cxn ang="0">
                <a:pos x="622300" y="125412"/>
              </a:cxn>
            </a:cxnLst>
            <a:rect l="txL" t="txT" r="txR" b="txB"/>
            <a:pathLst>
              <a:path w="243" h="63">
                <a:moveTo>
                  <a:pt x="0" y="0"/>
                </a:moveTo>
                <a:lnTo>
                  <a:pt x="127" y="42"/>
                </a:lnTo>
                <a:lnTo>
                  <a:pt x="243"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19" name="Freeform 59"/>
          <p:cNvSpPr/>
          <p:nvPr/>
        </p:nvSpPr>
        <p:spPr>
          <a:xfrm>
            <a:off x="7932738" y="2500313"/>
            <a:ext cx="650875" cy="103187"/>
          </a:xfrm>
          <a:custGeom>
            <a:avLst/>
            <a:gdLst>
              <a:gd name="txL" fmla="*/ 0 w 254"/>
              <a:gd name="txT" fmla="*/ 0 h 53"/>
              <a:gd name="txR" fmla="*/ 254 w 254"/>
              <a:gd name="txB" fmla="*/ 53 h 53"/>
            </a:gdLst>
            <a:ahLst/>
            <a:cxnLst>
              <a:cxn ang="0">
                <a:pos x="650875" y="0"/>
              </a:cxn>
              <a:cxn ang="0">
                <a:pos x="325438" y="60355"/>
              </a:cxn>
              <a:cxn ang="0">
                <a:pos x="0" y="103187"/>
              </a:cxn>
            </a:cxnLst>
            <a:rect l="txL" t="txT" r="txR" b="txB"/>
            <a:pathLst>
              <a:path w="254" h="53">
                <a:moveTo>
                  <a:pt x="254" y="0"/>
                </a:moveTo>
                <a:lnTo>
                  <a:pt x="127" y="31"/>
                </a:lnTo>
                <a:lnTo>
                  <a:pt x="0"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20" name="Line 60"/>
          <p:cNvSpPr/>
          <p:nvPr/>
        </p:nvSpPr>
        <p:spPr>
          <a:xfrm>
            <a:off x="7932738" y="2603500"/>
            <a:ext cx="1587" cy="269875"/>
          </a:xfrm>
          <a:prstGeom prst="line">
            <a:avLst/>
          </a:prstGeom>
          <a:ln w="17463" cap="flat" cmpd="sng">
            <a:solidFill>
              <a:srgbClr val="000000"/>
            </a:solidFill>
            <a:prstDash val="solid"/>
            <a:headEnd type="none" w="med" len="med"/>
            <a:tailEnd type="none" w="med" len="med"/>
          </a:ln>
        </p:spPr>
      </p:sp>
      <p:sp>
        <p:nvSpPr>
          <p:cNvPr id="36921" name="Line 61"/>
          <p:cNvSpPr/>
          <p:nvPr/>
        </p:nvSpPr>
        <p:spPr>
          <a:xfrm>
            <a:off x="8583613" y="2500313"/>
            <a:ext cx="1587" cy="247650"/>
          </a:xfrm>
          <a:prstGeom prst="line">
            <a:avLst/>
          </a:prstGeom>
          <a:ln w="17463" cap="flat" cmpd="sng">
            <a:solidFill>
              <a:srgbClr val="000000"/>
            </a:solidFill>
            <a:prstDash val="solid"/>
            <a:headEnd type="none" w="med" len="med"/>
            <a:tailEnd type="none" w="med" len="med"/>
          </a:ln>
        </p:spPr>
      </p:sp>
      <p:sp>
        <p:nvSpPr>
          <p:cNvPr id="36922" name="Freeform 62"/>
          <p:cNvSpPr/>
          <p:nvPr/>
        </p:nvSpPr>
        <p:spPr>
          <a:xfrm>
            <a:off x="7959725" y="2747963"/>
            <a:ext cx="623888" cy="125412"/>
          </a:xfrm>
          <a:custGeom>
            <a:avLst/>
            <a:gdLst>
              <a:gd name="txL" fmla="*/ 0 w 243"/>
              <a:gd name="txT" fmla="*/ 0 h 63"/>
              <a:gd name="txR" fmla="*/ 243 w 243"/>
              <a:gd name="txB" fmla="*/ 63 h 63"/>
            </a:gdLst>
            <a:ahLst/>
            <a:cxnLst>
              <a:cxn ang="0">
                <a:pos x="623888" y="0"/>
              </a:cxn>
              <a:cxn ang="0">
                <a:pos x="297823" y="83608"/>
              </a:cxn>
              <a:cxn ang="0">
                <a:pos x="0" y="125412"/>
              </a:cxn>
            </a:cxnLst>
            <a:rect l="txL" t="txT" r="txR" b="txB"/>
            <a:pathLst>
              <a:path w="243" h="63">
                <a:moveTo>
                  <a:pt x="243" y="0"/>
                </a:moveTo>
                <a:lnTo>
                  <a:pt x="116" y="42"/>
                </a:lnTo>
                <a:lnTo>
                  <a:pt x="0"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23" name="Line 63"/>
          <p:cNvSpPr/>
          <p:nvPr/>
        </p:nvSpPr>
        <p:spPr>
          <a:xfrm>
            <a:off x="5353050" y="2624138"/>
            <a:ext cx="708025" cy="41275"/>
          </a:xfrm>
          <a:prstGeom prst="line">
            <a:avLst/>
          </a:prstGeom>
          <a:ln w="17463" cap="flat" cmpd="sng">
            <a:solidFill>
              <a:srgbClr val="000000"/>
            </a:solidFill>
            <a:prstDash val="solid"/>
            <a:headEnd type="none" w="med" len="med"/>
            <a:tailEnd type="none" w="med" len="med"/>
          </a:ln>
        </p:spPr>
      </p:sp>
      <p:sp>
        <p:nvSpPr>
          <p:cNvPr id="36924" name="Line 64"/>
          <p:cNvSpPr/>
          <p:nvPr/>
        </p:nvSpPr>
        <p:spPr>
          <a:xfrm>
            <a:off x="6061075" y="2665413"/>
            <a:ext cx="1588" cy="246062"/>
          </a:xfrm>
          <a:prstGeom prst="line">
            <a:avLst/>
          </a:prstGeom>
          <a:ln w="17463" cap="flat" cmpd="sng">
            <a:solidFill>
              <a:srgbClr val="000000"/>
            </a:solidFill>
            <a:prstDash val="solid"/>
            <a:headEnd type="none" w="med" len="med"/>
            <a:tailEnd type="none" w="med" len="med"/>
          </a:ln>
        </p:spPr>
      </p:sp>
      <p:sp>
        <p:nvSpPr>
          <p:cNvPr id="36925" name="Line 65"/>
          <p:cNvSpPr/>
          <p:nvPr/>
        </p:nvSpPr>
        <p:spPr>
          <a:xfrm>
            <a:off x="5353050" y="2624138"/>
            <a:ext cx="3175" cy="249237"/>
          </a:xfrm>
          <a:prstGeom prst="line">
            <a:avLst/>
          </a:prstGeom>
          <a:ln w="17463" cap="flat" cmpd="sng">
            <a:solidFill>
              <a:srgbClr val="000000"/>
            </a:solidFill>
            <a:prstDash val="solid"/>
            <a:headEnd type="none" w="med" len="med"/>
            <a:tailEnd type="none" w="med" len="med"/>
          </a:ln>
        </p:spPr>
      </p:sp>
      <p:sp>
        <p:nvSpPr>
          <p:cNvPr id="36926" name="Line 66"/>
          <p:cNvSpPr/>
          <p:nvPr/>
        </p:nvSpPr>
        <p:spPr>
          <a:xfrm>
            <a:off x="5381625" y="2873375"/>
            <a:ext cx="679450" cy="38100"/>
          </a:xfrm>
          <a:prstGeom prst="line">
            <a:avLst/>
          </a:prstGeom>
          <a:ln w="17463" cap="flat" cmpd="sng">
            <a:solidFill>
              <a:srgbClr val="000000"/>
            </a:solidFill>
            <a:prstDash val="solid"/>
            <a:headEnd type="none" w="med" len="med"/>
            <a:tailEnd type="none" w="med" len="med"/>
          </a:ln>
        </p:spPr>
      </p:sp>
      <p:sp>
        <p:nvSpPr>
          <p:cNvPr id="36927" name="Rectangle 67"/>
          <p:cNvSpPr/>
          <p:nvPr/>
        </p:nvSpPr>
        <p:spPr>
          <a:xfrm>
            <a:off x="4945063" y="3182938"/>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13</a:t>
            </a:r>
            <a:endParaRPr lang="en-US" altLang="zh-CN" dirty="0">
              <a:latin typeface="Arial" panose="020B0604020202020204" pitchFamily="34" charset="0"/>
            </a:endParaRPr>
          </a:p>
        </p:txBody>
      </p:sp>
      <p:sp>
        <p:nvSpPr>
          <p:cNvPr id="36928" name="Rectangle 68"/>
          <p:cNvSpPr/>
          <p:nvPr/>
        </p:nvSpPr>
        <p:spPr>
          <a:xfrm>
            <a:off x="6169025" y="3222625"/>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14</a:t>
            </a:r>
            <a:endParaRPr lang="en-US" altLang="zh-CN" dirty="0">
              <a:latin typeface="Arial" panose="020B0604020202020204" pitchFamily="34" charset="0"/>
            </a:endParaRPr>
          </a:p>
        </p:txBody>
      </p:sp>
      <p:sp>
        <p:nvSpPr>
          <p:cNvPr id="36929" name="Rectangle 69"/>
          <p:cNvSpPr/>
          <p:nvPr/>
        </p:nvSpPr>
        <p:spPr>
          <a:xfrm>
            <a:off x="7445375" y="3263900"/>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15</a:t>
            </a:r>
            <a:endParaRPr lang="en-US" altLang="zh-CN" dirty="0">
              <a:latin typeface="Arial" panose="020B0604020202020204" pitchFamily="34" charset="0"/>
            </a:endParaRPr>
          </a:p>
        </p:txBody>
      </p:sp>
      <p:sp>
        <p:nvSpPr>
          <p:cNvPr id="36930" name="Rectangle 70"/>
          <p:cNvSpPr/>
          <p:nvPr/>
        </p:nvSpPr>
        <p:spPr>
          <a:xfrm>
            <a:off x="3671888" y="3038475"/>
            <a:ext cx="341312" cy="365125"/>
          </a:xfrm>
          <a:prstGeom prst="rect">
            <a:avLst/>
          </a:prstGeom>
          <a:noFill/>
          <a:ln w="9525">
            <a:noFill/>
          </a:ln>
        </p:spPr>
        <p:txBody>
          <a:bodyPr wrap="none" lIns="0" tIns="0" rIns="0" bIns="0">
            <a:spAutoFit/>
          </a:bodyPr>
          <a:p>
            <a:r>
              <a:rPr lang="en-US" altLang="zh-CN" dirty="0">
                <a:solidFill>
                  <a:srgbClr val="000000"/>
                </a:solidFill>
                <a:latin typeface="Times" charset="0"/>
              </a:rPr>
              <a:t>12</a:t>
            </a:r>
            <a:endParaRPr lang="en-US" altLang="zh-CN" dirty="0">
              <a:latin typeface="Arial" panose="020B0604020202020204" pitchFamily="34" charset="0"/>
            </a:endParaRPr>
          </a:p>
        </p:txBody>
      </p:sp>
      <p:sp>
        <p:nvSpPr>
          <p:cNvPr id="36931" name="Line 71"/>
          <p:cNvSpPr/>
          <p:nvPr/>
        </p:nvSpPr>
        <p:spPr>
          <a:xfrm flipH="1">
            <a:off x="6654800" y="3203575"/>
            <a:ext cx="708025" cy="41275"/>
          </a:xfrm>
          <a:prstGeom prst="line">
            <a:avLst/>
          </a:prstGeom>
          <a:ln w="17463" cap="flat" cmpd="sng">
            <a:solidFill>
              <a:srgbClr val="000000"/>
            </a:solidFill>
            <a:prstDash val="solid"/>
            <a:headEnd type="none" w="med" len="med"/>
            <a:tailEnd type="none" w="med" len="med"/>
          </a:ln>
        </p:spPr>
      </p:sp>
      <p:sp>
        <p:nvSpPr>
          <p:cNvPr id="36932" name="Line 72"/>
          <p:cNvSpPr/>
          <p:nvPr/>
        </p:nvSpPr>
        <p:spPr>
          <a:xfrm>
            <a:off x="6654800" y="3244850"/>
            <a:ext cx="3175" cy="249238"/>
          </a:xfrm>
          <a:prstGeom prst="line">
            <a:avLst/>
          </a:prstGeom>
          <a:ln w="17463" cap="flat" cmpd="sng">
            <a:solidFill>
              <a:srgbClr val="000000"/>
            </a:solidFill>
            <a:prstDash val="solid"/>
            <a:headEnd type="none" w="med" len="med"/>
            <a:tailEnd type="none" w="med" len="med"/>
          </a:ln>
        </p:spPr>
      </p:sp>
      <p:sp>
        <p:nvSpPr>
          <p:cNvPr id="36933" name="Line 73"/>
          <p:cNvSpPr/>
          <p:nvPr/>
        </p:nvSpPr>
        <p:spPr>
          <a:xfrm>
            <a:off x="7362825" y="3203575"/>
            <a:ext cx="3175" cy="268288"/>
          </a:xfrm>
          <a:prstGeom prst="line">
            <a:avLst/>
          </a:prstGeom>
          <a:ln w="17463" cap="flat" cmpd="sng">
            <a:solidFill>
              <a:srgbClr val="000000"/>
            </a:solidFill>
            <a:prstDash val="solid"/>
            <a:headEnd type="none" w="med" len="med"/>
            <a:tailEnd type="none" w="med" len="med"/>
          </a:ln>
        </p:spPr>
      </p:sp>
      <p:sp>
        <p:nvSpPr>
          <p:cNvPr id="36934" name="Line 74"/>
          <p:cNvSpPr/>
          <p:nvPr/>
        </p:nvSpPr>
        <p:spPr>
          <a:xfrm flipH="1">
            <a:off x="6654800" y="3471863"/>
            <a:ext cx="679450" cy="22225"/>
          </a:xfrm>
          <a:prstGeom prst="line">
            <a:avLst/>
          </a:prstGeom>
          <a:ln w="17463" cap="flat" cmpd="sng">
            <a:solidFill>
              <a:srgbClr val="000000"/>
            </a:solidFill>
            <a:prstDash val="solid"/>
            <a:headEnd type="none" w="med" len="med"/>
            <a:tailEnd type="none" w="med" len="med"/>
          </a:ln>
        </p:spPr>
      </p:sp>
      <p:sp>
        <p:nvSpPr>
          <p:cNvPr id="36935" name="Freeform 75"/>
          <p:cNvSpPr/>
          <p:nvPr/>
        </p:nvSpPr>
        <p:spPr>
          <a:xfrm>
            <a:off x="4079875" y="3079750"/>
            <a:ext cx="650875" cy="123825"/>
          </a:xfrm>
          <a:custGeom>
            <a:avLst/>
            <a:gdLst>
              <a:gd name="txL" fmla="*/ 0 w 254"/>
              <a:gd name="txT" fmla="*/ 0 h 64"/>
              <a:gd name="txR" fmla="*/ 254 w 254"/>
              <a:gd name="txB" fmla="*/ 64 h 64"/>
            </a:gdLst>
            <a:ahLst/>
            <a:cxnLst>
              <a:cxn ang="0">
                <a:pos x="0" y="0"/>
              </a:cxn>
              <a:cxn ang="0">
                <a:pos x="325438" y="81260"/>
              </a:cxn>
              <a:cxn ang="0">
                <a:pos x="650875" y="123825"/>
              </a:cxn>
            </a:cxnLst>
            <a:rect l="txL" t="txT" r="txR" b="txB"/>
            <a:pathLst>
              <a:path w="254" h="64">
                <a:moveTo>
                  <a:pt x="0" y="0"/>
                </a:moveTo>
                <a:lnTo>
                  <a:pt x="127" y="42"/>
                </a:lnTo>
                <a:lnTo>
                  <a:pt x="254"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36" name="Line 76"/>
          <p:cNvSpPr/>
          <p:nvPr/>
        </p:nvSpPr>
        <p:spPr>
          <a:xfrm>
            <a:off x="4730750" y="3203575"/>
            <a:ext cx="1588" cy="249238"/>
          </a:xfrm>
          <a:prstGeom prst="line">
            <a:avLst/>
          </a:prstGeom>
          <a:ln w="17463" cap="flat" cmpd="sng">
            <a:solidFill>
              <a:srgbClr val="000000"/>
            </a:solidFill>
            <a:prstDash val="solid"/>
            <a:headEnd type="none" w="med" len="med"/>
            <a:tailEnd type="none" w="med" len="med"/>
          </a:ln>
        </p:spPr>
      </p:sp>
      <p:sp>
        <p:nvSpPr>
          <p:cNvPr id="36937" name="Line 77"/>
          <p:cNvSpPr/>
          <p:nvPr/>
        </p:nvSpPr>
        <p:spPr>
          <a:xfrm>
            <a:off x="4079875" y="3079750"/>
            <a:ext cx="1588" cy="246063"/>
          </a:xfrm>
          <a:prstGeom prst="line">
            <a:avLst/>
          </a:prstGeom>
          <a:ln w="17463" cap="flat" cmpd="sng">
            <a:solidFill>
              <a:srgbClr val="000000"/>
            </a:solidFill>
            <a:prstDash val="solid"/>
            <a:headEnd type="none" w="med" len="med"/>
            <a:tailEnd type="none" w="med" len="med"/>
          </a:ln>
        </p:spPr>
      </p:sp>
      <p:sp>
        <p:nvSpPr>
          <p:cNvPr id="36938" name="Freeform 78"/>
          <p:cNvSpPr/>
          <p:nvPr/>
        </p:nvSpPr>
        <p:spPr>
          <a:xfrm>
            <a:off x="4079875" y="3325813"/>
            <a:ext cx="622300" cy="127000"/>
          </a:xfrm>
          <a:custGeom>
            <a:avLst/>
            <a:gdLst>
              <a:gd name="txL" fmla="*/ 0 w 243"/>
              <a:gd name="txT" fmla="*/ 0 h 64"/>
              <a:gd name="txR" fmla="*/ 243 w 243"/>
              <a:gd name="txB" fmla="*/ 64 h 64"/>
            </a:gdLst>
            <a:ahLst/>
            <a:cxnLst>
              <a:cxn ang="0">
                <a:pos x="0" y="0"/>
              </a:cxn>
              <a:cxn ang="0">
                <a:pos x="325235" y="83344"/>
              </a:cxn>
              <a:cxn ang="0">
                <a:pos x="622300" y="127000"/>
              </a:cxn>
            </a:cxnLst>
            <a:rect l="txL" t="txT" r="txR" b="txB"/>
            <a:pathLst>
              <a:path w="243" h="64">
                <a:moveTo>
                  <a:pt x="0" y="0"/>
                </a:moveTo>
                <a:lnTo>
                  <a:pt x="127" y="42"/>
                </a:lnTo>
                <a:lnTo>
                  <a:pt x="243"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39" name="Freeform 79"/>
          <p:cNvSpPr/>
          <p:nvPr/>
        </p:nvSpPr>
        <p:spPr>
          <a:xfrm>
            <a:off x="7932738" y="3079750"/>
            <a:ext cx="650875" cy="123825"/>
          </a:xfrm>
          <a:custGeom>
            <a:avLst/>
            <a:gdLst>
              <a:gd name="txL" fmla="*/ 0 w 254"/>
              <a:gd name="txT" fmla="*/ 0 h 64"/>
              <a:gd name="txR" fmla="*/ 254 w 254"/>
              <a:gd name="txB" fmla="*/ 64 h 64"/>
            </a:gdLst>
            <a:ahLst/>
            <a:cxnLst>
              <a:cxn ang="0">
                <a:pos x="650875" y="0"/>
              </a:cxn>
              <a:cxn ang="0">
                <a:pos x="325438" y="81260"/>
              </a:cxn>
              <a:cxn ang="0">
                <a:pos x="0" y="123825"/>
              </a:cxn>
            </a:cxnLst>
            <a:rect l="txL" t="txT" r="txR" b="txB"/>
            <a:pathLst>
              <a:path w="254" h="64">
                <a:moveTo>
                  <a:pt x="254" y="0"/>
                </a:moveTo>
                <a:lnTo>
                  <a:pt x="127" y="42"/>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40" name="Line 80"/>
          <p:cNvSpPr/>
          <p:nvPr/>
        </p:nvSpPr>
        <p:spPr>
          <a:xfrm>
            <a:off x="7932738" y="3203575"/>
            <a:ext cx="1587" cy="249238"/>
          </a:xfrm>
          <a:prstGeom prst="line">
            <a:avLst/>
          </a:prstGeom>
          <a:ln w="17463" cap="flat" cmpd="sng">
            <a:solidFill>
              <a:srgbClr val="000000"/>
            </a:solidFill>
            <a:prstDash val="solid"/>
            <a:headEnd type="none" w="med" len="med"/>
            <a:tailEnd type="none" w="med" len="med"/>
          </a:ln>
        </p:spPr>
      </p:sp>
      <p:sp>
        <p:nvSpPr>
          <p:cNvPr id="36941" name="Line 81"/>
          <p:cNvSpPr/>
          <p:nvPr/>
        </p:nvSpPr>
        <p:spPr>
          <a:xfrm>
            <a:off x="8583613" y="3079750"/>
            <a:ext cx="1587" cy="246063"/>
          </a:xfrm>
          <a:prstGeom prst="line">
            <a:avLst/>
          </a:prstGeom>
          <a:ln w="17463" cap="flat" cmpd="sng">
            <a:solidFill>
              <a:srgbClr val="000000"/>
            </a:solidFill>
            <a:prstDash val="solid"/>
            <a:headEnd type="none" w="med" len="med"/>
            <a:tailEnd type="none" w="med" len="med"/>
          </a:ln>
        </p:spPr>
      </p:sp>
      <p:sp>
        <p:nvSpPr>
          <p:cNvPr id="36942" name="Freeform 82"/>
          <p:cNvSpPr/>
          <p:nvPr/>
        </p:nvSpPr>
        <p:spPr>
          <a:xfrm>
            <a:off x="7959725" y="3325813"/>
            <a:ext cx="623888" cy="127000"/>
          </a:xfrm>
          <a:custGeom>
            <a:avLst/>
            <a:gdLst>
              <a:gd name="txL" fmla="*/ 0 w 243"/>
              <a:gd name="txT" fmla="*/ 0 h 64"/>
              <a:gd name="txR" fmla="*/ 243 w 243"/>
              <a:gd name="txB" fmla="*/ 64 h 64"/>
            </a:gdLst>
            <a:ahLst/>
            <a:cxnLst>
              <a:cxn ang="0">
                <a:pos x="623888" y="0"/>
              </a:cxn>
              <a:cxn ang="0">
                <a:pos x="297823" y="83344"/>
              </a:cxn>
              <a:cxn ang="0">
                <a:pos x="0" y="127000"/>
              </a:cxn>
            </a:cxnLst>
            <a:rect l="txL" t="txT" r="txR" b="txB"/>
            <a:pathLst>
              <a:path w="243" h="64">
                <a:moveTo>
                  <a:pt x="243" y="0"/>
                </a:moveTo>
                <a:lnTo>
                  <a:pt x="116" y="42"/>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43" name="Line 83"/>
          <p:cNvSpPr/>
          <p:nvPr/>
        </p:nvSpPr>
        <p:spPr>
          <a:xfrm>
            <a:off x="5353050" y="3203575"/>
            <a:ext cx="708025" cy="41275"/>
          </a:xfrm>
          <a:prstGeom prst="line">
            <a:avLst/>
          </a:prstGeom>
          <a:ln w="17463" cap="flat" cmpd="sng">
            <a:solidFill>
              <a:srgbClr val="000000"/>
            </a:solidFill>
            <a:prstDash val="solid"/>
            <a:headEnd type="none" w="med" len="med"/>
            <a:tailEnd type="none" w="med" len="med"/>
          </a:ln>
        </p:spPr>
      </p:sp>
      <p:sp>
        <p:nvSpPr>
          <p:cNvPr id="36944" name="Line 84"/>
          <p:cNvSpPr/>
          <p:nvPr/>
        </p:nvSpPr>
        <p:spPr>
          <a:xfrm>
            <a:off x="6061075" y="3244850"/>
            <a:ext cx="1588" cy="249238"/>
          </a:xfrm>
          <a:prstGeom prst="line">
            <a:avLst/>
          </a:prstGeom>
          <a:ln w="17463" cap="flat" cmpd="sng">
            <a:solidFill>
              <a:srgbClr val="000000"/>
            </a:solidFill>
            <a:prstDash val="solid"/>
            <a:headEnd type="none" w="med" len="med"/>
            <a:tailEnd type="none" w="med" len="med"/>
          </a:ln>
        </p:spPr>
      </p:sp>
      <p:sp>
        <p:nvSpPr>
          <p:cNvPr id="36945" name="Line 85"/>
          <p:cNvSpPr/>
          <p:nvPr/>
        </p:nvSpPr>
        <p:spPr>
          <a:xfrm>
            <a:off x="5353050" y="3203575"/>
            <a:ext cx="3175" cy="268288"/>
          </a:xfrm>
          <a:prstGeom prst="line">
            <a:avLst/>
          </a:prstGeom>
          <a:ln w="17463" cap="flat" cmpd="sng">
            <a:solidFill>
              <a:srgbClr val="000000"/>
            </a:solidFill>
            <a:prstDash val="solid"/>
            <a:headEnd type="none" w="med" len="med"/>
            <a:tailEnd type="none" w="med" len="med"/>
          </a:ln>
        </p:spPr>
      </p:sp>
      <p:sp>
        <p:nvSpPr>
          <p:cNvPr id="36946" name="Line 86"/>
          <p:cNvSpPr/>
          <p:nvPr/>
        </p:nvSpPr>
        <p:spPr>
          <a:xfrm>
            <a:off x="5381625" y="3471863"/>
            <a:ext cx="679450" cy="22225"/>
          </a:xfrm>
          <a:prstGeom prst="line">
            <a:avLst/>
          </a:prstGeom>
          <a:ln w="17463" cap="flat" cmpd="sng">
            <a:solidFill>
              <a:srgbClr val="000000"/>
            </a:solidFill>
            <a:prstDash val="solid"/>
            <a:headEnd type="none" w="med" len="med"/>
            <a:tailEnd type="none" w="med" len="med"/>
          </a:ln>
        </p:spPr>
      </p:sp>
      <p:sp>
        <p:nvSpPr>
          <p:cNvPr id="36947" name="Rectangle 87"/>
          <p:cNvSpPr/>
          <p:nvPr/>
        </p:nvSpPr>
        <p:spPr>
          <a:xfrm>
            <a:off x="4945063" y="3781425"/>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17</a:t>
            </a:r>
            <a:endParaRPr lang="en-US" altLang="zh-CN" dirty="0">
              <a:latin typeface="Arial" panose="020B0604020202020204" pitchFamily="34" charset="0"/>
            </a:endParaRPr>
          </a:p>
        </p:txBody>
      </p:sp>
      <p:sp>
        <p:nvSpPr>
          <p:cNvPr id="36948" name="Rectangle 88"/>
          <p:cNvSpPr/>
          <p:nvPr/>
        </p:nvSpPr>
        <p:spPr>
          <a:xfrm>
            <a:off x="6169025" y="3803650"/>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18</a:t>
            </a:r>
            <a:endParaRPr lang="en-US" altLang="zh-CN" dirty="0">
              <a:latin typeface="Arial" panose="020B0604020202020204" pitchFamily="34" charset="0"/>
            </a:endParaRPr>
          </a:p>
        </p:txBody>
      </p:sp>
      <p:sp>
        <p:nvSpPr>
          <p:cNvPr id="36949" name="Rectangle 89"/>
          <p:cNvSpPr/>
          <p:nvPr/>
        </p:nvSpPr>
        <p:spPr>
          <a:xfrm>
            <a:off x="7445375" y="3760788"/>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19</a:t>
            </a:r>
            <a:endParaRPr lang="en-US" altLang="zh-CN" dirty="0">
              <a:latin typeface="Arial" panose="020B0604020202020204" pitchFamily="34" charset="0"/>
            </a:endParaRPr>
          </a:p>
        </p:txBody>
      </p:sp>
      <p:sp>
        <p:nvSpPr>
          <p:cNvPr id="36950" name="Rectangle 90"/>
          <p:cNvSpPr/>
          <p:nvPr/>
        </p:nvSpPr>
        <p:spPr>
          <a:xfrm>
            <a:off x="3671888" y="3638550"/>
            <a:ext cx="341312" cy="365125"/>
          </a:xfrm>
          <a:prstGeom prst="rect">
            <a:avLst/>
          </a:prstGeom>
          <a:noFill/>
          <a:ln w="9525">
            <a:noFill/>
          </a:ln>
        </p:spPr>
        <p:txBody>
          <a:bodyPr wrap="none" lIns="0" tIns="0" rIns="0" bIns="0">
            <a:spAutoFit/>
          </a:bodyPr>
          <a:p>
            <a:r>
              <a:rPr lang="en-US" altLang="zh-CN" dirty="0">
                <a:solidFill>
                  <a:srgbClr val="000000"/>
                </a:solidFill>
                <a:latin typeface="Times" charset="0"/>
              </a:rPr>
              <a:t>16</a:t>
            </a:r>
            <a:endParaRPr lang="en-US" altLang="zh-CN" dirty="0">
              <a:latin typeface="Arial" panose="020B0604020202020204" pitchFamily="34" charset="0"/>
            </a:endParaRPr>
          </a:p>
        </p:txBody>
      </p:sp>
      <p:sp>
        <p:nvSpPr>
          <p:cNvPr id="36951" name="Line 91"/>
          <p:cNvSpPr/>
          <p:nvPr/>
        </p:nvSpPr>
        <p:spPr>
          <a:xfrm flipH="1">
            <a:off x="6654800" y="3803650"/>
            <a:ext cx="708025" cy="42863"/>
          </a:xfrm>
          <a:prstGeom prst="line">
            <a:avLst/>
          </a:prstGeom>
          <a:ln w="17463" cap="flat" cmpd="sng">
            <a:solidFill>
              <a:srgbClr val="000000"/>
            </a:solidFill>
            <a:prstDash val="solid"/>
            <a:headEnd type="none" w="med" len="med"/>
            <a:tailEnd type="none" w="med" len="med"/>
          </a:ln>
        </p:spPr>
      </p:sp>
      <p:sp>
        <p:nvSpPr>
          <p:cNvPr id="36952" name="Line 92"/>
          <p:cNvSpPr/>
          <p:nvPr/>
        </p:nvSpPr>
        <p:spPr>
          <a:xfrm>
            <a:off x="6654800" y="3846513"/>
            <a:ext cx="3175" cy="246062"/>
          </a:xfrm>
          <a:prstGeom prst="line">
            <a:avLst/>
          </a:prstGeom>
          <a:ln w="17463" cap="flat" cmpd="sng">
            <a:solidFill>
              <a:srgbClr val="000000"/>
            </a:solidFill>
            <a:prstDash val="solid"/>
            <a:headEnd type="none" w="med" len="med"/>
            <a:tailEnd type="none" w="med" len="med"/>
          </a:ln>
        </p:spPr>
      </p:sp>
      <p:sp>
        <p:nvSpPr>
          <p:cNvPr id="36953" name="Line 93"/>
          <p:cNvSpPr/>
          <p:nvPr/>
        </p:nvSpPr>
        <p:spPr>
          <a:xfrm>
            <a:off x="7362825" y="3803650"/>
            <a:ext cx="3175" cy="249238"/>
          </a:xfrm>
          <a:prstGeom prst="line">
            <a:avLst/>
          </a:prstGeom>
          <a:ln w="17463" cap="flat" cmpd="sng">
            <a:solidFill>
              <a:srgbClr val="000000"/>
            </a:solidFill>
            <a:prstDash val="solid"/>
            <a:headEnd type="none" w="med" len="med"/>
            <a:tailEnd type="none" w="med" len="med"/>
          </a:ln>
        </p:spPr>
      </p:sp>
      <p:sp>
        <p:nvSpPr>
          <p:cNvPr id="36954" name="Line 94"/>
          <p:cNvSpPr/>
          <p:nvPr/>
        </p:nvSpPr>
        <p:spPr>
          <a:xfrm flipH="1">
            <a:off x="6654800" y="4052888"/>
            <a:ext cx="679450" cy="39687"/>
          </a:xfrm>
          <a:prstGeom prst="line">
            <a:avLst/>
          </a:prstGeom>
          <a:ln w="17463" cap="flat" cmpd="sng">
            <a:solidFill>
              <a:srgbClr val="000000"/>
            </a:solidFill>
            <a:prstDash val="solid"/>
            <a:headEnd type="none" w="med" len="med"/>
            <a:tailEnd type="none" w="med" len="med"/>
          </a:ln>
        </p:spPr>
      </p:sp>
      <p:sp>
        <p:nvSpPr>
          <p:cNvPr id="36955" name="Freeform 95"/>
          <p:cNvSpPr/>
          <p:nvPr/>
        </p:nvSpPr>
        <p:spPr>
          <a:xfrm>
            <a:off x="4079875" y="3657600"/>
            <a:ext cx="650875" cy="123825"/>
          </a:xfrm>
          <a:custGeom>
            <a:avLst/>
            <a:gdLst>
              <a:gd name="txL" fmla="*/ 0 w 254"/>
              <a:gd name="txT" fmla="*/ 0 h 64"/>
              <a:gd name="txR" fmla="*/ 254 w 254"/>
              <a:gd name="txB" fmla="*/ 64 h 64"/>
            </a:gdLst>
            <a:ahLst/>
            <a:cxnLst>
              <a:cxn ang="0">
                <a:pos x="0" y="0"/>
              </a:cxn>
              <a:cxn ang="0">
                <a:pos x="325438" y="83195"/>
              </a:cxn>
              <a:cxn ang="0">
                <a:pos x="650875" y="123825"/>
              </a:cxn>
            </a:cxnLst>
            <a:rect l="txL" t="txT" r="txR" b="txB"/>
            <a:pathLst>
              <a:path w="254" h="64">
                <a:moveTo>
                  <a:pt x="0" y="0"/>
                </a:moveTo>
                <a:lnTo>
                  <a:pt x="127" y="43"/>
                </a:lnTo>
                <a:lnTo>
                  <a:pt x="254"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56" name="Line 96"/>
          <p:cNvSpPr/>
          <p:nvPr/>
        </p:nvSpPr>
        <p:spPr>
          <a:xfrm>
            <a:off x="4730750" y="3781425"/>
            <a:ext cx="1588" cy="249238"/>
          </a:xfrm>
          <a:prstGeom prst="line">
            <a:avLst/>
          </a:prstGeom>
          <a:ln w="17463" cap="flat" cmpd="sng">
            <a:solidFill>
              <a:srgbClr val="000000"/>
            </a:solidFill>
            <a:prstDash val="solid"/>
            <a:headEnd type="none" w="med" len="med"/>
            <a:tailEnd type="none" w="med" len="med"/>
          </a:ln>
        </p:spPr>
      </p:sp>
      <p:sp>
        <p:nvSpPr>
          <p:cNvPr id="36957" name="Line 97"/>
          <p:cNvSpPr/>
          <p:nvPr/>
        </p:nvSpPr>
        <p:spPr>
          <a:xfrm>
            <a:off x="4079875" y="3657600"/>
            <a:ext cx="1588" cy="268288"/>
          </a:xfrm>
          <a:prstGeom prst="line">
            <a:avLst/>
          </a:prstGeom>
          <a:ln w="17463" cap="flat" cmpd="sng">
            <a:solidFill>
              <a:srgbClr val="000000"/>
            </a:solidFill>
            <a:prstDash val="solid"/>
            <a:headEnd type="none" w="med" len="med"/>
            <a:tailEnd type="none" w="med" len="med"/>
          </a:ln>
        </p:spPr>
      </p:sp>
      <p:sp>
        <p:nvSpPr>
          <p:cNvPr id="36958" name="Freeform 98"/>
          <p:cNvSpPr/>
          <p:nvPr/>
        </p:nvSpPr>
        <p:spPr>
          <a:xfrm>
            <a:off x="4079875" y="3925888"/>
            <a:ext cx="622300" cy="104775"/>
          </a:xfrm>
          <a:custGeom>
            <a:avLst/>
            <a:gdLst>
              <a:gd name="txL" fmla="*/ 0 w 243"/>
              <a:gd name="txT" fmla="*/ 0 h 53"/>
              <a:gd name="txR" fmla="*/ 243 w 243"/>
              <a:gd name="txB" fmla="*/ 53 h 53"/>
            </a:gdLst>
            <a:ahLst/>
            <a:cxnLst>
              <a:cxn ang="0">
                <a:pos x="0" y="0"/>
              </a:cxn>
              <a:cxn ang="0">
                <a:pos x="325235" y="63260"/>
              </a:cxn>
              <a:cxn ang="0">
                <a:pos x="622300" y="104775"/>
              </a:cxn>
            </a:cxnLst>
            <a:rect l="txL" t="txT" r="txR" b="txB"/>
            <a:pathLst>
              <a:path w="243" h="53">
                <a:moveTo>
                  <a:pt x="0" y="0"/>
                </a:moveTo>
                <a:lnTo>
                  <a:pt x="127" y="32"/>
                </a:lnTo>
                <a:lnTo>
                  <a:pt x="243"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59" name="Freeform 99"/>
          <p:cNvSpPr/>
          <p:nvPr/>
        </p:nvSpPr>
        <p:spPr>
          <a:xfrm>
            <a:off x="7932738" y="3657600"/>
            <a:ext cx="650875" cy="123825"/>
          </a:xfrm>
          <a:custGeom>
            <a:avLst/>
            <a:gdLst>
              <a:gd name="txL" fmla="*/ 0 w 254"/>
              <a:gd name="txT" fmla="*/ 0 h 64"/>
              <a:gd name="txR" fmla="*/ 254 w 254"/>
              <a:gd name="txB" fmla="*/ 64 h 64"/>
            </a:gdLst>
            <a:ahLst/>
            <a:cxnLst>
              <a:cxn ang="0">
                <a:pos x="650875" y="0"/>
              </a:cxn>
              <a:cxn ang="0">
                <a:pos x="325438" y="83195"/>
              </a:cxn>
              <a:cxn ang="0">
                <a:pos x="0" y="123825"/>
              </a:cxn>
            </a:cxnLst>
            <a:rect l="txL" t="txT" r="txR" b="txB"/>
            <a:pathLst>
              <a:path w="254" h="64">
                <a:moveTo>
                  <a:pt x="254" y="0"/>
                </a:moveTo>
                <a:lnTo>
                  <a:pt x="127" y="43"/>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60" name="Line 100"/>
          <p:cNvSpPr/>
          <p:nvPr/>
        </p:nvSpPr>
        <p:spPr>
          <a:xfrm>
            <a:off x="7932738" y="3781425"/>
            <a:ext cx="1587" cy="249238"/>
          </a:xfrm>
          <a:prstGeom prst="line">
            <a:avLst/>
          </a:prstGeom>
          <a:ln w="17463" cap="flat" cmpd="sng">
            <a:solidFill>
              <a:srgbClr val="000000"/>
            </a:solidFill>
            <a:prstDash val="solid"/>
            <a:headEnd type="none" w="med" len="med"/>
            <a:tailEnd type="none" w="med" len="med"/>
          </a:ln>
        </p:spPr>
      </p:sp>
      <p:sp>
        <p:nvSpPr>
          <p:cNvPr id="36961" name="Line 101"/>
          <p:cNvSpPr/>
          <p:nvPr/>
        </p:nvSpPr>
        <p:spPr>
          <a:xfrm>
            <a:off x="8583613" y="3657600"/>
            <a:ext cx="1587" cy="268288"/>
          </a:xfrm>
          <a:prstGeom prst="line">
            <a:avLst/>
          </a:prstGeom>
          <a:ln w="17463" cap="flat" cmpd="sng">
            <a:solidFill>
              <a:srgbClr val="000000"/>
            </a:solidFill>
            <a:prstDash val="solid"/>
            <a:headEnd type="none" w="med" len="med"/>
            <a:tailEnd type="none" w="med" len="med"/>
          </a:ln>
        </p:spPr>
      </p:sp>
      <p:sp>
        <p:nvSpPr>
          <p:cNvPr id="36962" name="Freeform 102"/>
          <p:cNvSpPr/>
          <p:nvPr/>
        </p:nvSpPr>
        <p:spPr>
          <a:xfrm>
            <a:off x="7959725" y="3925888"/>
            <a:ext cx="623888" cy="104775"/>
          </a:xfrm>
          <a:custGeom>
            <a:avLst/>
            <a:gdLst>
              <a:gd name="txL" fmla="*/ 0 w 243"/>
              <a:gd name="txT" fmla="*/ 0 h 53"/>
              <a:gd name="txR" fmla="*/ 243 w 243"/>
              <a:gd name="txB" fmla="*/ 53 h 53"/>
            </a:gdLst>
            <a:ahLst/>
            <a:cxnLst>
              <a:cxn ang="0">
                <a:pos x="623888" y="0"/>
              </a:cxn>
              <a:cxn ang="0">
                <a:pos x="297823" y="63260"/>
              </a:cxn>
              <a:cxn ang="0">
                <a:pos x="0" y="104775"/>
              </a:cxn>
            </a:cxnLst>
            <a:rect l="txL" t="txT" r="txR" b="txB"/>
            <a:pathLst>
              <a:path w="243" h="53">
                <a:moveTo>
                  <a:pt x="243" y="0"/>
                </a:moveTo>
                <a:lnTo>
                  <a:pt x="116" y="32"/>
                </a:lnTo>
                <a:lnTo>
                  <a:pt x="0"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63" name="Line 103"/>
          <p:cNvSpPr/>
          <p:nvPr/>
        </p:nvSpPr>
        <p:spPr>
          <a:xfrm>
            <a:off x="5353050" y="3803650"/>
            <a:ext cx="708025" cy="42863"/>
          </a:xfrm>
          <a:prstGeom prst="line">
            <a:avLst/>
          </a:prstGeom>
          <a:ln w="17463" cap="flat" cmpd="sng">
            <a:solidFill>
              <a:srgbClr val="000000"/>
            </a:solidFill>
            <a:prstDash val="solid"/>
            <a:headEnd type="none" w="med" len="med"/>
            <a:tailEnd type="none" w="med" len="med"/>
          </a:ln>
        </p:spPr>
      </p:sp>
      <p:sp>
        <p:nvSpPr>
          <p:cNvPr id="36964" name="Line 104"/>
          <p:cNvSpPr/>
          <p:nvPr/>
        </p:nvSpPr>
        <p:spPr>
          <a:xfrm>
            <a:off x="6061075" y="3846513"/>
            <a:ext cx="1588" cy="246062"/>
          </a:xfrm>
          <a:prstGeom prst="line">
            <a:avLst/>
          </a:prstGeom>
          <a:ln w="17463" cap="flat" cmpd="sng">
            <a:solidFill>
              <a:srgbClr val="000000"/>
            </a:solidFill>
            <a:prstDash val="solid"/>
            <a:headEnd type="none" w="med" len="med"/>
            <a:tailEnd type="none" w="med" len="med"/>
          </a:ln>
        </p:spPr>
      </p:sp>
      <p:sp>
        <p:nvSpPr>
          <p:cNvPr id="36965" name="Line 105"/>
          <p:cNvSpPr/>
          <p:nvPr/>
        </p:nvSpPr>
        <p:spPr>
          <a:xfrm>
            <a:off x="5353050" y="3803650"/>
            <a:ext cx="3175" cy="249238"/>
          </a:xfrm>
          <a:prstGeom prst="line">
            <a:avLst/>
          </a:prstGeom>
          <a:ln w="17463" cap="flat" cmpd="sng">
            <a:solidFill>
              <a:srgbClr val="000000"/>
            </a:solidFill>
            <a:prstDash val="solid"/>
            <a:headEnd type="none" w="med" len="med"/>
            <a:tailEnd type="none" w="med" len="med"/>
          </a:ln>
        </p:spPr>
      </p:sp>
      <p:sp>
        <p:nvSpPr>
          <p:cNvPr id="36966" name="Line 106"/>
          <p:cNvSpPr/>
          <p:nvPr/>
        </p:nvSpPr>
        <p:spPr>
          <a:xfrm>
            <a:off x="5381625" y="4052888"/>
            <a:ext cx="679450" cy="39687"/>
          </a:xfrm>
          <a:prstGeom prst="line">
            <a:avLst/>
          </a:prstGeom>
          <a:ln w="17463" cap="flat" cmpd="sng">
            <a:solidFill>
              <a:srgbClr val="000000"/>
            </a:solidFill>
            <a:prstDash val="solid"/>
            <a:headEnd type="none" w="med" len="med"/>
            <a:tailEnd type="none" w="med" len="med"/>
          </a:ln>
        </p:spPr>
      </p:sp>
      <p:sp>
        <p:nvSpPr>
          <p:cNvPr id="36967" name="Rectangle 107"/>
          <p:cNvSpPr/>
          <p:nvPr/>
        </p:nvSpPr>
        <p:spPr>
          <a:xfrm>
            <a:off x="4945063" y="4360863"/>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21</a:t>
            </a:r>
            <a:endParaRPr lang="en-US" altLang="zh-CN" dirty="0">
              <a:latin typeface="Arial" panose="020B0604020202020204" pitchFamily="34" charset="0"/>
            </a:endParaRPr>
          </a:p>
        </p:txBody>
      </p:sp>
      <p:sp>
        <p:nvSpPr>
          <p:cNvPr id="36968" name="Rectangle 108"/>
          <p:cNvSpPr/>
          <p:nvPr/>
        </p:nvSpPr>
        <p:spPr>
          <a:xfrm>
            <a:off x="6169025" y="4381500"/>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22</a:t>
            </a:r>
            <a:endParaRPr lang="en-US" altLang="zh-CN" dirty="0">
              <a:latin typeface="Arial" panose="020B0604020202020204" pitchFamily="34" charset="0"/>
            </a:endParaRPr>
          </a:p>
        </p:txBody>
      </p:sp>
      <p:sp>
        <p:nvSpPr>
          <p:cNvPr id="36969" name="Rectangle 109"/>
          <p:cNvSpPr/>
          <p:nvPr/>
        </p:nvSpPr>
        <p:spPr>
          <a:xfrm>
            <a:off x="7445375" y="4340225"/>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23</a:t>
            </a:r>
            <a:endParaRPr lang="en-US" altLang="zh-CN" dirty="0">
              <a:latin typeface="Arial" panose="020B0604020202020204" pitchFamily="34" charset="0"/>
            </a:endParaRPr>
          </a:p>
        </p:txBody>
      </p:sp>
      <p:sp>
        <p:nvSpPr>
          <p:cNvPr id="36970" name="Rectangle 110"/>
          <p:cNvSpPr/>
          <p:nvPr/>
        </p:nvSpPr>
        <p:spPr>
          <a:xfrm>
            <a:off x="3671888" y="4216400"/>
            <a:ext cx="341312" cy="363538"/>
          </a:xfrm>
          <a:prstGeom prst="rect">
            <a:avLst/>
          </a:prstGeom>
          <a:noFill/>
          <a:ln w="9525">
            <a:noFill/>
          </a:ln>
        </p:spPr>
        <p:txBody>
          <a:bodyPr wrap="none" lIns="0" tIns="0" rIns="0" bIns="0">
            <a:spAutoFit/>
          </a:bodyPr>
          <a:p>
            <a:r>
              <a:rPr lang="en-US" altLang="zh-CN" dirty="0">
                <a:solidFill>
                  <a:srgbClr val="000000"/>
                </a:solidFill>
                <a:latin typeface="Times" charset="0"/>
              </a:rPr>
              <a:t>20</a:t>
            </a:r>
            <a:endParaRPr lang="en-US" altLang="zh-CN" dirty="0">
              <a:latin typeface="Arial" panose="020B0604020202020204" pitchFamily="34" charset="0"/>
            </a:endParaRPr>
          </a:p>
        </p:txBody>
      </p:sp>
      <p:sp>
        <p:nvSpPr>
          <p:cNvPr id="36971" name="Line 111"/>
          <p:cNvSpPr/>
          <p:nvPr/>
        </p:nvSpPr>
        <p:spPr>
          <a:xfrm flipH="1">
            <a:off x="6654800" y="4381500"/>
            <a:ext cx="708025" cy="41275"/>
          </a:xfrm>
          <a:prstGeom prst="line">
            <a:avLst/>
          </a:prstGeom>
          <a:ln w="17463" cap="flat" cmpd="sng">
            <a:solidFill>
              <a:srgbClr val="000000"/>
            </a:solidFill>
            <a:prstDash val="solid"/>
            <a:headEnd type="none" w="med" len="med"/>
            <a:tailEnd type="none" w="med" len="med"/>
          </a:ln>
        </p:spPr>
      </p:sp>
      <p:sp>
        <p:nvSpPr>
          <p:cNvPr id="36972" name="Line 112"/>
          <p:cNvSpPr/>
          <p:nvPr/>
        </p:nvSpPr>
        <p:spPr>
          <a:xfrm>
            <a:off x="6654800" y="4422775"/>
            <a:ext cx="3175" cy="249238"/>
          </a:xfrm>
          <a:prstGeom prst="line">
            <a:avLst/>
          </a:prstGeom>
          <a:ln w="17463" cap="flat" cmpd="sng">
            <a:solidFill>
              <a:srgbClr val="000000"/>
            </a:solidFill>
            <a:prstDash val="solid"/>
            <a:headEnd type="none" w="med" len="med"/>
            <a:tailEnd type="none" w="med" len="med"/>
          </a:ln>
        </p:spPr>
      </p:sp>
      <p:sp>
        <p:nvSpPr>
          <p:cNvPr id="36973" name="Line 113"/>
          <p:cNvSpPr/>
          <p:nvPr/>
        </p:nvSpPr>
        <p:spPr>
          <a:xfrm>
            <a:off x="7362825" y="4381500"/>
            <a:ext cx="3175" cy="249238"/>
          </a:xfrm>
          <a:prstGeom prst="line">
            <a:avLst/>
          </a:prstGeom>
          <a:ln w="17463" cap="flat" cmpd="sng">
            <a:solidFill>
              <a:srgbClr val="000000"/>
            </a:solidFill>
            <a:prstDash val="solid"/>
            <a:headEnd type="none" w="med" len="med"/>
            <a:tailEnd type="none" w="med" len="med"/>
          </a:ln>
        </p:spPr>
      </p:sp>
      <p:sp>
        <p:nvSpPr>
          <p:cNvPr id="36974" name="Line 114"/>
          <p:cNvSpPr/>
          <p:nvPr/>
        </p:nvSpPr>
        <p:spPr>
          <a:xfrm flipH="1">
            <a:off x="6654800" y="4630738"/>
            <a:ext cx="679450" cy="41275"/>
          </a:xfrm>
          <a:prstGeom prst="line">
            <a:avLst/>
          </a:prstGeom>
          <a:ln w="17463" cap="flat" cmpd="sng">
            <a:solidFill>
              <a:srgbClr val="000000"/>
            </a:solidFill>
            <a:prstDash val="solid"/>
            <a:headEnd type="none" w="med" len="med"/>
            <a:tailEnd type="none" w="med" len="med"/>
          </a:ln>
        </p:spPr>
      </p:sp>
      <p:sp>
        <p:nvSpPr>
          <p:cNvPr id="36975" name="Freeform 115"/>
          <p:cNvSpPr/>
          <p:nvPr/>
        </p:nvSpPr>
        <p:spPr>
          <a:xfrm>
            <a:off x="4079875" y="4257675"/>
            <a:ext cx="650875" cy="123825"/>
          </a:xfrm>
          <a:custGeom>
            <a:avLst/>
            <a:gdLst>
              <a:gd name="txL" fmla="*/ 0 w 254"/>
              <a:gd name="txT" fmla="*/ 0 h 64"/>
              <a:gd name="txR" fmla="*/ 254 w 254"/>
              <a:gd name="txB" fmla="*/ 64 h 64"/>
            </a:gdLst>
            <a:ahLst/>
            <a:cxnLst>
              <a:cxn ang="0">
                <a:pos x="0" y="0"/>
              </a:cxn>
              <a:cxn ang="0">
                <a:pos x="325438" y="61913"/>
              </a:cxn>
              <a:cxn ang="0">
                <a:pos x="650875" y="123825"/>
              </a:cxn>
            </a:cxnLst>
            <a:rect l="txL" t="txT" r="txR" b="txB"/>
            <a:pathLst>
              <a:path w="254" h="64">
                <a:moveTo>
                  <a:pt x="0" y="0"/>
                </a:moveTo>
                <a:lnTo>
                  <a:pt x="127" y="32"/>
                </a:lnTo>
                <a:lnTo>
                  <a:pt x="254"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76" name="Line 116"/>
          <p:cNvSpPr/>
          <p:nvPr/>
        </p:nvSpPr>
        <p:spPr>
          <a:xfrm>
            <a:off x="4730750" y="4381500"/>
            <a:ext cx="1588" cy="249238"/>
          </a:xfrm>
          <a:prstGeom prst="line">
            <a:avLst/>
          </a:prstGeom>
          <a:ln w="17463" cap="flat" cmpd="sng">
            <a:solidFill>
              <a:srgbClr val="000000"/>
            </a:solidFill>
            <a:prstDash val="solid"/>
            <a:headEnd type="none" w="med" len="med"/>
            <a:tailEnd type="none" w="med" len="med"/>
          </a:ln>
        </p:spPr>
      </p:sp>
      <p:sp>
        <p:nvSpPr>
          <p:cNvPr id="36977" name="Line 117"/>
          <p:cNvSpPr/>
          <p:nvPr/>
        </p:nvSpPr>
        <p:spPr>
          <a:xfrm>
            <a:off x="4079875" y="4257675"/>
            <a:ext cx="1588" cy="249238"/>
          </a:xfrm>
          <a:prstGeom prst="line">
            <a:avLst/>
          </a:prstGeom>
          <a:ln w="17463" cap="flat" cmpd="sng">
            <a:solidFill>
              <a:srgbClr val="000000"/>
            </a:solidFill>
            <a:prstDash val="solid"/>
            <a:headEnd type="none" w="med" len="med"/>
            <a:tailEnd type="none" w="med" len="med"/>
          </a:ln>
        </p:spPr>
      </p:sp>
      <p:sp>
        <p:nvSpPr>
          <p:cNvPr id="36978" name="Freeform 118"/>
          <p:cNvSpPr/>
          <p:nvPr/>
        </p:nvSpPr>
        <p:spPr>
          <a:xfrm>
            <a:off x="4079875" y="4506913"/>
            <a:ext cx="622300" cy="123825"/>
          </a:xfrm>
          <a:custGeom>
            <a:avLst/>
            <a:gdLst>
              <a:gd name="txL" fmla="*/ 0 w 243"/>
              <a:gd name="txT" fmla="*/ 0 h 64"/>
              <a:gd name="txR" fmla="*/ 243 w 243"/>
              <a:gd name="txB" fmla="*/ 64 h 64"/>
            </a:gdLst>
            <a:ahLst/>
            <a:cxnLst>
              <a:cxn ang="0">
                <a:pos x="0" y="0"/>
              </a:cxn>
              <a:cxn ang="0">
                <a:pos x="325235" y="83195"/>
              </a:cxn>
              <a:cxn ang="0">
                <a:pos x="622300" y="123825"/>
              </a:cxn>
            </a:cxnLst>
            <a:rect l="txL" t="txT" r="txR" b="txB"/>
            <a:pathLst>
              <a:path w="243" h="64">
                <a:moveTo>
                  <a:pt x="0" y="0"/>
                </a:moveTo>
                <a:lnTo>
                  <a:pt x="127" y="43"/>
                </a:lnTo>
                <a:lnTo>
                  <a:pt x="243"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79" name="Freeform 119"/>
          <p:cNvSpPr/>
          <p:nvPr/>
        </p:nvSpPr>
        <p:spPr>
          <a:xfrm>
            <a:off x="7932738" y="4257675"/>
            <a:ext cx="650875" cy="123825"/>
          </a:xfrm>
          <a:custGeom>
            <a:avLst/>
            <a:gdLst>
              <a:gd name="txL" fmla="*/ 0 w 254"/>
              <a:gd name="txT" fmla="*/ 0 h 64"/>
              <a:gd name="txR" fmla="*/ 254 w 254"/>
              <a:gd name="txB" fmla="*/ 64 h 64"/>
            </a:gdLst>
            <a:ahLst/>
            <a:cxnLst>
              <a:cxn ang="0">
                <a:pos x="650875" y="0"/>
              </a:cxn>
              <a:cxn ang="0">
                <a:pos x="325438" y="61913"/>
              </a:cxn>
              <a:cxn ang="0">
                <a:pos x="0" y="123825"/>
              </a:cxn>
            </a:cxnLst>
            <a:rect l="txL" t="txT" r="txR" b="txB"/>
            <a:pathLst>
              <a:path w="254" h="64">
                <a:moveTo>
                  <a:pt x="254" y="0"/>
                </a:moveTo>
                <a:lnTo>
                  <a:pt x="127" y="32"/>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80" name="Line 120"/>
          <p:cNvSpPr/>
          <p:nvPr/>
        </p:nvSpPr>
        <p:spPr>
          <a:xfrm>
            <a:off x="7932738" y="4381500"/>
            <a:ext cx="1587" cy="249238"/>
          </a:xfrm>
          <a:prstGeom prst="line">
            <a:avLst/>
          </a:prstGeom>
          <a:ln w="17463" cap="flat" cmpd="sng">
            <a:solidFill>
              <a:srgbClr val="000000"/>
            </a:solidFill>
            <a:prstDash val="solid"/>
            <a:headEnd type="none" w="med" len="med"/>
            <a:tailEnd type="none" w="med" len="med"/>
          </a:ln>
        </p:spPr>
      </p:sp>
      <p:sp>
        <p:nvSpPr>
          <p:cNvPr id="36981" name="Line 121"/>
          <p:cNvSpPr/>
          <p:nvPr/>
        </p:nvSpPr>
        <p:spPr>
          <a:xfrm>
            <a:off x="8583613" y="4257675"/>
            <a:ext cx="1587" cy="249238"/>
          </a:xfrm>
          <a:prstGeom prst="line">
            <a:avLst/>
          </a:prstGeom>
          <a:ln w="17463" cap="flat" cmpd="sng">
            <a:solidFill>
              <a:srgbClr val="000000"/>
            </a:solidFill>
            <a:prstDash val="solid"/>
            <a:headEnd type="none" w="med" len="med"/>
            <a:tailEnd type="none" w="med" len="med"/>
          </a:ln>
        </p:spPr>
      </p:sp>
      <p:sp>
        <p:nvSpPr>
          <p:cNvPr id="36982" name="Freeform 122"/>
          <p:cNvSpPr/>
          <p:nvPr/>
        </p:nvSpPr>
        <p:spPr>
          <a:xfrm>
            <a:off x="7959725" y="4506913"/>
            <a:ext cx="623888" cy="123825"/>
          </a:xfrm>
          <a:custGeom>
            <a:avLst/>
            <a:gdLst>
              <a:gd name="txL" fmla="*/ 0 w 243"/>
              <a:gd name="txT" fmla="*/ 0 h 64"/>
              <a:gd name="txR" fmla="*/ 243 w 243"/>
              <a:gd name="txB" fmla="*/ 64 h 64"/>
            </a:gdLst>
            <a:ahLst/>
            <a:cxnLst>
              <a:cxn ang="0">
                <a:pos x="623888" y="0"/>
              </a:cxn>
              <a:cxn ang="0">
                <a:pos x="297823" y="83195"/>
              </a:cxn>
              <a:cxn ang="0">
                <a:pos x="0" y="123825"/>
              </a:cxn>
            </a:cxnLst>
            <a:rect l="txL" t="txT" r="txR" b="txB"/>
            <a:pathLst>
              <a:path w="243" h="64">
                <a:moveTo>
                  <a:pt x="243" y="0"/>
                </a:moveTo>
                <a:lnTo>
                  <a:pt x="116" y="43"/>
                </a:lnTo>
                <a:lnTo>
                  <a:pt x="0" y="64"/>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83" name="Line 123"/>
          <p:cNvSpPr/>
          <p:nvPr/>
        </p:nvSpPr>
        <p:spPr>
          <a:xfrm>
            <a:off x="5353050" y="4381500"/>
            <a:ext cx="708025" cy="41275"/>
          </a:xfrm>
          <a:prstGeom prst="line">
            <a:avLst/>
          </a:prstGeom>
          <a:ln w="17463" cap="flat" cmpd="sng">
            <a:solidFill>
              <a:srgbClr val="000000"/>
            </a:solidFill>
            <a:prstDash val="solid"/>
            <a:headEnd type="none" w="med" len="med"/>
            <a:tailEnd type="none" w="med" len="med"/>
          </a:ln>
        </p:spPr>
      </p:sp>
      <p:sp>
        <p:nvSpPr>
          <p:cNvPr id="36984" name="Line 124"/>
          <p:cNvSpPr/>
          <p:nvPr/>
        </p:nvSpPr>
        <p:spPr>
          <a:xfrm>
            <a:off x="6061075" y="4422775"/>
            <a:ext cx="1588" cy="249238"/>
          </a:xfrm>
          <a:prstGeom prst="line">
            <a:avLst/>
          </a:prstGeom>
          <a:ln w="17463" cap="flat" cmpd="sng">
            <a:solidFill>
              <a:srgbClr val="000000"/>
            </a:solidFill>
            <a:prstDash val="solid"/>
            <a:headEnd type="none" w="med" len="med"/>
            <a:tailEnd type="none" w="med" len="med"/>
          </a:ln>
        </p:spPr>
      </p:sp>
      <p:sp>
        <p:nvSpPr>
          <p:cNvPr id="36985" name="Line 125"/>
          <p:cNvSpPr/>
          <p:nvPr/>
        </p:nvSpPr>
        <p:spPr>
          <a:xfrm>
            <a:off x="5353050" y="4381500"/>
            <a:ext cx="3175" cy="249238"/>
          </a:xfrm>
          <a:prstGeom prst="line">
            <a:avLst/>
          </a:prstGeom>
          <a:ln w="17463" cap="flat" cmpd="sng">
            <a:solidFill>
              <a:srgbClr val="000000"/>
            </a:solidFill>
            <a:prstDash val="solid"/>
            <a:headEnd type="none" w="med" len="med"/>
            <a:tailEnd type="none" w="med" len="med"/>
          </a:ln>
        </p:spPr>
      </p:sp>
      <p:sp>
        <p:nvSpPr>
          <p:cNvPr id="36986" name="Line 126"/>
          <p:cNvSpPr/>
          <p:nvPr/>
        </p:nvSpPr>
        <p:spPr>
          <a:xfrm>
            <a:off x="5381625" y="4630738"/>
            <a:ext cx="679450" cy="41275"/>
          </a:xfrm>
          <a:prstGeom prst="line">
            <a:avLst/>
          </a:prstGeom>
          <a:ln w="17463" cap="flat" cmpd="sng">
            <a:solidFill>
              <a:srgbClr val="000000"/>
            </a:solidFill>
            <a:prstDash val="solid"/>
            <a:headEnd type="none" w="med" len="med"/>
            <a:tailEnd type="none" w="med" len="med"/>
          </a:ln>
        </p:spPr>
      </p:sp>
      <p:sp>
        <p:nvSpPr>
          <p:cNvPr id="36987" name="Rectangle 127"/>
          <p:cNvSpPr/>
          <p:nvPr/>
        </p:nvSpPr>
        <p:spPr>
          <a:xfrm>
            <a:off x="4945063" y="4940300"/>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25</a:t>
            </a:r>
            <a:endParaRPr lang="en-US" altLang="zh-CN" dirty="0">
              <a:latin typeface="Arial" panose="020B0604020202020204" pitchFamily="34" charset="0"/>
            </a:endParaRPr>
          </a:p>
        </p:txBody>
      </p:sp>
      <p:sp>
        <p:nvSpPr>
          <p:cNvPr id="36988" name="Rectangle 128"/>
          <p:cNvSpPr/>
          <p:nvPr/>
        </p:nvSpPr>
        <p:spPr>
          <a:xfrm>
            <a:off x="6223000" y="4981575"/>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26</a:t>
            </a:r>
            <a:endParaRPr lang="en-US" altLang="zh-CN" dirty="0">
              <a:latin typeface="Arial" panose="020B0604020202020204" pitchFamily="34" charset="0"/>
            </a:endParaRPr>
          </a:p>
        </p:txBody>
      </p:sp>
      <p:sp>
        <p:nvSpPr>
          <p:cNvPr id="36989" name="Rectangle 129"/>
          <p:cNvSpPr/>
          <p:nvPr/>
        </p:nvSpPr>
        <p:spPr>
          <a:xfrm>
            <a:off x="7524750" y="4919663"/>
            <a:ext cx="341313" cy="365125"/>
          </a:xfrm>
          <a:prstGeom prst="rect">
            <a:avLst/>
          </a:prstGeom>
          <a:noFill/>
          <a:ln w="9525">
            <a:noFill/>
          </a:ln>
        </p:spPr>
        <p:txBody>
          <a:bodyPr wrap="none" lIns="0" tIns="0" rIns="0" bIns="0">
            <a:spAutoFit/>
          </a:bodyPr>
          <a:p>
            <a:r>
              <a:rPr lang="en-US" altLang="zh-CN" dirty="0">
                <a:solidFill>
                  <a:srgbClr val="000000"/>
                </a:solidFill>
                <a:latin typeface="Times" charset="0"/>
              </a:rPr>
              <a:t>27</a:t>
            </a:r>
            <a:endParaRPr lang="en-US" altLang="zh-CN" dirty="0">
              <a:latin typeface="Arial" panose="020B0604020202020204" pitchFamily="34" charset="0"/>
            </a:endParaRPr>
          </a:p>
        </p:txBody>
      </p:sp>
      <p:sp>
        <p:nvSpPr>
          <p:cNvPr id="36990" name="Rectangle 130"/>
          <p:cNvSpPr/>
          <p:nvPr/>
        </p:nvSpPr>
        <p:spPr>
          <a:xfrm>
            <a:off x="3671888" y="4795838"/>
            <a:ext cx="341312" cy="365125"/>
          </a:xfrm>
          <a:prstGeom prst="rect">
            <a:avLst/>
          </a:prstGeom>
          <a:noFill/>
          <a:ln w="9525">
            <a:noFill/>
          </a:ln>
        </p:spPr>
        <p:txBody>
          <a:bodyPr wrap="none" lIns="0" tIns="0" rIns="0" bIns="0">
            <a:spAutoFit/>
          </a:bodyPr>
          <a:p>
            <a:r>
              <a:rPr lang="en-US" altLang="zh-CN" dirty="0">
                <a:solidFill>
                  <a:srgbClr val="000000"/>
                </a:solidFill>
                <a:latin typeface="Times" charset="0"/>
              </a:rPr>
              <a:t>24</a:t>
            </a:r>
            <a:endParaRPr lang="en-US" altLang="zh-CN" dirty="0">
              <a:latin typeface="Arial" panose="020B0604020202020204" pitchFamily="34" charset="0"/>
            </a:endParaRPr>
          </a:p>
        </p:txBody>
      </p:sp>
      <p:sp>
        <p:nvSpPr>
          <p:cNvPr id="36991" name="Line 131"/>
          <p:cNvSpPr/>
          <p:nvPr/>
        </p:nvSpPr>
        <p:spPr>
          <a:xfrm flipH="1">
            <a:off x="6654800" y="4959350"/>
            <a:ext cx="708025" cy="44450"/>
          </a:xfrm>
          <a:prstGeom prst="line">
            <a:avLst/>
          </a:prstGeom>
          <a:ln w="17463" cap="flat" cmpd="sng">
            <a:solidFill>
              <a:srgbClr val="000000"/>
            </a:solidFill>
            <a:prstDash val="solid"/>
            <a:headEnd type="none" w="med" len="med"/>
            <a:tailEnd type="none" w="med" len="med"/>
          </a:ln>
        </p:spPr>
      </p:sp>
      <p:sp>
        <p:nvSpPr>
          <p:cNvPr id="36992" name="Line 132"/>
          <p:cNvSpPr/>
          <p:nvPr/>
        </p:nvSpPr>
        <p:spPr>
          <a:xfrm>
            <a:off x="6654800" y="5003800"/>
            <a:ext cx="3175" cy="247650"/>
          </a:xfrm>
          <a:prstGeom prst="line">
            <a:avLst/>
          </a:prstGeom>
          <a:ln w="17463" cap="flat" cmpd="sng">
            <a:solidFill>
              <a:srgbClr val="000000"/>
            </a:solidFill>
            <a:prstDash val="solid"/>
            <a:headEnd type="none" w="med" len="med"/>
            <a:tailEnd type="none" w="med" len="med"/>
          </a:ln>
        </p:spPr>
      </p:sp>
      <p:sp>
        <p:nvSpPr>
          <p:cNvPr id="36993" name="Line 133"/>
          <p:cNvSpPr/>
          <p:nvPr/>
        </p:nvSpPr>
        <p:spPr>
          <a:xfrm>
            <a:off x="7362825" y="4959350"/>
            <a:ext cx="3175" cy="271463"/>
          </a:xfrm>
          <a:prstGeom prst="line">
            <a:avLst/>
          </a:prstGeom>
          <a:ln w="17463" cap="flat" cmpd="sng">
            <a:solidFill>
              <a:srgbClr val="000000"/>
            </a:solidFill>
            <a:prstDash val="solid"/>
            <a:headEnd type="none" w="med" len="med"/>
            <a:tailEnd type="none" w="med" len="med"/>
          </a:ln>
        </p:spPr>
      </p:sp>
      <p:sp>
        <p:nvSpPr>
          <p:cNvPr id="36994" name="Line 134"/>
          <p:cNvSpPr/>
          <p:nvPr/>
        </p:nvSpPr>
        <p:spPr>
          <a:xfrm flipH="1">
            <a:off x="6654800" y="5230813"/>
            <a:ext cx="679450" cy="20637"/>
          </a:xfrm>
          <a:prstGeom prst="line">
            <a:avLst/>
          </a:prstGeom>
          <a:ln w="17463" cap="flat" cmpd="sng">
            <a:solidFill>
              <a:srgbClr val="000000"/>
            </a:solidFill>
            <a:prstDash val="solid"/>
            <a:headEnd type="none" w="med" len="med"/>
            <a:tailEnd type="none" w="med" len="med"/>
          </a:ln>
        </p:spPr>
      </p:sp>
      <p:sp>
        <p:nvSpPr>
          <p:cNvPr id="36995" name="Freeform 135"/>
          <p:cNvSpPr/>
          <p:nvPr/>
        </p:nvSpPr>
        <p:spPr>
          <a:xfrm>
            <a:off x="4079875" y="4837113"/>
            <a:ext cx="650875" cy="122237"/>
          </a:xfrm>
          <a:custGeom>
            <a:avLst/>
            <a:gdLst>
              <a:gd name="txL" fmla="*/ 0 w 254"/>
              <a:gd name="txT" fmla="*/ 0 h 63"/>
              <a:gd name="txR" fmla="*/ 254 w 254"/>
              <a:gd name="txB" fmla="*/ 63 h 63"/>
            </a:gdLst>
            <a:ahLst/>
            <a:cxnLst>
              <a:cxn ang="0">
                <a:pos x="0" y="0"/>
              </a:cxn>
              <a:cxn ang="0">
                <a:pos x="325438" y="81491"/>
              </a:cxn>
              <a:cxn ang="0">
                <a:pos x="650875" y="122237"/>
              </a:cxn>
            </a:cxnLst>
            <a:rect l="txL" t="txT" r="txR" b="txB"/>
            <a:pathLst>
              <a:path w="254" h="63">
                <a:moveTo>
                  <a:pt x="0" y="0"/>
                </a:moveTo>
                <a:lnTo>
                  <a:pt x="127" y="42"/>
                </a:lnTo>
                <a:lnTo>
                  <a:pt x="254"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96" name="Line 136"/>
          <p:cNvSpPr/>
          <p:nvPr/>
        </p:nvSpPr>
        <p:spPr>
          <a:xfrm>
            <a:off x="4730750" y="4959350"/>
            <a:ext cx="1588" cy="249238"/>
          </a:xfrm>
          <a:prstGeom prst="line">
            <a:avLst/>
          </a:prstGeom>
          <a:ln w="17463" cap="flat" cmpd="sng">
            <a:solidFill>
              <a:srgbClr val="000000"/>
            </a:solidFill>
            <a:prstDash val="solid"/>
            <a:headEnd type="none" w="med" len="med"/>
            <a:tailEnd type="none" w="med" len="med"/>
          </a:ln>
        </p:spPr>
      </p:sp>
      <p:sp>
        <p:nvSpPr>
          <p:cNvPr id="36997" name="Line 137"/>
          <p:cNvSpPr/>
          <p:nvPr/>
        </p:nvSpPr>
        <p:spPr>
          <a:xfrm>
            <a:off x="4079875" y="4837113"/>
            <a:ext cx="1588" cy="249237"/>
          </a:xfrm>
          <a:prstGeom prst="line">
            <a:avLst/>
          </a:prstGeom>
          <a:ln w="17463" cap="flat" cmpd="sng">
            <a:solidFill>
              <a:srgbClr val="000000"/>
            </a:solidFill>
            <a:prstDash val="solid"/>
            <a:headEnd type="none" w="med" len="med"/>
            <a:tailEnd type="none" w="med" len="med"/>
          </a:ln>
        </p:spPr>
      </p:sp>
      <p:sp>
        <p:nvSpPr>
          <p:cNvPr id="36998" name="Freeform 138"/>
          <p:cNvSpPr/>
          <p:nvPr/>
        </p:nvSpPr>
        <p:spPr>
          <a:xfrm>
            <a:off x="4079875" y="5086350"/>
            <a:ext cx="622300" cy="122238"/>
          </a:xfrm>
          <a:custGeom>
            <a:avLst/>
            <a:gdLst>
              <a:gd name="txL" fmla="*/ 0 w 243"/>
              <a:gd name="txT" fmla="*/ 0 h 63"/>
              <a:gd name="txR" fmla="*/ 243 w 243"/>
              <a:gd name="txB" fmla="*/ 63 h 63"/>
            </a:gdLst>
            <a:ahLst/>
            <a:cxnLst>
              <a:cxn ang="0">
                <a:pos x="0" y="0"/>
              </a:cxn>
              <a:cxn ang="0">
                <a:pos x="325235" y="81492"/>
              </a:cxn>
              <a:cxn ang="0">
                <a:pos x="622300" y="122238"/>
              </a:cxn>
            </a:cxnLst>
            <a:rect l="txL" t="txT" r="txR" b="txB"/>
            <a:pathLst>
              <a:path w="243" h="63">
                <a:moveTo>
                  <a:pt x="0" y="0"/>
                </a:moveTo>
                <a:lnTo>
                  <a:pt x="127" y="42"/>
                </a:lnTo>
                <a:lnTo>
                  <a:pt x="243"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6999" name="Freeform 139"/>
          <p:cNvSpPr/>
          <p:nvPr/>
        </p:nvSpPr>
        <p:spPr>
          <a:xfrm>
            <a:off x="7932738" y="4837113"/>
            <a:ext cx="650875" cy="122237"/>
          </a:xfrm>
          <a:custGeom>
            <a:avLst/>
            <a:gdLst>
              <a:gd name="txL" fmla="*/ 0 w 254"/>
              <a:gd name="txT" fmla="*/ 0 h 63"/>
              <a:gd name="txR" fmla="*/ 254 w 254"/>
              <a:gd name="txB" fmla="*/ 63 h 63"/>
            </a:gdLst>
            <a:ahLst/>
            <a:cxnLst>
              <a:cxn ang="0">
                <a:pos x="650875" y="0"/>
              </a:cxn>
              <a:cxn ang="0">
                <a:pos x="325438" y="81491"/>
              </a:cxn>
              <a:cxn ang="0">
                <a:pos x="0" y="122237"/>
              </a:cxn>
            </a:cxnLst>
            <a:rect l="txL" t="txT" r="txR" b="txB"/>
            <a:pathLst>
              <a:path w="254" h="63">
                <a:moveTo>
                  <a:pt x="254" y="0"/>
                </a:moveTo>
                <a:lnTo>
                  <a:pt x="127" y="42"/>
                </a:lnTo>
                <a:lnTo>
                  <a:pt x="0"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00" name="Line 140"/>
          <p:cNvSpPr/>
          <p:nvPr/>
        </p:nvSpPr>
        <p:spPr>
          <a:xfrm>
            <a:off x="7932738" y="4959350"/>
            <a:ext cx="1587" cy="249238"/>
          </a:xfrm>
          <a:prstGeom prst="line">
            <a:avLst/>
          </a:prstGeom>
          <a:ln w="17463" cap="flat" cmpd="sng">
            <a:solidFill>
              <a:srgbClr val="000000"/>
            </a:solidFill>
            <a:prstDash val="solid"/>
            <a:headEnd type="none" w="med" len="med"/>
            <a:tailEnd type="none" w="med" len="med"/>
          </a:ln>
        </p:spPr>
      </p:sp>
      <p:sp>
        <p:nvSpPr>
          <p:cNvPr id="37001" name="Line 141"/>
          <p:cNvSpPr/>
          <p:nvPr/>
        </p:nvSpPr>
        <p:spPr>
          <a:xfrm>
            <a:off x="8583613" y="4837113"/>
            <a:ext cx="1587" cy="249237"/>
          </a:xfrm>
          <a:prstGeom prst="line">
            <a:avLst/>
          </a:prstGeom>
          <a:ln w="17463" cap="flat" cmpd="sng">
            <a:solidFill>
              <a:srgbClr val="000000"/>
            </a:solidFill>
            <a:prstDash val="solid"/>
            <a:headEnd type="none" w="med" len="med"/>
            <a:tailEnd type="none" w="med" len="med"/>
          </a:ln>
        </p:spPr>
      </p:sp>
      <p:sp>
        <p:nvSpPr>
          <p:cNvPr id="37002" name="Freeform 142"/>
          <p:cNvSpPr/>
          <p:nvPr/>
        </p:nvSpPr>
        <p:spPr>
          <a:xfrm>
            <a:off x="7959725" y="5086350"/>
            <a:ext cx="623888" cy="122238"/>
          </a:xfrm>
          <a:custGeom>
            <a:avLst/>
            <a:gdLst>
              <a:gd name="txL" fmla="*/ 0 w 243"/>
              <a:gd name="txT" fmla="*/ 0 h 63"/>
              <a:gd name="txR" fmla="*/ 243 w 243"/>
              <a:gd name="txB" fmla="*/ 63 h 63"/>
            </a:gdLst>
            <a:ahLst/>
            <a:cxnLst>
              <a:cxn ang="0">
                <a:pos x="623888" y="0"/>
              </a:cxn>
              <a:cxn ang="0">
                <a:pos x="297823" y="81492"/>
              </a:cxn>
              <a:cxn ang="0">
                <a:pos x="0" y="122238"/>
              </a:cxn>
            </a:cxnLst>
            <a:rect l="txL" t="txT" r="txR" b="txB"/>
            <a:pathLst>
              <a:path w="243" h="63">
                <a:moveTo>
                  <a:pt x="243" y="0"/>
                </a:moveTo>
                <a:lnTo>
                  <a:pt x="116" y="42"/>
                </a:lnTo>
                <a:lnTo>
                  <a:pt x="0" y="6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03" name="Line 143"/>
          <p:cNvSpPr/>
          <p:nvPr/>
        </p:nvSpPr>
        <p:spPr>
          <a:xfrm>
            <a:off x="5353050" y="4959350"/>
            <a:ext cx="708025" cy="44450"/>
          </a:xfrm>
          <a:prstGeom prst="line">
            <a:avLst/>
          </a:prstGeom>
          <a:ln w="17463" cap="flat" cmpd="sng">
            <a:solidFill>
              <a:srgbClr val="000000"/>
            </a:solidFill>
            <a:prstDash val="solid"/>
            <a:headEnd type="none" w="med" len="med"/>
            <a:tailEnd type="none" w="med" len="med"/>
          </a:ln>
        </p:spPr>
      </p:sp>
      <p:sp>
        <p:nvSpPr>
          <p:cNvPr id="37004" name="Line 144"/>
          <p:cNvSpPr/>
          <p:nvPr/>
        </p:nvSpPr>
        <p:spPr>
          <a:xfrm>
            <a:off x="6061075" y="5003800"/>
            <a:ext cx="1588" cy="247650"/>
          </a:xfrm>
          <a:prstGeom prst="line">
            <a:avLst/>
          </a:prstGeom>
          <a:ln w="17463" cap="flat" cmpd="sng">
            <a:solidFill>
              <a:srgbClr val="000000"/>
            </a:solidFill>
            <a:prstDash val="solid"/>
            <a:headEnd type="none" w="med" len="med"/>
            <a:tailEnd type="none" w="med" len="med"/>
          </a:ln>
        </p:spPr>
      </p:sp>
      <p:sp>
        <p:nvSpPr>
          <p:cNvPr id="37005" name="Line 145"/>
          <p:cNvSpPr/>
          <p:nvPr/>
        </p:nvSpPr>
        <p:spPr>
          <a:xfrm>
            <a:off x="5353050" y="4959350"/>
            <a:ext cx="3175" cy="271463"/>
          </a:xfrm>
          <a:prstGeom prst="line">
            <a:avLst/>
          </a:prstGeom>
          <a:ln w="17463" cap="flat" cmpd="sng">
            <a:solidFill>
              <a:srgbClr val="000000"/>
            </a:solidFill>
            <a:prstDash val="solid"/>
            <a:headEnd type="none" w="med" len="med"/>
            <a:tailEnd type="none" w="med" len="med"/>
          </a:ln>
        </p:spPr>
      </p:sp>
      <p:sp>
        <p:nvSpPr>
          <p:cNvPr id="37006" name="Line 146"/>
          <p:cNvSpPr/>
          <p:nvPr/>
        </p:nvSpPr>
        <p:spPr>
          <a:xfrm>
            <a:off x="5381625" y="5230813"/>
            <a:ext cx="679450" cy="20637"/>
          </a:xfrm>
          <a:prstGeom prst="line">
            <a:avLst/>
          </a:prstGeom>
          <a:ln w="17463" cap="flat" cmpd="sng">
            <a:solidFill>
              <a:srgbClr val="000000"/>
            </a:solidFill>
            <a:prstDash val="solid"/>
            <a:headEnd type="none" w="med" len="med"/>
            <a:tailEnd type="none" w="med" len="med"/>
          </a:ln>
        </p:spPr>
      </p:sp>
      <p:sp>
        <p:nvSpPr>
          <p:cNvPr id="37007" name="Rectangle 147"/>
          <p:cNvSpPr/>
          <p:nvPr/>
        </p:nvSpPr>
        <p:spPr>
          <a:xfrm>
            <a:off x="4213225" y="5157788"/>
            <a:ext cx="439738" cy="363537"/>
          </a:xfrm>
          <a:prstGeom prst="rect">
            <a:avLst/>
          </a:prstGeom>
          <a:noFill/>
          <a:ln w="9525">
            <a:noFill/>
          </a:ln>
        </p:spPr>
        <p:txBody>
          <a:bodyPr wrap="none" lIns="0" tIns="0" rIns="0" bIns="0">
            <a:spAutoFit/>
          </a:bodyPr>
          <a:p>
            <a:r>
              <a:rPr lang="en-US" altLang="zh-CN" dirty="0">
                <a:solidFill>
                  <a:schemeClr val="accent1"/>
                </a:solidFill>
                <a:latin typeface="Times" charset="0"/>
              </a:rPr>
              <a:t>list</a:t>
            </a:r>
            <a:endParaRPr lang="en-US" altLang="zh-CN" dirty="0">
              <a:solidFill>
                <a:schemeClr val="accent1"/>
              </a:solidFill>
              <a:latin typeface="Arial" panose="020B0604020202020204" pitchFamily="34" charset="0"/>
            </a:endParaRPr>
          </a:p>
        </p:txBody>
      </p:sp>
      <p:sp>
        <p:nvSpPr>
          <p:cNvPr id="37008" name="Rectangle 148"/>
          <p:cNvSpPr/>
          <p:nvPr/>
        </p:nvSpPr>
        <p:spPr>
          <a:xfrm>
            <a:off x="4945063" y="5541963"/>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29</a:t>
            </a:r>
            <a:endParaRPr lang="en-US" altLang="zh-CN" dirty="0">
              <a:latin typeface="Arial" panose="020B0604020202020204" pitchFamily="34" charset="0"/>
            </a:endParaRPr>
          </a:p>
        </p:txBody>
      </p:sp>
      <p:sp>
        <p:nvSpPr>
          <p:cNvPr id="37009" name="Rectangle 149"/>
          <p:cNvSpPr/>
          <p:nvPr/>
        </p:nvSpPr>
        <p:spPr>
          <a:xfrm>
            <a:off x="6223000" y="5559425"/>
            <a:ext cx="339725" cy="365125"/>
          </a:xfrm>
          <a:prstGeom prst="rect">
            <a:avLst/>
          </a:prstGeom>
          <a:noFill/>
          <a:ln w="9525">
            <a:noFill/>
          </a:ln>
        </p:spPr>
        <p:txBody>
          <a:bodyPr wrap="none" lIns="0" tIns="0" rIns="0" bIns="0">
            <a:spAutoFit/>
          </a:bodyPr>
          <a:p>
            <a:r>
              <a:rPr lang="en-US" altLang="zh-CN" dirty="0">
                <a:solidFill>
                  <a:srgbClr val="000000"/>
                </a:solidFill>
                <a:latin typeface="Times" charset="0"/>
              </a:rPr>
              <a:t>30</a:t>
            </a:r>
            <a:endParaRPr lang="en-US" altLang="zh-CN" dirty="0">
              <a:latin typeface="Arial" panose="020B0604020202020204" pitchFamily="34" charset="0"/>
            </a:endParaRPr>
          </a:p>
        </p:txBody>
      </p:sp>
      <p:sp>
        <p:nvSpPr>
          <p:cNvPr id="37010" name="Rectangle 150"/>
          <p:cNvSpPr/>
          <p:nvPr/>
        </p:nvSpPr>
        <p:spPr>
          <a:xfrm>
            <a:off x="7524750" y="5518150"/>
            <a:ext cx="341313" cy="365125"/>
          </a:xfrm>
          <a:prstGeom prst="rect">
            <a:avLst/>
          </a:prstGeom>
          <a:noFill/>
          <a:ln w="9525">
            <a:noFill/>
          </a:ln>
        </p:spPr>
        <p:txBody>
          <a:bodyPr wrap="none" lIns="0" tIns="0" rIns="0" bIns="0">
            <a:spAutoFit/>
          </a:bodyPr>
          <a:p>
            <a:r>
              <a:rPr lang="en-US" altLang="zh-CN" dirty="0">
                <a:solidFill>
                  <a:srgbClr val="000000"/>
                </a:solidFill>
                <a:latin typeface="Times" charset="0"/>
              </a:rPr>
              <a:t>31</a:t>
            </a:r>
            <a:endParaRPr lang="en-US" altLang="zh-CN" dirty="0">
              <a:latin typeface="Arial" panose="020B0604020202020204" pitchFamily="34" charset="0"/>
            </a:endParaRPr>
          </a:p>
        </p:txBody>
      </p:sp>
      <p:sp>
        <p:nvSpPr>
          <p:cNvPr id="37011" name="Rectangle 151"/>
          <p:cNvSpPr/>
          <p:nvPr/>
        </p:nvSpPr>
        <p:spPr>
          <a:xfrm>
            <a:off x="3671888" y="5395913"/>
            <a:ext cx="341312" cy="365125"/>
          </a:xfrm>
          <a:prstGeom prst="rect">
            <a:avLst/>
          </a:prstGeom>
          <a:noFill/>
          <a:ln w="9525">
            <a:noFill/>
          </a:ln>
        </p:spPr>
        <p:txBody>
          <a:bodyPr wrap="none" lIns="0" tIns="0" rIns="0" bIns="0">
            <a:spAutoFit/>
          </a:bodyPr>
          <a:p>
            <a:r>
              <a:rPr lang="en-US" altLang="zh-CN" dirty="0">
                <a:solidFill>
                  <a:srgbClr val="000000"/>
                </a:solidFill>
                <a:latin typeface="Times" charset="0"/>
              </a:rPr>
              <a:t>28</a:t>
            </a:r>
            <a:endParaRPr lang="en-US" altLang="zh-CN" dirty="0">
              <a:latin typeface="Arial" panose="020B0604020202020204" pitchFamily="34" charset="0"/>
            </a:endParaRPr>
          </a:p>
        </p:txBody>
      </p:sp>
      <p:sp>
        <p:nvSpPr>
          <p:cNvPr id="37012" name="Line 152"/>
          <p:cNvSpPr/>
          <p:nvPr/>
        </p:nvSpPr>
        <p:spPr>
          <a:xfrm flipH="1">
            <a:off x="6654800" y="5559425"/>
            <a:ext cx="708025" cy="41275"/>
          </a:xfrm>
          <a:prstGeom prst="line">
            <a:avLst/>
          </a:prstGeom>
          <a:ln w="17463" cap="flat" cmpd="sng">
            <a:solidFill>
              <a:srgbClr val="000000"/>
            </a:solidFill>
            <a:prstDash val="solid"/>
            <a:headEnd type="none" w="med" len="med"/>
            <a:tailEnd type="none" w="med" len="med"/>
          </a:ln>
        </p:spPr>
      </p:sp>
      <p:sp>
        <p:nvSpPr>
          <p:cNvPr id="37013" name="Line 153"/>
          <p:cNvSpPr/>
          <p:nvPr/>
        </p:nvSpPr>
        <p:spPr>
          <a:xfrm>
            <a:off x="6654800" y="5600700"/>
            <a:ext cx="3175" cy="250825"/>
          </a:xfrm>
          <a:prstGeom prst="line">
            <a:avLst/>
          </a:prstGeom>
          <a:ln w="17463" cap="flat" cmpd="sng">
            <a:solidFill>
              <a:srgbClr val="000000"/>
            </a:solidFill>
            <a:prstDash val="solid"/>
            <a:headEnd type="none" w="med" len="med"/>
            <a:tailEnd type="none" w="med" len="med"/>
          </a:ln>
        </p:spPr>
      </p:sp>
      <p:sp>
        <p:nvSpPr>
          <p:cNvPr id="37014" name="Line 154"/>
          <p:cNvSpPr/>
          <p:nvPr/>
        </p:nvSpPr>
        <p:spPr>
          <a:xfrm>
            <a:off x="7362825" y="5559425"/>
            <a:ext cx="3175" cy="249238"/>
          </a:xfrm>
          <a:prstGeom prst="line">
            <a:avLst/>
          </a:prstGeom>
          <a:ln w="17463" cap="flat" cmpd="sng">
            <a:solidFill>
              <a:srgbClr val="000000"/>
            </a:solidFill>
            <a:prstDash val="solid"/>
            <a:headEnd type="none" w="med" len="med"/>
            <a:tailEnd type="none" w="med" len="med"/>
          </a:ln>
        </p:spPr>
      </p:sp>
      <p:sp>
        <p:nvSpPr>
          <p:cNvPr id="37015" name="Line 155"/>
          <p:cNvSpPr/>
          <p:nvPr/>
        </p:nvSpPr>
        <p:spPr>
          <a:xfrm flipH="1">
            <a:off x="6654800" y="5808663"/>
            <a:ext cx="679450" cy="42862"/>
          </a:xfrm>
          <a:prstGeom prst="line">
            <a:avLst/>
          </a:prstGeom>
          <a:ln w="17463" cap="flat" cmpd="sng">
            <a:solidFill>
              <a:srgbClr val="000000"/>
            </a:solidFill>
            <a:prstDash val="solid"/>
            <a:headEnd type="none" w="med" len="med"/>
            <a:tailEnd type="none" w="med" len="med"/>
          </a:ln>
        </p:spPr>
      </p:sp>
      <p:sp>
        <p:nvSpPr>
          <p:cNvPr id="37016" name="Freeform 156"/>
          <p:cNvSpPr/>
          <p:nvPr/>
        </p:nvSpPr>
        <p:spPr>
          <a:xfrm>
            <a:off x="4079875" y="5437188"/>
            <a:ext cx="650875" cy="104775"/>
          </a:xfrm>
          <a:custGeom>
            <a:avLst/>
            <a:gdLst>
              <a:gd name="txL" fmla="*/ 0 w 254"/>
              <a:gd name="txT" fmla="*/ 0 h 53"/>
              <a:gd name="txR" fmla="*/ 254 w 254"/>
              <a:gd name="txB" fmla="*/ 53 h 53"/>
            </a:gdLst>
            <a:ahLst/>
            <a:cxnLst>
              <a:cxn ang="0">
                <a:pos x="0" y="0"/>
              </a:cxn>
              <a:cxn ang="0">
                <a:pos x="325438" y="63260"/>
              </a:cxn>
              <a:cxn ang="0">
                <a:pos x="650875" y="104775"/>
              </a:cxn>
            </a:cxnLst>
            <a:rect l="txL" t="txT" r="txR" b="txB"/>
            <a:pathLst>
              <a:path w="254" h="53">
                <a:moveTo>
                  <a:pt x="0" y="0"/>
                </a:moveTo>
                <a:lnTo>
                  <a:pt x="127" y="32"/>
                </a:lnTo>
                <a:lnTo>
                  <a:pt x="254"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17" name="Line 157"/>
          <p:cNvSpPr/>
          <p:nvPr/>
        </p:nvSpPr>
        <p:spPr>
          <a:xfrm>
            <a:off x="4730750" y="5541963"/>
            <a:ext cx="1588" cy="247650"/>
          </a:xfrm>
          <a:prstGeom prst="line">
            <a:avLst/>
          </a:prstGeom>
          <a:ln w="17463" cap="flat" cmpd="sng">
            <a:solidFill>
              <a:srgbClr val="000000"/>
            </a:solidFill>
            <a:prstDash val="solid"/>
            <a:headEnd type="none" w="med" len="med"/>
            <a:tailEnd type="none" w="med" len="med"/>
          </a:ln>
        </p:spPr>
      </p:sp>
      <p:sp>
        <p:nvSpPr>
          <p:cNvPr id="37018" name="Line 158"/>
          <p:cNvSpPr/>
          <p:nvPr/>
        </p:nvSpPr>
        <p:spPr>
          <a:xfrm>
            <a:off x="4079875" y="5437188"/>
            <a:ext cx="1588" cy="249237"/>
          </a:xfrm>
          <a:prstGeom prst="line">
            <a:avLst/>
          </a:prstGeom>
          <a:ln w="17463" cap="flat" cmpd="sng">
            <a:solidFill>
              <a:srgbClr val="000000"/>
            </a:solidFill>
            <a:prstDash val="solid"/>
            <a:headEnd type="none" w="med" len="med"/>
            <a:tailEnd type="none" w="med" len="med"/>
          </a:ln>
        </p:spPr>
      </p:sp>
      <p:sp>
        <p:nvSpPr>
          <p:cNvPr id="37019" name="Freeform 159"/>
          <p:cNvSpPr/>
          <p:nvPr/>
        </p:nvSpPr>
        <p:spPr>
          <a:xfrm>
            <a:off x="4079875" y="5686425"/>
            <a:ext cx="622300" cy="103188"/>
          </a:xfrm>
          <a:custGeom>
            <a:avLst/>
            <a:gdLst>
              <a:gd name="txL" fmla="*/ 0 w 243"/>
              <a:gd name="txT" fmla="*/ 0 h 53"/>
              <a:gd name="txR" fmla="*/ 243 w 243"/>
              <a:gd name="txB" fmla="*/ 53 h 53"/>
            </a:gdLst>
            <a:ahLst/>
            <a:cxnLst>
              <a:cxn ang="0">
                <a:pos x="0" y="0"/>
              </a:cxn>
              <a:cxn ang="0">
                <a:pos x="325235" y="62302"/>
              </a:cxn>
              <a:cxn ang="0">
                <a:pos x="622300" y="103188"/>
              </a:cxn>
            </a:cxnLst>
            <a:rect l="txL" t="txT" r="txR" b="txB"/>
            <a:pathLst>
              <a:path w="243" h="53">
                <a:moveTo>
                  <a:pt x="0" y="0"/>
                </a:moveTo>
                <a:lnTo>
                  <a:pt x="127" y="32"/>
                </a:lnTo>
                <a:lnTo>
                  <a:pt x="243"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20" name="Freeform 160"/>
          <p:cNvSpPr/>
          <p:nvPr/>
        </p:nvSpPr>
        <p:spPr>
          <a:xfrm>
            <a:off x="7932738" y="5437188"/>
            <a:ext cx="650875" cy="104775"/>
          </a:xfrm>
          <a:custGeom>
            <a:avLst/>
            <a:gdLst>
              <a:gd name="txL" fmla="*/ 0 w 254"/>
              <a:gd name="txT" fmla="*/ 0 h 53"/>
              <a:gd name="txR" fmla="*/ 254 w 254"/>
              <a:gd name="txB" fmla="*/ 53 h 53"/>
            </a:gdLst>
            <a:ahLst/>
            <a:cxnLst>
              <a:cxn ang="0">
                <a:pos x="650875" y="0"/>
              </a:cxn>
              <a:cxn ang="0">
                <a:pos x="325438" y="63260"/>
              </a:cxn>
              <a:cxn ang="0">
                <a:pos x="0" y="104775"/>
              </a:cxn>
            </a:cxnLst>
            <a:rect l="txL" t="txT" r="txR" b="txB"/>
            <a:pathLst>
              <a:path w="254" h="53">
                <a:moveTo>
                  <a:pt x="254" y="0"/>
                </a:moveTo>
                <a:lnTo>
                  <a:pt x="127" y="32"/>
                </a:lnTo>
                <a:lnTo>
                  <a:pt x="0"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21" name="Line 161"/>
          <p:cNvSpPr/>
          <p:nvPr/>
        </p:nvSpPr>
        <p:spPr>
          <a:xfrm>
            <a:off x="7932738" y="5541963"/>
            <a:ext cx="1587" cy="247650"/>
          </a:xfrm>
          <a:prstGeom prst="line">
            <a:avLst/>
          </a:prstGeom>
          <a:ln w="17463" cap="flat" cmpd="sng">
            <a:solidFill>
              <a:srgbClr val="000000"/>
            </a:solidFill>
            <a:prstDash val="solid"/>
            <a:headEnd type="none" w="med" len="med"/>
            <a:tailEnd type="none" w="med" len="med"/>
          </a:ln>
        </p:spPr>
      </p:sp>
      <p:sp>
        <p:nvSpPr>
          <p:cNvPr id="37022" name="Line 162"/>
          <p:cNvSpPr/>
          <p:nvPr/>
        </p:nvSpPr>
        <p:spPr>
          <a:xfrm>
            <a:off x="8583613" y="5437188"/>
            <a:ext cx="1587" cy="249237"/>
          </a:xfrm>
          <a:prstGeom prst="line">
            <a:avLst/>
          </a:prstGeom>
          <a:ln w="17463" cap="flat" cmpd="sng">
            <a:solidFill>
              <a:srgbClr val="000000"/>
            </a:solidFill>
            <a:prstDash val="solid"/>
            <a:headEnd type="none" w="med" len="med"/>
            <a:tailEnd type="none" w="med" len="med"/>
          </a:ln>
        </p:spPr>
      </p:sp>
      <p:sp>
        <p:nvSpPr>
          <p:cNvPr id="37023" name="Freeform 163"/>
          <p:cNvSpPr/>
          <p:nvPr/>
        </p:nvSpPr>
        <p:spPr>
          <a:xfrm>
            <a:off x="7959725" y="5686425"/>
            <a:ext cx="623888" cy="103188"/>
          </a:xfrm>
          <a:custGeom>
            <a:avLst/>
            <a:gdLst>
              <a:gd name="txL" fmla="*/ 0 w 243"/>
              <a:gd name="txT" fmla="*/ 0 h 53"/>
              <a:gd name="txR" fmla="*/ 243 w 243"/>
              <a:gd name="txB" fmla="*/ 53 h 53"/>
            </a:gdLst>
            <a:ahLst/>
            <a:cxnLst>
              <a:cxn ang="0">
                <a:pos x="623888" y="0"/>
              </a:cxn>
              <a:cxn ang="0">
                <a:pos x="297823" y="62302"/>
              </a:cxn>
              <a:cxn ang="0">
                <a:pos x="0" y="103188"/>
              </a:cxn>
            </a:cxnLst>
            <a:rect l="txL" t="txT" r="txR" b="txB"/>
            <a:pathLst>
              <a:path w="243" h="53">
                <a:moveTo>
                  <a:pt x="243" y="0"/>
                </a:moveTo>
                <a:lnTo>
                  <a:pt x="116" y="32"/>
                </a:lnTo>
                <a:lnTo>
                  <a:pt x="0" y="53"/>
                </a:lnTo>
              </a:path>
            </a:pathLst>
          </a:custGeom>
          <a:no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7024" name="Line 164"/>
          <p:cNvSpPr/>
          <p:nvPr/>
        </p:nvSpPr>
        <p:spPr>
          <a:xfrm>
            <a:off x="5353050" y="5559425"/>
            <a:ext cx="708025" cy="41275"/>
          </a:xfrm>
          <a:prstGeom prst="line">
            <a:avLst/>
          </a:prstGeom>
          <a:ln w="17463" cap="flat" cmpd="sng">
            <a:solidFill>
              <a:srgbClr val="000000"/>
            </a:solidFill>
            <a:prstDash val="solid"/>
            <a:headEnd type="none" w="med" len="med"/>
            <a:tailEnd type="none" w="med" len="med"/>
          </a:ln>
        </p:spPr>
      </p:sp>
      <p:sp>
        <p:nvSpPr>
          <p:cNvPr id="37025" name="Line 165"/>
          <p:cNvSpPr/>
          <p:nvPr/>
        </p:nvSpPr>
        <p:spPr>
          <a:xfrm>
            <a:off x="6061075" y="5600700"/>
            <a:ext cx="1588" cy="250825"/>
          </a:xfrm>
          <a:prstGeom prst="line">
            <a:avLst/>
          </a:prstGeom>
          <a:ln w="17463" cap="flat" cmpd="sng">
            <a:solidFill>
              <a:srgbClr val="000000"/>
            </a:solidFill>
            <a:prstDash val="solid"/>
            <a:headEnd type="none" w="med" len="med"/>
            <a:tailEnd type="none" w="med" len="med"/>
          </a:ln>
        </p:spPr>
      </p:sp>
      <p:sp>
        <p:nvSpPr>
          <p:cNvPr id="37026" name="Line 166"/>
          <p:cNvSpPr/>
          <p:nvPr/>
        </p:nvSpPr>
        <p:spPr>
          <a:xfrm>
            <a:off x="5353050" y="5559425"/>
            <a:ext cx="3175" cy="249238"/>
          </a:xfrm>
          <a:prstGeom prst="line">
            <a:avLst/>
          </a:prstGeom>
          <a:ln w="17463" cap="flat" cmpd="sng">
            <a:solidFill>
              <a:srgbClr val="000000"/>
            </a:solidFill>
            <a:prstDash val="solid"/>
            <a:headEnd type="none" w="med" len="med"/>
            <a:tailEnd type="none" w="med" len="med"/>
          </a:ln>
        </p:spPr>
      </p:sp>
      <p:sp>
        <p:nvSpPr>
          <p:cNvPr id="37027" name="Line 167"/>
          <p:cNvSpPr/>
          <p:nvPr/>
        </p:nvSpPr>
        <p:spPr>
          <a:xfrm>
            <a:off x="5381625" y="5808663"/>
            <a:ext cx="679450" cy="42862"/>
          </a:xfrm>
          <a:prstGeom prst="line">
            <a:avLst/>
          </a:prstGeom>
          <a:ln w="17463" cap="flat" cmpd="sng">
            <a:solidFill>
              <a:srgbClr val="000000"/>
            </a:solidFill>
            <a:prstDash val="solid"/>
            <a:headEnd type="none" w="med" len="med"/>
            <a:tailEnd type="none" w="med" len="med"/>
          </a:ln>
        </p:spPr>
      </p:sp>
      <p:sp>
        <p:nvSpPr>
          <p:cNvPr id="37028" name="Rectangle 168"/>
          <p:cNvSpPr/>
          <p:nvPr/>
        </p:nvSpPr>
        <p:spPr>
          <a:xfrm>
            <a:off x="7912100" y="3452813"/>
            <a:ext cx="609600" cy="366712"/>
          </a:xfrm>
          <a:prstGeom prst="rect">
            <a:avLst/>
          </a:prstGeom>
          <a:noFill/>
          <a:ln w="9525">
            <a:noFill/>
          </a:ln>
        </p:spPr>
        <p:txBody>
          <a:bodyPr wrap="none" lIns="0" tIns="0" rIns="0" bIns="0">
            <a:spAutoFit/>
          </a:bodyPr>
          <a:p>
            <a:r>
              <a:rPr lang="en-US" altLang="zh-CN" dirty="0">
                <a:solidFill>
                  <a:schemeClr val="accent1"/>
                </a:solidFill>
                <a:latin typeface="Times" charset="0"/>
              </a:rPr>
              <a:t>mail</a:t>
            </a:r>
            <a:endParaRPr lang="en-US" altLang="zh-CN" dirty="0">
              <a:solidFill>
                <a:schemeClr val="accent1"/>
              </a:solidFill>
              <a:latin typeface="Arial" panose="020B0604020202020204" pitchFamily="34" charset="0"/>
            </a:endParaRPr>
          </a:p>
        </p:txBody>
      </p:sp>
      <p:sp>
        <p:nvSpPr>
          <p:cNvPr id="37029" name="Rectangle 169"/>
          <p:cNvSpPr/>
          <p:nvPr/>
        </p:nvSpPr>
        <p:spPr>
          <a:xfrm>
            <a:off x="5235575" y="915988"/>
            <a:ext cx="827088" cy="365125"/>
          </a:xfrm>
          <a:prstGeom prst="rect">
            <a:avLst/>
          </a:prstGeom>
          <a:noFill/>
          <a:ln w="9525">
            <a:noFill/>
          </a:ln>
        </p:spPr>
        <p:txBody>
          <a:bodyPr wrap="none" lIns="0" tIns="0" rIns="0" bIns="0">
            <a:spAutoFit/>
          </a:bodyPr>
          <a:p>
            <a:r>
              <a:rPr lang="en-US" altLang="zh-CN" dirty="0">
                <a:solidFill>
                  <a:schemeClr val="accent1"/>
                </a:solidFill>
                <a:latin typeface="Times" charset="0"/>
              </a:rPr>
              <a:t>count</a:t>
            </a:r>
            <a:endParaRPr lang="en-US" altLang="zh-CN" dirty="0">
              <a:solidFill>
                <a:schemeClr val="accent1"/>
              </a:solidFill>
              <a:latin typeface="Arial" panose="020B0604020202020204" pitchFamily="34" charset="0"/>
            </a:endParaRPr>
          </a:p>
        </p:txBody>
      </p:sp>
      <p:sp>
        <p:nvSpPr>
          <p:cNvPr id="37030" name="Rectangle 170"/>
          <p:cNvSpPr/>
          <p:nvPr/>
        </p:nvSpPr>
        <p:spPr>
          <a:xfrm>
            <a:off x="6862763" y="2927350"/>
            <a:ext cx="220662" cy="365125"/>
          </a:xfrm>
          <a:prstGeom prst="rect">
            <a:avLst/>
          </a:prstGeom>
          <a:noFill/>
          <a:ln w="9525">
            <a:noFill/>
          </a:ln>
        </p:spPr>
        <p:txBody>
          <a:bodyPr wrap="none" lIns="0" tIns="0" rIns="0" bIns="0">
            <a:spAutoFit/>
          </a:bodyPr>
          <a:p>
            <a:r>
              <a:rPr lang="en-US" altLang="zh-CN" dirty="0">
                <a:solidFill>
                  <a:schemeClr val="accent1"/>
                </a:solidFill>
                <a:latin typeface="Times" charset="0"/>
              </a:rPr>
              <a:t>tr</a:t>
            </a:r>
            <a:endParaRPr lang="en-US" altLang="zh-CN" dirty="0">
              <a:solidFill>
                <a:schemeClr val="accent1"/>
              </a:solidFill>
              <a:latin typeface="Arial" panose="020B0604020202020204" pitchFamily="34" charset="0"/>
            </a:endParaRPr>
          </a:p>
        </p:txBody>
      </p:sp>
      <p:sp>
        <p:nvSpPr>
          <p:cNvPr id="37031" name="Rectangle 171"/>
          <p:cNvSpPr/>
          <p:nvPr/>
        </p:nvSpPr>
        <p:spPr>
          <a:xfrm>
            <a:off x="6862763" y="1763713"/>
            <a:ext cx="103187" cy="366712"/>
          </a:xfrm>
          <a:prstGeom prst="rect">
            <a:avLst/>
          </a:prstGeom>
          <a:noFill/>
          <a:ln w="9525">
            <a:noFill/>
          </a:ln>
        </p:spPr>
        <p:txBody>
          <a:bodyPr wrap="none" lIns="0" tIns="0" rIns="0" bIns="0">
            <a:spAutoFit/>
          </a:bodyPr>
          <a:p>
            <a:r>
              <a:rPr lang="en-US" altLang="zh-CN" dirty="0">
                <a:solidFill>
                  <a:schemeClr val="accent1"/>
                </a:solidFill>
                <a:latin typeface="Times" charset="0"/>
              </a:rPr>
              <a:t>f</a:t>
            </a:r>
            <a:endParaRPr lang="en-US" altLang="zh-CN" dirty="0">
              <a:solidFill>
                <a:schemeClr val="accent1"/>
              </a:solidFill>
              <a:latin typeface="Arial" panose="020B0604020202020204" pitchFamily="34" charset="0"/>
            </a:endParaRPr>
          </a:p>
        </p:txBody>
      </p:sp>
      <p:sp>
        <p:nvSpPr>
          <p:cNvPr id="287917" name="Rectangle 173"/>
          <p:cNvSpPr/>
          <p:nvPr/>
        </p:nvSpPr>
        <p:spPr>
          <a:xfrm>
            <a:off x="250825" y="2133600"/>
            <a:ext cx="1252538" cy="334963"/>
          </a:xfrm>
          <a:prstGeom prst="rect">
            <a:avLst/>
          </a:prstGeom>
          <a:noFill/>
          <a:ln w="9525">
            <a:noFill/>
          </a:ln>
        </p:spPr>
        <p:txBody>
          <a:bodyPr lIns="0" tIns="0" rIns="0" bIns="0">
            <a:spAutoFit/>
          </a:bodyPr>
          <a:p>
            <a:r>
              <a:rPr lang="zh-CN" altLang="en-US" sz="2200" dirty="0">
                <a:solidFill>
                  <a:srgbClr val="000000"/>
                </a:solidFill>
                <a:latin typeface="Times" charset="0"/>
              </a:rPr>
              <a:t>文件名</a:t>
            </a:r>
            <a:endParaRPr lang="zh-CN" altLang="en-US" sz="2200" dirty="0">
              <a:solidFill>
                <a:srgbClr val="000000"/>
              </a:solidFill>
              <a:latin typeface="Times" charset="0"/>
            </a:endParaRPr>
          </a:p>
        </p:txBody>
      </p:sp>
      <p:sp>
        <p:nvSpPr>
          <p:cNvPr id="287918" name="Rectangle 174"/>
          <p:cNvSpPr/>
          <p:nvPr/>
        </p:nvSpPr>
        <p:spPr>
          <a:xfrm>
            <a:off x="1258888" y="2133600"/>
            <a:ext cx="865187" cy="334963"/>
          </a:xfrm>
          <a:prstGeom prst="rect">
            <a:avLst/>
          </a:prstGeom>
          <a:noFill/>
          <a:ln w="9525">
            <a:noFill/>
          </a:ln>
        </p:spPr>
        <p:txBody>
          <a:bodyPr lIns="0" tIns="0" rIns="0" bIns="0">
            <a:spAutoFit/>
          </a:bodyPr>
          <a:p>
            <a:r>
              <a:rPr lang="zh-CN" altLang="en-US" sz="2200" dirty="0">
                <a:solidFill>
                  <a:schemeClr val="accent1"/>
                </a:solidFill>
                <a:latin typeface="Times" charset="0"/>
              </a:rPr>
              <a:t>起始块</a:t>
            </a:r>
            <a:endParaRPr lang="zh-CN" altLang="en-US" sz="2200" dirty="0">
              <a:solidFill>
                <a:schemeClr val="accent1"/>
              </a:solidFill>
              <a:latin typeface="Times" charset="0"/>
            </a:endParaRPr>
          </a:p>
        </p:txBody>
      </p:sp>
      <p:sp>
        <p:nvSpPr>
          <p:cNvPr id="287919" name="Rectangle 175"/>
          <p:cNvSpPr/>
          <p:nvPr/>
        </p:nvSpPr>
        <p:spPr>
          <a:xfrm>
            <a:off x="2195513" y="2133600"/>
            <a:ext cx="561975" cy="334963"/>
          </a:xfrm>
          <a:prstGeom prst="rect">
            <a:avLst/>
          </a:prstGeom>
          <a:noFill/>
          <a:ln w="9525">
            <a:noFill/>
          </a:ln>
        </p:spPr>
        <p:txBody>
          <a:bodyPr wrap="none" lIns="0" tIns="0" rIns="0" bIns="0">
            <a:spAutoFit/>
          </a:bodyPr>
          <a:p>
            <a:r>
              <a:rPr lang="zh-CN" altLang="en-US" sz="2200" dirty="0">
                <a:solidFill>
                  <a:schemeClr val="accent1"/>
                </a:solidFill>
                <a:latin typeface="Times" charset="0"/>
              </a:rPr>
              <a:t>块数</a:t>
            </a:r>
            <a:endParaRPr lang="zh-CN" altLang="en-US" sz="2200" dirty="0">
              <a:solidFill>
                <a:schemeClr val="accent1"/>
              </a:solidFill>
              <a:latin typeface="Times" charset="0"/>
            </a:endParaRPr>
          </a:p>
        </p:txBody>
      </p:sp>
      <p:sp>
        <p:nvSpPr>
          <p:cNvPr id="287920" name="Rectangle 176"/>
          <p:cNvSpPr/>
          <p:nvPr/>
        </p:nvSpPr>
        <p:spPr>
          <a:xfrm>
            <a:off x="536575" y="2611438"/>
            <a:ext cx="620713" cy="303212"/>
          </a:xfrm>
          <a:prstGeom prst="rect">
            <a:avLst/>
          </a:prstGeom>
          <a:noFill/>
          <a:ln w="9525">
            <a:noFill/>
          </a:ln>
        </p:spPr>
        <p:txBody>
          <a:bodyPr wrap="none" lIns="0" tIns="0" rIns="0" bIns="0">
            <a:spAutoFit/>
          </a:bodyPr>
          <a:p>
            <a:r>
              <a:rPr lang="en-US" altLang="zh-CN" sz="2000" b="0" dirty="0">
                <a:solidFill>
                  <a:srgbClr val="000000"/>
                </a:solidFill>
                <a:latin typeface="Times" charset="0"/>
              </a:rPr>
              <a:t>count</a:t>
            </a:r>
            <a:endParaRPr lang="en-US" altLang="zh-CN" sz="2000" b="0" dirty="0">
              <a:latin typeface="Arial" panose="020B0604020202020204" pitchFamily="34" charset="0"/>
            </a:endParaRPr>
          </a:p>
        </p:txBody>
      </p:sp>
      <p:sp>
        <p:nvSpPr>
          <p:cNvPr id="287921" name="Rectangle 177"/>
          <p:cNvSpPr/>
          <p:nvPr/>
        </p:nvSpPr>
        <p:spPr>
          <a:xfrm>
            <a:off x="1579563" y="2611438"/>
            <a:ext cx="169862" cy="365125"/>
          </a:xfrm>
          <a:prstGeom prst="rect">
            <a:avLst/>
          </a:prstGeom>
          <a:noFill/>
          <a:ln w="9525">
            <a:noFill/>
          </a:ln>
        </p:spPr>
        <p:txBody>
          <a:bodyPr wrap="none" lIns="0" tIns="0" rIns="0" bIns="0">
            <a:spAutoFit/>
          </a:bodyPr>
          <a:p>
            <a:r>
              <a:rPr lang="en-US" altLang="zh-CN" b="0" dirty="0">
                <a:solidFill>
                  <a:srgbClr val="000000"/>
                </a:solidFill>
                <a:latin typeface="Times" charset="0"/>
              </a:rPr>
              <a:t>1</a:t>
            </a:r>
            <a:endParaRPr lang="en-US" altLang="zh-CN" b="0" dirty="0">
              <a:latin typeface="Arial" panose="020B0604020202020204" pitchFamily="34" charset="0"/>
            </a:endParaRPr>
          </a:p>
        </p:txBody>
      </p:sp>
      <p:sp>
        <p:nvSpPr>
          <p:cNvPr id="287922" name="Rectangle 178"/>
          <p:cNvSpPr/>
          <p:nvPr/>
        </p:nvSpPr>
        <p:spPr>
          <a:xfrm>
            <a:off x="2374900" y="2611438"/>
            <a:ext cx="169863" cy="365125"/>
          </a:xfrm>
          <a:prstGeom prst="rect">
            <a:avLst/>
          </a:prstGeom>
          <a:noFill/>
          <a:ln w="9525">
            <a:noFill/>
          </a:ln>
        </p:spPr>
        <p:txBody>
          <a:bodyPr wrap="none" lIns="0" tIns="0" rIns="0" bIns="0">
            <a:spAutoFit/>
          </a:bodyPr>
          <a:p>
            <a:r>
              <a:rPr lang="en-US" altLang="zh-CN" b="0" dirty="0">
                <a:solidFill>
                  <a:srgbClr val="000000"/>
                </a:solidFill>
                <a:latin typeface="Times" charset="0"/>
              </a:rPr>
              <a:t>2</a:t>
            </a:r>
            <a:endParaRPr lang="en-US" altLang="zh-CN" b="0" dirty="0">
              <a:latin typeface="Arial" panose="020B0604020202020204" pitchFamily="34" charset="0"/>
            </a:endParaRPr>
          </a:p>
        </p:txBody>
      </p:sp>
      <p:sp>
        <p:nvSpPr>
          <p:cNvPr id="287923" name="Rectangle 179"/>
          <p:cNvSpPr/>
          <p:nvPr/>
        </p:nvSpPr>
        <p:spPr>
          <a:xfrm>
            <a:off x="787400" y="3073400"/>
            <a:ext cx="184150" cy="363538"/>
          </a:xfrm>
          <a:prstGeom prst="rect">
            <a:avLst/>
          </a:prstGeom>
          <a:noFill/>
          <a:ln w="9525">
            <a:noFill/>
          </a:ln>
        </p:spPr>
        <p:txBody>
          <a:bodyPr wrap="none" lIns="0" tIns="0" rIns="0" bIns="0">
            <a:spAutoFit/>
          </a:bodyPr>
          <a:p>
            <a:r>
              <a:rPr lang="en-US" altLang="zh-CN" b="0" dirty="0">
                <a:solidFill>
                  <a:srgbClr val="000000"/>
                </a:solidFill>
                <a:latin typeface="Times" charset="0"/>
              </a:rPr>
              <a:t>tr</a:t>
            </a:r>
            <a:endParaRPr lang="en-US" altLang="zh-CN" b="0" dirty="0">
              <a:latin typeface="Arial" panose="020B0604020202020204" pitchFamily="34" charset="0"/>
            </a:endParaRPr>
          </a:p>
        </p:txBody>
      </p:sp>
      <p:sp>
        <p:nvSpPr>
          <p:cNvPr id="287924" name="Rectangle 180"/>
          <p:cNvSpPr/>
          <p:nvPr/>
        </p:nvSpPr>
        <p:spPr>
          <a:xfrm>
            <a:off x="1519238" y="3073400"/>
            <a:ext cx="341312" cy="363538"/>
          </a:xfrm>
          <a:prstGeom prst="rect">
            <a:avLst/>
          </a:prstGeom>
          <a:noFill/>
          <a:ln w="9525">
            <a:noFill/>
          </a:ln>
        </p:spPr>
        <p:txBody>
          <a:bodyPr wrap="none" lIns="0" tIns="0" rIns="0" bIns="0">
            <a:spAutoFit/>
          </a:bodyPr>
          <a:p>
            <a:r>
              <a:rPr lang="en-US" altLang="zh-CN" b="0" dirty="0">
                <a:solidFill>
                  <a:srgbClr val="000000"/>
                </a:solidFill>
                <a:latin typeface="Times" charset="0"/>
              </a:rPr>
              <a:t>14</a:t>
            </a:r>
            <a:endParaRPr lang="en-US" altLang="zh-CN" b="0" dirty="0">
              <a:latin typeface="Arial" panose="020B0604020202020204" pitchFamily="34" charset="0"/>
            </a:endParaRPr>
          </a:p>
        </p:txBody>
      </p:sp>
      <p:sp>
        <p:nvSpPr>
          <p:cNvPr id="287925" name="Rectangle 181"/>
          <p:cNvSpPr/>
          <p:nvPr/>
        </p:nvSpPr>
        <p:spPr>
          <a:xfrm>
            <a:off x="2374900" y="3073400"/>
            <a:ext cx="169863" cy="363538"/>
          </a:xfrm>
          <a:prstGeom prst="rect">
            <a:avLst/>
          </a:prstGeom>
          <a:noFill/>
          <a:ln w="9525">
            <a:noFill/>
          </a:ln>
        </p:spPr>
        <p:txBody>
          <a:bodyPr wrap="none" lIns="0" tIns="0" rIns="0" bIns="0">
            <a:spAutoFit/>
          </a:bodyPr>
          <a:p>
            <a:r>
              <a:rPr lang="en-US" altLang="zh-CN" b="0" dirty="0">
                <a:solidFill>
                  <a:srgbClr val="000000"/>
                </a:solidFill>
                <a:latin typeface="Times" charset="0"/>
              </a:rPr>
              <a:t>4</a:t>
            </a:r>
            <a:endParaRPr lang="en-US" altLang="zh-CN" b="0" dirty="0">
              <a:latin typeface="Arial" panose="020B0604020202020204" pitchFamily="34" charset="0"/>
            </a:endParaRPr>
          </a:p>
        </p:txBody>
      </p:sp>
      <p:sp>
        <p:nvSpPr>
          <p:cNvPr id="287926" name="Rectangle 182"/>
          <p:cNvSpPr/>
          <p:nvPr/>
        </p:nvSpPr>
        <p:spPr>
          <a:xfrm>
            <a:off x="641350" y="3535363"/>
            <a:ext cx="560388" cy="366712"/>
          </a:xfrm>
          <a:prstGeom prst="rect">
            <a:avLst/>
          </a:prstGeom>
          <a:noFill/>
          <a:ln w="9525">
            <a:noFill/>
          </a:ln>
        </p:spPr>
        <p:txBody>
          <a:bodyPr wrap="none" lIns="0" tIns="0" rIns="0" bIns="0">
            <a:spAutoFit/>
          </a:bodyPr>
          <a:p>
            <a:r>
              <a:rPr lang="en-US" altLang="zh-CN" b="0" dirty="0">
                <a:solidFill>
                  <a:srgbClr val="000000"/>
                </a:solidFill>
                <a:latin typeface="Times" charset="0"/>
              </a:rPr>
              <a:t>mail</a:t>
            </a:r>
            <a:endParaRPr lang="en-US" altLang="zh-CN" b="0" dirty="0">
              <a:latin typeface="Arial" panose="020B0604020202020204" pitchFamily="34" charset="0"/>
            </a:endParaRPr>
          </a:p>
        </p:txBody>
      </p:sp>
      <p:sp>
        <p:nvSpPr>
          <p:cNvPr id="287927" name="Rectangle 183"/>
          <p:cNvSpPr/>
          <p:nvPr/>
        </p:nvSpPr>
        <p:spPr>
          <a:xfrm>
            <a:off x="1519238" y="3535363"/>
            <a:ext cx="341312" cy="366712"/>
          </a:xfrm>
          <a:prstGeom prst="rect">
            <a:avLst/>
          </a:prstGeom>
          <a:noFill/>
          <a:ln w="9525">
            <a:noFill/>
          </a:ln>
        </p:spPr>
        <p:txBody>
          <a:bodyPr wrap="none" lIns="0" tIns="0" rIns="0" bIns="0">
            <a:spAutoFit/>
          </a:bodyPr>
          <a:p>
            <a:r>
              <a:rPr lang="en-US" altLang="zh-CN" b="0" dirty="0">
                <a:solidFill>
                  <a:srgbClr val="000000"/>
                </a:solidFill>
                <a:latin typeface="Times" charset="0"/>
              </a:rPr>
              <a:t>19</a:t>
            </a:r>
            <a:endParaRPr lang="en-US" altLang="zh-CN" b="0" dirty="0">
              <a:latin typeface="Arial" panose="020B0604020202020204" pitchFamily="34" charset="0"/>
            </a:endParaRPr>
          </a:p>
        </p:txBody>
      </p:sp>
      <p:sp>
        <p:nvSpPr>
          <p:cNvPr id="287928" name="Rectangle 184"/>
          <p:cNvSpPr/>
          <p:nvPr/>
        </p:nvSpPr>
        <p:spPr>
          <a:xfrm>
            <a:off x="2374900" y="3535363"/>
            <a:ext cx="169863" cy="366712"/>
          </a:xfrm>
          <a:prstGeom prst="rect">
            <a:avLst/>
          </a:prstGeom>
          <a:noFill/>
          <a:ln w="9525">
            <a:noFill/>
          </a:ln>
        </p:spPr>
        <p:txBody>
          <a:bodyPr wrap="none" lIns="0" tIns="0" rIns="0" bIns="0">
            <a:spAutoFit/>
          </a:bodyPr>
          <a:p>
            <a:r>
              <a:rPr lang="en-US" altLang="zh-CN" b="0" dirty="0">
                <a:solidFill>
                  <a:srgbClr val="000000"/>
                </a:solidFill>
                <a:latin typeface="Times" charset="0"/>
              </a:rPr>
              <a:t>6</a:t>
            </a:r>
            <a:endParaRPr lang="en-US" altLang="zh-CN" b="0" dirty="0">
              <a:latin typeface="Arial" panose="020B0604020202020204" pitchFamily="34" charset="0"/>
            </a:endParaRPr>
          </a:p>
        </p:txBody>
      </p:sp>
      <p:sp>
        <p:nvSpPr>
          <p:cNvPr id="287929" name="Rectangle 185"/>
          <p:cNvSpPr/>
          <p:nvPr/>
        </p:nvSpPr>
        <p:spPr>
          <a:xfrm>
            <a:off x="704850" y="3995738"/>
            <a:ext cx="374650" cy="365125"/>
          </a:xfrm>
          <a:prstGeom prst="rect">
            <a:avLst/>
          </a:prstGeom>
          <a:noFill/>
          <a:ln w="9525">
            <a:noFill/>
          </a:ln>
        </p:spPr>
        <p:txBody>
          <a:bodyPr wrap="none" lIns="0" tIns="0" rIns="0" bIns="0">
            <a:spAutoFit/>
          </a:bodyPr>
          <a:p>
            <a:r>
              <a:rPr lang="en-US" altLang="zh-CN" b="0" dirty="0">
                <a:solidFill>
                  <a:srgbClr val="000000"/>
                </a:solidFill>
                <a:latin typeface="Times" charset="0"/>
              </a:rPr>
              <a:t>list</a:t>
            </a:r>
            <a:endParaRPr lang="en-US" altLang="zh-CN" b="0" dirty="0">
              <a:latin typeface="Arial" panose="020B0604020202020204" pitchFamily="34" charset="0"/>
            </a:endParaRPr>
          </a:p>
        </p:txBody>
      </p:sp>
      <p:sp>
        <p:nvSpPr>
          <p:cNvPr id="287930" name="Rectangle 186"/>
          <p:cNvSpPr/>
          <p:nvPr/>
        </p:nvSpPr>
        <p:spPr>
          <a:xfrm>
            <a:off x="1519238" y="3995738"/>
            <a:ext cx="341312" cy="365125"/>
          </a:xfrm>
          <a:prstGeom prst="rect">
            <a:avLst/>
          </a:prstGeom>
          <a:noFill/>
          <a:ln w="9525">
            <a:noFill/>
          </a:ln>
        </p:spPr>
        <p:txBody>
          <a:bodyPr wrap="none" lIns="0" tIns="0" rIns="0" bIns="0">
            <a:spAutoFit/>
          </a:bodyPr>
          <a:p>
            <a:r>
              <a:rPr lang="en-US" altLang="zh-CN" b="0" dirty="0">
                <a:solidFill>
                  <a:srgbClr val="000000"/>
                </a:solidFill>
                <a:latin typeface="Times" charset="0"/>
              </a:rPr>
              <a:t>28</a:t>
            </a:r>
            <a:endParaRPr lang="en-US" altLang="zh-CN" b="0" dirty="0">
              <a:latin typeface="Arial" panose="020B0604020202020204" pitchFamily="34" charset="0"/>
            </a:endParaRPr>
          </a:p>
        </p:txBody>
      </p:sp>
      <p:sp>
        <p:nvSpPr>
          <p:cNvPr id="287931" name="Rectangle 187"/>
          <p:cNvSpPr/>
          <p:nvPr/>
        </p:nvSpPr>
        <p:spPr>
          <a:xfrm>
            <a:off x="2374900" y="3995738"/>
            <a:ext cx="169863" cy="365125"/>
          </a:xfrm>
          <a:prstGeom prst="rect">
            <a:avLst/>
          </a:prstGeom>
          <a:noFill/>
          <a:ln w="9525">
            <a:noFill/>
          </a:ln>
        </p:spPr>
        <p:txBody>
          <a:bodyPr wrap="none" lIns="0" tIns="0" rIns="0" bIns="0">
            <a:spAutoFit/>
          </a:bodyPr>
          <a:p>
            <a:r>
              <a:rPr lang="en-US" altLang="zh-CN" b="0" dirty="0">
                <a:solidFill>
                  <a:srgbClr val="000000"/>
                </a:solidFill>
                <a:latin typeface="Times" charset="0"/>
              </a:rPr>
              <a:t>4</a:t>
            </a:r>
            <a:endParaRPr lang="en-US" altLang="zh-CN" b="0" dirty="0">
              <a:latin typeface="Arial" panose="020B0604020202020204" pitchFamily="34" charset="0"/>
            </a:endParaRPr>
          </a:p>
        </p:txBody>
      </p:sp>
      <p:sp>
        <p:nvSpPr>
          <p:cNvPr id="287932" name="Rectangle 188"/>
          <p:cNvSpPr/>
          <p:nvPr/>
        </p:nvSpPr>
        <p:spPr>
          <a:xfrm>
            <a:off x="828675" y="4457700"/>
            <a:ext cx="84138" cy="363538"/>
          </a:xfrm>
          <a:prstGeom prst="rect">
            <a:avLst/>
          </a:prstGeom>
          <a:noFill/>
          <a:ln w="9525">
            <a:noFill/>
          </a:ln>
        </p:spPr>
        <p:txBody>
          <a:bodyPr wrap="none" lIns="0" tIns="0" rIns="0" bIns="0">
            <a:spAutoFit/>
          </a:bodyPr>
          <a:p>
            <a:r>
              <a:rPr lang="en-US" altLang="zh-CN" b="0" dirty="0">
                <a:solidFill>
                  <a:srgbClr val="000000"/>
                </a:solidFill>
                <a:latin typeface="Times" charset="0"/>
              </a:rPr>
              <a:t>f</a:t>
            </a:r>
            <a:endParaRPr lang="en-US" altLang="zh-CN" b="0" dirty="0">
              <a:latin typeface="Arial" panose="020B0604020202020204" pitchFamily="34" charset="0"/>
            </a:endParaRPr>
          </a:p>
        </p:txBody>
      </p:sp>
      <p:sp>
        <p:nvSpPr>
          <p:cNvPr id="287933" name="Rectangle 189"/>
          <p:cNvSpPr/>
          <p:nvPr/>
        </p:nvSpPr>
        <p:spPr>
          <a:xfrm>
            <a:off x="1579563" y="4457700"/>
            <a:ext cx="169862" cy="363538"/>
          </a:xfrm>
          <a:prstGeom prst="rect">
            <a:avLst/>
          </a:prstGeom>
          <a:noFill/>
          <a:ln w="9525">
            <a:noFill/>
          </a:ln>
        </p:spPr>
        <p:txBody>
          <a:bodyPr wrap="none" lIns="0" tIns="0" rIns="0" bIns="0">
            <a:spAutoFit/>
          </a:bodyPr>
          <a:p>
            <a:r>
              <a:rPr lang="en-US" altLang="zh-CN" b="0" dirty="0">
                <a:solidFill>
                  <a:srgbClr val="000000"/>
                </a:solidFill>
                <a:latin typeface="Times" charset="0"/>
              </a:rPr>
              <a:t>6</a:t>
            </a:r>
            <a:endParaRPr lang="en-US" altLang="zh-CN" b="0" dirty="0">
              <a:latin typeface="Arial" panose="020B0604020202020204" pitchFamily="34" charset="0"/>
            </a:endParaRPr>
          </a:p>
        </p:txBody>
      </p:sp>
      <p:sp>
        <p:nvSpPr>
          <p:cNvPr id="287934" name="Rectangle 190"/>
          <p:cNvSpPr/>
          <p:nvPr/>
        </p:nvSpPr>
        <p:spPr>
          <a:xfrm>
            <a:off x="2374900" y="4457700"/>
            <a:ext cx="169863" cy="363538"/>
          </a:xfrm>
          <a:prstGeom prst="rect">
            <a:avLst/>
          </a:prstGeom>
          <a:noFill/>
          <a:ln w="9525">
            <a:noFill/>
          </a:ln>
        </p:spPr>
        <p:txBody>
          <a:bodyPr wrap="none" lIns="0" tIns="0" rIns="0" bIns="0">
            <a:spAutoFit/>
          </a:bodyPr>
          <a:p>
            <a:r>
              <a:rPr lang="en-US" altLang="zh-CN" b="0" dirty="0">
                <a:solidFill>
                  <a:srgbClr val="000000"/>
                </a:solidFill>
                <a:latin typeface="Times" charset="0"/>
              </a:rPr>
              <a:t>2</a:t>
            </a:r>
            <a:endParaRPr lang="en-US" altLang="zh-CN" b="0" dirty="0">
              <a:latin typeface="Arial" panose="020B0604020202020204" pitchFamily="34" charset="0"/>
            </a:endParaRPr>
          </a:p>
        </p:txBody>
      </p:sp>
      <p:sp>
        <p:nvSpPr>
          <p:cNvPr id="287935" name="Rectangle 191"/>
          <p:cNvSpPr/>
          <p:nvPr/>
        </p:nvSpPr>
        <p:spPr>
          <a:xfrm>
            <a:off x="263525" y="1909763"/>
            <a:ext cx="2779713" cy="2960687"/>
          </a:xfrm>
          <a:prstGeom prst="rect">
            <a:avLst/>
          </a:prstGeom>
          <a:no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287936" name="Rectangle 192"/>
          <p:cNvSpPr/>
          <p:nvPr/>
        </p:nvSpPr>
        <p:spPr>
          <a:xfrm>
            <a:off x="1455738" y="1473200"/>
            <a:ext cx="1587" cy="363538"/>
          </a:xfrm>
          <a:prstGeom prst="rect">
            <a:avLst/>
          </a:prstGeom>
          <a:noFill/>
          <a:ln w="9525">
            <a:noFill/>
          </a:ln>
        </p:spPr>
        <p:txBody>
          <a:bodyPr wrap="none" lIns="0" tIns="0" rIns="0" bIns="0">
            <a:spAutoFit/>
          </a:bodyPr>
          <a:p>
            <a:endParaRPr lang="zh-CN" altLang="zh-CN" b="0" dirty="0">
              <a:latin typeface="Arial" panose="020B0604020202020204" pitchFamily="34" charset="0"/>
            </a:endParaRPr>
          </a:p>
        </p:txBody>
      </p:sp>
      <p:sp>
        <p:nvSpPr>
          <p:cNvPr id="287937" name="Text Box 193"/>
          <p:cNvSpPr txBox="1">
            <a:spLocks noChangeArrowheads="1"/>
          </p:cNvSpPr>
          <p:nvPr/>
        </p:nvSpPr>
        <p:spPr bwMode="auto">
          <a:xfrm>
            <a:off x="179388" y="620713"/>
            <a:ext cx="2952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b="0" kern="1200" cap="none" spc="0" normalizeH="0" baseline="0" noProof="0">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文件目录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87940" name="Rectangle 196"/>
          <p:cNvSpPr>
            <a:spLocks noChangeArrowheads="1"/>
          </p:cNvSpPr>
          <p:nvPr/>
        </p:nvSpPr>
        <p:spPr bwMode="auto">
          <a:xfrm>
            <a:off x="5364163" y="1484313"/>
            <a:ext cx="647700" cy="215900"/>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1" name="Rectangle 197"/>
          <p:cNvSpPr>
            <a:spLocks noChangeArrowheads="1"/>
          </p:cNvSpPr>
          <p:nvPr/>
        </p:nvSpPr>
        <p:spPr bwMode="auto">
          <a:xfrm>
            <a:off x="6659563" y="1484313"/>
            <a:ext cx="647700" cy="215900"/>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2" name="Rectangle 198"/>
          <p:cNvSpPr>
            <a:spLocks noChangeArrowheads="1"/>
          </p:cNvSpPr>
          <p:nvPr/>
        </p:nvSpPr>
        <p:spPr bwMode="auto">
          <a:xfrm>
            <a:off x="6659563" y="2060575"/>
            <a:ext cx="647700" cy="215900"/>
          </a:xfrm>
          <a:prstGeom prst="rect">
            <a:avLst/>
          </a:prstGeom>
          <a:solidFill>
            <a:schemeClr val="bg2"/>
          </a:solidFill>
          <a:ln w="9525">
            <a:noFill/>
            <a:miter lim="800000"/>
          </a:ln>
          <a:effectLst>
            <a:outerShdw dist="17961" dir="2700000" algn="ctr" rotWithShape="0">
              <a:schemeClr val="bg2">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3" name="Rectangle 199"/>
          <p:cNvSpPr>
            <a:spLocks noChangeArrowheads="1"/>
          </p:cNvSpPr>
          <p:nvPr/>
        </p:nvSpPr>
        <p:spPr bwMode="auto">
          <a:xfrm>
            <a:off x="7956550" y="1989138"/>
            <a:ext cx="647700" cy="215900"/>
          </a:xfrm>
          <a:prstGeom prst="rect">
            <a:avLst/>
          </a:prstGeom>
          <a:solidFill>
            <a:schemeClr val="bg2"/>
          </a:solidFill>
          <a:ln w="9525">
            <a:noFill/>
            <a:miter lim="800000"/>
          </a:ln>
          <a:effectLst>
            <a:outerShdw dist="17961" dir="2700000" algn="ctr" rotWithShape="0">
              <a:schemeClr val="bg2">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4" name="Rectangle 200"/>
          <p:cNvSpPr>
            <a:spLocks noChangeArrowheads="1"/>
          </p:cNvSpPr>
          <p:nvPr/>
        </p:nvSpPr>
        <p:spPr bwMode="auto">
          <a:xfrm>
            <a:off x="6659563" y="3284538"/>
            <a:ext cx="647700" cy="215900"/>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5" name="Rectangle 201"/>
          <p:cNvSpPr>
            <a:spLocks noChangeArrowheads="1"/>
          </p:cNvSpPr>
          <p:nvPr/>
        </p:nvSpPr>
        <p:spPr bwMode="auto">
          <a:xfrm>
            <a:off x="7956550" y="3141663"/>
            <a:ext cx="647700" cy="215900"/>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6" name="Rectangle 202"/>
          <p:cNvSpPr>
            <a:spLocks noChangeArrowheads="1"/>
          </p:cNvSpPr>
          <p:nvPr/>
        </p:nvSpPr>
        <p:spPr bwMode="auto">
          <a:xfrm>
            <a:off x="4067175" y="3789363"/>
            <a:ext cx="647700" cy="215900"/>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7" name="Text Box 203"/>
          <p:cNvSpPr txBox="1">
            <a:spLocks noChangeArrowheads="1"/>
          </p:cNvSpPr>
          <p:nvPr/>
        </p:nvSpPr>
        <p:spPr bwMode="auto">
          <a:xfrm>
            <a:off x="250825" y="1412875"/>
            <a:ext cx="1368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文件名</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87948" name="Rectangle 204"/>
          <p:cNvSpPr>
            <a:spLocks noChangeArrowheads="1"/>
          </p:cNvSpPr>
          <p:nvPr/>
        </p:nvSpPr>
        <p:spPr bwMode="auto">
          <a:xfrm>
            <a:off x="250825" y="1341438"/>
            <a:ext cx="1152525" cy="574675"/>
          </a:xfrm>
          <a:prstGeom prst="rect">
            <a:avLst/>
          </a:prstGeom>
          <a:noFill/>
          <a:ln w="12700">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49" name="Rectangle 205"/>
          <p:cNvSpPr>
            <a:spLocks noChangeArrowheads="1"/>
          </p:cNvSpPr>
          <p:nvPr/>
        </p:nvSpPr>
        <p:spPr bwMode="auto">
          <a:xfrm>
            <a:off x="1403350" y="1341438"/>
            <a:ext cx="1655763" cy="574675"/>
          </a:xfrm>
          <a:prstGeom prst="rect">
            <a:avLst/>
          </a:prstGeom>
          <a:noFill/>
          <a:ln w="12700">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0" name="Text Box 206"/>
          <p:cNvSpPr txBox="1">
            <a:spLocks noChangeArrowheads="1"/>
          </p:cNvSpPr>
          <p:nvPr/>
        </p:nvSpPr>
        <p:spPr bwMode="auto">
          <a:xfrm>
            <a:off x="1403350" y="1412875"/>
            <a:ext cx="17287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物理地址</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87951" name="Rectangle 207"/>
          <p:cNvSpPr>
            <a:spLocks noChangeArrowheads="1"/>
          </p:cNvSpPr>
          <p:nvPr/>
        </p:nvSpPr>
        <p:spPr bwMode="auto">
          <a:xfrm>
            <a:off x="7956550" y="3789363"/>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2" name="Rectangle 208"/>
          <p:cNvSpPr>
            <a:spLocks noChangeArrowheads="1"/>
          </p:cNvSpPr>
          <p:nvPr/>
        </p:nvSpPr>
        <p:spPr bwMode="auto">
          <a:xfrm>
            <a:off x="6659563" y="4437063"/>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3" name="Rectangle 209"/>
          <p:cNvSpPr>
            <a:spLocks noChangeArrowheads="1"/>
          </p:cNvSpPr>
          <p:nvPr/>
        </p:nvSpPr>
        <p:spPr bwMode="auto">
          <a:xfrm>
            <a:off x="7956550" y="4365625"/>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4" name="Rectangle 210"/>
          <p:cNvSpPr>
            <a:spLocks noChangeArrowheads="1"/>
          </p:cNvSpPr>
          <p:nvPr/>
        </p:nvSpPr>
        <p:spPr bwMode="auto">
          <a:xfrm>
            <a:off x="5364163" y="4437063"/>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5" name="Rectangle 211"/>
          <p:cNvSpPr>
            <a:spLocks noChangeArrowheads="1"/>
          </p:cNvSpPr>
          <p:nvPr/>
        </p:nvSpPr>
        <p:spPr bwMode="auto">
          <a:xfrm>
            <a:off x="4067175" y="4365625"/>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6" name="Rectangle 212"/>
          <p:cNvSpPr>
            <a:spLocks noChangeArrowheads="1"/>
          </p:cNvSpPr>
          <p:nvPr/>
        </p:nvSpPr>
        <p:spPr bwMode="auto">
          <a:xfrm>
            <a:off x="4067175" y="4941888"/>
            <a:ext cx="647700" cy="215900"/>
          </a:xfrm>
          <a:prstGeom prst="rect">
            <a:avLst/>
          </a:prstGeom>
          <a:solidFill>
            <a:srgbClr val="C0C0C0"/>
          </a:solidFill>
          <a:ln w="9525">
            <a:noFill/>
            <a:miter lim="800000"/>
          </a:ln>
          <a:effectLst>
            <a:outerShdw dist="17961" dir="2700000" algn="ctr" rotWithShape="0">
              <a:srgbClr val="C0C0C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7" name="Rectangle 213"/>
          <p:cNvSpPr>
            <a:spLocks noChangeArrowheads="1"/>
          </p:cNvSpPr>
          <p:nvPr/>
        </p:nvSpPr>
        <p:spPr bwMode="auto">
          <a:xfrm>
            <a:off x="7956550" y="5516563"/>
            <a:ext cx="647700" cy="215900"/>
          </a:xfrm>
          <a:prstGeom prst="rect">
            <a:avLst/>
          </a:prstGeom>
          <a:solidFill>
            <a:srgbClr val="993300"/>
          </a:solidFill>
          <a:ln w="9525">
            <a:noFill/>
            <a:miter lim="800000"/>
          </a:ln>
          <a:effectLst>
            <a:outerShdw dist="17961" dir="2700000" algn="ctr" rotWithShape="0">
              <a:srgbClr val="9933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8" name="Rectangle 214"/>
          <p:cNvSpPr>
            <a:spLocks noChangeArrowheads="1"/>
          </p:cNvSpPr>
          <p:nvPr/>
        </p:nvSpPr>
        <p:spPr bwMode="auto">
          <a:xfrm>
            <a:off x="6659563" y="5589588"/>
            <a:ext cx="647700" cy="215900"/>
          </a:xfrm>
          <a:prstGeom prst="rect">
            <a:avLst/>
          </a:prstGeom>
          <a:solidFill>
            <a:srgbClr val="993300"/>
          </a:solidFill>
          <a:ln w="9525">
            <a:noFill/>
            <a:miter lim="800000"/>
          </a:ln>
          <a:effectLst>
            <a:outerShdw dist="17961" dir="2700000" algn="ctr" rotWithShape="0">
              <a:srgbClr val="9933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59" name="Rectangle 215"/>
          <p:cNvSpPr>
            <a:spLocks noChangeArrowheads="1"/>
          </p:cNvSpPr>
          <p:nvPr/>
        </p:nvSpPr>
        <p:spPr bwMode="auto">
          <a:xfrm>
            <a:off x="5364163" y="5589588"/>
            <a:ext cx="647700" cy="215900"/>
          </a:xfrm>
          <a:prstGeom prst="rect">
            <a:avLst/>
          </a:prstGeom>
          <a:solidFill>
            <a:srgbClr val="993300"/>
          </a:solidFill>
          <a:ln w="9525">
            <a:noFill/>
            <a:miter lim="800000"/>
          </a:ln>
          <a:effectLst>
            <a:outerShdw dist="17961" dir="2700000" algn="ctr" rotWithShape="0">
              <a:srgbClr val="9933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60" name="Rectangle 216"/>
          <p:cNvSpPr>
            <a:spLocks noChangeArrowheads="1"/>
          </p:cNvSpPr>
          <p:nvPr/>
        </p:nvSpPr>
        <p:spPr bwMode="auto">
          <a:xfrm>
            <a:off x="4067175" y="5516563"/>
            <a:ext cx="647700" cy="215900"/>
          </a:xfrm>
          <a:prstGeom prst="rect">
            <a:avLst/>
          </a:prstGeom>
          <a:solidFill>
            <a:srgbClr val="993300"/>
          </a:solidFill>
          <a:ln w="9525">
            <a:noFill/>
            <a:miter lim="800000"/>
          </a:ln>
          <a:effectLst>
            <a:outerShdw dist="17961" dir="2700000" algn="ctr" rotWithShape="0">
              <a:srgbClr val="9933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61" name="AutoShape 217">
            <a:hlinkClick r:id="" action="ppaction://hlinkshowjump?jump=previousslide" highlightClick="1"/>
          </p:cNvPr>
          <p:cNvSpPr>
            <a:spLocks noChangeArrowheads="1"/>
          </p:cNvSpPr>
          <p:nvPr/>
        </p:nvSpPr>
        <p:spPr bwMode="auto">
          <a:xfrm>
            <a:off x="1258888" y="5661025"/>
            <a:ext cx="792163" cy="431800"/>
          </a:xfrm>
          <a:prstGeom prst="actionButtonBackPrevious">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963" name="Rectangle 219"/>
          <p:cNvSpPr>
            <a:spLocks noChangeArrowheads="1"/>
          </p:cNvSpPr>
          <p:nvPr/>
        </p:nvSpPr>
        <p:spPr bwMode="auto">
          <a:xfrm>
            <a:off x="5364163" y="3860800"/>
            <a:ext cx="647700" cy="215900"/>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287936"/>
                                        </p:tgtEl>
                                        <p:attrNameLst>
                                          <p:attrName>style.visibility</p:attrName>
                                        </p:attrNameLst>
                                      </p:cBhvr>
                                      <p:to>
                                        <p:strVal val="visible"/>
                                      </p:to>
                                    </p:set>
                                    <p:animEffect transition="in" filter="box(in)">
                                      <p:cBhvr>
                                        <p:cTn id="7" dur="500"/>
                                        <p:tgtEl>
                                          <p:spTgt spid="2879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87937"/>
                                        </p:tgtEl>
                                        <p:attrNameLst>
                                          <p:attrName>style.visibility</p:attrName>
                                        </p:attrNameLst>
                                      </p:cBhvr>
                                      <p:to>
                                        <p:strVal val="visible"/>
                                      </p:to>
                                    </p:set>
                                    <p:animEffect transition="in" filter="box(in)">
                                      <p:cBhvr>
                                        <p:cTn id="10" dur="500"/>
                                        <p:tgtEl>
                                          <p:spTgt spid="28793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87947"/>
                                        </p:tgtEl>
                                        <p:attrNameLst>
                                          <p:attrName>style.visibility</p:attrName>
                                        </p:attrNameLst>
                                      </p:cBhvr>
                                      <p:to>
                                        <p:strVal val="visible"/>
                                      </p:to>
                                    </p:set>
                                    <p:animEffect transition="in" filter="box(in)">
                                      <p:cBhvr>
                                        <p:cTn id="13" dur="500"/>
                                        <p:tgtEl>
                                          <p:spTgt spid="28794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87948"/>
                                        </p:tgtEl>
                                        <p:attrNameLst>
                                          <p:attrName>style.visibility</p:attrName>
                                        </p:attrNameLst>
                                      </p:cBhvr>
                                      <p:to>
                                        <p:strVal val="visible"/>
                                      </p:to>
                                    </p:set>
                                    <p:animEffect transition="in" filter="box(in)">
                                      <p:cBhvr>
                                        <p:cTn id="16" dur="500"/>
                                        <p:tgtEl>
                                          <p:spTgt spid="28794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87949"/>
                                        </p:tgtEl>
                                        <p:attrNameLst>
                                          <p:attrName>style.visibility</p:attrName>
                                        </p:attrNameLst>
                                      </p:cBhvr>
                                      <p:to>
                                        <p:strVal val="visible"/>
                                      </p:to>
                                    </p:set>
                                    <p:animEffect transition="in" filter="box(in)">
                                      <p:cBhvr>
                                        <p:cTn id="19" dur="500"/>
                                        <p:tgtEl>
                                          <p:spTgt spid="28794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87950"/>
                                        </p:tgtEl>
                                        <p:attrNameLst>
                                          <p:attrName>style.visibility</p:attrName>
                                        </p:attrNameLst>
                                      </p:cBhvr>
                                      <p:to>
                                        <p:strVal val="visible"/>
                                      </p:to>
                                    </p:set>
                                    <p:animEffect transition="in" filter="box(in)">
                                      <p:cBhvr>
                                        <p:cTn id="22" dur="500"/>
                                        <p:tgtEl>
                                          <p:spTgt spid="28795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87917"/>
                                        </p:tgtEl>
                                        <p:attrNameLst>
                                          <p:attrName>style.visibility</p:attrName>
                                        </p:attrNameLst>
                                      </p:cBhvr>
                                      <p:to>
                                        <p:strVal val="visible"/>
                                      </p:to>
                                    </p:set>
                                    <p:animEffect transition="in" filter="box(in)">
                                      <p:cBhvr>
                                        <p:cTn id="27" dur="500"/>
                                        <p:tgtEl>
                                          <p:spTgt spid="287917"/>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87918"/>
                                        </p:tgtEl>
                                        <p:attrNameLst>
                                          <p:attrName>style.visibility</p:attrName>
                                        </p:attrNameLst>
                                      </p:cBhvr>
                                      <p:to>
                                        <p:strVal val="visible"/>
                                      </p:to>
                                    </p:set>
                                    <p:animEffect transition="in" filter="box(in)">
                                      <p:cBhvr>
                                        <p:cTn id="30" dur="500"/>
                                        <p:tgtEl>
                                          <p:spTgt spid="28791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87919"/>
                                        </p:tgtEl>
                                        <p:attrNameLst>
                                          <p:attrName>style.visibility</p:attrName>
                                        </p:attrNameLst>
                                      </p:cBhvr>
                                      <p:to>
                                        <p:strVal val="visible"/>
                                      </p:to>
                                    </p:set>
                                    <p:animEffect transition="in" filter="box(in)">
                                      <p:cBhvr>
                                        <p:cTn id="33" dur="500"/>
                                        <p:tgtEl>
                                          <p:spTgt spid="28791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7920"/>
                                        </p:tgtEl>
                                        <p:attrNameLst>
                                          <p:attrName>style.visibility</p:attrName>
                                        </p:attrNameLst>
                                      </p:cBhvr>
                                      <p:to>
                                        <p:strVal val="visible"/>
                                      </p:to>
                                    </p:set>
                                    <p:animEffect transition="in" filter="box(in)">
                                      <p:cBhvr>
                                        <p:cTn id="36" dur="500"/>
                                        <p:tgtEl>
                                          <p:spTgt spid="28792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87921"/>
                                        </p:tgtEl>
                                        <p:attrNameLst>
                                          <p:attrName>style.visibility</p:attrName>
                                        </p:attrNameLst>
                                      </p:cBhvr>
                                      <p:to>
                                        <p:strVal val="visible"/>
                                      </p:to>
                                    </p:set>
                                    <p:animEffect transition="in" filter="box(in)">
                                      <p:cBhvr>
                                        <p:cTn id="39" dur="500"/>
                                        <p:tgtEl>
                                          <p:spTgt spid="287921"/>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87922"/>
                                        </p:tgtEl>
                                        <p:attrNameLst>
                                          <p:attrName>style.visibility</p:attrName>
                                        </p:attrNameLst>
                                      </p:cBhvr>
                                      <p:to>
                                        <p:strVal val="visible"/>
                                      </p:to>
                                    </p:set>
                                    <p:animEffect transition="in" filter="box(in)">
                                      <p:cBhvr>
                                        <p:cTn id="42" dur="500"/>
                                        <p:tgtEl>
                                          <p:spTgt spid="287922"/>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87923"/>
                                        </p:tgtEl>
                                        <p:attrNameLst>
                                          <p:attrName>style.visibility</p:attrName>
                                        </p:attrNameLst>
                                      </p:cBhvr>
                                      <p:to>
                                        <p:strVal val="visible"/>
                                      </p:to>
                                    </p:set>
                                    <p:animEffect transition="in" filter="box(in)">
                                      <p:cBhvr>
                                        <p:cTn id="45" dur="500"/>
                                        <p:tgtEl>
                                          <p:spTgt spid="287923"/>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87924"/>
                                        </p:tgtEl>
                                        <p:attrNameLst>
                                          <p:attrName>style.visibility</p:attrName>
                                        </p:attrNameLst>
                                      </p:cBhvr>
                                      <p:to>
                                        <p:strVal val="visible"/>
                                      </p:to>
                                    </p:set>
                                    <p:animEffect transition="in" filter="box(in)">
                                      <p:cBhvr>
                                        <p:cTn id="48" dur="500"/>
                                        <p:tgtEl>
                                          <p:spTgt spid="28792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87925"/>
                                        </p:tgtEl>
                                        <p:attrNameLst>
                                          <p:attrName>style.visibility</p:attrName>
                                        </p:attrNameLst>
                                      </p:cBhvr>
                                      <p:to>
                                        <p:strVal val="visible"/>
                                      </p:to>
                                    </p:set>
                                    <p:animEffect transition="in" filter="box(in)">
                                      <p:cBhvr>
                                        <p:cTn id="51" dur="500"/>
                                        <p:tgtEl>
                                          <p:spTgt spid="287925"/>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87926"/>
                                        </p:tgtEl>
                                        <p:attrNameLst>
                                          <p:attrName>style.visibility</p:attrName>
                                        </p:attrNameLst>
                                      </p:cBhvr>
                                      <p:to>
                                        <p:strVal val="visible"/>
                                      </p:to>
                                    </p:set>
                                    <p:animEffect transition="in" filter="box(in)">
                                      <p:cBhvr>
                                        <p:cTn id="54" dur="500"/>
                                        <p:tgtEl>
                                          <p:spTgt spid="287926"/>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87927"/>
                                        </p:tgtEl>
                                        <p:attrNameLst>
                                          <p:attrName>style.visibility</p:attrName>
                                        </p:attrNameLst>
                                      </p:cBhvr>
                                      <p:to>
                                        <p:strVal val="visible"/>
                                      </p:to>
                                    </p:set>
                                    <p:animEffect transition="in" filter="box(in)">
                                      <p:cBhvr>
                                        <p:cTn id="57" dur="500"/>
                                        <p:tgtEl>
                                          <p:spTgt spid="287927"/>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87928"/>
                                        </p:tgtEl>
                                        <p:attrNameLst>
                                          <p:attrName>style.visibility</p:attrName>
                                        </p:attrNameLst>
                                      </p:cBhvr>
                                      <p:to>
                                        <p:strVal val="visible"/>
                                      </p:to>
                                    </p:set>
                                    <p:animEffect transition="in" filter="box(in)">
                                      <p:cBhvr>
                                        <p:cTn id="60" dur="500"/>
                                        <p:tgtEl>
                                          <p:spTgt spid="287928"/>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87929"/>
                                        </p:tgtEl>
                                        <p:attrNameLst>
                                          <p:attrName>style.visibility</p:attrName>
                                        </p:attrNameLst>
                                      </p:cBhvr>
                                      <p:to>
                                        <p:strVal val="visible"/>
                                      </p:to>
                                    </p:set>
                                    <p:animEffect transition="in" filter="box(in)">
                                      <p:cBhvr>
                                        <p:cTn id="63" dur="500"/>
                                        <p:tgtEl>
                                          <p:spTgt spid="28792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87930"/>
                                        </p:tgtEl>
                                        <p:attrNameLst>
                                          <p:attrName>style.visibility</p:attrName>
                                        </p:attrNameLst>
                                      </p:cBhvr>
                                      <p:to>
                                        <p:strVal val="visible"/>
                                      </p:to>
                                    </p:set>
                                    <p:animEffect transition="in" filter="box(in)">
                                      <p:cBhvr>
                                        <p:cTn id="66" dur="500"/>
                                        <p:tgtEl>
                                          <p:spTgt spid="287930"/>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87931"/>
                                        </p:tgtEl>
                                        <p:attrNameLst>
                                          <p:attrName>style.visibility</p:attrName>
                                        </p:attrNameLst>
                                      </p:cBhvr>
                                      <p:to>
                                        <p:strVal val="visible"/>
                                      </p:to>
                                    </p:set>
                                    <p:animEffect transition="in" filter="box(in)">
                                      <p:cBhvr>
                                        <p:cTn id="69" dur="500"/>
                                        <p:tgtEl>
                                          <p:spTgt spid="287931"/>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287932"/>
                                        </p:tgtEl>
                                        <p:attrNameLst>
                                          <p:attrName>style.visibility</p:attrName>
                                        </p:attrNameLst>
                                      </p:cBhvr>
                                      <p:to>
                                        <p:strVal val="visible"/>
                                      </p:to>
                                    </p:set>
                                    <p:animEffect transition="in" filter="box(in)">
                                      <p:cBhvr>
                                        <p:cTn id="72" dur="500"/>
                                        <p:tgtEl>
                                          <p:spTgt spid="287932"/>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87933"/>
                                        </p:tgtEl>
                                        <p:attrNameLst>
                                          <p:attrName>style.visibility</p:attrName>
                                        </p:attrNameLst>
                                      </p:cBhvr>
                                      <p:to>
                                        <p:strVal val="visible"/>
                                      </p:to>
                                    </p:set>
                                    <p:animEffect transition="in" filter="box(in)">
                                      <p:cBhvr>
                                        <p:cTn id="75" dur="500"/>
                                        <p:tgtEl>
                                          <p:spTgt spid="287933"/>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287934"/>
                                        </p:tgtEl>
                                        <p:attrNameLst>
                                          <p:attrName>style.visibility</p:attrName>
                                        </p:attrNameLst>
                                      </p:cBhvr>
                                      <p:to>
                                        <p:strVal val="visible"/>
                                      </p:to>
                                    </p:set>
                                    <p:animEffect transition="in" filter="box(in)">
                                      <p:cBhvr>
                                        <p:cTn id="78" dur="500"/>
                                        <p:tgtEl>
                                          <p:spTgt spid="287934"/>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87935"/>
                                        </p:tgtEl>
                                        <p:attrNameLst>
                                          <p:attrName>style.visibility</p:attrName>
                                        </p:attrNameLst>
                                      </p:cBhvr>
                                      <p:to>
                                        <p:strVal val="visible"/>
                                      </p:to>
                                    </p:set>
                                    <p:animEffect transition="in" filter="box(in)">
                                      <p:cBhvr>
                                        <p:cTn id="81" dur="500"/>
                                        <p:tgtEl>
                                          <p:spTgt spid="287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917" grpId="0"/>
      <p:bldP spid="287918" grpId="0"/>
      <p:bldP spid="287919" grpId="0"/>
      <p:bldP spid="287920" grpId="0"/>
      <p:bldP spid="287921" grpId="0"/>
      <p:bldP spid="287922" grpId="0"/>
      <p:bldP spid="287923" grpId="0"/>
      <p:bldP spid="287924" grpId="0"/>
      <p:bldP spid="287925" grpId="0"/>
      <p:bldP spid="287926" grpId="0"/>
      <p:bldP spid="287927" grpId="0"/>
      <p:bldP spid="287928" grpId="0"/>
      <p:bldP spid="287929" grpId="0"/>
      <p:bldP spid="287930" grpId="0"/>
      <p:bldP spid="287931" grpId="0"/>
      <p:bldP spid="287932" grpId="0"/>
      <p:bldP spid="287933" grpId="0"/>
      <p:bldP spid="287934" grpId="0"/>
      <p:bldP spid="287935" grpId="0" animBg="1"/>
      <p:bldP spid="287936" grpId="0"/>
      <p:bldP spid="287937" grpId="0"/>
      <p:bldP spid="287947" grpId="0"/>
      <p:bldP spid="287948" grpId="0" animBg="1"/>
      <p:bldP spid="287949" grpId="0" animBg="1"/>
      <p:bldP spid="2879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idx="1"/>
          </p:nvPr>
        </p:nvSpPr>
        <p:spPr>
          <a:xfrm>
            <a:off x="179388" y="260350"/>
            <a:ext cx="6019800" cy="609600"/>
          </a:xfrm>
          <a:ln/>
        </p:spPr>
        <p:txBody>
          <a:bodyPr vert="horz" wrap="square" lIns="91440" tIns="45720" rIns="91440" bIns="45720" anchor="t"/>
          <a:p>
            <a:pPr>
              <a:spcBef>
                <a:spcPct val="10000"/>
              </a:spcBef>
              <a:buNone/>
            </a:pPr>
            <a:r>
              <a:rPr lang="zh-CN" altLang="en-US" b="1" dirty="0">
                <a:solidFill>
                  <a:srgbClr val="3333FF"/>
                </a:solidFill>
              </a:rPr>
              <a:t>二</a:t>
            </a:r>
            <a:r>
              <a:rPr lang="en-US" altLang="zh-CN" b="1" dirty="0">
                <a:solidFill>
                  <a:srgbClr val="3333FF"/>
                </a:solidFill>
              </a:rPr>
              <a:t>.  </a:t>
            </a:r>
            <a:r>
              <a:rPr lang="zh-CN" altLang="en-US" b="1" dirty="0">
                <a:solidFill>
                  <a:srgbClr val="3333FF"/>
                </a:solidFill>
              </a:rPr>
              <a:t>链接分配：链接文件</a:t>
            </a:r>
            <a:r>
              <a:rPr lang="zh-CN" altLang="en-US" sz="2400" dirty="0"/>
              <a:t>        </a:t>
            </a:r>
            <a:r>
              <a:rPr lang="zh-CN" altLang="en-US" sz="2400" dirty="0">
                <a:sym typeface="Symbol" panose="05050102010706020507" pitchFamily="18" charset="2"/>
              </a:rPr>
              <a:t> </a:t>
            </a:r>
            <a:endParaRPr lang="zh-CN" altLang="en-US" sz="2400" dirty="0"/>
          </a:p>
        </p:txBody>
      </p:sp>
      <p:sp>
        <p:nvSpPr>
          <p:cNvPr id="288771" name="Text Box 3"/>
          <p:cNvSpPr txBox="1"/>
          <p:nvPr/>
        </p:nvSpPr>
        <p:spPr>
          <a:xfrm>
            <a:off x="179388" y="2133600"/>
            <a:ext cx="2808287" cy="519113"/>
          </a:xfrm>
          <a:prstGeom prst="rect">
            <a:avLst/>
          </a:prstGeom>
          <a:noFill/>
          <a:ln w="9525">
            <a:noFill/>
          </a:ln>
        </p:spPr>
        <p:txBody>
          <a:bodyPr>
            <a:spAutoFit/>
          </a:bodyPr>
          <a:p>
            <a:pPr>
              <a:buClrTx/>
            </a:pPr>
            <a:r>
              <a:rPr lang="en-US" altLang="zh-CN" sz="2800" dirty="0">
                <a:solidFill>
                  <a:schemeClr val="accent1"/>
                </a:solidFill>
                <a:latin typeface="Times New Roman" panose="02020603050405020304" pitchFamily="18" charset="0"/>
              </a:rPr>
              <a:t>1. </a:t>
            </a:r>
            <a:r>
              <a:rPr lang="zh-CN" altLang="en-US" sz="2800" dirty="0">
                <a:solidFill>
                  <a:schemeClr val="accent1"/>
                </a:solidFill>
                <a:latin typeface="Times New Roman" panose="02020603050405020304" pitchFamily="18" charset="0"/>
              </a:rPr>
              <a:t>隐式链接：</a:t>
            </a:r>
            <a:endParaRPr lang="zh-CN" altLang="en-US" sz="2800" dirty="0">
              <a:solidFill>
                <a:schemeClr val="accent1"/>
              </a:solidFill>
              <a:latin typeface="Times New Roman" panose="02020603050405020304" pitchFamily="18" charset="0"/>
            </a:endParaRPr>
          </a:p>
        </p:txBody>
      </p:sp>
      <p:sp>
        <p:nvSpPr>
          <p:cNvPr id="288773" name="Text Box 5"/>
          <p:cNvSpPr txBox="1"/>
          <p:nvPr/>
        </p:nvSpPr>
        <p:spPr>
          <a:xfrm>
            <a:off x="2771775" y="3500438"/>
            <a:ext cx="1079500" cy="48101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288774" name="Text Box 6"/>
          <p:cNvSpPr txBox="1"/>
          <p:nvPr/>
        </p:nvSpPr>
        <p:spPr>
          <a:xfrm>
            <a:off x="2771775" y="2276475"/>
            <a:ext cx="2232025" cy="457200"/>
          </a:xfrm>
          <a:prstGeom prst="rect">
            <a:avLst/>
          </a:prstGeom>
          <a:noFill/>
          <a:ln w="9525">
            <a:noFill/>
          </a:ln>
        </p:spPr>
        <p:txBody>
          <a:bodyPr>
            <a:spAutoFit/>
          </a:bodyPr>
          <a:p>
            <a:pPr>
              <a:spcBef>
                <a:spcPct val="10000"/>
              </a:spcBef>
              <a:buClrTx/>
            </a:pPr>
            <a:r>
              <a:rPr lang="zh-CN" altLang="en-US" dirty="0">
                <a:latin typeface="Times New Roman" panose="02020603050405020304" pitchFamily="18" charset="0"/>
              </a:rPr>
              <a:t>文件</a:t>
            </a:r>
            <a:r>
              <a:rPr lang="en-US" altLang="zh-CN" dirty="0">
                <a:latin typeface="Times New Roman" panose="02020603050405020304" pitchFamily="18" charset="0"/>
              </a:rPr>
              <a:t>A</a:t>
            </a:r>
            <a:r>
              <a:rPr lang="zh-CN" altLang="en-US" dirty="0">
                <a:latin typeface="Times New Roman" panose="02020603050405020304" pitchFamily="18" charset="0"/>
              </a:rPr>
              <a:t>目录项</a:t>
            </a:r>
            <a:endParaRPr lang="zh-CN" altLang="en-US" dirty="0">
              <a:latin typeface="Times New Roman" panose="02020603050405020304" pitchFamily="18" charset="0"/>
            </a:endParaRPr>
          </a:p>
        </p:txBody>
      </p:sp>
      <p:sp>
        <p:nvSpPr>
          <p:cNvPr id="288775" name="Text Box 7"/>
          <p:cNvSpPr txBox="1"/>
          <p:nvPr/>
        </p:nvSpPr>
        <p:spPr>
          <a:xfrm>
            <a:off x="3708400" y="3500438"/>
            <a:ext cx="1030288" cy="48101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b="0" dirty="0">
                <a:latin typeface="Times New Roman" panose="02020603050405020304" pitchFamily="18" charset="0"/>
              </a:rPr>
              <a:t>9</a:t>
            </a:r>
            <a:endParaRPr lang="en-US" altLang="zh-CN" b="0" dirty="0">
              <a:latin typeface="Times New Roman" panose="02020603050405020304" pitchFamily="18" charset="0"/>
            </a:endParaRPr>
          </a:p>
        </p:txBody>
      </p:sp>
      <p:sp>
        <p:nvSpPr>
          <p:cNvPr id="288776" name="Text Box 8"/>
          <p:cNvSpPr txBox="1"/>
          <p:nvPr/>
        </p:nvSpPr>
        <p:spPr>
          <a:xfrm>
            <a:off x="2771775" y="2781300"/>
            <a:ext cx="936625" cy="7667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2000" dirty="0">
                <a:latin typeface="Times New Roman" panose="02020603050405020304" pitchFamily="18" charset="0"/>
              </a:rPr>
              <a:t>文件名</a:t>
            </a:r>
            <a:endParaRPr lang="zh-CN" altLang="en-US" sz="2000" dirty="0">
              <a:latin typeface="Times New Roman" panose="02020603050405020304" pitchFamily="18" charset="0"/>
            </a:endParaRPr>
          </a:p>
        </p:txBody>
      </p:sp>
      <p:sp>
        <p:nvSpPr>
          <p:cNvPr id="288777" name="Text Box 9"/>
          <p:cNvSpPr txBox="1"/>
          <p:nvPr/>
        </p:nvSpPr>
        <p:spPr>
          <a:xfrm>
            <a:off x="3708400" y="2781300"/>
            <a:ext cx="1030288" cy="7667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2000" dirty="0">
                <a:latin typeface="Times New Roman" panose="02020603050405020304" pitchFamily="18" charset="0"/>
              </a:rPr>
              <a:t>起始盘块号</a:t>
            </a:r>
            <a:endParaRPr lang="zh-CN" altLang="en-US" sz="2000" dirty="0">
              <a:latin typeface="Times New Roman" panose="02020603050405020304" pitchFamily="18" charset="0"/>
            </a:endParaRPr>
          </a:p>
        </p:txBody>
      </p:sp>
      <p:sp>
        <p:nvSpPr>
          <p:cNvPr id="288778" name="Line 10"/>
          <p:cNvSpPr>
            <a:spLocks noChangeShapeType="1"/>
          </p:cNvSpPr>
          <p:nvPr/>
        </p:nvSpPr>
        <p:spPr bwMode="auto">
          <a:xfrm>
            <a:off x="4762500" y="3813175"/>
            <a:ext cx="25717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79" name="Line 11"/>
          <p:cNvSpPr>
            <a:spLocks noChangeShapeType="1"/>
          </p:cNvSpPr>
          <p:nvPr/>
        </p:nvSpPr>
        <p:spPr bwMode="auto">
          <a:xfrm flipV="1">
            <a:off x="1763713" y="4149725"/>
            <a:ext cx="3240088"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80" name="Line 12"/>
          <p:cNvSpPr>
            <a:spLocks noChangeShapeType="1"/>
          </p:cNvSpPr>
          <p:nvPr/>
        </p:nvSpPr>
        <p:spPr bwMode="auto">
          <a:xfrm>
            <a:off x="1763713" y="4149725"/>
            <a:ext cx="0" cy="2159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41"/>
          <p:cNvGrpSpPr/>
          <p:nvPr/>
        </p:nvGrpSpPr>
        <p:grpSpPr>
          <a:xfrm>
            <a:off x="1258888" y="1052513"/>
            <a:ext cx="5473700" cy="1193800"/>
            <a:chOff x="793" y="663"/>
            <a:chExt cx="2224" cy="294"/>
          </a:xfrm>
        </p:grpSpPr>
        <p:sp>
          <p:nvSpPr>
            <p:cNvPr id="288810" name="Rectangle 42"/>
            <p:cNvSpPr>
              <a:spLocks noChangeArrowheads="1"/>
            </p:cNvSpPr>
            <p:nvPr/>
          </p:nvSpPr>
          <p:spPr bwMode="auto">
            <a:xfrm>
              <a:off x="2835" y="664"/>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11" name="Text Box 43"/>
            <p:cNvSpPr txBox="1">
              <a:spLocks noChangeArrowheads="1"/>
            </p:cNvSpPr>
            <p:nvPr/>
          </p:nvSpPr>
          <p:spPr bwMode="auto">
            <a:xfrm>
              <a:off x="2835" y="845"/>
              <a:ext cx="181" cy="1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88812" name="Rectangle 44"/>
            <p:cNvSpPr>
              <a:spLocks noChangeArrowheads="1"/>
            </p:cNvSpPr>
            <p:nvPr/>
          </p:nvSpPr>
          <p:spPr bwMode="auto">
            <a:xfrm>
              <a:off x="2472" y="664"/>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13" name="Text Box 45"/>
            <p:cNvSpPr txBox="1">
              <a:spLocks noChangeArrowheads="1"/>
            </p:cNvSpPr>
            <p:nvPr/>
          </p:nvSpPr>
          <p:spPr bwMode="auto">
            <a:xfrm>
              <a:off x="2517" y="845"/>
              <a:ext cx="227" cy="1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88814" name="Rectangle 46"/>
            <p:cNvSpPr>
              <a:spLocks noChangeArrowheads="1"/>
            </p:cNvSpPr>
            <p:nvPr/>
          </p:nvSpPr>
          <p:spPr bwMode="auto">
            <a:xfrm>
              <a:off x="2109" y="664"/>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15" name="Text Box 47"/>
            <p:cNvSpPr txBox="1">
              <a:spLocks noChangeArrowheads="1"/>
            </p:cNvSpPr>
            <p:nvPr/>
          </p:nvSpPr>
          <p:spPr bwMode="auto">
            <a:xfrm>
              <a:off x="2109" y="845"/>
              <a:ext cx="182" cy="1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88816" name="Rectangle 48"/>
            <p:cNvSpPr>
              <a:spLocks noChangeArrowheads="1"/>
            </p:cNvSpPr>
            <p:nvPr/>
          </p:nvSpPr>
          <p:spPr bwMode="auto">
            <a:xfrm>
              <a:off x="1745" y="663"/>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17" name="Text Box 49"/>
            <p:cNvSpPr txBox="1">
              <a:spLocks noChangeArrowheads="1"/>
            </p:cNvSpPr>
            <p:nvPr/>
          </p:nvSpPr>
          <p:spPr bwMode="auto">
            <a:xfrm>
              <a:off x="1792" y="845"/>
              <a:ext cx="226" cy="1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88818" name="Rectangle 50"/>
            <p:cNvSpPr>
              <a:spLocks noChangeArrowheads="1"/>
            </p:cNvSpPr>
            <p:nvPr/>
          </p:nvSpPr>
          <p:spPr bwMode="auto">
            <a:xfrm>
              <a:off x="1383" y="664"/>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19" name="Text Box 51"/>
            <p:cNvSpPr txBox="1">
              <a:spLocks noChangeArrowheads="1"/>
            </p:cNvSpPr>
            <p:nvPr/>
          </p:nvSpPr>
          <p:spPr bwMode="auto">
            <a:xfrm>
              <a:off x="1383" y="845"/>
              <a:ext cx="182" cy="1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288820" name="Line 52"/>
            <p:cNvSpPr>
              <a:spLocks noChangeShapeType="1"/>
            </p:cNvSpPr>
            <p:nvPr/>
          </p:nvSpPr>
          <p:spPr bwMode="auto">
            <a:xfrm>
              <a:off x="1565" y="753"/>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21" name="Line 53"/>
            <p:cNvSpPr>
              <a:spLocks noChangeShapeType="1"/>
            </p:cNvSpPr>
            <p:nvPr/>
          </p:nvSpPr>
          <p:spPr bwMode="auto">
            <a:xfrm>
              <a:off x="1928" y="753"/>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22" name="Line 54"/>
            <p:cNvSpPr>
              <a:spLocks noChangeShapeType="1"/>
            </p:cNvSpPr>
            <p:nvPr/>
          </p:nvSpPr>
          <p:spPr bwMode="auto">
            <a:xfrm>
              <a:off x="2290" y="753"/>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23" name="Line 55"/>
            <p:cNvSpPr>
              <a:spLocks noChangeShapeType="1"/>
            </p:cNvSpPr>
            <p:nvPr/>
          </p:nvSpPr>
          <p:spPr bwMode="auto">
            <a:xfrm>
              <a:off x="2653" y="753"/>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24" name="Rectangle 56"/>
            <p:cNvSpPr>
              <a:spLocks noChangeArrowheads="1"/>
            </p:cNvSpPr>
            <p:nvPr/>
          </p:nvSpPr>
          <p:spPr bwMode="auto">
            <a:xfrm>
              <a:off x="793" y="663"/>
              <a:ext cx="631" cy="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文件</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59"/>
          <p:cNvGrpSpPr/>
          <p:nvPr/>
        </p:nvGrpSpPr>
        <p:grpSpPr>
          <a:xfrm>
            <a:off x="1187450" y="4365625"/>
            <a:ext cx="7704138" cy="1709738"/>
            <a:chOff x="521" y="2568"/>
            <a:chExt cx="4853" cy="1077"/>
          </a:xfrm>
        </p:grpSpPr>
        <p:sp>
          <p:nvSpPr>
            <p:cNvPr id="37905" name="Text Box 14"/>
            <p:cNvSpPr txBox="1"/>
            <p:nvPr/>
          </p:nvSpPr>
          <p:spPr>
            <a:xfrm>
              <a:off x="644" y="2568"/>
              <a:ext cx="553" cy="78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r</a:t>
              </a:r>
              <a:r>
                <a:rPr lang="en-US" altLang="zh-CN" baseline="-25000" dirty="0">
                  <a:latin typeface="Times New Roman" panose="02020603050405020304" pitchFamily="18" charset="0"/>
                </a:rPr>
                <a:t>0</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7906" name="Line 15"/>
            <p:cNvSpPr/>
            <p:nvPr/>
          </p:nvSpPr>
          <p:spPr>
            <a:xfrm>
              <a:off x="657" y="2976"/>
              <a:ext cx="553" cy="0"/>
            </a:xfrm>
            <a:prstGeom prst="line">
              <a:avLst/>
            </a:prstGeom>
            <a:ln w="9525" cap="flat" cmpd="sng">
              <a:solidFill>
                <a:srgbClr val="000000"/>
              </a:solidFill>
              <a:prstDash val="solid"/>
              <a:headEnd type="none" w="med" len="med"/>
              <a:tailEnd type="none" w="med" len="med"/>
            </a:ln>
          </p:spPr>
        </p:sp>
        <p:sp>
          <p:nvSpPr>
            <p:cNvPr id="37907" name="Text Box 16"/>
            <p:cNvSpPr txBox="1"/>
            <p:nvPr/>
          </p:nvSpPr>
          <p:spPr>
            <a:xfrm>
              <a:off x="521" y="3353"/>
              <a:ext cx="921" cy="288"/>
            </a:xfrm>
            <a:prstGeom prst="rect">
              <a:avLst/>
            </a:prstGeom>
            <a:noFill/>
            <a:ln w="9525">
              <a:noFill/>
            </a:ln>
          </p:spPr>
          <p:txBody>
            <a:bodyPr>
              <a:spAutoFit/>
            </a:bodyPr>
            <a:p>
              <a:pPr>
                <a:buClrTx/>
              </a:pPr>
              <a:r>
                <a:rPr lang="zh-CN" altLang="en-US" dirty="0">
                  <a:latin typeface="Times New Roman" panose="02020603050405020304" pitchFamily="18" charset="0"/>
                </a:rPr>
                <a:t>磁盘块 </a:t>
              </a:r>
              <a:r>
                <a:rPr lang="en-US" altLang="zh-CN" dirty="0">
                  <a:latin typeface="Times New Roman" panose="02020603050405020304" pitchFamily="18" charset="0"/>
                </a:rPr>
                <a:t>9</a:t>
              </a:r>
              <a:endParaRPr lang="en-US" altLang="zh-CN" dirty="0">
                <a:latin typeface="Times New Roman" panose="02020603050405020304" pitchFamily="18" charset="0"/>
              </a:endParaRPr>
            </a:p>
          </p:txBody>
        </p:sp>
        <p:sp>
          <p:nvSpPr>
            <p:cNvPr id="37908" name="Text Box 17"/>
            <p:cNvSpPr txBox="1"/>
            <p:nvPr/>
          </p:nvSpPr>
          <p:spPr>
            <a:xfrm>
              <a:off x="1628" y="2572"/>
              <a:ext cx="552" cy="78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r</a:t>
              </a:r>
              <a:r>
                <a:rPr lang="en-US" altLang="zh-CN" baseline="-25000" dirty="0">
                  <a:latin typeface="Times New Roman" panose="02020603050405020304" pitchFamily="18" charset="0"/>
                </a:rPr>
                <a:t>1</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7909" name="Line 18"/>
            <p:cNvSpPr/>
            <p:nvPr/>
          </p:nvSpPr>
          <p:spPr>
            <a:xfrm>
              <a:off x="1628" y="2976"/>
              <a:ext cx="552" cy="0"/>
            </a:xfrm>
            <a:prstGeom prst="line">
              <a:avLst/>
            </a:prstGeom>
            <a:ln w="9525" cap="flat" cmpd="sng">
              <a:solidFill>
                <a:srgbClr val="000000"/>
              </a:solidFill>
              <a:prstDash val="solid"/>
              <a:headEnd type="none" w="med" len="med"/>
              <a:tailEnd type="none" w="med" len="med"/>
            </a:ln>
          </p:spPr>
        </p:sp>
        <p:sp>
          <p:nvSpPr>
            <p:cNvPr id="288788" name="Line 20"/>
            <p:cNvSpPr>
              <a:spLocks noChangeShapeType="1"/>
            </p:cNvSpPr>
            <p:nvPr/>
          </p:nvSpPr>
          <p:spPr bwMode="auto">
            <a:xfrm>
              <a:off x="1197" y="3240"/>
              <a:ext cx="18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89" name="Line 21"/>
            <p:cNvSpPr>
              <a:spLocks noChangeShapeType="1"/>
            </p:cNvSpPr>
            <p:nvPr/>
          </p:nvSpPr>
          <p:spPr bwMode="auto">
            <a:xfrm flipV="1">
              <a:off x="1381" y="2576"/>
              <a:ext cx="0" cy="664"/>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90" name="Line 22"/>
            <p:cNvSpPr>
              <a:spLocks noChangeShapeType="1"/>
            </p:cNvSpPr>
            <p:nvPr/>
          </p:nvSpPr>
          <p:spPr bwMode="auto">
            <a:xfrm>
              <a:off x="1381" y="2576"/>
              <a:ext cx="247"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3" name="Text Box 23"/>
            <p:cNvSpPr txBox="1"/>
            <p:nvPr/>
          </p:nvSpPr>
          <p:spPr>
            <a:xfrm>
              <a:off x="2610" y="2572"/>
              <a:ext cx="552" cy="78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r</a:t>
              </a:r>
              <a:r>
                <a:rPr lang="en-US" altLang="zh-CN" baseline="-25000" dirty="0">
                  <a:latin typeface="Times New Roman" panose="02020603050405020304" pitchFamily="18" charset="0"/>
                </a:rPr>
                <a:t>2</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37914" name="Line 24"/>
            <p:cNvSpPr/>
            <p:nvPr/>
          </p:nvSpPr>
          <p:spPr>
            <a:xfrm>
              <a:off x="2610" y="2976"/>
              <a:ext cx="552" cy="0"/>
            </a:xfrm>
            <a:prstGeom prst="line">
              <a:avLst/>
            </a:prstGeom>
            <a:ln w="9525" cap="flat" cmpd="sng">
              <a:solidFill>
                <a:srgbClr val="000000"/>
              </a:solidFill>
              <a:prstDash val="solid"/>
              <a:headEnd type="none" w="med" len="med"/>
              <a:tailEnd type="none" w="med" len="med"/>
            </a:ln>
          </p:spPr>
        </p:sp>
        <p:sp>
          <p:nvSpPr>
            <p:cNvPr id="37915" name="Text Box 25"/>
            <p:cNvSpPr txBox="1"/>
            <p:nvPr/>
          </p:nvSpPr>
          <p:spPr>
            <a:xfrm>
              <a:off x="2486" y="3357"/>
              <a:ext cx="921" cy="288"/>
            </a:xfrm>
            <a:prstGeom prst="rect">
              <a:avLst/>
            </a:prstGeom>
            <a:noFill/>
            <a:ln w="9525">
              <a:noFill/>
            </a:ln>
          </p:spPr>
          <p:txBody>
            <a:bodyPr>
              <a:spAutoFit/>
            </a:bodyPr>
            <a:p>
              <a:pPr>
                <a:buClrTx/>
              </a:pPr>
              <a:r>
                <a:rPr lang="zh-CN" altLang="en-US" dirty="0">
                  <a:latin typeface="Times New Roman" panose="02020603050405020304" pitchFamily="18" charset="0"/>
                </a:rPr>
                <a:t>磁盘块</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88794" name="Line 26"/>
            <p:cNvSpPr>
              <a:spLocks noChangeShapeType="1"/>
            </p:cNvSpPr>
            <p:nvPr/>
          </p:nvSpPr>
          <p:spPr bwMode="auto">
            <a:xfrm>
              <a:off x="2179" y="3240"/>
              <a:ext cx="18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95" name="Line 27"/>
            <p:cNvSpPr>
              <a:spLocks noChangeShapeType="1"/>
            </p:cNvSpPr>
            <p:nvPr/>
          </p:nvSpPr>
          <p:spPr bwMode="auto">
            <a:xfrm flipV="1">
              <a:off x="2363" y="2576"/>
              <a:ext cx="0" cy="664"/>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796" name="Line 28"/>
            <p:cNvSpPr>
              <a:spLocks noChangeShapeType="1"/>
            </p:cNvSpPr>
            <p:nvPr/>
          </p:nvSpPr>
          <p:spPr bwMode="auto">
            <a:xfrm>
              <a:off x="2363" y="2576"/>
              <a:ext cx="247"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19" name="Text Box 29"/>
            <p:cNvSpPr txBox="1"/>
            <p:nvPr/>
          </p:nvSpPr>
          <p:spPr>
            <a:xfrm>
              <a:off x="3593" y="2572"/>
              <a:ext cx="553" cy="78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r</a:t>
              </a:r>
              <a:r>
                <a:rPr lang="en-US" altLang="zh-CN" baseline="-25000" dirty="0">
                  <a:latin typeface="Times New Roman" panose="02020603050405020304" pitchFamily="18" charset="0"/>
                </a:rPr>
                <a:t>3</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37920" name="Line 30"/>
            <p:cNvSpPr/>
            <p:nvPr/>
          </p:nvSpPr>
          <p:spPr>
            <a:xfrm>
              <a:off x="3593" y="2976"/>
              <a:ext cx="553" cy="0"/>
            </a:xfrm>
            <a:prstGeom prst="line">
              <a:avLst/>
            </a:prstGeom>
            <a:ln w="9525" cap="flat" cmpd="sng">
              <a:solidFill>
                <a:srgbClr val="000000"/>
              </a:solidFill>
              <a:prstDash val="solid"/>
              <a:headEnd type="none" w="med" len="med"/>
              <a:tailEnd type="none" w="med" len="med"/>
            </a:ln>
          </p:spPr>
        </p:sp>
        <p:sp>
          <p:nvSpPr>
            <p:cNvPr id="37921" name="Text Box 31"/>
            <p:cNvSpPr txBox="1"/>
            <p:nvPr/>
          </p:nvSpPr>
          <p:spPr>
            <a:xfrm>
              <a:off x="3470" y="3357"/>
              <a:ext cx="921" cy="288"/>
            </a:xfrm>
            <a:prstGeom prst="rect">
              <a:avLst/>
            </a:prstGeom>
            <a:noFill/>
            <a:ln w="9525">
              <a:noFill/>
            </a:ln>
          </p:spPr>
          <p:txBody>
            <a:bodyPr>
              <a:spAutoFit/>
            </a:bodyPr>
            <a:p>
              <a:pPr>
                <a:buClrTx/>
              </a:pPr>
              <a:r>
                <a:rPr lang="zh-CN" altLang="en-US" dirty="0">
                  <a:latin typeface="Times New Roman" panose="02020603050405020304" pitchFamily="18" charset="0"/>
                </a:rPr>
                <a:t>磁盘块 </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288800" name="Line 32"/>
            <p:cNvSpPr>
              <a:spLocks noChangeShapeType="1"/>
            </p:cNvSpPr>
            <p:nvPr/>
          </p:nvSpPr>
          <p:spPr bwMode="auto">
            <a:xfrm>
              <a:off x="3162" y="3240"/>
              <a:ext cx="18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01" name="Line 33"/>
            <p:cNvSpPr>
              <a:spLocks noChangeShapeType="1"/>
            </p:cNvSpPr>
            <p:nvPr/>
          </p:nvSpPr>
          <p:spPr bwMode="auto">
            <a:xfrm flipV="1">
              <a:off x="3346" y="2576"/>
              <a:ext cx="0" cy="664"/>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02" name="Line 34"/>
            <p:cNvSpPr>
              <a:spLocks noChangeShapeType="1"/>
            </p:cNvSpPr>
            <p:nvPr/>
          </p:nvSpPr>
          <p:spPr bwMode="auto">
            <a:xfrm>
              <a:off x="3346" y="2576"/>
              <a:ext cx="247"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25" name="Text Box 35"/>
            <p:cNvSpPr txBox="1"/>
            <p:nvPr/>
          </p:nvSpPr>
          <p:spPr>
            <a:xfrm>
              <a:off x="4576" y="2572"/>
              <a:ext cx="553" cy="78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r</a:t>
              </a:r>
              <a:r>
                <a:rPr lang="en-US" altLang="zh-CN" baseline="-25000" dirty="0">
                  <a:latin typeface="Times New Roman" panose="02020603050405020304" pitchFamily="18" charset="0"/>
                </a:rPr>
                <a:t>4</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Arial" panose="020B0604020202020204" pitchFamily="34" charset="0"/>
                  <a:sym typeface="Symbol" panose="05050102010706020507" pitchFamily="18" charset="2"/>
                </a:rPr>
                <a:t></a:t>
              </a:r>
              <a:endParaRPr lang="en-US" altLang="zh-CN" dirty="0">
                <a:latin typeface="Arial" panose="020B0604020202020204" pitchFamily="34" charset="0"/>
                <a:sym typeface="Symbol" panose="05050102010706020507" pitchFamily="18" charset="2"/>
              </a:endParaRPr>
            </a:p>
          </p:txBody>
        </p:sp>
        <p:sp>
          <p:nvSpPr>
            <p:cNvPr id="37926" name="Line 36"/>
            <p:cNvSpPr/>
            <p:nvPr/>
          </p:nvSpPr>
          <p:spPr>
            <a:xfrm>
              <a:off x="4576" y="2976"/>
              <a:ext cx="553" cy="0"/>
            </a:xfrm>
            <a:prstGeom prst="line">
              <a:avLst/>
            </a:prstGeom>
            <a:ln w="9525" cap="flat" cmpd="sng">
              <a:solidFill>
                <a:srgbClr val="000000"/>
              </a:solidFill>
              <a:prstDash val="solid"/>
              <a:headEnd type="none" w="med" len="med"/>
              <a:tailEnd type="none" w="med" len="med"/>
            </a:ln>
          </p:spPr>
        </p:sp>
        <p:sp>
          <p:nvSpPr>
            <p:cNvPr id="37927" name="Text Box 37"/>
            <p:cNvSpPr txBox="1"/>
            <p:nvPr/>
          </p:nvSpPr>
          <p:spPr>
            <a:xfrm>
              <a:off x="4453" y="3357"/>
              <a:ext cx="921" cy="288"/>
            </a:xfrm>
            <a:prstGeom prst="rect">
              <a:avLst/>
            </a:prstGeom>
            <a:noFill/>
            <a:ln w="9525">
              <a:noFill/>
            </a:ln>
          </p:spPr>
          <p:txBody>
            <a:bodyPr>
              <a:spAutoFit/>
            </a:bodyPr>
            <a:p>
              <a:pPr>
                <a:buClrTx/>
              </a:pPr>
              <a:r>
                <a:rPr lang="zh-CN" altLang="en-US" dirty="0">
                  <a:latin typeface="Times New Roman" panose="02020603050405020304" pitchFamily="18" charset="0"/>
                </a:rPr>
                <a:t>磁盘块 </a:t>
              </a: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288806" name="Line 38"/>
            <p:cNvSpPr>
              <a:spLocks noChangeShapeType="1"/>
            </p:cNvSpPr>
            <p:nvPr/>
          </p:nvSpPr>
          <p:spPr bwMode="auto">
            <a:xfrm>
              <a:off x="4146" y="3240"/>
              <a:ext cx="18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07" name="Line 39"/>
            <p:cNvSpPr>
              <a:spLocks noChangeShapeType="1"/>
            </p:cNvSpPr>
            <p:nvPr/>
          </p:nvSpPr>
          <p:spPr bwMode="auto">
            <a:xfrm flipV="1">
              <a:off x="4330" y="2576"/>
              <a:ext cx="1" cy="664"/>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08" name="Line 40"/>
            <p:cNvSpPr>
              <a:spLocks noChangeShapeType="1"/>
            </p:cNvSpPr>
            <p:nvPr/>
          </p:nvSpPr>
          <p:spPr bwMode="auto">
            <a:xfrm>
              <a:off x="4330" y="2576"/>
              <a:ext cx="246"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31" name="Text Box 58"/>
            <p:cNvSpPr txBox="1"/>
            <p:nvPr/>
          </p:nvSpPr>
          <p:spPr>
            <a:xfrm>
              <a:off x="1460" y="3339"/>
              <a:ext cx="921" cy="288"/>
            </a:xfrm>
            <a:prstGeom prst="rect">
              <a:avLst/>
            </a:prstGeom>
            <a:noFill/>
            <a:ln w="9525">
              <a:noFill/>
            </a:ln>
          </p:spPr>
          <p:txBody>
            <a:bodyPr>
              <a:spAutoFit/>
            </a:bodyPr>
            <a:p>
              <a:pPr>
                <a:buClrTx/>
              </a:pPr>
              <a:r>
                <a:rPr lang="zh-CN" altLang="en-US" dirty="0">
                  <a:latin typeface="Times New Roman" panose="02020603050405020304" pitchFamily="18" charset="0"/>
                </a:rPr>
                <a:t>磁盘块 </a:t>
              </a: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grpSp>
      <p:sp>
        <p:nvSpPr>
          <p:cNvPr id="288828" name="Line 60"/>
          <p:cNvSpPr>
            <a:spLocks noChangeShapeType="1"/>
          </p:cNvSpPr>
          <p:nvPr/>
        </p:nvSpPr>
        <p:spPr bwMode="auto">
          <a:xfrm flipV="1">
            <a:off x="5003800" y="3789363"/>
            <a:ext cx="0" cy="3603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829" name="Text Box 61"/>
          <p:cNvSpPr txBox="1"/>
          <p:nvPr/>
        </p:nvSpPr>
        <p:spPr>
          <a:xfrm>
            <a:off x="5076825" y="2549525"/>
            <a:ext cx="3744913" cy="519113"/>
          </a:xfrm>
          <a:prstGeom prst="rect">
            <a:avLst/>
          </a:prstGeom>
          <a:noFill/>
          <a:ln w="9525">
            <a:noFill/>
          </a:ln>
        </p:spPr>
        <p:txBody>
          <a:bodyPr>
            <a:spAutoFit/>
          </a:bodyPr>
          <a:p>
            <a:pPr>
              <a:buClrTx/>
              <a:buFont typeface="Wingdings" panose="05000000000000000000" pitchFamily="2" charset="2"/>
              <a:buChar char="l"/>
            </a:pPr>
            <a:r>
              <a:rPr lang="en-US" altLang="zh-CN" sz="2800" dirty="0">
                <a:solidFill>
                  <a:schemeClr val="accent1"/>
                </a:solidFill>
                <a:latin typeface="Times New Roman" panose="02020603050405020304" pitchFamily="18" charset="0"/>
              </a:rPr>
              <a:t>  </a:t>
            </a:r>
            <a:r>
              <a:rPr lang="zh-CN" altLang="en-US" sz="2800" dirty="0">
                <a:solidFill>
                  <a:schemeClr val="accent1"/>
                </a:solidFill>
                <a:latin typeface="Times New Roman" panose="02020603050405020304" pitchFamily="18" charset="0"/>
              </a:rPr>
              <a:t>隐式链接的缺点：</a:t>
            </a:r>
            <a:endParaRPr lang="zh-CN" altLang="en-US" sz="2800" dirty="0">
              <a:solidFill>
                <a:schemeClr val="accent1"/>
              </a:solidFill>
              <a:latin typeface="Times New Roman" panose="02020603050405020304" pitchFamily="18" charset="0"/>
            </a:endParaRPr>
          </a:p>
        </p:txBody>
      </p:sp>
      <p:sp>
        <p:nvSpPr>
          <p:cNvPr id="288830" name="Text Box 62"/>
          <p:cNvSpPr txBox="1"/>
          <p:nvPr/>
        </p:nvSpPr>
        <p:spPr>
          <a:xfrm>
            <a:off x="5221288" y="3071813"/>
            <a:ext cx="3959225" cy="1004887"/>
          </a:xfrm>
          <a:prstGeom prst="rect">
            <a:avLst/>
          </a:prstGeom>
          <a:noFill/>
          <a:ln w="9525">
            <a:noFill/>
          </a:ln>
        </p:spPr>
        <p:txBody>
          <a:bodyPr>
            <a:spAutoFit/>
          </a:bodyPr>
          <a:p>
            <a:pPr>
              <a:buClrTx/>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）文件容易丢失；</a:t>
            </a:r>
            <a:endParaRPr lang="zh-CN" altLang="en-US" dirty="0">
              <a:latin typeface="Times New Roman" panose="02020603050405020304" pitchFamily="18" charset="0"/>
            </a:endParaRPr>
          </a:p>
          <a:p>
            <a:pPr>
              <a:buClrTx/>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）文件只能顺序存取。</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8771">
                                            <p:txEl>
                                              <p:charRg st="0" end="9"/>
                                            </p:txEl>
                                          </p:spTgt>
                                        </p:tgtEl>
                                        <p:attrNameLst>
                                          <p:attrName>style.visibility</p:attrName>
                                        </p:attrNameLst>
                                      </p:cBhvr>
                                      <p:to>
                                        <p:strVal val="visible"/>
                                      </p:to>
                                    </p:set>
                                    <p:animEffect transition="in" filter="box(in)">
                                      <p:cBhvr>
                                        <p:cTn id="12" dur="500"/>
                                        <p:tgtEl>
                                          <p:spTgt spid="288771">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8773"/>
                                        </p:tgtEl>
                                        <p:attrNameLst>
                                          <p:attrName>style.visibility</p:attrName>
                                        </p:attrNameLst>
                                      </p:cBhvr>
                                      <p:to>
                                        <p:strVal val="visible"/>
                                      </p:to>
                                    </p:set>
                                    <p:animEffect transition="in" filter="box(in)">
                                      <p:cBhvr>
                                        <p:cTn id="22" dur="500"/>
                                        <p:tgtEl>
                                          <p:spTgt spid="28877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88774"/>
                                        </p:tgtEl>
                                        <p:attrNameLst>
                                          <p:attrName>style.visibility</p:attrName>
                                        </p:attrNameLst>
                                      </p:cBhvr>
                                      <p:to>
                                        <p:strVal val="visible"/>
                                      </p:to>
                                    </p:set>
                                    <p:animEffect transition="in" filter="box(in)">
                                      <p:cBhvr>
                                        <p:cTn id="25" dur="500"/>
                                        <p:tgtEl>
                                          <p:spTgt spid="28877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88775"/>
                                        </p:tgtEl>
                                        <p:attrNameLst>
                                          <p:attrName>style.visibility</p:attrName>
                                        </p:attrNameLst>
                                      </p:cBhvr>
                                      <p:to>
                                        <p:strVal val="visible"/>
                                      </p:to>
                                    </p:set>
                                    <p:animEffect transition="in" filter="box(in)">
                                      <p:cBhvr>
                                        <p:cTn id="28" dur="500"/>
                                        <p:tgtEl>
                                          <p:spTgt spid="28877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88776"/>
                                        </p:tgtEl>
                                        <p:attrNameLst>
                                          <p:attrName>style.visibility</p:attrName>
                                        </p:attrNameLst>
                                      </p:cBhvr>
                                      <p:to>
                                        <p:strVal val="visible"/>
                                      </p:to>
                                    </p:set>
                                    <p:animEffect transition="in" filter="box(in)">
                                      <p:cBhvr>
                                        <p:cTn id="31" dur="500"/>
                                        <p:tgtEl>
                                          <p:spTgt spid="28877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88777"/>
                                        </p:tgtEl>
                                        <p:attrNameLst>
                                          <p:attrName>style.visibility</p:attrName>
                                        </p:attrNameLst>
                                      </p:cBhvr>
                                      <p:to>
                                        <p:strVal val="visible"/>
                                      </p:to>
                                    </p:set>
                                    <p:animEffect transition="in" filter="box(in)">
                                      <p:cBhvr>
                                        <p:cTn id="34" dur="500"/>
                                        <p:tgtEl>
                                          <p:spTgt spid="288777"/>
                                        </p:tgtEl>
                                      </p:cBhvr>
                                    </p:animEffect>
                                  </p:childTnLst>
                                </p:cTn>
                              </p:par>
                              <p:par>
                                <p:cTn id="35" presetID="4" presetClass="entr" presetSubtype="16" fill="hold" nodeType="withEffect">
                                  <p:stCondLst>
                                    <p:cond delay="0"/>
                                  </p:stCondLst>
                                  <p:childTnLst>
                                    <p:set>
                                      <p:cBhvr>
                                        <p:cTn id="36" dur="1" fill="hold">
                                          <p:stCondLst>
                                            <p:cond delay="0"/>
                                          </p:stCondLst>
                                        </p:cTn>
                                        <p:tgtEl>
                                          <p:spTgt spid="288778"/>
                                        </p:tgtEl>
                                        <p:attrNameLst>
                                          <p:attrName>style.visibility</p:attrName>
                                        </p:attrNameLst>
                                      </p:cBhvr>
                                      <p:to>
                                        <p:strVal val="visible"/>
                                      </p:to>
                                    </p:set>
                                    <p:animEffect transition="in" filter="box(in)">
                                      <p:cBhvr>
                                        <p:cTn id="37" dur="500"/>
                                        <p:tgtEl>
                                          <p:spTgt spid="288778"/>
                                        </p:tgtEl>
                                      </p:cBhvr>
                                    </p:animEffect>
                                  </p:childTnLst>
                                </p:cTn>
                              </p:par>
                              <p:par>
                                <p:cTn id="38" presetID="4" presetClass="entr" presetSubtype="16" fill="hold" nodeType="withEffect">
                                  <p:stCondLst>
                                    <p:cond delay="0"/>
                                  </p:stCondLst>
                                  <p:childTnLst>
                                    <p:set>
                                      <p:cBhvr>
                                        <p:cTn id="39" dur="1" fill="hold">
                                          <p:stCondLst>
                                            <p:cond delay="0"/>
                                          </p:stCondLst>
                                        </p:cTn>
                                        <p:tgtEl>
                                          <p:spTgt spid="288779"/>
                                        </p:tgtEl>
                                        <p:attrNameLst>
                                          <p:attrName>style.visibility</p:attrName>
                                        </p:attrNameLst>
                                      </p:cBhvr>
                                      <p:to>
                                        <p:strVal val="visible"/>
                                      </p:to>
                                    </p:set>
                                    <p:animEffect transition="in" filter="box(in)">
                                      <p:cBhvr>
                                        <p:cTn id="40" dur="500"/>
                                        <p:tgtEl>
                                          <p:spTgt spid="288779"/>
                                        </p:tgtEl>
                                      </p:cBhvr>
                                    </p:animEffect>
                                  </p:childTnLst>
                                </p:cTn>
                              </p:par>
                              <p:par>
                                <p:cTn id="41" presetID="4" presetClass="entr" presetSubtype="16" fill="hold" nodeType="withEffect">
                                  <p:stCondLst>
                                    <p:cond delay="0"/>
                                  </p:stCondLst>
                                  <p:childTnLst>
                                    <p:set>
                                      <p:cBhvr>
                                        <p:cTn id="42" dur="1" fill="hold">
                                          <p:stCondLst>
                                            <p:cond delay="0"/>
                                          </p:stCondLst>
                                        </p:cTn>
                                        <p:tgtEl>
                                          <p:spTgt spid="288780"/>
                                        </p:tgtEl>
                                        <p:attrNameLst>
                                          <p:attrName>style.visibility</p:attrName>
                                        </p:attrNameLst>
                                      </p:cBhvr>
                                      <p:to>
                                        <p:strVal val="visible"/>
                                      </p:to>
                                    </p:set>
                                    <p:animEffect transition="in" filter="box(in)">
                                      <p:cBhvr>
                                        <p:cTn id="43" dur="500"/>
                                        <p:tgtEl>
                                          <p:spTgt spid="288780"/>
                                        </p:tgtEl>
                                      </p:cBhvr>
                                    </p:animEffect>
                                  </p:childTnLst>
                                </p:cTn>
                              </p:par>
                              <p:par>
                                <p:cTn id="44" presetID="4" presetClass="entr" presetSubtype="16" fill="hold" nodeType="withEffect">
                                  <p:stCondLst>
                                    <p:cond delay="0"/>
                                  </p:stCondLst>
                                  <p:childTnLst>
                                    <p:set>
                                      <p:cBhvr>
                                        <p:cTn id="45" dur="1" fill="hold">
                                          <p:stCondLst>
                                            <p:cond delay="0"/>
                                          </p:stCondLst>
                                        </p:cTn>
                                        <p:tgtEl>
                                          <p:spTgt spid="288828"/>
                                        </p:tgtEl>
                                        <p:attrNameLst>
                                          <p:attrName>style.visibility</p:attrName>
                                        </p:attrNameLst>
                                      </p:cBhvr>
                                      <p:to>
                                        <p:strVal val="visible"/>
                                      </p:to>
                                    </p:set>
                                    <p:animEffect transition="in" filter="box(in)">
                                      <p:cBhvr>
                                        <p:cTn id="46" dur="500"/>
                                        <p:tgtEl>
                                          <p:spTgt spid="28882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88829"/>
                                        </p:tgtEl>
                                        <p:attrNameLst>
                                          <p:attrName>style.visibility</p:attrName>
                                        </p:attrNameLst>
                                      </p:cBhvr>
                                      <p:to>
                                        <p:strVal val="visible"/>
                                      </p:to>
                                    </p:set>
                                    <p:animEffect transition="in" filter="box(in)">
                                      <p:cBhvr>
                                        <p:cTn id="51" dur="500"/>
                                        <p:tgtEl>
                                          <p:spTgt spid="28882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288830">
                                            <p:txEl>
                                              <p:charRg st="0" end="11"/>
                                            </p:txEl>
                                          </p:spTgt>
                                        </p:tgtEl>
                                        <p:attrNameLst>
                                          <p:attrName>style.visibility</p:attrName>
                                        </p:attrNameLst>
                                      </p:cBhvr>
                                      <p:to>
                                        <p:strVal val="visible"/>
                                      </p:to>
                                    </p:set>
                                    <p:animEffect transition="in" filter="box(in)">
                                      <p:cBhvr>
                                        <p:cTn id="56" dur="500"/>
                                        <p:tgtEl>
                                          <p:spTgt spid="288830">
                                            <p:txEl>
                                              <p:charRg st="0"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288830">
                                            <p:txEl>
                                              <p:charRg st="11" end="24"/>
                                            </p:txEl>
                                          </p:spTgt>
                                        </p:tgtEl>
                                        <p:attrNameLst>
                                          <p:attrName>style.visibility</p:attrName>
                                        </p:attrNameLst>
                                      </p:cBhvr>
                                      <p:to>
                                        <p:strVal val="visible"/>
                                      </p:to>
                                    </p:set>
                                    <p:animEffect transition="in" filter="box(in)">
                                      <p:cBhvr>
                                        <p:cTn id="61" dur="500"/>
                                        <p:tgtEl>
                                          <p:spTgt spid="288830">
                                            <p:txEl>
                                              <p:charRg st="11"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3" grpId="0" animBg="1"/>
      <p:bldP spid="288774" grpId="0"/>
      <p:bldP spid="288775" grpId="0" animBg="1"/>
      <p:bldP spid="288776" grpId="0" animBg="1"/>
      <p:bldP spid="288777" grpId="0" animBg="1"/>
      <p:bldP spid="2888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idx="1"/>
          </p:nvPr>
        </p:nvSpPr>
        <p:spPr>
          <a:xfrm>
            <a:off x="179388" y="260350"/>
            <a:ext cx="6019800" cy="609600"/>
          </a:xfrm>
          <a:ln/>
        </p:spPr>
        <p:txBody>
          <a:bodyPr vert="horz" wrap="square" lIns="91440" tIns="45720" rIns="91440" bIns="45720" anchor="t"/>
          <a:p>
            <a:pPr>
              <a:spcBef>
                <a:spcPct val="10000"/>
              </a:spcBef>
              <a:buNone/>
            </a:pPr>
            <a:r>
              <a:rPr lang="zh-CN" altLang="en-US" b="1" dirty="0">
                <a:solidFill>
                  <a:srgbClr val="3333FF"/>
                </a:solidFill>
              </a:rPr>
              <a:t>二</a:t>
            </a:r>
            <a:r>
              <a:rPr lang="en-US" altLang="zh-CN" b="1" dirty="0">
                <a:solidFill>
                  <a:srgbClr val="3333FF"/>
                </a:solidFill>
              </a:rPr>
              <a:t>.  </a:t>
            </a:r>
            <a:r>
              <a:rPr lang="zh-CN" altLang="en-US" b="1" dirty="0">
                <a:solidFill>
                  <a:srgbClr val="3333FF"/>
                </a:solidFill>
              </a:rPr>
              <a:t>链接分配：链接文件</a:t>
            </a:r>
            <a:r>
              <a:rPr lang="zh-CN" altLang="en-US" sz="2400" dirty="0"/>
              <a:t>        </a:t>
            </a:r>
            <a:r>
              <a:rPr lang="zh-CN" altLang="en-US" sz="2400" dirty="0">
                <a:sym typeface="Symbol" panose="05050102010706020507" pitchFamily="18" charset="2"/>
              </a:rPr>
              <a:t> </a:t>
            </a:r>
            <a:endParaRPr lang="zh-CN" altLang="en-US" sz="2400" dirty="0"/>
          </a:p>
        </p:txBody>
      </p:sp>
      <p:sp>
        <p:nvSpPr>
          <p:cNvPr id="38915" name="Text Box 86"/>
          <p:cNvSpPr txBox="1"/>
          <p:nvPr/>
        </p:nvSpPr>
        <p:spPr>
          <a:xfrm>
            <a:off x="323850" y="908050"/>
            <a:ext cx="4824413" cy="519113"/>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显式链接</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36632" name="Text Box 88"/>
          <p:cNvSpPr txBox="1"/>
          <p:nvPr/>
        </p:nvSpPr>
        <p:spPr>
          <a:xfrm>
            <a:off x="539750" y="1557338"/>
            <a:ext cx="8208963" cy="1800225"/>
          </a:xfrm>
          <a:prstGeom prst="rect">
            <a:avLst/>
          </a:prstGeom>
          <a:noFill/>
          <a:ln w="9525">
            <a:noFill/>
          </a:ln>
        </p:spPr>
        <p:txBody>
          <a:bodyPr>
            <a:spAutoFit/>
          </a:bodyPr>
          <a:p>
            <a:pPr>
              <a:spcBef>
                <a:spcPct val="0"/>
              </a:spcBef>
              <a:buClrTx/>
            </a:pPr>
            <a:r>
              <a:rPr lang="en-US" altLang="zh-CN" sz="2800" dirty="0">
                <a:latin typeface="Times New Roman" panose="02020603050405020304" pitchFamily="18" charset="0"/>
              </a:rPr>
              <a:t>        </a:t>
            </a:r>
            <a:r>
              <a:rPr lang="zh-CN" altLang="en-US" sz="2800" dirty="0">
                <a:latin typeface="Times New Roman" panose="02020603050405020304" pitchFamily="18" charset="0"/>
              </a:rPr>
              <a:t>所有链接指针统一存放在一张显示的链接表</a:t>
            </a:r>
            <a:r>
              <a:rPr lang="en-US" altLang="zh-CN" sz="2800" dirty="0">
                <a:latin typeface="Times New Roman" panose="02020603050405020304" pitchFamily="18" charset="0"/>
              </a:rPr>
              <a:t>(</a:t>
            </a:r>
            <a:r>
              <a:rPr lang="en-US" altLang="zh-CN" sz="2800" dirty="0">
                <a:solidFill>
                  <a:srgbClr val="990099"/>
                </a:solidFill>
                <a:latin typeface="Times New Roman" panose="02020603050405020304" pitchFamily="18" charset="0"/>
              </a:rPr>
              <a:t>fat</a:t>
            </a:r>
            <a:r>
              <a:rPr lang="zh-CN" altLang="en-US" sz="2800" dirty="0">
                <a:solidFill>
                  <a:srgbClr val="990099"/>
                </a:solidFill>
                <a:latin typeface="Times New Roman" panose="02020603050405020304" pitchFamily="18" charset="0"/>
              </a:rPr>
              <a:t>表：文件分配表</a:t>
            </a:r>
            <a:r>
              <a:rPr lang="en-US" altLang="zh-CN" sz="2800" dirty="0">
                <a:solidFill>
                  <a:srgbClr val="990099"/>
                </a:solidFill>
                <a:latin typeface="Times New Roman" panose="02020603050405020304" pitchFamily="18" charset="0"/>
              </a:rPr>
              <a:t>)</a:t>
            </a:r>
            <a:r>
              <a:rPr lang="zh-CN" altLang="en-US" sz="2800" dirty="0">
                <a:latin typeface="Times New Roman" panose="02020603050405020304" pitchFamily="18" charset="0"/>
              </a:rPr>
              <a:t>中。一个逻辑磁盘设置一张表，以物理盘块号为序，表项内容为指向某文件的下一盘块的指针。</a:t>
            </a:r>
            <a:endParaRPr lang="zh-CN" altLang="en-US"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6632"/>
                                        </p:tgtEl>
                                        <p:attrNameLst>
                                          <p:attrName>style.visibility</p:attrName>
                                        </p:attrNameLst>
                                      </p:cBhvr>
                                      <p:to>
                                        <p:strVal val="visible"/>
                                      </p:to>
                                    </p:set>
                                    <p:animEffect transition="in" filter="box(in)">
                                      <p:cBhvr>
                                        <p:cTn id="7" dur="500"/>
                                        <p:tgtEl>
                                          <p:spTgt spid="23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4"/>
          <p:cNvSpPr txBox="1"/>
          <p:nvPr/>
        </p:nvSpPr>
        <p:spPr>
          <a:xfrm>
            <a:off x="323850" y="188913"/>
            <a:ext cx="4824413" cy="519112"/>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显式链接</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9939" name="Text Box 5"/>
          <p:cNvSpPr txBox="1"/>
          <p:nvPr/>
        </p:nvSpPr>
        <p:spPr>
          <a:xfrm>
            <a:off x="323850" y="692150"/>
            <a:ext cx="8424863" cy="457200"/>
          </a:xfrm>
          <a:prstGeom prst="rect">
            <a:avLst/>
          </a:prstGeom>
          <a:noFill/>
          <a:ln w="9525">
            <a:noFill/>
          </a:ln>
        </p:spPr>
        <p:txBody>
          <a:bodyPr>
            <a:spAutoFit/>
          </a:bodyPr>
          <a:p>
            <a:pPr>
              <a:spcBef>
                <a:spcPct val="0"/>
              </a:spcBef>
              <a:buClrTx/>
            </a:pPr>
            <a:r>
              <a:rPr lang="en-US" altLang="zh-CN" dirty="0">
                <a:latin typeface="宋体" panose="02010600030101010101" pitchFamily="2" charset="-122"/>
              </a:rPr>
              <a:t>   </a:t>
            </a:r>
            <a:r>
              <a:rPr lang="zh-CN" altLang="en-US" dirty="0">
                <a:latin typeface="宋体" panose="02010600030101010101" pitchFamily="2" charset="-122"/>
              </a:rPr>
              <a:t>若文件</a:t>
            </a:r>
            <a:r>
              <a:rPr lang="en-US" altLang="zh-CN" dirty="0">
                <a:latin typeface="宋体" panose="02010600030101010101" pitchFamily="2" charset="-122"/>
              </a:rPr>
              <a:t>f1</a:t>
            </a:r>
            <a:r>
              <a:rPr lang="zh-CN" altLang="en-US" dirty="0">
                <a:latin typeface="宋体" panose="02010600030101010101" pitchFamily="2" charset="-122"/>
              </a:rPr>
              <a:t>占据了</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四个盘块： </a:t>
            </a:r>
            <a:endParaRPr lang="zh-CN" altLang="en-US" dirty="0">
              <a:latin typeface="宋体" panose="02010600030101010101" pitchFamily="2" charset="-122"/>
            </a:endParaRPr>
          </a:p>
        </p:txBody>
      </p:sp>
      <p:grpSp>
        <p:nvGrpSpPr>
          <p:cNvPr id="2" name="Group 48"/>
          <p:cNvGrpSpPr/>
          <p:nvPr/>
        </p:nvGrpSpPr>
        <p:grpSpPr>
          <a:xfrm>
            <a:off x="3492500" y="1916113"/>
            <a:ext cx="4884738" cy="4252912"/>
            <a:chOff x="2200" y="1298"/>
            <a:chExt cx="3077" cy="2679"/>
          </a:xfrm>
        </p:grpSpPr>
        <p:sp>
          <p:nvSpPr>
            <p:cNvPr id="39950" name="Rectangle 9"/>
            <p:cNvSpPr/>
            <p:nvPr/>
          </p:nvSpPr>
          <p:spPr>
            <a:xfrm>
              <a:off x="3081" y="1616"/>
              <a:ext cx="1880" cy="399"/>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51" name="Rectangle 10"/>
            <p:cNvSpPr/>
            <p:nvPr/>
          </p:nvSpPr>
          <p:spPr>
            <a:xfrm>
              <a:off x="2832" y="1681"/>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0</a:t>
              </a:r>
              <a:endParaRPr lang="en-US" altLang="zh-CN" sz="2000" dirty="0">
                <a:latin typeface="Arial" panose="020B0604020202020204" pitchFamily="34" charset="0"/>
              </a:endParaRPr>
            </a:p>
          </p:txBody>
        </p:sp>
        <p:sp>
          <p:nvSpPr>
            <p:cNvPr id="39952" name="Rectangle 11"/>
            <p:cNvSpPr/>
            <p:nvPr/>
          </p:nvSpPr>
          <p:spPr>
            <a:xfrm>
              <a:off x="3087" y="2004"/>
              <a:ext cx="1880" cy="383"/>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53" name="Rectangle 12"/>
            <p:cNvSpPr/>
            <p:nvPr/>
          </p:nvSpPr>
          <p:spPr>
            <a:xfrm>
              <a:off x="3087" y="2387"/>
              <a:ext cx="1880" cy="399"/>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54" name="Rectangle 13"/>
            <p:cNvSpPr/>
            <p:nvPr/>
          </p:nvSpPr>
          <p:spPr>
            <a:xfrm>
              <a:off x="3081" y="2796"/>
              <a:ext cx="1880" cy="383"/>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55" name="Rectangle 14"/>
            <p:cNvSpPr/>
            <p:nvPr/>
          </p:nvSpPr>
          <p:spPr>
            <a:xfrm>
              <a:off x="2832" y="2064"/>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1</a:t>
              </a:r>
              <a:endParaRPr lang="en-US" altLang="zh-CN" sz="2000" dirty="0">
                <a:latin typeface="Arial" panose="020B0604020202020204" pitchFamily="34" charset="0"/>
              </a:endParaRPr>
            </a:p>
          </p:txBody>
        </p:sp>
        <p:sp>
          <p:nvSpPr>
            <p:cNvPr id="39956" name="Rectangle 15"/>
            <p:cNvSpPr/>
            <p:nvPr/>
          </p:nvSpPr>
          <p:spPr>
            <a:xfrm>
              <a:off x="2832" y="2463"/>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2</a:t>
              </a:r>
              <a:endParaRPr lang="en-US" altLang="zh-CN" sz="2000" dirty="0">
                <a:latin typeface="Arial" panose="020B0604020202020204" pitchFamily="34" charset="0"/>
              </a:endParaRPr>
            </a:p>
          </p:txBody>
        </p:sp>
        <p:sp>
          <p:nvSpPr>
            <p:cNvPr id="39957" name="Rectangle 16"/>
            <p:cNvSpPr/>
            <p:nvPr/>
          </p:nvSpPr>
          <p:spPr>
            <a:xfrm>
              <a:off x="3081" y="3179"/>
              <a:ext cx="1880" cy="399"/>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58" name="Rectangle 17"/>
            <p:cNvSpPr/>
            <p:nvPr/>
          </p:nvSpPr>
          <p:spPr>
            <a:xfrm>
              <a:off x="2832" y="2862"/>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3</a:t>
              </a:r>
              <a:endParaRPr lang="en-US" altLang="zh-CN" sz="2000" dirty="0">
                <a:latin typeface="Arial" panose="020B0604020202020204" pitchFamily="34" charset="0"/>
              </a:endParaRPr>
            </a:p>
          </p:txBody>
        </p:sp>
        <p:sp>
          <p:nvSpPr>
            <p:cNvPr id="39959" name="Rectangle 18"/>
            <p:cNvSpPr/>
            <p:nvPr/>
          </p:nvSpPr>
          <p:spPr>
            <a:xfrm>
              <a:off x="3081" y="3578"/>
              <a:ext cx="1880" cy="399"/>
            </a:xfrm>
            <a:prstGeom prst="rect">
              <a:avLst/>
            </a:prstGeom>
            <a:no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60" name="Rectangle 19"/>
            <p:cNvSpPr/>
            <p:nvPr/>
          </p:nvSpPr>
          <p:spPr>
            <a:xfrm>
              <a:off x="2832" y="3245"/>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4</a:t>
              </a:r>
              <a:endParaRPr lang="en-US" altLang="zh-CN" sz="2000" dirty="0">
                <a:latin typeface="Arial" panose="020B0604020202020204" pitchFamily="34" charset="0"/>
              </a:endParaRPr>
            </a:p>
          </p:txBody>
        </p:sp>
        <p:sp>
          <p:nvSpPr>
            <p:cNvPr id="39961" name="Rectangle 20"/>
            <p:cNvSpPr/>
            <p:nvPr/>
          </p:nvSpPr>
          <p:spPr>
            <a:xfrm>
              <a:off x="2832" y="3644"/>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5</a:t>
              </a:r>
              <a:endParaRPr lang="en-US" altLang="zh-CN" sz="2000" dirty="0">
                <a:latin typeface="Arial" panose="020B0604020202020204" pitchFamily="34" charset="0"/>
              </a:endParaRPr>
            </a:p>
          </p:txBody>
        </p:sp>
        <p:sp>
          <p:nvSpPr>
            <p:cNvPr id="39962" name="Line 21"/>
            <p:cNvSpPr/>
            <p:nvPr/>
          </p:nvSpPr>
          <p:spPr>
            <a:xfrm>
              <a:off x="3081" y="1298"/>
              <a:ext cx="1" cy="317"/>
            </a:xfrm>
            <a:prstGeom prst="line">
              <a:avLst/>
            </a:prstGeom>
            <a:ln w="26988" cap="flat" cmpd="sng">
              <a:solidFill>
                <a:srgbClr val="000000"/>
              </a:solidFill>
              <a:prstDash val="solid"/>
              <a:headEnd type="none" w="med" len="med"/>
              <a:tailEnd type="none" w="med" len="med"/>
            </a:ln>
          </p:spPr>
        </p:sp>
        <p:sp>
          <p:nvSpPr>
            <p:cNvPr id="39963" name="Line 22"/>
            <p:cNvSpPr/>
            <p:nvPr/>
          </p:nvSpPr>
          <p:spPr>
            <a:xfrm flipH="1">
              <a:off x="2616" y="1615"/>
              <a:ext cx="465" cy="1"/>
            </a:xfrm>
            <a:prstGeom prst="line">
              <a:avLst/>
            </a:prstGeom>
            <a:ln w="26988" cap="flat" cmpd="sng">
              <a:solidFill>
                <a:srgbClr val="000000"/>
              </a:solidFill>
              <a:prstDash val="solid"/>
              <a:headEnd type="none" w="med" len="med"/>
              <a:tailEnd type="none" w="med" len="med"/>
            </a:ln>
          </p:spPr>
        </p:sp>
        <p:sp>
          <p:nvSpPr>
            <p:cNvPr id="39964" name="Rectangle 23"/>
            <p:cNvSpPr/>
            <p:nvPr/>
          </p:nvSpPr>
          <p:spPr>
            <a:xfrm>
              <a:off x="2200" y="1331"/>
              <a:ext cx="772" cy="230"/>
            </a:xfrm>
            <a:prstGeom prst="rect">
              <a:avLst/>
            </a:prstGeom>
            <a:noFill/>
            <a:ln w="9525">
              <a:noFill/>
            </a:ln>
          </p:spPr>
          <p:txBody>
            <a:bodyPr wrap="none" lIns="0" tIns="0" rIns="0" bIns="0">
              <a:spAutoFit/>
            </a:bodyPr>
            <a:p>
              <a:r>
                <a:rPr lang="zh-CN" altLang="en-US" dirty="0">
                  <a:solidFill>
                    <a:srgbClr val="000000"/>
                  </a:solidFill>
                  <a:latin typeface="Times" charset="0"/>
                </a:rPr>
                <a:t>物理块号</a:t>
              </a:r>
              <a:endParaRPr lang="zh-CN" altLang="en-US" dirty="0">
                <a:latin typeface="Arial" panose="020B0604020202020204" pitchFamily="34" charset="0"/>
              </a:endParaRPr>
            </a:p>
          </p:txBody>
        </p:sp>
        <p:sp>
          <p:nvSpPr>
            <p:cNvPr id="39965" name="Rectangle 30"/>
            <p:cNvSpPr/>
            <p:nvPr/>
          </p:nvSpPr>
          <p:spPr>
            <a:xfrm>
              <a:off x="3730" y="1331"/>
              <a:ext cx="303"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FAT</a:t>
              </a:r>
              <a:endParaRPr lang="en-US" altLang="zh-CN" sz="2000" dirty="0">
                <a:latin typeface="Arial" panose="020B0604020202020204" pitchFamily="34" charset="0"/>
              </a:endParaRPr>
            </a:p>
          </p:txBody>
        </p:sp>
        <p:sp>
          <p:nvSpPr>
            <p:cNvPr id="39966" name="Rectangle 32"/>
            <p:cNvSpPr/>
            <p:nvPr/>
          </p:nvSpPr>
          <p:spPr>
            <a:xfrm>
              <a:off x="4468" y="2115"/>
              <a:ext cx="332" cy="154"/>
            </a:xfrm>
            <a:prstGeom prst="rect">
              <a:avLst/>
            </a:prstGeom>
            <a:noFill/>
            <a:ln w="9525">
              <a:noFill/>
            </a:ln>
          </p:spPr>
          <p:txBody>
            <a:bodyPr lIns="0" tIns="0" rIns="0" bIns="0">
              <a:spAutoFit/>
            </a:bodyPr>
            <a:p>
              <a:r>
                <a:rPr lang="en-US" altLang="zh-CN" sz="1600" b="0" dirty="0">
                  <a:solidFill>
                    <a:srgbClr val="000000"/>
                  </a:solidFill>
                  <a:latin typeface="Times" charset="0"/>
                </a:rPr>
                <a:t>EOF</a:t>
              </a:r>
              <a:endParaRPr lang="en-US" altLang="zh-CN" sz="1600" dirty="0">
                <a:latin typeface="Arial" panose="020B0604020202020204" pitchFamily="34" charset="0"/>
              </a:endParaRPr>
            </a:p>
          </p:txBody>
        </p:sp>
        <p:sp>
          <p:nvSpPr>
            <p:cNvPr id="39967" name="Rectangle 33"/>
            <p:cNvSpPr/>
            <p:nvPr/>
          </p:nvSpPr>
          <p:spPr>
            <a:xfrm>
              <a:off x="4711" y="2463"/>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4</a:t>
              </a:r>
              <a:endParaRPr lang="en-US" altLang="zh-CN" sz="2000" dirty="0">
                <a:latin typeface="Arial" panose="020B0604020202020204" pitchFamily="34" charset="0"/>
              </a:endParaRPr>
            </a:p>
          </p:txBody>
        </p:sp>
        <p:sp>
          <p:nvSpPr>
            <p:cNvPr id="39968" name="Rectangle 34"/>
            <p:cNvSpPr/>
            <p:nvPr/>
          </p:nvSpPr>
          <p:spPr>
            <a:xfrm>
              <a:off x="4711" y="3245"/>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5</a:t>
              </a:r>
              <a:endParaRPr lang="en-US" altLang="zh-CN" sz="2000" dirty="0">
                <a:latin typeface="Arial" panose="020B0604020202020204" pitchFamily="34" charset="0"/>
              </a:endParaRPr>
            </a:p>
          </p:txBody>
        </p:sp>
        <p:sp>
          <p:nvSpPr>
            <p:cNvPr id="39969" name="Rectangle 35"/>
            <p:cNvSpPr/>
            <p:nvPr/>
          </p:nvSpPr>
          <p:spPr>
            <a:xfrm>
              <a:off x="4711" y="3644"/>
              <a:ext cx="89" cy="192"/>
            </a:xfrm>
            <a:prstGeom prst="rect">
              <a:avLst/>
            </a:prstGeom>
            <a:noFill/>
            <a:ln w="9525">
              <a:noFill/>
            </a:ln>
          </p:spPr>
          <p:txBody>
            <a:bodyPr wrap="none" lIns="0" tIns="0" rIns="0" bIns="0">
              <a:spAutoFit/>
            </a:bodyPr>
            <a:p>
              <a:r>
                <a:rPr lang="en-US" altLang="zh-CN" sz="2000" b="0" dirty="0">
                  <a:solidFill>
                    <a:srgbClr val="000000"/>
                  </a:solidFill>
                  <a:latin typeface="Times" charset="0"/>
                </a:rPr>
                <a:t>1</a:t>
              </a:r>
              <a:endParaRPr lang="en-US" altLang="zh-CN" sz="2000" dirty="0">
                <a:latin typeface="Arial" panose="020B0604020202020204" pitchFamily="34" charset="0"/>
              </a:endParaRPr>
            </a:p>
          </p:txBody>
        </p:sp>
        <p:sp>
          <p:nvSpPr>
            <p:cNvPr id="39970" name="Freeform 36"/>
            <p:cNvSpPr/>
            <p:nvPr/>
          </p:nvSpPr>
          <p:spPr>
            <a:xfrm>
              <a:off x="4894" y="2596"/>
              <a:ext cx="383" cy="666"/>
            </a:xfrm>
            <a:custGeom>
              <a:avLst/>
              <a:gdLst>
                <a:gd name="txL" fmla="*/ 0 w 383"/>
                <a:gd name="txT" fmla="*/ 0 h 666"/>
                <a:gd name="txR" fmla="*/ 383 w 383"/>
                <a:gd name="txB" fmla="*/ 666 h 666"/>
              </a:gdLst>
              <a:ahLst/>
              <a:cxnLst>
                <a:cxn ang="0">
                  <a:pos x="67" y="0"/>
                </a:cxn>
                <a:cxn ang="0">
                  <a:pos x="383" y="0"/>
                </a:cxn>
                <a:cxn ang="0">
                  <a:pos x="383" y="666"/>
                </a:cxn>
                <a:cxn ang="0">
                  <a:pos x="0" y="666"/>
                </a:cxn>
              </a:cxnLst>
              <a:rect l="txL" t="txT" r="txR" b="txB"/>
              <a:pathLst>
                <a:path w="383" h="666">
                  <a:moveTo>
                    <a:pt x="67" y="0"/>
                  </a:moveTo>
                  <a:lnTo>
                    <a:pt x="383" y="0"/>
                  </a:lnTo>
                  <a:lnTo>
                    <a:pt x="383" y="666"/>
                  </a:lnTo>
                  <a:lnTo>
                    <a:pt x="0" y="666"/>
                  </a:lnTo>
                </a:path>
              </a:pathLst>
            </a:custGeom>
            <a:no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71" name="Freeform 37"/>
            <p:cNvSpPr/>
            <p:nvPr/>
          </p:nvSpPr>
          <p:spPr>
            <a:xfrm>
              <a:off x="4844" y="3495"/>
              <a:ext cx="433" cy="283"/>
            </a:xfrm>
            <a:custGeom>
              <a:avLst/>
              <a:gdLst>
                <a:gd name="txL" fmla="*/ 0 w 433"/>
                <a:gd name="txT" fmla="*/ 0 h 283"/>
                <a:gd name="txR" fmla="*/ 433 w 433"/>
                <a:gd name="txB" fmla="*/ 283 h 283"/>
              </a:gdLst>
              <a:ahLst/>
              <a:cxnLst>
                <a:cxn ang="0">
                  <a:pos x="50" y="0"/>
                </a:cxn>
                <a:cxn ang="0">
                  <a:pos x="433" y="0"/>
                </a:cxn>
                <a:cxn ang="0">
                  <a:pos x="433" y="283"/>
                </a:cxn>
                <a:cxn ang="0">
                  <a:pos x="0" y="283"/>
                </a:cxn>
              </a:cxnLst>
              <a:rect l="txL" t="txT" r="txR" b="txB"/>
              <a:pathLst>
                <a:path w="433" h="283">
                  <a:moveTo>
                    <a:pt x="50" y="0"/>
                  </a:moveTo>
                  <a:lnTo>
                    <a:pt x="433" y="0"/>
                  </a:lnTo>
                  <a:lnTo>
                    <a:pt x="433" y="283"/>
                  </a:lnTo>
                  <a:lnTo>
                    <a:pt x="0" y="283"/>
                  </a:lnTo>
                </a:path>
              </a:pathLst>
            </a:custGeom>
            <a:no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72" name="Freeform 38"/>
            <p:cNvSpPr/>
            <p:nvPr/>
          </p:nvSpPr>
          <p:spPr>
            <a:xfrm>
              <a:off x="4014" y="2205"/>
              <a:ext cx="499" cy="1588"/>
            </a:xfrm>
            <a:custGeom>
              <a:avLst/>
              <a:gdLst>
                <a:gd name="txL" fmla="*/ 0 w 233"/>
                <a:gd name="txT" fmla="*/ 0 h 1581"/>
                <a:gd name="txR" fmla="*/ 233 w 233"/>
                <a:gd name="txB" fmla="*/ 1581 h 1581"/>
              </a:gdLst>
              <a:ahLst/>
              <a:cxnLst>
                <a:cxn ang="0">
                  <a:pos x="392" y="0"/>
                </a:cxn>
                <a:cxn ang="0">
                  <a:pos x="0" y="0"/>
                </a:cxn>
                <a:cxn ang="0">
                  <a:pos x="0" y="1588"/>
                </a:cxn>
                <a:cxn ang="0">
                  <a:pos x="499" y="1588"/>
                </a:cxn>
              </a:cxnLst>
              <a:rect l="txL" t="txT" r="txR" b="txB"/>
              <a:pathLst>
                <a:path w="233" h="1581">
                  <a:moveTo>
                    <a:pt x="183" y="0"/>
                  </a:moveTo>
                  <a:lnTo>
                    <a:pt x="0" y="0"/>
                  </a:lnTo>
                  <a:lnTo>
                    <a:pt x="0" y="1581"/>
                  </a:lnTo>
                  <a:lnTo>
                    <a:pt x="233" y="1581"/>
                  </a:lnTo>
                </a:path>
              </a:pathLst>
            </a:custGeom>
            <a:no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73" name="Freeform 39"/>
            <p:cNvSpPr/>
            <p:nvPr/>
          </p:nvSpPr>
          <p:spPr>
            <a:xfrm>
              <a:off x="4811" y="3229"/>
              <a:ext cx="200" cy="83"/>
            </a:xfrm>
            <a:custGeom>
              <a:avLst/>
              <a:gdLst>
                <a:gd name="txL" fmla="*/ 0 w 200"/>
                <a:gd name="txT" fmla="*/ 0 h 83"/>
                <a:gd name="txR" fmla="*/ 200 w 200"/>
                <a:gd name="txB" fmla="*/ 83 h 83"/>
              </a:gdLst>
              <a:ahLst/>
              <a:cxnLst>
                <a:cxn ang="0">
                  <a:pos x="200" y="0"/>
                </a:cxn>
                <a:cxn ang="0">
                  <a:pos x="166" y="33"/>
                </a:cxn>
                <a:cxn ang="0">
                  <a:pos x="200" y="83"/>
                </a:cxn>
                <a:cxn ang="0">
                  <a:pos x="0" y="33"/>
                </a:cxn>
                <a:cxn ang="0">
                  <a:pos x="200" y="0"/>
                </a:cxn>
              </a:cxnLst>
              <a:rect l="txL" t="txT" r="txR" b="txB"/>
              <a:pathLst>
                <a:path w="200" h="83">
                  <a:moveTo>
                    <a:pt x="200" y="0"/>
                  </a:moveTo>
                  <a:lnTo>
                    <a:pt x="166" y="33"/>
                  </a:lnTo>
                  <a:lnTo>
                    <a:pt x="200" y="83"/>
                  </a:lnTo>
                  <a:lnTo>
                    <a:pt x="0" y="33"/>
                  </a:lnTo>
                  <a:lnTo>
                    <a:pt x="200" y="0"/>
                  </a:lnTo>
                  <a:close/>
                </a:path>
              </a:pathLst>
            </a:custGeom>
            <a:solidFill>
              <a:srgbClr val="000000"/>
            </a:solid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74" name="Freeform 40"/>
            <p:cNvSpPr/>
            <p:nvPr/>
          </p:nvSpPr>
          <p:spPr>
            <a:xfrm>
              <a:off x="4828" y="3744"/>
              <a:ext cx="199" cy="67"/>
            </a:xfrm>
            <a:custGeom>
              <a:avLst/>
              <a:gdLst>
                <a:gd name="txL" fmla="*/ 0 w 199"/>
                <a:gd name="txT" fmla="*/ 0 h 67"/>
                <a:gd name="txR" fmla="*/ 199 w 199"/>
                <a:gd name="txB" fmla="*/ 67 h 67"/>
              </a:gdLst>
              <a:ahLst/>
              <a:cxnLst>
                <a:cxn ang="0">
                  <a:pos x="199" y="0"/>
                </a:cxn>
                <a:cxn ang="0">
                  <a:pos x="166" y="34"/>
                </a:cxn>
                <a:cxn ang="0">
                  <a:pos x="199" y="67"/>
                </a:cxn>
                <a:cxn ang="0">
                  <a:pos x="0" y="34"/>
                </a:cxn>
                <a:cxn ang="0">
                  <a:pos x="199" y="0"/>
                </a:cxn>
              </a:cxnLst>
              <a:rect l="txL" t="txT" r="txR" b="txB"/>
              <a:pathLst>
                <a:path w="199" h="67">
                  <a:moveTo>
                    <a:pt x="199" y="0"/>
                  </a:moveTo>
                  <a:lnTo>
                    <a:pt x="166" y="34"/>
                  </a:lnTo>
                  <a:lnTo>
                    <a:pt x="199" y="67"/>
                  </a:lnTo>
                  <a:lnTo>
                    <a:pt x="0" y="34"/>
                  </a:lnTo>
                  <a:lnTo>
                    <a:pt x="199" y="0"/>
                  </a:lnTo>
                  <a:close/>
                </a:path>
              </a:pathLst>
            </a:custGeom>
            <a:solidFill>
              <a:srgbClr val="000000"/>
            </a:solid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75" name="Freeform 41"/>
            <p:cNvSpPr/>
            <p:nvPr/>
          </p:nvSpPr>
          <p:spPr>
            <a:xfrm>
              <a:off x="4205" y="2160"/>
              <a:ext cx="217" cy="83"/>
            </a:xfrm>
            <a:custGeom>
              <a:avLst/>
              <a:gdLst>
                <a:gd name="txL" fmla="*/ 0 w 217"/>
                <a:gd name="txT" fmla="*/ 0 h 83"/>
                <a:gd name="txR" fmla="*/ 217 w 217"/>
                <a:gd name="txB" fmla="*/ 83 h 83"/>
              </a:gdLst>
              <a:ahLst/>
              <a:cxnLst>
                <a:cxn ang="0">
                  <a:pos x="0" y="0"/>
                </a:cxn>
                <a:cxn ang="0">
                  <a:pos x="50" y="33"/>
                </a:cxn>
                <a:cxn ang="0">
                  <a:pos x="0" y="83"/>
                </a:cxn>
                <a:cxn ang="0">
                  <a:pos x="217" y="33"/>
                </a:cxn>
                <a:cxn ang="0">
                  <a:pos x="0" y="0"/>
                </a:cxn>
              </a:cxnLst>
              <a:rect l="txL" t="txT" r="txR" b="txB"/>
              <a:pathLst>
                <a:path w="217" h="83">
                  <a:moveTo>
                    <a:pt x="0" y="0"/>
                  </a:moveTo>
                  <a:lnTo>
                    <a:pt x="50" y="33"/>
                  </a:lnTo>
                  <a:lnTo>
                    <a:pt x="0" y="83"/>
                  </a:lnTo>
                  <a:lnTo>
                    <a:pt x="217" y="33"/>
                  </a:lnTo>
                  <a:lnTo>
                    <a:pt x="0" y="0"/>
                  </a:lnTo>
                  <a:close/>
                </a:path>
              </a:pathLst>
            </a:custGeom>
            <a:solidFill>
              <a:srgbClr val="000000"/>
            </a:solid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grpSp>
      <p:grpSp>
        <p:nvGrpSpPr>
          <p:cNvPr id="3" name="Group 44"/>
          <p:cNvGrpSpPr/>
          <p:nvPr/>
        </p:nvGrpSpPr>
        <p:grpSpPr>
          <a:xfrm>
            <a:off x="1835150" y="2420938"/>
            <a:ext cx="3052763" cy="1727200"/>
            <a:chOff x="158" y="1480"/>
            <a:chExt cx="1923" cy="1088"/>
          </a:xfrm>
        </p:grpSpPr>
        <p:sp>
          <p:nvSpPr>
            <p:cNvPr id="39942" name="Rectangle 24"/>
            <p:cNvSpPr/>
            <p:nvPr/>
          </p:nvSpPr>
          <p:spPr>
            <a:xfrm>
              <a:off x="158" y="1761"/>
              <a:ext cx="825" cy="263"/>
            </a:xfrm>
            <a:prstGeom prst="rect">
              <a:avLst/>
            </a:prstGeom>
            <a:solidFill>
              <a:srgbClr val="FFFFFF"/>
            </a:solid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43" name="Rectangle 25"/>
            <p:cNvSpPr/>
            <p:nvPr/>
          </p:nvSpPr>
          <p:spPr>
            <a:xfrm>
              <a:off x="158" y="2024"/>
              <a:ext cx="825" cy="292"/>
            </a:xfrm>
            <a:prstGeom prst="rect">
              <a:avLst/>
            </a:prstGeom>
            <a:solidFill>
              <a:srgbClr val="FFFFFF"/>
            </a:solid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44" name="Rectangle 26"/>
            <p:cNvSpPr/>
            <p:nvPr/>
          </p:nvSpPr>
          <p:spPr>
            <a:xfrm>
              <a:off x="385" y="2066"/>
              <a:ext cx="107" cy="230"/>
            </a:xfrm>
            <a:prstGeom prst="rect">
              <a:avLst/>
            </a:prstGeom>
            <a:noFill/>
            <a:ln w="9525">
              <a:noFill/>
            </a:ln>
          </p:spPr>
          <p:txBody>
            <a:bodyPr wrap="none" lIns="0" tIns="0" rIns="0" bIns="0">
              <a:spAutoFit/>
            </a:bodyPr>
            <a:p>
              <a:r>
                <a:rPr lang="en-US" altLang="zh-CN" b="0" dirty="0">
                  <a:solidFill>
                    <a:srgbClr val="000000"/>
                  </a:solidFill>
                  <a:latin typeface="Times" charset="0"/>
                </a:rPr>
                <a:t>2</a:t>
              </a:r>
              <a:endParaRPr lang="en-US" altLang="zh-CN" dirty="0">
                <a:latin typeface="Arial" panose="020B0604020202020204" pitchFamily="34" charset="0"/>
              </a:endParaRPr>
            </a:p>
          </p:txBody>
        </p:sp>
        <p:sp>
          <p:nvSpPr>
            <p:cNvPr id="39945" name="Rectangle 27"/>
            <p:cNvSpPr/>
            <p:nvPr/>
          </p:nvSpPr>
          <p:spPr>
            <a:xfrm>
              <a:off x="158" y="2296"/>
              <a:ext cx="825" cy="272"/>
            </a:xfrm>
            <a:prstGeom prst="rect">
              <a:avLst/>
            </a:prstGeom>
            <a:solidFill>
              <a:srgbClr val="FFFFFF"/>
            </a:solidFill>
            <a:ln w="269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9946" name="Line 28"/>
            <p:cNvSpPr/>
            <p:nvPr/>
          </p:nvSpPr>
          <p:spPr>
            <a:xfrm>
              <a:off x="975" y="2160"/>
              <a:ext cx="1003" cy="105"/>
            </a:xfrm>
            <a:prstGeom prst="line">
              <a:avLst/>
            </a:prstGeom>
            <a:ln w="26988" cap="flat" cmpd="sng">
              <a:solidFill>
                <a:srgbClr val="000000"/>
              </a:solidFill>
              <a:prstDash val="solid"/>
              <a:headEnd type="none" w="med" len="med"/>
              <a:tailEnd type="none" w="med" len="med"/>
            </a:ln>
          </p:spPr>
        </p:sp>
        <p:sp>
          <p:nvSpPr>
            <p:cNvPr id="39947" name="Rectangle 29"/>
            <p:cNvSpPr/>
            <p:nvPr/>
          </p:nvSpPr>
          <p:spPr>
            <a:xfrm>
              <a:off x="158" y="1480"/>
              <a:ext cx="965" cy="230"/>
            </a:xfrm>
            <a:prstGeom prst="rect">
              <a:avLst/>
            </a:prstGeom>
            <a:noFill/>
            <a:ln w="9525">
              <a:noFill/>
            </a:ln>
          </p:spPr>
          <p:txBody>
            <a:bodyPr wrap="none" lIns="0" tIns="0" rIns="0" bIns="0">
              <a:spAutoFit/>
            </a:bodyPr>
            <a:p>
              <a:r>
                <a:rPr lang="zh-CN" altLang="en-US" dirty="0">
                  <a:solidFill>
                    <a:srgbClr val="000000"/>
                  </a:solidFill>
                  <a:latin typeface="Times" charset="0"/>
                </a:rPr>
                <a:t>文件目录项</a:t>
              </a:r>
              <a:endParaRPr lang="zh-CN" altLang="en-US" dirty="0">
                <a:latin typeface="Arial" panose="020B0604020202020204" pitchFamily="34" charset="0"/>
              </a:endParaRPr>
            </a:p>
          </p:txBody>
        </p:sp>
        <p:sp>
          <p:nvSpPr>
            <p:cNvPr id="39948" name="Freeform 31"/>
            <p:cNvSpPr/>
            <p:nvPr/>
          </p:nvSpPr>
          <p:spPr>
            <a:xfrm>
              <a:off x="1882" y="2205"/>
              <a:ext cx="199" cy="83"/>
            </a:xfrm>
            <a:custGeom>
              <a:avLst/>
              <a:gdLst>
                <a:gd name="txL" fmla="*/ 0 w 199"/>
                <a:gd name="txT" fmla="*/ 0 h 83"/>
                <a:gd name="txR" fmla="*/ 199 w 199"/>
                <a:gd name="txB" fmla="*/ 83 h 83"/>
              </a:gdLst>
              <a:ahLst/>
              <a:cxnLst>
                <a:cxn ang="0">
                  <a:pos x="0" y="0"/>
                </a:cxn>
                <a:cxn ang="0">
                  <a:pos x="33" y="50"/>
                </a:cxn>
                <a:cxn ang="0">
                  <a:pos x="0" y="83"/>
                </a:cxn>
                <a:cxn ang="0">
                  <a:pos x="199" y="67"/>
                </a:cxn>
                <a:cxn ang="0">
                  <a:pos x="0" y="0"/>
                </a:cxn>
              </a:cxnLst>
              <a:rect l="txL" t="txT" r="txR" b="txB"/>
              <a:pathLst>
                <a:path w="199" h="83">
                  <a:moveTo>
                    <a:pt x="0" y="0"/>
                  </a:moveTo>
                  <a:lnTo>
                    <a:pt x="33" y="50"/>
                  </a:lnTo>
                  <a:lnTo>
                    <a:pt x="0" y="83"/>
                  </a:lnTo>
                  <a:lnTo>
                    <a:pt x="199" y="67"/>
                  </a:lnTo>
                  <a:lnTo>
                    <a:pt x="0" y="0"/>
                  </a:lnTo>
                  <a:close/>
                </a:path>
              </a:pathLst>
            </a:custGeom>
            <a:solidFill>
              <a:srgbClr val="000000"/>
            </a:solidFill>
            <a:ln w="269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39949" name="Rectangle 43"/>
            <p:cNvSpPr/>
            <p:nvPr/>
          </p:nvSpPr>
          <p:spPr>
            <a:xfrm>
              <a:off x="385" y="1842"/>
              <a:ext cx="227" cy="230"/>
            </a:xfrm>
            <a:prstGeom prst="rect">
              <a:avLst/>
            </a:prstGeom>
            <a:noFill/>
            <a:ln w="9525">
              <a:noFill/>
            </a:ln>
          </p:spPr>
          <p:txBody>
            <a:bodyPr lIns="0" tIns="0" rIns="0" bIns="0">
              <a:spAutoFit/>
            </a:bodyPr>
            <a:p>
              <a:r>
                <a:rPr lang="en-US" altLang="zh-CN" b="0" dirty="0">
                  <a:solidFill>
                    <a:srgbClr val="000000"/>
                  </a:solidFill>
                  <a:latin typeface="Times" charset="0"/>
                </a:rPr>
                <a:t>f1</a:t>
              </a:r>
              <a:endParaRPr lang="en-US" altLang="zh-CN"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6"/>
          <p:cNvSpPr txBox="1"/>
          <p:nvPr/>
        </p:nvSpPr>
        <p:spPr>
          <a:xfrm>
            <a:off x="7848600" y="1371600"/>
            <a:ext cx="549275" cy="3379788"/>
          </a:xfrm>
          <a:prstGeom prst="rect">
            <a:avLst/>
          </a:prstGeom>
          <a:noFill/>
          <a:ln w="9525">
            <a:noFill/>
          </a:ln>
        </p:spPr>
        <p:txBody>
          <a:bodyPr vert="eaVert" wrap="none">
            <a:spAutoFit/>
          </a:bodyPr>
          <a:p>
            <a:pPr>
              <a:spcBef>
                <a:spcPct val="0"/>
              </a:spcBef>
              <a:buClrTx/>
            </a:pPr>
            <a:r>
              <a:rPr lang="en-US" altLang="zh-CN" b="0" dirty="0">
                <a:latin typeface="Times New Roman" panose="02020603050405020304" pitchFamily="18" charset="0"/>
              </a:rPr>
              <a:t>MS-DOS</a:t>
            </a:r>
            <a:r>
              <a:rPr lang="zh-CN" altLang="en-US" b="0" dirty="0">
                <a:latin typeface="Times New Roman" panose="02020603050405020304" pitchFamily="18" charset="0"/>
              </a:rPr>
              <a:t>的文件物理结构</a:t>
            </a:r>
            <a:endParaRPr lang="zh-CN" altLang="en-US" b="0" dirty="0">
              <a:latin typeface="Times New Roman" panose="02020603050405020304" pitchFamily="18" charset="0"/>
            </a:endParaRPr>
          </a:p>
        </p:txBody>
      </p:sp>
      <p:sp>
        <p:nvSpPr>
          <p:cNvPr id="40963" name="AutoShape 7"/>
          <p:cNvSpPr>
            <a:spLocks noChangeAspect="1" noTextEdit="1"/>
          </p:cNvSpPr>
          <p:nvPr/>
        </p:nvSpPr>
        <p:spPr>
          <a:xfrm>
            <a:off x="1692275" y="549275"/>
            <a:ext cx="6477000" cy="6169025"/>
          </a:xfrm>
          <a:prstGeom prst="rect">
            <a:avLst/>
          </a:prstGeom>
          <a:noFill/>
          <a:ln w="9525">
            <a:noFill/>
          </a:ln>
        </p:spPr>
        <p:txBody>
          <a:bodyPr/>
          <a:p>
            <a:endParaRPr lang="zh-CN" altLang="en-US"/>
          </a:p>
        </p:txBody>
      </p:sp>
      <p:sp>
        <p:nvSpPr>
          <p:cNvPr id="40964" name="Rectangle 9"/>
          <p:cNvSpPr/>
          <p:nvPr/>
        </p:nvSpPr>
        <p:spPr>
          <a:xfrm>
            <a:off x="4630738" y="1042988"/>
            <a:ext cx="2422525" cy="409575"/>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65" name="Rectangle 10"/>
          <p:cNvSpPr/>
          <p:nvPr/>
        </p:nvSpPr>
        <p:spPr>
          <a:xfrm>
            <a:off x="4630738" y="1452563"/>
            <a:ext cx="2422525" cy="407987"/>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66" name="Rectangle 11"/>
          <p:cNvSpPr/>
          <p:nvPr/>
        </p:nvSpPr>
        <p:spPr>
          <a:xfrm>
            <a:off x="4630738" y="1860550"/>
            <a:ext cx="2422525" cy="407988"/>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67" name="Rectangle 12"/>
          <p:cNvSpPr/>
          <p:nvPr/>
        </p:nvSpPr>
        <p:spPr>
          <a:xfrm>
            <a:off x="4630738" y="2268538"/>
            <a:ext cx="2422525" cy="407987"/>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68" name="Rectangle 13"/>
          <p:cNvSpPr/>
          <p:nvPr/>
        </p:nvSpPr>
        <p:spPr>
          <a:xfrm>
            <a:off x="4630738" y="2676525"/>
            <a:ext cx="2422525" cy="409575"/>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69" name="Rectangle 14"/>
          <p:cNvSpPr/>
          <p:nvPr/>
        </p:nvSpPr>
        <p:spPr>
          <a:xfrm>
            <a:off x="5767388" y="2698750"/>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6</a:t>
            </a:r>
            <a:endParaRPr lang="en-US" altLang="zh-CN" dirty="0">
              <a:latin typeface="Arial" panose="020B0604020202020204" pitchFamily="34" charset="0"/>
            </a:endParaRPr>
          </a:p>
        </p:txBody>
      </p:sp>
      <p:sp>
        <p:nvSpPr>
          <p:cNvPr id="40970" name="Rectangle 15"/>
          <p:cNvSpPr/>
          <p:nvPr/>
        </p:nvSpPr>
        <p:spPr>
          <a:xfrm>
            <a:off x="4630738" y="3086100"/>
            <a:ext cx="2422525" cy="407988"/>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1" name="Rectangle 16"/>
          <p:cNvSpPr/>
          <p:nvPr/>
        </p:nvSpPr>
        <p:spPr>
          <a:xfrm>
            <a:off x="5595938" y="3108325"/>
            <a:ext cx="5746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EOF</a:t>
            </a:r>
            <a:endParaRPr lang="en-US" altLang="zh-CN" dirty="0">
              <a:latin typeface="Arial" panose="020B0604020202020204" pitchFamily="34" charset="0"/>
            </a:endParaRPr>
          </a:p>
        </p:txBody>
      </p:sp>
      <p:sp>
        <p:nvSpPr>
          <p:cNvPr id="40972" name="Rectangle 17"/>
          <p:cNvSpPr/>
          <p:nvPr/>
        </p:nvSpPr>
        <p:spPr>
          <a:xfrm>
            <a:off x="4630738" y="3494088"/>
            <a:ext cx="2422525" cy="387350"/>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3" name="Rectangle 18"/>
          <p:cNvSpPr/>
          <p:nvPr/>
        </p:nvSpPr>
        <p:spPr>
          <a:xfrm>
            <a:off x="5702300" y="3516313"/>
            <a:ext cx="311150"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11</a:t>
            </a:r>
            <a:endParaRPr lang="en-US" altLang="zh-CN" dirty="0">
              <a:latin typeface="Arial" panose="020B0604020202020204" pitchFamily="34" charset="0"/>
            </a:endParaRPr>
          </a:p>
        </p:txBody>
      </p:sp>
      <p:sp>
        <p:nvSpPr>
          <p:cNvPr id="40974" name="Rectangle 19"/>
          <p:cNvSpPr/>
          <p:nvPr/>
        </p:nvSpPr>
        <p:spPr>
          <a:xfrm>
            <a:off x="4630738" y="3881438"/>
            <a:ext cx="2422525" cy="407987"/>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5" name="Rectangle 20"/>
          <p:cNvSpPr/>
          <p:nvPr/>
        </p:nvSpPr>
        <p:spPr>
          <a:xfrm>
            <a:off x="4630738" y="4289425"/>
            <a:ext cx="2422525" cy="407988"/>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6" name="Rectangle 21"/>
          <p:cNvSpPr/>
          <p:nvPr/>
        </p:nvSpPr>
        <p:spPr>
          <a:xfrm>
            <a:off x="4630738" y="4697413"/>
            <a:ext cx="2422525" cy="407987"/>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7" name="Rectangle 22"/>
          <p:cNvSpPr/>
          <p:nvPr/>
        </p:nvSpPr>
        <p:spPr>
          <a:xfrm>
            <a:off x="5702300" y="4741863"/>
            <a:ext cx="311150"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10</a:t>
            </a:r>
            <a:endParaRPr lang="en-US" altLang="zh-CN" dirty="0">
              <a:latin typeface="Arial" panose="020B0604020202020204" pitchFamily="34" charset="0"/>
            </a:endParaRPr>
          </a:p>
        </p:txBody>
      </p:sp>
      <p:sp>
        <p:nvSpPr>
          <p:cNvPr id="40978" name="Rectangle 23"/>
          <p:cNvSpPr/>
          <p:nvPr/>
        </p:nvSpPr>
        <p:spPr>
          <a:xfrm>
            <a:off x="4630738" y="5105400"/>
            <a:ext cx="2422525" cy="409575"/>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79" name="Rectangle 24"/>
          <p:cNvSpPr/>
          <p:nvPr/>
        </p:nvSpPr>
        <p:spPr>
          <a:xfrm>
            <a:off x="5767388" y="5149850"/>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5</a:t>
            </a:r>
            <a:endParaRPr lang="en-US" altLang="zh-CN" dirty="0">
              <a:latin typeface="Arial" panose="020B0604020202020204" pitchFamily="34" charset="0"/>
            </a:endParaRPr>
          </a:p>
        </p:txBody>
      </p:sp>
      <p:sp>
        <p:nvSpPr>
          <p:cNvPr id="40980" name="Rectangle 25"/>
          <p:cNvSpPr/>
          <p:nvPr/>
        </p:nvSpPr>
        <p:spPr>
          <a:xfrm>
            <a:off x="4630738" y="5514975"/>
            <a:ext cx="2422525" cy="407988"/>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81" name="Rectangle 26"/>
          <p:cNvSpPr/>
          <p:nvPr/>
        </p:nvSpPr>
        <p:spPr>
          <a:xfrm>
            <a:off x="5595938" y="5537200"/>
            <a:ext cx="5746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EOF</a:t>
            </a:r>
            <a:endParaRPr lang="en-US" altLang="zh-CN" dirty="0">
              <a:latin typeface="Arial" panose="020B0604020202020204" pitchFamily="34" charset="0"/>
            </a:endParaRPr>
          </a:p>
        </p:txBody>
      </p:sp>
      <p:sp>
        <p:nvSpPr>
          <p:cNvPr id="40982" name="Rectangle 27"/>
          <p:cNvSpPr/>
          <p:nvPr/>
        </p:nvSpPr>
        <p:spPr>
          <a:xfrm>
            <a:off x="7183438" y="1087438"/>
            <a:ext cx="15557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0</a:t>
            </a:r>
            <a:endParaRPr lang="en-US" altLang="zh-CN" dirty="0">
              <a:latin typeface="Arial" panose="020B0604020202020204" pitchFamily="34" charset="0"/>
            </a:endParaRPr>
          </a:p>
        </p:txBody>
      </p:sp>
      <p:sp>
        <p:nvSpPr>
          <p:cNvPr id="40983" name="Rectangle 28"/>
          <p:cNvSpPr/>
          <p:nvPr/>
        </p:nvSpPr>
        <p:spPr>
          <a:xfrm>
            <a:off x="7183438" y="1495425"/>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1</a:t>
            </a:r>
            <a:endParaRPr lang="en-US" altLang="zh-CN" dirty="0">
              <a:latin typeface="Arial" panose="020B0604020202020204" pitchFamily="34" charset="0"/>
            </a:endParaRPr>
          </a:p>
        </p:txBody>
      </p:sp>
      <p:sp>
        <p:nvSpPr>
          <p:cNvPr id="40984" name="Rectangle 29"/>
          <p:cNvSpPr/>
          <p:nvPr/>
        </p:nvSpPr>
        <p:spPr>
          <a:xfrm>
            <a:off x="7183438" y="1882775"/>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2</a:t>
            </a:r>
            <a:endParaRPr lang="en-US" altLang="zh-CN" dirty="0">
              <a:latin typeface="Arial" panose="020B0604020202020204" pitchFamily="34" charset="0"/>
            </a:endParaRPr>
          </a:p>
        </p:txBody>
      </p:sp>
      <p:sp>
        <p:nvSpPr>
          <p:cNvPr id="40985" name="Rectangle 30"/>
          <p:cNvSpPr/>
          <p:nvPr/>
        </p:nvSpPr>
        <p:spPr>
          <a:xfrm>
            <a:off x="7183438" y="2290763"/>
            <a:ext cx="15557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3</a:t>
            </a:r>
            <a:endParaRPr lang="en-US" altLang="zh-CN" dirty="0">
              <a:latin typeface="Arial" panose="020B0604020202020204" pitchFamily="34" charset="0"/>
            </a:endParaRPr>
          </a:p>
        </p:txBody>
      </p:sp>
      <p:sp>
        <p:nvSpPr>
          <p:cNvPr id="40986" name="Rectangle 31"/>
          <p:cNvSpPr/>
          <p:nvPr/>
        </p:nvSpPr>
        <p:spPr>
          <a:xfrm>
            <a:off x="7183438" y="2698750"/>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4</a:t>
            </a:r>
            <a:endParaRPr lang="en-US" altLang="zh-CN" dirty="0">
              <a:latin typeface="Arial" panose="020B0604020202020204" pitchFamily="34" charset="0"/>
            </a:endParaRPr>
          </a:p>
        </p:txBody>
      </p:sp>
      <p:sp>
        <p:nvSpPr>
          <p:cNvPr id="40987" name="Rectangle 32"/>
          <p:cNvSpPr/>
          <p:nvPr/>
        </p:nvSpPr>
        <p:spPr>
          <a:xfrm>
            <a:off x="7183438" y="3108325"/>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5</a:t>
            </a:r>
            <a:endParaRPr lang="en-US" altLang="zh-CN" dirty="0">
              <a:latin typeface="Arial" panose="020B0604020202020204" pitchFamily="34" charset="0"/>
            </a:endParaRPr>
          </a:p>
        </p:txBody>
      </p:sp>
      <p:sp>
        <p:nvSpPr>
          <p:cNvPr id="40988" name="Rectangle 33"/>
          <p:cNvSpPr/>
          <p:nvPr/>
        </p:nvSpPr>
        <p:spPr>
          <a:xfrm>
            <a:off x="7183438" y="3516313"/>
            <a:ext cx="15557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6</a:t>
            </a:r>
            <a:endParaRPr lang="en-US" altLang="zh-CN" dirty="0">
              <a:latin typeface="Arial" panose="020B0604020202020204" pitchFamily="34" charset="0"/>
            </a:endParaRPr>
          </a:p>
        </p:txBody>
      </p:sp>
      <p:sp>
        <p:nvSpPr>
          <p:cNvPr id="40989" name="Rectangle 34"/>
          <p:cNvSpPr/>
          <p:nvPr/>
        </p:nvSpPr>
        <p:spPr>
          <a:xfrm>
            <a:off x="7183438" y="3924300"/>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7</a:t>
            </a:r>
            <a:endParaRPr lang="en-US" altLang="zh-CN" dirty="0">
              <a:latin typeface="Arial" panose="020B0604020202020204" pitchFamily="34" charset="0"/>
            </a:endParaRPr>
          </a:p>
        </p:txBody>
      </p:sp>
      <p:sp>
        <p:nvSpPr>
          <p:cNvPr id="40990" name="Rectangle 35"/>
          <p:cNvSpPr/>
          <p:nvPr/>
        </p:nvSpPr>
        <p:spPr>
          <a:xfrm>
            <a:off x="7183438" y="4333875"/>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8</a:t>
            </a:r>
            <a:endParaRPr lang="en-US" altLang="zh-CN" dirty="0">
              <a:latin typeface="Arial" panose="020B0604020202020204" pitchFamily="34" charset="0"/>
            </a:endParaRPr>
          </a:p>
        </p:txBody>
      </p:sp>
      <p:sp>
        <p:nvSpPr>
          <p:cNvPr id="40991" name="Rectangle 36"/>
          <p:cNvSpPr/>
          <p:nvPr/>
        </p:nvSpPr>
        <p:spPr>
          <a:xfrm>
            <a:off x="7183438" y="4741863"/>
            <a:ext cx="15557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9</a:t>
            </a:r>
            <a:endParaRPr lang="en-US" altLang="zh-CN" dirty="0">
              <a:latin typeface="Arial" panose="020B0604020202020204" pitchFamily="34" charset="0"/>
            </a:endParaRPr>
          </a:p>
        </p:txBody>
      </p:sp>
      <p:sp>
        <p:nvSpPr>
          <p:cNvPr id="40992" name="Rectangle 37"/>
          <p:cNvSpPr/>
          <p:nvPr/>
        </p:nvSpPr>
        <p:spPr>
          <a:xfrm>
            <a:off x="5573713" y="679450"/>
            <a:ext cx="528637"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FAT</a:t>
            </a:r>
            <a:endParaRPr lang="en-US" altLang="zh-CN" dirty="0">
              <a:latin typeface="Arial" panose="020B0604020202020204" pitchFamily="34" charset="0"/>
            </a:endParaRPr>
          </a:p>
        </p:txBody>
      </p:sp>
      <p:sp>
        <p:nvSpPr>
          <p:cNvPr id="40993" name="Rectangle 38"/>
          <p:cNvSpPr/>
          <p:nvPr/>
        </p:nvSpPr>
        <p:spPr>
          <a:xfrm>
            <a:off x="2314575" y="679450"/>
            <a:ext cx="82232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FCB A</a:t>
            </a:r>
            <a:endParaRPr lang="en-US" altLang="zh-CN" dirty="0">
              <a:latin typeface="Arial" panose="020B0604020202020204" pitchFamily="34" charset="0"/>
            </a:endParaRPr>
          </a:p>
        </p:txBody>
      </p:sp>
      <p:sp>
        <p:nvSpPr>
          <p:cNvPr id="40994" name="Rectangle 39"/>
          <p:cNvSpPr/>
          <p:nvPr/>
        </p:nvSpPr>
        <p:spPr>
          <a:xfrm>
            <a:off x="1778000" y="1042988"/>
            <a:ext cx="1822450" cy="817562"/>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95" name="Rectangle 40"/>
          <p:cNvSpPr/>
          <p:nvPr/>
        </p:nvSpPr>
        <p:spPr>
          <a:xfrm>
            <a:off x="1778000" y="1860550"/>
            <a:ext cx="1822450" cy="407988"/>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96" name="Rectangle 41"/>
          <p:cNvSpPr/>
          <p:nvPr/>
        </p:nvSpPr>
        <p:spPr>
          <a:xfrm>
            <a:off x="2635250" y="1882775"/>
            <a:ext cx="155575"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4</a:t>
            </a:r>
            <a:endParaRPr lang="en-US" altLang="zh-CN" dirty="0">
              <a:latin typeface="Arial" panose="020B0604020202020204" pitchFamily="34" charset="0"/>
            </a:endParaRPr>
          </a:p>
        </p:txBody>
      </p:sp>
      <p:sp>
        <p:nvSpPr>
          <p:cNvPr id="40997" name="Rectangle 42"/>
          <p:cNvSpPr/>
          <p:nvPr/>
        </p:nvSpPr>
        <p:spPr>
          <a:xfrm>
            <a:off x="2335213" y="3516313"/>
            <a:ext cx="82232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FCB B</a:t>
            </a:r>
            <a:endParaRPr lang="en-US" altLang="zh-CN" dirty="0">
              <a:latin typeface="Arial" panose="020B0604020202020204" pitchFamily="34" charset="0"/>
            </a:endParaRPr>
          </a:p>
        </p:txBody>
      </p:sp>
      <p:sp>
        <p:nvSpPr>
          <p:cNvPr id="40998" name="Rectangle 43"/>
          <p:cNvSpPr/>
          <p:nvPr/>
        </p:nvSpPr>
        <p:spPr>
          <a:xfrm>
            <a:off x="1778000" y="3881438"/>
            <a:ext cx="1822450" cy="815975"/>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0999" name="Rectangle 44"/>
          <p:cNvSpPr/>
          <p:nvPr/>
        </p:nvSpPr>
        <p:spPr>
          <a:xfrm>
            <a:off x="1778000" y="4697413"/>
            <a:ext cx="1822450" cy="407987"/>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1000" name="Rectangle 45"/>
          <p:cNvSpPr/>
          <p:nvPr/>
        </p:nvSpPr>
        <p:spPr>
          <a:xfrm>
            <a:off x="2635250" y="4741863"/>
            <a:ext cx="155575"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9</a:t>
            </a:r>
            <a:endParaRPr lang="en-US" altLang="zh-CN" dirty="0">
              <a:latin typeface="Arial" panose="020B0604020202020204" pitchFamily="34" charset="0"/>
            </a:endParaRPr>
          </a:p>
        </p:txBody>
      </p:sp>
      <p:sp>
        <p:nvSpPr>
          <p:cNvPr id="41001" name="Rectangle 46"/>
          <p:cNvSpPr/>
          <p:nvPr/>
        </p:nvSpPr>
        <p:spPr>
          <a:xfrm>
            <a:off x="1778000" y="5105400"/>
            <a:ext cx="1822450" cy="817563"/>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1002" name="Freeform 47"/>
          <p:cNvSpPr/>
          <p:nvPr/>
        </p:nvSpPr>
        <p:spPr>
          <a:xfrm>
            <a:off x="6132513" y="3730625"/>
            <a:ext cx="406400" cy="1978025"/>
          </a:xfrm>
          <a:custGeom>
            <a:avLst/>
            <a:gdLst>
              <a:gd name="txL" fmla="*/ 0 w 256"/>
              <a:gd name="txT" fmla="*/ 0 h 1246"/>
              <a:gd name="txR" fmla="*/ 256 w 256"/>
              <a:gd name="txB" fmla="*/ 1246 h 1246"/>
            </a:gdLst>
            <a:ahLst/>
            <a:cxnLst>
              <a:cxn ang="0">
                <a:pos x="0" y="0"/>
              </a:cxn>
              <a:cxn ang="0">
                <a:pos x="406400" y="0"/>
              </a:cxn>
              <a:cxn ang="0">
                <a:pos x="406400" y="1978025"/>
              </a:cxn>
              <a:cxn ang="0">
                <a:pos x="0" y="1978025"/>
              </a:cxn>
            </a:cxnLst>
            <a:rect l="txL" t="txT" r="txR" b="txB"/>
            <a:pathLst>
              <a:path w="256" h="1246">
                <a:moveTo>
                  <a:pt x="0" y="0"/>
                </a:moveTo>
                <a:lnTo>
                  <a:pt x="256" y="0"/>
                </a:lnTo>
                <a:lnTo>
                  <a:pt x="256" y="1246"/>
                </a:lnTo>
                <a:lnTo>
                  <a:pt x="0" y="1246"/>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03" name="Freeform 48"/>
          <p:cNvSpPr/>
          <p:nvPr/>
        </p:nvSpPr>
        <p:spPr>
          <a:xfrm>
            <a:off x="6132513" y="2870200"/>
            <a:ext cx="406400" cy="709613"/>
          </a:xfrm>
          <a:custGeom>
            <a:avLst/>
            <a:gdLst>
              <a:gd name="txL" fmla="*/ 0 w 256"/>
              <a:gd name="txT" fmla="*/ 0 h 447"/>
              <a:gd name="txR" fmla="*/ 256 w 256"/>
              <a:gd name="txB" fmla="*/ 447 h 447"/>
            </a:gdLst>
            <a:ahLst/>
            <a:cxnLst>
              <a:cxn ang="0">
                <a:pos x="0" y="0"/>
              </a:cxn>
              <a:cxn ang="0">
                <a:pos x="406400" y="0"/>
              </a:cxn>
              <a:cxn ang="0">
                <a:pos x="406400" y="709613"/>
              </a:cxn>
              <a:cxn ang="0">
                <a:pos x="0" y="709613"/>
              </a:cxn>
            </a:cxnLst>
            <a:rect l="txL" t="txT" r="txR" b="txB"/>
            <a:pathLst>
              <a:path w="256" h="447">
                <a:moveTo>
                  <a:pt x="0" y="0"/>
                </a:moveTo>
                <a:lnTo>
                  <a:pt x="256" y="0"/>
                </a:lnTo>
                <a:lnTo>
                  <a:pt x="256" y="447"/>
                </a:lnTo>
                <a:lnTo>
                  <a:pt x="0" y="447"/>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04" name="Freeform 49"/>
          <p:cNvSpPr/>
          <p:nvPr/>
        </p:nvSpPr>
        <p:spPr>
          <a:xfrm>
            <a:off x="6046788" y="4913313"/>
            <a:ext cx="192087" cy="407987"/>
          </a:xfrm>
          <a:custGeom>
            <a:avLst/>
            <a:gdLst>
              <a:gd name="txL" fmla="*/ 0 w 121"/>
              <a:gd name="txT" fmla="*/ 0 h 257"/>
              <a:gd name="txR" fmla="*/ 121 w 121"/>
              <a:gd name="txB" fmla="*/ 257 h 257"/>
            </a:gdLst>
            <a:ahLst/>
            <a:cxnLst>
              <a:cxn ang="0">
                <a:pos x="0" y="0"/>
              </a:cxn>
              <a:cxn ang="0">
                <a:pos x="192087" y="0"/>
              </a:cxn>
              <a:cxn ang="0">
                <a:pos x="192087" y="407987"/>
              </a:cxn>
              <a:cxn ang="0">
                <a:pos x="0" y="407987"/>
              </a:cxn>
            </a:cxnLst>
            <a:rect l="txL" t="txT" r="txR" b="txB"/>
            <a:pathLst>
              <a:path w="121" h="257">
                <a:moveTo>
                  <a:pt x="0" y="0"/>
                </a:moveTo>
                <a:lnTo>
                  <a:pt x="121" y="0"/>
                </a:lnTo>
                <a:lnTo>
                  <a:pt x="121" y="257"/>
                </a:lnTo>
                <a:lnTo>
                  <a:pt x="0" y="257"/>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05" name="Freeform 50"/>
          <p:cNvSpPr/>
          <p:nvPr/>
        </p:nvSpPr>
        <p:spPr>
          <a:xfrm>
            <a:off x="5230813" y="3279775"/>
            <a:ext cx="450850" cy="2041525"/>
          </a:xfrm>
          <a:custGeom>
            <a:avLst/>
            <a:gdLst>
              <a:gd name="txL" fmla="*/ 0 w 284"/>
              <a:gd name="txT" fmla="*/ 0 h 1286"/>
              <a:gd name="txR" fmla="*/ 284 w 284"/>
              <a:gd name="txB" fmla="*/ 1286 h 1286"/>
            </a:gdLst>
            <a:ahLst/>
            <a:cxnLst>
              <a:cxn ang="0">
                <a:pos x="300037" y="0"/>
              </a:cxn>
              <a:cxn ang="0">
                <a:pos x="0" y="0"/>
              </a:cxn>
              <a:cxn ang="0">
                <a:pos x="0" y="2041525"/>
              </a:cxn>
              <a:cxn ang="0">
                <a:pos x="450850" y="2041525"/>
              </a:cxn>
            </a:cxnLst>
            <a:rect l="txL" t="txT" r="txR" b="txB"/>
            <a:pathLst>
              <a:path w="284" h="1286">
                <a:moveTo>
                  <a:pt x="189" y="0"/>
                </a:moveTo>
                <a:lnTo>
                  <a:pt x="0" y="0"/>
                </a:lnTo>
                <a:lnTo>
                  <a:pt x="0" y="1286"/>
                </a:lnTo>
                <a:lnTo>
                  <a:pt x="284" y="1286"/>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06" name="Line 51"/>
          <p:cNvSpPr/>
          <p:nvPr/>
        </p:nvSpPr>
        <p:spPr>
          <a:xfrm>
            <a:off x="3408363" y="2054225"/>
            <a:ext cx="1222375" cy="815975"/>
          </a:xfrm>
          <a:prstGeom prst="line">
            <a:avLst/>
          </a:prstGeom>
          <a:ln w="22225" cap="flat" cmpd="sng">
            <a:solidFill>
              <a:srgbClr val="000000"/>
            </a:solidFill>
            <a:prstDash val="solid"/>
            <a:headEnd type="none" w="med" len="med"/>
            <a:tailEnd type="none" w="med" len="med"/>
          </a:ln>
        </p:spPr>
      </p:sp>
      <p:sp>
        <p:nvSpPr>
          <p:cNvPr id="41007" name="Line 52"/>
          <p:cNvSpPr/>
          <p:nvPr/>
        </p:nvSpPr>
        <p:spPr>
          <a:xfrm>
            <a:off x="3194050" y="4913313"/>
            <a:ext cx="1436688" cy="1587"/>
          </a:xfrm>
          <a:prstGeom prst="line">
            <a:avLst/>
          </a:prstGeom>
          <a:ln w="22225" cap="flat" cmpd="sng">
            <a:solidFill>
              <a:srgbClr val="000000"/>
            </a:solidFill>
            <a:prstDash val="solid"/>
            <a:headEnd type="none" w="med" len="med"/>
            <a:tailEnd type="none" w="med" len="med"/>
          </a:ln>
        </p:spPr>
      </p:sp>
      <p:sp>
        <p:nvSpPr>
          <p:cNvPr id="41008" name="Freeform 53"/>
          <p:cNvSpPr/>
          <p:nvPr/>
        </p:nvSpPr>
        <p:spPr>
          <a:xfrm>
            <a:off x="4351338" y="4848225"/>
            <a:ext cx="279400" cy="107950"/>
          </a:xfrm>
          <a:custGeom>
            <a:avLst/>
            <a:gdLst>
              <a:gd name="txL" fmla="*/ 0 w 176"/>
              <a:gd name="txT" fmla="*/ 0 h 68"/>
              <a:gd name="txR" fmla="*/ 176 w 176"/>
              <a:gd name="txB" fmla="*/ 68 h 68"/>
            </a:gdLst>
            <a:ahLst/>
            <a:cxnLst>
              <a:cxn ang="0">
                <a:pos x="0" y="0"/>
              </a:cxn>
              <a:cxn ang="0">
                <a:pos x="65088" y="65087"/>
              </a:cxn>
              <a:cxn ang="0">
                <a:pos x="0" y="107950"/>
              </a:cxn>
              <a:cxn ang="0">
                <a:pos x="279400" y="65087"/>
              </a:cxn>
              <a:cxn ang="0">
                <a:pos x="0" y="0"/>
              </a:cxn>
            </a:cxnLst>
            <a:rect l="txL" t="txT" r="txR" b="txB"/>
            <a:pathLst>
              <a:path w="176" h="68">
                <a:moveTo>
                  <a:pt x="0" y="0"/>
                </a:moveTo>
                <a:lnTo>
                  <a:pt x="41" y="41"/>
                </a:lnTo>
                <a:lnTo>
                  <a:pt x="0" y="68"/>
                </a:lnTo>
                <a:lnTo>
                  <a:pt x="176" y="41"/>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09" name="Freeform 54"/>
          <p:cNvSpPr/>
          <p:nvPr/>
        </p:nvSpPr>
        <p:spPr>
          <a:xfrm>
            <a:off x="4351338" y="2676525"/>
            <a:ext cx="257175" cy="193675"/>
          </a:xfrm>
          <a:custGeom>
            <a:avLst/>
            <a:gdLst>
              <a:gd name="txL" fmla="*/ 0 w 162"/>
              <a:gd name="txT" fmla="*/ 0 h 122"/>
              <a:gd name="txR" fmla="*/ 162 w 162"/>
              <a:gd name="txB" fmla="*/ 122 h 122"/>
            </a:gdLst>
            <a:ahLst/>
            <a:cxnLst>
              <a:cxn ang="0">
                <a:pos x="65087" y="0"/>
              </a:cxn>
              <a:cxn ang="0">
                <a:pos x="65087" y="65088"/>
              </a:cxn>
              <a:cxn ang="0">
                <a:pos x="0" y="87313"/>
              </a:cxn>
              <a:cxn ang="0">
                <a:pos x="257175" y="193675"/>
              </a:cxn>
              <a:cxn ang="0">
                <a:pos x="65087" y="0"/>
              </a:cxn>
            </a:cxnLst>
            <a:rect l="txL" t="txT" r="txR" b="txB"/>
            <a:pathLst>
              <a:path w="162" h="122">
                <a:moveTo>
                  <a:pt x="41" y="0"/>
                </a:moveTo>
                <a:lnTo>
                  <a:pt x="41" y="41"/>
                </a:lnTo>
                <a:lnTo>
                  <a:pt x="0" y="55"/>
                </a:lnTo>
                <a:lnTo>
                  <a:pt x="162" y="122"/>
                </a:lnTo>
                <a:lnTo>
                  <a:pt x="41"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0" name="Freeform 55"/>
          <p:cNvSpPr/>
          <p:nvPr/>
        </p:nvSpPr>
        <p:spPr>
          <a:xfrm>
            <a:off x="5273675" y="3236913"/>
            <a:ext cx="257175" cy="85725"/>
          </a:xfrm>
          <a:custGeom>
            <a:avLst/>
            <a:gdLst>
              <a:gd name="txL" fmla="*/ 0 w 162"/>
              <a:gd name="txT" fmla="*/ 0 h 54"/>
              <a:gd name="txR" fmla="*/ 162 w 162"/>
              <a:gd name="txB" fmla="*/ 54 h 54"/>
            </a:gdLst>
            <a:ahLst/>
            <a:cxnLst>
              <a:cxn ang="0">
                <a:pos x="0" y="0"/>
              </a:cxn>
              <a:cxn ang="0">
                <a:pos x="42862" y="42863"/>
              </a:cxn>
              <a:cxn ang="0">
                <a:pos x="0" y="85725"/>
              </a:cxn>
              <a:cxn ang="0">
                <a:pos x="257175" y="42863"/>
              </a:cxn>
              <a:cxn ang="0">
                <a:pos x="0" y="0"/>
              </a:cxn>
            </a:cxnLst>
            <a:rect l="txL" t="txT" r="txR" b="txB"/>
            <a:pathLst>
              <a:path w="162" h="54">
                <a:moveTo>
                  <a:pt x="0" y="0"/>
                </a:moveTo>
                <a:lnTo>
                  <a:pt x="27" y="27"/>
                </a:lnTo>
                <a:lnTo>
                  <a:pt x="0" y="54"/>
                </a:lnTo>
                <a:lnTo>
                  <a:pt x="162" y="27"/>
                </a:lnTo>
                <a:lnTo>
                  <a:pt x="0"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1" name="Freeform 56"/>
          <p:cNvSpPr/>
          <p:nvPr/>
        </p:nvSpPr>
        <p:spPr>
          <a:xfrm>
            <a:off x="6046788" y="3536950"/>
            <a:ext cx="257175" cy="107950"/>
          </a:xfrm>
          <a:custGeom>
            <a:avLst/>
            <a:gdLst>
              <a:gd name="txL" fmla="*/ 0 w 162"/>
              <a:gd name="txT" fmla="*/ 0 h 68"/>
              <a:gd name="txR" fmla="*/ 162 w 162"/>
              <a:gd name="txB" fmla="*/ 68 h 68"/>
            </a:gdLst>
            <a:ahLst/>
            <a:cxnLst>
              <a:cxn ang="0">
                <a:pos x="257175" y="0"/>
              </a:cxn>
              <a:cxn ang="0">
                <a:pos x="214313" y="42862"/>
              </a:cxn>
              <a:cxn ang="0">
                <a:pos x="257175" y="107950"/>
              </a:cxn>
              <a:cxn ang="0">
                <a:pos x="0" y="42862"/>
              </a:cxn>
              <a:cxn ang="0">
                <a:pos x="257175" y="0"/>
              </a:cxn>
            </a:cxnLst>
            <a:rect l="txL" t="txT" r="txR" b="txB"/>
            <a:pathLst>
              <a:path w="162" h="68">
                <a:moveTo>
                  <a:pt x="162" y="0"/>
                </a:moveTo>
                <a:lnTo>
                  <a:pt x="135" y="27"/>
                </a:lnTo>
                <a:lnTo>
                  <a:pt x="162" y="68"/>
                </a:lnTo>
                <a:lnTo>
                  <a:pt x="0" y="27"/>
                </a:lnTo>
                <a:lnTo>
                  <a:pt x="162"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2" name="Freeform 57"/>
          <p:cNvSpPr/>
          <p:nvPr/>
        </p:nvSpPr>
        <p:spPr>
          <a:xfrm>
            <a:off x="5938838" y="5256213"/>
            <a:ext cx="257175" cy="107950"/>
          </a:xfrm>
          <a:custGeom>
            <a:avLst/>
            <a:gdLst>
              <a:gd name="txL" fmla="*/ 0 w 162"/>
              <a:gd name="txT" fmla="*/ 0 h 68"/>
              <a:gd name="txR" fmla="*/ 162 w 162"/>
              <a:gd name="txB" fmla="*/ 68 h 68"/>
            </a:gdLst>
            <a:ahLst/>
            <a:cxnLst>
              <a:cxn ang="0">
                <a:pos x="257175" y="0"/>
              </a:cxn>
              <a:cxn ang="0">
                <a:pos x="214313" y="65087"/>
              </a:cxn>
              <a:cxn ang="0">
                <a:pos x="257175" y="107950"/>
              </a:cxn>
              <a:cxn ang="0">
                <a:pos x="0" y="65087"/>
              </a:cxn>
              <a:cxn ang="0">
                <a:pos x="257175" y="0"/>
              </a:cxn>
            </a:cxnLst>
            <a:rect l="txL" t="txT" r="txR" b="txB"/>
            <a:pathLst>
              <a:path w="162" h="68">
                <a:moveTo>
                  <a:pt x="162" y="0"/>
                </a:moveTo>
                <a:lnTo>
                  <a:pt x="135" y="41"/>
                </a:lnTo>
                <a:lnTo>
                  <a:pt x="162" y="68"/>
                </a:lnTo>
                <a:lnTo>
                  <a:pt x="0" y="41"/>
                </a:lnTo>
                <a:lnTo>
                  <a:pt x="162"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3" name="Freeform 58"/>
          <p:cNvSpPr/>
          <p:nvPr/>
        </p:nvSpPr>
        <p:spPr>
          <a:xfrm>
            <a:off x="6132513" y="5665788"/>
            <a:ext cx="277812" cy="106362"/>
          </a:xfrm>
          <a:custGeom>
            <a:avLst/>
            <a:gdLst>
              <a:gd name="txL" fmla="*/ 0 w 175"/>
              <a:gd name="txT" fmla="*/ 0 h 67"/>
              <a:gd name="txR" fmla="*/ 175 w 175"/>
              <a:gd name="txB" fmla="*/ 67 h 67"/>
            </a:gdLst>
            <a:ahLst/>
            <a:cxnLst>
              <a:cxn ang="0">
                <a:pos x="277812" y="0"/>
              </a:cxn>
              <a:cxn ang="0">
                <a:pos x="214312" y="42862"/>
              </a:cxn>
              <a:cxn ang="0">
                <a:pos x="277812" y="106362"/>
              </a:cxn>
              <a:cxn ang="0">
                <a:pos x="0" y="42862"/>
              </a:cxn>
              <a:cxn ang="0">
                <a:pos x="277812" y="0"/>
              </a:cxn>
            </a:cxnLst>
            <a:rect l="txL" t="txT" r="txR" b="txB"/>
            <a:pathLst>
              <a:path w="175" h="67">
                <a:moveTo>
                  <a:pt x="175" y="0"/>
                </a:moveTo>
                <a:lnTo>
                  <a:pt x="135" y="27"/>
                </a:lnTo>
                <a:lnTo>
                  <a:pt x="175" y="67"/>
                </a:lnTo>
                <a:lnTo>
                  <a:pt x="0" y="27"/>
                </a:lnTo>
                <a:lnTo>
                  <a:pt x="175" y="0"/>
                </a:lnTo>
                <a:close/>
              </a:path>
            </a:pathLst>
          </a:custGeom>
          <a:solidFill>
            <a:srgbClr val="000000"/>
          </a:solid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4" name="Line 59"/>
          <p:cNvSpPr/>
          <p:nvPr/>
        </p:nvSpPr>
        <p:spPr>
          <a:xfrm>
            <a:off x="4630738" y="5922963"/>
            <a:ext cx="1587" cy="193675"/>
          </a:xfrm>
          <a:prstGeom prst="line">
            <a:avLst/>
          </a:prstGeom>
          <a:ln w="22225" cap="flat" cmpd="sng">
            <a:solidFill>
              <a:srgbClr val="000000"/>
            </a:solidFill>
            <a:prstDash val="solid"/>
            <a:headEnd type="none" w="med" len="med"/>
            <a:tailEnd type="none" w="med" len="med"/>
          </a:ln>
        </p:spPr>
      </p:sp>
      <p:sp>
        <p:nvSpPr>
          <p:cNvPr id="41015" name="Line 60"/>
          <p:cNvSpPr/>
          <p:nvPr/>
        </p:nvSpPr>
        <p:spPr>
          <a:xfrm>
            <a:off x="7053263" y="5922963"/>
            <a:ext cx="1587" cy="193675"/>
          </a:xfrm>
          <a:prstGeom prst="line">
            <a:avLst/>
          </a:prstGeom>
          <a:ln w="22225" cap="flat" cmpd="sng">
            <a:solidFill>
              <a:srgbClr val="000000"/>
            </a:solidFill>
            <a:prstDash val="solid"/>
            <a:headEnd type="none" w="med" len="med"/>
            <a:tailEnd type="none" w="med" len="med"/>
          </a:ln>
        </p:spPr>
      </p:sp>
      <p:sp>
        <p:nvSpPr>
          <p:cNvPr id="41016" name="Freeform 61"/>
          <p:cNvSpPr/>
          <p:nvPr/>
        </p:nvSpPr>
        <p:spPr>
          <a:xfrm>
            <a:off x="4459288" y="6094413"/>
            <a:ext cx="363537" cy="85725"/>
          </a:xfrm>
          <a:custGeom>
            <a:avLst/>
            <a:gdLst>
              <a:gd name="txL" fmla="*/ 0 w 229"/>
              <a:gd name="txT" fmla="*/ 0 h 54"/>
              <a:gd name="txR" fmla="*/ 229 w 229"/>
              <a:gd name="txB" fmla="*/ 54 h 54"/>
            </a:gdLst>
            <a:ahLst/>
            <a:cxnLst>
              <a:cxn ang="0">
                <a:pos x="363537" y="22225"/>
              </a:cxn>
              <a:cxn ang="0">
                <a:pos x="320675" y="65088"/>
              </a:cxn>
              <a:cxn ang="0">
                <a:pos x="277812" y="85725"/>
              </a:cxn>
              <a:cxn ang="0">
                <a:pos x="234950" y="85725"/>
              </a:cxn>
              <a:cxn ang="0">
                <a:pos x="214312" y="85725"/>
              </a:cxn>
              <a:cxn ang="0">
                <a:pos x="171450" y="65088"/>
              </a:cxn>
              <a:cxn ang="0">
                <a:pos x="149225" y="22225"/>
              </a:cxn>
              <a:cxn ang="0">
                <a:pos x="128587" y="22225"/>
              </a:cxn>
              <a:cxn ang="0">
                <a:pos x="85725" y="0"/>
              </a:cxn>
              <a:cxn ang="0">
                <a:pos x="42862" y="22225"/>
              </a:cxn>
              <a:cxn ang="0">
                <a:pos x="0" y="22225"/>
              </a:cxn>
            </a:cxnLst>
            <a:rect l="txL" t="txT" r="txR" b="txB"/>
            <a:pathLst>
              <a:path w="229" h="54">
                <a:moveTo>
                  <a:pt x="229" y="14"/>
                </a:moveTo>
                <a:lnTo>
                  <a:pt x="202" y="41"/>
                </a:lnTo>
                <a:lnTo>
                  <a:pt x="175" y="54"/>
                </a:lnTo>
                <a:lnTo>
                  <a:pt x="148" y="54"/>
                </a:lnTo>
                <a:lnTo>
                  <a:pt x="135" y="54"/>
                </a:lnTo>
                <a:lnTo>
                  <a:pt x="108" y="41"/>
                </a:lnTo>
                <a:lnTo>
                  <a:pt x="94" y="14"/>
                </a:lnTo>
                <a:lnTo>
                  <a:pt x="81" y="14"/>
                </a:lnTo>
                <a:lnTo>
                  <a:pt x="54" y="0"/>
                </a:lnTo>
                <a:lnTo>
                  <a:pt x="27" y="14"/>
                </a:lnTo>
                <a:lnTo>
                  <a:pt x="0" y="14"/>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7" name="Freeform 62"/>
          <p:cNvSpPr/>
          <p:nvPr/>
        </p:nvSpPr>
        <p:spPr>
          <a:xfrm>
            <a:off x="4459288" y="6202363"/>
            <a:ext cx="363537" cy="85725"/>
          </a:xfrm>
          <a:custGeom>
            <a:avLst/>
            <a:gdLst>
              <a:gd name="txL" fmla="*/ 0 w 229"/>
              <a:gd name="txT" fmla="*/ 0 h 54"/>
              <a:gd name="txR" fmla="*/ 229 w 229"/>
              <a:gd name="txB" fmla="*/ 54 h 54"/>
            </a:gdLst>
            <a:ahLst/>
            <a:cxnLst>
              <a:cxn ang="0">
                <a:pos x="363537" y="22225"/>
              </a:cxn>
              <a:cxn ang="0">
                <a:pos x="320675" y="65088"/>
              </a:cxn>
              <a:cxn ang="0">
                <a:pos x="277812" y="85725"/>
              </a:cxn>
              <a:cxn ang="0">
                <a:pos x="234950" y="85725"/>
              </a:cxn>
              <a:cxn ang="0">
                <a:pos x="214312" y="65088"/>
              </a:cxn>
              <a:cxn ang="0">
                <a:pos x="171450" y="42863"/>
              </a:cxn>
              <a:cxn ang="0">
                <a:pos x="149225" y="22225"/>
              </a:cxn>
              <a:cxn ang="0">
                <a:pos x="128587" y="0"/>
              </a:cxn>
              <a:cxn ang="0">
                <a:pos x="85725" y="0"/>
              </a:cxn>
              <a:cxn ang="0">
                <a:pos x="42862" y="0"/>
              </a:cxn>
              <a:cxn ang="0">
                <a:pos x="0" y="22225"/>
              </a:cxn>
            </a:cxnLst>
            <a:rect l="txL" t="txT" r="txR" b="txB"/>
            <a:pathLst>
              <a:path w="229" h="54">
                <a:moveTo>
                  <a:pt x="229" y="14"/>
                </a:moveTo>
                <a:lnTo>
                  <a:pt x="202" y="41"/>
                </a:lnTo>
                <a:lnTo>
                  <a:pt x="175" y="54"/>
                </a:lnTo>
                <a:lnTo>
                  <a:pt x="148" y="54"/>
                </a:lnTo>
                <a:lnTo>
                  <a:pt x="135" y="41"/>
                </a:lnTo>
                <a:lnTo>
                  <a:pt x="108" y="27"/>
                </a:lnTo>
                <a:lnTo>
                  <a:pt x="94" y="14"/>
                </a:lnTo>
                <a:lnTo>
                  <a:pt x="81" y="0"/>
                </a:lnTo>
                <a:lnTo>
                  <a:pt x="54" y="0"/>
                </a:lnTo>
                <a:lnTo>
                  <a:pt x="27" y="0"/>
                </a:lnTo>
                <a:lnTo>
                  <a:pt x="0" y="14"/>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8" name="Freeform 63"/>
          <p:cNvSpPr/>
          <p:nvPr/>
        </p:nvSpPr>
        <p:spPr>
          <a:xfrm>
            <a:off x="6904038" y="6094413"/>
            <a:ext cx="342900" cy="85725"/>
          </a:xfrm>
          <a:custGeom>
            <a:avLst/>
            <a:gdLst>
              <a:gd name="txL" fmla="*/ 0 w 216"/>
              <a:gd name="txT" fmla="*/ 0 h 54"/>
              <a:gd name="txR" fmla="*/ 216 w 216"/>
              <a:gd name="txB" fmla="*/ 54 h 54"/>
            </a:gdLst>
            <a:ahLst/>
            <a:cxnLst>
              <a:cxn ang="0">
                <a:pos x="342900" y="22225"/>
              </a:cxn>
              <a:cxn ang="0">
                <a:pos x="300038" y="65088"/>
              </a:cxn>
              <a:cxn ang="0">
                <a:pos x="257175" y="85725"/>
              </a:cxn>
              <a:cxn ang="0">
                <a:pos x="236538" y="85725"/>
              </a:cxn>
              <a:cxn ang="0">
                <a:pos x="193675" y="85725"/>
              </a:cxn>
              <a:cxn ang="0">
                <a:pos x="171450" y="65088"/>
              </a:cxn>
              <a:cxn ang="0">
                <a:pos x="128588" y="22225"/>
              </a:cxn>
              <a:cxn ang="0">
                <a:pos x="106363" y="22225"/>
              </a:cxn>
              <a:cxn ang="0">
                <a:pos x="63500" y="0"/>
              </a:cxn>
              <a:cxn ang="0">
                <a:pos x="42863" y="22225"/>
              </a:cxn>
              <a:cxn ang="0">
                <a:pos x="0" y="22225"/>
              </a:cxn>
            </a:cxnLst>
            <a:rect l="txL" t="txT" r="txR" b="txB"/>
            <a:pathLst>
              <a:path w="216" h="54">
                <a:moveTo>
                  <a:pt x="216" y="14"/>
                </a:moveTo>
                <a:lnTo>
                  <a:pt x="189" y="41"/>
                </a:lnTo>
                <a:lnTo>
                  <a:pt x="162" y="54"/>
                </a:lnTo>
                <a:lnTo>
                  <a:pt x="149" y="54"/>
                </a:lnTo>
                <a:lnTo>
                  <a:pt x="122" y="54"/>
                </a:lnTo>
                <a:lnTo>
                  <a:pt x="108" y="41"/>
                </a:lnTo>
                <a:lnTo>
                  <a:pt x="81" y="14"/>
                </a:lnTo>
                <a:lnTo>
                  <a:pt x="67" y="14"/>
                </a:lnTo>
                <a:lnTo>
                  <a:pt x="40" y="0"/>
                </a:lnTo>
                <a:lnTo>
                  <a:pt x="27" y="14"/>
                </a:lnTo>
                <a:lnTo>
                  <a:pt x="0" y="14"/>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19" name="Freeform 64"/>
          <p:cNvSpPr/>
          <p:nvPr/>
        </p:nvSpPr>
        <p:spPr>
          <a:xfrm>
            <a:off x="6904038" y="6202363"/>
            <a:ext cx="342900" cy="85725"/>
          </a:xfrm>
          <a:custGeom>
            <a:avLst/>
            <a:gdLst>
              <a:gd name="txL" fmla="*/ 0 w 216"/>
              <a:gd name="txT" fmla="*/ 0 h 54"/>
              <a:gd name="txR" fmla="*/ 216 w 216"/>
              <a:gd name="txB" fmla="*/ 54 h 54"/>
            </a:gdLst>
            <a:ahLst/>
            <a:cxnLst>
              <a:cxn ang="0">
                <a:pos x="342900" y="22225"/>
              </a:cxn>
              <a:cxn ang="0">
                <a:pos x="300038" y="65088"/>
              </a:cxn>
              <a:cxn ang="0">
                <a:pos x="257175" y="85725"/>
              </a:cxn>
              <a:cxn ang="0">
                <a:pos x="236538" y="85725"/>
              </a:cxn>
              <a:cxn ang="0">
                <a:pos x="193675" y="65088"/>
              </a:cxn>
              <a:cxn ang="0">
                <a:pos x="171450" y="42863"/>
              </a:cxn>
              <a:cxn ang="0">
                <a:pos x="128588" y="22225"/>
              </a:cxn>
              <a:cxn ang="0">
                <a:pos x="106363" y="0"/>
              </a:cxn>
              <a:cxn ang="0">
                <a:pos x="63500" y="0"/>
              </a:cxn>
              <a:cxn ang="0">
                <a:pos x="42863" y="0"/>
              </a:cxn>
              <a:cxn ang="0">
                <a:pos x="0" y="22225"/>
              </a:cxn>
            </a:cxnLst>
            <a:rect l="txL" t="txT" r="txR" b="txB"/>
            <a:pathLst>
              <a:path w="216" h="54">
                <a:moveTo>
                  <a:pt x="216" y="14"/>
                </a:moveTo>
                <a:lnTo>
                  <a:pt x="189" y="41"/>
                </a:lnTo>
                <a:lnTo>
                  <a:pt x="162" y="54"/>
                </a:lnTo>
                <a:lnTo>
                  <a:pt x="149" y="54"/>
                </a:lnTo>
                <a:lnTo>
                  <a:pt x="122" y="41"/>
                </a:lnTo>
                <a:lnTo>
                  <a:pt x="108" y="27"/>
                </a:lnTo>
                <a:lnTo>
                  <a:pt x="81" y="14"/>
                </a:lnTo>
                <a:lnTo>
                  <a:pt x="67" y="0"/>
                </a:lnTo>
                <a:lnTo>
                  <a:pt x="40" y="0"/>
                </a:lnTo>
                <a:lnTo>
                  <a:pt x="27" y="0"/>
                </a:lnTo>
                <a:lnTo>
                  <a:pt x="0" y="14"/>
                </a:lnTo>
              </a:path>
            </a:pathLst>
          </a:custGeom>
          <a:noFill/>
          <a:ln w="222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41020" name="Line 65"/>
          <p:cNvSpPr/>
          <p:nvPr/>
        </p:nvSpPr>
        <p:spPr>
          <a:xfrm>
            <a:off x="4630738" y="6224588"/>
            <a:ext cx="1587" cy="214312"/>
          </a:xfrm>
          <a:prstGeom prst="line">
            <a:avLst/>
          </a:prstGeom>
          <a:ln w="22225" cap="flat" cmpd="sng">
            <a:solidFill>
              <a:srgbClr val="000000"/>
            </a:solidFill>
            <a:prstDash val="solid"/>
            <a:headEnd type="none" w="med" len="med"/>
            <a:tailEnd type="none" w="med" len="med"/>
          </a:ln>
        </p:spPr>
      </p:sp>
      <p:sp>
        <p:nvSpPr>
          <p:cNvPr id="41021" name="Line 66"/>
          <p:cNvSpPr/>
          <p:nvPr/>
        </p:nvSpPr>
        <p:spPr>
          <a:xfrm>
            <a:off x="7053263" y="6224588"/>
            <a:ext cx="1587" cy="214312"/>
          </a:xfrm>
          <a:prstGeom prst="line">
            <a:avLst/>
          </a:prstGeom>
          <a:ln w="22225" cap="flat" cmpd="sng">
            <a:solidFill>
              <a:srgbClr val="000000"/>
            </a:solidFill>
            <a:prstDash val="solid"/>
            <a:headEnd type="none" w="med" len="med"/>
            <a:tailEnd type="none" w="med" len="med"/>
          </a:ln>
        </p:spPr>
      </p:sp>
      <p:sp>
        <p:nvSpPr>
          <p:cNvPr id="41022" name="Line 67"/>
          <p:cNvSpPr/>
          <p:nvPr/>
        </p:nvSpPr>
        <p:spPr>
          <a:xfrm flipH="1">
            <a:off x="4630738" y="6438900"/>
            <a:ext cx="2422525" cy="1588"/>
          </a:xfrm>
          <a:prstGeom prst="line">
            <a:avLst/>
          </a:prstGeom>
          <a:ln w="22225" cap="flat" cmpd="sng">
            <a:solidFill>
              <a:srgbClr val="000000"/>
            </a:solidFill>
            <a:prstDash val="solid"/>
            <a:headEnd type="none" w="med" len="med"/>
            <a:tailEnd type="none" w="med" len="med"/>
          </a:ln>
        </p:spPr>
      </p:sp>
      <p:sp>
        <p:nvSpPr>
          <p:cNvPr id="41023" name="Rectangle 68"/>
          <p:cNvSpPr/>
          <p:nvPr/>
        </p:nvSpPr>
        <p:spPr>
          <a:xfrm>
            <a:off x="1778000" y="2268538"/>
            <a:ext cx="1822450" cy="709612"/>
          </a:xfrm>
          <a:prstGeom prst="rect">
            <a:avLst/>
          </a:prstGeom>
          <a:noFill/>
          <a:ln w="222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41024" name="Rectangle 69"/>
          <p:cNvSpPr/>
          <p:nvPr/>
        </p:nvSpPr>
        <p:spPr>
          <a:xfrm>
            <a:off x="7164388" y="5181600"/>
            <a:ext cx="311150" cy="334963"/>
          </a:xfrm>
          <a:prstGeom prst="rect">
            <a:avLst/>
          </a:prstGeom>
          <a:noFill/>
          <a:ln w="9525">
            <a:noFill/>
          </a:ln>
        </p:spPr>
        <p:txBody>
          <a:bodyPr wrap="none" lIns="0" tIns="0" rIns="0" bIns="0">
            <a:spAutoFit/>
          </a:bodyPr>
          <a:p>
            <a:r>
              <a:rPr lang="en-US" altLang="zh-CN" sz="2200" b="0" dirty="0">
                <a:solidFill>
                  <a:srgbClr val="000000"/>
                </a:solidFill>
                <a:latin typeface="Times" charset="0"/>
              </a:rPr>
              <a:t>10</a:t>
            </a:r>
            <a:endParaRPr lang="en-US" altLang="zh-CN" dirty="0">
              <a:latin typeface="Arial" panose="020B0604020202020204" pitchFamily="34" charset="0"/>
            </a:endParaRPr>
          </a:p>
        </p:txBody>
      </p:sp>
      <p:sp>
        <p:nvSpPr>
          <p:cNvPr id="41025" name="Rectangle 70"/>
          <p:cNvSpPr/>
          <p:nvPr/>
        </p:nvSpPr>
        <p:spPr>
          <a:xfrm>
            <a:off x="7164388" y="5541963"/>
            <a:ext cx="311150" cy="334962"/>
          </a:xfrm>
          <a:prstGeom prst="rect">
            <a:avLst/>
          </a:prstGeom>
          <a:noFill/>
          <a:ln w="9525">
            <a:noFill/>
          </a:ln>
        </p:spPr>
        <p:txBody>
          <a:bodyPr wrap="none" lIns="0" tIns="0" rIns="0" bIns="0">
            <a:spAutoFit/>
          </a:bodyPr>
          <a:p>
            <a:r>
              <a:rPr lang="en-US" altLang="zh-CN" sz="2200" b="0" dirty="0">
                <a:solidFill>
                  <a:srgbClr val="000000"/>
                </a:solidFill>
                <a:latin typeface="Times" charset="0"/>
              </a:rPr>
              <a:t>11</a:t>
            </a:r>
            <a:endParaRPr lang="en-US" altLang="zh-CN" dirty="0">
              <a:latin typeface="Arial" panose="020B0604020202020204" pitchFamily="34" charset="0"/>
            </a:endParaRPr>
          </a:p>
        </p:txBody>
      </p:sp>
      <p:sp>
        <p:nvSpPr>
          <p:cNvPr id="34887" name="Text Box 71"/>
          <p:cNvSpPr txBox="1">
            <a:spLocks noChangeArrowheads="1"/>
          </p:cNvSpPr>
          <p:nvPr/>
        </p:nvSpPr>
        <p:spPr bwMode="auto">
          <a:xfrm>
            <a:off x="2124075" y="1196975"/>
            <a:ext cx="10795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A</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4888" name="Text Box 72"/>
          <p:cNvSpPr txBox="1">
            <a:spLocks noChangeArrowheads="1"/>
          </p:cNvSpPr>
          <p:nvPr/>
        </p:nvSpPr>
        <p:spPr bwMode="auto">
          <a:xfrm>
            <a:off x="2124075" y="4005263"/>
            <a:ext cx="10795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4889" name="Text Box 73"/>
          <p:cNvSpPr txBox="1">
            <a:spLocks noChangeArrowheads="1"/>
          </p:cNvSpPr>
          <p:nvPr/>
        </p:nvSpPr>
        <p:spPr bwMode="auto">
          <a:xfrm>
            <a:off x="6948488" y="620713"/>
            <a:ext cx="14398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物理块号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179388" y="333375"/>
            <a:ext cx="4216400" cy="519113"/>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FAT</a:t>
            </a:r>
            <a:r>
              <a:rPr lang="zh-CN" altLang="en-US" sz="2800" dirty="0">
                <a:solidFill>
                  <a:schemeClr val="accent1"/>
                </a:solidFill>
                <a:latin typeface="Times New Roman" panose="02020603050405020304" pitchFamily="18" charset="0"/>
              </a:rPr>
              <a:t>文件系统：</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41987" name="Text Box 3"/>
          <p:cNvSpPr txBox="1"/>
          <p:nvPr/>
        </p:nvSpPr>
        <p:spPr>
          <a:xfrm>
            <a:off x="2987675" y="-26987"/>
            <a:ext cx="5113338" cy="946150"/>
          </a:xfrm>
          <a:prstGeom prst="rect">
            <a:avLst/>
          </a:prstGeom>
          <a:noFill/>
          <a:ln w="9525">
            <a:noFill/>
          </a:ln>
        </p:spPr>
        <p:txBody>
          <a:bodyPr>
            <a:spAutoFit/>
          </a:bodyPr>
          <a:p>
            <a:pPr marL="457200" indent="-457200">
              <a:lnSpc>
                <a:spcPct val="200000"/>
              </a:lnSpc>
              <a:spcBef>
                <a:spcPct val="0"/>
              </a:spcBef>
              <a:buClrTx/>
            </a:pPr>
            <a:r>
              <a:rPr lang="en-US" altLang="zh-CN" sz="2800" dirty="0">
                <a:solidFill>
                  <a:srgbClr val="3333FF"/>
                </a:solidFill>
                <a:latin typeface="Times New Roman" panose="02020603050405020304" pitchFamily="18" charset="0"/>
              </a:rPr>
              <a:t>TAT12</a:t>
            </a:r>
            <a:r>
              <a:rPr lang="zh-CN" altLang="en-US" sz="2800" dirty="0">
                <a:solidFill>
                  <a:srgbClr val="3333FF"/>
                </a:solidFill>
                <a:latin typeface="Times New Roman" panose="02020603050405020304" pitchFamily="18" charset="0"/>
              </a:rPr>
              <a:t>，</a:t>
            </a:r>
            <a:r>
              <a:rPr lang="en-US" altLang="zh-CN" sz="2800" dirty="0">
                <a:solidFill>
                  <a:srgbClr val="3333FF"/>
                </a:solidFill>
                <a:latin typeface="Times New Roman" panose="02020603050405020304" pitchFamily="18" charset="0"/>
              </a:rPr>
              <a:t>FAT16</a:t>
            </a:r>
            <a:r>
              <a:rPr lang="zh-CN" altLang="en-US" sz="2800" dirty="0">
                <a:solidFill>
                  <a:srgbClr val="3333FF"/>
                </a:solidFill>
                <a:latin typeface="Times New Roman" panose="02020603050405020304" pitchFamily="18" charset="0"/>
              </a:rPr>
              <a:t>，</a:t>
            </a:r>
            <a:r>
              <a:rPr lang="en-US" altLang="zh-CN" sz="2800" dirty="0">
                <a:solidFill>
                  <a:srgbClr val="3333FF"/>
                </a:solidFill>
                <a:latin typeface="Times New Roman" panose="02020603050405020304" pitchFamily="18" charset="0"/>
              </a:rPr>
              <a:t>FAT32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graphicFrame>
        <p:nvGraphicFramePr>
          <p:cNvPr id="239776" name="Group 160"/>
          <p:cNvGraphicFramePr>
            <a:graphicFrameLocks noGrp="1"/>
          </p:cNvGraphicFramePr>
          <p:nvPr/>
        </p:nvGraphicFramePr>
        <p:xfrm>
          <a:off x="323850" y="1916113"/>
          <a:ext cx="8351838" cy="4105275"/>
        </p:xfrm>
        <a:graphic>
          <a:graphicData uri="http://schemas.openxmlformats.org/drawingml/2006/table">
            <a:tbl>
              <a:tblPr/>
              <a:tblGrid>
                <a:gridCol w="2085975"/>
                <a:gridCol w="2090738"/>
                <a:gridCol w="2089150"/>
                <a:gridCol w="2085975"/>
              </a:tblGrid>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卷大小</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FAT16</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FAT32</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NTFS</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2G</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G</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16G</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32G</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16KB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32G</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4KB</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777" name="Text Box 161"/>
          <p:cNvSpPr txBox="1">
            <a:spLocks noChangeArrowheads="1"/>
          </p:cNvSpPr>
          <p:nvPr/>
        </p:nvSpPr>
        <p:spPr bwMode="auto">
          <a:xfrm>
            <a:off x="250825" y="908050"/>
            <a:ext cx="51847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簇大小比较：</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9776"/>
                                        </p:tgtEl>
                                        <p:attrNameLst>
                                          <p:attrName>style.visibility</p:attrName>
                                        </p:attrNameLst>
                                      </p:cBhvr>
                                      <p:to>
                                        <p:strVal val="visible"/>
                                      </p:to>
                                    </p:set>
                                    <p:animEffect transition="in" filter="box(in)">
                                      <p:cBhvr>
                                        <p:cTn id="7" dur="500"/>
                                        <p:tgtEl>
                                          <p:spTgt spid="23977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9777"/>
                                        </p:tgtEl>
                                        <p:attrNameLst>
                                          <p:attrName>style.visibility</p:attrName>
                                        </p:attrNameLst>
                                      </p:cBhvr>
                                      <p:to>
                                        <p:strVal val="visible"/>
                                      </p:to>
                                    </p:set>
                                    <p:animEffect transition="in" filter="box(in)">
                                      <p:cBhvr>
                                        <p:cTn id="10" dur="500"/>
                                        <p:tgtEl>
                                          <p:spTgt spid="239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0887" name="Group 71"/>
          <p:cNvGraphicFramePr>
            <a:graphicFrameLocks noGrp="1"/>
          </p:cNvGraphicFramePr>
          <p:nvPr/>
        </p:nvGraphicFramePr>
        <p:xfrm>
          <a:off x="250825" y="836613"/>
          <a:ext cx="8496300" cy="457200"/>
        </p:xfrm>
        <a:graphic>
          <a:graphicData uri="http://schemas.openxmlformats.org/drawingml/2006/table">
            <a:tbl>
              <a:tblPr/>
              <a:tblGrid>
                <a:gridCol w="1284288"/>
                <a:gridCol w="1284287"/>
                <a:gridCol w="1284288"/>
                <a:gridCol w="1547812"/>
                <a:gridCol w="3095625"/>
              </a:tblGrid>
              <a:tr h="4318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引导区</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FAT1</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FAT2</a:t>
                      </a:r>
                      <a:endPar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根目录区</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数据区</a:t>
                      </a:r>
                      <a:endPar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0882" name="Text Box 66"/>
          <p:cNvSpPr txBox="1">
            <a:spLocks noChangeArrowheads="1"/>
          </p:cNvSpPr>
          <p:nvPr/>
        </p:nvSpPr>
        <p:spPr bwMode="auto">
          <a:xfrm>
            <a:off x="250825" y="188913"/>
            <a:ext cx="58340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tx2"/>
                </a:solidFill>
                <a:latin typeface="Arial" panose="020B0604020202020204" pitchFamily="34" charset="0"/>
                <a:ea typeface="宋体" panose="02010600030101010101" pitchFamily="2" charset="-122"/>
                <a:cs typeface="+mn-cs"/>
              </a:rPr>
              <a:t>FAT</a:t>
            </a:r>
            <a:r>
              <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rPr>
              <a:t>文件系统磁盘组织结构：</a:t>
            </a:r>
            <a:endParaRPr kumimoji="0" lang="zh-CN" altLang="en-US" sz="2800"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
        <p:nvSpPr>
          <p:cNvPr id="290883" name="Text Box 67"/>
          <p:cNvSpPr txBox="1">
            <a:spLocks noChangeArrowheads="1"/>
          </p:cNvSpPr>
          <p:nvPr/>
        </p:nvSpPr>
        <p:spPr bwMode="auto">
          <a:xfrm>
            <a:off x="395288" y="1412875"/>
            <a:ext cx="5040313" cy="4838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accent1"/>
                </a:solidFill>
                <a:latin typeface="宋体" panose="02010600030101010101" pitchFamily="2" charset="-122"/>
                <a:ea typeface="宋体" panose="02010600030101010101" pitchFamily="2" charset="-122"/>
                <a:cs typeface="+mn-cs"/>
              </a:rPr>
              <a:t>FAT32</a:t>
            </a:r>
            <a:r>
              <a:rPr kumimoji="0" lang="zh-CN" altLang="en-US" kern="1200" cap="none" spc="0" normalizeH="0" baseline="0" noProof="0">
                <a:solidFill>
                  <a:schemeClr val="accent1"/>
                </a:solidFill>
                <a:latin typeface="宋体" panose="02010600030101010101" pitchFamily="2" charset="-122"/>
                <a:ea typeface="宋体" panose="02010600030101010101" pitchFamily="2" charset="-122"/>
                <a:cs typeface="+mn-cs"/>
              </a:rPr>
              <a:t>引导区主要内容：</a:t>
            </a:r>
            <a:endParaRPr kumimoji="0" lang="zh-CN" altLang="en-US" kern="1200" cap="none" spc="0" normalizeH="0" baseline="0" noProof="0">
              <a:solidFill>
                <a:schemeClr val="accent1"/>
              </a:solidFill>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每扇区字节数；通常</a:t>
            </a:r>
            <a:r>
              <a:rPr kumimoji="0" lang="en-US" altLang="zh-CN" kern="1200" cap="none" spc="0" normalizeH="0" baseline="0" noProof="0">
                <a:latin typeface="Arial" panose="020B0604020202020204" pitchFamily="34" charset="0"/>
                <a:ea typeface="宋体" panose="02010600030101010101" pitchFamily="2" charset="-122"/>
                <a:cs typeface="+mn-cs"/>
              </a:rPr>
              <a:t>512B</a:t>
            </a:r>
            <a:endParaRPr kumimoji="0" lang="en-US" altLang="zh-CN"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en-US" altLang="zh-CN" kern="1200" cap="none" spc="0" normalizeH="0" baseline="0" noProof="0">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每簇扇区数；</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latin typeface="Arial" panose="020B0604020202020204" pitchFamily="34" charset="0"/>
                <a:ea typeface="宋体" panose="02010600030101010101" pitchFamily="2" charset="-122"/>
                <a:cs typeface="+mn-cs"/>
              </a:rPr>
              <a:t>FAT1</a:t>
            </a:r>
            <a:r>
              <a:rPr kumimoji="0" lang="zh-CN" altLang="en-US" kern="1200" cap="none" spc="0" normalizeH="0" baseline="0" noProof="0">
                <a:latin typeface="Arial" panose="020B0604020202020204" pitchFamily="34" charset="0"/>
                <a:ea typeface="宋体" panose="02010600030101010101" pitchFamily="2" charset="-122"/>
                <a:cs typeface="+mn-cs"/>
              </a:rPr>
              <a:t>的位置；</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磁盘分区大小（扇区数）；</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a:t>
            </a:r>
            <a:r>
              <a:rPr kumimoji="0" lang="en-US" altLang="zh-CN" kern="1200" cap="none" spc="0" normalizeH="0" baseline="0" noProof="0">
                <a:latin typeface="宋体" panose="02010600030101010101" pitchFamily="2" charset="-122"/>
                <a:ea typeface="宋体" panose="02010600030101010101" pitchFamily="2" charset="-122"/>
                <a:cs typeface="+mn-cs"/>
              </a:rPr>
              <a:t>FAT</a:t>
            </a:r>
            <a:r>
              <a:rPr kumimoji="0" lang="zh-CN" altLang="en-US" kern="1200" cap="none" spc="0" normalizeH="0" baseline="0" noProof="0">
                <a:latin typeface="宋体" panose="02010600030101010101" pitchFamily="2" charset="-122"/>
                <a:ea typeface="宋体" panose="02010600030101010101" pitchFamily="2" charset="-122"/>
                <a:cs typeface="+mn-cs"/>
              </a:rPr>
              <a:t>表大小（扇区数）；</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根目录位置；</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引导区备份扇区的位置；</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文件系统类型。</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290889" name="Line 73"/>
          <p:cNvSpPr>
            <a:spLocks noChangeShapeType="1"/>
          </p:cNvSpPr>
          <p:nvPr/>
        </p:nvSpPr>
        <p:spPr bwMode="auto">
          <a:xfrm>
            <a:off x="8748713" y="1268413"/>
            <a:ext cx="0" cy="503238"/>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890" name="Line 74"/>
          <p:cNvSpPr>
            <a:spLocks noChangeShapeType="1"/>
          </p:cNvSpPr>
          <p:nvPr/>
        </p:nvSpPr>
        <p:spPr bwMode="auto">
          <a:xfrm>
            <a:off x="4067175" y="1268413"/>
            <a:ext cx="0" cy="503238"/>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891" name="Text Box 75"/>
          <p:cNvSpPr txBox="1">
            <a:spLocks noChangeArrowheads="1"/>
          </p:cNvSpPr>
          <p:nvPr/>
        </p:nvSpPr>
        <p:spPr bwMode="auto">
          <a:xfrm>
            <a:off x="5292725" y="1341438"/>
            <a:ext cx="2592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rgbClr val="3333FF"/>
                </a:solidFill>
                <a:latin typeface="Arial" panose="020B0604020202020204" pitchFamily="34" charset="0"/>
                <a:ea typeface="宋体" panose="02010600030101010101" pitchFamily="2" charset="-122"/>
                <a:cs typeface="+mn-cs"/>
              </a:rPr>
              <a:t>Fat32</a:t>
            </a:r>
            <a:r>
              <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rPr>
              <a:t>数据区</a:t>
            </a:r>
            <a:endPar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
        <p:nvSpPr>
          <p:cNvPr id="290892" name="Line 76"/>
          <p:cNvSpPr>
            <a:spLocks noChangeShapeType="1"/>
          </p:cNvSpPr>
          <p:nvPr/>
        </p:nvSpPr>
        <p:spPr bwMode="auto">
          <a:xfrm>
            <a:off x="4067175" y="1557338"/>
            <a:ext cx="122555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893" name="Line 77"/>
          <p:cNvSpPr>
            <a:spLocks noChangeShapeType="1"/>
          </p:cNvSpPr>
          <p:nvPr/>
        </p:nvSpPr>
        <p:spPr bwMode="auto">
          <a:xfrm flipH="1">
            <a:off x="7164388" y="1557338"/>
            <a:ext cx="1584325"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0887"/>
                                        </p:tgtEl>
                                        <p:attrNameLst>
                                          <p:attrName>style.visibility</p:attrName>
                                        </p:attrNameLst>
                                      </p:cBhvr>
                                      <p:to>
                                        <p:strVal val="visible"/>
                                      </p:to>
                                    </p:set>
                                    <p:animEffect transition="in" filter="box(in)">
                                      <p:cBhvr>
                                        <p:cTn id="7" dur="500"/>
                                        <p:tgtEl>
                                          <p:spTgt spid="29088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0889"/>
                                        </p:tgtEl>
                                        <p:attrNameLst>
                                          <p:attrName>style.visibility</p:attrName>
                                        </p:attrNameLst>
                                      </p:cBhvr>
                                      <p:to>
                                        <p:strVal val="visible"/>
                                      </p:to>
                                    </p:set>
                                    <p:animEffect transition="in" filter="box(in)">
                                      <p:cBhvr>
                                        <p:cTn id="12" dur="500"/>
                                        <p:tgtEl>
                                          <p:spTgt spid="290889"/>
                                        </p:tgtEl>
                                      </p:cBhvr>
                                    </p:animEffect>
                                  </p:childTnLst>
                                </p:cTn>
                              </p:par>
                              <p:par>
                                <p:cTn id="13" presetID="4" presetClass="entr" presetSubtype="16" fill="hold" nodeType="withEffect">
                                  <p:stCondLst>
                                    <p:cond delay="0"/>
                                  </p:stCondLst>
                                  <p:childTnLst>
                                    <p:set>
                                      <p:cBhvr>
                                        <p:cTn id="14" dur="1" fill="hold">
                                          <p:stCondLst>
                                            <p:cond delay="0"/>
                                          </p:stCondLst>
                                        </p:cTn>
                                        <p:tgtEl>
                                          <p:spTgt spid="290890"/>
                                        </p:tgtEl>
                                        <p:attrNameLst>
                                          <p:attrName>style.visibility</p:attrName>
                                        </p:attrNameLst>
                                      </p:cBhvr>
                                      <p:to>
                                        <p:strVal val="visible"/>
                                      </p:to>
                                    </p:set>
                                    <p:animEffect transition="in" filter="box(in)">
                                      <p:cBhvr>
                                        <p:cTn id="15" dur="500"/>
                                        <p:tgtEl>
                                          <p:spTgt spid="29089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0891"/>
                                        </p:tgtEl>
                                        <p:attrNameLst>
                                          <p:attrName>style.visibility</p:attrName>
                                        </p:attrNameLst>
                                      </p:cBhvr>
                                      <p:to>
                                        <p:strVal val="visible"/>
                                      </p:to>
                                    </p:set>
                                    <p:animEffect transition="in" filter="box(in)">
                                      <p:cBhvr>
                                        <p:cTn id="18" dur="500"/>
                                        <p:tgtEl>
                                          <p:spTgt spid="290891"/>
                                        </p:tgtEl>
                                      </p:cBhvr>
                                    </p:animEffect>
                                  </p:childTnLst>
                                </p:cTn>
                              </p:par>
                              <p:par>
                                <p:cTn id="19" presetID="4" presetClass="entr" presetSubtype="16" fill="hold" nodeType="withEffect">
                                  <p:stCondLst>
                                    <p:cond delay="0"/>
                                  </p:stCondLst>
                                  <p:childTnLst>
                                    <p:set>
                                      <p:cBhvr>
                                        <p:cTn id="20" dur="1" fill="hold">
                                          <p:stCondLst>
                                            <p:cond delay="0"/>
                                          </p:stCondLst>
                                        </p:cTn>
                                        <p:tgtEl>
                                          <p:spTgt spid="290892"/>
                                        </p:tgtEl>
                                        <p:attrNameLst>
                                          <p:attrName>style.visibility</p:attrName>
                                        </p:attrNameLst>
                                      </p:cBhvr>
                                      <p:to>
                                        <p:strVal val="visible"/>
                                      </p:to>
                                    </p:set>
                                    <p:animEffect transition="in" filter="box(in)">
                                      <p:cBhvr>
                                        <p:cTn id="21" dur="500"/>
                                        <p:tgtEl>
                                          <p:spTgt spid="290892"/>
                                        </p:tgtEl>
                                      </p:cBhvr>
                                    </p:animEffect>
                                  </p:childTnLst>
                                </p:cTn>
                              </p:par>
                              <p:par>
                                <p:cTn id="22" presetID="4" presetClass="entr" presetSubtype="16" fill="hold" nodeType="withEffect">
                                  <p:stCondLst>
                                    <p:cond delay="0"/>
                                  </p:stCondLst>
                                  <p:childTnLst>
                                    <p:set>
                                      <p:cBhvr>
                                        <p:cTn id="23" dur="1" fill="hold">
                                          <p:stCondLst>
                                            <p:cond delay="0"/>
                                          </p:stCondLst>
                                        </p:cTn>
                                        <p:tgtEl>
                                          <p:spTgt spid="290893"/>
                                        </p:tgtEl>
                                        <p:attrNameLst>
                                          <p:attrName>style.visibility</p:attrName>
                                        </p:attrNameLst>
                                      </p:cBhvr>
                                      <p:to>
                                        <p:strVal val="visible"/>
                                      </p:to>
                                    </p:set>
                                    <p:animEffect transition="in" filter="box(in)">
                                      <p:cBhvr>
                                        <p:cTn id="24" dur="500"/>
                                        <p:tgtEl>
                                          <p:spTgt spid="290893"/>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90883"/>
                                        </p:tgtEl>
                                        <p:attrNameLst>
                                          <p:attrName>style.visibility</p:attrName>
                                        </p:attrNameLst>
                                      </p:cBhvr>
                                      <p:to>
                                        <p:strVal val="visible"/>
                                      </p:to>
                                    </p:set>
                                    <p:animEffect transition="in" filter="box(in)">
                                      <p:cBhvr>
                                        <p:cTn id="29" dur="500"/>
                                        <p:tgtEl>
                                          <p:spTgt spid="29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83" grpId="0"/>
      <p:bldP spid="2908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p:cNvSpPr>
            <a:spLocks noGrp="1" noChangeArrowheads="1"/>
          </p:cNvSpPr>
          <p:nvPr>
            <p:ph type="title"/>
          </p:nvPr>
        </p:nvSpPr>
        <p:spPr>
          <a:xfrm>
            <a:off x="323850" y="476250"/>
            <a:ext cx="5400675" cy="4572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mj-ea"/>
                <a:cs typeface="+mj-cs"/>
              </a:rPr>
              <a:t>链接文件性能评价：</a:t>
            </a:r>
            <a:endParaRPr kumimoji="0" lang="zh-CN" altLang="en-US" sz="3200" b="1" i="0" u="none" strike="noStrike" kern="0" cap="none" spc="0" normalizeH="0" baseline="0" noProof="0" smtClean="0">
              <a:ln>
                <a:noFill/>
              </a:ln>
              <a:solidFill>
                <a:schemeClr val="tx2"/>
              </a:solidFill>
              <a:effectLst/>
              <a:uLnTx/>
              <a:uFillTx/>
              <a:latin typeface="+mj-lt"/>
              <a:ea typeface="+mj-ea"/>
              <a:cs typeface="+mj-cs"/>
            </a:endParaRPr>
          </a:p>
        </p:txBody>
      </p:sp>
      <p:sp>
        <p:nvSpPr>
          <p:cNvPr id="44035" name="Rectangle 3"/>
          <p:cNvSpPr>
            <a:spLocks noGrp="1"/>
          </p:cNvSpPr>
          <p:nvPr>
            <p:ph idx="1"/>
          </p:nvPr>
        </p:nvSpPr>
        <p:spPr>
          <a:xfrm>
            <a:off x="457200" y="1052513"/>
            <a:ext cx="8229600" cy="2089150"/>
          </a:xfrm>
          <a:ln/>
        </p:spPr>
        <p:txBody>
          <a:bodyPr vert="horz" wrap="square" lIns="91440" tIns="45720" rIns="91440" bIns="45720" anchor="t"/>
          <a:p>
            <a:pPr algn="just"/>
            <a:r>
              <a:rPr lang="en-US" altLang="zh-CN" sz="2400" b="1" dirty="0">
                <a:latin typeface="宋体" panose="02010600030101010101" pitchFamily="2" charset="-122"/>
              </a:rPr>
              <a:t>1.</a:t>
            </a:r>
            <a:r>
              <a:rPr lang="zh-CN" altLang="en-US" sz="2400" b="1" dirty="0">
                <a:latin typeface="宋体" panose="02010600030101010101" pitchFamily="2" charset="-122"/>
              </a:rPr>
              <a:t>存储空间利用率高；</a:t>
            </a:r>
            <a:endParaRPr lang="zh-CN" altLang="en-US" sz="2400" b="1" dirty="0">
              <a:latin typeface="宋体" panose="02010600030101010101" pitchFamily="2" charset="-122"/>
            </a:endParaRPr>
          </a:p>
          <a:p>
            <a:pPr algn="just"/>
            <a:r>
              <a:rPr lang="en-US" altLang="zh-CN" sz="2400" b="1" dirty="0">
                <a:latin typeface="宋体" panose="02010600030101010101" pitchFamily="2" charset="-122"/>
              </a:rPr>
              <a:t>2.</a:t>
            </a:r>
            <a:r>
              <a:rPr lang="zh-CN" altLang="en-US" sz="2400" b="1" dirty="0">
                <a:latin typeface="宋体" panose="02010600030101010101" pitchFamily="2" charset="-122"/>
              </a:rPr>
              <a:t>文件创建时用户不必</a:t>
            </a:r>
            <a:r>
              <a:rPr lang="zh-CN" altLang="en-US" sz="2400" b="1" dirty="0">
                <a:solidFill>
                  <a:srgbClr val="FF0066"/>
                </a:solidFill>
                <a:latin typeface="宋体" panose="02010600030101010101" pitchFamily="2" charset="-122"/>
              </a:rPr>
              <a:t>指出文件的大小</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algn="just"/>
            <a:r>
              <a:rPr lang="en-US" altLang="zh-CN" sz="2400" b="1" dirty="0">
                <a:solidFill>
                  <a:srgbClr val="990099"/>
                </a:solidFill>
                <a:latin typeface="宋体" panose="02010600030101010101" pitchFamily="2" charset="-122"/>
              </a:rPr>
              <a:t>3.</a:t>
            </a:r>
            <a:r>
              <a:rPr lang="zh-CN" altLang="en-US" sz="2400" b="1" dirty="0">
                <a:solidFill>
                  <a:srgbClr val="990099"/>
                </a:solidFill>
                <a:latin typeface="宋体" panose="02010600030101010101" pitchFamily="2" charset="-122"/>
              </a:rPr>
              <a:t>文件动态扩充和修改容易。</a:t>
            </a:r>
            <a:endParaRPr lang="zh-CN" altLang="en-US" sz="2400" b="1" dirty="0">
              <a:solidFill>
                <a:srgbClr val="990099"/>
              </a:solidFill>
              <a:latin typeface="宋体" panose="02010600030101010101" pitchFamily="2" charset="-122"/>
            </a:endParaRPr>
          </a:p>
          <a:p>
            <a:pPr algn="just"/>
            <a:r>
              <a:rPr lang="en-US" altLang="zh-CN" sz="2400" b="1" dirty="0">
                <a:latin typeface="宋体" panose="02010600030101010101" pitchFamily="2" charset="-122"/>
              </a:rPr>
              <a:t>4.</a:t>
            </a:r>
            <a:r>
              <a:rPr lang="zh-CN" altLang="en-US" sz="2400" b="1" dirty="0">
                <a:latin typeface="宋体" panose="02010600030101010101" pitchFamily="2" charset="-122"/>
              </a:rPr>
              <a:t>顺序存取效率高，随机存取效率较低。</a:t>
            </a:r>
            <a:endParaRPr lang="zh-CN" altLang="en-US" sz="2400" b="1" dirty="0">
              <a:solidFill>
                <a:srgbClr val="FF0000"/>
              </a:solidFill>
              <a:latin typeface="宋体" panose="02010600030101010101" pitchFamily="2" charset="-122"/>
            </a:endParaRPr>
          </a:p>
        </p:txBody>
      </p:sp>
      <p:sp>
        <p:nvSpPr>
          <p:cNvPr id="240644" name="Rectangle 4"/>
          <p:cNvSpPr>
            <a:spLocks noChangeArrowheads="1"/>
          </p:cNvSpPr>
          <p:nvPr/>
        </p:nvSpPr>
        <p:spPr bwMode="auto">
          <a:xfrm>
            <a:off x="323850" y="3141663"/>
            <a:ext cx="4824413" cy="457200"/>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FAT</a:t>
            </a:r>
            <a:r>
              <a:rPr kumimoji="0"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表大小的计算方法：</a:t>
            </a:r>
            <a:endParaRPr kumimoji="0"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40645" name="Rectangle 5"/>
          <p:cNvSpPr>
            <a:spLocks noChangeArrowheads="1"/>
          </p:cNvSpPr>
          <p:nvPr/>
        </p:nvSpPr>
        <p:spPr bwMode="auto">
          <a:xfrm>
            <a:off x="250825" y="3933825"/>
            <a:ext cx="8280400" cy="1008063"/>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rgbClr val="3333FF"/>
                </a:solidFill>
                <a:effectLst/>
                <a:uLnTx/>
                <a:uFillTx/>
                <a:latin typeface="Arial" panose="020B0604020202020204" pitchFamily="34" charset="0"/>
                <a:ea typeface="宋体" panose="02010600030101010101" pitchFamily="2" charset="-122"/>
                <a:cs typeface="+mn-cs"/>
              </a:rPr>
              <a:t>练习：</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一个磁盘分区大小为</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5GB</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，若盘块大小为</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4KB</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，计算该磁盘分区的</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FAT</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表大小。</a:t>
            </a:r>
            <a:b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b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0646" name="Rectangle 6"/>
          <p:cNvSpPr>
            <a:spLocks noChangeArrowheads="1"/>
          </p:cNvSpPr>
          <p:nvPr/>
        </p:nvSpPr>
        <p:spPr bwMode="auto">
          <a:xfrm>
            <a:off x="323850" y="4724400"/>
            <a:ext cx="8280400" cy="1152525"/>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答案：盘块数</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=5GB/4KB =1.25MB</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，则盘块号大小为</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3B</a:t>
            </a:r>
            <a:b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b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FAT</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表大小</a:t>
            </a: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=1.25MB×3B=3.75MB</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0645">
                                            <p:txEl>
                                              <p:charRg st="0" end="44"/>
                                            </p:txEl>
                                          </p:spTgt>
                                        </p:tgtEl>
                                        <p:attrNameLst>
                                          <p:attrName>style.visibility</p:attrName>
                                        </p:attrNameLst>
                                      </p:cBhvr>
                                      <p:to>
                                        <p:strVal val="visible"/>
                                      </p:to>
                                    </p:set>
                                    <p:animEffect transition="in" filter="box(in)">
                                      <p:cBhvr>
                                        <p:cTn id="7" dur="500"/>
                                        <p:tgtEl>
                                          <p:spTgt spid="240645">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0646">
                                            <p:txEl>
                                              <p:charRg st="0" end="74"/>
                                            </p:txEl>
                                          </p:spTgt>
                                        </p:tgtEl>
                                        <p:attrNameLst>
                                          <p:attrName>style.visibility</p:attrName>
                                        </p:attrNameLst>
                                      </p:cBhvr>
                                      <p:to>
                                        <p:strVal val="visible"/>
                                      </p:to>
                                    </p:set>
                                    <p:animEffect transition="in" filter="box(in)">
                                      <p:cBhvr>
                                        <p:cTn id="12" dur="500"/>
                                        <p:tgtEl>
                                          <p:spTgt spid="240646">
                                            <p:txEl>
                                              <p:charRg st="0"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4"/>
          <p:cNvSpPr txBox="1"/>
          <p:nvPr/>
        </p:nvSpPr>
        <p:spPr>
          <a:xfrm>
            <a:off x="468313" y="333375"/>
            <a:ext cx="3500437" cy="519113"/>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3. </a:t>
            </a:r>
            <a:r>
              <a:rPr lang="zh-CN" altLang="en-US" sz="2800" dirty="0">
                <a:solidFill>
                  <a:schemeClr val="accent1"/>
                </a:solidFill>
                <a:latin typeface="Times New Roman" panose="02020603050405020304" pitchFamily="18" charset="0"/>
              </a:rPr>
              <a:t>文件</a:t>
            </a:r>
            <a:endParaRPr lang="zh-CN" altLang="en-US" sz="2800" dirty="0">
              <a:solidFill>
                <a:schemeClr val="accent1"/>
              </a:solidFill>
              <a:latin typeface="Times New Roman" panose="02020603050405020304" pitchFamily="18" charset="0"/>
            </a:endParaRPr>
          </a:p>
        </p:txBody>
      </p:sp>
      <p:sp>
        <p:nvSpPr>
          <p:cNvPr id="14339" name="Text Box 5"/>
          <p:cNvSpPr txBox="1"/>
          <p:nvPr/>
        </p:nvSpPr>
        <p:spPr>
          <a:xfrm>
            <a:off x="533400" y="836613"/>
            <a:ext cx="8077200" cy="603250"/>
          </a:xfrm>
          <a:prstGeom prst="rect">
            <a:avLst/>
          </a:prstGeom>
          <a:noFill/>
          <a:ln w="9525">
            <a:noFill/>
          </a:ln>
        </p:spPr>
        <p:txBody>
          <a:bodyPr>
            <a:spAutoFit/>
          </a:bodyPr>
          <a:p>
            <a:pPr algn="just">
              <a:lnSpc>
                <a:spcPct val="140000"/>
              </a:lnSpc>
              <a:buClrTx/>
            </a:pPr>
            <a:r>
              <a:rPr lang="en-US" altLang="zh-CN" dirty="0">
                <a:latin typeface="Times New Roman" panose="02020603050405020304" pitchFamily="18" charset="0"/>
              </a:rPr>
              <a:t>       </a:t>
            </a:r>
            <a:r>
              <a:rPr lang="zh-CN" altLang="en-US" dirty="0">
                <a:latin typeface="Times New Roman" panose="02020603050405020304" pitchFamily="18" charset="0"/>
              </a:rPr>
              <a:t>文件是具有符号名的一组相关信息的集合。</a:t>
            </a:r>
            <a:endParaRPr lang="zh-CN" altLang="en-US" dirty="0">
              <a:latin typeface="Arial" panose="020B0604020202020204" pitchFamily="34" charset="0"/>
            </a:endParaRPr>
          </a:p>
        </p:txBody>
      </p:sp>
      <p:sp>
        <p:nvSpPr>
          <p:cNvPr id="6150" name="Text Box 6"/>
          <p:cNvSpPr txBox="1">
            <a:spLocks noChangeArrowheads="1"/>
          </p:cNvSpPr>
          <p:nvPr/>
        </p:nvSpPr>
        <p:spPr bwMode="auto">
          <a:xfrm>
            <a:off x="1331913" y="2312988"/>
            <a:ext cx="14398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rPr>
              <a:t>文件名</a:t>
            </a:r>
            <a:endParaRPr kumimoji="0" lang="zh-CN" altLang="en-US" kern="1200" cap="none" spc="0" normalizeH="0" baseline="0" noProof="0">
              <a:solidFill>
                <a:srgbClr val="990099"/>
              </a:solidFill>
              <a:latin typeface="Arial" panose="020B0604020202020204" pitchFamily="34" charset="0"/>
              <a:ea typeface="宋体" panose="02010600030101010101" pitchFamily="2" charset="-122"/>
              <a:cs typeface="+mn-cs"/>
            </a:endParaRPr>
          </a:p>
        </p:txBody>
      </p:sp>
      <p:sp>
        <p:nvSpPr>
          <p:cNvPr id="6151" name="Text Box 7"/>
          <p:cNvSpPr txBox="1">
            <a:spLocks noChangeArrowheads="1"/>
          </p:cNvSpPr>
          <p:nvPr/>
        </p:nvSpPr>
        <p:spPr bwMode="auto">
          <a:xfrm>
            <a:off x="2555875" y="1844675"/>
            <a:ext cx="18716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文件名长度</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6152" name="Text Box 8"/>
          <p:cNvSpPr txBox="1">
            <a:spLocks noChangeArrowheads="1"/>
          </p:cNvSpPr>
          <p:nvPr/>
        </p:nvSpPr>
        <p:spPr bwMode="auto">
          <a:xfrm>
            <a:off x="2700338" y="2746375"/>
            <a:ext cx="15113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组成字符</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6153" name="AutoShape 9"/>
          <p:cNvSpPr/>
          <p:nvPr/>
        </p:nvSpPr>
        <p:spPr bwMode="auto">
          <a:xfrm>
            <a:off x="2484438" y="2025650"/>
            <a:ext cx="144463" cy="936625"/>
          </a:xfrm>
          <a:prstGeom prst="leftBrace">
            <a:avLst>
              <a:gd name="adj1" fmla="val 54029"/>
              <a:gd name="adj2" fmla="val 50000"/>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4" name="Text Box 10"/>
          <p:cNvSpPr txBox="1">
            <a:spLocks noChangeArrowheads="1"/>
          </p:cNvSpPr>
          <p:nvPr/>
        </p:nvSpPr>
        <p:spPr bwMode="auto">
          <a:xfrm>
            <a:off x="4284663" y="2205038"/>
            <a:ext cx="20875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区分大小写</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6155" name="Text Box 11"/>
          <p:cNvSpPr txBox="1">
            <a:spLocks noChangeArrowheads="1"/>
          </p:cNvSpPr>
          <p:nvPr/>
        </p:nvSpPr>
        <p:spPr bwMode="auto">
          <a:xfrm>
            <a:off x="4284663" y="2781300"/>
            <a:ext cx="15843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字符集</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6156" name="Text Box 12"/>
          <p:cNvSpPr txBox="1">
            <a:spLocks noChangeArrowheads="1"/>
          </p:cNvSpPr>
          <p:nvPr/>
        </p:nvSpPr>
        <p:spPr bwMode="auto">
          <a:xfrm>
            <a:off x="4284663" y="3357563"/>
            <a:ext cx="3311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后缀名有无特殊意义</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6157" name="AutoShape 13"/>
          <p:cNvSpPr/>
          <p:nvPr/>
        </p:nvSpPr>
        <p:spPr bwMode="auto">
          <a:xfrm>
            <a:off x="4140200" y="2420938"/>
            <a:ext cx="215900" cy="1152525"/>
          </a:xfrm>
          <a:prstGeom prst="leftBrace">
            <a:avLst>
              <a:gd name="adj1" fmla="val 44485"/>
              <a:gd name="adj2" fmla="val 50000"/>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ox(in)">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ox(in)">
                                      <p:cBhvr>
                                        <p:cTn id="12" dur="500"/>
                                        <p:tgtEl>
                                          <p:spTgt spid="615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152"/>
                                        </p:tgtEl>
                                        <p:attrNameLst>
                                          <p:attrName>style.visibility</p:attrName>
                                        </p:attrNameLst>
                                      </p:cBhvr>
                                      <p:to>
                                        <p:strVal val="visible"/>
                                      </p:to>
                                    </p:set>
                                    <p:animEffect transition="in" filter="box(in)">
                                      <p:cBhvr>
                                        <p:cTn id="15" dur="500"/>
                                        <p:tgtEl>
                                          <p:spTgt spid="615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153"/>
                                        </p:tgtEl>
                                        <p:attrNameLst>
                                          <p:attrName>style.visibility</p:attrName>
                                        </p:attrNameLst>
                                      </p:cBhvr>
                                      <p:to>
                                        <p:strVal val="visible"/>
                                      </p:to>
                                    </p:set>
                                    <p:animEffect transition="in" filter="box(in)">
                                      <p:cBhvr>
                                        <p:cTn id="18" dur="500"/>
                                        <p:tgtEl>
                                          <p:spTgt spid="615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6154"/>
                                        </p:tgtEl>
                                        <p:attrNameLst>
                                          <p:attrName>style.visibility</p:attrName>
                                        </p:attrNameLst>
                                      </p:cBhvr>
                                      <p:to>
                                        <p:strVal val="visible"/>
                                      </p:to>
                                    </p:set>
                                    <p:animEffect transition="in" filter="box(in)">
                                      <p:cBhvr>
                                        <p:cTn id="23" dur="500"/>
                                        <p:tgtEl>
                                          <p:spTgt spid="615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155"/>
                                        </p:tgtEl>
                                        <p:attrNameLst>
                                          <p:attrName>style.visibility</p:attrName>
                                        </p:attrNameLst>
                                      </p:cBhvr>
                                      <p:to>
                                        <p:strVal val="visible"/>
                                      </p:to>
                                    </p:set>
                                    <p:animEffect transition="in" filter="box(in)">
                                      <p:cBhvr>
                                        <p:cTn id="26" dur="500"/>
                                        <p:tgtEl>
                                          <p:spTgt spid="615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156"/>
                                        </p:tgtEl>
                                        <p:attrNameLst>
                                          <p:attrName>style.visibility</p:attrName>
                                        </p:attrNameLst>
                                      </p:cBhvr>
                                      <p:to>
                                        <p:strVal val="visible"/>
                                      </p:to>
                                    </p:set>
                                    <p:animEffect transition="in" filter="box(in)">
                                      <p:cBhvr>
                                        <p:cTn id="29" dur="500"/>
                                        <p:tgtEl>
                                          <p:spTgt spid="615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157"/>
                                        </p:tgtEl>
                                        <p:attrNameLst>
                                          <p:attrName>style.visibility</p:attrName>
                                        </p:attrNameLst>
                                      </p:cBhvr>
                                      <p:to>
                                        <p:strVal val="visible"/>
                                      </p:to>
                                    </p:set>
                                    <p:animEffect transition="in" filter="box(in)">
                                      <p:cBhvr>
                                        <p:cTn id="32" dur="500"/>
                                        <p:tgtEl>
                                          <p:spTgt spid="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6152" grpId="0"/>
      <p:bldP spid="6153" grpId="0" animBg="1"/>
      <p:bldP spid="6154" grpId="0"/>
      <p:bldP spid="6155" grpId="0"/>
      <p:bldP spid="6156" grpId="0"/>
      <p:bldP spid="615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6" name="Rectangle 2"/>
          <p:cNvSpPr>
            <a:spLocks noGrp="1"/>
          </p:cNvSpPr>
          <p:nvPr>
            <p:ph idx="1"/>
          </p:nvPr>
        </p:nvSpPr>
        <p:spPr>
          <a:xfrm>
            <a:off x="468313" y="1268413"/>
            <a:ext cx="7632700" cy="4105275"/>
          </a:xfrm>
          <a:ln/>
        </p:spPr>
        <p:txBody>
          <a:bodyPr vert="horz" wrap="square" lIns="91440" tIns="45720" rIns="91440" bIns="45720" anchor="t"/>
          <a:p>
            <a:pPr>
              <a:lnSpc>
                <a:spcPct val="80000"/>
              </a:lnSpc>
              <a:spcBef>
                <a:spcPct val="10000"/>
              </a:spcBef>
              <a:buNone/>
            </a:pPr>
            <a:r>
              <a:rPr lang="en-US" altLang="zh-CN" sz="2800" b="1" dirty="0">
                <a:solidFill>
                  <a:schemeClr val="accent1"/>
                </a:solidFill>
              </a:rPr>
              <a:t>1. </a:t>
            </a:r>
            <a:r>
              <a:rPr lang="zh-CN" altLang="en-US" sz="2800" b="1" dirty="0">
                <a:solidFill>
                  <a:schemeClr val="accent1"/>
                </a:solidFill>
              </a:rPr>
              <a:t>什么是索引文件</a:t>
            </a:r>
            <a:endParaRPr lang="zh-CN" altLang="en-US" sz="2800" b="1" dirty="0">
              <a:solidFill>
                <a:schemeClr val="accent1"/>
              </a:solidFill>
            </a:endParaRPr>
          </a:p>
          <a:p>
            <a:pPr>
              <a:lnSpc>
                <a:spcPct val="150000"/>
              </a:lnSpc>
              <a:buClr>
                <a:srgbClr val="003399"/>
              </a:buClr>
              <a:buFont typeface="Wingdings" panose="05000000000000000000" pitchFamily="2" charset="2"/>
              <a:buChar char="Ø"/>
            </a:pPr>
            <a:r>
              <a:rPr lang="zh-CN" altLang="en-US" sz="2400" b="1" dirty="0"/>
              <a:t>索引表：系统为每个文件建立的逻辑块号与物理块号的对照表；</a:t>
            </a:r>
            <a:endParaRPr lang="zh-CN" altLang="en-US" sz="2400" b="1" dirty="0"/>
          </a:p>
          <a:p>
            <a:pPr>
              <a:lnSpc>
                <a:spcPct val="150000"/>
              </a:lnSpc>
              <a:buClr>
                <a:srgbClr val="003399"/>
              </a:buClr>
              <a:buFont typeface="Wingdings" panose="05000000000000000000" pitchFamily="2" charset="2"/>
              <a:buChar char="Ø"/>
            </a:pPr>
            <a:r>
              <a:rPr lang="zh-CN" altLang="en-US" sz="2400" b="1" dirty="0"/>
              <a:t>索引块：存放文件的索引表的物理块，其块号保存在文件目录项的物理地址中；</a:t>
            </a:r>
            <a:endParaRPr lang="zh-CN" altLang="en-US" sz="2400" b="1" dirty="0"/>
          </a:p>
          <a:p>
            <a:pPr>
              <a:lnSpc>
                <a:spcPct val="150000"/>
              </a:lnSpc>
              <a:buClr>
                <a:srgbClr val="003399"/>
              </a:buClr>
              <a:buFont typeface="Wingdings" panose="05000000000000000000" pitchFamily="2" charset="2"/>
              <a:buChar char="Ø"/>
            </a:pPr>
            <a:r>
              <a:rPr lang="zh-CN" altLang="en-US" sz="2400" b="1" dirty="0"/>
              <a:t>文件由数据文件和索引表构成。这种文件称为索引文件。</a:t>
            </a:r>
            <a:endParaRPr lang="zh-CN" altLang="en-US" sz="2400" b="1" dirty="0"/>
          </a:p>
        </p:txBody>
      </p:sp>
      <p:sp>
        <p:nvSpPr>
          <p:cNvPr id="45059" name="Text Box 3"/>
          <p:cNvSpPr txBox="1"/>
          <p:nvPr/>
        </p:nvSpPr>
        <p:spPr>
          <a:xfrm>
            <a:off x="179388" y="333375"/>
            <a:ext cx="6953250" cy="641350"/>
          </a:xfrm>
          <a:prstGeom prst="rect">
            <a:avLst/>
          </a:prstGeom>
          <a:noFill/>
          <a:ln w="9525">
            <a:noFill/>
          </a:ln>
        </p:spPr>
        <p:txBody>
          <a:bodyPr>
            <a:spAutoFit/>
          </a:bodyPr>
          <a:p>
            <a:pPr>
              <a:spcBef>
                <a:spcPct val="10000"/>
              </a:spcBef>
              <a:buClr>
                <a:schemeClr val="folHlink"/>
              </a:buClr>
              <a:buSzPct val="75000"/>
              <a:buFont typeface="Wingdings" panose="05000000000000000000" pitchFamily="2" charset="2"/>
              <a:buNone/>
            </a:pPr>
            <a:r>
              <a:rPr lang="zh-CN" altLang="en-US" sz="3600" dirty="0">
                <a:solidFill>
                  <a:srgbClr val="3333FF"/>
                </a:solidFill>
                <a:latin typeface="宋体" panose="02010600030101010101" pitchFamily="2" charset="-122"/>
              </a:rPr>
              <a:t>三</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索引分配：索引文件</a:t>
            </a:r>
            <a:endParaRPr lang="zh-CN" altLang="en-US" sz="3600" dirty="0">
              <a:solidFill>
                <a:srgbClr val="3333FF"/>
              </a:solidFill>
              <a:latin typeface="宋体" panose="02010600030101010101" pitchFamily="2" charset="-122"/>
            </a:endParaRPr>
          </a:p>
        </p:txBody>
      </p:sp>
      <p:sp>
        <p:nvSpPr>
          <p:cNvPr id="241700" name="AutoShape 36">
            <a:hlinkClick r:id="" action="ppaction://hlinkshowjump?jump=nextslide" highlightClick="1"/>
          </p:cNvPr>
          <p:cNvSpPr>
            <a:spLocks noChangeArrowheads="1"/>
          </p:cNvSpPr>
          <p:nvPr/>
        </p:nvSpPr>
        <p:spPr bwMode="auto">
          <a:xfrm>
            <a:off x="2627313" y="2493963"/>
            <a:ext cx="504825" cy="287338"/>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1666">
                                            <p:txEl>
                                              <p:charRg st="11" end="40"/>
                                            </p:txEl>
                                          </p:spTgt>
                                        </p:tgtEl>
                                        <p:attrNameLst>
                                          <p:attrName>style.visibility</p:attrName>
                                        </p:attrNameLst>
                                      </p:cBhvr>
                                      <p:to>
                                        <p:strVal val="visible"/>
                                      </p:to>
                                    </p:set>
                                    <p:animEffect transition="in" filter="box(in)">
                                      <p:cBhvr>
                                        <p:cTn id="7" dur="500"/>
                                        <p:tgtEl>
                                          <p:spTgt spid="241666">
                                            <p:txEl>
                                              <p:charRg st="11"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1666">
                                            <p:txEl>
                                              <p:charRg st="40" end="76"/>
                                            </p:txEl>
                                          </p:spTgt>
                                        </p:tgtEl>
                                        <p:attrNameLst>
                                          <p:attrName>style.visibility</p:attrName>
                                        </p:attrNameLst>
                                      </p:cBhvr>
                                      <p:to>
                                        <p:strVal val="visible"/>
                                      </p:to>
                                    </p:set>
                                    <p:animEffect transition="in" filter="box(in)">
                                      <p:cBhvr>
                                        <p:cTn id="12" dur="500"/>
                                        <p:tgtEl>
                                          <p:spTgt spid="241666">
                                            <p:txEl>
                                              <p:charRg st="40"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1666">
                                            <p:txEl>
                                              <p:charRg st="76" end="102"/>
                                            </p:txEl>
                                          </p:spTgt>
                                        </p:tgtEl>
                                        <p:attrNameLst>
                                          <p:attrName>style.visibility</p:attrName>
                                        </p:attrNameLst>
                                      </p:cBhvr>
                                      <p:to>
                                        <p:strVal val="visible"/>
                                      </p:to>
                                    </p:set>
                                    <p:animEffect transition="in" filter="box(in)">
                                      <p:cBhvr>
                                        <p:cTn id="17" dur="500"/>
                                        <p:tgtEl>
                                          <p:spTgt spid="241666">
                                            <p:txEl>
                                              <p:charRg st="76"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p:cNvSpPr>
            <a:spLocks noGrp="1"/>
          </p:cNvSpPr>
          <p:nvPr>
            <p:ph type="body" sz="half" idx="1"/>
          </p:nvPr>
        </p:nvSpPr>
        <p:spPr>
          <a:xfrm>
            <a:off x="323850" y="692150"/>
            <a:ext cx="4038600" cy="533400"/>
          </a:xfrm>
          <a:ln/>
        </p:spPr>
        <p:txBody>
          <a:bodyPr vert="horz" wrap="square" lIns="91440" tIns="45720" rIns="91440" bIns="45720" anchor="t"/>
          <a:p>
            <a:pPr>
              <a:lnSpc>
                <a:spcPct val="90000"/>
              </a:lnSpc>
              <a:spcBef>
                <a:spcPct val="10000"/>
              </a:spcBef>
              <a:buNone/>
            </a:pPr>
            <a:r>
              <a:rPr lang="en-US" altLang="zh-CN" b="1" dirty="0">
                <a:solidFill>
                  <a:schemeClr val="accent1"/>
                </a:solidFill>
              </a:rPr>
              <a:t>    2. </a:t>
            </a:r>
            <a:r>
              <a:rPr lang="zh-CN" altLang="en-US" b="1" dirty="0">
                <a:solidFill>
                  <a:schemeClr val="accent1"/>
                </a:solidFill>
              </a:rPr>
              <a:t>单级索引分配：</a:t>
            </a:r>
            <a:r>
              <a:rPr lang="zh-CN" altLang="en-US" sz="2400" dirty="0"/>
              <a:t>        </a:t>
            </a:r>
            <a:endParaRPr lang="zh-CN" altLang="en-US" sz="2400" dirty="0"/>
          </a:p>
        </p:txBody>
      </p:sp>
      <p:sp>
        <p:nvSpPr>
          <p:cNvPr id="46083" name="Text Box 33"/>
          <p:cNvSpPr txBox="1"/>
          <p:nvPr/>
        </p:nvSpPr>
        <p:spPr>
          <a:xfrm>
            <a:off x="468313" y="115888"/>
            <a:ext cx="7621587" cy="641350"/>
          </a:xfrm>
          <a:prstGeom prst="rect">
            <a:avLst/>
          </a:prstGeom>
          <a:noFill/>
          <a:ln w="9525">
            <a:noFill/>
          </a:ln>
        </p:spPr>
        <p:txBody>
          <a:bodyPr>
            <a:spAutoFit/>
          </a:bodyPr>
          <a:p>
            <a:pPr>
              <a:spcBef>
                <a:spcPct val="10000"/>
              </a:spcBef>
              <a:buClr>
                <a:schemeClr val="folHlink"/>
              </a:buClr>
              <a:buSzPct val="75000"/>
              <a:buFont typeface="Wingdings" panose="05000000000000000000" pitchFamily="2" charset="2"/>
              <a:buNone/>
            </a:pPr>
            <a:r>
              <a:rPr lang="zh-CN" altLang="en-US" sz="3600" dirty="0">
                <a:solidFill>
                  <a:srgbClr val="3333FF"/>
                </a:solidFill>
                <a:latin typeface="宋体" panose="02010600030101010101" pitchFamily="2" charset="-122"/>
              </a:rPr>
              <a:t>三</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索引分配：索引文件</a:t>
            </a:r>
            <a:endParaRPr lang="zh-CN" altLang="en-US" sz="3600" dirty="0">
              <a:solidFill>
                <a:srgbClr val="3333FF"/>
              </a:solidFill>
              <a:latin typeface="宋体" panose="02010600030101010101" pitchFamily="2" charset="-122"/>
            </a:endParaRPr>
          </a:p>
        </p:txBody>
      </p:sp>
      <p:sp>
        <p:nvSpPr>
          <p:cNvPr id="242722" name="Rectangle 34"/>
          <p:cNvSpPr/>
          <p:nvPr/>
        </p:nvSpPr>
        <p:spPr>
          <a:xfrm>
            <a:off x="755650" y="1239838"/>
            <a:ext cx="6840538" cy="533400"/>
          </a:xfrm>
          <a:prstGeom prst="rect">
            <a:avLst/>
          </a:prstGeom>
          <a:noFill/>
          <a:ln w="9525">
            <a:noFill/>
          </a:ln>
        </p:spPr>
        <p:txBody>
          <a:bodyPr/>
          <a:p>
            <a:pPr marL="342900" indent="-342900" eaLnBrk="0" hangingPunct="0">
              <a:spcBef>
                <a:spcPct val="10000"/>
              </a:spcBef>
              <a:buClrTx/>
            </a:pPr>
            <a:r>
              <a:rPr lang="zh-CN" altLang="en-US" dirty="0">
                <a:latin typeface="Arial" panose="020B0604020202020204" pitchFamily="34" charset="0"/>
              </a:rPr>
              <a:t>文件</a:t>
            </a:r>
            <a:r>
              <a:rPr lang="en-US" altLang="zh-CN" dirty="0">
                <a:latin typeface="Arial" panose="020B0604020202020204" pitchFamily="34" charset="0"/>
              </a:rPr>
              <a:t>file1</a:t>
            </a:r>
            <a:r>
              <a:rPr lang="zh-CN" altLang="en-US" dirty="0">
                <a:latin typeface="Arial" panose="020B0604020202020204" pitchFamily="34" charset="0"/>
              </a:rPr>
              <a:t>分配到</a:t>
            </a:r>
            <a:r>
              <a:rPr lang="en-US" altLang="zh-CN" dirty="0">
                <a:latin typeface="Arial" panose="020B0604020202020204" pitchFamily="34" charset="0"/>
              </a:rPr>
              <a:t>4</a:t>
            </a:r>
            <a:r>
              <a:rPr lang="zh-CN" altLang="en-US" dirty="0">
                <a:latin typeface="Arial" panose="020B0604020202020204" pitchFamily="34" charset="0"/>
              </a:rPr>
              <a:t>个磁盘块：</a:t>
            </a:r>
            <a:r>
              <a:rPr lang="en-US" altLang="zh-CN" dirty="0">
                <a:latin typeface="Arial" panose="020B0604020202020204" pitchFamily="34" charset="0"/>
              </a:rPr>
              <a:t>10</a:t>
            </a:r>
            <a:r>
              <a:rPr lang="zh-CN" altLang="en-US" dirty="0">
                <a:latin typeface="Arial" panose="020B0604020202020204" pitchFamily="34" charset="0"/>
              </a:rPr>
              <a:t>，</a:t>
            </a:r>
            <a:r>
              <a:rPr lang="en-US" altLang="zh-CN" dirty="0">
                <a:latin typeface="Arial" panose="020B0604020202020204" pitchFamily="34" charset="0"/>
              </a:rPr>
              <a:t>15</a:t>
            </a:r>
            <a:r>
              <a:rPr lang="zh-CN" altLang="en-US" dirty="0">
                <a:latin typeface="Arial" panose="020B0604020202020204" pitchFamily="34" charset="0"/>
              </a:rPr>
              <a:t>，</a:t>
            </a:r>
            <a:r>
              <a:rPr lang="en-US" altLang="zh-CN" dirty="0">
                <a:latin typeface="Arial" panose="020B0604020202020204" pitchFamily="34" charset="0"/>
              </a:rPr>
              <a:t>30</a:t>
            </a:r>
            <a:r>
              <a:rPr lang="zh-CN" altLang="en-US" dirty="0">
                <a:latin typeface="Arial" panose="020B0604020202020204" pitchFamily="34" charset="0"/>
              </a:rPr>
              <a:t>，</a:t>
            </a:r>
            <a:r>
              <a:rPr lang="en-US" altLang="zh-CN" dirty="0">
                <a:latin typeface="Arial" panose="020B0604020202020204" pitchFamily="34" charset="0"/>
              </a:rPr>
              <a:t>40</a:t>
            </a:r>
            <a:r>
              <a:rPr lang="zh-CN" altLang="en-US" dirty="0">
                <a:latin typeface="Arial" panose="020B0604020202020204" pitchFamily="34" charset="0"/>
              </a:rPr>
              <a:t>：</a:t>
            </a:r>
            <a:r>
              <a:rPr lang="zh-CN" altLang="en-US" sz="2000" dirty="0">
                <a:latin typeface="Arial" panose="020B0604020202020204" pitchFamily="34" charset="0"/>
              </a:rPr>
              <a:t>        </a:t>
            </a:r>
            <a:endParaRPr lang="zh-CN" altLang="en-US" sz="2000" dirty="0">
              <a:latin typeface="Arial" panose="020B0604020202020204" pitchFamily="34" charset="0"/>
            </a:endParaRPr>
          </a:p>
        </p:txBody>
      </p:sp>
      <p:grpSp>
        <p:nvGrpSpPr>
          <p:cNvPr id="2" name="Group 37"/>
          <p:cNvGrpSpPr/>
          <p:nvPr/>
        </p:nvGrpSpPr>
        <p:grpSpPr>
          <a:xfrm>
            <a:off x="395288" y="2832100"/>
            <a:ext cx="2665412" cy="1460500"/>
            <a:chOff x="158" y="1571"/>
            <a:chExt cx="1407" cy="816"/>
          </a:xfrm>
        </p:grpSpPr>
        <p:sp>
          <p:nvSpPr>
            <p:cNvPr id="46141" name="Text Box 38"/>
            <p:cNvSpPr txBox="1"/>
            <p:nvPr/>
          </p:nvSpPr>
          <p:spPr>
            <a:xfrm>
              <a:off x="203" y="2160"/>
              <a:ext cx="599" cy="22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file1</a:t>
              </a:r>
              <a:endParaRPr lang="en-US" altLang="zh-CN" sz="2000" dirty="0">
                <a:latin typeface="Times New Roman" panose="02020603050405020304" pitchFamily="18" charset="0"/>
              </a:endParaRPr>
            </a:p>
          </p:txBody>
        </p:sp>
        <p:sp>
          <p:nvSpPr>
            <p:cNvPr id="46142" name="Text Box 39"/>
            <p:cNvSpPr txBox="1"/>
            <p:nvPr/>
          </p:nvSpPr>
          <p:spPr>
            <a:xfrm>
              <a:off x="158" y="1571"/>
              <a:ext cx="997" cy="392"/>
            </a:xfrm>
            <a:prstGeom prst="rect">
              <a:avLst/>
            </a:prstGeom>
            <a:noFill/>
            <a:ln w="9525">
              <a:noFill/>
            </a:ln>
          </p:spPr>
          <p:txBody>
            <a:bodyPr>
              <a:spAutoFit/>
            </a:bodyPr>
            <a:p>
              <a:pPr>
                <a:spcBef>
                  <a:spcPct val="10000"/>
                </a:spcBef>
                <a:buClrTx/>
              </a:pPr>
              <a:r>
                <a:rPr lang="zh-CN" altLang="en-US" sz="2000" dirty="0">
                  <a:latin typeface="Times New Roman" panose="02020603050405020304" pitchFamily="18" charset="0"/>
                </a:rPr>
                <a:t>文件</a:t>
              </a:r>
              <a:r>
                <a:rPr lang="en-US" altLang="zh-CN" sz="2000" dirty="0">
                  <a:latin typeface="Times New Roman" panose="02020603050405020304" pitchFamily="18" charset="0"/>
                </a:rPr>
                <a:t>file1</a:t>
              </a:r>
              <a:r>
                <a:rPr lang="zh-CN" altLang="en-US" sz="2000" dirty="0">
                  <a:latin typeface="Times New Roman" panose="02020603050405020304" pitchFamily="18" charset="0"/>
                </a:rPr>
                <a:t>目录项</a:t>
              </a:r>
              <a:endParaRPr lang="zh-CN" altLang="en-US" sz="2000" dirty="0">
                <a:latin typeface="Times New Roman" panose="02020603050405020304" pitchFamily="18" charset="0"/>
              </a:endParaRPr>
            </a:p>
          </p:txBody>
        </p:sp>
        <p:sp>
          <p:nvSpPr>
            <p:cNvPr id="46143" name="Text Box 40"/>
            <p:cNvSpPr txBox="1"/>
            <p:nvPr/>
          </p:nvSpPr>
          <p:spPr>
            <a:xfrm>
              <a:off x="703" y="2160"/>
              <a:ext cx="544" cy="22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46144" name="Text Box 41"/>
            <p:cNvSpPr txBox="1"/>
            <p:nvPr/>
          </p:nvSpPr>
          <p:spPr>
            <a:xfrm>
              <a:off x="203" y="1798"/>
              <a:ext cx="499" cy="36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2000" dirty="0">
                  <a:latin typeface="Times New Roman" panose="02020603050405020304" pitchFamily="18" charset="0"/>
                </a:rPr>
                <a:t>文件名</a:t>
              </a:r>
              <a:endParaRPr lang="zh-CN" altLang="en-US" sz="2000" dirty="0">
                <a:latin typeface="Times New Roman" panose="02020603050405020304" pitchFamily="18" charset="0"/>
              </a:endParaRPr>
            </a:p>
          </p:txBody>
        </p:sp>
        <p:sp>
          <p:nvSpPr>
            <p:cNvPr id="46145" name="Text Box 42"/>
            <p:cNvSpPr txBox="1"/>
            <p:nvPr/>
          </p:nvSpPr>
          <p:spPr>
            <a:xfrm>
              <a:off x="702" y="1798"/>
              <a:ext cx="544" cy="36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2000" dirty="0">
                  <a:latin typeface="Times New Roman" panose="02020603050405020304" pitchFamily="18" charset="0"/>
                </a:rPr>
                <a:t>物理</a:t>
              </a:r>
              <a:endParaRPr lang="zh-CN" altLang="en-US" sz="2000" dirty="0">
                <a:latin typeface="Times New Roman" panose="02020603050405020304" pitchFamily="18" charset="0"/>
              </a:endParaRPr>
            </a:p>
            <a:p>
              <a:pPr algn="just">
                <a:spcBef>
                  <a:spcPct val="0"/>
                </a:spcBef>
                <a:buClrTx/>
              </a:pPr>
              <a:r>
                <a:rPr lang="zh-CN" altLang="en-US" sz="2000" dirty="0">
                  <a:latin typeface="Times New Roman" panose="02020603050405020304" pitchFamily="18" charset="0"/>
                </a:rPr>
                <a:t>地址</a:t>
              </a:r>
              <a:endParaRPr lang="zh-CN" altLang="en-US" sz="2000" dirty="0">
                <a:latin typeface="Times New Roman" panose="02020603050405020304" pitchFamily="18" charset="0"/>
              </a:endParaRPr>
            </a:p>
          </p:txBody>
        </p:sp>
        <p:sp>
          <p:nvSpPr>
            <p:cNvPr id="242731" name="Line 43"/>
            <p:cNvSpPr>
              <a:spLocks noChangeShapeType="1"/>
            </p:cNvSpPr>
            <p:nvPr/>
          </p:nvSpPr>
          <p:spPr bwMode="auto">
            <a:xfrm>
              <a:off x="1247" y="2296"/>
              <a:ext cx="136"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2732" name="Line 44"/>
            <p:cNvSpPr>
              <a:spLocks noChangeShapeType="1"/>
            </p:cNvSpPr>
            <p:nvPr/>
          </p:nvSpPr>
          <p:spPr bwMode="auto">
            <a:xfrm flipV="1">
              <a:off x="1383" y="1797"/>
              <a:ext cx="0" cy="49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2733" name="Line 45"/>
            <p:cNvSpPr>
              <a:spLocks noChangeShapeType="1"/>
            </p:cNvSpPr>
            <p:nvPr/>
          </p:nvSpPr>
          <p:spPr bwMode="auto">
            <a:xfrm>
              <a:off x="1383" y="1797"/>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108"/>
          <p:cNvGrpSpPr/>
          <p:nvPr/>
        </p:nvGrpSpPr>
        <p:grpSpPr>
          <a:xfrm>
            <a:off x="7812088" y="2349500"/>
            <a:ext cx="936625" cy="3400425"/>
            <a:chOff x="4876" y="1207"/>
            <a:chExt cx="409" cy="1927"/>
          </a:xfrm>
        </p:grpSpPr>
        <p:sp>
          <p:nvSpPr>
            <p:cNvPr id="46133" name="Text Box 68"/>
            <p:cNvSpPr txBox="1"/>
            <p:nvPr/>
          </p:nvSpPr>
          <p:spPr>
            <a:xfrm>
              <a:off x="4876" y="1207"/>
              <a:ext cx="408"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data</a:t>
              </a:r>
              <a:endParaRPr lang="en-US" altLang="zh-CN" dirty="0">
                <a:latin typeface="Arial" panose="020B0604020202020204" pitchFamily="34" charset="0"/>
                <a:sym typeface="Symbol" panose="05050102010706020507" pitchFamily="18" charset="2"/>
              </a:endParaRPr>
            </a:p>
          </p:txBody>
        </p:sp>
        <p:sp>
          <p:nvSpPr>
            <p:cNvPr id="46134" name="Text Box 70"/>
            <p:cNvSpPr txBox="1"/>
            <p:nvPr/>
          </p:nvSpPr>
          <p:spPr>
            <a:xfrm>
              <a:off x="4966" y="1431"/>
              <a:ext cx="318" cy="259"/>
            </a:xfrm>
            <a:prstGeom prst="rect">
              <a:avLst/>
            </a:prstGeom>
            <a:noFill/>
            <a:ln w="9525">
              <a:noFill/>
            </a:ln>
          </p:spPr>
          <p:txBody>
            <a:bodyPr>
              <a:spAutoFit/>
            </a:bodyPr>
            <a:p>
              <a:pPr>
                <a:buClrTx/>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46135" name="Text Box 75"/>
            <p:cNvSpPr txBox="1"/>
            <p:nvPr/>
          </p:nvSpPr>
          <p:spPr>
            <a:xfrm>
              <a:off x="4876" y="1706"/>
              <a:ext cx="408"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Arial" panose="020B0604020202020204" pitchFamily="34" charset="0"/>
                </a:rPr>
                <a:t>data</a:t>
              </a:r>
              <a:endParaRPr lang="en-US" altLang="zh-CN" dirty="0">
                <a:latin typeface="Arial" panose="020B0604020202020204" pitchFamily="34" charset="0"/>
              </a:endParaRPr>
            </a:p>
          </p:txBody>
        </p:sp>
        <p:sp>
          <p:nvSpPr>
            <p:cNvPr id="46136" name="Text Box 76"/>
            <p:cNvSpPr txBox="1"/>
            <p:nvPr/>
          </p:nvSpPr>
          <p:spPr>
            <a:xfrm>
              <a:off x="4967" y="1933"/>
              <a:ext cx="318" cy="259"/>
            </a:xfrm>
            <a:prstGeom prst="rect">
              <a:avLst/>
            </a:prstGeom>
            <a:noFill/>
            <a:ln w="9525">
              <a:noFill/>
            </a:ln>
          </p:spPr>
          <p:txBody>
            <a:bodyPr>
              <a:spAutoFit/>
            </a:bodyPr>
            <a:p>
              <a:pPr>
                <a:buClrTx/>
              </a:pPr>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46137" name="Text Box 77"/>
            <p:cNvSpPr txBox="1"/>
            <p:nvPr/>
          </p:nvSpPr>
          <p:spPr>
            <a:xfrm>
              <a:off x="4876" y="2160"/>
              <a:ext cx="408"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Arial" panose="020B0604020202020204" pitchFamily="34" charset="0"/>
                </a:rPr>
                <a:t>data</a:t>
              </a:r>
              <a:endParaRPr lang="en-US" altLang="zh-CN" dirty="0">
                <a:latin typeface="Arial" panose="020B0604020202020204" pitchFamily="34" charset="0"/>
              </a:endParaRPr>
            </a:p>
          </p:txBody>
        </p:sp>
        <p:sp>
          <p:nvSpPr>
            <p:cNvPr id="46138" name="Text Box 78"/>
            <p:cNvSpPr txBox="1"/>
            <p:nvPr/>
          </p:nvSpPr>
          <p:spPr>
            <a:xfrm>
              <a:off x="4966" y="2384"/>
              <a:ext cx="318" cy="259"/>
            </a:xfrm>
            <a:prstGeom prst="rect">
              <a:avLst/>
            </a:prstGeom>
            <a:noFill/>
            <a:ln w="9525">
              <a:noFill/>
            </a:ln>
          </p:spPr>
          <p:txBody>
            <a:bodyPr>
              <a:spAutoFit/>
            </a:bodyPr>
            <a:p>
              <a:pPr>
                <a:buClrTx/>
              </a:pPr>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46139" name="Text Box 79"/>
            <p:cNvSpPr txBox="1"/>
            <p:nvPr/>
          </p:nvSpPr>
          <p:spPr>
            <a:xfrm>
              <a:off x="4876" y="2651"/>
              <a:ext cx="408"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Arial" panose="020B0604020202020204" pitchFamily="34" charset="0"/>
                </a:rPr>
                <a:t>data</a:t>
              </a:r>
              <a:endParaRPr lang="en-US" altLang="zh-CN" dirty="0">
                <a:latin typeface="Arial" panose="020B0604020202020204" pitchFamily="34" charset="0"/>
                <a:sym typeface="Symbol" panose="05050102010706020507" pitchFamily="18" charset="2"/>
              </a:endParaRPr>
            </a:p>
            <a:p>
              <a:pPr algn="just">
                <a:spcBef>
                  <a:spcPct val="0"/>
                </a:spcBef>
                <a:buClrTx/>
              </a:pPr>
              <a:endParaRPr lang="en-US" altLang="zh-CN" dirty="0">
                <a:latin typeface="Arial" panose="020B0604020202020204" pitchFamily="34" charset="0"/>
                <a:sym typeface="Symbol" panose="05050102010706020507" pitchFamily="18" charset="2"/>
              </a:endParaRPr>
            </a:p>
          </p:txBody>
        </p:sp>
        <p:sp>
          <p:nvSpPr>
            <p:cNvPr id="46140" name="Text Box 80"/>
            <p:cNvSpPr txBox="1"/>
            <p:nvPr/>
          </p:nvSpPr>
          <p:spPr>
            <a:xfrm>
              <a:off x="4966" y="2875"/>
              <a:ext cx="318" cy="259"/>
            </a:xfrm>
            <a:prstGeom prst="rect">
              <a:avLst/>
            </a:prstGeom>
            <a:noFill/>
            <a:ln w="9525">
              <a:noFill/>
            </a:ln>
          </p:spPr>
          <p:txBody>
            <a:bodyPr>
              <a:spAutoFit/>
            </a:bodyPr>
            <a:p>
              <a:pPr>
                <a:buClrTx/>
              </a:pP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grpSp>
      <p:grpSp>
        <p:nvGrpSpPr>
          <p:cNvPr id="4" name="Group 109"/>
          <p:cNvGrpSpPr/>
          <p:nvPr/>
        </p:nvGrpSpPr>
        <p:grpSpPr>
          <a:xfrm>
            <a:off x="5146675" y="2473325"/>
            <a:ext cx="2665413" cy="2540000"/>
            <a:chOff x="3424" y="1253"/>
            <a:chExt cx="1452" cy="1406"/>
          </a:xfrm>
        </p:grpSpPr>
        <p:sp>
          <p:nvSpPr>
            <p:cNvPr id="242743" name="Line 55"/>
            <p:cNvSpPr>
              <a:spLocks noChangeShapeType="1"/>
            </p:cNvSpPr>
            <p:nvPr/>
          </p:nvSpPr>
          <p:spPr bwMode="auto">
            <a:xfrm flipV="1">
              <a:off x="4468" y="2160"/>
              <a:ext cx="408" cy="4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2749" name="Line 61"/>
            <p:cNvSpPr>
              <a:spLocks noChangeShapeType="1"/>
            </p:cNvSpPr>
            <p:nvPr/>
          </p:nvSpPr>
          <p:spPr bwMode="auto">
            <a:xfrm flipV="1">
              <a:off x="4468" y="1706"/>
              <a:ext cx="408" cy="272"/>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111" name="Text Box 64"/>
            <p:cNvSpPr txBox="1"/>
            <p:nvPr/>
          </p:nvSpPr>
          <p:spPr>
            <a:xfrm>
              <a:off x="3742" y="1288"/>
              <a:ext cx="545" cy="220"/>
            </a:xfrm>
            <a:prstGeom prst="rect">
              <a:avLst/>
            </a:prstGeom>
            <a:noFill/>
            <a:ln w="9525">
              <a:noFill/>
            </a:ln>
          </p:spPr>
          <p:txBody>
            <a:bodyPr>
              <a:spAutoFit/>
            </a:bodyPr>
            <a:p>
              <a:pPr>
                <a:buClrTx/>
              </a:pPr>
              <a:r>
                <a:rPr lang="zh-CN" altLang="en-US" sz="2000" dirty="0">
                  <a:latin typeface="Times New Roman" panose="02020603050405020304" pitchFamily="18" charset="0"/>
                </a:rPr>
                <a:t>索引表</a:t>
              </a:r>
              <a:endParaRPr lang="zh-CN" altLang="en-US" sz="2000" dirty="0">
                <a:latin typeface="Times New Roman" panose="02020603050405020304" pitchFamily="18" charset="0"/>
              </a:endParaRPr>
            </a:p>
          </p:txBody>
        </p:sp>
        <p:sp>
          <p:nvSpPr>
            <p:cNvPr id="242755" name="Line 67"/>
            <p:cNvSpPr>
              <a:spLocks noChangeShapeType="1"/>
            </p:cNvSpPr>
            <p:nvPr/>
          </p:nvSpPr>
          <p:spPr bwMode="auto">
            <a:xfrm flipV="1">
              <a:off x="4468" y="1253"/>
              <a:ext cx="408" cy="544"/>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113" name="Rectangle 91"/>
            <p:cNvSpPr/>
            <p:nvPr/>
          </p:nvSpPr>
          <p:spPr>
            <a:xfrm>
              <a:off x="3945" y="2289"/>
              <a:ext cx="520"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40</a:t>
              </a:r>
              <a:endParaRPr lang="en-US" altLang="zh-CN" sz="2000" dirty="0">
                <a:latin typeface="Arial" panose="020B0604020202020204" pitchFamily="34" charset="0"/>
              </a:endParaRPr>
            </a:p>
          </p:txBody>
        </p:sp>
        <p:sp>
          <p:nvSpPr>
            <p:cNvPr id="46114" name="Rectangle 90"/>
            <p:cNvSpPr/>
            <p:nvPr/>
          </p:nvSpPr>
          <p:spPr>
            <a:xfrm>
              <a:off x="3424" y="2289"/>
              <a:ext cx="521"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46115" name="Rectangle 89"/>
            <p:cNvSpPr/>
            <p:nvPr/>
          </p:nvSpPr>
          <p:spPr>
            <a:xfrm>
              <a:off x="3945" y="2098"/>
              <a:ext cx="520"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30</a:t>
              </a:r>
              <a:endParaRPr lang="en-US" altLang="zh-CN" sz="2000" dirty="0">
                <a:latin typeface="Arial" panose="020B0604020202020204" pitchFamily="34" charset="0"/>
              </a:endParaRPr>
            </a:p>
          </p:txBody>
        </p:sp>
        <p:sp>
          <p:nvSpPr>
            <p:cNvPr id="46116" name="Rectangle 88"/>
            <p:cNvSpPr/>
            <p:nvPr/>
          </p:nvSpPr>
          <p:spPr>
            <a:xfrm>
              <a:off x="3424" y="2098"/>
              <a:ext cx="521"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46117" name="Rectangle 87"/>
            <p:cNvSpPr/>
            <p:nvPr/>
          </p:nvSpPr>
          <p:spPr>
            <a:xfrm>
              <a:off x="3945" y="1907"/>
              <a:ext cx="520"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15</a:t>
              </a:r>
              <a:endParaRPr lang="en-US" altLang="zh-CN" sz="2000" dirty="0">
                <a:latin typeface="Arial" panose="020B0604020202020204" pitchFamily="34" charset="0"/>
              </a:endParaRPr>
            </a:p>
          </p:txBody>
        </p:sp>
        <p:sp>
          <p:nvSpPr>
            <p:cNvPr id="46118" name="Rectangle 86"/>
            <p:cNvSpPr/>
            <p:nvPr/>
          </p:nvSpPr>
          <p:spPr>
            <a:xfrm>
              <a:off x="3424" y="1907"/>
              <a:ext cx="521"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46119" name="Rectangle 85"/>
            <p:cNvSpPr/>
            <p:nvPr/>
          </p:nvSpPr>
          <p:spPr>
            <a:xfrm>
              <a:off x="3945" y="1716"/>
              <a:ext cx="520"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10</a:t>
              </a:r>
              <a:endParaRPr lang="en-US" altLang="zh-CN" sz="2000" dirty="0">
                <a:latin typeface="Arial" panose="020B0604020202020204" pitchFamily="34" charset="0"/>
              </a:endParaRPr>
            </a:p>
          </p:txBody>
        </p:sp>
        <p:sp>
          <p:nvSpPr>
            <p:cNvPr id="46120" name="Rectangle 84"/>
            <p:cNvSpPr/>
            <p:nvPr/>
          </p:nvSpPr>
          <p:spPr>
            <a:xfrm>
              <a:off x="3424" y="1716"/>
              <a:ext cx="521"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46121" name="Rectangle 83"/>
            <p:cNvSpPr/>
            <p:nvPr/>
          </p:nvSpPr>
          <p:spPr>
            <a:xfrm>
              <a:off x="3945" y="1525"/>
              <a:ext cx="520" cy="191"/>
            </a:xfrm>
            <a:prstGeom prst="rect">
              <a:avLst/>
            </a:prstGeom>
            <a:noFill/>
            <a:ln w="9525">
              <a:noFill/>
            </a:ln>
          </p:spPr>
          <p:txBody>
            <a:bodyPr/>
            <a:p>
              <a:pPr eaLnBrk="0" hangingPunct="0">
                <a:spcBef>
                  <a:spcPct val="20000"/>
                </a:spcBef>
                <a:buClrTx/>
              </a:pPr>
              <a:r>
                <a:rPr lang="zh-CN" altLang="en-US" sz="2000" dirty="0">
                  <a:latin typeface="Arial" panose="020B0604020202020204" pitchFamily="34" charset="0"/>
                </a:rPr>
                <a:t>物理块</a:t>
              </a:r>
              <a:endParaRPr lang="zh-CN" altLang="en-US" sz="2000" dirty="0">
                <a:latin typeface="Arial" panose="020B0604020202020204" pitchFamily="34" charset="0"/>
              </a:endParaRPr>
            </a:p>
          </p:txBody>
        </p:sp>
        <p:sp>
          <p:nvSpPr>
            <p:cNvPr id="46122" name="Rectangle 82"/>
            <p:cNvSpPr/>
            <p:nvPr/>
          </p:nvSpPr>
          <p:spPr>
            <a:xfrm>
              <a:off x="3424" y="1525"/>
              <a:ext cx="521" cy="191"/>
            </a:xfrm>
            <a:prstGeom prst="rect">
              <a:avLst/>
            </a:prstGeom>
            <a:noFill/>
            <a:ln w="9525">
              <a:noFill/>
            </a:ln>
          </p:spPr>
          <p:txBody>
            <a:bodyPr/>
            <a:p>
              <a:pPr eaLnBrk="0" hangingPunct="0">
                <a:spcBef>
                  <a:spcPct val="20000"/>
                </a:spcBef>
                <a:buClrTx/>
              </a:pPr>
              <a:r>
                <a:rPr lang="zh-CN" altLang="en-US" sz="2000" dirty="0">
                  <a:latin typeface="Arial" panose="020B0604020202020204" pitchFamily="34" charset="0"/>
                </a:rPr>
                <a:t>逻辑块</a:t>
              </a:r>
              <a:endParaRPr lang="zh-CN" altLang="en-US" sz="2000" dirty="0">
                <a:latin typeface="Arial" panose="020B0604020202020204" pitchFamily="34" charset="0"/>
              </a:endParaRPr>
            </a:p>
          </p:txBody>
        </p:sp>
        <p:sp>
          <p:nvSpPr>
            <p:cNvPr id="46123" name="Line 92"/>
            <p:cNvSpPr/>
            <p:nvPr/>
          </p:nvSpPr>
          <p:spPr>
            <a:xfrm>
              <a:off x="3424" y="1525"/>
              <a:ext cx="1041" cy="0"/>
            </a:xfrm>
            <a:prstGeom prst="line">
              <a:avLst/>
            </a:prstGeom>
            <a:ln w="28575" cap="sq" cmpd="sng">
              <a:solidFill>
                <a:schemeClr val="tx1"/>
              </a:solidFill>
              <a:prstDash val="solid"/>
              <a:headEnd type="none" w="med" len="med"/>
              <a:tailEnd type="none" w="med" len="med"/>
            </a:ln>
          </p:spPr>
        </p:sp>
        <p:sp>
          <p:nvSpPr>
            <p:cNvPr id="46124" name="Line 93"/>
            <p:cNvSpPr/>
            <p:nvPr/>
          </p:nvSpPr>
          <p:spPr>
            <a:xfrm>
              <a:off x="3424" y="1716"/>
              <a:ext cx="1041" cy="0"/>
            </a:xfrm>
            <a:prstGeom prst="line">
              <a:avLst/>
            </a:prstGeom>
            <a:ln w="12700" cap="flat" cmpd="sng">
              <a:solidFill>
                <a:schemeClr val="tx1"/>
              </a:solidFill>
              <a:prstDash val="solid"/>
              <a:headEnd type="none" w="med" len="med"/>
              <a:tailEnd type="none" w="med" len="med"/>
            </a:ln>
          </p:spPr>
        </p:sp>
        <p:sp>
          <p:nvSpPr>
            <p:cNvPr id="46125" name="Line 94"/>
            <p:cNvSpPr/>
            <p:nvPr/>
          </p:nvSpPr>
          <p:spPr>
            <a:xfrm>
              <a:off x="3424" y="1907"/>
              <a:ext cx="1041" cy="0"/>
            </a:xfrm>
            <a:prstGeom prst="line">
              <a:avLst/>
            </a:prstGeom>
            <a:ln w="12700" cap="flat" cmpd="sng">
              <a:solidFill>
                <a:schemeClr val="tx1"/>
              </a:solidFill>
              <a:prstDash val="solid"/>
              <a:headEnd type="none" w="med" len="med"/>
              <a:tailEnd type="none" w="med" len="med"/>
            </a:ln>
          </p:spPr>
        </p:sp>
        <p:sp>
          <p:nvSpPr>
            <p:cNvPr id="46126" name="Line 95"/>
            <p:cNvSpPr/>
            <p:nvPr/>
          </p:nvSpPr>
          <p:spPr>
            <a:xfrm>
              <a:off x="3424" y="2098"/>
              <a:ext cx="1041" cy="0"/>
            </a:xfrm>
            <a:prstGeom prst="line">
              <a:avLst/>
            </a:prstGeom>
            <a:ln w="12700" cap="flat" cmpd="sng">
              <a:solidFill>
                <a:schemeClr val="tx1"/>
              </a:solidFill>
              <a:prstDash val="solid"/>
              <a:headEnd type="none" w="med" len="med"/>
              <a:tailEnd type="none" w="med" len="med"/>
            </a:ln>
          </p:spPr>
        </p:sp>
        <p:sp>
          <p:nvSpPr>
            <p:cNvPr id="46127" name="Line 96"/>
            <p:cNvSpPr/>
            <p:nvPr/>
          </p:nvSpPr>
          <p:spPr>
            <a:xfrm>
              <a:off x="3424" y="2289"/>
              <a:ext cx="1041" cy="0"/>
            </a:xfrm>
            <a:prstGeom prst="line">
              <a:avLst/>
            </a:prstGeom>
            <a:ln w="12700" cap="flat" cmpd="sng">
              <a:solidFill>
                <a:schemeClr val="tx1"/>
              </a:solidFill>
              <a:prstDash val="solid"/>
              <a:headEnd type="none" w="med" len="med"/>
              <a:tailEnd type="none" w="med" len="med"/>
            </a:ln>
          </p:spPr>
        </p:sp>
        <p:sp>
          <p:nvSpPr>
            <p:cNvPr id="46128" name="Line 97"/>
            <p:cNvSpPr/>
            <p:nvPr/>
          </p:nvSpPr>
          <p:spPr>
            <a:xfrm>
              <a:off x="3424" y="2480"/>
              <a:ext cx="1041" cy="0"/>
            </a:xfrm>
            <a:prstGeom prst="line">
              <a:avLst/>
            </a:prstGeom>
            <a:ln w="28575" cap="sq" cmpd="sng">
              <a:solidFill>
                <a:schemeClr val="tx1"/>
              </a:solidFill>
              <a:prstDash val="solid"/>
              <a:headEnd type="none" w="med" len="med"/>
              <a:tailEnd type="none" w="med" len="med"/>
            </a:ln>
          </p:spPr>
        </p:sp>
        <p:sp>
          <p:nvSpPr>
            <p:cNvPr id="46129" name="Line 98"/>
            <p:cNvSpPr/>
            <p:nvPr/>
          </p:nvSpPr>
          <p:spPr>
            <a:xfrm>
              <a:off x="3424" y="1525"/>
              <a:ext cx="0" cy="955"/>
            </a:xfrm>
            <a:prstGeom prst="line">
              <a:avLst/>
            </a:prstGeom>
            <a:ln w="28575" cap="sq" cmpd="sng">
              <a:solidFill>
                <a:schemeClr val="tx1"/>
              </a:solidFill>
              <a:prstDash val="solid"/>
              <a:headEnd type="none" w="med" len="med"/>
              <a:tailEnd type="none" w="med" len="med"/>
            </a:ln>
          </p:spPr>
        </p:sp>
        <p:sp>
          <p:nvSpPr>
            <p:cNvPr id="46130" name="Line 99"/>
            <p:cNvSpPr/>
            <p:nvPr/>
          </p:nvSpPr>
          <p:spPr>
            <a:xfrm>
              <a:off x="3945" y="1525"/>
              <a:ext cx="0" cy="955"/>
            </a:xfrm>
            <a:prstGeom prst="line">
              <a:avLst/>
            </a:prstGeom>
            <a:ln w="12700" cap="flat" cmpd="sng">
              <a:solidFill>
                <a:schemeClr val="tx1"/>
              </a:solidFill>
              <a:prstDash val="solid"/>
              <a:headEnd type="none" w="med" len="med"/>
              <a:tailEnd type="none" w="med" len="med"/>
            </a:ln>
          </p:spPr>
        </p:sp>
        <p:sp>
          <p:nvSpPr>
            <p:cNvPr id="46131" name="Line 100"/>
            <p:cNvSpPr/>
            <p:nvPr/>
          </p:nvSpPr>
          <p:spPr>
            <a:xfrm>
              <a:off x="4465" y="1525"/>
              <a:ext cx="0" cy="955"/>
            </a:xfrm>
            <a:prstGeom prst="line">
              <a:avLst/>
            </a:prstGeom>
            <a:ln w="28575" cap="sq" cmpd="sng">
              <a:solidFill>
                <a:schemeClr val="tx1"/>
              </a:solidFill>
              <a:prstDash val="solid"/>
              <a:headEnd type="none" w="med" len="med"/>
              <a:tailEnd type="none" w="med" len="med"/>
            </a:ln>
          </p:spPr>
        </p:sp>
        <p:sp>
          <p:nvSpPr>
            <p:cNvPr id="242794" name="Line 106"/>
            <p:cNvSpPr>
              <a:spLocks noChangeShapeType="1"/>
            </p:cNvSpPr>
            <p:nvPr/>
          </p:nvSpPr>
          <p:spPr bwMode="auto">
            <a:xfrm>
              <a:off x="4468" y="2387"/>
              <a:ext cx="408" cy="272"/>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128"/>
          <p:cNvGrpSpPr/>
          <p:nvPr/>
        </p:nvGrpSpPr>
        <p:grpSpPr>
          <a:xfrm>
            <a:off x="3059113" y="2640013"/>
            <a:ext cx="2087562" cy="2301875"/>
            <a:chOff x="2336" y="1288"/>
            <a:chExt cx="1043" cy="1383"/>
          </a:xfrm>
        </p:grpSpPr>
        <p:sp>
          <p:nvSpPr>
            <p:cNvPr id="46094" name="Text Box 58"/>
            <p:cNvSpPr txBox="1"/>
            <p:nvPr/>
          </p:nvSpPr>
          <p:spPr>
            <a:xfrm>
              <a:off x="2607" y="2432"/>
              <a:ext cx="318" cy="239"/>
            </a:xfrm>
            <a:prstGeom prst="rect">
              <a:avLst/>
            </a:prstGeom>
            <a:noFill/>
            <a:ln w="9525">
              <a:noFill/>
            </a:ln>
          </p:spPr>
          <p:txBody>
            <a:bodyPr>
              <a:spAutoFit/>
            </a:bodyPr>
            <a:p>
              <a:pPr>
                <a:buClrTx/>
              </a:pP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46095" name="Text Box 62"/>
            <p:cNvSpPr txBox="1"/>
            <p:nvPr/>
          </p:nvSpPr>
          <p:spPr>
            <a:xfrm>
              <a:off x="2336" y="1525"/>
              <a:ext cx="680" cy="90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Times New Roman" panose="02020603050405020304" pitchFamily="18" charset="0"/>
              </a:endParaRPr>
            </a:p>
          </p:txBody>
        </p:sp>
        <p:sp>
          <p:nvSpPr>
            <p:cNvPr id="46096" name="Text Box 107"/>
            <p:cNvSpPr txBox="1"/>
            <p:nvPr/>
          </p:nvSpPr>
          <p:spPr>
            <a:xfrm>
              <a:off x="2471" y="1288"/>
              <a:ext cx="545" cy="238"/>
            </a:xfrm>
            <a:prstGeom prst="rect">
              <a:avLst/>
            </a:prstGeom>
            <a:noFill/>
            <a:ln w="9525">
              <a:noFill/>
            </a:ln>
          </p:spPr>
          <p:txBody>
            <a:bodyPr>
              <a:spAutoFit/>
            </a:bodyPr>
            <a:p>
              <a:pPr>
                <a:buClrTx/>
              </a:pPr>
              <a:r>
                <a:rPr lang="zh-CN" altLang="en-US" sz="2000" dirty="0">
                  <a:latin typeface="Times New Roman" panose="02020603050405020304" pitchFamily="18" charset="0"/>
                </a:rPr>
                <a:t>索引块</a:t>
              </a:r>
              <a:endParaRPr lang="zh-CN" altLang="en-US" sz="2000" dirty="0">
                <a:latin typeface="Times New Roman" panose="02020603050405020304" pitchFamily="18" charset="0"/>
              </a:endParaRPr>
            </a:p>
          </p:txBody>
        </p:sp>
        <p:sp>
          <p:nvSpPr>
            <p:cNvPr id="46097" name="Rectangle 114"/>
            <p:cNvSpPr/>
            <p:nvPr/>
          </p:nvSpPr>
          <p:spPr>
            <a:xfrm>
              <a:off x="2517" y="2144"/>
              <a:ext cx="317"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40</a:t>
              </a:r>
              <a:endParaRPr lang="en-US" altLang="zh-CN" sz="2000" dirty="0">
                <a:latin typeface="Arial" panose="020B0604020202020204" pitchFamily="34" charset="0"/>
              </a:endParaRPr>
            </a:p>
          </p:txBody>
        </p:sp>
        <p:sp>
          <p:nvSpPr>
            <p:cNvPr id="46098" name="Rectangle 113"/>
            <p:cNvSpPr/>
            <p:nvPr/>
          </p:nvSpPr>
          <p:spPr>
            <a:xfrm>
              <a:off x="2517" y="1953"/>
              <a:ext cx="317"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30</a:t>
              </a:r>
              <a:endParaRPr lang="en-US" altLang="zh-CN" sz="2000" dirty="0">
                <a:latin typeface="Arial" panose="020B0604020202020204" pitchFamily="34" charset="0"/>
              </a:endParaRPr>
            </a:p>
          </p:txBody>
        </p:sp>
        <p:sp>
          <p:nvSpPr>
            <p:cNvPr id="46099" name="Rectangle 112"/>
            <p:cNvSpPr/>
            <p:nvPr/>
          </p:nvSpPr>
          <p:spPr>
            <a:xfrm>
              <a:off x="2517" y="1762"/>
              <a:ext cx="317"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15</a:t>
              </a:r>
              <a:endParaRPr lang="en-US" altLang="zh-CN" sz="2000" dirty="0">
                <a:latin typeface="Arial" panose="020B0604020202020204" pitchFamily="34" charset="0"/>
              </a:endParaRPr>
            </a:p>
          </p:txBody>
        </p:sp>
        <p:sp>
          <p:nvSpPr>
            <p:cNvPr id="46100" name="Rectangle 111"/>
            <p:cNvSpPr/>
            <p:nvPr/>
          </p:nvSpPr>
          <p:spPr>
            <a:xfrm>
              <a:off x="2517" y="1571"/>
              <a:ext cx="317"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10</a:t>
              </a:r>
              <a:endParaRPr lang="en-US" altLang="zh-CN" sz="2000" dirty="0">
                <a:latin typeface="Arial" panose="020B0604020202020204" pitchFamily="34" charset="0"/>
              </a:endParaRPr>
            </a:p>
          </p:txBody>
        </p:sp>
        <p:sp>
          <p:nvSpPr>
            <p:cNvPr id="46101" name="Line 115"/>
            <p:cNvSpPr/>
            <p:nvPr/>
          </p:nvSpPr>
          <p:spPr>
            <a:xfrm>
              <a:off x="2517" y="1571"/>
              <a:ext cx="317" cy="0"/>
            </a:xfrm>
            <a:prstGeom prst="line">
              <a:avLst/>
            </a:prstGeom>
            <a:ln w="28575" cap="sq" cmpd="sng">
              <a:solidFill>
                <a:schemeClr val="tx1"/>
              </a:solidFill>
              <a:prstDash val="solid"/>
              <a:headEnd type="none" w="med" len="med"/>
              <a:tailEnd type="none" w="med" len="med"/>
            </a:ln>
          </p:spPr>
        </p:sp>
        <p:sp>
          <p:nvSpPr>
            <p:cNvPr id="46102" name="Line 116"/>
            <p:cNvSpPr/>
            <p:nvPr/>
          </p:nvSpPr>
          <p:spPr>
            <a:xfrm>
              <a:off x="2517" y="1762"/>
              <a:ext cx="317" cy="0"/>
            </a:xfrm>
            <a:prstGeom prst="line">
              <a:avLst/>
            </a:prstGeom>
            <a:ln w="12700" cap="flat" cmpd="sng">
              <a:solidFill>
                <a:schemeClr val="tx1"/>
              </a:solidFill>
              <a:prstDash val="solid"/>
              <a:headEnd type="none" w="med" len="med"/>
              <a:tailEnd type="none" w="med" len="med"/>
            </a:ln>
          </p:spPr>
        </p:sp>
        <p:sp>
          <p:nvSpPr>
            <p:cNvPr id="46103" name="Line 117"/>
            <p:cNvSpPr/>
            <p:nvPr/>
          </p:nvSpPr>
          <p:spPr>
            <a:xfrm>
              <a:off x="2517" y="1953"/>
              <a:ext cx="317" cy="0"/>
            </a:xfrm>
            <a:prstGeom prst="line">
              <a:avLst/>
            </a:prstGeom>
            <a:ln w="12700" cap="flat" cmpd="sng">
              <a:solidFill>
                <a:schemeClr val="tx1"/>
              </a:solidFill>
              <a:prstDash val="solid"/>
              <a:headEnd type="none" w="med" len="med"/>
              <a:tailEnd type="none" w="med" len="med"/>
            </a:ln>
          </p:spPr>
        </p:sp>
        <p:sp>
          <p:nvSpPr>
            <p:cNvPr id="46104" name="Line 118"/>
            <p:cNvSpPr/>
            <p:nvPr/>
          </p:nvSpPr>
          <p:spPr>
            <a:xfrm>
              <a:off x="2517" y="2144"/>
              <a:ext cx="317" cy="0"/>
            </a:xfrm>
            <a:prstGeom prst="line">
              <a:avLst/>
            </a:prstGeom>
            <a:ln w="12700" cap="flat" cmpd="sng">
              <a:solidFill>
                <a:schemeClr val="tx1"/>
              </a:solidFill>
              <a:prstDash val="solid"/>
              <a:headEnd type="none" w="med" len="med"/>
              <a:tailEnd type="none" w="med" len="med"/>
            </a:ln>
          </p:spPr>
        </p:sp>
        <p:sp>
          <p:nvSpPr>
            <p:cNvPr id="46105" name="Line 119"/>
            <p:cNvSpPr/>
            <p:nvPr/>
          </p:nvSpPr>
          <p:spPr>
            <a:xfrm>
              <a:off x="2517" y="2335"/>
              <a:ext cx="317" cy="0"/>
            </a:xfrm>
            <a:prstGeom prst="line">
              <a:avLst/>
            </a:prstGeom>
            <a:ln w="28575" cap="sq" cmpd="sng">
              <a:solidFill>
                <a:schemeClr val="tx1"/>
              </a:solidFill>
              <a:prstDash val="solid"/>
              <a:headEnd type="none" w="med" len="med"/>
              <a:tailEnd type="none" w="med" len="med"/>
            </a:ln>
          </p:spPr>
        </p:sp>
        <p:sp>
          <p:nvSpPr>
            <p:cNvPr id="46106" name="Line 120"/>
            <p:cNvSpPr/>
            <p:nvPr/>
          </p:nvSpPr>
          <p:spPr>
            <a:xfrm>
              <a:off x="2517" y="1571"/>
              <a:ext cx="0" cy="764"/>
            </a:xfrm>
            <a:prstGeom prst="line">
              <a:avLst/>
            </a:prstGeom>
            <a:ln w="28575" cap="sq" cmpd="sng">
              <a:solidFill>
                <a:schemeClr val="tx1"/>
              </a:solidFill>
              <a:prstDash val="solid"/>
              <a:headEnd type="none" w="med" len="med"/>
              <a:tailEnd type="none" w="med" len="med"/>
            </a:ln>
          </p:spPr>
        </p:sp>
        <p:sp>
          <p:nvSpPr>
            <p:cNvPr id="46107" name="Line 121"/>
            <p:cNvSpPr/>
            <p:nvPr/>
          </p:nvSpPr>
          <p:spPr>
            <a:xfrm>
              <a:off x="2834" y="1571"/>
              <a:ext cx="0" cy="764"/>
            </a:xfrm>
            <a:prstGeom prst="line">
              <a:avLst/>
            </a:prstGeom>
            <a:ln w="28575" cap="sq" cmpd="sng">
              <a:solidFill>
                <a:schemeClr val="tx1"/>
              </a:solidFill>
              <a:prstDash val="solid"/>
              <a:headEnd type="none" w="med" len="med"/>
              <a:tailEnd type="none" w="med" len="med"/>
            </a:ln>
          </p:spPr>
        </p:sp>
        <p:sp>
          <p:nvSpPr>
            <p:cNvPr id="242815" name="Line 127"/>
            <p:cNvSpPr>
              <a:spLocks noChangeShapeType="1"/>
            </p:cNvSpPr>
            <p:nvPr/>
          </p:nvSpPr>
          <p:spPr bwMode="auto">
            <a:xfrm flipH="1">
              <a:off x="3016" y="1934"/>
              <a:ext cx="36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42817" name="AutoShape 129">
            <a:hlinkClick r:id="" action="ppaction://hlinkshowjump?jump=previousslide" highlightClick="1"/>
          </p:cNvPr>
          <p:cNvSpPr>
            <a:spLocks noChangeArrowheads="1"/>
          </p:cNvSpPr>
          <p:nvPr/>
        </p:nvSpPr>
        <p:spPr bwMode="auto">
          <a:xfrm>
            <a:off x="3419475" y="6021388"/>
            <a:ext cx="504825" cy="287338"/>
          </a:xfrm>
          <a:prstGeom prst="actionButtonBackPrevious">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2818" name="Text Box 130"/>
          <p:cNvSpPr txBox="1">
            <a:spLocks noChangeArrowheads="1"/>
          </p:cNvSpPr>
          <p:nvPr/>
        </p:nvSpPr>
        <p:spPr bwMode="auto">
          <a:xfrm>
            <a:off x="1547813" y="1773238"/>
            <a:ext cx="720725" cy="466725"/>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spAutoFit/>
          </a:bodyPr>
          <a:p>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42819" name="Text Box 131"/>
          <p:cNvSpPr txBox="1">
            <a:spLocks noChangeArrowheads="1"/>
          </p:cNvSpPr>
          <p:nvPr/>
        </p:nvSpPr>
        <p:spPr bwMode="auto">
          <a:xfrm>
            <a:off x="2268538" y="1773238"/>
            <a:ext cx="720725" cy="466725"/>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spAutoFit/>
          </a:bodyPr>
          <a:p>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42820" name="Text Box 132"/>
          <p:cNvSpPr txBox="1">
            <a:spLocks noChangeArrowheads="1"/>
          </p:cNvSpPr>
          <p:nvPr/>
        </p:nvSpPr>
        <p:spPr bwMode="auto">
          <a:xfrm>
            <a:off x="2987675" y="1773238"/>
            <a:ext cx="720725" cy="466725"/>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spAutoFit/>
          </a:bodyPr>
          <a:p>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42822" name="Text Box 134"/>
          <p:cNvSpPr txBox="1">
            <a:spLocks noChangeArrowheads="1"/>
          </p:cNvSpPr>
          <p:nvPr/>
        </p:nvSpPr>
        <p:spPr bwMode="auto">
          <a:xfrm>
            <a:off x="3708400" y="1773238"/>
            <a:ext cx="720725" cy="466725"/>
          </a:xfrm>
          <a:prstGeom prst="rect">
            <a:avLst/>
          </a:prstGeom>
          <a:solidFill>
            <a:srgbClr val="FF99CC"/>
          </a:solidFill>
          <a:ln w="9525">
            <a:solidFill>
              <a:schemeClr val="tx1"/>
            </a:solidFill>
            <a:miter lim="800000"/>
          </a:ln>
          <a:effectLst>
            <a:outerShdw dist="17961" dir="2700000" algn="ctr" rotWithShape="0">
              <a:schemeClr val="tx1">
                <a:gamma/>
                <a:shade val="60000"/>
                <a:invGamma/>
                <a:alpha val="50000"/>
              </a:schemeClr>
            </a:outerShdw>
          </a:effectLst>
        </p:spPr>
        <p:txBody>
          <a:bodyPr>
            <a:spAutoFit/>
          </a:bodyPr>
          <a:p>
            <a:r>
              <a:rPr lang="en-US" altLang="zh-CN" dirty="0">
                <a:latin typeface="Arial" panose="020B0604020202020204" pitchFamily="34" charset="0"/>
              </a:rPr>
              <a:t>3</a:t>
            </a:r>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0">
                                            <p:txEl>
                                              <p:charRg st="0" end="23"/>
                                            </p:txEl>
                                          </p:spTgt>
                                        </p:tgtEl>
                                        <p:attrNameLst>
                                          <p:attrName>style.visibility</p:attrName>
                                        </p:attrNameLst>
                                      </p:cBhvr>
                                      <p:to>
                                        <p:strVal val="visible"/>
                                      </p:to>
                                    </p:set>
                                    <p:anim calcmode="lin" valueType="num">
                                      <p:cBhvr additive="base">
                                        <p:cTn id="7" dur="500" fill="hold"/>
                                        <p:tgtEl>
                                          <p:spTgt spid="242690">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69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722">
                                            <p:txEl>
                                              <p:charRg st="0" end="37"/>
                                            </p:txEl>
                                          </p:spTgt>
                                        </p:tgtEl>
                                        <p:attrNameLst>
                                          <p:attrName>style.visibility</p:attrName>
                                        </p:attrNameLst>
                                      </p:cBhvr>
                                      <p:to>
                                        <p:strVal val="visible"/>
                                      </p:to>
                                    </p:set>
                                    <p:anim calcmode="lin" valueType="num">
                                      <p:cBhvr additive="base">
                                        <p:cTn id="13" dur="500" fill="hold"/>
                                        <p:tgtEl>
                                          <p:spTgt spid="242722">
                                            <p:txEl>
                                              <p:charRg st="0"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722">
                                            <p:txEl>
                                              <p:charRg st="0"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42818"/>
                                        </p:tgtEl>
                                        <p:attrNameLst>
                                          <p:attrName>style.visibility</p:attrName>
                                        </p:attrNameLst>
                                      </p:cBhvr>
                                      <p:to>
                                        <p:strVal val="visible"/>
                                      </p:to>
                                    </p:set>
                                    <p:animEffect transition="in" filter="box(in)">
                                      <p:cBhvr>
                                        <p:cTn id="19" dur="500"/>
                                        <p:tgtEl>
                                          <p:spTgt spid="24281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42819"/>
                                        </p:tgtEl>
                                        <p:attrNameLst>
                                          <p:attrName>style.visibility</p:attrName>
                                        </p:attrNameLst>
                                      </p:cBhvr>
                                      <p:to>
                                        <p:strVal val="visible"/>
                                      </p:to>
                                    </p:set>
                                    <p:animEffect transition="in" filter="box(in)">
                                      <p:cBhvr>
                                        <p:cTn id="22" dur="500"/>
                                        <p:tgtEl>
                                          <p:spTgt spid="24281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42820"/>
                                        </p:tgtEl>
                                        <p:attrNameLst>
                                          <p:attrName>style.visibility</p:attrName>
                                        </p:attrNameLst>
                                      </p:cBhvr>
                                      <p:to>
                                        <p:strVal val="visible"/>
                                      </p:to>
                                    </p:set>
                                    <p:animEffect transition="in" filter="box(in)">
                                      <p:cBhvr>
                                        <p:cTn id="25" dur="500"/>
                                        <p:tgtEl>
                                          <p:spTgt spid="24282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42822"/>
                                        </p:tgtEl>
                                        <p:attrNameLst>
                                          <p:attrName>style.visibility</p:attrName>
                                        </p:attrNameLst>
                                      </p:cBhvr>
                                      <p:to>
                                        <p:strVal val="visible"/>
                                      </p:to>
                                    </p:set>
                                    <p:animEffect transition="in" filter="box(in)">
                                      <p:cBhvr>
                                        <p:cTn id="28" dur="500"/>
                                        <p:tgtEl>
                                          <p:spTgt spid="24282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i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ox(i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0-#ppt_w/2"/>
                                          </p:val>
                                        </p:tav>
                                        <p:tav tm="100000">
                                          <p:val>
                                            <p:strVal val="#ppt_x"/>
                                          </p:val>
                                        </p:tav>
                                      </p:tavLst>
                                    </p:anim>
                                    <p:anim calcmode="lin" valueType="num">
                                      <p:cBhvr additive="base">
                                        <p:cTn id="4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build="p"/>
      <p:bldP spid="242722" grpId="0" build="p"/>
      <p:bldP spid="242818" grpId="0" animBg="1"/>
      <p:bldP spid="242819" grpId="0" animBg="1"/>
      <p:bldP spid="242820" grpId="0" animBg="1"/>
      <p:bldP spid="2428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body" sz="half" idx="1"/>
          </p:nvPr>
        </p:nvSpPr>
        <p:spPr>
          <a:xfrm>
            <a:off x="250825" y="188913"/>
            <a:ext cx="4038600" cy="533400"/>
          </a:xfrm>
          <a:ln/>
        </p:spPr>
        <p:txBody>
          <a:bodyPr vert="horz" wrap="square" lIns="91440" tIns="45720" rIns="91440" bIns="45720" anchor="t"/>
          <a:p>
            <a:pPr>
              <a:lnSpc>
                <a:spcPct val="90000"/>
              </a:lnSpc>
              <a:spcBef>
                <a:spcPct val="10000"/>
              </a:spcBef>
              <a:buNone/>
            </a:pPr>
            <a:r>
              <a:rPr lang="en-US" altLang="zh-CN" b="1" dirty="0">
                <a:solidFill>
                  <a:schemeClr val="accent1"/>
                </a:solidFill>
              </a:rPr>
              <a:t>3. </a:t>
            </a:r>
            <a:r>
              <a:rPr lang="zh-CN" altLang="en-US" b="1" dirty="0">
                <a:solidFill>
                  <a:schemeClr val="accent1"/>
                </a:solidFill>
              </a:rPr>
              <a:t>多级索引分配：</a:t>
            </a:r>
            <a:r>
              <a:rPr lang="zh-CN" altLang="en-US" sz="2400" dirty="0"/>
              <a:t>        </a:t>
            </a:r>
            <a:endParaRPr lang="zh-CN" altLang="en-US" sz="2400" dirty="0"/>
          </a:p>
        </p:txBody>
      </p:sp>
      <p:sp>
        <p:nvSpPr>
          <p:cNvPr id="252932" name="Rectangle 4"/>
          <p:cNvSpPr/>
          <p:nvPr/>
        </p:nvSpPr>
        <p:spPr>
          <a:xfrm>
            <a:off x="395288" y="665163"/>
            <a:ext cx="8280400" cy="892175"/>
          </a:xfrm>
          <a:prstGeom prst="rect">
            <a:avLst/>
          </a:prstGeom>
          <a:noFill/>
          <a:ln w="9525">
            <a:noFill/>
          </a:ln>
        </p:spPr>
        <p:txBody>
          <a:bodyPr/>
          <a:p>
            <a:pPr marL="342900" indent="-342900" eaLnBrk="0" hangingPunct="0">
              <a:spcBef>
                <a:spcPct val="10000"/>
              </a:spcBef>
              <a:buClrTx/>
            </a:pPr>
            <a:r>
              <a:rPr lang="zh-CN" altLang="en-US" dirty="0">
                <a:latin typeface="Arial" panose="020B0604020202020204" pitchFamily="34" charset="0"/>
              </a:rPr>
              <a:t>文件</a:t>
            </a:r>
            <a:r>
              <a:rPr lang="en-US" altLang="zh-CN" dirty="0">
                <a:latin typeface="Arial" panose="020B0604020202020204" pitchFamily="34" charset="0"/>
              </a:rPr>
              <a:t>file2</a:t>
            </a:r>
            <a:r>
              <a:rPr lang="zh-CN" altLang="en-US" dirty="0">
                <a:latin typeface="Arial" panose="020B0604020202020204" pitchFamily="34" charset="0"/>
              </a:rPr>
              <a:t>分配到</a:t>
            </a:r>
            <a:r>
              <a:rPr lang="en-US" altLang="zh-CN" dirty="0">
                <a:latin typeface="Arial" panose="020B0604020202020204" pitchFamily="34" charset="0"/>
              </a:rPr>
              <a:t>1000</a:t>
            </a:r>
            <a:r>
              <a:rPr lang="zh-CN" altLang="en-US" dirty="0">
                <a:latin typeface="Arial" panose="020B0604020202020204" pitchFamily="34" charset="0"/>
              </a:rPr>
              <a:t>个磁盘块：</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5</a:t>
            </a:r>
            <a:r>
              <a:rPr lang="zh-CN" altLang="en-US" dirty="0">
                <a:latin typeface="Arial" panose="020B0604020202020204" pitchFamily="34" charset="0"/>
              </a:rPr>
              <a:t>，</a:t>
            </a:r>
            <a:r>
              <a:rPr lang="en-US" altLang="zh-CN" dirty="0">
                <a:latin typeface="Arial" panose="020B0604020202020204" pitchFamily="34" charset="0"/>
              </a:rPr>
              <a:t>20</a:t>
            </a:r>
            <a:r>
              <a:rPr lang="zh-CN" altLang="en-US" dirty="0">
                <a:latin typeface="Arial" panose="020B0604020202020204" pitchFamily="34" charset="0"/>
              </a:rPr>
              <a:t>，</a:t>
            </a:r>
            <a:r>
              <a:rPr lang="en-US" altLang="zh-CN" dirty="0">
                <a:latin typeface="Arial" panose="020B0604020202020204" pitchFamily="34" charset="0"/>
              </a:rPr>
              <a:t>22</a:t>
            </a:r>
            <a:r>
              <a:rPr lang="zh-CN" altLang="en-US" dirty="0">
                <a:latin typeface="Arial" panose="020B0604020202020204" pitchFamily="34" charset="0"/>
              </a:rPr>
              <a:t>，</a:t>
            </a:r>
            <a:r>
              <a:rPr lang="en-US" altLang="zh-CN" dirty="0">
                <a:latin typeface="Arial" panose="020B0604020202020204" pitchFamily="34" charset="0"/>
              </a:rPr>
              <a:t>25</a:t>
            </a:r>
            <a:r>
              <a:rPr lang="zh-CN" altLang="en-US" dirty="0">
                <a:latin typeface="Arial" panose="020B0604020202020204" pitchFamily="34" charset="0"/>
              </a:rPr>
              <a:t>，</a:t>
            </a:r>
            <a:r>
              <a:rPr lang="en-US" altLang="zh-CN" dirty="0">
                <a:latin typeface="宋体" panose="02010600030101010101" pitchFamily="2" charset="-122"/>
              </a:rPr>
              <a:t>…</a:t>
            </a:r>
            <a:r>
              <a:rPr lang="en-US" altLang="zh-CN" dirty="0">
                <a:latin typeface="Arial" panose="020B0604020202020204" pitchFamily="34" charset="0"/>
              </a:rPr>
              <a:t>1200</a:t>
            </a:r>
            <a:r>
              <a:rPr lang="zh-CN" altLang="en-US" dirty="0">
                <a:latin typeface="Arial" panose="020B0604020202020204" pitchFamily="34" charset="0"/>
              </a:rPr>
              <a:t>，</a:t>
            </a:r>
            <a:r>
              <a:rPr lang="en-US" altLang="zh-CN" dirty="0">
                <a:latin typeface="Arial" panose="020B0604020202020204" pitchFamily="34" charset="0"/>
              </a:rPr>
              <a:t>1511</a:t>
            </a:r>
            <a:r>
              <a:rPr lang="zh-CN" altLang="en-US" dirty="0">
                <a:latin typeface="Arial" panose="020B0604020202020204" pitchFamily="34" charset="0"/>
              </a:rPr>
              <a:t>，若每个盘块号占</a:t>
            </a:r>
            <a:r>
              <a:rPr lang="en-US" altLang="zh-CN" dirty="0">
                <a:latin typeface="Arial" panose="020B0604020202020204" pitchFamily="34" charset="0"/>
              </a:rPr>
              <a:t>4B</a:t>
            </a:r>
            <a:r>
              <a:rPr lang="zh-CN" altLang="en-US" dirty="0">
                <a:latin typeface="Arial" panose="020B0604020202020204" pitchFamily="34" charset="0"/>
              </a:rPr>
              <a:t>，每个盘块</a:t>
            </a:r>
            <a:r>
              <a:rPr lang="en-US" altLang="zh-CN" dirty="0">
                <a:latin typeface="Arial" panose="020B0604020202020204" pitchFamily="34" charset="0"/>
              </a:rPr>
              <a:t>1KB</a:t>
            </a:r>
            <a:r>
              <a:rPr lang="zh-CN" altLang="en-US" dirty="0">
                <a:latin typeface="Arial" panose="020B0604020202020204" pitchFamily="34" charset="0"/>
              </a:rPr>
              <a:t>：</a:t>
            </a:r>
            <a:r>
              <a:rPr lang="zh-CN" altLang="en-US" b="0" dirty="0">
                <a:latin typeface="Arial" panose="020B0604020202020204" pitchFamily="34" charset="0"/>
              </a:rPr>
              <a:t>        </a:t>
            </a:r>
            <a:endParaRPr lang="zh-CN" altLang="en-US" b="0" dirty="0">
              <a:latin typeface="Arial" panose="020B0604020202020204" pitchFamily="34" charset="0"/>
            </a:endParaRPr>
          </a:p>
        </p:txBody>
      </p:sp>
      <p:grpSp>
        <p:nvGrpSpPr>
          <p:cNvPr id="2" name="Group 204"/>
          <p:cNvGrpSpPr/>
          <p:nvPr/>
        </p:nvGrpSpPr>
        <p:grpSpPr>
          <a:xfrm>
            <a:off x="2411413" y="2492375"/>
            <a:ext cx="2951162" cy="3962400"/>
            <a:chOff x="1519" y="482"/>
            <a:chExt cx="1724" cy="2314"/>
          </a:xfrm>
        </p:grpSpPr>
        <p:sp>
          <p:nvSpPr>
            <p:cNvPr id="47177" name="Text Box 205"/>
            <p:cNvSpPr txBox="1"/>
            <p:nvPr/>
          </p:nvSpPr>
          <p:spPr>
            <a:xfrm>
              <a:off x="1883" y="1516"/>
              <a:ext cx="454" cy="232"/>
            </a:xfrm>
            <a:prstGeom prst="rect">
              <a:avLst/>
            </a:prstGeom>
            <a:noFill/>
            <a:ln w="9525">
              <a:noFill/>
            </a:ln>
          </p:spPr>
          <p:txBody>
            <a:bodyPr>
              <a:spAutoFit/>
            </a:bodyPr>
            <a:p>
              <a:pPr>
                <a:buClrTx/>
              </a:pPr>
              <a:r>
                <a:rPr lang="en-US" altLang="zh-CN" sz="2000" dirty="0">
                  <a:latin typeface="Times New Roman" panose="02020603050405020304" pitchFamily="18" charset="0"/>
                </a:rPr>
                <a:t>1601</a:t>
              </a:r>
              <a:endParaRPr lang="en-US" altLang="zh-CN" sz="2000" dirty="0">
                <a:latin typeface="Times New Roman" panose="02020603050405020304" pitchFamily="18" charset="0"/>
              </a:endParaRPr>
            </a:p>
          </p:txBody>
        </p:sp>
        <p:sp>
          <p:nvSpPr>
            <p:cNvPr id="47178" name="Text Box 206"/>
            <p:cNvSpPr txBox="1"/>
            <p:nvPr/>
          </p:nvSpPr>
          <p:spPr>
            <a:xfrm>
              <a:off x="1565" y="754"/>
              <a:ext cx="861" cy="27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Times New Roman" panose="02020603050405020304" pitchFamily="18" charset="0"/>
              </a:endParaRPr>
            </a:p>
          </p:txBody>
        </p:sp>
        <p:sp>
          <p:nvSpPr>
            <p:cNvPr id="47179" name="Text Box 207"/>
            <p:cNvSpPr txBox="1"/>
            <p:nvPr/>
          </p:nvSpPr>
          <p:spPr>
            <a:xfrm>
              <a:off x="1565" y="482"/>
              <a:ext cx="953" cy="232"/>
            </a:xfrm>
            <a:prstGeom prst="rect">
              <a:avLst/>
            </a:prstGeom>
            <a:noFill/>
            <a:ln w="9525">
              <a:noFill/>
            </a:ln>
          </p:spPr>
          <p:txBody>
            <a:bodyPr>
              <a:spAutoFit/>
            </a:bodyPr>
            <a:p>
              <a:pPr>
                <a:buClrTx/>
              </a:pPr>
              <a:r>
                <a:rPr lang="zh-CN" altLang="en-US" sz="2000" dirty="0">
                  <a:latin typeface="Times New Roman" panose="02020603050405020304" pitchFamily="18" charset="0"/>
                </a:rPr>
                <a:t>一级索引块</a:t>
              </a:r>
              <a:endParaRPr lang="zh-CN" altLang="en-US" sz="2000" dirty="0">
                <a:latin typeface="Times New Roman" panose="02020603050405020304" pitchFamily="18" charset="0"/>
              </a:endParaRPr>
            </a:p>
          </p:txBody>
        </p:sp>
        <p:sp>
          <p:nvSpPr>
            <p:cNvPr id="47180" name="Rectangle 208"/>
            <p:cNvSpPr/>
            <p:nvPr/>
          </p:nvSpPr>
          <p:spPr>
            <a:xfrm>
              <a:off x="1519" y="790"/>
              <a:ext cx="998"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256</a:t>
              </a:r>
              <a:r>
                <a:rPr lang="zh-CN" altLang="en-US" sz="2000" dirty="0">
                  <a:latin typeface="Arial" panose="020B0604020202020204" pitchFamily="34" charset="0"/>
                </a:rPr>
                <a:t>个盘块号</a:t>
              </a:r>
              <a:endParaRPr lang="zh-CN" altLang="en-US" sz="2000" dirty="0">
                <a:latin typeface="Arial" panose="020B0604020202020204" pitchFamily="34" charset="0"/>
              </a:endParaRPr>
            </a:p>
          </p:txBody>
        </p:sp>
        <p:sp>
          <p:nvSpPr>
            <p:cNvPr id="253137" name="Line 209"/>
            <p:cNvSpPr>
              <a:spLocks noChangeShapeType="1"/>
            </p:cNvSpPr>
            <p:nvPr/>
          </p:nvSpPr>
          <p:spPr bwMode="auto">
            <a:xfrm flipH="1">
              <a:off x="2517" y="1888"/>
              <a:ext cx="726"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82" name="Text Box 210"/>
            <p:cNvSpPr txBox="1"/>
            <p:nvPr/>
          </p:nvSpPr>
          <p:spPr>
            <a:xfrm>
              <a:off x="1565" y="1253"/>
              <a:ext cx="861" cy="27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Times New Roman" panose="02020603050405020304" pitchFamily="18" charset="0"/>
              </a:endParaRPr>
            </a:p>
          </p:txBody>
        </p:sp>
        <p:sp>
          <p:nvSpPr>
            <p:cNvPr id="47183" name="Rectangle 211"/>
            <p:cNvSpPr/>
            <p:nvPr/>
          </p:nvSpPr>
          <p:spPr>
            <a:xfrm>
              <a:off x="1520" y="1289"/>
              <a:ext cx="952"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256</a:t>
              </a:r>
              <a:r>
                <a:rPr lang="zh-CN" altLang="en-US" sz="2000" dirty="0">
                  <a:latin typeface="Arial" panose="020B0604020202020204" pitchFamily="34" charset="0"/>
                </a:rPr>
                <a:t>个盘块号</a:t>
              </a:r>
              <a:endParaRPr lang="zh-CN" altLang="en-US" sz="2000" dirty="0">
                <a:latin typeface="Arial" panose="020B0604020202020204" pitchFamily="34" charset="0"/>
              </a:endParaRPr>
            </a:p>
          </p:txBody>
        </p:sp>
        <p:sp>
          <p:nvSpPr>
            <p:cNvPr id="47184" name="Text Box 212"/>
            <p:cNvSpPr txBox="1"/>
            <p:nvPr/>
          </p:nvSpPr>
          <p:spPr>
            <a:xfrm>
              <a:off x="1928" y="1027"/>
              <a:ext cx="454" cy="232"/>
            </a:xfrm>
            <a:prstGeom prst="rect">
              <a:avLst/>
            </a:prstGeom>
            <a:noFill/>
            <a:ln w="9525">
              <a:noFill/>
            </a:ln>
          </p:spPr>
          <p:txBody>
            <a:bodyPr>
              <a:spAutoFit/>
            </a:bodyPr>
            <a:p>
              <a:pPr>
                <a:buClrTx/>
              </a:pPr>
              <a:r>
                <a:rPr lang="en-US" altLang="zh-CN" sz="2000" dirty="0">
                  <a:latin typeface="Times New Roman" panose="02020603050405020304" pitchFamily="18" charset="0"/>
                </a:rPr>
                <a:t>1600</a:t>
              </a:r>
              <a:endParaRPr lang="en-US" altLang="zh-CN" sz="2000" dirty="0">
                <a:latin typeface="Times New Roman" panose="02020603050405020304" pitchFamily="18" charset="0"/>
              </a:endParaRPr>
            </a:p>
          </p:txBody>
        </p:sp>
        <p:sp>
          <p:nvSpPr>
            <p:cNvPr id="47185" name="Text Box 213"/>
            <p:cNvSpPr txBox="1"/>
            <p:nvPr/>
          </p:nvSpPr>
          <p:spPr>
            <a:xfrm>
              <a:off x="1883" y="2015"/>
              <a:ext cx="454" cy="232"/>
            </a:xfrm>
            <a:prstGeom prst="rect">
              <a:avLst/>
            </a:prstGeom>
            <a:noFill/>
            <a:ln w="9525">
              <a:noFill/>
            </a:ln>
          </p:spPr>
          <p:txBody>
            <a:bodyPr>
              <a:spAutoFit/>
            </a:bodyPr>
            <a:p>
              <a:pPr>
                <a:buClrTx/>
              </a:pPr>
              <a:r>
                <a:rPr lang="en-US" altLang="zh-CN" sz="2000" dirty="0">
                  <a:latin typeface="Times New Roman" panose="02020603050405020304" pitchFamily="18" charset="0"/>
                </a:rPr>
                <a:t>1610</a:t>
              </a:r>
              <a:endParaRPr lang="en-US" altLang="zh-CN" sz="2000" dirty="0">
                <a:latin typeface="Times New Roman" panose="02020603050405020304" pitchFamily="18" charset="0"/>
              </a:endParaRPr>
            </a:p>
          </p:txBody>
        </p:sp>
        <p:sp>
          <p:nvSpPr>
            <p:cNvPr id="47186" name="Text Box 214"/>
            <p:cNvSpPr txBox="1"/>
            <p:nvPr/>
          </p:nvSpPr>
          <p:spPr>
            <a:xfrm>
              <a:off x="1565" y="1752"/>
              <a:ext cx="861" cy="27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Times New Roman" panose="02020603050405020304" pitchFamily="18" charset="0"/>
              </a:endParaRPr>
            </a:p>
          </p:txBody>
        </p:sp>
        <p:sp>
          <p:nvSpPr>
            <p:cNvPr id="47187" name="Rectangle 215"/>
            <p:cNvSpPr/>
            <p:nvPr/>
          </p:nvSpPr>
          <p:spPr>
            <a:xfrm>
              <a:off x="1520" y="1788"/>
              <a:ext cx="952"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256</a:t>
              </a:r>
              <a:r>
                <a:rPr lang="zh-CN" altLang="en-US" sz="2000" dirty="0">
                  <a:latin typeface="Arial" panose="020B0604020202020204" pitchFamily="34" charset="0"/>
                </a:rPr>
                <a:t>个盘块号</a:t>
              </a:r>
              <a:endParaRPr lang="zh-CN" altLang="en-US" sz="2000" dirty="0">
                <a:latin typeface="Arial" panose="020B0604020202020204" pitchFamily="34" charset="0"/>
              </a:endParaRPr>
            </a:p>
          </p:txBody>
        </p:sp>
        <p:sp>
          <p:nvSpPr>
            <p:cNvPr id="47188" name="Text Box 216"/>
            <p:cNvSpPr txBox="1"/>
            <p:nvPr/>
          </p:nvSpPr>
          <p:spPr>
            <a:xfrm>
              <a:off x="1882" y="2564"/>
              <a:ext cx="454" cy="232"/>
            </a:xfrm>
            <a:prstGeom prst="rect">
              <a:avLst/>
            </a:prstGeom>
            <a:noFill/>
            <a:ln w="9525">
              <a:noFill/>
            </a:ln>
          </p:spPr>
          <p:txBody>
            <a:bodyPr>
              <a:spAutoFit/>
            </a:bodyPr>
            <a:p>
              <a:pPr>
                <a:buClrTx/>
              </a:pPr>
              <a:r>
                <a:rPr lang="en-US" altLang="zh-CN" sz="2000" dirty="0">
                  <a:latin typeface="Times New Roman" panose="02020603050405020304" pitchFamily="18" charset="0"/>
                </a:rPr>
                <a:t>1620</a:t>
              </a:r>
              <a:endParaRPr lang="en-US" altLang="zh-CN" sz="2000" dirty="0">
                <a:latin typeface="Times New Roman" panose="02020603050405020304" pitchFamily="18" charset="0"/>
              </a:endParaRPr>
            </a:p>
          </p:txBody>
        </p:sp>
        <p:sp>
          <p:nvSpPr>
            <p:cNvPr id="47189" name="Text Box 217"/>
            <p:cNvSpPr txBox="1"/>
            <p:nvPr/>
          </p:nvSpPr>
          <p:spPr>
            <a:xfrm>
              <a:off x="1565" y="2251"/>
              <a:ext cx="861" cy="27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Times New Roman" panose="02020603050405020304" pitchFamily="18" charset="0"/>
              </a:endParaRPr>
            </a:p>
          </p:txBody>
        </p:sp>
        <p:sp>
          <p:nvSpPr>
            <p:cNvPr id="47190" name="Rectangle 218"/>
            <p:cNvSpPr/>
            <p:nvPr/>
          </p:nvSpPr>
          <p:spPr>
            <a:xfrm>
              <a:off x="1520" y="2297"/>
              <a:ext cx="953" cy="1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232</a:t>
              </a:r>
              <a:r>
                <a:rPr lang="zh-CN" altLang="en-US" sz="2000" dirty="0">
                  <a:latin typeface="Arial" panose="020B0604020202020204" pitchFamily="34" charset="0"/>
                </a:rPr>
                <a:t>个盘块号</a:t>
              </a:r>
              <a:endParaRPr lang="zh-CN" altLang="en-US" sz="2000" dirty="0">
                <a:latin typeface="Arial" panose="020B0604020202020204" pitchFamily="34" charset="0"/>
              </a:endParaRPr>
            </a:p>
          </p:txBody>
        </p:sp>
        <p:sp>
          <p:nvSpPr>
            <p:cNvPr id="47191" name="Text Box 219"/>
            <p:cNvSpPr txBox="1"/>
            <p:nvPr/>
          </p:nvSpPr>
          <p:spPr>
            <a:xfrm>
              <a:off x="2563" y="792"/>
              <a:ext cx="635" cy="1121"/>
            </a:xfrm>
            <a:prstGeom prst="rect">
              <a:avLst/>
            </a:prstGeom>
            <a:noFill/>
            <a:ln w="9525">
              <a:noFill/>
            </a:ln>
          </p:spPr>
          <p:txBody>
            <a:bodyPr>
              <a:spAutoFit/>
            </a:bodyPr>
            <a:p>
              <a:pPr>
                <a:buClrTx/>
              </a:pPr>
              <a:r>
                <a:rPr lang="en-US" altLang="zh-CN" sz="2000" dirty="0">
                  <a:latin typeface="Times New Roman" panose="02020603050405020304" pitchFamily="18" charset="0"/>
                </a:rPr>
                <a:t>1000</a:t>
              </a:r>
              <a:r>
                <a:rPr lang="zh-CN" altLang="en-US" sz="2000" dirty="0">
                  <a:latin typeface="Times New Roman" panose="02020603050405020304" pitchFamily="18" charset="0"/>
                </a:rPr>
                <a:t>个数据块号存放在</a:t>
              </a:r>
              <a:r>
                <a:rPr lang="en-US" altLang="zh-CN" sz="2000" dirty="0">
                  <a:latin typeface="Times New Roman" panose="02020603050405020304" pitchFamily="18" charset="0"/>
                </a:rPr>
                <a:t>4</a:t>
              </a:r>
              <a:r>
                <a:rPr lang="zh-CN" altLang="en-US" sz="2000" dirty="0">
                  <a:latin typeface="Times New Roman" panose="02020603050405020304" pitchFamily="18" charset="0"/>
                </a:rPr>
                <a:t>个一级索引块中</a:t>
              </a:r>
              <a:endParaRPr lang="zh-CN" altLang="en-US" sz="2000" dirty="0">
                <a:latin typeface="Times New Roman" panose="02020603050405020304" pitchFamily="18" charset="0"/>
              </a:endParaRPr>
            </a:p>
          </p:txBody>
        </p:sp>
        <p:sp>
          <p:nvSpPr>
            <p:cNvPr id="253148" name="AutoShape 220"/>
            <p:cNvSpPr/>
            <p:nvPr/>
          </p:nvSpPr>
          <p:spPr bwMode="auto">
            <a:xfrm>
              <a:off x="2472" y="756"/>
              <a:ext cx="45" cy="1769"/>
            </a:xfrm>
            <a:prstGeom prst="rightBrace">
              <a:avLst>
                <a:gd name="adj1" fmla="val 320471"/>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247"/>
          <p:cNvGrpSpPr/>
          <p:nvPr/>
        </p:nvGrpSpPr>
        <p:grpSpPr>
          <a:xfrm>
            <a:off x="539750" y="3357563"/>
            <a:ext cx="1943100" cy="2773362"/>
            <a:chOff x="430" y="2114"/>
            <a:chExt cx="1224" cy="1747"/>
          </a:xfrm>
        </p:grpSpPr>
        <p:sp>
          <p:nvSpPr>
            <p:cNvPr id="47169" name="Text Box 222"/>
            <p:cNvSpPr txBox="1"/>
            <p:nvPr/>
          </p:nvSpPr>
          <p:spPr>
            <a:xfrm>
              <a:off x="475" y="2386"/>
              <a:ext cx="816" cy="113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b="0" dirty="0">
                <a:latin typeface="Times New Roman" panose="02020603050405020304" pitchFamily="18" charset="0"/>
              </a:endParaRPr>
            </a:p>
          </p:txBody>
        </p:sp>
        <p:sp>
          <p:nvSpPr>
            <p:cNvPr id="47170" name="Text Box 223"/>
            <p:cNvSpPr txBox="1"/>
            <p:nvPr/>
          </p:nvSpPr>
          <p:spPr>
            <a:xfrm>
              <a:off x="430" y="2166"/>
              <a:ext cx="816" cy="221"/>
            </a:xfrm>
            <a:prstGeom prst="rect">
              <a:avLst/>
            </a:prstGeom>
            <a:noFill/>
            <a:ln w="9525">
              <a:noFill/>
            </a:ln>
          </p:spPr>
          <p:txBody>
            <a:bodyPr>
              <a:spAutoFit/>
            </a:bodyPr>
            <a:p>
              <a:pPr>
                <a:buClrTx/>
              </a:pPr>
              <a:r>
                <a:rPr lang="zh-CN" altLang="en-US" sz="1700" dirty="0">
                  <a:latin typeface="Times New Roman" panose="02020603050405020304" pitchFamily="18" charset="0"/>
                </a:rPr>
                <a:t>二级索引块</a:t>
              </a:r>
              <a:endParaRPr lang="zh-CN" altLang="en-US" sz="1700" dirty="0">
                <a:latin typeface="Times New Roman" panose="02020603050405020304" pitchFamily="18" charset="0"/>
              </a:endParaRPr>
            </a:p>
          </p:txBody>
        </p:sp>
        <p:sp>
          <p:nvSpPr>
            <p:cNvPr id="47171" name="Rectangle 224"/>
            <p:cNvSpPr/>
            <p:nvPr/>
          </p:nvSpPr>
          <p:spPr>
            <a:xfrm>
              <a:off x="611" y="2386"/>
              <a:ext cx="590" cy="907"/>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1600</a:t>
              </a:r>
              <a:endParaRPr lang="en-US" altLang="zh-CN" sz="2000" dirty="0">
                <a:latin typeface="Arial" panose="020B0604020202020204" pitchFamily="34" charset="0"/>
              </a:endParaRPr>
            </a:p>
            <a:p>
              <a:pPr eaLnBrk="0" hangingPunct="0">
                <a:spcBef>
                  <a:spcPct val="20000"/>
                </a:spcBef>
                <a:buClrTx/>
              </a:pPr>
              <a:r>
                <a:rPr lang="en-US" altLang="zh-CN" sz="2000" dirty="0">
                  <a:latin typeface="Arial" panose="020B0604020202020204" pitchFamily="34" charset="0"/>
                </a:rPr>
                <a:t>1601</a:t>
              </a:r>
              <a:endParaRPr lang="en-US" altLang="zh-CN" sz="2000" dirty="0">
                <a:latin typeface="Arial" panose="020B0604020202020204" pitchFamily="34" charset="0"/>
              </a:endParaRPr>
            </a:p>
            <a:p>
              <a:pPr eaLnBrk="0" hangingPunct="0">
                <a:spcBef>
                  <a:spcPct val="20000"/>
                </a:spcBef>
                <a:buClrTx/>
              </a:pPr>
              <a:r>
                <a:rPr lang="en-US" altLang="zh-CN" sz="2000" dirty="0">
                  <a:latin typeface="Arial" panose="020B0604020202020204" pitchFamily="34" charset="0"/>
                </a:rPr>
                <a:t>1610</a:t>
              </a:r>
              <a:endParaRPr lang="en-US" altLang="zh-CN" sz="2000" dirty="0">
                <a:latin typeface="Arial" panose="020B0604020202020204" pitchFamily="34" charset="0"/>
              </a:endParaRPr>
            </a:p>
            <a:p>
              <a:pPr eaLnBrk="0" hangingPunct="0">
                <a:spcBef>
                  <a:spcPct val="20000"/>
                </a:spcBef>
                <a:buClrTx/>
              </a:pPr>
              <a:r>
                <a:rPr lang="en-US" altLang="zh-CN" sz="2000" dirty="0">
                  <a:latin typeface="Arial" panose="020B0604020202020204" pitchFamily="34" charset="0"/>
                </a:rPr>
                <a:t>1620</a:t>
              </a:r>
              <a:endParaRPr lang="en-US" altLang="zh-CN" sz="1800" b="0" dirty="0">
                <a:latin typeface="Arial" panose="020B0604020202020204" pitchFamily="34" charset="0"/>
              </a:endParaRPr>
            </a:p>
          </p:txBody>
        </p:sp>
        <p:sp>
          <p:nvSpPr>
            <p:cNvPr id="47172" name="Text Box 225"/>
            <p:cNvSpPr txBox="1"/>
            <p:nvPr/>
          </p:nvSpPr>
          <p:spPr>
            <a:xfrm>
              <a:off x="657" y="3611"/>
              <a:ext cx="454" cy="250"/>
            </a:xfrm>
            <a:prstGeom prst="rect">
              <a:avLst/>
            </a:prstGeom>
            <a:noFill/>
            <a:ln w="9525">
              <a:noFill/>
            </a:ln>
          </p:spPr>
          <p:txBody>
            <a:bodyPr>
              <a:spAutoFit/>
            </a:bodyPr>
            <a:p>
              <a:pPr>
                <a:buClrTx/>
              </a:pPr>
              <a:r>
                <a:rPr lang="en-US" altLang="zh-CN" sz="2000" dirty="0">
                  <a:latin typeface="Times New Roman" panose="02020603050405020304" pitchFamily="18" charset="0"/>
                </a:rPr>
                <a:t>1700</a:t>
              </a:r>
              <a:endParaRPr lang="en-US" altLang="zh-CN" sz="2000" dirty="0">
                <a:latin typeface="Times New Roman" panose="02020603050405020304" pitchFamily="18" charset="0"/>
              </a:endParaRPr>
            </a:p>
          </p:txBody>
        </p:sp>
        <p:sp>
          <p:nvSpPr>
            <p:cNvPr id="253154" name="Line 226"/>
            <p:cNvSpPr>
              <a:spLocks noChangeShapeType="1"/>
            </p:cNvSpPr>
            <p:nvPr/>
          </p:nvSpPr>
          <p:spPr bwMode="auto">
            <a:xfrm flipV="1">
              <a:off x="1110" y="2114"/>
              <a:ext cx="544" cy="40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55" name="Line 227"/>
            <p:cNvSpPr>
              <a:spLocks noChangeShapeType="1"/>
            </p:cNvSpPr>
            <p:nvPr/>
          </p:nvSpPr>
          <p:spPr bwMode="auto">
            <a:xfrm flipV="1">
              <a:off x="1065" y="2659"/>
              <a:ext cx="589" cy="9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56" name="Line 228"/>
            <p:cNvSpPr>
              <a:spLocks noChangeShapeType="1"/>
            </p:cNvSpPr>
            <p:nvPr/>
          </p:nvSpPr>
          <p:spPr bwMode="auto">
            <a:xfrm>
              <a:off x="1065" y="2976"/>
              <a:ext cx="589" cy="227"/>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57" name="Line 229"/>
            <p:cNvSpPr>
              <a:spLocks noChangeShapeType="1"/>
            </p:cNvSpPr>
            <p:nvPr/>
          </p:nvSpPr>
          <p:spPr bwMode="auto">
            <a:xfrm>
              <a:off x="1065" y="3203"/>
              <a:ext cx="589" cy="499"/>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246"/>
          <p:cNvGrpSpPr/>
          <p:nvPr/>
        </p:nvGrpSpPr>
        <p:grpSpPr>
          <a:xfrm>
            <a:off x="5221288" y="2060575"/>
            <a:ext cx="2159000" cy="4032250"/>
            <a:chOff x="3289" y="1888"/>
            <a:chExt cx="1360" cy="1950"/>
          </a:xfrm>
        </p:grpSpPr>
        <p:sp>
          <p:nvSpPr>
            <p:cNvPr id="253101" name="Line 173"/>
            <p:cNvSpPr>
              <a:spLocks noChangeShapeType="1"/>
            </p:cNvSpPr>
            <p:nvPr/>
          </p:nvSpPr>
          <p:spPr bwMode="auto">
            <a:xfrm flipV="1">
              <a:off x="4241" y="2704"/>
              <a:ext cx="408" cy="31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02" name="Line 174"/>
            <p:cNvSpPr>
              <a:spLocks noChangeShapeType="1"/>
            </p:cNvSpPr>
            <p:nvPr/>
          </p:nvSpPr>
          <p:spPr bwMode="auto">
            <a:xfrm flipV="1">
              <a:off x="4241" y="2341"/>
              <a:ext cx="408" cy="49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39" name="Text Box 175"/>
            <p:cNvSpPr txBox="1"/>
            <p:nvPr/>
          </p:nvSpPr>
          <p:spPr>
            <a:xfrm>
              <a:off x="3379" y="1978"/>
              <a:ext cx="772" cy="177"/>
            </a:xfrm>
            <a:prstGeom prst="rect">
              <a:avLst/>
            </a:prstGeom>
            <a:noFill/>
            <a:ln w="9525">
              <a:noFill/>
            </a:ln>
          </p:spPr>
          <p:txBody>
            <a:bodyPr>
              <a:spAutoFit/>
            </a:bodyPr>
            <a:p>
              <a:pPr>
                <a:buClrTx/>
              </a:pPr>
              <a:r>
                <a:rPr lang="zh-CN" altLang="en-US" sz="1800" dirty="0">
                  <a:latin typeface="Times New Roman" panose="02020603050405020304" pitchFamily="18" charset="0"/>
                </a:rPr>
                <a:t>索引表</a:t>
              </a:r>
              <a:endParaRPr lang="zh-CN" altLang="en-US" sz="1800" dirty="0">
                <a:latin typeface="Times New Roman" panose="02020603050405020304" pitchFamily="18" charset="0"/>
              </a:endParaRPr>
            </a:p>
          </p:txBody>
        </p:sp>
        <p:sp>
          <p:nvSpPr>
            <p:cNvPr id="253104" name="Line 176"/>
            <p:cNvSpPr>
              <a:spLocks noChangeShapeType="1"/>
            </p:cNvSpPr>
            <p:nvPr/>
          </p:nvSpPr>
          <p:spPr bwMode="auto">
            <a:xfrm flipV="1">
              <a:off x="4241" y="1888"/>
              <a:ext cx="408" cy="771"/>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05" name="Line 177"/>
            <p:cNvSpPr>
              <a:spLocks noChangeShapeType="1"/>
            </p:cNvSpPr>
            <p:nvPr/>
          </p:nvSpPr>
          <p:spPr bwMode="auto">
            <a:xfrm>
              <a:off x="4286" y="3384"/>
              <a:ext cx="363" cy="46"/>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42" name="Rectangle 178"/>
            <p:cNvSpPr/>
            <p:nvPr/>
          </p:nvSpPr>
          <p:spPr>
            <a:xfrm>
              <a:off x="3833" y="3443"/>
              <a:ext cx="454"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1511</a:t>
              </a:r>
              <a:endParaRPr lang="en-US" altLang="zh-CN" sz="1800" dirty="0">
                <a:latin typeface="Arial" panose="020B0604020202020204" pitchFamily="34" charset="0"/>
              </a:endParaRPr>
            </a:p>
          </p:txBody>
        </p:sp>
        <p:sp>
          <p:nvSpPr>
            <p:cNvPr id="47143" name="Rectangle 179"/>
            <p:cNvSpPr/>
            <p:nvPr/>
          </p:nvSpPr>
          <p:spPr>
            <a:xfrm>
              <a:off x="3379" y="3443"/>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999</a:t>
              </a:r>
              <a:endParaRPr lang="en-US" altLang="zh-CN" sz="1800" dirty="0">
                <a:latin typeface="Arial" panose="020B0604020202020204" pitchFamily="34" charset="0"/>
              </a:endParaRPr>
            </a:p>
          </p:txBody>
        </p:sp>
        <p:sp>
          <p:nvSpPr>
            <p:cNvPr id="47144" name="Rectangle 180"/>
            <p:cNvSpPr/>
            <p:nvPr/>
          </p:nvSpPr>
          <p:spPr>
            <a:xfrm>
              <a:off x="3833" y="3271"/>
              <a:ext cx="499"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1200</a:t>
              </a:r>
              <a:endParaRPr lang="en-US" altLang="zh-CN" sz="1800" dirty="0">
                <a:latin typeface="Arial" panose="020B0604020202020204" pitchFamily="34" charset="0"/>
              </a:endParaRPr>
            </a:p>
          </p:txBody>
        </p:sp>
        <p:sp>
          <p:nvSpPr>
            <p:cNvPr id="47145" name="Rectangle 181"/>
            <p:cNvSpPr/>
            <p:nvPr/>
          </p:nvSpPr>
          <p:spPr>
            <a:xfrm>
              <a:off x="3379" y="3271"/>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998</a:t>
              </a:r>
              <a:endParaRPr lang="en-US" altLang="zh-CN" sz="1800" dirty="0">
                <a:latin typeface="Arial" panose="020B0604020202020204" pitchFamily="34" charset="0"/>
              </a:endParaRPr>
            </a:p>
          </p:txBody>
        </p:sp>
        <p:sp>
          <p:nvSpPr>
            <p:cNvPr id="47146" name="Rectangle 182"/>
            <p:cNvSpPr/>
            <p:nvPr/>
          </p:nvSpPr>
          <p:spPr>
            <a:xfrm>
              <a:off x="3833" y="3099"/>
              <a:ext cx="363" cy="172"/>
            </a:xfrm>
            <a:prstGeom prst="rect">
              <a:avLst/>
            </a:prstGeom>
            <a:noFill/>
            <a:ln w="9525">
              <a:noFill/>
            </a:ln>
          </p:spPr>
          <p:txBody>
            <a:bodyPr/>
            <a:p>
              <a:pPr eaLnBrk="0" hangingPunct="0">
                <a:spcBef>
                  <a:spcPct val="20000"/>
                </a:spcBef>
                <a:buClrTx/>
              </a:pPr>
              <a:r>
                <a:rPr lang="en-US" altLang="zh-CN" sz="1800" dirty="0">
                  <a:latin typeface="宋体" panose="02010600030101010101" pitchFamily="2" charset="-122"/>
                </a:rPr>
                <a:t>…</a:t>
              </a:r>
              <a:endParaRPr lang="en-US" altLang="zh-CN" sz="1800" dirty="0">
                <a:latin typeface="Arial" panose="020B0604020202020204" pitchFamily="34" charset="0"/>
              </a:endParaRPr>
            </a:p>
          </p:txBody>
        </p:sp>
        <p:sp>
          <p:nvSpPr>
            <p:cNvPr id="47147" name="Rectangle 183"/>
            <p:cNvSpPr/>
            <p:nvPr/>
          </p:nvSpPr>
          <p:spPr>
            <a:xfrm>
              <a:off x="3379" y="3099"/>
              <a:ext cx="363" cy="172"/>
            </a:xfrm>
            <a:prstGeom prst="rect">
              <a:avLst/>
            </a:prstGeom>
            <a:noFill/>
            <a:ln w="9525">
              <a:noFill/>
            </a:ln>
          </p:spPr>
          <p:txBody>
            <a:bodyPr/>
            <a:p>
              <a:pPr eaLnBrk="0" hangingPunct="0">
                <a:spcBef>
                  <a:spcPct val="20000"/>
                </a:spcBef>
                <a:buClrTx/>
              </a:pPr>
              <a:r>
                <a:rPr lang="en-US" altLang="zh-CN" sz="1800" dirty="0">
                  <a:latin typeface="宋体" panose="02010600030101010101" pitchFamily="2" charset="-122"/>
                </a:rPr>
                <a:t>…</a:t>
              </a:r>
              <a:endParaRPr lang="en-US" altLang="zh-CN" sz="1800" dirty="0">
                <a:latin typeface="Arial" panose="020B0604020202020204" pitchFamily="34" charset="0"/>
              </a:endParaRPr>
            </a:p>
          </p:txBody>
        </p:sp>
        <p:sp>
          <p:nvSpPr>
            <p:cNvPr id="47148" name="Rectangle 184"/>
            <p:cNvSpPr/>
            <p:nvPr/>
          </p:nvSpPr>
          <p:spPr>
            <a:xfrm>
              <a:off x="3924" y="2927"/>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5</a:t>
              </a:r>
              <a:endParaRPr lang="en-US" altLang="zh-CN" sz="1800" dirty="0">
                <a:latin typeface="Arial" panose="020B0604020202020204" pitchFamily="34" charset="0"/>
              </a:endParaRPr>
            </a:p>
          </p:txBody>
        </p:sp>
        <p:sp>
          <p:nvSpPr>
            <p:cNvPr id="47149" name="Rectangle 185"/>
            <p:cNvSpPr/>
            <p:nvPr/>
          </p:nvSpPr>
          <p:spPr>
            <a:xfrm>
              <a:off x="3425" y="2930"/>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47150" name="Rectangle 186"/>
            <p:cNvSpPr/>
            <p:nvPr/>
          </p:nvSpPr>
          <p:spPr>
            <a:xfrm>
              <a:off x="3924" y="2755"/>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47151" name="Rectangle 187"/>
            <p:cNvSpPr/>
            <p:nvPr/>
          </p:nvSpPr>
          <p:spPr>
            <a:xfrm>
              <a:off x="3425" y="2749"/>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47152" name="Rectangle 188"/>
            <p:cNvSpPr/>
            <p:nvPr/>
          </p:nvSpPr>
          <p:spPr>
            <a:xfrm>
              <a:off x="3924" y="2568"/>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47153" name="Rectangle 189"/>
            <p:cNvSpPr/>
            <p:nvPr/>
          </p:nvSpPr>
          <p:spPr>
            <a:xfrm>
              <a:off x="3425" y="2522"/>
              <a:ext cx="363" cy="172"/>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47154" name="Rectangle 190"/>
            <p:cNvSpPr/>
            <p:nvPr/>
          </p:nvSpPr>
          <p:spPr>
            <a:xfrm>
              <a:off x="3787" y="2296"/>
              <a:ext cx="590" cy="287"/>
            </a:xfrm>
            <a:prstGeom prst="rect">
              <a:avLst/>
            </a:prstGeom>
            <a:noFill/>
            <a:ln w="9525">
              <a:noFill/>
            </a:ln>
          </p:spPr>
          <p:txBody>
            <a:bodyPr/>
            <a:p>
              <a:pPr eaLnBrk="0" hangingPunct="0">
                <a:spcBef>
                  <a:spcPct val="20000"/>
                </a:spcBef>
                <a:buClrTx/>
              </a:pPr>
              <a:r>
                <a:rPr lang="zh-CN" altLang="en-US" sz="1800" dirty="0">
                  <a:latin typeface="Arial" panose="020B0604020202020204" pitchFamily="34" charset="0"/>
                </a:rPr>
                <a:t>物理块</a:t>
              </a:r>
              <a:endParaRPr lang="zh-CN" altLang="en-US" sz="1800" dirty="0">
                <a:latin typeface="Arial" panose="020B0604020202020204" pitchFamily="34" charset="0"/>
              </a:endParaRPr>
            </a:p>
          </p:txBody>
        </p:sp>
        <p:sp>
          <p:nvSpPr>
            <p:cNvPr id="47155" name="Rectangle 191"/>
            <p:cNvSpPr/>
            <p:nvPr/>
          </p:nvSpPr>
          <p:spPr>
            <a:xfrm>
              <a:off x="3289" y="2296"/>
              <a:ext cx="590" cy="287"/>
            </a:xfrm>
            <a:prstGeom prst="rect">
              <a:avLst/>
            </a:prstGeom>
            <a:noFill/>
            <a:ln w="9525">
              <a:noFill/>
            </a:ln>
          </p:spPr>
          <p:txBody>
            <a:bodyPr/>
            <a:p>
              <a:pPr eaLnBrk="0" hangingPunct="0">
                <a:spcBef>
                  <a:spcPct val="20000"/>
                </a:spcBef>
                <a:buClrTx/>
              </a:pPr>
              <a:r>
                <a:rPr lang="zh-CN" altLang="en-US" sz="1800" dirty="0">
                  <a:latin typeface="Arial" panose="020B0604020202020204" pitchFamily="34" charset="0"/>
                </a:rPr>
                <a:t>逻辑块</a:t>
              </a:r>
              <a:endParaRPr lang="zh-CN" altLang="en-US" sz="1800" dirty="0">
                <a:latin typeface="Arial" panose="020B0604020202020204" pitchFamily="34" charset="0"/>
              </a:endParaRPr>
            </a:p>
          </p:txBody>
        </p:sp>
        <p:sp>
          <p:nvSpPr>
            <p:cNvPr id="47156" name="Line 192"/>
            <p:cNvSpPr/>
            <p:nvPr/>
          </p:nvSpPr>
          <p:spPr>
            <a:xfrm>
              <a:off x="3334" y="2295"/>
              <a:ext cx="998" cy="0"/>
            </a:xfrm>
            <a:prstGeom prst="line">
              <a:avLst/>
            </a:prstGeom>
            <a:ln w="28575" cap="sq" cmpd="sng">
              <a:solidFill>
                <a:schemeClr val="tx1"/>
              </a:solidFill>
              <a:prstDash val="solid"/>
              <a:headEnd type="none" w="med" len="med"/>
              <a:tailEnd type="none" w="med" len="med"/>
            </a:ln>
          </p:spPr>
        </p:sp>
        <p:sp>
          <p:nvSpPr>
            <p:cNvPr id="47157" name="Line 193"/>
            <p:cNvSpPr/>
            <p:nvPr/>
          </p:nvSpPr>
          <p:spPr>
            <a:xfrm>
              <a:off x="3334" y="2568"/>
              <a:ext cx="998" cy="0"/>
            </a:xfrm>
            <a:prstGeom prst="line">
              <a:avLst/>
            </a:prstGeom>
            <a:ln w="12700" cap="flat" cmpd="sng">
              <a:solidFill>
                <a:schemeClr val="tx1"/>
              </a:solidFill>
              <a:prstDash val="solid"/>
              <a:headEnd type="none" w="med" len="med"/>
              <a:tailEnd type="none" w="med" len="med"/>
            </a:ln>
          </p:spPr>
        </p:sp>
        <p:sp>
          <p:nvSpPr>
            <p:cNvPr id="47158" name="Line 194"/>
            <p:cNvSpPr/>
            <p:nvPr/>
          </p:nvSpPr>
          <p:spPr>
            <a:xfrm>
              <a:off x="3334" y="2749"/>
              <a:ext cx="998" cy="0"/>
            </a:xfrm>
            <a:prstGeom prst="line">
              <a:avLst/>
            </a:prstGeom>
            <a:ln w="12700" cap="flat" cmpd="sng">
              <a:solidFill>
                <a:schemeClr val="tx1"/>
              </a:solidFill>
              <a:prstDash val="solid"/>
              <a:headEnd type="none" w="med" len="med"/>
              <a:tailEnd type="none" w="med" len="med"/>
            </a:ln>
          </p:spPr>
        </p:sp>
        <p:sp>
          <p:nvSpPr>
            <p:cNvPr id="47159" name="Line 195"/>
            <p:cNvSpPr/>
            <p:nvPr/>
          </p:nvSpPr>
          <p:spPr>
            <a:xfrm>
              <a:off x="3334" y="2930"/>
              <a:ext cx="998" cy="0"/>
            </a:xfrm>
            <a:prstGeom prst="line">
              <a:avLst/>
            </a:prstGeom>
            <a:ln w="12700" cap="flat" cmpd="sng">
              <a:solidFill>
                <a:schemeClr val="tx1"/>
              </a:solidFill>
              <a:prstDash val="solid"/>
              <a:headEnd type="none" w="med" len="med"/>
              <a:tailEnd type="none" w="med" len="med"/>
            </a:ln>
          </p:spPr>
        </p:sp>
        <p:sp>
          <p:nvSpPr>
            <p:cNvPr id="47160" name="Line 196"/>
            <p:cNvSpPr/>
            <p:nvPr/>
          </p:nvSpPr>
          <p:spPr>
            <a:xfrm>
              <a:off x="3334" y="3112"/>
              <a:ext cx="998" cy="0"/>
            </a:xfrm>
            <a:prstGeom prst="line">
              <a:avLst/>
            </a:prstGeom>
            <a:ln w="12700" cap="flat" cmpd="sng">
              <a:solidFill>
                <a:schemeClr val="tx1"/>
              </a:solidFill>
              <a:prstDash val="solid"/>
              <a:headEnd type="none" w="med" len="med"/>
              <a:tailEnd type="none" w="med" len="med"/>
            </a:ln>
          </p:spPr>
        </p:sp>
        <p:sp>
          <p:nvSpPr>
            <p:cNvPr id="47161" name="Line 197"/>
            <p:cNvSpPr/>
            <p:nvPr/>
          </p:nvSpPr>
          <p:spPr>
            <a:xfrm>
              <a:off x="3334" y="3248"/>
              <a:ext cx="998" cy="0"/>
            </a:xfrm>
            <a:prstGeom prst="line">
              <a:avLst/>
            </a:prstGeom>
            <a:ln w="12700" cap="flat" cmpd="sng">
              <a:solidFill>
                <a:schemeClr val="tx1"/>
              </a:solidFill>
              <a:prstDash val="solid"/>
              <a:headEnd type="none" w="med" len="med"/>
              <a:tailEnd type="none" w="med" len="med"/>
            </a:ln>
          </p:spPr>
        </p:sp>
        <p:sp>
          <p:nvSpPr>
            <p:cNvPr id="47162" name="Line 198"/>
            <p:cNvSpPr/>
            <p:nvPr/>
          </p:nvSpPr>
          <p:spPr>
            <a:xfrm>
              <a:off x="3334" y="3429"/>
              <a:ext cx="998" cy="0"/>
            </a:xfrm>
            <a:prstGeom prst="line">
              <a:avLst/>
            </a:prstGeom>
            <a:ln w="12700" cap="flat" cmpd="sng">
              <a:solidFill>
                <a:schemeClr val="tx1"/>
              </a:solidFill>
              <a:prstDash val="solid"/>
              <a:headEnd type="none" w="med" len="med"/>
              <a:tailEnd type="none" w="med" len="med"/>
            </a:ln>
          </p:spPr>
        </p:sp>
        <p:sp>
          <p:nvSpPr>
            <p:cNvPr id="47163" name="Line 199"/>
            <p:cNvSpPr/>
            <p:nvPr/>
          </p:nvSpPr>
          <p:spPr>
            <a:xfrm>
              <a:off x="3334" y="2296"/>
              <a:ext cx="0" cy="1319"/>
            </a:xfrm>
            <a:prstGeom prst="line">
              <a:avLst/>
            </a:prstGeom>
            <a:ln w="28575" cap="sq" cmpd="sng">
              <a:solidFill>
                <a:schemeClr val="tx1"/>
              </a:solidFill>
              <a:prstDash val="solid"/>
              <a:headEnd type="none" w="med" len="med"/>
              <a:tailEnd type="none" w="med" len="med"/>
            </a:ln>
          </p:spPr>
        </p:sp>
        <p:sp>
          <p:nvSpPr>
            <p:cNvPr id="47164" name="Line 200"/>
            <p:cNvSpPr/>
            <p:nvPr/>
          </p:nvSpPr>
          <p:spPr>
            <a:xfrm>
              <a:off x="3833" y="2295"/>
              <a:ext cx="0" cy="1319"/>
            </a:xfrm>
            <a:prstGeom prst="line">
              <a:avLst/>
            </a:prstGeom>
            <a:ln w="12700" cap="flat" cmpd="sng">
              <a:solidFill>
                <a:schemeClr val="tx1"/>
              </a:solidFill>
              <a:prstDash val="solid"/>
              <a:headEnd type="none" w="med" len="med"/>
              <a:tailEnd type="none" w="med" len="med"/>
            </a:ln>
          </p:spPr>
        </p:sp>
        <p:sp>
          <p:nvSpPr>
            <p:cNvPr id="47165" name="Line 201"/>
            <p:cNvSpPr/>
            <p:nvPr/>
          </p:nvSpPr>
          <p:spPr>
            <a:xfrm>
              <a:off x="4332" y="2296"/>
              <a:ext cx="0" cy="1319"/>
            </a:xfrm>
            <a:prstGeom prst="line">
              <a:avLst/>
            </a:prstGeom>
            <a:ln w="28575" cap="sq" cmpd="sng">
              <a:solidFill>
                <a:schemeClr val="tx1"/>
              </a:solidFill>
              <a:prstDash val="solid"/>
              <a:headEnd type="none" w="med" len="med"/>
              <a:tailEnd type="none" w="med" len="med"/>
            </a:ln>
          </p:spPr>
        </p:sp>
        <p:sp>
          <p:nvSpPr>
            <p:cNvPr id="253130" name="Line 202"/>
            <p:cNvSpPr>
              <a:spLocks noChangeShapeType="1"/>
            </p:cNvSpPr>
            <p:nvPr/>
          </p:nvSpPr>
          <p:spPr bwMode="auto">
            <a:xfrm flipV="1">
              <a:off x="4105" y="3113"/>
              <a:ext cx="544" cy="9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31" name="Line 203"/>
            <p:cNvSpPr>
              <a:spLocks noChangeShapeType="1"/>
            </p:cNvSpPr>
            <p:nvPr/>
          </p:nvSpPr>
          <p:spPr bwMode="auto">
            <a:xfrm>
              <a:off x="4241" y="3566"/>
              <a:ext cx="408" cy="272"/>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68" name="Line 230"/>
            <p:cNvSpPr/>
            <p:nvPr/>
          </p:nvSpPr>
          <p:spPr>
            <a:xfrm>
              <a:off x="3334" y="3611"/>
              <a:ext cx="998" cy="0"/>
            </a:xfrm>
            <a:prstGeom prst="line">
              <a:avLst/>
            </a:prstGeom>
            <a:ln w="28575" cap="sq" cmpd="sng">
              <a:solidFill>
                <a:schemeClr val="tx1"/>
              </a:solidFill>
              <a:prstDash val="solid"/>
              <a:headEnd type="none" w="med" len="med"/>
              <a:tailEnd type="none" w="med" len="med"/>
            </a:ln>
          </p:spPr>
        </p:sp>
      </p:grpSp>
      <p:grpSp>
        <p:nvGrpSpPr>
          <p:cNvPr id="5" name="Group 231"/>
          <p:cNvGrpSpPr/>
          <p:nvPr/>
        </p:nvGrpSpPr>
        <p:grpSpPr>
          <a:xfrm>
            <a:off x="7380288" y="1989138"/>
            <a:ext cx="1728787" cy="4673600"/>
            <a:chOff x="3470" y="572"/>
            <a:chExt cx="897" cy="2453"/>
          </a:xfrm>
        </p:grpSpPr>
        <p:sp>
          <p:nvSpPr>
            <p:cNvPr id="47123" name="Text Box 232"/>
            <p:cNvSpPr txBox="1"/>
            <p:nvPr/>
          </p:nvSpPr>
          <p:spPr>
            <a:xfrm>
              <a:off x="3470" y="572"/>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24" name="Text Box 233"/>
            <p:cNvSpPr txBox="1"/>
            <p:nvPr/>
          </p:nvSpPr>
          <p:spPr>
            <a:xfrm>
              <a:off x="3606" y="776"/>
              <a:ext cx="318" cy="208"/>
            </a:xfrm>
            <a:prstGeom prst="rect">
              <a:avLst/>
            </a:prstGeom>
            <a:noFill/>
            <a:ln w="9525">
              <a:noFill/>
            </a:ln>
          </p:spPr>
          <p:txBody>
            <a:bodyPr>
              <a:spAutoFit/>
            </a:bodyPr>
            <a:p>
              <a:pPr>
                <a:buClrTx/>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47125" name="Text Box 234"/>
            <p:cNvSpPr txBox="1"/>
            <p:nvPr/>
          </p:nvSpPr>
          <p:spPr>
            <a:xfrm>
              <a:off x="3470" y="1013"/>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26" name="Text Box 235"/>
            <p:cNvSpPr txBox="1"/>
            <p:nvPr/>
          </p:nvSpPr>
          <p:spPr>
            <a:xfrm>
              <a:off x="3606" y="1195"/>
              <a:ext cx="318" cy="209"/>
            </a:xfrm>
            <a:prstGeom prst="rect">
              <a:avLst/>
            </a:prstGeom>
            <a:noFill/>
            <a:ln w="9525">
              <a:noFill/>
            </a:ln>
          </p:spPr>
          <p:txBody>
            <a:bodyPr>
              <a:spAutoFit/>
            </a:bodyPr>
            <a:p>
              <a:pPr>
                <a:buClrTx/>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47127" name="Text Box 236"/>
            <p:cNvSpPr txBox="1"/>
            <p:nvPr/>
          </p:nvSpPr>
          <p:spPr>
            <a:xfrm>
              <a:off x="3470" y="1392"/>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28" name="Text Box 237"/>
            <p:cNvSpPr txBox="1"/>
            <p:nvPr/>
          </p:nvSpPr>
          <p:spPr>
            <a:xfrm>
              <a:off x="3606" y="1558"/>
              <a:ext cx="318" cy="208"/>
            </a:xfrm>
            <a:prstGeom prst="rect">
              <a:avLst/>
            </a:prstGeom>
            <a:noFill/>
            <a:ln w="9525">
              <a:noFill/>
            </a:ln>
          </p:spPr>
          <p:txBody>
            <a:bodyPr>
              <a:spAutoFit/>
            </a:bodyPr>
            <a:p>
              <a:pPr>
                <a:buClrTx/>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47129" name="Text Box 238"/>
            <p:cNvSpPr txBox="1"/>
            <p:nvPr/>
          </p:nvSpPr>
          <p:spPr>
            <a:xfrm>
              <a:off x="3470" y="1784"/>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30" name="Text Box 239"/>
            <p:cNvSpPr txBox="1"/>
            <p:nvPr/>
          </p:nvSpPr>
          <p:spPr>
            <a:xfrm>
              <a:off x="3560" y="1933"/>
              <a:ext cx="318" cy="208"/>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47131" name="Text Box 240"/>
            <p:cNvSpPr txBox="1"/>
            <p:nvPr/>
          </p:nvSpPr>
          <p:spPr>
            <a:xfrm>
              <a:off x="3470" y="2160"/>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32" name="Text Box 241"/>
            <p:cNvSpPr txBox="1"/>
            <p:nvPr/>
          </p:nvSpPr>
          <p:spPr>
            <a:xfrm>
              <a:off x="3515" y="2353"/>
              <a:ext cx="362" cy="208"/>
            </a:xfrm>
            <a:prstGeom prst="rect">
              <a:avLst/>
            </a:prstGeom>
            <a:noFill/>
            <a:ln w="9525">
              <a:noFill/>
            </a:ln>
          </p:spPr>
          <p:txBody>
            <a:bodyPr>
              <a:spAutoFit/>
            </a:bodyPr>
            <a:p>
              <a:pPr>
                <a:buClrTx/>
              </a:pPr>
              <a:r>
                <a:rPr lang="en-US" altLang="zh-CN" sz="2000" dirty="0">
                  <a:latin typeface="Times New Roman" panose="02020603050405020304" pitchFamily="18" charset="0"/>
                </a:rPr>
                <a:t>1200</a:t>
              </a:r>
              <a:endParaRPr lang="en-US" altLang="zh-CN" sz="2000" dirty="0">
                <a:latin typeface="Times New Roman" panose="02020603050405020304" pitchFamily="18" charset="0"/>
              </a:endParaRPr>
            </a:p>
          </p:txBody>
        </p:sp>
        <p:sp>
          <p:nvSpPr>
            <p:cNvPr id="47133" name="Text Box 242"/>
            <p:cNvSpPr txBox="1"/>
            <p:nvPr/>
          </p:nvSpPr>
          <p:spPr>
            <a:xfrm>
              <a:off x="3470" y="2616"/>
              <a:ext cx="453"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47134" name="Text Box 243"/>
            <p:cNvSpPr txBox="1"/>
            <p:nvPr/>
          </p:nvSpPr>
          <p:spPr>
            <a:xfrm>
              <a:off x="3470" y="2817"/>
              <a:ext cx="453" cy="208"/>
            </a:xfrm>
            <a:prstGeom prst="rect">
              <a:avLst/>
            </a:prstGeom>
            <a:noFill/>
            <a:ln w="9525">
              <a:noFill/>
            </a:ln>
          </p:spPr>
          <p:txBody>
            <a:bodyPr>
              <a:spAutoFit/>
            </a:bodyPr>
            <a:p>
              <a:pPr>
                <a:buClrTx/>
              </a:pPr>
              <a:r>
                <a:rPr lang="en-US" altLang="zh-CN" sz="2000" dirty="0">
                  <a:latin typeface="Times New Roman" panose="02020603050405020304" pitchFamily="18" charset="0"/>
                </a:rPr>
                <a:t>1511</a:t>
              </a:r>
              <a:endParaRPr lang="en-US" altLang="zh-CN" sz="2000" dirty="0">
                <a:latin typeface="Times New Roman" panose="02020603050405020304" pitchFamily="18" charset="0"/>
              </a:endParaRPr>
            </a:p>
          </p:txBody>
        </p:sp>
        <p:sp>
          <p:nvSpPr>
            <p:cNvPr id="253172" name="AutoShape 244"/>
            <p:cNvSpPr/>
            <p:nvPr/>
          </p:nvSpPr>
          <p:spPr bwMode="auto">
            <a:xfrm>
              <a:off x="3969" y="617"/>
              <a:ext cx="44" cy="2178"/>
            </a:xfrm>
            <a:prstGeom prst="rightBrace">
              <a:avLst>
                <a:gd name="adj1" fmla="val 403333"/>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73" name="Text Box 245"/>
            <p:cNvSpPr txBox="1">
              <a:spLocks noChangeArrowheads="1"/>
            </p:cNvSpPr>
            <p:nvPr/>
          </p:nvSpPr>
          <p:spPr bwMode="auto">
            <a:xfrm>
              <a:off x="4113" y="799"/>
              <a:ext cx="254" cy="18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1000</a:t>
              </a:r>
              <a:r>
                <a:rPr kumimoji="0" lang="zh-CN" altLang="en-US" sz="2000" kern="1200" cap="none" spc="0" normalizeH="0" baseline="0" noProof="0">
                  <a:latin typeface="Arial" panose="020B0604020202020204" pitchFamily="34" charset="0"/>
                  <a:ea typeface="宋体" panose="02010600030101010101" pitchFamily="2" charset="-122"/>
                  <a:cs typeface="+mn-cs"/>
                </a:rPr>
                <a:t>个磁盘块（数据块）</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grpSp>
      <p:grpSp>
        <p:nvGrpSpPr>
          <p:cNvPr id="6" name="Group 250"/>
          <p:cNvGrpSpPr/>
          <p:nvPr/>
        </p:nvGrpSpPr>
        <p:grpSpPr>
          <a:xfrm>
            <a:off x="106363" y="1628775"/>
            <a:ext cx="2089150" cy="2592388"/>
            <a:chOff x="158" y="1026"/>
            <a:chExt cx="1316" cy="1633"/>
          </a:xfrm>
        </p:grpSpPr>
        <p:sp>
          <p:nvSpPr>
            <p:cNvPr id="47113" name="Text Box 6"/>
            <p:cNvSpPr txBox="1"/>
            <p:nvPr/>
          </p:nvSpPr>
          <p:spPr>
            <a:xfrm>
              <a:off x="294" y="1615"/>
              <a:ext cx="599" cy="22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1800" dirty="0">
                  <a:latin typeface="Times New Roman" panose="02020603050405020304" pitchFamily="18" charset="0"/>
                </a:rPr>
                <a:t>file2</a:t>
              </a:r>
              <a:endParaRPr lang="en-US" altLang="zh-CN" sz="1800" dirty="0">
                <a:latin typeface="Times New Roman" panose="02020603050405020304" pitchFamily="18" charset="0"/>
              </a:endParaRPr>
            </a:p>
          </p:txBody>
        </p:sp>
        <p:sp>
          <p:nvSpPr>
            <p:cNvPr id="47114" name="Text Box 7"/>
            <p:cNvSpPr txBox="1"/>
            <p:nvPr/>
          </p:nvSpPr>
          <p:spPr>
            <a:xfrm>
              <a:off x="249" y="1026"/>
              <a:ext cx="997" cy="404"/>
            </a:xfrm>
            <a:prstGeom prst="rect">
              <a:avLst/>
            </a:prstGeom>
            <a:noFill/>
            <a:ln w="9525">
              <a:noFill/>
            </a:ln>
          </p:spPr>
          <p:txBody>
            <a:bodyPr>
              <a:spAutoFit/>
            </a:bodyPr>
            <a:p>
              <a:pPr>
                <a:spcBef>
                  <a:spcPct val="10000"/>
                </a:spcBef>
                <a:buClrTx/>
              </a:pPr>
              <a:r>
                <a:rPr lang="zh-CN" altLang="en-US" sz="1800" dirty="0">
                  <a:latin typeface="Times New Roman" panose="02020603050405020304" pitchFamily="18" charset="0"/>
                </a:rPr>
                <a:t>文件</a:t>
              </a:r>
              <a:r>
                <a:rPr lang="en-US" altLang="zh-CN" sz="1800" dirty="0">
                  <a:latin typeface="Times New Roman" panose="02020603050405020304" pitchFamily="18" charset="0"/>
                </a:rPr>
                <a:t>file2</a:t>
              </a:r>
              <a:r>
                <a:rPr lang="zh-CN" altLang="en-US" sz="1800" dirty="0">
                  <a:latin typeface="Times New Roman" panose="02020603050405020304" pitchFamily="18" charset="0"/>
                </a:rPr>
                <a:t>目录项</a:t>
              </a:r>
              <a:endParaRPr lang="zh-CN" altLang="en-US" sz="1800" dirty="0">
                <a:latin typeface="Times New Roman" panose="02020603050405020304" pitchFamily="18" charset="0"/>
              </a:endParaRPr>
            </a:p>
          </p:txBody>
        </p:sp>
        <p:sp>
          <p:nvSpPr>
            <p:cNvPr id="47115" name="Text Box 8"/>
            <p:cNvSpPr txBox="1"/>
            <p:nvPr/>
          </p:nvSpPr>
          <p:spPr>
            <a:xfrm>
              <a:off x="794" y="1615"/>
              <a:ext cx="544" cy="22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1800" dirty="0">
                  <a:latin typeface="Times New Roman" panose="02020603050405020304" pitchFamily="18" charset="0"/>
                </a:rPr>
                <a:t>1700</a:t>
              </a:r>
              <a:endParaRPr lang="en-US" altLang="zh-CN" sz="1800" dirty="0">
                <a:latin typeface="Times New Roman" panose="02020603050405020304" pitchFamily="18" charset="0"/>
              </a:endParaRPr>
            </a:p>
          </p:txBody>
        </p:sp>
        <p:sp>
          <p:nvSpPr>
            <p:cNvPr id="47116" name="Text Box 9"/>
            <p:cNvSpPr txBox="1"/>
            <p:nvPr/>
          </p:nvSpPr>
          <p:spPr>
            <a:xfrm>
              <a:off x="294" y="1253"/>
              <a:ext cx="499" cy="36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1800" dirty="0">
                  <a:latin typeface="Times New Roman" panose="02020603050405020304" pitchFamily="18" charset="0"/>
                </a:rPr>
                <a:t>文件名</a:t>
              </a:r>
              <a:endParaRPr lang="zh-CN" altLang="en-US" sz="1800" dirty="0">
                <a:latin typeface="Times New Roman" panose="02020603050405020304" pitchFamily="18" charset="0"/>
              </a:endParaRPr>
            </a:p>
          </p:txBody>
        </p:sp>
        <p:sp>
          <p:nvSpPr>
            <p:cNvPr id="47117" name="Text Box 10"/>
            <p:cNvSpPr txBox="1"/>
            <p:nvPr/>
          </p:nvSpPr>
          <p:spPr>
            <a:xfrm>
              <a:off x="793" y="1253"/>
              <a:ext cx="544" cy="36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1800" dirty="0">
                  <a:latin typeface="Times New Roman" panose="02020603050405020304" pitchFamily="18" charset="0"/>
                </a:rPr>
                <a:t>物理</a:t>
              </a:r>
              <a:endParaRPr lang="zh-CN" altLang="en-US" sz="1800" dirty="0">
                <a:latin typeface="Times New Roman" panose="02020603050405020304" pitchFamily="18" charset="0"/>
              </a:endParaRPr>
            </a:p>
            <a:p>
              <a:pPr algn="just">
                <a:spcBef>
                  <a:spcPct val="0"/>
                </a:spcBef>
                <a:buClrTx/>
              </a:pPr>
              <a:r>
                <a:rPr lang="zh-CN" altLang="en-US" sz="1800" dirty="0">
                  <a:latin typeface="Times New Roman" panose="02020603050405020304" pitchFamily="18" charset="0"/>
                </a:rPr>
                <a:t>地址</a:t>
              </a:r>
              <a:endParaRPr lang="zh-CN" altLang="en-US" sz="1800" dirty="0">
                <a:latin typeface="Times New Roman" panose="02020603050405020304" pitchFamily="18" charset="0"/>
              </a:endParaRPr>
            </a:p>
          </p:txBody>
        </p:sp>
        <p:sp>
          <p:nvSpPr>
            <p:cNvPr id="252939" name="Line 11"/>
            <p:cNvSpPr>
              <a:spLocks noChangeShapeType="1"/>
            </p:cNvSpPr>
            <p:nvPr/>
          </p:nvSpPr>
          <p:spPr bwMode="auto">
            <a:xfrm>
              <a:off x="1338" y="1752"/>
              <a:ext cx="136"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2940" name="Line 12"/>
            <p:cNvSpPr>
              <a:spLocks noChangeShapeType="1"/>
            </p:cNvSpPr>
            <p:nvPr/>
          </p:nvSpPr>
          <p:spPr bwMode="auto">
            <a:xfrm flipH="1" flipV="1">
              <a:off x="158" y="1979"/>
              <a:ext cx="1316"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2941" name="Line 13"/>
            <p:cNvSpPr>
              <a:spLocks noChangeShapeType="1"/>
            </p:cNvSpPr>
            <p:nvPr/>
          </p:nvSpPr>
          <p:spPr bwMode="auto">
            <a:xfrm>
              <a:off x="158" y="2659"/>
              <a:ext cx="318"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76" name="Line 248"/>
            <p:cNvSpPr>
              <a:spLocks noChangeShapeType="1"/>
            </p:cNvSpPr>
            <p:nvPr/>
          </p:nvSpPr>
          <p:spPr bwMode="auto">
            <a:xfrm>
              <a:off x="1474" y="1752"/>
              <a:ext cx="0" cy="227"/>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3177" name="Line 249"/>
            <p:cNvSpPr>
              <a:spLocks noChangeShapeType="1"/>
            </p:cNvSpPr>
            <p:nvPr/>
          </p:nvSpPr>
          <p:spPr bwMode="auto">
            <a:xfrm>
              <a:off x="158" y="1979"/>
              <a:ext cx="0" cy="68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2">
                                            <p:txEl>
                                              <p:charRg st="0" end="72"/>
                                            </p:txEl>
                                          </p:spTgt>
                                        </p:tgtEl>
                                        <p:attrNameLst>
                                          <p:attrName>style.visibility</p:attrName>
                                        </p:attrNameLst>
                                      </p:cBhvr>
                                      <p:to>
                                        <p:strVal val="visible"/>
                                      </p:to>
                                    </p:set>
                                    <p:anim calcmode="lin" valueType="num">
                                      <p:cBhvr additive="base">
                                        <p:cTn id="7" dur="500" fill="hold"/>
                                        <p:tgtEl>
                                          <p:spTgt spid="252932">
                                            <p:txEl>
                                              <p:charRg st="0" end="7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2">
                                            <p:txEl>
                                              <p:charRg st="0" end="7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53955" name="Rectangle 3"/>
          <p:cNvSpPr>
            <a:spLocks noGrp="1"/>
          </p:cNvSpPr>
          <p:nvPr>
            <p:ph type="body" sz="half" idx="1"/>
          </p:nvPr>
        </p:nvSpPr>
        <p:spPr>
          <a:xfrm>
            <a:off x="604838" y="836613"/>
            <a:ext cx="6272212" cy="460375"/>
          </a:xfrm>
          <a:ln/>
        </p:spPr>
        <p:txBody>
          <a:bodyPr vert="horz" wrap="square" lIns="91440" tIns="45720" rIns="91440" bIns="45720" anchor="t"/>
          <a:p>
            <a:pPr>
              <a:buNone/>
            </a:pPr>
            <a:r>
              <a:rPr lang="en-US" altLang="zh-CN" sz="2400" b="1" dirty="0"/>
              <a:t>Unix</a:t>
            </a:r>
            <a:r>
              <a:rPr lang="zh-CN" altLang="en-US" sz="2400" b="1" dirty="0"/>
              <a:t>：</a:t>
            </a:r>
            <a:r>
              <a:rPr lang="en-US" altLang="zh-CN" sz="2400" b="1" dirty="0"/>
              <a:t>i</a:t>
            </a:r>
            <a:r>
              <a:rPr lang="zh-CN" altLang="en-US" sz="2400" b="1" dirty="0"/>
              <a:t>节点中的物理地址字段</a:t>
            </a:r>
            <a:r>
              <a:rPr lang="en-US" altLang="zh-CN" sz="2400" b="1" dirty="0"/>
              <a:t>iaddr(13):</a:t>
            </a:r>
            <a:endParaRPr lang="en-US" altLang="zh-CN" sz="2400" b="1" dirty="0"/>
          </a:p>
        </p:txBody>
      </p:sp>
      <p:sp>
        <p:nvSpPr>
          <p:cNvPr id="253956" name="Text Box 4"/>
          <p:cNvSpPr txBox="1">
            <a:spLocks noChangeArrowheads="1"/>
          </p:cNvSpPr>
          <p:nvPr/>
        </p:nvSpPr>
        <p:spPr bwMode="auto">
          <a:xfrm>
            <a:off x="684213" y="1509713"/>
            <a:ext cx="7632700" cy="48434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iaddr(0) </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iaddr(9): </a:t>
            </a:r>
            <a:r>
              <a:rPr kumimoji="0" lang="zh-CN" altLang="en-US" kern="1200" cap="none" spc="0" normalizeH="0" baseline="0" noProof="0">
                <a:latin typeface="宋体" panose="02010600030101010101" pitchFamily="2" charset="-122"/>
                <a:ea typeface="宋体" panose="02010600030101010101" pitchFamily="2" charset="-122"/>
                <a:cs typeface="+mn-cs"/>
              </a:rPr>
              <a:t>直接地址；</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Iaddr(10)</a:t>
            </a:r>
            <a:r>
              <a:rPr kumimoji="0" lang="zh-CN" altLang="en-US" kern="1200" cap="none" spc="0" normalizeH="0" baseline="0" noProof="0">
                <a:latin typeface="宋体" panose="02010600030101010101" pitchFamily="2" charset="-122"/>
                <a:ea typeface="宋体" panose="02010600030101010101" pitchFamily="2" charset="-122"/>
                <a:cs typeface="+mn-cs"/>
              </a:rPr>
              <a:t>：一级索引；</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iaddr(11):  </a:t>
            </a:r>
            <a:r>
              <a:rPr kumimoji="0" lang="zh-CN" altLang="en-US" kern="1200" cap="none" spc="0" normalizeH="0" baseline="0" noProof="0">
                <a:latin typeface="宋体" panose="02010600030101010101" pitchFamily="2" charset="-122"/>
                <a:ea typeface="宋体" panose="02010600030101010101" pitchFamily="2" charset="-122"/>
                <a:cs typeface="+mn-cs"/>
              </a:rPr>
              <a:t>二级索引；               </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iaddr(12):  </a:t>
            </a:r>
            <a:r>
              <a:rPr kumimoji="0" lang="zh-CN" altLang="en-US" kern="1200" cap="none" spc="0" normalizeH="0" baseline="0" noProof="0">
                <a:latin typeface="宋体" panose="02010600030101010101" pitchFamily="2" charset="-122"/>
                <a:ea typeface="宋体" panose="02010600030101010101" pitchFamily="2" charset="-122"/>
                <a:cs typeface="+mn-cs"/>
              </a:rPr>
              <a:t>三级索引。</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宋体" panose="02010600030101010101" pitchFamily="2" charset="-122"/>
                <a:ea typeface="宋体" panose="02010600030101010101" pitchFamily="2" charset="-122"/>
                <a:cs typeface="+mn-cs"/>
              </a:rPr>
              <a:t>    设某文件长度为</a:t>
            </a:r>
            <a:r>
              <a:rPr kumimoji="0" lang="en-US" altLang="zh-CN" kern="1200" cap="none" spc="0" normalizeH="0" baseline="0" noProof="0">
                <a:latin typeface="Arial" panose="020B0604020202020204" pitchFamily="34" charset="0"/>
                <a:ea typeface="宋体" panose="02010600030101010101" pitchFamily="2" charset="-122"/>
                <a:cs typeface="+mn-cs"/>
              </a:rPr>
              <a:t>x</a:t>
            </a:r>
            <a:r>
              <a:rPr kumimoji="0" lang="en-US" altLang="zh-CN" kern="1200" cap="none" spc="0" normalizeH="0" baseline="0" noProof="0">
                <a:latin typeface="宋体" panose="02010600030101010101" pitchFamily="2" charset="-122"/>
                <a:ea typeface="宋体" panose="02010600030101010101" pitchFamily="2" charset="-122"/>
                <a:cs typeface="+mn-cs"/>
              </a:rPr>
              <a:t>B</a:t>
            </a:r>
            <a:r>
              <a:rPr kumimoji="0" lang="zh-CN" altLang="en-US" kern="1200" cap="none" spc="0" normalizeH="0" baseline="0" noProof="0">
                <a:latin typeface="宋体" panose="02010600030101010101" pitchFamily="2" charset="-122"/>
                <a:ea typeface="宋体" panose="02010600030101010101" pitchFamily="2" charset="-122"/>
                <a:cs typeface="+mn-cs"/>
              </a:rPr>
              <a:t>，若盘块大小为</a:t>
            </a:r>
            <a:r>
              <a:rPr kumimoji="0" lang="en-US" altLang="zh-CN" kern="1200" cap="none" spc="0" normalizeH="0" baseline="0" noProof="0">
                <a:latin typeface="宋体" panose="02010600030101010101" pitchFamily="2" charset="-122"/>
                <a:ea typeface="宋体" panose="02010600030101010101" pitchFamily="2" charset="-122"/>
                <a:cs typeface="+mn-cs"/>
              </a:rPr>
              <a:t>4KB</a:t>
            </a:r>
            <a:r>
              <a:rPr kumimoji="0" lang="zh-CN" altLang="en-US" kern="1200" cap="none" spc="0" normalizeH="0" baseline="0" noProof="0">
                <a:latin typeface="宋体" panose="02010600030101010101" pitchFamily="2" charset="-122"/>
                <a:ea typeface="宋体" panose="02010600030101010101" pitchFamily="2" charset="-122"/>
                <a:cs typeface="+mn-cs"/>
              </a:rPr>
              <a:t>，每个盘块号</a:t>
            </a:r>
            <a:r>
              <a:rPr kumimoji="0" lang="en-US" altLang="zh-CN" kern="1200" cap="none" spc="0" normalizeH="0" baseline="0" noProof="0">
                <a:latin typeface="宋体" panose="02010600030101010101" pitchFamily="2" charset="-122"/>
                <a:ea typeface="宋体" panose="02010600030101010101" pitchFamily="2" charset="-122"/>
                <a:cs typeface="+mn-cs"/>
              </a:rPr>
              <a:t>4B</a:t>
            </a:r>
            <a:r>
              <a:rPr kumimoji="0" lang="zh-CN" altLang="en-US" kern="1200" cap="none" spc="0" normalizeH="0" baseline="0" noProof="0">
                <a:latin typeface="宋体" panose="02010600030101010101" pitchFamily="2" charset="-122"/>
                <a:ea typeface="宋体" panose="02010600030101010101" pitchFamily="2" charset="-122"/>
                <a:cs typeface="+mn-cs"/>
              </a:rPr>
              <a:t>，则</a:t>
            </a:r>
            <a:r>
              <a:rPr kumimoji="0" lang="en-US" altLang="zh-CN" kern="1200" cap="none" spc="0" normalizeH="0" baseline="0" noProof="0">
                <a:latin typeface="宋体" panose="02010600030101010101" pitchFamily="2" charset="-122"/>
                <a:ea typeface="宋体" panose="02010600030101010101" pitchFamily="2" charset="-122"/>
                <a:cs typeface="+mn-cs"/>
              </a:rPr>
              <a:t>:</a:t>
            </a:r>
            <a:r>
              <a:rPr kumimoji="0" lang="zh-CN" altLang="en-US" kern="1200" cap="none" spc="0" normalizeH="0" baseline="0" noProof="0">
                <a:latin typeface="宋体" panose="02010600030101010101" pitchFamily="2" charset="-122"/>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1</a:t>
            </a:r>
            <a:r>
              <a:rPr kumimoji="0" lang="zh-CN" altLang="en-US" kern="1200" cap="none" spc="0" normalizeH="0" baseline="0" noProof="0">
                <a:latin typeface="宋体" panose="02010600030101010101" pitchFamily="2" charset="-122"/>
                <a:ea typeface="宋体" panose="02010600030101010101" pitchFamily="2" charset="-122"/>
                <a:cs typeface="+mn-cs"/>
              </a:rPr>
              <a:t>）文件盘块数量为：</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rgbClr val="3333FF"/>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rgbClr val="3333FF"/>
                </a:solidFill>
                <a:latin typeface="Arial" panose="020B0604020202020204" pitchFamily="34" charset="0"/>
                <a:ea typeface="宋体" panose="02010600030101010101" pitchFamily="2" charset="-122"/>
                <a:cs typeface="+mn-cs"/>
              </a:rPr>
              <a:t>n=[x/4k] + 1</a:t>
            </a:r>
            <a:endParaRPr kumimoji="0" lang="en-US" altLang="zh-CN" sz="28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en-US" altLang="zh-CN" sz="2800" kern="1200" cap="none" spc="0" normalizeH="0" baseline="0" noProof="0">
                <a:solidFill>
                  <a:srgbClr val="3333FF"/>
                </a:solidFill>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2</a:t>
            </a:r>
            <a:r>
              <a:rPr kumimoji="0" lang="zh-CN" altLang="en-US" kern="1200" cap="none" spc="0" normalizeH="0" baseline="0" noProof="0">
                <a:latin typeface="Arial" panose="020B0604020202020204" pitchFamily="34" charset="0"/>
                <a:ea typeface="宋体" panose="02010600030101010101" pitchFamily="2" charset="-122"/>
                <a:cs typeface="+mn-cs"/>
              </a:rPr>
              <a:t>）每个索引块能存放的盘块号数量：</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           </a:t>
            </a:r>
            <a:r>
              <a:rPr kumimoji="0" lang="en-US" altLang="zh-CN" kern="1200" cap="none" spc="0" normalizeH="0" baseline="0" noProof="0">
                <a:latin typeface="Arial" panose="020B0604020202020204" pitchFamily="34" charset="0"/>
                <a:ea typeface="宋体" panose="02010600030101010101" pitchFamily="2" charset="-122"/>
                <a:cs typeface="+mn-cs"/>
              </a:rPr>
              <a:t>=4K/4 =1K(</a:t>
            </a:r>
            <a:r>
              <a:rPr kumimoji="0" lang="zh-CN" altLang="en-US" kern="1200" cap="none" spc="0" normalizeH="0" baseline="0" noProof="0">
                <a:latin typeface="Arial" panose="020B0604020202020204" pitchFamily="34" charset="0"/>
                <a:ea typeface="宋体" panose="02010600030101010101" pitchFamily="2" charset="-122"/>
                <a:cs typeface="+mn-cs"/>
              </a:rPr>
              <a:t>个</a:t>
            </a: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3955">
                                            <p:txEl>
                                              <p:charRg st="0" end="27"/>
                                            </p:txEl>
                                          </p:spTgt>
                                        </p:tgtEl>
                                        <p:attrNameLst>
                                          <p:attrName>style.visibility</p:attrName>
                                        </p:attrNameLst>
                                      </p:cBhvr>
                                      <p:to>
                                        <p:strVal val="visible"/>
                                      </p:to>
                                    </p:set>
                                    <p:animEffect transition="in" filter="box(in)">
                                      <p:cBhvr>
                                        <p:cTn id="7" dur="500"/>
                                        <p:tgtEl>
                                          <p:spTgt spid="25395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3956">
                                            <p:txEl>
                                              <p:charRg st="0" end="26"/>
                                            </p:txEl>
                                          </p:spTgt>
                                        </p:tgtEl>
                                        <p:attrNameLst>
                                          <p:attrName>style.visibility</p:attrName>
                                        </p:attrNameLst>
                                      </p:cBhvr>
                                      <p:to>
                                        <p:strVal val="visible"/>
                                      </p:to>
                                    </p:set>
                                    <p:animEffect transition="in" filter="box(in)">
                                      <p:cBhvr>
                                        <p:cTn id="12" dur="500"/>
                                        <p:tgtEl>
                                          <p:spTgt spid="253956">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3956">
                                            <p:txEl>
                                              <p:charRg st="26" end="42"/>
                                            </p:txEl>
                                          </p:spTgt>
                                        </p:tgtEl>
                                        <p:attrNameLst>
                                          <p:attrName>style.visibility</p:attrName>
                                        </p:attrNameLst>
                                      </p:cBhvr>
                                      <p:to>
                                        <p:strVal val="visible"/>
                                      </p:to>
                                    </p:set>
                                    <p:animEffect transition="in" filter="box(in)">
                                      <p:cBhvr>
                                        <p:cTn id="17" dur="500"/>
                                        <p:tgtEl>
                                          <p:spTgt spid="253956">
                                            <p:txEl>
                                              <p:charRg st="26"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53956">
                                            <p:txEl>
                                              <p:charRg st="42" end="75"/>
                                            </p:txEl>
                                          </p:spTgt>
                                        </p:tgtEl>
                                        <p:attrNameLst>
                                          <p:attrName>style.visibility</p:attrName>
                                        </p:attrNameLst>
                                      </p:cBhvr>
                                      <p:to>
                                        <p:strVal val="visible"/>
                                      </p:to>
                                    </p:set>
                                    <p:animEffect transition="in" filter="box(in)">
                                      <p:cBhvr>
                                        <p:cTn id="22" dur="500"/>
                                        <p:tgtEl>
                                          <p:spTgt spid="253956">
                                            <p:txEl>
                                              <p:charRg st="42"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53956">
                                            <p:txEl>
                                              <p:charRg st="75" end="93"/>
                                            </p:txEl>
                                          </p:spTgt>
                                        </p:tgtEl>
                                        <p:attrNameLst>
                                          <p:attrName>style.visibility</p:attrName>
                                        </p:attrNameLst>
                                      </p:cBhvr>
                                      <p:to>
                                        <p:strVal val="visible"/>
                                      </p:to>
                                    </p:set>
                                    <p:animEffect transition="in" filter="box(in)">
                                      <p:cBhvr>
                                        <p:cTn id="27" dur="500"/>
                                        <p:tgtEl>
                                          <p:spTgt spid="253956">
                                            <p:txEl>
                                              <p:charRg st="75" end="9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53956">
                                            <p:txEl>
                                              <p:charRg st="93" end="139"/>
                                            </p:txEl>
                                          </p:spTgt>
                                        </p:tgtEl>
                                        <p:attrNameLst>
                                          <p:attrName>style.visibility</p:attrName>
                                        </p:attrNameLst>
                                      </p:cBhvr>
                                      <p:to>
                                        <p:strVal val="visible"/>
                                      </p:to>
                                    </p:set>
                                    <p:animEffect transition="in" filter="box(in)">
                                      <p:cBhvr>
                                        <p:cTn id="32" dur="500"/>
                                        <p:tgtEl>
                                          <p:spTgt spid="253956">
                                            <p:txEl>
                                              <p:charRg st="93" end="139"/>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53956">
                                            <p:txEl>
                                              <p:charRg st="139" end="174"/>
                                            </p:txEl>
                                          </p:spTgt>
                                        </p:tgtEl>
                                        <p:attrNameLst>
                                          <p:attrName>style.visibility</p:attrName>
                                        </p:attrNameLst>
                                      </p:cBhvr>
                                      <p:to>
                                        <p:strVal val="visible"/>
                                      </p:to>
                                    </p:set>
                                    <p:animEffect transition="in" filter="box(in)">
                                      <p:cBhvr>
                                        <p:cTn id="35" dur="500"/>
                                        <p:tgtEl>
                                          <p:spTgt spid="253956">
                                            <p:txEl>
                                              <p:charRg st="139" end="174"/>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53956">
                                            <p:txEl>
                                              <p:charRg st="174" end="199"/>
                                            </p:txEl>
                                          </p:spTgt>
                                        </p:tgtEl>
                                        <p:attrNameLst>
                                          <p:attrName>style.visibility</p:attrName>
                                        </p:attrNameLst>
                                      </p:cBhvr>
                                      <p:to>
                                        <p:strVal val="visible"/>
                                      </p:to>
                                    </p:set>
                                    <p:animEffect transition="in" filter="box(in)">
                                      <p:cBhvr>
                                        <p:cTn id="38" dur="500"/>
                                        <p:tgtEl>
                                          <p:spTgt spid="253956">
                                            <p:txEl>
                                              <p:charRg st="174" end="19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253956">
                                            <p:txEl>
                                              <p:charRg st="199" end="223"/>
                                            </p:txEl>
                                          </p:spTgt>
                                        </p:tgtEl>
                                        <p:attrNameLst>
                                          <p:attrName>style.visibility</p:attrName>
                                        </p:attrNameLst>
                                      </p:cBhvr>
                                      <p:to>
                                        <p:strVal val="visible"/>
                                      </p:to>
                                    </p:set>
                                    <p:animEffect transition="in" filter="box(in)">
                                      <p:cBhvr>
                                        <p:cTn id="41" dur="500"/>
                                        <p:tgtEl>
                                          <p:spTgt spid="253956">
                                            <p:txEl>
                                              <p:charRg st="199"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93892" name="Text Box 4"/>
          <p:cNvSpPr txBox="1">
            <a:spLocks noChangeArrowheads="1"/>
          </p:cNvSpPr>
          <p:nvPr/>
        </p:nvSpPr>
        <p:spPr bwMode="auto">
          <a:xfrm>
            <a:off x="684213" y="908050"/>
            <a:ext cx="7632700"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(1)n</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所有数据块号全部存放在</a:t>
            </a:r>
            <a:r>
              <a:rPr kumimoji="0" lang="en-US" altLang="zh-CN" kern="1200" cap="none" spc="0" normalizeH="0" baseline="0" noProof="0">
                <a:latin typeface="宋体" panose="02010600030101010101" pitchFamily="2" charset="-122"/>
                <a:ea typeface="宋体" panose="02010600030101010101" pitchFamily="2" charset="-122"/>
                <a:cs typeface="+mn-cs"/>
              </a:rPr>
              <a:t>iaddr(0) </a:t>
            </a:r>
            <a:r>
              <a:rPr kumimoji="0" lang="zh-CN" altLang="en-US" kern="1200" cap="none" spc="0" normalizeH="0" baseline="0" noProof="0">
                <a:latin typeface="宋体" panose="02010600030101010101" pitchFamily="2" charset="-122"/>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iaddr(9)</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293894" name="Text Box 6"/>
          <p:cNvSpPr txBox="1"/>
          <p:nvPr/>
        </p:nvSpPr>
        <p:spPr>
          <a:xfrm>
            <a:off x="5219700" y="3141663"/>
            <a:ext cx="863600" cy="35560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293896" name="Text Box 8"/>
          <p:cNvSpPr txBox="1"/>
          <p:nvPr/>
        </p:nvSpPr>
        <p:spPr>
          <a:xfrm>
            <a:off x="5578475" y="4157663"/>
            <a:ext cx="504825" cy="396875"/>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293899" name="AutoShape 11"/>
          <p:cNvSpPr/>
          <p:nvPr/>
        </p:nvSpPr>
        <p:spPr bwMode="auto">
          <a:xfrm>
            <a:off x="6156325" y="3213100"/>
            <a:ext cx="71438" cy="2233613"/>
          </a:xfrm>
          <a:prstGeom prst="rightBrace">
            <a:avLst>
              <a:gd name="adj1" fmla="val 26055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900" name="Text Box 12"/>
          <p:cNvSpPr txBox="1">
            <a:spLocks noChangeArrowheads="1"/>
          </p:cNvSpPr>
          <p:nvPr/>
        </p:nvSpPr>
        <p:spPr bwMode="auto">
          <a:xfrm>
            <a:off x="6170613" y="3435350"/>
            <a:ext cx="488950" cy="18669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≤10</a:t>
            </a:r>
            <a:r>
              <a:rPr kumimoji="0" lang="zh-CN" altLang="en-US" sz="2000" kern="1200" cap="none" spc="0" normalizeH="0" baseline="0" noProof="0">
                <a:latin typeface="Arial" panose="020B0604020202020204" pitchFamily="34" charset="0"/>
                <a:ea typeface="宋体" panose="02010600030101010101" pitchFamily="2" charset="-122"/>
                <a:cs typeface="+mn-cs"/>
              </a:rPr>
              <a:t>个数据块</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293922" name="Line 34"/>
          <p:cNvSpPr>
            <a:spLocks noChangeShapeType="1"/>
          </p:cNvSpPr>
          <p:nvPr/>
        </p:nvSpPr>
        <p:spPr bwMode="auto">
          <a:xfrm>
            <a:off x="4067175" y="3068638"/>
            <a:ext cx="1152525" cy="288925"/>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923" name="Line 35"/>
          <p:cNvSpPr>
            <a:spLocks noChangeShapeType="1"/>
          </p:cNvSpPr>
          <p:nvPr/>
        </p:nvSpPr>
        <p:spPr bwMode="auto">
          <a:xfrm>
            <a:off x="3995738" y="3573463"/>
            <a:ext cx="1223963" cy="3603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924" name="Line 36"/>
          <p:cNvSpPr>
            <a:spLocks noChangeShapeType="1"/>
          </p:cNvSpPr>
          <p:nvPr/>
        </p:nvSpPr>
        <p:spPr bwMode="auto">
          <a:xfrm>
            <a:off x="4067175" y="4437063"/>
            <a:ext cx="1152525" cy="28733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925" name="Line 37"/>
          <p:cNvSpPr>
            <a:spLocks noChangeShapeType="1"/>
          </p:cNvSpPr>
          <p:nvPr/>
        </p:nvSpPr>
        <p:spPr bwMode="auto">
          <a:xfrm>
            <a:off x="4067175" y="4941888"/>
            <a:ext cx="1152525" cy="50323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926" name="Text Box 38"/>
          <p:cNvSpPr txBox="1">
            <a:spLocks noChangeArrowheads="1"/>
          </p:cNvSpPr>
          <p:nvPr/>
        </p:nvSpPr>
        <p:spPr bwMode="auto">
          <a:xfrm>
            <a:off x="1835150" y="4221163"/>
            <a:ext cx="792163"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i</a:t>
            </a:r>
            <a:r>
              <a:rPr kumimoji="0" lang="zh-CN" altLang="en-US" sz="2000" kern="1200" cap="none" spc="0" normalizeH="0" baseline="0" noProof="0">
                <a:latin typeface="Arial" panose="020B0604020202020204" pitchFamily="34" charset="0"/>
                <a:ea typeface="宋体" panose="02010600030101010101" pitchFamily="2" charset="-122"/>
                <a:cs typeface="+mn-cs"/>
              </a:rPr>
              <a:t>节点</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293971" name="Group 83"/>
          <p:cNvGraphicFramePr>
            <a:graphicFrameLocks noGrp="1"/>
          </p:cNvGraphicFramePr>
          <p:nvPr>
            <p:ph idx="1"/>
          </p:nvPr>
        </p:nvGraphicFramePr>
        <p:xfrm>
          <a:off x="2627313" y="2420938"/>
          <a:ext cx="1584325" cy="4064000"/>
        </p:xfrm>
        <a:graphic>
          <a:graphicData uri="http://schemas.openxmlformats.org/drawingml/2006/table">
            <a:tbl>
              <a:tblPr/>
              <a:tblGrid>
                <a:gridCol w="1584325"/>
              </a:tblGrid>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iaddr(8)</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iaddr(9)</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iaddr(10)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iaddr(11)</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iaddr(12)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3972" name="Text Box 84"/>
          <p:cNvSpPr txBox="1"/>
          <p:nvPr/>
        </p:nvSpPr>
        <p:spPr>
          <a:xfrm>
            <a:off x="5219700" y="3789363"/>
            <a:ext cx="863600" cy="35560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293973" name="Text Box 85"/>
          <p:cNvSpPr txBox="1"/>
          <p:nvPr/>
        </p:nvSpPr>
        <p:spPr>
          <a:xfrm>
            <a:off x="5219700" y="4586288"/>
            <a:ext cx="863600" cy="35560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
        <p:nvSpPr>
          <p:cNvPr id="293974" name="Text Box 86"/>
          <p:cNvSpPr txBox="1"/>
          <p:nvPr/>
        </p:nvSpPr>
        <p:spPr>
          <a:xfrm>
            <a:off x="5219700" y="5230813"/>
            <a:ext cx="863600" cy="355600"/>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sz="2000" dirty="0">
                <a:latin typeface="Times New Roman" panose="02020603050405020304" pitchFamily="18" charset="0"/>
              </a:rPr>
              <a:t>data</a:t>
            </a:r>
            <a:endParaRPr lang="en-US" altLang="zh-CN" sz="2000" dirty="0">
              <a:latin typeface="Arial" panose="020B0604020202020204" pitchFamily="34" charset="0"/>
              <a:sym typeface="Symbol" panose="05050102010706020507"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3892">
                                            <p:txEl>
                                              <p:charRg st="0" end="9"/>
                                            </p:txEl>
                                          </p:spTgt>
                                        </p:tgtEl>
                                        <p:attrNameLst>
                                          <p:attrName>style.visibility</p:attrName>
                                        </p:attrNameLst>
                                      </p:cBhvr>
                                      <p:to>
                                        <p:strVal val="visible"/>
                                      </p:to>
                                    </p:set>
                                    <p:animEffect transition="in" filter="box(in)">
                                      <p:cBhvr>
                                        <p:cTn id="7" dur="500"/>
                                        <p:tgtEl>
                                          <p:spTgt spid="293892">
                                            <p:txEl>
                                              <p:charRg st="0" end="9"/>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93892">
                                            <p:txEl>
                                              <p:charRg st="9" end="41"/>
                                            </p:txEl>
                                          </p:spTgt>
                                        </p:tgtEl>
                                        <p:attrNameLst>
                                          <p:attrName>style.visibility</p:attrName>
                                        </p:attrNameLst>
                                      </p:cBhvr>
                                      <p:to>
                                        <p:strVal val="visible"/>
                                      </p:to>
                                    </p:set>
                                    <p:animEffect transition="in" filter="box(in)">
                                      <p:cBhvr>
                                        <p:cTn id="10" dur="500"/>
                                        <p:tgtEl>
                                          <p:spTgt spid="293892">
                                            <p:txEl>
                                              <p:charRg st="9" end="4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93894"/>
                                        </p:tgtEl>
                                        <p:attrNameLst>
                                          <p:attrName>style.visibility</p:attrName>
                                        </p:attrNameLst>
                                      </p:cBhvr>
                                      <p:to>
                                        <p:strVal val="visible"/>
                                      </p:to>
                                    </p:set>
                                    <p:animEffect transition="in" filter="box(in)">
                                      <p:cBhvr>
                                        <p:cTn id="15" dur="500"/>
                                        <p:tgtEl>
                                          <p:spTgt spid="29389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3896"/>
                                        </p:tgtEl>
                                        <p:attrNameLst>
                                          <p:attrName>style.visibility</p:attrName>
                                        </p:attrNameLst>
                                      </p:cBhvr>
                                      <p:to>
                                        <p:strVal val="visible"/>
                                      </p:to>
                                    </p:set>
                                    <p:animEffect transition="in" filter="box(in)">
                                      <p:cBhvr>
                                        <p:cTn id="18" dur="500"/>
                                        <p:tgtEl>
                                          <p:spTgt spid="29389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93899"/>
                                        </p:tgtEl>
                                        <p:attrNameLst>
                                          <p:attrName>style.visibility</p:attrName>
                                        </p:attrNameLst>
                                      </p:cBhvr>
                                      <p:to>
                                        <p:strVal val="visible"/>
                                      </p:to>
                                    </p:set>
                                    <p:animEffect transition="in" filter="box(in)">
                                      <p:cBhvr>
                                        <p:cTn id="21" dur="500"/>
                                        <p:tgtEl>
                                          <p:spTgt spid="29389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3900"/>
                                        </p:tgtEl>
                                        <p:attrNameLst>
                                          <p:attrName>style.visibility</p:attrName>
                                        </p:attrNameLst>
                                      </p:cBhvr>
                                      <p:to>
                                        <p:strVal val="visible"/>
                                      </p:to>
                                    </p:set>
                                    <p:animEffect transition="in" filter="box(in)">
                                      <p:cBhvr>
                                        <p:cTn id="24" dur="500"/>
                                        <p:tgtEl>
                                          <p:spTgt spid="293900"/>
                                        </p:tgtEl>
                                      </p:cBhvr>
                                    </p:animEffect>
                                  </p:childTnLst>
                                </p:cTn>
                              </p:par>
                              <p:par>
                                <p:cTn id="25" presetID="4" presetClass="entr" presetSubtype="16" fill="hold" nodeType="withEffect">
                                  <p:stCondLst>
                                    <p:cond delay="0"/>
                                  </p:stCondLst>
                                  <p:childTnLst>
                                    <p:set>
                                      <p:cBhvr>
                                        <p:cTn id="26" dur="1" fill="hold">
                                          <p:stCondLst>
                                            <p:cond delay="0"/>
                                          </p:stCondLst>
                                        </p:cTn>
                                        <p:tgtEl>
                                          <p:spTgt spid="293922"/>
                                        </p:tgtEl>
                                        <p:attrNameLst>
                                          <p:attrName>style.visibility</p:attrName>
                                        </p:attrNameLst>
                                      </p:cBhvr>
                                      <p:to>
                                        <p:strVal val="visible"/>
                                      </p:to>
                                    </p:set>
                                    <p:animEffect transition="in" filter="box(in)">
                                      <p:cBhvr>
                                        <p:cTn id="27" dur="500"/>
                                        <p:tgtEl>
                                          <p:spTgt spid="293922"/>
                                        </p:tgtEl>
                                      </p:cBhvr>
                                    </p:animEffect>
                                  </p:childTnLst>
                                </p:cTn>
                              </p:par>
                              <p:par>
                                <p:cTn id="28" presetID="4" presetClass="entr" presetSubtype="16" fill="hold" nodeType="withEffect">
                                  <p:stCondLst>
                                    <p:cond delay="0"/>
                                  </p:stCondLst>
                                  <p:childTnLst>
                                    <p:set>
                                      <p:cBhvr>
                                        <p:cTn id="29" dur="1" fill="hold">
                                          <p:stCondLst>
                                            <p:cond delay="0"/>
                                          </p:stCondLst>
                                        </p:cTn>
                                        <p:tgtEl>
                                          <p:spTgt spid="293923"/>
                                        </p:tgtEl>
                                        <p:attrNameLst>
                                          <p:attrName>style.visibility</p:attrName>
                                        </p:attrNameLst>
                                      </p:cBhvr>
                                      <p:to>
                                        <p:strVal val="visible"/>
                                      </p:to>
                                    </p:set>
                                    <p:animEffect transition="in" filter="box(in)">
                                      <p:cBhvr>
                                        <p:cTn id="30" dur="500"/>
                                        <p:tgtEl>
                                          <p:spTgt spid="293923"/>
                                        </p:tgtEl>
                                      </p:cBhvr>
                                    </p:animEffect>
                                  </p:childTnLst>
                                </p:cTn>
                              </p:par>
                              <p:par>
                                <p:cTn id="31" presetID="4" presetClass="entr" presetSubtype="16" fill="hold" nodeType="withEffect">
                                  <p:stCondLst>
                                    <p:cond delay="0"/>
                                  </p:stCondLst>
                                  <p:childTnLst>
                                    <p:set>
                                      <p:cBhvr>
                                        <p:cTn id="32" dur="1" fill="hold">
                                          <p:stCondLst>
                                            <p:cond delay="0"/>
                                          </p:stCondLst>
                                        </p:cTn>
                                        <p:tgtEl>
                                          <p:spTgt spid="293924"/>
                                        </p:tgtEl>
                                        <p:attrNameLst>
                                          <p:attrName>style.visibility</p:attrName>
                                        </p:attrNameLst>
                                      </p:cBhvr>
                                      <p:to>
                                        <p:strVal val="visible"/>
                                      </p:to>
                                    </p:set>
                                    <p:animEffect transition="in" filter="box(in)">
                                      <p:cBhvr>
                                        <p:cTn id="33" dur="500"/>
                                        <p:tgtEl>
                                          <p:spTgt spid="293924"/>
                                        </p:tgtEl>
                                      </p:cBhvr>
                                    </p:animEffect>
                                  </p:childTnLst>
                                </p:cTn>
                              </p:par>
                              <p:par>
                                <p:cTn id="34" presetID="4" presetClass="entr" presetSubtype="16" fill="hold" nodeType="withEffect">
                                  <p:stCondLst>
                                    <p:cond delay="0"/>
                                  </p:stCondLst>
                                  <p:childTnLst>
                                    <p:set>
                                      <p:cBhvr>
                                        <p:cTn id="35" dur="1" fill="hold">
                                          <p:stCondLst>
                                            <p:cond delay="0"/>
                                          </p:stCondLst>
                                        </p:cTn>
                                        <p:tgtEl>
                                          <p:spTgt spid="293925"/>
                                        </p:tgtEl>
                                        <p:attrNameLst>
                                          <p:attrName>style.visibility</p:attrName>
                                        </p:attrNameLst>
                                      </p:cBhvr>
                                      <p:to>
                                        <p:strVal val="visible"/>
                                      </p:to>
                                    </p:set>
                                    <p:animEffect transition="in" filter="box(in)">
                                      <p:cBhvr>
                                        <p:cTn id="36" dur="500"/>
                                        <p:tgtEl>
                                          <p:spTgt spid="29392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93926"/>
                                        </p:tgtEl>
                                        <p:attrNameLst>
                                          <p:attrName>style.visibility</p:attrName>
                                        </p:attrNameLst>
                                      </p:cBhvr>
                                      <p:to>
                                        <p:strVal val="visible"/>
                                      </p:to>
                                    </p:set>
                                    <p:animEffect transition="in" filter="box(in)">
                                      <p:cBhvr>
                                        <p:cTn id="39" dur="500"/>
                                        <p:tgtEl>
                                          <p:spTgt spid="293926"/>
                                        </p:tgtEl>
                                      </p:cBhvr>
                                    </p:animEffect>
                                  </p:childTnLst>
                                </p:cTn>
                              </p:par>
                              <p:par>
                                <p:cTn id="40" presetID="4" presetClass="entr" presetSubtype="16" fill="hold" nodeType="withEffect">
                                  <p:stCondLst>
                                    <p:cond delay="0"/>
                                  </p:stCondLst>
                                  <p:childTnLst>
                                    <p:set>
                                      <p:cBhvr>
                                        <p:cTn id="41" dur="1" fill="hold">
                                          <p:stCondLst>
                                            <p:cond delay="0"/>
                                          </p:stCondLst>
                                        </p:cTn>
                                        <p:tgtEl>
                                          <p:spTgt spid="293971"/>
                                        </p:tgtEl>
                                        <p:attrNameLst>
                                          <p:attrName>style.visibility</p:attrName>
                                        </p:attrNameLst>
                                      </p:cBhvr>
                                      <p:to>
                                        <p:strVal val="visible"/>
                                      </p:to>
                                    </p:set>
                                    <p:animEffect transition="in" filter="box(in)">
                                      <p:cBhvr>
                                        <p:cTn id="42" dur="500"/>
                                        <p:tgtEl>
                                          <p:spTgt spid="293971"/>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93972"/>
                                        </p:tgtEl>
                                        <p:attrNameLst>
                                          <p:attrName>style.visibility</p:attrName>
                                        </p:attrNameLst>
                                      </p:cBhvr>
                                      <p:to>
                                        <p:strVal val="visible"/>
                                      </p:to>
                                    </p:set>
                                    <p:animEffect transition="in" filter="box(in)">
                                      <p:cBhvr>
                                        <p:cTn id="45" dur="500"/>
                                        <p:tgtEl>
                                          <p:spTgt spid="29397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93973"/>
                                        </p:tgtEl>
                                        <p:attrNameLst>
                                          <p:attrName>style.visibility</p:attrName>
                                        </p:attrNameLst>
                                      </p:cBhvr>
                                      <p:to>
                                        <p:strVal val="visible"/>
                                      </p:to>
                                    </p:set>
                                    <p:animEffect transition="in" filter="box(in)">
                                      <p:cBhvr>
                                        <p:cTn id="48" dur="500"/>
                                        <p:tgtEl>
                                          <p:spTgt spid="293973"/>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293974"/>
                                        </p:tgtEl>
                                        <p:attrNameLst>
                                          <p:attrName>style.visibility</p:attrName>
                                        </p:attrNameLst>
                                      </p:cBhvr>
                                      <p:to>
                                        <p:strVal val="visible"/>
                                      </p:to>
                                    </p:set>
                                    <p:animEffect transition="in" filter="box(in)">
                                      <p:cBhvr>
                                        <p:cTn id="51" dur="500"/>
                                        <p:tgtEl>
                                          <p:spTgt spid="29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4" grpId="0" animBg="1"/>
      <p:bldP spid="293896" grpId="0"/>
      <p:bldP spid="293899" grpId="0" animBg="1"/>
      <p:bldP spid="293900" grpId="0"/>
      <p:bldP spid="293926" grpId="0"/>
      <p:bldP spid="293972" grpId="0" animBg="1"/>
      <p:bldP spid="293973" grpId="0" animBg="1"/>
      <p:bldP spid="29397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ChangeArrowheads="1"/>
          </p:cNvSpPr>
          <p:nvPr>
            <p:ph type="title"/>
          </p:nvPr>
        </p:nvSpPr>
        <p:spPr>
          <a:xfrm>
            <a:off x="323850"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95939" name="Text Box 3"/>
          <p:cNvSpPr txBox="1">
            <a:spLocks noChangeArrowheads="1"/>
          </p:cNvSpPr>
          <p:nvPr/>
        </p:nvSpPr>
        <p:spPr bwMode="auto">
          <a:xfrm>
            <a:off x="107950" y="692150"/>
            <a:ext cx="8280400"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(2)10</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≤1034</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前面</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个数据块号全部存放在</a:t>
            </a:r>
            <a:r>
              <a:rPr kumimoji="0" lang="en-US" altLang="zh-CN" kern="1200" cap="none" spc="0" normalizeH="0" baseline="0" noProof="0">
                <a:latin typeface="宋体" panose="02010600030101010101" pitchFamily="2" charset="-122"/>
                <a:ea typeface="宋体" panose="02010600030101010101" pitchFamily="2" charset="-122"/>
                <a:cs typeface="+mn-cs"/>
              </a:rPr>
              <a:t>iaddr(0) </a:t>
            </a:r>
            <a:r>
              <a:rPr kumimoji="0" lang="zh-CN" altLang="en-US" kern="1200" cap="none" spc="0" normalizeH="0" baseline="0" noProof="0">
                <a:latin typeface="宋体" panose="02010600030101010101" pitchFamily="2" charset="-122"/>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iaddr(9)</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295962" name="Line 26"/>
          <p:cNvSpPr>
            <a:spLocks noChangeShapeType="1"/>
          </p:cNvSpPr>
          <p:nvPr/>
        </p:nvSpPr>
        <p:spPr bwMode="auto">
          <a:xfrm>
            <a:off x="3276600" y="3068638"/>
            <a:ext cx="2016125" cy="1444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941" name="Rectangle 5"/>
          <p:cNvSpPr/>
          <p:nvPr/>
        </p:nvSpPr>
        <p:spPr>
          <a:xfrm>
            <a:off x="1763713" y="6062663"/>
            <a:ext cx="1771650" cy="46196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iaddr(12)</a:t>
            </a:r>
            <a:endParaRPr lang="en-US" altLang="zh-CN" dirty="0">
              <a:latin typeface="Arial" panose="020B0604020202020204" pitchFamily="34" charset="0"/>
            </a:endParaRPr>
          </a:p>
        </p:txBody>
      </p:sp>
      <p:sp>
        <p:nvSpPr>
          <p:cNvPr id="295942" name="Rectangle 6"/>
          <p:cNvSpPr/>
          <p:nvPr/>
        </p:nvSpPr>
        <p:spPr>
          <a:xfrm>
            <a:off x="1763713" y="5607050"/>
            <a:ext cx="1771650" cy="45561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iaddr(11)</a:t>
            </a:r>
            <a:endParaRPr lang="en-US" altLang="zh-CN" dirty="0">
              <a:latin typeface="Arial" panose="020B0604020202020204" pitchFamily="34" charset="0"/>
            </a:endParaRPr>
          </a:p>
        </p:txBody>
      </p:sp>
      <p:sp>
        <p:nvSpPr>
          <p:cNvPr id="295943" name="Rectangle 7"/>
          <p:cNvSpPr/>
          <p:nvPr/>
        </p:nvSpPr>
        <p:spPr>
          <a:xfrm>
            <a:off x="1763713" y="5146675"/>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iaddr(10)</a:t>
            </a:r>
            <a:endParaRPr lang="en-US" altLang="zh-CN" dirty="0">
              <a:latin typeface="Arial" panose="020B0604020202020204" pitchFamily="34" charset="0"/>
            </a:endParaRPr>
          </a:p>
        </p:txBody>
      </p:sp>
      <p:sp>
        <p:nvSpPr>
          <p:cNvPr id="295944" name="Rectangle 8"/>
          <p:cNvSpPr/>
          <p:nvPr/>
        </p:nvSpPr>
        <p:spPr>
          <a:xfrm>
            <a:off x="1763713" y="4687888"/>
            <a:ext cx="1771650" cy="458787"/>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iaddr(9)</a:t>
            </a:r>
            <a:endParaRPr lang="en-US" altLang="zh-CN" dirty="0">
              <a:latin typeface="Arial" panose="020B0604020202020204" pitchFamily="34" charset="0"/>
            </a:endParaRPr>
          </a:p>
        </p:txBody>
      </p:sp>
      <p:sp>
        <p:nvSpPr>
          <p:cNvPr id="295945" name="Rectangle 9"/>
          <p:cNvSpPr/>
          <p:nvPr/>
        </p:nvSpPr>
        <p:spPr>
          <a:xfrm>
            <a:off x="1763713" y="4224338"/>
            <a:ext cx="1771650" cy="46355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iaddr(8)</a:t>
            </a:r>
            <a:endParaRPr lang="en-US" altLang="zh-CN" dirty="0">
              <a:latin typeface="Arial" panose="020B0604020202020204" pitchFamily="34" charset="0"/>
            </a:endParaRPr>
          </a:p>
        </p:txBody>
      </p:sp>
      <p:sp>
        <p:nvSpPr>
          <p:cNvPr id="295946" name="Rectangle 10"/>
          <p:cNvSpPr/>
          <p:nvPr/>
        </p:nvSpPr>
        <p:spPr>
          <a:xfrm>
            <a:off x="1763713" y="3768725"/>
            <a:ext cx="1771650" cy="455613"/>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295947" name="Rectangle 11"/>
          <p:cNvSpPr/>
          <p:nvPr/>
        </p:nvSpPr>
        <p:spPr>
          <a:xfrm>
            <a:off x="1763713" y="3308350"/>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a:t>
            </a:r>
            <a:endParaRPr lang="en-US" altLang="zh-CN" dirty="0">
              <a:latin typeface="Arial" panose="020B0604020202020204" pitchFamily="34" charset="0"/>
            </a:endParaRPr>
          </a:p>
        </p:txBody>
      </p:sp>
      <p:sp>
        <p:nvSpPr>
          <p:cNvPr id="295948" name="Rectangle 12"/>
          <p:cNvSpPr/>
          <p:nvPr/>
        </p:nvSpPr>
        <p:spPr>
          <a:xfrm>
            <a:off x="1763713" y="2852738"/>
            <a:ext cx="1771650" cy="45561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iaddr(0)</a:t>
            </a:r>
            <a:endParaRPr lang="en-US" altLang="zh-CN" dirty="0">
              <a:latin typeface="Arial" panose="020B0604020202020204" pitchFamily="34" charset="0"/>
            </a:endParaRPr>
          </a:p>
        </p:txBody>
      </p:sp>
      <p:sp>
        <p:nvSpPr>
          <p:cNvPr id="295949" name="Rectangle 13"/>
          <p:cNvSpPr/>
          <p:nvPr/>
        </p:nvSpPr>
        <p:spPr>
          <a:xfrm>
            <a:off x="1763713" y="2390775"/>
            <a:ext cx="1771650" cy="461963"/>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295950" name="Line 14"/>
          <p:cNvSpPr/>
          <p:nvPr/>
        </p:nvSpPr>
        <p:spPr>
          <a:xfrm>
            <a:off x="1763713" y="2390775"/>
            <a:ext cx="1771650" cy="0"/>
          </a:xfrm>
          <a:prstGeom prst="line">
            <a:avLst/>
          </a:prstGeom>
          <a:ln w="28575" cap="sq" cmpd="sng">
            <a:solidFill>
              <a:schemeClr val="tx1"/>
            </a:solidFill>
            <a:prstDash val="solid"/>
            <a:headEnd type="none" w="med" len="med"/>
            <a:tailEnd type="none" w="med" len="med"/>
          </a:ln>
        </p:spPr>
      </p:sp>
      <p:sp>
        <p:nvSpPr>
          <p:cNvPr id="295951" name="Line 15"/>
          <p:cNvSpPr/>
          <p:nvPr/>
        </p:nvSpPr>
        <p:spPr>
          <a:xfrm>
            <a:off x="1763713" y="2852738"/>
            <a:ext cx="1771650" cy="0"/>
          </a:xfrm>
          <a:prstGeom prst="line">
            <a:avLst/>
          </a:prstGeom>
          <a:ln w="12700" cap="flat" cmpd="sng">
            <a:solidFill>
              <a:schemeClr val="tx1"/>
            </a:solidFill>
            <a:prstDash val="solid"/>
            <a:headEnd type="none" w="med" len="med"/>
            <a:tailEnd type="none" w="med" len="med"/>
          </a:ln>
        </p:spPr>
      </p:sp>
      <p:sp>
        <p:nvSpPr>
          <p:cNvPr id="295952" name="Line 16"/>
          <p:cNvSpPr/>
          <p:nvPr/>
        </p:nvSpPr>
        <p:spPr>
          <a:xfrm>
            <a:off x="1763713" y="3308350"/>
            <a:ext cx="1771650" cy="0"/>
          </a:xfrm>
          <a:prstGeom prst="line">
            <a:avLst/>
          </a:prstGeom>
          <a:ln w="12700" cap="flat" cmpd="sng">
            <a:solidFill>
              <a:schemeClr val="tx1"/>
            </a:solidFill>
            <a:prstDash val="solid"/>
            <a:headEnd type="none" w="med" len="med"/>
            <a:tailEnd type="none" w="med" len="med"/>
          </a:ln>
        </p:spPr>
      </p:sp>
      <p:sp>
        <p:nvSpPr>
          <p:cNvPr id="295953" name="Line 17"/>
          <p:cNvSpPr/>
          <p:nvPr/>
        </p:nvSpPr>
        <p:spPr>
          <a:xfrm>
            <a:off x="1763713" y="3789363"/>
            <a:ext cx="1771650" cy="0"/>
          </a:xfrm>
          <a:prstGeom prst="line">
            <a:avLst/>
          </a:prstGeom>
          <a:ln w="12700" cap="flat" cmpd="sng">
            <a:solidFill>
              <a:schemeClr val="tx1"/>
            </a:solidFill>
            <a:prstDash val="solid"/>
            <a:headEnd type="none" w="med" len="med"/>
            <a:tailEnd type="none" w="med" len="med"/>
          </a:ln>
        </p:spPr>
      </p:sp>
      <p:sp>
        <p:nvSpPr>
          <p:cNvPr id="295954" name="Line 18"/>
          <p:cNvSpPr/>
          <p:nvPr/>
        </p:nvSpPr>
        <p:spPr>
          <a:xfrm>
            <a:off x="1763713" y="4224338"/>
            <a:ext cx="1771650" cy="0"/>
          </a:xfrm>
          <a:prstGeom prst="line">
            <a:avLst/>
          </a:prstGeom>
          <a:ln w="12700" cap="flat" cmpd="sng">
            <a:solidFill>
              <a:schemeClr val="tx1"/>
            </a:solidFill>
            <a:prstDash val="solid"/>
            <a:headEnd type="none" w="med" len="med"/>
            <a:tailEnd type="none" w="med" len="med"/>
          </a:ln>
        </p:spPr>
      </p:sp>
      <p:sp>
        <p:nvSpPr>
          <p:cNvPr id="295955" name="Line 19"/>
          <p:cNvSpPr/>
          <p:nvPr/>
        </p:nvSpPr>
        <p:spPr>
          <a:xfrm>
            <a:off x="1763713" y="4687888"/>
            <a:ext cx="1771650" cy="0"/>
          </a:xfrm>
          <a:prstGeom prst="line">
            <a:avLst/>
          </a:prstGeom>
          <a:ln w="12700" cap="flat" cmpd="sng">
            <a:solidFill>
              <a:schemeClr val="tx1"/>
            </a:solidFill>
            <a:prstDash val="solid"/>
            <a:headEnd type="none" w="med" len="med"/>
            <a:tailEnd type="none" w="med" len="med"/>
          </a:ln>
        </p:spPr>
      </p:sp>
      <p:sp>
        <p:nvSpPr>
          <p:cNvPr id="295956" name="Line 20"/>
          <p:cNvSpPr/>
          <p:nvPr/>
        </p:nvSpPr>
        <p:spPr>
          <a:xfrm>
            <a:off x="1763713" y="5146675"/>
            <a:ext cx="1771650" cy="0"/>
          </a:xfrm>
          <a:prstGeom prst="line">
            <a:avLst/>
          </a:prstGeom>
          <a:ln w="12700" cap="flat" cmpd="sng">
            <a:solidFill>
              <a:schemeClr val="tx1"/>
            </a:solidFill>
            <a:prstDash val="solid"/>
            <a:headEnd type="none" w="med" len="med"/>
            <a:tailEnd type="none" w="med" len="med"/>
          </a:ln>
        </p:spPr>
      </p:sp>
      <p:sp>
        <p:nvSpPr>
          <p:cNvPr id="295957" name="Line 21"/>
          <p:cNvSpPr/>
          <p:nvPr/>
        </p:nvSpPr>
        <p:spPr>
          <a:xfrm>
            <a:off x="1763713" y="5607050"/>
            <a:ext cx="1771650" cy="0"/>
          </a:xfrm>
          <a:prstGeom prst="line">
            <a:avLst/>
          </a:prstGeom>
          <a:ln w="12700" cap="flat" cmpd="sng">
            <a:solidFill>
              <a:schemeClr val="tx1"/>
            </a:solidFill>
            <a:prstDash val="solid"/>
            <a:headEnd type="none" w="med" len="med"/>
            <a:tailEnd type="none" w="med" len="med"/>
          </a:ln>
        </p:spPr>
      </p:sp>
      <p:sp>
        <p:nvSpPr>
          <p:cNvPr id="295958" name="Line 22"/>
          <p:cNvSpPr/>
          <p:nvPr/>
        </p:nvSpPr>
        <p:spPr>
          <a:xfrm>
            <a:off x="1763713" y="6062663"/>
            <a:ext cx="1771650" cy="0"/>
          </a:xfrm>
          <a:prstGeom prst="line">
            <a:avLst/>
          </a:prstGeom>
          <a:ln w="12700" cap="flat" cmpd="sng">
            <a:solidFill>
              <a:schemeClr val="tx1"/>
            </a:solidFill>
            <a:prstDash val="solid"/>
            <a:headEnd type="none" w="med" len="med"/>
            <a:tailEnd type="none" w="med" len="med"/>
          </a:ln>
        </p:spPr>
      </p:sp>
      <p:sp>
        <p:nvSpPr>
          <p:cNvPr id="295959" name="Line 23"/>
          <p:cNvSpPr/>
          <p:nvPr/>
        </p:nvSpPr>
        <p:spPr>
          <a:xfrm>
            <a:off x="1763713" y="6524625"/>
            <a:ext cx="1771650" cy="0"/>
          </a:xfrm>
          <a:prstGeom prst="line">
            <a:avLst/>
          </a:prstGeom>
          <a:ln w="28575" cap="sq" cmpd="sng">
            <a:solidFill>
              <a:schemeClr val="tx1"/>
            </a:solidFill>
            <a:prstDash val="solid"/>
            <a:headEnd type="none" w="med" len="med"/>
            <a:tailEnd type="none" w="med" len="med"/>
          </a:ln>
        </p:spPr>
      </p:sp>
      <p:sp>
        <p:nvSpPr>
          <p:cNvPr id="295960" name="Line 24"/>
          <p:cNvSpPr/>
          <p:nvPr/>
        </p:nvSpPr>
        <p:spPr>
          <a:xfrm>
            <a:off x="1763713" y="2390775"/>
            <a:ext cx="0" cy="4133850"/>
          </a:xfrm>
          <a:prstGeom prst="line">
            <a:avLst/>
          </a:prstGeom>
          <a:ln w="28575" cap="sq" cmpd="sng">
            <a:solidFill>
              <a:schemeClr val="tx1"/>
            </a:solidFill>
            <a:prstDash val="solid"/>
            <a:headEnd type="none" w="med" len="med"/>
            <a:tailEnd type="none" w="med" len="med"/>
          </a:ln>
        </p:spPr>
      </p:sp>
      <p:sp>
        <p:nvSpPr>
          <p:cNvPr id="295961" name="Line 25"/>
          <p:cNvSpPr/>
          <p:nvPr/>
        </p:nvSpPr>
        <p:spPr>
          <a:xfrm>
            <a:off x="3535363" y="2390775"/>
            <a:ext cx="0" cy="4133850"/>
          </a:xfrm>
          <a:prstGeom prst="line">
            <a:avLst/>
          </a:prstGeom>
          <a:ln w="28575" cap="sq" cmpd="sng">
            <a:solidFill>
              <a:schemeClr val="tx1"/>
            </a:solidFill>
            <a:prstDash val="solid"/>
            <a:headEnd type="none" w="med" len="med"/>
            <a:tailEnd type="none" w="med" len="med"/>
          </a:ln>
        </p:spPr>
      </p:sp>
      <p:sp>
        <p:nvSpPr>
          <p:cNvPr id="295964" name="Line 28"/>
          <p:cNvSpPr>
            <a:spLocks noChangeShapeType="1"/>
          </p:cNvSpPr>
          <p:nvPr/>
        </p:nvSpPr>
        <p:spPr bwMode="auto">
          <a:xfrm flipV="1">
            <a:off x="3348038" y="4005263"/>
            <a:ext cx="1944688" cy="936625"/>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965" name="Text Box 29"/>
          <p:cNvSpPr txBox="1">
            <a:spLocks noChangeArrowheads="1"/>
          </p:cNvSpPr>
          <p:nvPr/>
        </p:nvSpPr>
        <p:spPr bwMode="auto">
          <a:xfrm>
            <a:off x="1997075" y="1892300"/>
            <a:ext cx="14224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2" name="Group 56"/>
          <p:cNvGrpSpPr/>
          <p:nvPr/>
        </p:nvGrpSpPr>
        <p:grpSpPr>
          <a:xfrm>
            <a:off x="5292725" y="2420938"/>
            <a:ext cx="2330450" cy="4059237"/>
            <a:chOff x="3334" y="1525"/>
            <a:chExt cx="1468" cy="2557"/>
          </a:xfrm>
        </p:grpSpPr>
        <p:sp>
          <p:nvSpPr>
            <p:cNvPr id="50205" name="Text Box 31"/>
            <p:cNvSpPr txBox="1"/>
            <p:nvPr/>
          </p:nvSpPr>
          <p:spPr>
            <a:xfrm>
              <a:off x="3334" y="1950"/>
              <a:ext cx="888" cy="2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06" name="Text Box 32"/>
            <p:cNvSpPr txBox="1"/>
            <p:nvPr/>
          </p:nvSpPr>
          <p:spPr>
            <a:xfrm>
              <a:off x="3447" y="2108"/>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295969" name="AutoShape 33"/>
            <p:cNvSpPr/>
            <p:nvPr/>
          </p:nvSpPr>
          <p:spPr bwMode="auto">
            <a:xfrm>
              <a:off x="4222" y="1950"/>
              <a:ext cx="111" cy="632"/>
            </a:xfrm>
            <a:prstGeom prst="rightBrace">
              <a:avLst>
                <a:gd name="adj1" fmla="val 4744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970" name="Text Box 34"/>
            <p:cNvSpPr txBox="1">
              <a:spLocks noChangeArrowheads="1"/>
            </p:cNvSpPr>
            <p:nvPr/>
          </p:nvSpPr>
          <p:spPr bwMode="auto">
            <a:xfrm>
              <a:off x="4320" y="2005"/>
              <a:ext cx="346" cy="79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前</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0209" name="Text Box 35"/>
            <p:cNvSpPr txBox="1"/>
            <p:nvPr/>
          </p:nvSpPr>
          <p:spPr>
            <a:xfrm>
              <a:off x="3334" y="242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10" name="Text Box 36"/>
            <p:cNvSpPr txBox="1"/>
            <p:nvPr/>
          </p:nvSpPr>
          <p:spPr>
            <a:xfrm>
              <a:off x="3334" y="2818"/>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11" name="Text Box 37"/>
            <p:cNvSpPr txBox="1"/>
            <p:nvPr/>
          </p:nvSpPr>
          <p:spPr>
            <a:xfrm>
              <a:off x="3334" y="3293"/>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12" name="Text Box 38"/>
            <p:cNvSpPr txBox="1"/>
            <p:nvPr/>
          </p:nvSpPr>
          <p:spPr>
            <a:xfrm>
              <a:off x="3334" y="384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13" name="Text Box 39"/>
            <p:cNvSpPr txBox="1"/>
            <p:nvPr/>
          </p:nvSpPr>
          <p:spPr>
            <a:xfrm>
              <a:off x="3447" y="3450"/>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295976" name="AutoShape 40"/>
            <p:cNvSpPr/>
            <p:nvPr/>
          </p:nvSpPr>
          <p:spPr bwMode="auto">
            <a:xfrm>
              <a:off x="4222" y="2818"/>
              <a:ext cx="221" cy="1264"/>
            </a:xfrm>
            <a:prstGeom prst="rightBrace">
              <a:avLst>
                <a:gd name="adj1" fmla="val 47662"/>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977" name="Text Box 41"/>
            <p:cNvSpPr txBox="1">
              <a:spLocks noChangeArrowheads="1"/>
            </p:cNvSpPr>
            <p:nvPr/>
          </p:nvSpPr>
          <p:spPr bwMode="auto">
            <a:xfrm>
              <a:off x="4456" y="2977"/>
              <a:ext cx="346" cy="10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≤1024</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0216" name="Text Box 42"/>
            <p:cNvSpPr txBox="1"/>
            <p:nvPr/>
          </p:nvSpPr>
          <p:spPr>
            <a:xfrm>
              <a:off x="3334" y="152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0217" name="Text Box 43"/>
            <p:cNvSpPr txBox="1"/>
            <p:nvPr/>
          </p:nvSpPr>
          <p:spPr>
            <a:xfrm>
              <a:off x="3334" y="1525"/>
              <a:ext cx="999" cy="269"/>
            </a:xfrm>
            <a:prstGeom prst="rect">
              <a:avLst/>
            </a:prstGeom>
            <a:noFill/>
            <a:ln w="9525">
              <a:noFill/>
            </a:ln>
          </p:spPr>
          <p:txBody>
            <a:bodyPr>
              <a:spAutoFit/>
            </a:bodyPr>
            <a:p>
              <a:pPr>
                <a:buClrTx/>
              </a:pPr>
              <a:r>
                <a:rPr lang="zh-CN" altLang="en-US" sz="2200" dirty="0">
                  <a:latin typeface="Times New Roman" panose="02020603050405020304" pitchFamily="18" charset="0"/>
                </a:rPr>
                <a:t>数据块</a:t>
              </a:r>
              <a:endParaRPr lang="zh-CN" altLang="en-US" sz="2200"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5939">
                                            <p:txEl>
                                              <p:charRg st="14" end="49"/>
                                            </p:txEl>
                                          </p:spTgt>
                                        </p:tgtEl>
                                        <p:attrNameLst>
                                          <p:attrName>style.visibility</p:attrName>
                                        </p:attrNameLst>
                                      </p:cBhvr>
                                      <p:to>
                                        <p:strVal val="visible"/>
                                      </p:to>
                                    </p:set>
                                    <p:animEffect transition="in" filter="box(in)">
                                      <p:cBhvr>
                                        <p:cTn id="12" dur="500"/>
                                        <p:tgtEl>
                                          <p:spTgt spid="295939">
                                            <p:txEl>
                                              <p:charRg st="14"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5962"/>
                                        </p:tgtEl>
                                        <p:attrNameLst>
                                          <p:attrName>style.visibility</p:attrName>
                                        </p:attrNameLst>
                                      </p:cBhvr>
                                      <p:to>
                                        <p:strVal val="visible"/>
                                      </p:to>
                                    </p:set>
                                    <p:animEffect transition="in" filter="box(in)">
                                      <p:cBhvr>
                                        <p:cTn id="17" dur="500"/>
                                        <p:tgtEl>
                                          <p:spTgt spid="295962"/>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95941"/>
                                        </p:tgtEl>
                                        <p:attrNameLst>
                                          <p:attrName>style.visibility</p:attrName>
                                        </p:attrNameLst>
                                      </p:cBhvr>
                                      <p:to>
                                        <p:strVal val="visible"/>
                                      </p:to>
                                    </p:set>
                                    <p:animEffect transition="in" filter="box(in)">
                                      <p:cBhvr>
                                        <p:cTn id="20" dur="500"/>
                                        <p:tgtEl>
                                          <p:spTgt spid="29594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95942"/>
                                        </p:tgtEl>
                                        <p:attrNameLst>
                                          <p:attrName>style.visibility</p:attrName>
                                        </p:attrNameLst>
                                      </p:cBhvr>
                                      <p:to>
                                        <p:strVal val="visible"/>
                                      </p:to>
                                    </p:set>
                                    <p:animEffect transition="in" filter="box(in)">
                                      <p:cBhvr>
                                        <p:cTn id="23" dur="500"/>
                                        <p:tgtEl>
                                          <p:spTgt spid="29594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95943"/>
                                        </p:tgtEl>
                                        <p:attrNameLst>
                                          <p:attrName>style.visibility</p:attrName>
                                        </p:attrNameLst>
                                      </p:cBhvr>
                                      <p:to>
                                        <p:strVal val="visible"/>
                                      </p:to>
                                    </p:set>
                                    <p:animEffect transition="in" filter="box(in)">
                                      <p:cBhvr>
                                        <p:cTn id="26" dur="500"/>
                                        <p:tgtEl>
                                          <p:spTgt spid="29594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95944"/>
                                        </p:tgtEl>
                                        <p:attrNameLst>
                                          <p:attrName>style.visibility</p:attrName>
                                        </p:attrNameLst>
                                      </p:cBhvr>
                                      <p:to>
                                        <p:strVal val="visible"/>
                                      </p:to>
                                    </p:set>
                                    <p:animEffect transition="in" filter="box(in)">
                                      <p:cBhvr>
                                        <p:cTn id="29" dur="500"/>
                                        <p:tgtEl>
                                          <p:spTgt spid="295944"/>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95945"/>
                                        </p:tgtEl>
                                        <p:attrNameLst>
                                          <p:attrName>style.visibility</p:attrName>
                                        </p:attrNameLst>
                                      </p:cBhvr>
                                      <p:to>
                                        <p:strVal val="visible"/>
                                      </p:to>
                                    </p:set>
                                    <p:animEffect transition="in" filter="box(in)">
                                      <p:cBhvr>
                                        <p:cTn id="32" dur="500"/>
                                        <p:tgtEl>
                                          <p:spTgt spid="295945"/>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95946"/>
                                        </p:tgtEl>
                                        <p:attrNameLst>
                                          <p:attrName>style.visibility</p:attrName>
                                        </p:attrNameLst>
                                      </p:cBhvr>
                                      <p:to>
                                        <p:strVal val="visible"/>
                                      </p:to>
                                    </p:set>
                                    <p:animEffect transition="in" filter="box(in)">
                                      <p:cBhvr>
                                        <p:cTn id="35" dur="500"/>
                                        <p:tgtEl>
                                          <p:spTgt spid="295946"/>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95947"/>
                                        </p:tgtEl>
                                        <p:attrNameLst>
                                          <p:attrName>style.visibility</p:attrName>
                                        </p:attrNameLst>
                                      </p:cBhvr>
                                      <p:to>
                                        <p:strVal val="visible"/>
                                      </p:to>
                                    </p:set>
                                    <p:animEffect transition="in" filter="box(in)">
                                      <p:cBhvr>
                                        <p:cTn id="38" dur="500"/>
                                        <p:tgtEl>
                                          <p:spTgt spid="295947"/>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95948"/>
                                        </p:tgtEl>
                                        <p:attrNameLst>
                                          <p:attrName>style.visibility</p:attrName>
                                        </p:attrNameLst>
                                      </p:cBhvr>
                                      <p:to>
                                        <p:strVal val="visible"/>
                                      </p:to>
                                    </p:set>
                                    <p:animEffect transition="in" filter="box(in)">
                                      <p:cBhvr>
                                        <p:cTn id="41" dur="500"/>
                                        <p:tgtEl>
                                          <p:spTgt spid="295948"/>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95949"/>
                                        </p:tgtEl>
                                        <p:attrNameLst>
                                          <p:attrName>style.visibility</p:attrName>
                                        </p:attrNameLst>
                                      </p:cBhvr>
                                      <p:to>
                                        <p:strVal val="visible"/>
                                      </p:to>
                                    </p:set>
                                    <p:animEffect transition="in" filter="box(in)">
                                      <p:cBhvr>
                                        <p:cTn id="44" dur="500"/>
                                        <p:tgtEl>
                                          <p:spTgt spid="295949"/>
                                        </p:tgtEl>
                                      </p:cBhvr>
                                    </p:animEffect>
                                  </p:childTnLst>
                                </p:cTn>
                              </p:par>
                              <p:par>
                                <p:cTn id="45" presetID="4" presetClass="entr" presetSubtype="16" fill="hold" nodeType="withEffect">
                                  <p:stCondLst>
                                    <p:cond delay="0"/>
                                  </p:stCondLst>
                                  <p:childTnLst>
                                    <p:set>
                                      <p:cBhvr>
                                        <p:cTn id="46" dur="1" fill="hold">
                                          <p:stCondLst>
                                            <p:cond delay="0"/>
                                          </p:stCondLst>
                                        </p:cTn>
                                        <p:tgtEl>
                                          <p:spTgt spid="295950"/>
                                        </p:tgtEl>
                                        <p:attrNameLst>
                                          <p:attrName>style.visibility</p:attrName>
                                        </p:attrNameLst>
                                      </p:cBhvr>
                                      <p:to>
                                        <p:strVal val="visible"/>
                                      </p:to>
                                    </p:set>
                                    <p:animEffect transition="in" filter="box(in)">
                                      <p:cBhvr>
                                        <p:cTn id="47" dur="500"/>
                                        <p:tgtEl>
                                          <p:spTgt spid="295950"/>
                                        </p:tgtEl>
                                      </p:cBhvr>
                                    </p:animEffect>
                                  </p:childTnLst>
                                </p:cTn>
                              </p:par>
                              <p:par>
                                <p:cTn id="48" presetID="4" presetClass="entr" presetSubtype="16" fill="hold" nodeType="withEffect">
                                  <p:stCondLst>
                                    <p:cond delay="0"/>
                                  </p:stCondLst>
                                  <p:childTnLst>
                                    <p:set>
                                      <p:cBhvr>
                                        <p:cTn id="49" dur="1" fill="hold">
                                          <p:stCondLst>
                                            <p:cond delay="0"/>
                                          </p:stCondLst>
                                        </p:cTn>
                                        <p:tgtEl>
                                          <p:spTgt spid="295951"/>
                                        </p:tgtEl>
                                        <p:attrNameLst>
                                          <p:attrName>style.visibility</p:attrName>
                                        </p:attrNameLst>
                                      </p:cBhvr>
                                      <p:to>
                                        <p:strVal val="visible"/>
                                      </p:to>
                                    </p:set>
                                    <p:animEffect transition="in" filter="box(in)">
                                      <p:cBhvr>
                                        <p:cTn id="50" dur="500"/>
                                        <p:tgtEl>
                                          <p:spTgt spid="295951"/>
                                        </p:tgtEl>
                                      </p:cBhvr>
                                    </p:animEffect>
                                  </p:childTnLst>
                                </p:cTn>
                              </p:par>
                              <p:par>
                                <p:cTn id="51" presetID="4" presetClass="entr" presetSubtype="16" fill="hold" nodeType="withEffect">
                                  <p:stCondLst>
                                    <p:cond delay="0"/>
                                  </p:stCondLst>
                                  <p:childTnLst>
                                    <p:set>
                                      <p:cBhvr>
                                        <p:cTn id="52" dur="1" fill="hold">
                                          <p:stCondLst>
                                            <p:cond delay="0"/>
                                          </p:stCondLst>
                                        </p:cTn>
                                        <p:tgtEl>
                                          <p:spTgt spid="295952"/>
                                        </p:tgtEl>
                                        <p:attrNameLst>
                                          <p:attrName>style.visibility</p:attrName>
                                        </p:attrNameLst>
                                      </p:cBhvr>
                                      <p:to>
                                        <p:strVal val="visible"/>
                                      </p:to>
                                    </p:set>
                                    <p:animEffect transition="in" filter="box(in)">
                                      <p:cBhvr>
                                        <p:cTn id="53" dur="500"/>
                                        <p:tgtEl>
                                          <p:spTgt spid="295952"/>
                                        </p:tgtEl>
                                      </p:cBhvr>
                                    </p:animEffect>
                                  </p:childTnLst>
                                </p:cTn>
                              </p:par>
                              <p:par>
                                <p:cTn id="54" presetID="4" presetClass="entr" presetSubtype="16" fill="hold" nodeType="withEffect">
                                  <p:stCondLst>
                                    <p:cond delay="0"/>
                                  </p:stCondLst>
                                  <p:childTnLst>
                                    <p:set>
                                      <p:cBhvr>
                                        <p:cTn id="55" dur="1" fill="hold">
                                          <p:stCondLst>
                                            <p:cond delay="0"/>
                                          </p:stCondLst>
                                        </p:cTn>
                                        <p:tgtEl>
                                          <p:spTgt spid="295953"/>
                                        </p:tgtEl>
                                        <p:attrNameLst>
                                          <p:attrName>style.visibility</p:attrName>
                                        </p:attrNameLst>
                                      </p:cBhvr>
                                      <p:to>
                                        <p:strVal val="visible"/>
                                      </p:to>
                                    </p:set>
                                    <p:animEffect transition="in" filter="box(in)">
                                      <p:cBhvr>
                                        <p:cTn id="56" dur="500"/>
                                        <p:tgtEl>
                                          <p:spTgt spid="295953"/>
                                        </p:tgtEl>
                                      </p:cBhvr>
                                    </p:animEffect>
                                  </p:childTnLst>
                                </p:cTn>
                              </p:par>
                              <p:par>
                                <p:cTn id="57" presetID="4" presetClass="entr" presetSubtype="16" fill="hold" nodeType="withEffect">
                                  <p:stCondLst>
                                    <p:cond delay="0"/>
                                  </p:stCondLst>
                                  <p:childTnLst>
                                    <p:set>
                                      <p:cBhvr>
                                        <p:cTn id="58" dur="1" fill="hold">
                                          <p:stCondLst>
                                            <p:cond delay="0"/>
                                          </p:stCondLst>
                                        </p:cTn>
                                        <p:tgtEl>
                                          <p:spTgt spid="295954"/>
                                        </p:tgtEl>
                                        <p:attrNameLst>
                                          <p:attrName>style.visibility</p:attrName>
                                        </p:attrNameLst>
                                      </p:cBhvr>
                                      <p:to>
                                        <p:strVal val="visible"/>
                                      </p:to>
                                    </p:set>
                                    <p:animEffect transition="in" filter="box(in)">
                                      <p:cBhvr>
                                        <p:cTn id="59" dur="500"/>
                                        <p:tgtEl>
                                          <p:spTgt spid="295954"/>
                                        </p:tgtEl>
                                      </p:cBhvr>
                                    </p:animEffect>
                                  </p:childTnLst>
                                </p:cTn>
                              </p:par>
                              <p:par>
                                <p:cTn id="60" presetID="4" presetClass="entr" presetSubtype="16" fill="hold" nodeType="withEffect">
                                  <p:stCondLst>
                                    <p:cond delay="0"/>
                                  </p:stCondLst>
                                  <p:childTnLst>
                                    <p:set>
                                      <p:cBhvr>
                                        <p:cTn id="61" dur="1" fill="hold">
                                          <p:stCondLst>
                                            <p:cond delay="0"/>
                                          </p:stCondLst>
                                        </p:cTn>
                                        <p:tgtEl>
                                          <p:spTgt spid="295955"/>
                                        </p:tgtEl>
                                        <p:attrNameLst>
                                          <p:attrName>style.visibility</p:attrName>
                                        </p:attrNameLst>
                                      </p:cBhvr>
                                      <p:to>
                                        <p:strVal val="visible"/>
                                      </p:to>
                                    </p:set>
                                    <p:animEffect transition="in" filter="box(in)">
                                      <p:cBhvr>
                                        <p:cTn id="62" dur="500"/>
                                        <p:tgtEl>
                                          <p:spTgt spid="295955"/>
                                        </p:tgtEl>
                                      </p:cBhvr>
                                    </p:animEffect>
                                  </p:childTnLst>
                                </p:cTn>
                              </p:par>
                              <p:par>
                                <p:cTn id="63" presetID="4" presetClass="entr" presetSubtype="16" fill="hold" nodeType="withEffect">
                                  <p:stCondLst>
                                    <p:cond delay="0"/>
                                  </p:stCondLst>
                                  <p:childTnLst>
                                    <p:set>
                                      <p:cBhvr>
                                        <p:cTn id="64" dur="1" fill="hold">
                                          <p:stCondLst>
                                            <p:cond delay="0"/>
                                          </p:stCondLst>
                                        </p:cTn>
                                        <p:tgtEl>
                                          <p:spTgt spid="295956"/>
                                        </p:tgtEl>
                                        <p:attrNameLst>
                                          <p:attrName>style.visibility</p:attrName>
                                        </p:attrNameLst>
                                      </p:cBhvr>
                                      <p:to>
                                        <p:strVal val="visible"/>
                                      </p:to>
                                    </p:set>
                                    <p:animEffect transition="in" filter="box(in)">
                                      <p:cBhvr>
                                        <p:cTn id="65" dur="500"/>
                                        <p:tgtEl>
                                          <p:spTgt spid="295956"/>
                                        </p:tgtEl>
                                      </p:cBhvr>
                                    </p:animEffect>
                                  </p:childTnLst>
                                </p:cTn>
                              </p:par>
                              <p:par>
                                <p:cTn id="66" presetID="4" presetClass="entr" presetSubtype="16" fill="hold" nodeType="withEffect">
                                  <p:stCondLst>
                                    <p:cond delay="0"/>
                                  </p:stCondLst>
                                  <p:childTnLst>
                                    <p:set>
                                      <p:cBhvr>
                                        <p:cTn id="67" dur="1" fill="hold">
                                          <p:stCondLst>
                                            <p:cond delay="0"/>
                                          </p:stCondLst>
                                        </p:cTn>
                                        <p:tgtEl>
                                          <p:spTgt spid="295957"/>
                                        </p:tgtEl>
                                        <p:attrNameLst>
                                          <p:attrName>style.visibility</p:attrName>
                                        </p:attrNameLst>
                                      </p:cBhvr>
                                      <p:to>
                                        <p:strVal val="visible"/>
                                      </p:to>
                                    </p:set>
                                    <p:animEffect transition="in" filter="box(in)">
                                      <p:cBhvr>
                                        <p:cTn id="68" dur="500"/>
                                        <p:tgtEl>
                                          <p:spTgt spid="295957"/>
                                        </p:tgtEl>
                                      </p:cBhvr>
                                    </p:animEffect>
                                  </p:childTnLst>
                                </p:cTn>
                              </p:par>
                              <p:par>
                                <p:cTn id="69" presetID="4" presetClass="entr" presetSubtype="16" fill="hold" nodeType="withEffect">
                                  <p:stCondLst>
                                    <p:cond delay="0"/>
                                  </p:stCondLst>
                                  <p:childTnLst>
                                    <p:set>
                                      <p:cBhvr>
                                        <p:cTn id="70" dur="1" fill="hold">
                                          <p:stCondLst>
                                            <p:cond delay="0"/>
                                          </p:stCondLst>
                                        </p:cTn>
                                        <p:tgtEl>
                                          <p:spTgt spid="295958"/>
                                        </p:tgtEl>
                                        <p:attrNameLst>
                                          <p:attrName>style.visibility</p:attrName>
                                        </p:attrNameLst>
                                      </p:cBhvr>
                                      <p:to>
                                        <p:strVal val="visible"/>
                                      </p:to>
                                    </p:set>
                                    <p:animEffect transition="in" filter="box(in)">
                                      <p:cBhvr>
                                        <p:cTn id="71" dur="500"/>
                                        <p:tgtEl>
                                          <p:spTgt spid="295958"/>
                                        </p:tgtEl>
                                      </p:cBhvr>
                                    </p:animEffect>
                                  </p:childTnLst>
                                </p:cTn>
                              </p:par>
                              <p:par>
                                <p:cTn id="72" presetID="4" presetClass="entr" presetSubtype="16" fill="hold" nodeType="withEffect">
                                  <p:stCondLst>
                                    <p:cond delay="0"/>
                                  </p:stCondLst>
                                  <p:childTnLst>
                                    <p:set>
                                      <p:cBhvr>
                                        <p:cTn id="73" dur="1" fill="hold">
                                          <p:stCondLst>
                                            <p:cond delay="0"/>
                                          </p:stCondLst>
                                        </p:cTn>
                                        <p:tgtEl>
                                          <p:spTgt spid="295959"/>
                                        </p:tgtEl>
                                        <p:attrNameLst>
                                          <p:attrName>style.visibility</p:attrName>
                                        </p:attrNameLst>
                                      </p:cBhvr>
                                      <p:to>
                                        <p:strVal val="visible"/>
                                      </p:to>
                                    </p:set>
                                    <p:animEffect transition="in" filter="box(in)">
                                      <p:cBhvr>
                                        <p:cTn id="74" dur="500"/>
                                        <p:tgtEl>
                                          <p:spTgt spid="295959"/>
                                        </p:tgtEl>
                                      </p:cBhvr>
                                    </p:animEffect>
                                  </p:childTnLst>
                                </p:cTn>
                              </p:par>
                              <p:par>
                                <p:cTn id="75" presetID="4" presetClass="entr" presetSubtype="16" fill="hold" nodeType="withEffect">
                                  <p:stCondLst>
                                    <p:cond delay="0"/>
                                  </p:stCondLst>
                                  <p:childTnLst>
                                    <p:set>
                                      <p:cBhvr>
                                        <p:cTn id="76" dur="1" fill="hold">
                                          <p:stCondLst>
                                            <p:cond delay="0"/>
                                          </p:stCondLst>
                                        </p:cTn>
                                        <p:tgtEl>
                                          <p:spTgt spid="295960"/>
                                        </p:tgtEl>
                                        <p:attrNameLst>
                                          <p:attrName>style.visibility</p:attrName>
                                        </p:attrNameLst>
                                      </p:cBhvr>
                                      <p:to>
                                        <p:strVal val="visible"/>
                                      </p:to>
                                    </p:set>
                                    <p:animEffect transition="in" filter="box(in)">
                                      <p:cBhvr>
                                        <p:cTn id="77" dur="500"/>
                                        <p:tgtEl>
                                          <p:spTgt spid="295960"/>
                                        </p:tgtEl>
                                      </p:cBhvr>
                                    </p:animEffect>
                                  </p:childTnLst>
                                </p:cTn>
                              </p:par>
                              <p:par>
                                <p:cTn id="78" presetID="4" presetClass="entr" presetSubtype="16" fill="hold" nodeType="withEffect">
                                  <p:stCondLst>
                                    <p:cond delay="0"/>
                                  </p:stCondLst>
                                  <p:childTnLst>
                                    <p:set>
                                      <p:cBhvr>
                                        <p:cTn id="79" dur="1" fill="hold">
                                          <p:stCondLst>
                                            <p:cond delay="0"/>
                                          </p:stCondLst>
                                        </p:cTn>
                                        <p:tgtEl>
                                          <p:spTgt spid="295961"/>
                                        </p:tgtEl>
                                        <p:attrNameLst>
                                          <p:attrName>style.visibility</p:attrName>
                                        </p:attrNameLst>
                                      </p:cBhvr>
                                      <p:to>
                                        <p:strVal val="visible"/>
                                      </p:to>
                                    </p:set>
                                    <p:animEffect transition="in" filter="box(in)">
                                      <p:cBhvr>
                                        <p:cTn id="80" dur="500"/>
                                        <p:tgtEl>
                                          <p:spTgt spid="295961"/>
                                        </p:tgtEl>
                                      </p:cBhvr>
                                    </p:animEffect>
                                  </p:childTnLst>
                                </p:cTn>
                              </p:par>
                              <p:par>
                                <p:cTn id="81" presetID="4" presetClass="entr" presetSubtype="16" fill="hold" nodeType="withEffect">
                                  <p:stCondLst>
                                    <p:cond delay="0"/>
                                  </p:stCondLst>
                                  <p:childTnLst>
                                    <p:set>
                                      <p:cBhvr>
                                        <p:cTn id="82" dur="1" fill="hold">
                                          <p:stCondLst>
                                            <p:cond delay="0"/>
                                          </p:stCondLst>
                                        </p:cTn>
                                        <p:tgtEl>
                                          <p:spTgt spid="295964"/>
                                        </p:tgtEl>
                                        <p:attrNameLst>
                                          <p:attrName>style.visibility</p:attrName>
                                        </p:attrNameLst>
                                      </p:cBhvr>
                                      <p:to>
                                        <p:strVal val="visible"/>
                                      </p:to>
                                    </p:set>
                                    <p:animEffect transition="in" filter="box(in)">
                                      <p:cBhvr>
                                        <p:cTn id="83" dur="500"/>
                                        <p:tgtEl>
                                          <p:spTgt spid="295964"/>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295965"/>
                                        </p:tgtEl>
                                        <p:attrNameLst>
                                          <p:attrName>style.visibility</p:attrName>
                                        </p:attrNameLst>
                                      </p:cBhvr>
                                      <p:to>
                                        <p:strVal val="visible"/>
                                      </p:to>
                                    </p:set>
                                    <p:animEffect transition="in" filter="box(in)">
                                      <p:cBhvr>
                                        <p:cTn id="86" dur="500"/>
                                        <p:tgtEl>
                                          <p:spTgt spid="29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p:bldP spid="295942" grpId="0"/>
      <p:bldP spid="295943" grpId="0"/>
      <p:bldP spid="295944" grpId="0"/>
      <p:bldP spid="295945" grpId="0"/>
      <p:bldP spid="295946" grpId="0"/>
      <p:bldP spid="295947" grpId="0"/>
      <p:bldP spid="295948" grpId="0"/>
      <p:bldP spid="295949" grpId="0"/>
      <p:bldP spid="29596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p:cNvSpPr>
            <a:spLocks noGrp="1" noChangeArrowheads="1"/>
          </p:cNvSpPr>
          <p:nvPr>
            <p:ph type="title"/>
          </p:nvPr>
        </p:nvSpPr>
        <p:spPr>
          <a:xfrm>
            <a:off x="323850"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56004" name="Text Box 4"/>
          <p:cNvSpPr txBox="1">
            <a:spLocks noChangeArrowheads="1"/>
          </p:cNvSpPr>
          <p:nvPr/>
        </p:nvSpPr>
        <p:spPr bwMode="auto">
          <a:xfrm>
            <a:off x="107950" y="692150"/>
            <a:ext cx="7704138"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(2)10</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n≤</a:t>
            </a:r>
            <a:r>
              <a:rPr kumimoji="0" lang="en-US" altLang="zh-CN" b="0" kern="1200" cap="none" spc="0" normalizeH="0" baseline="0" noProof="0">
                <a:latin typeface="Arial" panose="020B0604020202020204" pitchFamily="34" charset="0"/>
                <a:ea typeface="宋体" panose="02010600030101010101" pitchFamily="2" charset="-122"/>
                <a:cs typeface="+mn-cs"/>
              </a:rPr>
              <a:t>1034</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sz="2100"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剩下的不超过</a:t>
            </a:r>
            <a:r>
              <a:rPr kumimoji="0" lang="en-US" altLang="zh-CN" kern="1200" cap="none" spc="0" normalizeH="0" baseline="0" noProof="0">
                <a:latin typeface="宋体" panose="02010600030101010101" pitchFamily="2" charset="-122"/>
                <a:ea typeface="宋体" panose="02010600030101010101" pitchFamily="2" charset="-122"/>
                <a:cs typeface="+mn-cs"/>
              </a:rPr>
              <a:t>1024</a:t>
            </a:r>
            <a:r>
              <a:rPr kumimoji="0" lang="zh-CN" altLang="en-US" kern="1200" cap="none" spc="0" normalizeH="0" baseline="0" noProof="0">
                <a:latin typeface="宋体" panose="02010600030101010101" pitchFamily="2" charset="-122"/>
                <a:ea typeface="宋体" panose="02010600030101010101" pitchFamily="2" charset="-122"/>
                <a:cs typeface="+mn-cs"/>
              </a:rPr>
              <a:t>个数据块号放在一个一级索引块中；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并将该一级索引块号存入</a:t>
            </a:r>
            <a:r>
              <a:rPr kumimoji="0" lang="en-US" altLang="zh-CN" kern="1200" cap="none" spc="0" normalizeH="0" baseline="0" noProof="0">
                <a:latin typeface="宋体" panose="02010600030101010101" pitchFamily="2" charset="-122"/>
                <a:ea typeface="宋体" panose="02010600030101010101" pitchFamily="2" charset="-122"/>
                <a:cs typeface="+mn-cs"/>
              </a:rPr>
              <a:t>iaddr(10)</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grpSp>
        <p:nvGrpSpPr>
          <p:cNvPr id="51204" name="Group 98"/>
          <p:cNvGrpSpPr/>
          <p:nvPr/>
        </p:nvGrpSpPr>
        <p:grpSpPr>
          <a:xfrm>
            <a:off x="6443663" y="2708275"/>
            <a:ext cx="2062162" cy="3168650"/>
            <a:chOff x="4059" y="1706"/>
            <a:chExt cx="1299" cy="1996"/>
          </a:xfrm>
        </p:grpSpPr>
        <p:sp>
          <p:nvSpPr>
            <p:cNvPr id="51239" name="Text Box 42"/>
            <p:cNvSpPr txBox="1"/>
            <p:nvPr/>
          </p:nvSpPr>
          <p:spPr>
            <a:xfrm>
              <a:off x="4059" y="2189"/>
              <a:ext cx="773" cy="285"/>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1240" name="Text Box 43"/>
            <p:cNvSpPr txBox="1"/>
            <p:nvPr/>
          </p:nvSpPr>
          <p:spPr>
            <a:xfrm>
              <a:off x="4059" y="2758"/>
              <a:ext cx="773" cy="28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1241" name="Text Box 44"/>
            <p:cNvSpPr txBox="1"/>
            <p:nvPr/>
          </p:nvSpPr>
          <p:spPr>
            <a:xfrm>
              <a:off x="4059" y="3419"/>
              <a:ext cx="773" cy="28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1242" name="Text Box 45"/>
            <p:cNvSpPr txBox="1"/>
            <p:nvPr/>
          </p:nvSpPr>
          <p:spPr>
            <a:xfrm>
              <a:off x="4157" y="2946"/>
              <a:ext cx="676" cy="288"/>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56046" name="AutoShape 46"/>
            <p:cNvSpPr/>
            <p:nvPr/>
          </p:nvSpPr>
          <p:spPr bwMode="auto">
            <a:xfrm>
              <a:off x="4832" y="2189"/>
              <a:ext cx="190" cy="1513"/>
            </a:xfrm>
            <a:prstGeom prst="rightBrace">
              <a:avLst>
                <a:gd name="adj1" fmla="val 6636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48" name="Text Box 48"/>
            <p:cNvSpPr txBox="1">
              <a:spLocks noChangeArrowheads="1"/>
            </p:cNvSpPr>
            <p:nvPr/>
          </p:nvSpPr>
          <p:spPr bwMode="auto">
            <a:xfrm>
              <a:off x="5012" y="2379"/>
              <a:ext cx="346" cy="12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≤1024</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1245" name="Text Box 88"/>
            <p:cNvSpPr txBox="1"/>
            <p:nvPr/>
          </p:nvSpPr>
          <p:spPr>
            <a:xfrm>
              <a:off x="4059" y="1706"/>
              <a:ext cx="773" cy="28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1246" name="Text Box 89"/>
            <p:cNvSpPr txBox="1"/>
            <p:nvPr/>
          </p:nvSpPr>
          <p:spPr>
            <a:xfrm>
              <a:off x="4059" y="1706"/>
              <a:ext cx="867" cy="287"/>
            </a:xfrm>
            <a:prstGeom prst="rect">
              <a:avLst/>
            </a:prstGeom>
            <a:noFill/>
            <a:ln w="9525">
              <a:noFill/>
            </a:ln>
          </p:spPr>
          <p:txBody>
            <a:bodyPr>
              <a:spAutoFit/>
            </a:bodyPr>
            <a:p>
              <a:pPr>
                <a:buClrTx/>
              </a:pPr>
              <a:r>
                <a:rPr lang="zh-CN" altLang="en-US" dirty="0">
                  <a:latin typeface="Times New Roman" panose="02020603050405020304" pitchFamily="18" charset="0"/>
                </a:rPr>
                <a:t>数据块</a:t>
              </a:r>
              <a:endParaRPr lang="zh-CN" altLang="en-US" dirty="0">
                <a:latin typeface="Times New Roman" panose="02020603050405020304" pitchFamily="18" charset="0"/>
              </a:endParaRPr>
            </a:p>
          </p:txBody>
        </p:sp>
      </p:grpSp>
      <p:grpSp>
        <p:nvGrpSpPr>
          <p:cNvPr id="3" name="Group 99"/>
          <p:cNvGrpSpPr/>
          <p:nvPr/>
        </p:nvGrpSpPr>
        <p:grpSpPr>
          <a:xfrm>
            <a:off x="3708400" y="3146425"/>
            <a:ext cx="2735263" cy="2730500"/>
            <a:chOff x="2336" y="1982"/>
            <a:chExt cx="1723" cy="1720"/>
          </a:xfrm>
        </p:grpSpPr>
        <p:sp>
          <p:nvSpPr>
            <p:cNvPr id="51230" name="Text Box 80"/>
            <p:cNvSpPr txBox="1"/>
            <p:nvPr/>
          </p:nvSpPr>
          <p:spPr>
            <a:xfrm>
              <a:off x="2446" y="2596"/>
              <a:ext cx="902" cy="110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256082" name="Line 82"/>
            <p:cNvSpPr>
              <a:spLocks noChangeShapeType="1"/>
            </p:cNvSpPr>
            <p:nvPr/>
          </p:nvSpPr>
          <p:spPr bwMode="auto">
            <a:xfrm>
              <a:off x="2446" y="3456"/>
              <a:ext cx="902"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83" name="Line 83"/>
            <p:cNvSpPr>
              <a:spLocks noChangeShapeType="1"/>
            </p:cNvSpPr>
            <p:nvPr/>
          </p:nvSpPr>
          <p:spPr bwMode="auto">
            <a:xfrm>
              <a:off x="2446" y="3088"/>
              <a:ext cx="902"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3" name="Text Box 85"/>
            <p:cNvSpPr txBox="1"/>
            <p:nvPr/>
          </p:nvSpPr>
          <p:spPr>
            <a:xfrm>
              <a:off x="2647" y="2988"/>
              <a:ext cx="502" cy="249"/>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256086" name="Line 86"/>
            <p:cNvSpPr>
              <a:spLocks noChangeShapeType="1"/>
            </p:cNvSpPr>
            <p:nvPr/>
          </p:nvSpPr>
          <p:spPr bwMode="auto">
            <a:xfrm flipV="1">
              <a:off x="3288" y="2296"/>
              <a:ext cx="771" cy="40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87" name="Line 87"/>
            <p:cNvSpPr>
              <a:spLocks noChangeShapeType="1"/>
            </p:cNvSpPr>
            <p:nvPr/>
          </p:nvSpPr>
          <p:spPr bwMode="auto">
            <a:xfrm flipV="1">
              <a:off x="3243" y="3566"/>
              <a:ext cx="816"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36" name="Text Box 90"/>
            <p:cNvSpPr txBox="1"/>
            <p:nvPr/>
          </p:nvSpPr>
          <p:spPr>
            <a:xfrm>
              <a:off x="2347" y="1982"/>
              <a:ext cx="1102" cy="368"/>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1237" name="Text Box 91"/>
            <p:cNvSpPr txBox="1"/>
            <p:nvPr/>
          </p:nvSpPr>
          <p:spPr>
            <a:xfrm>
              <a:off x="2336" y="2047"/>
              <a:ext cx="1225" cy="288"/>
            </a:xfrm>
            <a:prstGeom prst="rect">
              <a:avLst/>
            </a:prstGeom>
            <a:noFill/>
            <a:ln w="9525">
              <a:noFill/>
            </a:ln>
          </p:spPr>
          <p:txBody>
            <a:bodyPr>
              <a:spAutoFit/>
            </a:bodyPr>
            <a:p>
              <a:pPr>
                <a:buClrTx/>
              </a:pPr>
              <a:r>
                <a:rPr lang="zh-CN" altLang="en-US" dirty="0">
                  <a:latin typeface="Times New Roman" panose="02020603050405020304" pitchFamily="18" charset="0"/>
                </a:rPr>
                <a:t>一级索引块</a:t>
              </a:r>
              <a:endParaRPr lang="zh-CN" altLang="en-US" dirty="0">
                <a:latin typeface="Times New Roman" panose="02020603050405020304" pitchFamily="18" charset="0"/>
              </a:endParaRPr>
            </a:p>
          </p:txBody>
        </p:sp>
        <p:sp>
          <p:nvSpPr>
            <p:cNvPr id="256094" name="Line 94"/>
            <p:cNvSpPr>
              <a:spLocks noChangeShapeType="1"/>
            </p:cNvSpPr>
            <p:nvPr/>
          </p:nvSpPr>
          <p:spPr bwMode="auto">
            <a:xfrm>
              <a:off x="2446" y="2842"/>
              <a:ext cx="902"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124"/>
          <p:cNvGrpSpPr/>
          <p:nvPr/>
        </p:nvGrpSpPr>
        <p:grpSpPr>
          <a:xfrm>
            <a:off x="900113" y="2181225"/>
            <a:ext cx="2951162" cy="4487863"/>
            <a:chOff x="567" y="1374"/>
            <a:chExt cx="1859" cy="2827"/>
          </a:xfrm>
        </p:grpSpPr>
        <p:sp>
          <p:nvSpPr>
            <p:cNvPr id="51207" name="Rectangle 101"/>
            <p:cNvSpPr/>
            <p:nvPr/>
          </p:nvSpPr>
          <p:spPr>
            <a:xfrm>
              <a:off x="567" y="3919"/>
              <a:ext cx="1116" cy="28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iaddr(12)</a:t>
              </a:r>
              <a:endParaRPr lang="en-US" altLang="zh-CN" dirty="0">
                <a:latin typeface="Arial" panose="020B0604020202020204" pitchFamily="34" charset="0"/>
              </a:endParaRPr>
            </a:p>
          </p:txBody>
        </p:sp>
        <p:sp>
          <p:nvSpPr>
            <p:cNvPr id="51208" name="Rectangle 102"/>
            <p:cNvSpPr/>
            <p:nvPr/>
          </p:nvSpPr>
          <p:spPr>
            <a:xfrm>
              <a:off x="567" y="3641"/>
              <a:ext cx="1116" cy="278"/>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iaddr(11)</a:t>
              </a:r>
              <a:endParaRPr lang="en-US" altLang="zh-CN" dirty="0">
                <a:latin typeface="Arial" panose="020B0604020202020204" pitchFamily="34" charset="0"/>
              </a:endParaRPr>
            </a:p>
          </p:txBody>
        </p:sp>
        <p:sp>
          <p:nvSpPr>
            <p:cNvPr id="51209" name="Rectangle 103"/>
            <p:cNvSpPr/>
            <p:nvPr/>
          </p:nvSpPr>
          <p:spPr>
            <a:xfrm>
              <a:off x="567" y="3360"/>
              <a:ext cx="1116" cy="281"/>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iaddr(10)</a:t>
              </a:r>
              <a:endParaRPr lang="en-US" altLang="zh-CN" dirty="0">
                <a:latin typeface="Arial" panose="020B0604020202020204" pitchFamily="34" charset="0"/>
              </a:endParaRPr>
            </a:p>
          </p:txBody>
        </p:sp>
        <p:sp>
          <p:nvSpPr>
            <p:cNvPr id="51210" name="Rectangle 104"/>
            <p:cNvSpPr/>
            <p:nvPr/>
          </p:nvSpPr>
          <p:spPr>
            <a:xfrm>
              <a:off x="567" y="3080"/>
              <a:ext cx="1116" cy="28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iaddr(9)</a:t>
              </a:r>
              <a:endParaRPr lang="en-US" altLang="zh-CN" dirty="0">
                <a:latin typeface="Arial" panose="020B0604020202020204" pitchFamily="34" charset="0"/>
              </a:endParaRPr>
            </a:p>
          </p:txBody>
        </p:sp>
        <p:sp>
          <p:nvSpPr>
            <p:cNvPr id="51211" name="Rectangle 105"/>
            <p:cNvSpPr/>
            <p:nvPr/>
          </p:nvSpPr>
          <p:spPr>
            <a:xfrm>
              <a:off x="567" y="2797"/>
              <a:ext cx="1116" cy="28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iaddr(8)</a:t>
              </a:r>
              <a:endParaRPr lang="en-US" altLang="zh-CN" dirty="0">
                <a:latin typeface="Arial" panose="020B0604020202020204" pitchFamily="34" charset="0"/>
              </a:endParaRPr>
            </a:p>
          </p:txBody>
        </p:sp>
        <p:sp>
          <p:nvSpPr>
            <p:cNvPr id="51212" name="Rectangle 106"/>
            <p:cNvSpPr/>
            <p:nvPr/>
          </p:nvSpPr>
          <p:spPr>
            <a:xfrm>
              <a:off x="567" y="2519"/>
              <a:ext cx="1116" cy="278"/>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51213" name="Rectangle 107"/>
            <p:cNvSpPr/>
            <p:nvPr/>
          </p:nvSpPr>
          <p:spPr>
            <a:xfrm>
              <a:off x="567" y="2238"/>
              <a:ext cx="1116" cy="281"/>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a:t>
              </a:r>
              <a:endParaRPr lang="en-US" altLang="zh-CN" dirty="0">
                <a:latin typeface="Arial" panose="020B0604020202020204" pitchFamily="34" charset="0"/>
              </a:endParaRPr>
            </a:p>
          </p:txBody>
        </p:sp>
        <p:sp>
          <p:nvSpPr>
            <p:cNvPr id="51214" name="Rectangle 108"/>
            <p:cNvSpPr/>
            <p:nvPr/>
          </p:nvSpPr>
          <p:spPr>
            <a:xfrm>
              <a:off x="567" y="1960"/>
              <a:ext cx="1116" cy="278"/>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iaddr(0)</a:t>
              </a:r>
              <a:endParaRPr lang="en-US" altLang="zh-CN" dirty="0">
                <a:latin typeface="Arial" panose="020B0604020202020204" pitchFamily="34" charset="0"/>
              </a:endParaRPr>
            </a:p>
          </p:txBody>
        </p:sp>
        <p:sp>
          <p:nvSpPr>
            <p:cNvPr id="51215" name="Rectangle 109"/>
            <p:cNvSpPr/>
            <p:nvPr/>
          </p:nvSpPr>
          <p:spPr>
            <a:xfrm>
              <a:off x="567" y="1678"/>
              <a:ext cx="1116" cy="282"/>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51216" name="Line 110"/>
            <p:cNvSpPr/>
            <p:nvPr/>
          </p:nvSpPr>
          <p:spPr>
            <a:xfrm>
              <a:off x="567" y="1678"/>
              <a:ext cx="1116" cy="0"/>
            </a:xfrm>
            <a:prstGeom prst="line">
              <a:avLst/>
            </a:prstGeom>
            <a:ln w="28575" cap="sq" cmpd="sng">
              <a:solidFill>
                <a:schemeClr val="tx1"/>
              </a:solidFill>
              <a:prstDash val="solid"/>
              <a:headEnd type="none" w="med" len="med"/>
              <a:tailEnd type="none" w="med" len="med"/>
            </a:ln>
          </p:spPr>
        </p:sp>
        <p:sp>
          <p:nvSpPr>
            <p:cNvPr id="51217" name="Line 111"/>
            <p:cNvSpPr/>
            <p:nvPr/>
          </p:nvSpPr>
          <p:spPr>
            <a:xfrm>
              <a:off x="567" y="1960"/>
              <a:ext cx="1116" cy="0"/>
            </a:xfrm>
            <a:prstGeom prst="line">
              <a:avLst/>
            </a:prstGeom>
            <a:ln w="12700" cap="flat" cmpd="sng">
              <a:solidFill>
                <a:schemeClr val="tx1"/>
              </a:solidFill>
              <a:prstDash val="solid"/>
              <a:headEnd type="none" w="med" len="med"/>
              <a:tailEnd type="none" w="med" len="med"/>
            </a:ln>
          </p:spPr>
        </p:sp>
        <p:sp>
          <p:nvSpPr>
            <p:cNvPr id="51218" name="Line 112"/>
            <p:cNvSpPr/>
            <p:nvPr/>
          </p:nvSpPr>
          <p:spPr>
            <a:xfrm>
              <a:off x="567" y="2238"/>
              <a:ext cx="1116" cy="0"/>
            </a:xfrm>
            <a:prstGeom prst="line">
              <a:avLst/>
            </a:prstGeom>
            <a:ln w="12700" cap="flat" cmpd="sng">
              <a:solidFill>
                <a:schemeClr val="tx1"/>
              </a:solidFill>
              <a:prstDash val="solid"/>
              <a:headEnd type="none" w="med" len="med"/>
              <a:tailEnd type="none" w="med" len="med"/>
            </a:ln>
          </p:spPr>
        </p:sp>
        <p:sp>
          <p:nvSpPr>
            <p:cNvPr id="51219" name="Line 113"/>
            <p:cNvSpPr/>
            <p:nvPr/>
          </p:nvSpPr>
          <p:spPr>
            <a:xfrm>
              <a:off x="567" y="2519"/>
              <a:ext cx="1116" cy="0"/>
            </a:xfrm>
            <a:prstGeom prst="line">
              <a:avLst/>
            </a:prstGeom>
            <a:ln w="12700" cap="flat" cmpd="sng">
              <a:solidFill>
                <a:schemeClr val="tx1"/>
              </a:solidFill>
              <a:prstDash val="solid"/>
              <a:headEnd type="none" w="med" len="med"/>
              <a:tailEnd type="none" w="med" len="med"/>
            </a:ln>
          </p:spPr>
        </p:sp>
        <p:sp>
          <p:nvSpPr>
            <p:cNvPr id="51220" name="Line 114"/>
            <p:cNvSpPr/>
            <p:nvPr/>
          </p:nvSpPr>
          <p:spPr>
            <a:xfrm>
              <a:off x="567" y="2797"/>
              <a:ext cx="1116" cy="0"/>
            </a:xfrm>
            <a:prstGeom prst="line">
              <a:avLst/>
            </a:prstGeom>
            <a:ln w="12700" cap="flat" cmpd="sng">
              <a:solidFill>
                <a:schemeClr val="tx1"/>
              </a:solidFill>
              <a:prstDash val="solid"/>
              <a:headEnd type="none" w="med" len="med"/>
              <a:tailEnd type="none" w="med" len="med"/>
            </a:ln>
          </p:spPr>
        </p:sp>
        <p:sp>
          <p:nvSpPr>
            <p:cNvPr id="51221" name="Line 115"/>
            <p:cNvSpPr/>
            <p:nvPr/>
          </p:nvSpPr>
          <p:spPr>
            <a:xfrm>
              <a:off x="567" y="3080"/>
              <a:ext cx="1116" cy="0"/>
            </a:xfrm>
            <a:prstGeom prst="line">
              <a:avLst/>
            </a:prstGeom>
            <a:ln w="12700" cap="flat" cmpd="sng">
              <a:solidFill>
                <a:schemeClr val="tx1"/>
              </a:solidFill>
              <a:prstDash val="solid"/>
              <a:headEnd type="none" w="med" len="med"/>
              <a:tailEnd type="none" w="med" len="med"/>
            </a:ln>
          </p:spPr>
        </p:sp>
        <p:sp>
          <p:nvSpPr>
            <p:cNvPr id="51222" name="Line 116"/>
            <p:cNvSpPr/>
            <p:nvPr/>
          </p:nvSpPr>
          <p:spPr>
            <a:xfrm>
              <a:off x="567" y="3360"/>
              <a:ext cx="1116" cy="0"/>
            </a:xfrm>
            <a:prstGeom prst="line">
              <a:avLst/>
            </a:prstGeom>
            <a:ln w="12700" cap="flat" cmpd="sng">
              <a:solidFill>
                <a:schemeClr val="tx1"/>
              </a:solidFill>
              <a:prstDash val="solid"/>
              <a:headEnd type="none" w="med" len="med"/>
              <a:tailEnd type="none" w="med" len="med"/>
            </a:ln>
          </p:spPr>
        </p:sp>
        <p:sp>
          <p:nvSpPr>
            <p:cNvPr id="51223" name="Line 117"/>
            <p:cNvSpPr/>
            <p:nvPr/>
          </p:nvSpPr>
          <p:spPr>
            <a:xfrm>
              <a:off x="567" y="3641"/>
              <a:ext cx="1116" cy="0"/>
            </a:xfrm>
            <a:prstGeom prst="line">
              <a:avLst/>
            </a:prstGeom>
            <a:ln w="12700" cap="flat" cmpd="sng">
              <a:solidFill>
                <a:schemeClr val="tx1"/>
              </a:solidFill>
              <a:prstDash val="solid"/>
              <a:headEnd type="none" w="med" len="med"/>
              <a:tailEnd type="none" w="med" len="med"/>
            </a:ln>
          </p:spPr>
        </p:sp>
        <p:sp>
          <p:nvSpPr>
            <p:cNvPr id="51224" name="Line 118"/>
            <p:cNvSpPr/>
            <p:nvPr/>
          </p:nvSpPr>
          <p:spPr>
            <a:xfrm>
              <a:off x="567" y="3919"/>
              <a:ext cx="1116" cy="0"/>
            </a:xfrm>
            <a:prstGeom prst="line">
              <a:avLst/>
            </a:prstGeom>
            <a:ln w="12700" cap="flat" cmpd="sng">
              <a:solidFill>
                <a:schemeClr val="tx1"/>
              </a:solidFill>
              <a:prstDash val="solid"/>
              <a:headEnd type="none" w="med" len="med"/>
              <a:tailEnd type="none" w="med" len="med"/>
            </a:ln>
          </p:spPr>
        </p:sp>
        <p:sp>
          <p:nvSpPr>
            <p:cNvPr id="51225" name="Line 119"/>
            <p:cNvSpPr/>
            <p:nvPr/>
          </p:nvSpPr>
          <p:spPr>
            <a:xfrm>
              <a:off x="567" y="4201"/>
              <a:ext cx="1116" cy="0"/>
            </a:xfrm>
            <a:prstGeom prst="line">
              <a:avLst/>
            </a:prstGeom>
            <a:ln w="28575" cap="sq" cmpd="sng">
              <a:solidFill>
                <a:schemeClr val="tx1"/>
              </a:solidFill>
              <a:prstDash val="solid"/>
              <a:headEnd type="none" w="med" len="med"/>
              <a:tailEnd type="none" w="med" len="med"/>
            </a:ln>
          </p:spPr>
        </p:sp>
        <p:sp>
          <p:nvSpPr>
            <p:cNvPr id="51226" name="Line 120"/>
            <p:cNvSpPr/>
            <p:nvPr/>
          </p:nvSpPr>
          <p:spPr>
            <a:xfrm>
              <a:off x="567" y="1678"/>
              <a:ext cx="0" cy="2523"/>
            </a:xfrm>
            <a:prstGeom prst="line">
              <a:avLst/>
            </a:prstGeom>
            <a:ln w="28575" cap="sq" cmpd="sng">
              <a:solidFill>
                <a:schemeClr val="tx1"/>
              </a:solidFill>
              <a:prstDash val="solid"/>
              <a:headEnd type="none" w="med" len="med"/>
              <a:tailEnd type="none" w="med" len="med"/>
            </a:ln>
          </p:spPr>
        </p:sp>
        <p:sp>
          <p:nvSpPr>
            <p:cNvPr id="51227" name="Line 121"/>
            <p:cNvSpPr/>
            <p:nvPr/>
          </p:nvSpPr>
          <p:spPr>
            <a:xfrm>
              <a:off x="1683" y="1678"/>
              <a:ext cx="0" cy="2523"/>
            </a:xfrm>
            <a:prstGeom prst="line">
              <a:avLst/>
            </a:prstGeom>
            <a:ln w="28575" cap="sq" cmpd="sng">
              <a:solidFill>
                <a:schemeClr val="tx1"/>
              </a:solidFill>
              <a:prstDash val="solid"/>
              <a:headEnd type="none" w="med" len="med"/>
              <a:tailEnd type="none" w="med" len="med"/>
            </a:ln>
          </p:spPr>
        </p:sp>
        <p:sp>
          <p:nvSpPr>
            <p:cNvPr id="256122" name="Line 122"/>
            <p:cNvSpPr>
              <a:spLocks noChangeShapeType="1"/>
            </p:cNvSpPr>
            <p:nvPr/>
          </p:nvSpPr>
          <p:spPr bwMode="auto">
            <a:xfrm flipV="1">
              <a:off x="1474" y="3022"/>
              <a:ext cx="952" cy="48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123" name="Text Box 123"/>
            <p:cNvSpPr txBox="1">
              <a:spLocks noChangeArrowheads="1"/>
            </p:cNvSpPr>
            <p:nvPr/>
          </p:nvSpPr>
          <p:spPr bwMode="auto">
            <a:xfrm>
              <a:off x="714" y="1374"/>
              <a:ext cx="89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6004">
                                            <p:txEl>
                                              <p:charRg st="41" end="64"/>
                                            </p:txEl>
                                          </p:spTgt>
                                        </p:tgtEl>
                                        <p:attrNameLst>
                                          <p:attrName>style.visibility</p:attrName>
                                        </p:attrNameLst>
                                      </p:cBhvr>
                                      <p:to>
                                        <p:strVal val="visible"/>
                                      </p:to>
                                    </p:set>
                                    <p:animEffect transition="in" filter="box(in)">
                                      <p:cBhvr>
                                        <p:cTn id="12" dur="500"/>
                                        <p:tgtEl>
                                          <p:spTgt spid="256004">
                                            <p:txEl>
                                              <p:charRg st="41"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2" name="Rectangle 2"/>
          <p:cNvSpPr>
            <a:spLocks noGrp="1" noChangeArrowheads="1"/>
          </p:cNvSpPr>
          <p:nvPr>
            <p:ph type="title"/>
          </p:nvPr>
        </p:nvSpPr>
        <p:spPr>
          <a:xfrm>
            <a:off x="323850"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32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32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96963" name="Text Box 3"/>
          <p:cNvSpPr txBox="1">
            <a:spLocks noChangeArrowheads="1"/>
          </p:cNvSpPr>
          <p:nvPr/>
        </p:nvSpPr>
        <p:spPr bwMode="auto">
          <a:xfrm>
            <a:off x="180975" y="836613"/>
            <a:ext cx="712787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宋体" panose="02010600030101010101" pitchFamily="2" charset="-122"/>
                <a:ea typeface="宋体" panose="02010600030101010101" pitchFamily="2" charset="-122"/>
                <a:cs typeface="+mn-cs"/>
              </a:rPr>
              <a:t>(2)10</a:t>
            </a:r>
            <a:r>
              <a:rPr kumimoji="0" lang="en-US" altLang="en-US" sz="2800" kern="1200" cap="none" spc="0" normalizeH="0" baseline="0" noProof="0">
                <a:latin typeface="Arial" panose="020B0604020202020204" pitchFamily="34" charset="0"/>
                <a:ea typeface="宋体" panose="02010600030101010101" pitchFamily="2" charset="-122"/>
                <a:cs typeface="+mn-cs"/>
              </a:rPr>
              <a:t>＜</a:t>
            </a:r>
            <a:r>
              <a:rPr kumimoji="0" lang="en-US" altLang="zh-CN" sz="2800" kern="1200" cap="none" spc="0" normalizeH="0" baseline="0" noProof="0">
                <a:latin typeface="Arial" panose="020B0604020202020204" pitchFamily="34" charset="0"/>
                <a:ea typeface="宋体" panose="02010600030101010101" pitchFamily="2" charset="-122"/>
                <a:cs typeface="+mn-cs"/>
              </a:rPr>
              <a:t>n≤1034</a:t>
            </a:r>
            <a:r>
              <a:rPr kumimoji="0" lang="zh-CN" altLang="en-US" sz="2800" kern="1200" cap="none" spc="0" normalizeH="0" baseline="0" noProof="0">
                <a:latin typeface="Arial" panose="020B0604020202020204" pitchFamily="34" charset="0"/>
                <a:ea typeface="宋体" panose="02010600030101010101" pitchFamily="2" charset="-122"/>
                <a:cs typeface="+mn-cs"/>
              </a:rPr>
              <a:t>：</a:t>
            </a:r>
            <a:r>
              <a:rPr kumimoji="0" lang="zh-CN" altLang="en-US" kern="1200" cap="none" spc="0" normalizeH="0" baseline="0" noProof="0">
                <a:latin typeface="Arial" panose="020B0604020202020204" pitchFamily="34" charset="0"/>
                <a:ea typeface="宋体" panose="02010600030101010101" pitchFamily="2" charset="-122"/>
                <a:cs typeface="+mn-cs"/>
              </a:rPr>
              <a:t>总结</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52228" name="Group 55"/>
          <p:cNvGrpSpPr/>
          <p:nvPr/>
        </p:nvGrpSpPr>
        <p:grpSpPr>
          <a:xfrm>
            <a:off x="1331913" y="1531938"/>
            <a:ext cx="5256212" cy="4562475"/>
            <a:chOff x="839" y="965"/>
            <a:chExt cx="3311" cy="2874"/>
          </a:xfrm>
        </p:grpSpPr>
        <p:sp>
          <p:nvSpPr>
            <p:cNvPr id="52252" name="Rectangle 5"/>
            <p:cNvSpPr/>
            <p:nvPr/>
          </p:nvSpPr>
          <p:spPr>
            <a:xfrm>
              <a:off x="839" y="3553"/>
              <a:ext cx="991" cy="286"/>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iaddr(12)</a:t>
              </a:r>
              <a:endParaRPr lang="en-US" altLang="zh-CN" dirty="0">
                <a:latin typeface="Arial" panose="020B0604020202020204" pitchFamily="34" charset="0"/>
              </a:endParaRPr>
            </a:p>
          </p:txBody>
        </p:sp>
        <p:sp>
          <p:nvSpPr>
            <p:cNvPr id="52253" name="Rectangle 6"/>
            <p:cNvSpPr/>
            <p:nvPr/>
          </p:nvSpPr>
          <p:spPr>
            <a:xfrm>
              <a:off x="839" y="3269"/>
              <a:ext cx="991" cy="284"/>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iaddr(11)</a:t>
              </a:r>
              <a:endParaRPr lang="en-US" altLang="zh-CN" dirty="0">
                <a:latin typeface="Arial" panose="020B0604020202020204" pitchFamily="34" charset="0"/>
              </a:endParaRPr>
            </a:p>
          </p:txBody>
        </p:sp>
        <p:sp>
          <p:nvSpPr>
            <p:cNvPr id="52254" name="Rectangle 7"/>
            <p:cNvSpPr/>
            <p:nvPr/>
          </p:nvSpPr>
          <p:spPr>
            <a:xfrm>
              <a:off x="839" y="2983"/>
              <a:ext cx="991" cy="286"/>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iaddr(10)</a:t>
              </a:r>
              <a:endParaRPr lang="en-US" altLang="zh-CN" dirty="0">
                <a:latin typeface="Arial" panose="020B0604020202020204" pitchFamily="34" charset="0"/>
              </a:endParaRPr>
            </a:p>
          </p:txBody>
        </p:sp>
        <p:sp>
          <p:nvSpPr>
            <p:cNvPr id="52255" name="Rectangle 8"/>
            <p:cNvSpPr/>
            <p:nvPr/>
          </p:nvSpPr>
          <p:spPr>
            <a:xfrm>
              <a:off x="839" y="2700"/>
              <a:ext cx="991" cy="28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iaddr(9)</a:t>
              </a:r>
              <a:endParaRPr lang="en-US" altLang="zh-CN" dirty="0">
                <a:latin typeface="Arial" panose="020B0604020202020204" pitchFamily="34" charset="0"/>
              </a:endParaRPr>
            </a:p>
          </p:txBody>
        </p:sp>
        <p:sp>
          <p:nvSpPr>
            <p:cNvPr id="52256" name="Rectangle 9"/>
            <p:cNvSpPr/>
            <p:nvPr/>
          </p:nvSpPr>
          <p:spPr>
            <a:xfrm>
              <a:off x="839" y="2412"/>
              <a:ext cx="991" cy="288"/>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iaddr(8)</a:t>
              </a:r>
              <a:endParaRPr lang="en-US" altLang="zh-CN" dirty="0">
                <a:latin typeface="Arial" panose="020B0604020202020204" pitchFamily="34" charset="0"/>
              </a:endParaRPr>
            </a:p>
          </p:txBody>
        </p:sp>
        <p:sp>
          <p:nvSpPr>
            <p:cNvPr id="52257" name="Rectangle 10"/>
            <p:cNvSpPr/>
            <p:nvPr/>
          </p:nvSpPr>
          <p:spPr>
            <a:xfrm>
              <a:off x="839" y="2129"/>
              <a:ext cx="991" cy="283"/>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52258" name="Rectangle 11"/>
            <p:cNvSpPr/>
            <p:nvPr/>
          </p:nvSpPr>
          <p:spPr>
            <a:xfrm>
              <a:off x="839" y="1842"/>
              <a:ext cx="991" cy="287"/>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a:t>
              </a:r>
              <a:endParaRPr lang="en-US" altLang="zh-CN" dirty="0">
                <a:latin typeface="Arial" panose="020B0604020202020204" pitchFamily="34" charset="0"/>
              </a:endParaRPr>
            </a:p>
          </p:txBody>
        </p:sp>
        <p:sp>
          <p:nvSpPr>
            <p:cNvPr id="52259" name="Rectangle 12"/>
            <p:cNvSpPr/>
            <p:nvPr/>
          </p:nvSpPr>
          <p:spPr>
            <a:xfrm>
              <a:off x="839" y="1559"/>
              <a:ext cx="991" cy="28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iaddr(0)</a:t>
              </a:r>
              <a:endParaRPr lang="en-US" altLang="zh-CN" dirty="0">
                <a:latin typeface="Arial" panose="020B0604020202020204" pitchFamily="34" charset="0"/>
              </a:endParaRPr>
            </a:p>
          </p:txBody>
        </p:sp>
        <p:sp>
          <p:nvSpPr>
            <p:cNvPr id="52260" name="Rectangle 13"/>
            <p:cNvSpPr/>
            <p:nvPr/>
          </p:nvSpPr>
          <p:spPr>
            <a:xfrm>
              <a:off x="839" y="1273"/>
              <a:ext cx="991" cy="286"/>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52261" name="Line 14"/>
            <p:cNvSpPr/>
            <p:nvPr/>
          </p:nvSpPr>
          <p:spPr>
            <a:xfrm>
              <a:off x="839" y="1273"/>
              <a:ext cx="991" cy="0"/>
            </a:xfrm>
            <a:prstGeom prst="line">
              <a:avLst/>
            </a:prstGeom>
            <a:ln w="28575" cap="sq" cmpd="sng">
              <a:solidFill>
                <a:schemeClr val="tx1"/>
              </a:solidFill>
              <a:prstDash val="solid"/>
              <a:headEnd type="none" w="med" len="med"/>
              <a:tailEnd type="none" w="med" len="med"/>
            </a:ln>
          </p:spPr>
        </p:sp>
        <p:sp>
          <p:nvSpPr>
            <p:cNvPr id="52262" name="Line 15"/>
            <p:cNvSpPr/>
            <p:nvPr/>
          </p:nvSpPr>
          <p:spPr>
            <a:xfrm>
              <a:off x="839" y="1559"/>
              <a:ext cx="991" cy="0"/>
            </a:xfrm>
            <a:prstGeom prst="line">
              <a:avLst/>
            </a:prstGeom>
            <a:ln w="12700" cap="flat" cmpd="sng">
              <a:solidFill>
                <a:schemeClr val="tx1"/>
              </a:solidFill>
              <a:prstDash val="solid"/>
              <a:headEnd type="none" w="med" len="med"/>
              <a:tailEnd type="none" w="med" len="med"/>
            </a:ln>
          </p:spPr>
        </p:sp>
        <p:sp>
          <p:nvSpPr>
            <p:cNvPr id="52263" name="Line 16"/>
            <p:cNvSpPr/>
            <p:nvPr/>
          </p:nvSpPr>
          <p:spPr>
            <a:xfrm>
              <a:off x="839" y="1842"/>
              <a:ext cx="991" cy="0"/>
            </a:xfrm>
            <a:prstGeom prst="line">
              <a:avLst/>
            </a:prstGeom>
            <a:ln w="12700" cap="flat" cmpd="sng">
              <a:solidFill>
                <a:schemeClr val="tx1"/>
              </a:solidFill>
              <a:prstDash val="solid"/>
              <a:headEnd type="none" w="med" len="med"/>
              <a:tailEnd type="none" w="med" len="med"/>
            </a:ln>
          </p:spPr>
        </p:sp>
        <p:sp>
          <p:nvSpPr>
            <p:cNvPr id="52264" name="Line 17"/>
            <p:cNvSpPr/>
            <p:nvPr/>
          </p:nvSpPr>
          <p:spPr>
            <a:xfrm>
              <a:off x="839" y="2129"/>
              <a:ext cx="991" cy="0"/>
            </a:xfrm>
            <a:prstGeom prst="line">
              <a:avLst/>
            </a:prstGeom>
            <a:ln w="12700" cap="flat" cmpd="sng">
              <a:solidFill>
                <a:schemeClr val="tx1"/>
              </a:solidFill>
              <a:prstDash val="solid"/>
              <a:headEnd type="none" w="med" len="med"/>
              <a:tailEnd type="none" w="med" len="med"/>
            </a:ln>
          </p:spPr>
        </p:sp>
        <p:sp>
          <p:nvSpPr>
            <p:cNvPr id="52265" name="Line 18"/>
            <p:cNvSpPr/>
            <p:nvPr/>
          </p:nvSpPr>
          <p:spPr>
            <a:xfrm>
              <a:off x="839" y="2412"/>
              <a:ext cx="991" cy="0"/>
            </a:xfrm>
            <a:prstGeom prst="line">
              <a:avLst/>
            </a:prstGeom>
            <a:ln w="12700" cap="flat" cmpd="sng">
              <a:solidFill>
                <a:schemeClr val="tx1"/>
              </a:solidFill>
              <a:prstDash val="solid"/>
              <a:headEnd type="none" w="med" len="med"/>
              <a:tailEnd type="none" w="med" len="med"/>
            </a:ln>
          </p:spPr>
        </p:sp>
        <p:sp>
          <p:nvSpPr>
            <p:cNvPr id="52266" name="Line 19"/>
            <p:cNvSpPr/>
            <p:nvPr/>
          </p:nvSpPr>
          <p:spPr>
            <a:xfrm>
              <a:off x="839" y="2700"/>
              <a:ext cx="991" cy="0"/>
            </a:xfrm>
            <a:prstGeom prst="line">
              <a:avLst/>
            </a:prstGeom>
            <a:ln w="12700" cap="flat" cmpd="sng">
              <a:solidFill>
                <a:schemeClr val="tx1"/>
              </a:solidFill>
              <a:prstDash val="solid"/>
              <a:headEnd type="none" w="med" len="med"/>
              <a:tailEnd type="none" w="med" len="med"/>
            </a:ln>
          </p:spPr>
        </p:sp>
        <p:sp>
          <p:nvSpPr>
            <p:cNvPr id="52267" name="Line 20"/>
            <p:cNvSpPr/>
            <p:nvPr/>
          </p:nvSpPr>
          <p:spPr>
            <a:xfrm>
              <a:off x="839" y="2983"/>
              <a:ext cx="991" cy="0"/>
            </a:xfrm>
            <a:prstGeom prst="line">
              <a:avLst/>
            </a:prstGeom>
            <a:ln w="12700" cap="flat" cmpd="sng">
              <a:solidFill>
                <a:schemeClr val="tx1"/>
              </a:solidFill>
              <a:prstDash val="solid"/>
              <a:headEnd type="none" w="med" len="med"/>
              <a:tailEnd type="none" w="med" len="med"/>
            </a:ln>
          </p:spPr>
        </p:sp>
        <p:sp>
          <p:nvSpPr>
            <p:cNvPr id="52268" name="Line 21"/>
            <p:cNvSpPr/>
            <p:nvPr/>
          </p:nvSpPr>
          <p:spPr>
            <a:xfrm>
              <a:off x="839" y="3269"/>
              <a:ext cx="991" cy="0"/>
            </a:xfrm>
            <a:prstGeom prst="line">
              <a:avLst/>
            </a:prstGeom>
            <a:ln w="12700" cap="flat" cmpd="sng">
              <a:solidFill>
                <a:schemeClr val="tx1"/>
              </a:solidFill>
              <a:prstDash val="solid"/>
              <a:headEnd type="none" w="med" len="med"/>
              <a:tailEnd type="none" w="med" len="med"/>
            </a:ln>
          </p:spPr>
        </p:sp>
        <p:sp>
          <p:nvSpPr>
            <p:cNvPr id="52269" name="Line 22"/>
            <p:cNvSpPr/>
            <p:nvPr/>
          </p:nvSpPr>
          <p:spPr>
            <a:xfrm>
              <a:off x="839" y="3553"/>
              <a:ext cx="991" cy="0"/>
            </a:xfrm>
            <a:prstGeom prst="line">
              <a:avLst/>
            </a:prstGeom>
            <a:ln w="12700" cap="flat" cmpd="sng">
              <a:solidFill>
                <a:schemeClr val="tx1"/>
              </a:solidFill>
              <a:prstDash val="solid"/>
              <a:headEnd type="none" w="med" len="med"/>
              <a:tailEnd type="none" w="med" len="med"/>
            </a:ln>
          </p:spPr>
        </p:sp>
        <p:sp>
          <p:nvSpPr>
            <p:cNvPr id="52270" name="Line 23"/>
            <p:cNvSpPr/>
            <p:nvPr/>
          </p:nvSpPr>
          <p:spPr>
            <a:xfrm>
              <a:off x="839" y="3839"/>
              <a:ext cx="991" cy="0"/>
            </a:xfrm>
            <a:prstGeom prst="line">
              <a:avLst/>
            </a:prstGeom>
            <a:ln w="28575" cap="sq" cmpd="sng">
              <a:solidFill>
                <a:schemeClr val="tx1"/>
              </a:solidFill>
              <a:prstDash val="solid"/>
              <a:headEnd type="none" w="med" len="med"/>
              <a:tailEnd type="none" w="med" len="med"/>
            </a:ln>
          </p:spPr>
        </p:sp>
        <p:sp>
          <p:nvSpPr>
            <p:cNvPr id="52271" name="Line 24"/>
            <p:cNvSpPr/>
            <p:nvPr/>
          </p:nvSpPr>
          <p:spPr>
            <a:xfrm>
              <a:off x="839" y="1273"/>
              <a:ext cx="0" cy="2566"/>
            </a:xfrm>
            <a:prstGeom prst="line">
              <a:avLst/>
            </a:prstGeom>
            <a:ln w="28575" cap="sq" cmpd="sng">
              <a:solidFill>
                <a:schemeClr val="tx1"/>
              </a:solidFill>
              <a:prstDash val="solid"/>
              <a:headEnd type="none" w="med" len="med"/>
              <a:tailEnd type="none" w="med" len="med"/>
            </a:ln>
          </p:spPr>
        </p:sp>
        <p:sp>
          <p:nvSpPr>
            <p:cNvPr id="52272" name="Line 25"/>
            <p:cNvSpPr/>
            <p:nvPr/>
          </p:nvSpPr>
          <p:spPr>
            <a:xfrm>
              <a:off x="1830" y="1273"/>
              <a:ext cx="0" cy="2566"/>
            </a:xfrm>
            <a:prstGeom prst="line">
              <a:avLst/>
            </a:prstGeom>
            <a:ln w="28575" cap="sq" cmpd="sng">
              <a:solidFill>
                <a:schemeClr val="tx1"/>
              </a:solidFill>
              <a:prstDash val="solid"/>
              <a:headEnd type="none" w="med" len="med"/>
              <a:tailEnd type="none" w="med" len="med"/>
            </a:ln>
          </p:spPr>
        </p:sp>
        <p:sp>
          <p:nvSpPr>
            <p:cNvPr id="296986" name="Line 26"/>
            <p:cNvSpPr>
              <a:spLocks noChangeShapeType="1"/>
            </p:cNvSpPr>
            <p:nvPr/>
          </p:nvSpPr>
          <p:spPr bwMode="auto">
            <a:xfrm flipV="1">
              <a:off x="1746" y="1434"/>
              <a:ext cx="2359" cy="232"/>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87" name="Line 27"/>
            <p:cNvSpPr>
              <a:spLocks noChangeShapeType="1"/>
            </p:cNvSpPr>
            <p:nvPr/>
          </p:nvSpPr>
          <p:spPr bwMode="auto">
            <a:xfrm flipV="1">
              <a:off x="1746" y="3158"/>
              <a:ext cx="1089" cy="1"/>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88" name="Line 28"/>
            <p:cNvSpPr>
              <a:spLocks noChangeShapeType="1"/>
            </p:cNvSpPr>
            <p:nvPr/>
          </p:nvSpPr>
          <p:spPr bwMode="auto">
            <a:xfrm flipV="1">
              <a:off x="1746" y="1888"/>
              <a:ext cx="2404" cy="97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89" name="Text Box 29"/>
            <p:cNvSpPr txBox="1">
              <a:spLocks noChangeArrowheads="1"/>
            </p:cNvSpPr>
            <p:nvPr/>
          </p:nvSpPr>
          <p:spPr bwMode="auto">
            <a:xfrm>
              <a:off x="998" y="965"/>
              <a:ext cx="115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grpSp>
        <p:nvGrpSpPr>
          <p:cNvPr id="52229" name="Group 54"/>
          <p:cNvGrpSpPr/>
          <p:nvPr/>
        </p:nvGrpSpPr>
        <p:grpSpPr>
          <a:xfrm>
            <a:off x="6588125" y="1412875"/>
            <a:ext cx="1917700" cy="3914775"/>
            <a:chOff x="3470" y="890"/>
            <a:chExt cx="1208" cy="2466"/>
          </a:xfrm>
        </p:grpSpPr>
        <p:sp>
          <p:nvSpPr>
            <p:cNvPr id="52239" name="Text Box 31"/>
            <p:cNvSpPr txBox="1"/>
            <p:nvPr/>
          </p:nvSpPr>
          <p:spPr>
            <a:xfrm>
              <a:off x="3470" y="1337"/>
              <a:ext cx="725"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40" name="Text Box 32"/>
            <p:cNvSpPr txBox="1"/>
            <p:nvPr/>
          </p:nvSpPr>
          <p:spPr>
            <a:xfrm>
              <a:off x="3562" y="1487"/>
              <a:ext cx="635" cy="289"/>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96993" name="AutoShape 33"/>
            <p:cNvSpPr/>
            <p:nvPr/>
          </p:nvSpPr>
          <p:spPr bwMode="auto">
            <a:xfrm>
              <a:off x="4195" y="1337"/>
              <a:ext cx="90" cy="598"/>
            </a:xfrm>
            <a:prstGeom prst="rightBrace">
              <a:avLst>
                <a:gd name="adj1" fmla="val 5537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94" name="Text Box 34"/>
            <p:cNvSpPr txBox="1">
              <a:spLocks noChangeArrowheads="1"/>
            </p:cNvSpPr>
            <p:nvPr/>
          </p:nvSpPr>
          <p:spPr bwMode="auto">
            <a:xfrm>
              <a:off x="4286" y="1337"/>
              <a:ext cx="346" cy="74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前</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2243" name="Text Box 35"/>
            <p:cNvSpPr txBox="1"/>
            <p:nvPr/>
          </p:nvSpPr>
          <p:spPr>
            <a:xfrm>
              <a:off x="3470" y="1787"/>
              <a:ext cx="725"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44" name="Text Box 36"/>
            <p:cNvSpPr txBox="1"/>
            <p:nvPr/>
          </p:nvSpPr>
          <p:spPr>
            <a:xfrm>
              <a:off x="3470" y="2160"/>
              <a:ext cx="725"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45" name="Text Box 37"/>
            <p:cNvSpPr txBox="1"/>
            <p:nvPr/>
          </p:nvSpPr>
          <p:spPr>
            <a:xfrm>
              <a:off x="3470" y="2609"/>
              <a:ext cx="725" cy="225"/>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46" name="Text Box 38"/>
            <p:cNvSpPr txBox="1"/>
            <p:nvPr/>
          </p:nvSpPr>
          <p:spPr>
            <a:xfrm>
              <a:off x="3470" y="3132"/>
              <a:ext cx="725"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47" name="Text Box 39"/>
            <p:cNvSpPr txBox="1"/>
            <p:nvPr/>
          </p:nvSpPr>
          <p:spPr>
            <a:xfrm>
              <a:off x="3562" y="2758"/>
              <a:ext cx="635" cy="288"/>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97000" name="AutoShape 40"/>
            <p:cNvSpPr/>
            <p:nvPr/>
          </p:nvSpPr>
          <p:spPr bwMode="auto">
            <a:xfrm>
              <a:off x="4195" y="2205"/>
              <a:ext cx="137" cy="1134"/>
            </a:xfrm>
            <a:prstGeom prst="rightBrace">
              <a:avLst>
                <a:gd name="adj1" fmla="val 6897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01" name="Text Box 41"/>
            <p:cNvSpPr txBox="1">
              <a:spLocks noChangeArrowheads="1"/>
            </p:cNvSpPr>
            <p:nvPr/>
          </p:nvSpPr>
          <p:spPr bwMode="auto">
            <a:xfrm>
              <a:off x="4332" y="2309"/>
              <a:ext cx="346" cy="9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≤1024</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2250" name="Text Box 42"/>
            <p:cNvSpPr txBox="1"/>
            <p:nvPr/>
          </p:nvSpPr>
          <p:spPr>
            <a:xfrm>
              <a:off x="3470" y="935"/>
              <a:ext cx="725" cy="224"/>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2251" name="Text Box 43"/>
            <p:cNvSpPr txBox="1"/>
            <p:nvPr/>
          </p:nvSpPr>
          <p:spPr>
            <a:xfrm>
              <a:off x="3470" y="890"/>
              <a:ext cx="815" cy="288"/>
            </a:xfrm>
            <a:prstGeom prst="rect">
              <a:avLst/>
            </a:prstGeom>
            <a:noFill/>
            <a:ln w="9525">
              <a:noFill/>
            </a:ln>
          </p:spPr>
          <p:txBody>
            <a:bodyPr>
              <a:spAutoFit/>
            </a:bodyPr>
            <a:p>
              <a:pPr>
                <a:buClrTx/>
              </a:pPr>
              <a:r>
                <a:rPr lang="zh-CN" altLang="en-US" dirty="0">
                  <a:latin typeface="Times New Roman" panose="02020603050405020304" pitchFamily="18" charset="0"/>
                </a:rPr>
                <a:t>数据块</a:t>
              </a:r>
              <a:endParaRPr lang="zh-CN" altLang="en-US" dirty="0">
                <a:latin typeface="Times New Roman" panose="02020603050405020304" pitchFamily="18" charset="0"/>
              </a:endParaRPr>
            </a:p>
          </p:txBody>
        </p:sp>
      </p:grpSp>
      <p:sp>
        <p:nvSpPr>
          <p:cNvPr id="52230" name="Text Box 45"/>
          <p:cNvSpPr txBox="1"/>
          <p:nvPr/>
        </p:nvSpPr>
        <p:spPr>
          <a:xfrm>
            <a:off x="4557713" y="4868863"/>
            <a:ext cx="1227137" cy="1441450"/>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297006" name="Line 46"/>
          <p:cNvSpPr>
            <a:spLocks noChangeShapeType="1"/>
          </p:cNvSpPr>
          <p:nvPr/>
        </p:nvSpPr>
        <p:spPr bwMode="auto">
          <a:xfrm>
            <a:off x="4557713" y="5989638"/>
            <a:ext cx="1227138"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07" name="Line 47"/>
          <p:cNvSpPr>
            <a:spLocks noChangeShapeType="1"/>
          </p:cNvSpPr>
          <p:nvPr/>
        </p:nvSpPr>
        <p:spPr bwMode="auto">
          <a:xfrm>
            <a:off x="4557713" y="5510213"/>
            <a:ext cx="1227138"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233" name="Text Box 48"/>
          <p:cNvSpPr txBox="1"/>
          <p:nvPr/>
        </p:nvSpPr>
        <p:spPr>
          <a:xfrm>
            <a:off x="4832350" y="5380038"/>
            <a:ext cx="682625" cy="398462"/>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297009" name="Line 49"/>
          <p:cNvSpPr>
            <a:spLocks noChangeShapeType="1"/>
          </p:cNvSpPr>
          <p:nvPr/>
        </p:nvSpPr>
        <p:spPr bwMode="auto">
          <a:xfrm flipV="1">
            <a:off x="5651500" y="3644900"/>
            <a:ext cx="936625" cy="14398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10" name="Line 50"/>
          <p:cNvSpPr>
            <a:spLocks noChangeShapeType="1"/>
          </p:cNvSpPr>
          <p:nvPr/>
        </p:nvSpPr>
        <p:spPr bwMode="auto">
          <a:xfrm flipV="1">
            <a:off x="5580063" y="5157788"/>
            <a:ext cx="1008063" cy="101123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236" name="Text Box 51"/>
          <p:cNvSpPr txBox="1"/>
          <p:nvPr/>
        </p:nvSpPr>
        <p:spPr>
          <a:xfrm>
            <a:off x="4356100" y="4068763"/>
            <a:ext cx="1662113" cy="479425"/>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2237" name="Text Box 52"/>
          <p:cNvSpPr txBox="1"/>
          <p:nvPr/>
        </p:nvSpPr>
        <p:spPr>
          <a:xfrm>
            <a:off x="4284663" y="4051300"/>
            <a:ext cx="1771650" cy="457200"/>
          </a:xfrm>
          <a:prstGeom prst="rect">
            <a:avLst/>
          </a:prstGeom>
          <a:noFill/>
          <a:ln w="9525">
            <a:noFill/>
          </a:ln>
        </p:spPr>
        <p:txBody>
          <a:bodyPr>
            <a:spAutoFit/>
          </a:bodyPr>
          <a:p>
            <a:pPr>
              <a:buClrTx/>
            </a:pPr>
            <a:r>
              <a:rPr lang="zh-CN" altLang="en-US" dirty="0">
                <a:latin typeface="Times New Roman" panose="02020603050405020304" pitchFamily="18" charset="0"/>
              </a:rPr>
              <a:t>一级索引块</a:t>
            </a:r>
            <a:endParaRPr lang="zh-CN" altLang="en-US" dirty="0">
              <a:latin typeface="Times New Roman" panose="02020603050405020304" pitchFamily="18" charset="0"/>
            </a:endParaRPr>
          </a:p>
        </p:txBody>
      </p:sp>
      <p:sp>
        <p:nvSpPr>
          <p:cNvPr id="297013" name="Line 53"/>
          <p:cNvSpPr>
            <a:spLocks noChangeShapeType="1"/>
          </p:cNvSpPr>
          <p:nvPr/>
        </p:nvSpPr>
        <p:spPr bwMode="auto">
          <a:xfrm>
            <a:off x="4557713" y="5189538"/>
            <a:ext cx="1227138" cy="0"/>
          </a:xfrm>
          <a:prstGeom prst="line">
            <a:avLst/>
          </a:prstGeom>
          <a:noFill/>
          <a:ln w="317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Rectangle 2"/>
          <p:cNvSpPr>
            <a:spLocks noGrp="1" noChangeArrowheads="1"/>
          </p:cNvSpPr>
          <p:nvPr>
            <p:ph type="title"/>
          </p:nvPr>
        </p:nvSpPr>
        <p:spPr>
          <a:xfrm>
            <a:off x="457200" y="3810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32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32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97987" name="Text Box 3"/>
          <p:cNvSpPr txBox="1">
            <a:spLocks noChangeArrowheads="1"/>
          </p:cNvSpPr>
          <p:nvPr/>
        </p:nvSpPr>
        <p:spPr bwMode="auto">
          <a:xfrm>
            <a:off x="107950" y="695325"/>
            <a:ext cx="8208963"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(3)1034</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n≤1034+1M</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前面</a:t>
            </a:r>
            <a:r>
              <a:rPr kumimoji="0" lang="en-US" altLang="zh-CN" kern="1200" cap="none" spc="0" normalizeH="0" baseline="0" noProof="0">
                <a:latin typeface="宋体" panose="02010600030101010101" pitchFamily="2" charset="-122"/>
                <a:ea typeface="宋体" panose="02010600030101010101" pitchFamily="2" charset="-122"/>
                <a:cs typeface="+mn-cs"/>
              </a:rPr>
              <a:t>10</a:t>
            </a:r>
            <a:r>
              <a:rPr kumimoji="0" lang="zh-CN" altLang="en-US" kern="1200" cap="none" spc="0" normalizeH="0" baseline="0" noProof="0">
                <a:latin typeface="宋体" panose="02010600030101010101" pitchFamily="2" charset="-122"/>
                <a:ea typeface="宋体" panose="02010600030101010101" pitchFamily="2" charset="-122"/>
                <a:cs typeface="+mn-cs"/>
              </a:rPr>
              <a:t>个数据块号全部存放在</a:t>
            </a:r>
            <a:r>
              <a:rPr kumimoji="0" lang="en-US" altLang="zh-CN" kern="1200" cap="none" spc="0" normalizeH="0" baseline="0" noProof="0">
                <a:latin typeface="Arial" panose="020B0604020202020204" pitchFamily="34" charset="0"/>
                <a:ea typeface="宋体" panose="02010600030101010101" pitchFamily="2" charset="-122"/>
                <a:cs typeface="+mn-cs"/>
              </a:rPr>
              <a:t>iaddr(0) </a:t>
            </a:r>
            <a:r>
              <a:rPr kumimoji="0" lang="zh-CN"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iaddr(9)</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298059" name="Line 75"/>
          <p:cNvSpPr>
            <a:spLocks noChangeShapeType="1"/>
          </p:cNvSpPr>
          <p:nvPr/>
        </p:nvSpPr>
        <p:spPr bwMode="auto">
          <a:xfrm>
            <a:off x="3276600" y="3068638"/>
            <a:ext cx="2016125" cy="1444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061" name="Rectangle 77"/>
          <p:cNvSpPr/>
          <p:nvPr/>
        </p:nvSpPr>
        <p:spPr>
          <a:xfrm>
            <a:off x="1763713" y="6086475"/>
            <a:ext cx="1771650" cy="46196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iaddr(12)</a:t>
            </a:r>
            <a:endParaRPr lang="en-US" altLang="zh-CN" dirty="0">
              <a:latin typeface="Arial" panose="020B0604020202020204" pitchFamily="34" charset="0"/>
            </a:endParaRPr>
          </a:p>
        </p:txBody>
      </p:sp>
      <p:sp>
        <p:nvSpPr>
          <p:cNvPr id="298062" name="Rectangle 78"/>
          <p:cNvSpPr/>
          <p:nvPr/>
        </p:nvSpPr>
        <p:spPr>
          <a:xfrm>
            <a:off x="1763713" y="5630863"/>
            <a:ext cx="1771650" cy="45561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iaddr(11)</a:t>
            </a:r>
            <a:endParaRPr lang="en-US" altLang="zh-CN" dirty="0">
              <a:latin typeface="Arial" panose="020B0604020202020204" pitchFamily="34" charset="0"/>
            </a:endParaRPr>
          </a:p>
        </p:txBody>
      </p:sp>
      <p:sp>
        <p:nvSpPr>
          <p:cNvPr id="298063" name="Rectangle 79"/>
          <p:cNvSpPr/>
          <p:nvPr/>
        </p:nvSpPr>
        <p:spPr>
          <a:xfrm>
            <a:off x="1763713" y="5170488"/>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iaddr(10)</a:t>
            </a:r>
            <a:endParaRPr lang="en-US" altLang="zh-CN" dirty="0">
              <a:latin typeface="Arial" panose="020B0604020202020204" pitchFamily="34" charset="0"/>
            </a:endParaRPr>
          </a:p>
        </p:txBody>
      </p:sp>
      <p:sp>
        <p:nvSpPr>
          <p:cNvPr id="298064" name="Rectangle 80"/>
          <p:cNvSpPr/>
          <p:nvPr/>
        </p:nvSpPr>
        <p:spPr>
          <a:xfrm>
            <a:off x="1763713" y="4711700"/>
            <a:ext cx="1771650" cy="458788"/>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iaddr(9)</a:t>
            </a:r>
            <a:endParaRPr lang="en-US" altLang="zh-CN" dirty="0">
              <a:latin typeface="Arial" panose="020B0604020202020204" pitchFamily="34" charset="0"/>
            </a:endParaRPr>
          </a:p>
        </p:txBody>
      </p:sp>
      <p:sp>
        <p:nvSpPr>
          <p:cNvPr id="298065" name="Rectangle 81"/>
          <p:cNvSpPr/>
          <p:nvPr/>
        </p:nvSpPr>
        <p:spPr>
          <a:xfrm>
            <a:off x="1763713" y="4248150"/>
            <a:ext cx="1771650" cy="46355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iaddr(8)</a:t>
            </a:r>
            <a:endParaRPr lang="en-US" altLang="zh-CN" dirty="0">
              <a:latin typeface="Arial" panose="020B0604020202020204" pitchFamily="34" charset="0"/>
            </a:endParaRPr>
          </a:p>
        </p:txBody>
      </p:sp>
      <p:sp>
        <p:nvSpPr>
          <p:cNvPr id="298066" name="Rectangle 82"/>
          <p:cNvSpPr/>
          <p:nvPr/>
        </p:nvSpPr>
        <p:spPr>
          <a:xfrm>
            <a:off x="1763713" y="3792538"/>
            <a:ext cx="1771650" cy="455612"/>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298067" name="Rectangle 83"/>
          <p:cNvSpPr/>
          <p:nvPr/>
        </p:nvSpPr>
        <p:spPr>
          <a:xfrm>
            <a:off x="1763713" y="3332163"/>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a:t>
            </a:r>
            <a:endParaRPr lang="en-US" altLang="zh-CN" dirty="0">
              <a:latin typeface="Arial" panose="020B0604020202020204" pitchFamily="34" charset="0"/>
            </a:endParaRPr>
          </a:p>
        </p:txBody>
      </p:sp>
      <p:sp>
        <p:nvSpPr>
          <p:cNvPr id="298068" name="Rectangle 84"/>
          <p:cNvSpPr/>
          <p:nvPr/>
        </p:nvSpPr>
        <p:spPr>
          <a:xfrm>
            <a:off x="1763713" y="2876550"/>
            <a:ext cx="1771650" cy="45561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iaddr(0)</a:t>
            </a:r>
            <a:endParaRPr lang="en-US" altLang="zh-CN" dirty="0">
              <a:latin typeface="Arial" panose="020B0604020202020204" pitchFamily="34" charset="0"/>
            </a:endParaRPr>
          </a:p>
        </p:txBody>
      </p:sp>
      <p:sp>
        <p:nvSpPr>
          <p:cNvPr id="298069" name="Rectangle 85"/>
          <p:cNvSpPr/>
          <p:nvPr/>
        </p:nvSpPr>
        <p:spPr>
          <a:xfrm>
            <a:off x="1763713" y="2414588"/>
            <a:ext cx="1771650" cy="461962"/>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298070" name="Line 86"/>
          <p:cNvSpPr/>
          <p:nvPr/>
        </p:nvSpPr>
        <p:spPr>
          <a:xfrm>
            <a:off x="1763713" y="2414588"/>
            <a:ext cx="1771650" cy="0"/>
          </a:xfrm>
          <a:prstGeom prst="line">
            <a:avLst/>
          </a:prstGeom>
          <a:ln w="28575" cap="sq" cmpd="sng">
            <a:solidFill>
              <a:schemeClr val="tx1"/>
            </a:solidFill>
            <a:prstDash val="solid"/>
            <a:headEnd type="none" w="med" len="med"/>
            <a:tailEnd type="none" w="med" len="med"/>
          </a:ln>
        </p:spPr>
      </p:sp>
      <p:sp>
        <p:nvSpPr>
          <p:cNvPr id="298071" name="Line 87"/>
          <p:cNvSpPr/>
          <p:nvPr/>
        </p:nvSpPr>
        <p:spPr>
          <a:xfrm>
            <a:off x="1763713" y="2876550"/>
            <a:ext cx="1771650" cy="0"/>
          </a:xfrm>
          <a:prstGeom prst="line">
            <a:avLst/>
          </a:prstGeom>
          <a:ln w="12700" cap="flat" cmpd="sng">
            <a:solidFill>
              <a:schemeClr val="tx1"/>
            </a:solidFill>
            <a:prstDash val="solid"/>
            <a:headEnd type="none" w="med" len="med"/>
            <a:tailEnd type="none" w="med" len="med"/>
          </a:ln>
        </p:spPr>
      </p:sp>
      <p:sp>
        <p:nvSpPr>
          <p:cNvPr id="298072" name="Line 88"/>
          <p:cNvSpPr/>
          <p:nvPr/>
        </p:nvSpPr>
        <p:spPr>
          <a:xfrm>
            <a:off x="1763713" y="3332163"/>
            <a:ext cx="1771650" cy="0"/>
          </a:xfrm>
          <a:prstGeom prst="line">
            <a:avLst/>
          </a:prstGeom>
          <a:ln w="12700" cap="flat" cmpd="sng">
            <a:solidFill>
              <a:schemeClr val="tx1"/>
            </a:solidFill>
            <a:prstDash val="solid"/>
            <a:headEnd type="none" w="med" len="med"/>
            <a:tailEnd type="none" w="med" len="med"/>
          </a:ln>
        </p:spPr>
      </p:sp>
      <p:sp>
        <p:nvSpPr>
          <p:cNvPr id="298073" name="Line 89"/>
          <p:cNvSpPr/>
          <p:nvPr/>
        </p:nvSpPr>
        <p:spPr>
          <a:xfrm>
            <a:off x="1763713" y="3792538"/>
            <a:ext cx="1771650" cy="0"/>
          </a:xfrm>
          <a:prstGeom prst="line">
            <a:avLst/>
          </a:prstGeom>
          <a:ln w="12700" cap="flat" cmpd="sng">
            <a:solidFill>
              <a:schemeClr val="tx1"/>
            </a:solidFill>
            <a:prstDash val="solid"/>
            <a:headEnd type="none" w="med" len="med"/>
            <a:tailEnd type="none" w="med" len="med"/>
          </a:ln>
        </p:spPr>
      </p:sp>
      <p:sp>
        <p:nvSpPr>
          <p:cNvPr id="298074" name="Line 90"/>
          <p:cNvSpPr/>
          <p:nvPr/>
        </p:nvSpPr>
        <p:spPr>
          <a:xfrm>
            <a:off x="1763713" y="4248150"/>
            <a:ext cx="1771650" cy="0"/>
          </a:xfrm>
          <a:prstGeom prst="line">
            <a:avLst/>
          </a:prstGeom>
          <a:ln w="12700" cap="flat" cmpd="sng">
            <a:solidFill>
              <a:schemeClr val="tx1"/>
            </a:solidFill>
            <a:prstDash val="solid"/>
            <a:headEnd type="none" w="med" len="med"/>
            <a:tailEnd type="none" w="med" len="med"/>
          </a:ln>
        </p:spPr>
      </p:sp>
      <p:sp>
        <p:nvSpPr>
          <p:cNvPr id="298075" name="Line 91"/>
          <p:cNvSpPr/>
          <p:nvPr/>
        </p:nvSpPr>
        <p:spPr>
          <a:xfrm>
            <a:off x="1763713" y="4711700"/>
            <a:ext cx="1771650" cy="0"/>
          </a:xfrm>
          <a:prstGeom prst="line">
            <a:avLst/>
          </a:prstGeom>
          <a:ln w="12700" cap="flat" cmpd="sng">
            <a:solidFill>
              <a:schemeClr val="tx1"/>
            </a:solidFill>
            <a:prstDash val="solid"/>
            <a:headEnd type="none" w="med" len="med"/>
            <a:tailEnd type="none" w="med" len="med"/>
          </a:ln>
        </p:spPr>
      </p:sp>
      <p:sp>
        <p:nvSpPr>
          <p:cNvPr id="298076" name="Line 92"/>
          <p:cNvSpPr/>
          <p:nvPr/>
        </p:nvSpPr>
        <p:spPr>
          <a:xfrm>
            <a:off x="1763713" y="5170488"/>
            <a:ext cx="1771650" cy="0"/>
          </a:xfrm>
          <a:prstGeom prst="line">
            <a:avLst/>
          </a:prstGeom>
          <a:ln w="12700" cap="flat" cmpd="sng">
            <a:solidFill>
              <a:schemeClr val="tx1"/>
            </a:solidFill>
            <a:prstDash val="solid"/>
            <a:headEnd type="none" w="med" len="med"/>
            <a:tailEnd type="none" w="med" len="med"/>
          </a:ln>
        </p:spPr>
      </p:sp>
      <p:sp>
        <p:nvSpPr>
          <p:cNvPr id="298077" name="Line 93"/>
          <p:cNvSpPr/>
          <p:nvPr/>
        </p:nvSpPr>
        <p:spPr>
          <a:xfrm>
            <a:off x="1763713" y="5630863"/>
            <a:ext cx="1771650" cy="0"/>
          </a:xfrm>
          <a:prstGeom prst="line">
            <a:avLst/>
          </a:prstGeom>
          <a:ln w="12700" cap="flat" cmpd="sng">
            <a:solidFill>
              <a:schemeClr val="tx1"/>
            </a:solidFill>
            <a:prstDash val="solid"/>
            <a:headEnd type="none" w="med" len="med"/>
            <a:tailEnd type="none" w="med" len="med"/>
          </a:ln>
        </p:spPr>
      </p:sp>
      <p:sp>
        <p:nvSpPr>
          <p:cNvPr id="298078" name="Line 94"/>
          <p:cNvSpPr/>
          <p:nvPr/>
        </p:nvSpPr>
        <p:spPr>
          <a:xfrm>
            <a:off x="1763713" y="6086475"/>
            <a:ext cx="1771650" cy="0"/>
          </a:xfrm>
          <a:prstGeom prst="line">
            <a:avLst/>
          </a:prstGeom>
          <a:ln w="12700" cap="flat" cmpd="sng">
            <a:solidFill>
              <a:schemeClr val="tx1"/>
            </a:solidFill>
            <a:prstDash val="solid"/>
            <a:headEnd type="none" w="med" len="med"/>
            <a:tailEnd type="none" w="med" len="med"/>
          </a:ln>
        </p:spPr>
      </p:sp>
      <p:sp>
        <p:nvSpPr>
          <p:cNvPr id="298079" name="Line 95"/>
          <p:cNvSpPr/>
          <p:nvPr/>
        </p:nvSpPr>
        <p:spPr>
          <a:xfrm>
            <a:off x="1763713" y="6548438"/>
            <a:ext cx="1771650" cy="0"/>
          </a:xfrm>
          <a:prstGeom prst="line">
            <a:avLst/>
          </a:prstGeom>
          <a:ln w="28575" cap="sq" cmpd="sng">
            <a:solidFill>
              <a:schemeClr val="tx1"/>
            </a:solidFill>
            <a:prstDash val="solid"/>
            <a:headEnd type="none" w="med" len="med"/>
            <a:tailEnd type="none" w="med" len="med"/>
          </a:ln>
        </p:spPr>
      </p:sp>
      <p:sp>
        <p:nvSpPr>
          <p:cNvPr id="298080" name="Line 96"/>
          <p:cNvSpPr/>
          <p:nvPr/>
        </p:nvSpPr>
        <p:spPr>
          <a:xfrm>
            <a:off x="1763713" y="2414588"/>
            <a:ext cx="0" cy="4133850"/>
          </a:xfrm>
          <a:prstGeom prst="line">
            <a:avLst/>
          </a:prstGeom>
          <a:ln w="28575" cap="sq" cmpd="sng">
            <a:solidFill>
              <a:schemeClr val="tx1"/>
            </a:solidFill>
            <a:prstDash val="solid"/>
            <a:headEnd type="none" w="med" len="med"/>
            <a:tailEnd type="none" w="med" len="med"/>
          </a:ln>
        </p:spPr>
      </p:sp>
      <p:sp>
        <p:nvSpPr>
          <p:cNvPr id="298081" name="Line 97"/>
          <p:cNvSpPr/>
          <p:nvPr/>
        </p:nvSpPr>
        <p:spPr>
          <a:xfrm>
            <a:off x="3535363" y="2414588"/>
            <a:ext cx="0" cy="4133850"/>
          </a:xfrm>
          <a:prstGeom prst="line">
            <a:avLst/>
          </a:prstGeom>
          <a:ln w="28575" cap="sq" cmpd="sng">
            <a:solidFill>
              <a:schemeClr val="tx1"/>
            </a:solidFill>
            <a:prstDash val="solid"/>
            <a:headEnd type="none" w="med" len="med"/>
            <a:tailEnd type="none" w="med" len="med"/>
          </a:ln>
        </p:spPr>
      </p:sp>
      <p:sp>
        <p:nvSpPr>
          <p:cNvPr id="298082" name="Line 98"/>
          <p:cNvSpPr>
            <a:spLocks noChangeShapeType="1"/>
          </p:cNvSpPr>
          <p:nvPr/>
        </p:nvSpPr>
        <p:spPr bwMode="auto">
          <a:xfrm flipV="1">
            <a:off x="3419475" y="4005263"/>
            <a:ext cx="1873250" cy="10080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083" name="Text Box 99"/>
          <p:cNvSpPr txBox="1">
            <a:spLocks noChangeArrowheads="1"/>
          </p:cNvSpPr>
          <p:nvPr/>
        </p:nvSpPr>
        <p:spPr bwMode="auto">
          <a:xfrm>
            <a:off x="1997075" y="1916113"/>
            <a:ext cx="14224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53276" name="Group 114"/>
          <p:cNvGrpSpPr/>
          <p:nvPr/>
        </p:nvGrpSpPr>
        <p:grpSpPr>
          <a:xfrm>
            <a:off x="5292725" y="2420938"/>
            <a:ext cx="2205038" cy="4059237"/>
            <a:chOff x="3334" y="1525"/>
            <a:chExt cx="1389" cy="2557"/>
          </a:xfrm>
        </p:grpSpPr>
        <p:sp>
          <p:nvSpPr>
            <p:cNvPr id="53277" name="Text Box 101"/>
            <p:cNvSpPr txBox="1"/>
            <p:nvPr/>
          </p:nvSpPr>
          <p:spPr>
            <a:xfrm>
              <a:off x="3334" y="1950"/>
              <a:ext cx="888" cy="2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78" name="Text Box 102"/>
            <p:cNvSpPr txBox="1"/>
            <p:nvPr/>
          </p:nvSpPr>
          <p:spPr>
            <a:xfrm>
              <a:off x="3447" y="2108"/>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298087" name="AutoShape 103"/>
            <p:cNvSpPr/>
            <p:nvPr/>
          </p:nvSpPr>
          <p:spPr bwMode="auto">
            <a:xfrm>
              <a:off x="4222" y="1950"/>
              <a:ext cx="111" cy="632"/>
            </a:xfrm>
            <a:prstGeom prst="rightBrace">
              <a:avLst>
                <a:gd name="adj1" fmla="val 4744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088" name="Text Box 104"/>
            <p:cNvSpPr txBox="1">
              <a:spLocks noChangeArrowheads="1"/>
            </p:cNvSpPr>
            <p:nvPr/>
          </p:nvSpPr>
          <p:spPr bwMode="auto">
            <a:xfrm>
              <a:off x="4320" y="2005"/>
              <a:ext cx="346" cy="79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前</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3281" name="Text Box 105"/>
            <p:cNvSpPr txBox="1"/>
            <p:nvPr/>
          </p:nvSpPr>
          <p:spPr>
            <a:xfrm>
              <a:off x="3334" y="242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82" name="Text Box 106"/>
            <p:cNvSpPr txBox="1"/>
            <p:nvPr/>
          </p:nvSpPr>
          <p:spPr>
            <a:xfrm>
              <a:off x="3334" y="2818"/>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83" name="Text Box 107"/>
            <p:cNvSpPr txBox="1"/>
            <p:nvPr/>
          </p:nvSpPr>
          <p:spPr>
            <a:xfrm>
              <a:off x="3334" y="3293"/>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84" name="Text Box 108"/>
            <p:cNvSpPr txBox="1"/>
            <p:nvPr/>
          </p:nvSpPr>
          <p:spPr>
            <a:xfrm>
              <a:off x="3334" y="384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85" name="Text Box 109"/>
            <p:cNvSpPr txBox="1"/>
            <p:nvPr/>
          </p:nvSpPr>
          <p:spPr>
            <a:xfrm>
              <a:off x="3447" y="3450"/>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298094" name="AutoShape 110"/>
            <p:cNvSpPr/>
            <p:nvPr/>
          </p:nvSpPr>
          <p:spPr bwMode="auto">
            <a:xfrm>
              <a:off x="4222" y="2818"/>
              <a:ext cx="221" cy="1264"/>
            </a:xfrm>
            <a:prstGeom prst="rightBrace">
              <a:avLst>
                <a:gd name="adj1" fmla="val 47662"/>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095" name="Text Box 111"/>
            <p:cNvSpPr txBox="1">
              <a:spLocks noChangeArrowheads="1"/>
            </p:cNvSpPr>
            <p:nvPr/>
          </p:nvSpPr>
          <p:spPr bwMode="auto">
            <a:xfrm>
              <a:off x="4377" y="2840"/>
              <a:ext cx="346" cy="120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≤1024+1M</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53288" name="Text Box 112"/>
            <p:cNvSpPr txBox="1"/>
            <p:nvPr/>
          </p:nvSpPr>
          <p:spPr>
            <a:xfrm>
              <a:off x="3334" y="152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3289" name="Text Box 113"/>
            <p:cNvSpPr txBox="1"/>
            <p:nvPr/>
          </p:nvSpPr>
          <p:spPr>
            <a:xfrm>
              <a:off x="3334" y="1525"/>
              <a:ext cx="999" cy="269"/>
            </a:xfrm>
            <a:prstGeom prst="rect">
              <a:avLst/>
            </a:prstGeom>
            <a:noFill/>
            <a:ln w="9525">
              <a:noFill/>
            </a:ln>
          </p:spPr>
          <p:txBody>
            <a:bodyPr>
              <a:spAutoFit/>
            </a:bodyPr>
            <a:p>
              <a:pPr>
                <a:buClrTx/>
              </a:pPr>
              <a:r>
                <a:rPr lang="zh-CN" altLang="en-US" sz="2200" dirty="0">
                  <a:latin typeface="Times New Roman" panose="02020603050405020304" pitchFamily="18" charset="0"/>
                </a:rPr>
                <a:t>数据块</a:t>
              </a:r>
              <a:endParaRPr lang="zh-CN" altLang="en-US" sz="2200"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7987">
                                            <p:txEl>
                                              <p:charRg st="19" end="55"/>
                                            </p:txEl>
                                          </p:spTgt>
                                        </p:tgtEl>
                                        <p:attrNameLst>
                                          <p:attrName>style.visibility</p:attrName>
                                        </p:attrNameLst>
                                      </p:cBhvr>
                                      <p:to>
                                        <p:strVal val="visible"/>
                                      </p:to>
                                    </p:set>
                                    <p:animEffect transition="in" filter="box(in)">
                                      <p:cBhvr>
                                        <p:cTn id="7" dur="500"/>
                                        <p:tgtEl>
                                          <p:spTgt spid="297987">
                                            <p:txEl>
                                              <p:charRg st="19"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8059"/>
                                        </p:tgtEl>
                                        <p:attrNameLst>
                                          <p:attrName>style.visibility</p:attrName>
                                        </p:attrNameLst>
                                      </p:cBhvr>
                                      <p:to>
                                        <p:strVal val="visible"/>
                                      </p:to>
                                    </p:set>
                                    <p:animEffect transition="in" filter="box(in)">
                                      <p:cBhvr>
                                        <p:cTn id="12" dur="500"/>
                                        <p:tgtEl>
                                          <p:spTgt spid="29805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8061"/>
                                        </p:tgtEl>
                                        <p:attrNameLst>
                                          <p:attrName>style.visibility</p:attrName>
                                        </p:attrNameLst>
                                      </p:cBhvr>
                                      <p:to>
                                        <p:strVal val="visible"/>
                                      </p:to>
                                    </p:set>
                                    <p:animEffect transition="in" filter="box(in)">
                                      <p:cBhvr>
                                        <p:cTn id="15" dur="500"/>
                                        <p:tgtEl>
                                          <p:spTgt spid="298061"/>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8062"/>
                                        </p:tgtEl>
                                        <p:attrNameLst>
                                          <p:attrName>style.visibility</p:attrName>
                                        </p:attrNameLst>
                                      </p:cBhvr>
                                      <p:to>
                                        <p:strVal val="visible"/>
                                      </p:to>
                                    </p:set>
                                    <p:animEffect transition="in" filter="box(in)">
                                      <p:cBhvr>
                                        <p:cTn id="18" dur="500"/>
                                        <p:tgtEl>
                                          <p:spTgt spid="298062"/>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98063"/>
                                        </p:tgtEl>
                                        <p:attrNameLst>
                                          <p:attrName>style.visibility</p:attrName>
                                        </p:attrNameLst>
                                      </p:cBhvr>
                                      <p:to>
                                        <p:strVal val="visible"/>
                                      </p:to>
                                    </p:set>
                                    <p:animEffect transition="in" filter="box(in)">
                                      <p:cBhvr>
                                        <p:cTn id="21" dur="500"/>
                                        <p:tgtEl>
                                          <p:spTgt spid="298063"/>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8064"/>
                                        </p:tgtEl>
                                        <p:attrNameLst>
                                          <p:attrName>style.visibility</p:attrName>
                                        </p:attrNameLst>
                                      </p:cBhvr>
                                      <p:to>
                                        <p:strVal val="visible"/>
                                      </p:to>
                                    </p:set>
                                    <p:animEffect transition="in" filter="box(in)">
                                      <p:cBhvr>
                                        <p:cTn id="24" dur="500"/>
                                        <p:tgtEl>
                                          <p:spTgt spid="298064"/>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98065"/>
                                        </p:tgtEl>
                                        <p:attrNameLst>
                                          <p:attrName>style.visibility</p:attrName>
                                        </p:attrNameLst>
                                      </p:cBhvr>
                                      <p:to>
                                        <p:strVal val="visible"/>
                                      </p:to>
                                    </p:set>
                                    <p:animEffect transition="in" filter="box(in)">
                                      <p:cBhvr>
                                        <p:cTn id="27" dur="500"/>
                                        <p:tgtEl>
                                          <p:spTgt spid="29806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98066"/>
                                        </p:tgtEl>
                                        <p:attrNameLst>
                                          <p:attrName>style.visibility</p:attrName>
                                        </p:attrNameLst>
                                      </p:cBhvr>
                                      <p:to>
                                        <p:strVal val="visible"/>
                                      </p:to>
                                    </p:set>
                                    <p:animEffect transition="in" filter="box(in)">
                                      <p:cBhvr>
                                        <p:cTn id="30" dur="500"/>
                                        <p:tgtEl>
                                          <p:spTgt spid="29806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98067"/>
                                        </p:tgtEl>
                                        <p:attrNameLst>
                                          <p:attrName>style.visibility</p:attrName>
                                        </p:attrNameLst>
                                      </p:cBhvr>
                                      <p:to>
                                        <p:strVal val="visible"/>
                                      </p:to>
                                    </p:set>
                                    <p:animEffect transition="in" filter="box(in)">
                                      <p:cBhvr>
                                        <p:cTn id="33" dur="500"/>
                                        <p:tgtEl>
                                          <p:spTgt spid="29806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98068"/>
                                        </p:tgtEl>
                                        <p:attrNameLst>
                                          <p:attrName>style.visibility</p:attrName>
                                        </p:attrNameLst>
                                      </p:cBhvr>
                                      <p:to>
                                        <p:strVal val="visible"/>
                                      </p:to>
                                    </p:set>
                                    <p:animEffect transition="in" filter="box(in)">
                                      <p:cBhvr>
                                        <p:cTn id="36" dur="500"/>
                                        <p:tgtEl>
                                          <p:spTgt spid="29806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98069"/>
                                        </p:tgtEl>
                                        <p:attrNameLst>
                                          <p:attrName>style.visibility</p:attrName>
                                        </p:attrNameLst>
                                      </p:cBhvr>
                                      <p:to>
                                        <p:strVal val="visible"/>
                                      </p:to>
                                    </p:set>
                                    <p:animEffect transition="in" filter="box(in)">
                                      <p:cBhvr>
                                        <p:cTn id="39" dur="500"/>
                                        <p:tgtEl>
                                          <p:spTgt spid="298069"/>
                                        </p:tgtEl>
                                      </p:cBhvr>
                                    </p:animEffect>
                                  </p:childTnLst>
                                </p:cTn>
                              </p:par>
                              <p:par>
                                <p:cTn id="40" presetID="4" presetClass="entr" presetSubtype="16" fill="hold" nodeType="withEffect">
                                  <p:stCondLst>
                                    <p:cond delay="0"/>
                                  </p:stCondLst>
                                  <p:childTnLst>
                                    <p:set>
                                      <p:cBhvr>
                                        <p:cTn id="41" dur="1" fill="hold">
                                          <p:stCondLst>
                                            <p:cond delay="0"/>
                                          </p:stCondLst>
                                        </p:cTn>
                                        <p:tgtEl>
                                          <p:spTgt spid="298070"/>
                                        </p:tgtEl>
                                        <p:attrNameLst>
                                          <p:attrName>style.visibility</p:attrName>
                                        </p:attrNameLst>
                                      </p:cBhvr>
                                      <p:to>
                                        <p:strVal val="visible"/>
                                      </p:to>
                                    </p:set>
                                    <p:animEffect transition="in" filter="box(in)">
                                      <p:cBhvr>
                                        <p:cTn id="42" dur="500"/>
                                        <p:tgtEl>
                                          <p:spTgt spid="298070"/>
                                        </p:tgtEl>
                                      </p:cBhvr>
                                    </p:animEffect>
                                  </p:childTnLst>
                                </p:cTn>
                              </p:par>
                              <p:par>
                                <p:cTn id="43" presetID="4" presetClass="entr" presetSubtype="16" fill="hold" nodeType="withEffect">
                                  <p:stCondLst>
                                    <p:cond delay="0"/>
                                  </p:stCondLst>
                                  <p:childTnLst>
                                    <p:set>
                                      <p:cBhvr>
                                        <p:cTn id="44" dur="1" fill="hold">
                                          <p:stCondLst>
                                            <p:cond delay="0"/>
                                          </p:stCondLst>
                                        </p:cTn>
                                        <p:tgtEl>
                                          <p:spTgt spid="298071"/>
                                        </p:tgtEl>
                                        <p:attrNameLst>
                                          <p:attrName>style.visibility</p:attrName>
                                        </p:attrNameLst>
                                      </p:cBhvr>
                                      <p:to>
                                        <p:strVal val="visible"/>
                                      </p:to>
                                    </p:set>
                                    <p:animEffect transition="in" filter="box(in)">
                                      <p:cBhvr>
                                        <p:cTn id="45" dur="500"/>
                                        <p:tgtEl>
                                          <p:spTgt spid="298071"/>
                                        </p:tgtEl>
                                      </p:cBhvr>
                                    </p:animEffect>
                                  </p:childTnLst>
                                </p:cTn>
                              </p:par>
                              <p:par>
                                <p:cTn id="46" presetID="4" presetClass="entr" presetSubtype="16" fill="hold" nodeType="withEffect">
                                  <p:stCondLst>
                                    <p:cond delay="0"/>
                                  </p:stCondLst>
                                  <p:childTnLst>
                                    <p:set>
                                      <p:cBhvr>
                                        <p:cTn id="47" dur="1" fill="hold">
                                          <p:stCondLst>
                                            <p:cond delay="0"/>
                                          </p:stCondLst>
                                        </p:cTn>
                                        <p:tgtEl>
                                          <p:spTgt spid="298072"/>
                                        </p:tgtEl>
                                        <p:attrNameLst>
                                          <p:attrName>style.visibility</p:attrName>
                                        </p:attrNameLst>
                                      </p:cBhvr>
                                      <p:to>
                                        <p:strVal val="visible"/>
                                      </p:to>
                                    </p:set>
                                    <p:animEffect transition="in" filter="box(in)">
                                      <p:cBhvr>
                                        <p:cTn id="48" dur="500"/>
                                        <p:tgtEl>
                                          <p:spTgt spid="298072"/>
                                        </p:tgtEl>
                                      </p:cBhvr>
                                    </p:animEffect>
                                  </p:childTnLst>
                                </p:cTn>
                              </p:par>
                              <p:par>
                                <p:cTn id="49" presetID="4" presetClass="entr" presetSubtype="16" fill="hold" nodeType="withEffect">
                                  <p:stCondLst>
                                    <p:cond delay="0"/>
                                  </p:stCondLst>
                                  <p:childTnLst>
                                    <p:set>
                                      <p:cBhvr>
                                        <p:cTn id="50" dur="1" fill="hold">
                                          <p:stCondLst>
                                            <p:cond delay="0"/>
                                          </p:stCondLst>
                                        </p:cTn>
                                        <p:tgtEl>
                                          <p:spTgt spid="298073"/>
                                        </p:tgtEl>
                                        <p:attrNameLst>
                                          <p:attrName>style.visibility</p:attrName>
                                        </p:attrNameLst>
                                      </p:cBhvr>
                                      <p:to>
                                        <p:strVal val="visible"/>
                                      </p:to>
                                    </p:set>
                                    <p:animEffect transition="in" filter="box(in)">
                                      <p:cBhvr>
                                        <p:cTn id="51" dur="500"/>
                                        <p:tgtEl>
                                          <p:spTgt spid="298073"/>
                                        </p:tgtEl>
                                      </p:cBhvr>
                                    </p:animEffect>
                                  </p:childTnLst>
                                </p:cTn>
                              </p:par>
                              <p:par>
                                <p:cTn id="52" presetID="4" presetClass="entr" presetSubtype="16" fill="hold" nodeType="withEffect">
                                  <p:stCondLst>
                                    <p:cond delay="0"/>
                                  </p:stCondLst>
                                  <p:childTnLst>
                                    <p:set>
                                      <p:cBhvr>
                                        <p:cTn id="53" dur="1" fill="hold">
                                          <p:stCondLst>
                                            <p:cond delay="0"/>
                                          </p:stCondLst>
                                        </p:cTn>
                                        <p:tgtEl>
                                          <p:spTgt spid="298074"/>
                                        </p:tgtEl>
                                        <p:attrNameLst>
                                          <p:attrName>style.visibility</p:attrName>
                                        </p:attrNameLst>
                                      </p:cBhvr>
                                      <p:to>
                                        <p:strVal val="visible"/>
                                      </p:to>
                                    </p:set>
                                    <p:animEffect transition="in" filter="box(in)">
                                      <p:cBhvr>
                                        <p:cTn id="54" dur="500"/>
                                        <p:tgtEl>
                                          <p:spTgt spid="298074"/>
                                        </p:tgtEl>
                                      </p:cBhvr>
                                    </p:animEffect>
                                  </p:childTnLst>
                                </p:cTn>
                              </p:par>
                              <p:par>
                                <p:cTn id="55" presetID="4" presetClass="entr" presetSubtype="16" fill="hold" nodeType="withEffect">
                                  <p:stCondLst>
                                    <p:cond delay="0"/>
                                  </p:stCondLst>
                                  <p:childTnLst>
                                    <p:set>
                                      <p:cBhvr>
                                        <p:cTn id="56" dur="1" fill="hold">
                                          <p:stCondLst>
                                            <p:cond delay="0"/>
                                          </p:stCondLst>
                                        </p:cTn>
                                        <p:tgtEl>
                                          <p:spTgt spid="298075"/>
                                        </p:tgtEl>
                                        <p:attrNameLst>
                                          <p:attrName>style.visibility</p:attrName>
                                        </p:attrNameLst>
                                      </p:cBhvr>
                                      <p:to>
                                        <p:strVal val="visible"/>
                                      </p:to>
                                    </p:set>
                                    <p:animEffect transition="in" filter="box(in)">
                                      <p:cBhvr>
                                        <p:cTn id="57" dur="500"/>
                                        <p:tgtEl>
                                          <p:spTgt spid="298075"/>
                                        </p:tgtEl>
                                      </p:cBhvr>
                                    </p:animEffect>
                                  </p:childTnLst>
                                </p:cTn>
                              </p:par>
                              <p:par>
                                <p:cTn id="58" presetID="4" presetClass="entr" presetSubtype="16" fill="hold" nodeType="withEffect">
                                  <p:stCondLst>
                                    <p:cond delay="0"/>
                                  </p:stCondLst>
                                  <p:childTnLst>
                                    <p:set>
                                      <p:cBhvr>
                                        <p:cTn id="59" dur="1" fill="hold">
                                          <p:stCondLst>
                                            <p:cond delay="0"/>
                                          </p:stCondLst>
                                        </p:cTn>
                                        <p:tgtEl>
                                          <p:spTgt spid="298076"/>
                                        </p:tgtEl>
                                        <p:attrNameLst>
                                          <p:attrName>style.visibility</p:attrName>
                                        </p:attrNameLst>
                                      </p:cBhvr>
                                      <p:to>
                                        <p:strVal val="visible"/>
                                      </p:to>
                                    </p:set>
                                    <p:animEffect transition="in" filter="box(in)">
                                      <p:cBhvr>
                                        <p:cTn id="60" dur="500"/>
                                        <p:tgtEl>
                                          <p:spTgt spid="298076"/>
                                        </p:tgtEl>
                                      </p:cBhvr>
                                    </p:animEffect>
                                  </p:childTnLst>
                                </p:cTn>
                              </p:par>
                              <p:par>
                                <p:cTn id="61" presetID="4" presetClass="entr" presetSubtype="16" fill="hold" nodeType="withEffect">
                                  <p:stCondLst>
                                    <p:cond delay="0"/>
                                  </p:stCondLst>
                                  <p:childTnLst>
                                    <p:set>
                                      <p:cBhvr>
                                        <p:cTn id="62" dur="1" fill="hold">
                                          <p:stCondLst>
                                            <p:cond delay="0"/>
                                          </p:stCondLst>
                                        </p:cTn>
                                        <p:tgtEl>
                                          <p:spTgt spid="298077"/>
                                        </p:tgtEl>
                                        <p:attrNameLst>
                                          <p:attrName>style.visibility</p:attrName>
                                        </p:attrNameLst>
                                      </p:cBhvr>
                                      <p:to>
                                        <p:strVal val="visible"/>
                                      </p:to>
                                    </p:set>
                                    <p:animEffect transition="in" filter="box(in)">
                                      <p:cBhvr>
                                        <p:cTn id="63" dur="500"/>
                                        <p:tgtEl>
                                          <p:spTgt spid="298077"/>
                                        </p:tgtEl>
                                      </p:cBhvr>
                                    </p:animEffect>
                                  </p:childTnLst>
                                </p:cTn>
                              </p:par>
                              <p:par>
                                <p:cTn id="64" presetID="4" presetClass="entr" presetSubtype="16" fill="hold" nodeType="withEffect">
                                  <p:stCondLst>
                                    <p:cond delay="0"/>
                                  </p:stCondLst>
                                  <p:childTnLst>
                                    <p:set>
                                      <p:cBhvr>
                                        <p:cTn id="65" dur="1" fill="hold">
                                          <p:stCondLst>
                                            <p:cond delay="0"/>
                                          </p:stCondLst>
                                        </p:cTn>
                                        <p:tgtEl>
                                          <p:spTgt spid="298078"/>
                                        </p:tgtEl>
                                        <p:attrNameLst>
                                          <p:attrName>style.visibility</p:attrName>
                                        </p:attrNameLst>
                                      </p:cBhvr>
                                      <p:to>
                                        <p:strVal val="visible"/>
                                      </p:to>
                                    </p:set>
                                    <p:animEffect transition="in" filter="box(in)">
                                      <p:cBhvr>
                                        <p:cTn id="66" dur="500"/>
                                        <p:tgtEl>
                                          <p:spTgt spid="298078"/>
                                        </p:tgtEl>
                                      </p:cBhvr>
                                    </p:animEffect>
                                  </p:childTnLst>
                                </p:cTn>
                              </p:par>
                              <p:par>
                                <p:cTn id="67" presetID="4" presetClass="entr" presetSubtype="16" fill="hold" nodeType="withEffect">
                                  <p:stCondLst>
                                    <p:cond delay="0"/>
                                  </p:stCondLst>
                                  <p:childTnLst>
                                    <p:set>
                                      <p:cBhvr>
                                        <p:cTn id="68" dur="1" fill="hold">
                                          <p:stCondLst>
                                            <p:cond delay="0"/>
                                          </p:stCondLst>
                                        </p:cTn>
                                        <p:tgtEl>
                                          <p:spTgt spid="298079"/>
                                        </p:tgtEl>
                                        <p:attrNameLst>
                                          <p:attrName>style.visibility</p:attrName>
                                        </p:attrNameLst>
                                      </p:cBhvr>
                                      <p:to>
                                        <p:strVal val="visible"/>
                                      </p:to>
                                    </p:set>
                                    <p:animEffect transition="in" filter="box(in)">
                                      <p:cBhvr>
                                        <p:cTn id="69" dur="500"/>
                                        <p:tgtEl>
                                          <p:spTgt spid="298079"/>
                                        </p:tgtEl>
                                      </p:cBhvr>
                                    </p:animEffect>
                                  </p:childTnLst>
                                </p:cTn>
                              </p:par>
                              <p:par>
                                <p:cTn id="70" presetID="4" presetClass="entr" presetSubtype="16" fill="hold" nodeType="withEffect">
                                  <p:stCondLst>
                                    <p:cond delay="0"/>
                                  </p:stCondLst>
                                  <p:childTnLst>
                                    <p:set>
                                      <p:cBhvr>
                                        <p:cTn id="71" dur="1" fill="hold">
                                          <p:stCondLst>
                                            <p:cond delay="0"/>
                                          </p:stCondLst>
                                        </p:cTn>
                                        <p:tgtEl>
                                          <p:spTgt spid="298080"/>
                                        </p:tgtEl>
                                        <p:attrNameLst>
                                          <p:attrName>style.visibility</p:attrName>
                                        </p:attrNameLst>
                                      </p:cBhvr>
                                      <p:to>
                                        <p:strVal val="visible"/>
                                      </p:to>
                                    </p:set>
                                    <p:animEffect transition="in" filter="box(in)">
                                      <p:cBhvr>
                                        <p:cTn id="72" dur="500"/>
                                        <p:tgtEl>
                                          <p:spTgt spid="298080"/>
                                        </p:tgtEl>
                                      </p:cBhvr>
                                    </p:animEffect>
                                  </p:childTnLst>
                                </p:cTn>
                              </p:par>
                              <p:par>
                                <p:cTn id="73" presetID="4" presetClass="entr" presetSubtype="16" fill="hold" nodeType="withEffect">
                                  <p:stCondLst>
                                    <p:cond delay="0"/>
                                  </p:stCondLst>
                                  <p:childTnLst>
                                    <p:set>
                                      <p:cBhvr>
                                        <p:cTn id="74" dur="1" fill="hold">
                                          <p:stCondLst>
                                            <p:cond delay="0"/>
                                          </p:stCondLst>
                                        </p:cTn>
                                        <p:tgtEl>
                                          <p:spTgt spid="298081"/>
                                        </p:tgtEl>
                                        <p:attrNameLst>
                                          <p:attrName>style.visibility</p:attrName>
                                        </p:attrNameLst>
                                      </p:cBhvr>
                                      <p:to>
                                        <p:strVal val="visible"/>
                                      </p:to>
                                    </p:set>
                                    <p:animEffect transition="in" filter="box(in)">
                                      <p:cBhvr>
                                        <p:cTn id="75" dur="500"/>
                                        <p:tgtEl>
                                          <p:spTgt spid="298081"/>
                                        </p:tgtEl>
                                      </p:cBhvr>
                                    </p:animEffect>
                                  </p:childTnLst>
                                </p:cTn>
                              </p:par>
                              <p:par>
                                <p:cTn id="76" presetID="4" presetClass="entr" presetSubtype="16" fill="hold" nodeType="withEffect">
                                  <p:stCondLst>
                                    <p:cond delay="0"/>
                                  </p:stCondLst>
                                  <p:childTnLst>
                                    <p:set>
                                      <p:cBhvr>
                                        <p:cTn id="77" dur="1" fill="hold">
                                          <p:stCondLst>
                                            <p:cond delay="0"/>
                                          </p:stCondLst>
                                        </p:cTn>
                                        <p:tgtEl>
                                          <p:spTgt spid="298082"/>
                                        </p:tgtEl>
                                        <p:attrNameLst>
                                          <p:attrName>style.visibility</p:attrName>
                                        </p:attrNameLst>
                                      </p:cBhvr>
                                      <p:to>
                                        <p:strVal val="visible"/>
                                      </p:to>
                                    </p:set>
                                    <p:animEffect transition="in" filter="box(in)">
                                      <p:cBhvr>
                                        <p:cTn id="78" dur="500"/>
                                        <p:tgtEl>
                                          <p:spTgt spid="298082"/>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8083"/>
                                        </p:tgtEl>
                                        <p:attrNameLst>
                                          <p:attrName>style.visibility</p:attrName>
                                        </p:attrNameLst>
                                      </p:cBhvr>
                                      <p:to>
                                        <p:strVal val="visible"/>
                                      </p:to>
                                    </p:set>
                                    <p:animEffect transition="in" filter="box(in)">
                                      <p:cBhvr>
                                        <p:cTn id="81" dur="500"/>
                                        <p:tgtEl>
                                          <p:spTgt spid="298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61" grpId="0"/>
      <p:bldP spid="298062" grpId="0"/>
      <p:bldP spid="298063" grpId="0"/>
      <p:bldP spid="298064" grpId="0"/>
      <p:bldP spid="298065" grpId="0"/>
      <p:bldP spid="298066" grpId="0"/>
      <p:bldP spid="298067" grpId="0"/>
      <p:bldP spid="298068" grpId="0"/>
      <p:bldP spid="298069" grpId="0"/>
      <p:bldP spid="29808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Rectangle 2"/>
          <p:cNvSpPr>
            <a:spLocks noGrp="1" noChangeArrowheads="1"/>
          </p:cNvSpPr>
          <p:nvPr>
            <p:ph type="title"/>
          </p:nvPr>
        </p:nvSpPr>
        <p:spPr>
          <a:xfrm>
            <a:off x="179388" y="1095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32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32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99011" name="Text Box 3"/>
          <p:cNvSpPr txBox="1">
            <a:spLocks noChangeArrowheads="1"/>
          </p:cNvSpPr>
          <p:nvPr/>
        </p:nvSpPr>
        <p:spPr bwMode="auto">
          <a:xfrm>
            <a:off x="179388" y="765175"/>
            <a:ext cx="8964613"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(3)1034</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n≤1034+1M</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a:t>
            </a:r>
            <a:r>
              <a:rPr kumimoji="0" lang="zh-CN" altLang="en-US" kern="1200" cap="none" spc="0" normalizeH="0" baseline="0" noProof="0">
                <a:latin typeface="宋体" panose="02010600030101010101" pitchFamily="2" charset="-122"/>
                <a:ea typeface="宋体" panose="02010600030101010101" pitchFamily="2" charset="-122"/>
                <a:cs typeface="+mn-cs"/>
              </a:rPr>
              <a:t>剩下的不超过</a:t>
            </a:r>
            <a:r>
              <a:rPr kumimoji="0" lang="en-US" altLang="zh-CN" kern="1200" cap="none" spc="0" normalizeH="0" baseline="0" noProof="0">
                <a:latin typeface="宋体" panose="02010600030101010101" pitchFamily="2" charset="-122"/>
                <a:ea typeface="宋体" panose="02010600030101010101" pitchFamily="2" charset="-122"/>
                <a:cs typeface="+mn-cs"/>
              </a:rPr>
              <a:t>1024+1M</a:t>
            </a:r>
            <a:r>
              <a:rPr kumimoji="0" lang="zh-CN" altLang="en-US" kern="1200" cap="none" spc="0" normalizeH="0" baseline="0" noProof="0">
                <a:latin typeface="宋体" panose="02010600030101010101" pitchFamily="2" charset="-122"/>
                <a:ea typeface="宋体" panose="02010600030101010101" pitchFamily="2" charset="-122"/>
                <a:cs typeface="+mn-cs"/>
              </a:rPr>
              <a:t>个数据块号放在不超过</a:t>
            </a:r>
            <a:r>
              <a:rPr kumimoji="0" lang="en-US" altLang="zh-CN" kern="1200" cap="none" spc="0" normalizeH="0" baseline="0" noProof="0">
                <a:latin typeface="宋体" panose="02010600030101010101" pitchFamily="2" charset="-122"/>
                <a:ea typeface="宋体" panose="02010600030101010101" pitchFamily="2" charset="-122"/>
                <a:cs typeface="+mn-cs"/>
              </a:rPr>
              <a:t>1025</a:t>
            </a:r>
            <a:r>
              <a:rPr kumimoji="0" lang="zh-CN" altLang="en-US" kern="1200" cap="none" spc="0" normalizeH="0" baseline="0" noProof="0">
                <a:latin typeface="宋体" panose="02010600030101010101" pitchFamily="2" charset="-122"/>
                <a:ea typeface="宋体" panose="02010600030101010101" pitchFamily="2" charset="-122"/>
                <a:cs typeface="+mn-cs"/>
              </a:rPr>
              <a:t>个一级索引块</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grpSp>
        <p:nvGrpSpPr>
          <p:cNvPr id="2" name="Group 4"/>
          <p:cNvGrpSpPr/>
          <p:nvPr/>
        </p:nvGrpSpPr>
        <p:grpSpPr>
          <a:xfrm>
            <a:off x="2484438" y="2205038"/>
            <a:ext cx="2663825" cy="1366837"/>
            <a:chOff x="3379" y="2251"/>
            <a:chExt cx="998" cy="453"/>
          </a:xfrm>
        </p:grpSpPr>
        <p:sp>
          <p:nvSpPr>
            <p:cNvPr id="54303" name="Text Box 5"/>
            <p:cNvSpPr txBox="1"/>
            <p:nvPr/>
          </p:nvSpPr>
          <p:spPr>
            <a:xfrm>
              <a:off x="3425" y="2269"/>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4304" name="Text Box 6"/>
            <p:cNvSpPr txBox="1"/>
            <p:nvPr/>
          </p:nvSpPr>
          <p:spPr>
            <a:xfrm>
              <a:off x="3379" y="2251"/>
              <a:ext cx="589" cy="132"/>
            </a:xfrm>
            <a:prstGeom prst="rect">
              <a:avLst/>
            </a:prstGeom>
            <a:noFill/>
            <a:ln w="9525">
              <a:noFill/>
            </a:ln>
          </p:spPr>
          <p:txBody>
            <a:bodyPr>
              <a:spAutoFit/>
            </a:bodyPr>
            <a:p>
              <a:pPr>
                <a:buClrTx/>
              </a:pPr>
              <a:r>
                <a:rPr lang="zh-CN" altLang="en-US" sz="2000" dirty="0">
                  <a:latin typeface="Times New Roman" panose="02020603050405020304" pitchFamily="18" charset="0"/>
                </a:rPr>
                <a:t>一级索引块</a:t>
              </a:r>
              <a:endParaRPr lang="zh-CN" altLang="en-US" sz="2000" dirty="0">
                <a:latin typeface="Times New Roman" panose="02020603050405020304" pitchFamily="18" charset="0"/>
              </a:endParaRPr>
            </a:p>
          </p:txBody>
        </p:sp>
        <p:sp>
          <p:nvSpPr>
            <p:cNvPr id="299015" name="AutoShape 7"/>
            <p:cNvSpPr/>
            <p:nvPr/>
          </p:nvSpPr>
          <p:spPr bwMode="auto">
            <a:xfrm>
              <a:off x="4332" y="2387"/>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306" name="Text Box 8"/>
            <p:cNvSpPr txBox="1"/>
            <p:nvPr/>
          </p:nvSpPr>
          <p:spPr>
            <a:xfrm>
              <a:off x="3923" y="2395"/>
              <a:ext cx="408" cy="142"/>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54307" name="Text Box 9"/>
            <p:cNvSpPr txBox="1"/>
            <p:nvPr/>
          </p:nvSpPr>
          <p:spPr>
            <a:xfrm>
              <a:off x="3424" y="2523"/>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299018" name="Line 10"/>
            <p:cNvSpPr>
              <a:spLocks noChangeShapeType="1"/>
            </p:cNvSpPr>
            <p:nvPr/>
          </p:nvSpPr>
          <p:spPr bwMode="auto">
            <a:xfrm flipH="1">
              <a:off x="3923" y="2568"/>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4277" name="Group 76"/>
          <p:cNvGrpSpPr/>
          <p:nvPr/>
        </p:nvGrpSpPr>
        <p:grpSpPr>
          <a:xfrm>
            <a:off x="5219700" y="1916113"/>
            <a:ext cx="2232025" cy="4392612"/>
            <a:chOff x="3288" y="1570"/>
            <a:chExt cx="1360" cy="2404"/>
          </a:xfrm>
        </p:grpSpPr>
        <p:sp>
          <p:nvSpPr>
            <p:cNvPr id="54289" name="Text Box 17"/>
            <p:cNvSpPr txBox="1"/>
            <p:nvPr/>
          </p:nvSpPr>
          <p:spPr>
            <a:xfrm>
              <a:off x="3288" y="1951"/>
              <a:ext cx="851" cy="191"/>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290" name="Text Box 18"/>
            <p:cNvSpPr txBox="1"/>
            <p:nvPr/>
          </p:nvSpPr>
          <p:spPr>
            <a:xfrm>
              <a:off x="3288" y="2336"/>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291" name="Text Box 19"/>
            <p:cNvSpPr txBox="1"/>
            <p:nvPr/>
          </p:nvSpPr>
          <p:spPr>
            <a:xfrm>
              <a:off x="3288" y="2639"/>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292" name="Text Box 20"/>
            <p:cNvSpPr txBox="1"/>
            <p:nvPr/>
          </p:nvSpPr>
          <p:spPr>
            <a:xfrm>
              <a:off x="3393" y="2743"/>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99029" name="AutoShape 21"/>
            <p:cNvSpPr/>
            <p:nvPr/>
          </p:nvSpPr>
          <p:spPr bwMode="auto">
            <a:xfrm>
              <a:off x="4244" y="1927"/>
              <a:ext cx="106" cy="1982"/>
            </a:xfrm>
            <a:prstGeom prst="rightBrace">
              <a:avLst>
                <a:gd name="adj1" fmla="val 15581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030" name="Text Box 22"/>
            <p:cNvSpPr txBox="1">
              <a:spLocks noChangeArrowheads="1"/>
            </p:cNvSpPr>
            <p:nvPr/>
          </p:nvSpPr>
          <p:spPr bwMode="auto">
            <a:xfrm>
              <a:off x="4332" y="2121"/>
              <a:ext cx="316" cy="144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≤1024+1M</a:t>
              </a:r>
              <a:r>
                <a:rPr kumimoji="0" lang="zh-CN" altLang="en-US" sz="2200" kern="1200" cap="none" spc="0" normalizeH="0" baseline="0" noProof="0">
                  <a:latin typeface="Arial" panose="020B0604020202020204" pitchFamily="34" charset="0"/>
                  <a:ea typeface="宋体" panose="02010600030101010101" pitchFamily="2" charset="-122"/>
                  <a:cs typeface="+mn-cs"/>
                </a:rPr>
                <a:t>个</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54295" name="Text Box 23"/>
            <p:cNvSpPr txBox="1"/>
            <p:nvPr/>
          </p:nvSpPr>
          <p:spPr>
            <a:xfrm>
              <a:off x="3288" y="1620"/>
              <a:ext cx="851" cy="19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296" name="Text Box 24"/>
            <p:cNvSpPr txBox="1"/>
            <p:nvPr/>
          </p:nvSpPr>
          <p:spPr>
            <a:xfrm>
              <a:off x="3404" y="1570"/>
              <a:ext cx="957" cy="217"/>
            </a:xfrm>
            <a:prstGeom prst="rect">
              <a:avLst/>
            </a:prstGeom>
            <a:noFill/>
            <a:ln w="9525">
              <a:noFill/>
            </a:ln>
          </p:spPr>
          <p:txBody>
            <a:bodyPr>
              <a:spAutoFit/>
            </a:bodyPr>
            <a:p>
              <a:pPr>
                <a:buClrTx/>
              </a:pPr>
              <a:r>
                <a:rPr lang="zh-CN" altLang="en-US" sz="2000" dirty="0">
                  <a:latin typeface="Times New Roman" panose="02020603050405020304" pitchFamily="18" charset="0"/>
                </a:rPr>
                <a:t>数据块</a:t>
              </a:r>
              <a:endParaRPr lang="zh-CN" altLang="en-US" sz="2000" dirty="0">
                <a:latin typeface="Times New Roman" panose="02020603050405020304" pitchFamily="18" charset="0"/>
              </a:endParaRPr>
            </a:p>
          </p:txBody>
        </p:sp>
        <p:sp>
          <p:nvSpPr>
            <p:cNvPr id="54297" name="Text Box 25"/>
            <p:cNvSpPr txBox="1"/>
            <p:nvPr/>
          </p:nvSpPr>
          <p:spPr>
            <a:xfrm>
              <a:off x="3393" y="2056"/>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4298" name="Text Box 26"/>
            <p:cNvSpPr txBox="1"/>
            <p:nvPr/>
          </p:nvSpPr>
          <p:spPr>
            <a:xfrm>
              <a:off x="3288" y="3012"/>
              <a:ext cx="851" cy="19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299" name="Text Box 27"/>
            <p:cNvSpPr txBox="1"/>
            <p:nvPr/>
          </p:nvSpPr>
          <p:spPr>
            <a:xfrm>
              <a:off x="3288" y="3397"/>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300" name="Text Box 28"/>
            <p:cNvSpPr txBox="1"/>
            <p:nvPr/>
          </p:nvSpPr>
          <p:spPr>
            <a:xfrm>
              <a:off x="3393" y="3512"/>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4301" name="Text Box 29"/>
            <p:cNvSpPr txBox="1"/>
            <p:nvPr/>
          </p:nvSpPr>
          <p:spPr>
            <a:xfrm>
              <a:off x="3288" y="3782"/>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4302" name="Text Box 30"/>
            <p:cNvSpPr txBox="1"/>
            <p:nvPr/>
          </p:nvSpPr>
          <p:spPr>
            <a:xfrm>
              <a:off x="3393" y="3113"/>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299040" name="Text Box 32"/>
          <p:cNvSpPr txBox="1"/>
          <p:nvPr/>
        </p:nvSpPr>
        <p:spPr>
          <a:xfrm>
            <a:off x="2932113" y="4724400"/>
            <a:ext cx="817562" cy="30480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299041" name="AutoShape 33"/>
          <p:cNvSpPr/>
          <p:nvPr/>
        </p:nvSpPr>
        <p:spPr bwMode="auto">
          <a:xfrm>
            <a:off x="5032375" y="3932238"/>
            <a:ext cx="115888" cy="901700"/>
          </a:xfrm>
          <a:prstGeom prst="leftBrace">
            <a:avLst>
              <a:gd name="adj1" fmla="val 6484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042" name="Text Box 34"/>
          <p:cNvSpPr txBox="1"/>
          <p:nvPr/>
        </p:nvSpPr>
        <p:spPr>
          <a:xfrm>
            <a:off x="4098925" y="4005263"/>
            <a:ext cx="1049338" cy="427037"/>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299043" name="Text Box 35"/>
          <p:cNvSpPr txBox="1"/>
          <p:nvPr/>
        </p:nvSpPr>
        <p:spPr>
          <a:xfrm>
            <a:off x="2698750" y="4319588"/>
            <a:ext cx="1282700" cy="385762"/>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299044" name="Line 36"/>
          <p:cNvSpPr>
            <a:spLocks noChangeShapeType="1"/>
          </p:cNvSpPr>
          <p:nvPr/>
        </p:nvSpPr>
        <p:spPr bwMode="auto">
          <a:xfrm flipH="1">
            <a:off x="3981450" y="4446588"/>
            <a:ext cx="1050925"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045" name="AutoShape 37"/>
          <p:cNvSpPr/>
          <p:nvPr/>
        </p:nvSpPr>
        <p:spPr bwMode="auto">
          <a:xfrm>
            <a:off x="5032375" y="5373688"/>
            <a:ext cx="115888" cy="901700"/>
          </a:xfrm>
          <a:prstGeom prst="leftBrace">
            <a:avLst>
              <a:gd name="adj1" fmla="val 6484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046" name="Text Box 38"/>
          <p:cNvSpPr txBox="1"/>
          <p:nvPr/>
        </p:nvSpPr>
        <p:spPr>
          <a:xfrm>
            <a:off x="3981450" y="5286375"/>
            <a:ext cx="1049338" cy="427038"/>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299047" name="Text Box 39"/>
          <p:cNvSpPr txBox="1"/>
          <p:nvPr/>
        </p:nvSpPr>
        <p:spPr>
          <a:xfrm>
            <a:off x="2700338" y="5661025"/>
            <a:ext cx="1282700" cy="385763"/>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299048" name="Line 40"/>
          <p:cNvSpPr>
            <a:spLocks noChangeShapeType="1"/>
          </p:cNvSpPr>
          <p:nvPr/>
        </p:nvSpPr>
        <p:spPr bwMode="auto">
          <a:xfrm flipH="1">
            <a:off x="3981450" y="5778500"/>
            <a:ext cx="1050925"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085" name="Text Box 77"/>
          <p:cNvSpPr txBox="1">
            <a:spLocks noChangeArrowheads="1"/>
          </p:cNvSpPr>
          <p:nvPr/>
        </p:nvSpPr>
        <p:spPr bwMode="auto">
          <a:xfrm>
            <a:off x="1790700" y="3644900"/>
            <a:ext cx="549275" cy="2808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不超过</a:t>
            </a:r>
            <a:r>
              <a:rPr kumimoji="0" lang="en-US" altLang="zh-CN" kern="1200" cap="none" spc="0" normalizeH="0" baseline="0" noProof="0">
                <a:latin typeface="Arial" panose="020B0604020202020204" pitchFamily="34" charset="0"/>
                <a:ea typeface="宋体" panose="02010600030101010101" pitchFamily="2" charset="-122"/>
                <a:cs typeface="+mn-cs"/>
              </a:rPr>
              <a:t>1025</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99087" name="AutoShape 79"/>
          <p:cNvSpPr/>
          <p:nvPr/>
        </p:nvSpPr>
        <p:spPr bwMode="auto">
          <a:xfrm>
            <a:off x="2339975" y="3213100"/>
            <a:ext cx="215900" cy="2808288"/>
          </a:xfrm>
          <a:prstGeom prst="leftBrace">
            <a:avLst>
              <a:gd name="adj1" fmla="val 108395"/>
              <a:gd name="adj2" fmla="val 50000"/>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9011">
                                            <p:txEl>
                                              <p:charRg st="19" end="54"/>
                                            </p:txEl>
                                          </p:spTgt>
                                        </p:tgtEl>
                                        <p:attrNameLst>
                                          <p:attrName>style.visibility</p:attrName>
                                        </p:attrNameLst>
                                      </p:cBhvr>
                                      <p:to>
                                        <p:strVal val="visible"/>
                                      </p:to>
                                    </p:set>
                                    <p:animEffect transition="in" filter="box(in)">
                                      <p:cBhvr>
                                        <p:cTn id="7" dur="500"/>
                                        <p:tgtEl>
                                          <p:spTgt spid="299011">
                                            <p:txEl>
                                              <p:charRg st="19"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9040"/>
                                        </p:tgtEl>
                                        <p:attrNameLst>
                                          <p:attrName>style.visibility</p:attrName>
                                        </p:attrNameLst>
                                      </p:cBhvr>
                                      <p:to>
                                        <p:strVal val="visible"/>
                                      </p:to>
                                    </p:set>
                                    <p:animEffect transition="in" filter="box(in)">
                                      <p:cBhvr>
                                        <p:cTn id="15" dur="500"/>
                                        <p:tgtEl>
                                          <p:spTgt spid="29904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99041"/>
                                        </p:tgtEl>
                                        <p:attrNameLst>
                                          <p:attrName>style.visibility</p:attrName>
                                        </p:attrNameLst>
                                      </p:cBhvr>
                                      <p:to>
                                        <p:strVal val="visible"/>
                                      </p:to>
                                    </p:set>
                                    <p:animEffect transition="in" filter="box(in)">
                                      <p:cBhvr>
                                        <p:cTn id="18" dur="500"/>
                                        <p:tgtEl>
                                          <p:spTgt spid="2990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99042"/>
                                        </p:tgtEl>
                                        <p:attrNameLst>
                                          <p:attrName>style.visibility</p:attrName>
                                        </p:attrNameLst>
                                      </p:cBhvr>
                                      <p:to>
                                        <p:strVal val="visible"/>
                                      </p:to>
                                    </p:set>
                                    <p:animEffect transition="in" filter="box(in)">
                                      <p:cBhvr>
                                        <p:cTn id="21" dur="500"/>
                                        <p:tgtEl>
                                          <p:spTgt spid="29904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99043"/>
                                        </p:tgtEl>
                                        <p:attrNameLst>
                                          <p:attrName>style.visibility</p:attrName>
                                        </p:attrNameLst>
                                      </p:cBhvr>
                                      <p:to>
                                        <p:strVal val="visible"/>
                                      </p:to>
                                    </p:set>
                                    <p:animEffect transition="in" filter="box(in)">
                                      <p:cBhvr>
                                        <p:cTn id="24" dur="500"/>
                                        <p:tgtEl>
                                          <p:spTgt spid="299043"/>
                                        </p:tgtEl>
                                      </p:cBhvr>
                                    </p:animEffect>
                                  </p:childTnLst>
                                </p:cTn>
                              </p:par>
                              <p:par>
                                <p:cTn id="25" presetID="4" presetClass="entr" presetSubtype="16" fill="hold" nodeType="withEffect">
                                  <p:stCondLst>
                                    <p:cond delay="0"/>
                                  </p:stCondLst>
                                  <p:childTnLst>
                                    <p:set>
                                      <p:cBhvr>
                                        <p:cTn id="26" dur="1" fill="hold">
                                          <p:stCondLst>
                                            <p:cond delay="0"/>
                                          </p:stCondLst>
                                        </p:cTn>
                                        <p:tgtEl>
                                          <p:spTgt spid="299044"/>
                                        </p:tgtEl>
                                        <p:attrNameLst>
                                          <p:attrName>style.visibility</p:attrName>
                                        </p:attrNameLst>
                                      </p:cBhvr>
                                      <p:to>
                                        <p:strVal val="visible"/>
                                      </p:to>
                                    </p:set>
                                    <p:animEffect transition="in" filter="box(in)">
                                      <p:cBhvr>
                                        <p:cTn id="27" dur="500"/>
                                        <p:tgtEl>
                                          <p:spTgt spid="29904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99045"/>
                                        </p:tgtEl>
                                        <p:attrNameLst>
                                          <p:attrName>style.visibility</p:attrName>
                                        </p:attrNameLst>
                                      </p:cBhvr>
                                      <p:to>
                                        <p:strVal val="visible"/>
                                      </p:to>
                                    </p:set>
                                    <p:animEffect transition="in" filter="box(in)">
                                      <p:cBhvr>
                                        <p:cTn id="30" dur="500"/>
                                        <p:tgtEl>
                                          <p:spTgt spid="29904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99046"/>
                                        </p:tgtEl>
                                        <p:attrNameLst>
                                          <p:attrName>style.visibility</p:attrName>
                                        </p:attrNameLst>
                                      </p:cBhvr>
                                      <p:to>
                                        <p:strVal val="visible"/>
                                      </p:to>
                                    </p:set>
                                    <p:animEffect transition="in" filter="box(in)">
                                      <p:cBhvr>
                                        <p:cTn id="33" dur="500"/>
                                        <p:tgtEl>
                                          <p:spTgt spid="29904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99047"/>
                                        </p:tgtEl>
                                        <p:attrNameLst>
                                          <p:attrName>style.visibility</p:attrName>
                                        </p:attrNameLst>
                                      </p:cBhvr>
                                      <p:to>
                                        <p:strVal val="visible"/>
                                      </p:to>
                                    </p:set>
                                    <p:animEffect transition="in" filter="box(in)">
                                      <p:cBhvr>
                                        <p:cTn id="36" dur="500"/>
                                        <p:tgtEl>
                                          <p:spTgt spid="299047"/>
                                        </p:tgtEl>
                                      </p:cBhvr>
                                    </p:animEffect>
                                  </p:childTnLst>
                                </p:cTn>
                              </p:par>
                              <p:par>
                                <p:cTn id="37" presetID="4" presetClass="entr" presetSubtype="16" fill="hold" nodeType="withEffect">
                                  <p:stCondLst>
                                    <p:cond delay="0"/>
                                  </p:stCondLst>
                                  <p:childTnLst>
                                    <p:set>
                                      <p:cBhvr>
                                        <p:cTn id="38" dur="1" fill="hold">
                                          <p:stCondLst>
                                            <p:cond delay="0"/>
                                          </p:stCondLst>
                                        </p:cTn>
                                        <p:tgtEl>
                                          <p:spTgt spid="299048"/>
                                        </p:tgtEl>
                                        <p:attrNameLst>
                                          <p:attrName>style.visibility</p:attrName>
                                        </p:attrNameLst>
                                      </p:cBhvr>
                                      <p:to>
                                        <p:strVal val="visible"/>
                                      </p:to>
                                    </p:set>
                                    <p:animEffect transition="in" filter="box(in)">
                                      <p:cBhvr>
                                        <p:cTn id="39" dur="500"/>
                                        <p:tgtEl>
                                          <p:spTgt spid="29904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99085"/>
                                        </p:tgtEl>
                                        <p:attrNameLst>
                                          <p:attrName>style.visibility</p:attrName>
                                        </p:attrNameLst>
                                      </p:cBhvr>
                                      <p:to>
                                        <p:strVal val="visible"/>
                                      </p:to>
                                    </p:set>
                                    <p:animEffect transition="in" filter="box(in)">
                                      <p:cBhvr>
                                        <p:cTn id="42" dur="500"/>
                                        <p:tgtEl>
                                          <p:spTgt spid="29908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99087"/>
                                        </p:tgtEl>
                                        <p:attrNameLst>
                                          <p:attrName>style.visibility</p:attrName>
                                        </p:attrNameLst>
                                      </p:cBhvr>
                                      <p:to>
                                        <p:strVal val="visible"/>
                                      </p:to>
                                    </p:set>
                                    <p:animEffect transition="in" filter="box(in)">
                                      <p:cBhvr>
                                        <p:cTn id="45" dur="500"/>
                                        <p:tgtEl>
                                          <p:spTgt spid="299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40" grpId="0"/>
      <p:bldP spid="299041" grpId="0" animBg="1"/>
      <p:bldP spid="299042" grpId="0"/>
      <p:bldP spid="299043" grpId="0" animBg="1"/>
      <p:bldP spid="299045" grpId="0" animBg="1"/>
      <p:bldP spid="299046" grpId="0"/>
      <p:bldP spid="299047" grpId="0" animBg="1"/>
      <p:bldP spid="299085" grpId="0"/>
      <p:bldP spid="2990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4"/>
          <p:cNvSpPr txBox="1"/>
          <p:nvPr/>
        </p:nvSpPr>
        <p:spPr>
          <a:xfrm>
            <a:off x="323850" y="333375"/>
            <a:ext cx="5688013" cy="641350"/>
          </a:xfrm>
          <a:prstGeom prst="rect">
            <a:avLst/>
          </a:prstGeom>
          <a:noFill/>
          <a:ln w="9525">
            <a:noFill/>
          </a:ln>
        </p:spPr>
        <p:txBody>
          <a:bodyPr>
            <a:spAutoFit/>
          </a:bodyPr>
          <a:p>
            <a:pPr>
              <a:spcBef>
                <a:spcPct val="0"/>
              </a:spcBef>
              <a:buClrTx/>
            </a:pPr>
            <a:r>
              <a:rPr lang="zh-CN" altLang="en-US" sz="3600" dirty="0">
                <a:solidFill>
                  <a:srgbClr val="3333FF"/>
                </a:solidFill>
                <a:latin typeface="宋体" panose="02010600030101010101" pitchFamily="2" charset="-122"/>
              </a:rPr>
              <a:t>二</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文件类型</a:t>
            </a:r>
            <a:endParaRPr lang="zh-CN" altLang="en-US" sz="3600" dirty="0">
              <a:solidFill>
                <a:srgbClr val="3333FF"/>
              </a:solidFill>
              <a:latin typeface="宋体" panose="02010600030101010101" pitchFamily="2" charset="-122"/>
            </a:endParaRPr>
          </a:p>
        </p:txBody>
      </p:sp>
      <p:sp>
        <p:nvSpPr>
          <p:cNvPr id="8201" name="Text Box 9"/>
          <p:cNvSpPr txBox="1">
            <a:spLocks noChangeArrowheads="1"/>
          </p:cNvSpPr>
          <p:nvPr/>
        </p:nvSpPr>
        <p:spPr bwMode="auto">
          <a:xfrm>
            <a:off x="539750" y="1196975"/>
            <a:ext cx="8353425" cy="4540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indent="-45720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a:t>
            </a:r>
            <a:r>
              <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按用途分类</a:t>
            </a:r>
            <a:endPar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L="457200" marR="0" indent="-45720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   （</a:t>
            </a:r>
            <a:r>
              <a:rPr kumimoji="1" lang="en-US" altLang="zh-CN" kern="1200" cap="none" spc="0" normalizeH="0" baseline="0" noProof="0">
                <a:latin typeface="Arial" panose="020B0604020202020204" pitchFamily="34" charset="0"/>
                <a:ea typeface="宋体" panose="02010600030101010101" pitchFamily="2" charset="-122"/>
                <a:cs typeface="+mn-cs"/>
              </a:rPr>
              <a:t>1</a:t>
            </a:r>
            <a:r>
              <a:rPr kumimoji="1" lang="zh-CN" altLang="en-US" kern="1200" cap="none" spc="0" normalizeH="0" baseline="0" noProof="0">
                <a:latin typeface="Arial" panose="020B0604020202020204" pitchFamily="34" charset="0"/>
                <a:ea typeface="宋体" panose="02010600030101010101" pitchFamily="2" charset="-122"/>
                <a:cs typeface="+mn-cs"/>
              </a:rPr>
              <a:t>）</a:t>
            </a:r>
            <a:r>
              <a:rPr kumimoji="1" lang="zh-CN" altLang="en-US" kern="1200" cap="none" spc="0" normalizeH="0" baseline="0" noProof="0">
                <a:latin typeface="宋体" panose="02010600030101010101" pitchFamily="2" charset="-122"/>
                <a:ea typeface="宋体" panose="02010600030101010101" pitchFamily="2" charset="-122"/>
                <a:cs typeface="+mn-cs"/>
              </a:rPr>
              <a:t>系统文件；</a:t>
            </a:r>
            <a:r>
              <a:rPr kumimoji="1" lang="en-US" altLang="zh-CN" kern="1200" cap="none" spc="0" normalizeH="0" baseline="0" noProof="0">
                <a:latin typeface="宋体" panose="02010600030101010101" pitchFamily="2" charset="-122"/>
                <a:ea typeface="宋体" panose="02010600030101010101" pitchFamily="2" charset="-122"/>
                <a:cs typeface="+mn-cs"/>
              </a:rPr>
              <a:t>(2)</a:t>
            </a:r>
            <a:r>
              <a:rPr kumimoji="1" lang="zh-CN" altLang="en-US" kern="1200" cap="none" spc="0" normalizeH="0" baseline="0" noProof="0">
                <a:latin typeface="宋体" panose="02010600030101010101" pitchFamily="2" charset="-122"/>
                <a:ea typeface="宋体" panose="02010600030101010101" pitchFamily="2" charset="-122"/>
                <a:cs typeface="+mn-cs"/>
              </a:rPr>
              <a:t>库文件；</a:t>
            </a:r>
            <a:r>
              <a:rPr kumimoji="1" lang="en-US" altLang="zh-CN" kern="1200" cap="none" spc="0" normalizeH="0" baseline="0" noProof="0">
                <a:latin typeface="宋体" panose="02010600030101010101" pitchFamily="2" charset="-122"/>
                <a:ea typeface="宋体" panose="02010600030101010101" pitchFamily="2" charset="-122"/>
                <a:cs typeface="+mn-cs"/>
              </a:rPr>
              <a:t>(3)</a:t>
            </a:r>
            <a:r>
              <a:rPr kumimoji="1" lang="zh-CN" altLang="en-US" kern="1200" cap="none" spc="0" normalizeH="0" baseline="0" noProof="0">
                <a:latin typeface="宋体" panose="02010600030101010101" pitchFamily="2" charset="-122"/>
                <a:ea typeface="宋体" panose="02010600030101010101" pitchFamily="2" charset="-122"/>
                <a:cs typeface="+mn-cs"/>
              </a:rPr>
              <a:t>用户文件。</a:t>
            </a:r>
            <a:endParaRPr kumimoji="1" lang="zh-CN" altLang="en-US" kern="1200" cap="none" spc="0" normalizeH="0" baseline="0" noProof="0">
              <a:latin typeface="宋体" panose="02010600030101010101" pitchFamily="2" charset="-122"/>
              <a:ea typeface="宋体" panose="02010600030101010101" pitchFamily="2" charset="-122"/>
              <a:cs typeface="+mn-cs"/>
            </a:endParaRPr>
          </a:p>
          <a:p>
            <a:pPr marL="457200" marR="0" indent="-457200" defTabSz="914400">
              <a:buClr>
                <a:schemeClr val="tx1"/>
              </a:buClr>
              <a:buSzTx/>
              <a:buFontTx/>
              <a:buNone/>
              <a:defRPr/>
            </a:pPr>
            <a:r>
              <a:rPr kumimoji="1"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2.</a:t>
            </a:r>
            <a:r>
              <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按文件保护方式分类：</a:t>
            </a:r>
            <a:endPar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L="457200" marR="0" indent="-457200" defTabSz="914400">
              <a:buClr>
                <a:schemeClr val="tx1"/>
              </a:buClr>
              <a:buSzTx/>
              <a:buFontTx/>
              <a:buNone/>
              <a:defRPr/>
            </a:pPr>
            <a:r>
              <a:rPr kumimoji="1" lang="zh-CN" altLang="en-US" kern="1200" cap="none" spc="0" normalizeH="0" baseline="0" noProof="0">
                <a:latin typeface="宋体" panose="02010600030101010101" pitchFamily="2" charset="-122"/>
                <a:ea typeface="宋体" panose="02010600030101010101" pitchFamily="2" charset="-122"/>
                <a:cs typeface="+mn-cs"/>
              </a:rPr>
              <a:t> 只执行文件；只读文件；读写文件。</a:t>
            </a:r>
            <a:endParaRPr kumimoji="1" lang="zh-CN" altLang="en-US" kern="1200" cap="none" spc="0" normalizeH="0" baseline="0" noProof="0">
              <a:latin typeface="宋体" panose="02010600030101010101" pitchFamily="2" charset="-122"/>
              <a:ea typeface="宋体" panose="02010600030101010101" pitchFamily="2" charset="-122"/>
              <a:cs typeface="+mn-cs"/>
            </a:endParaRPr>
          </a:p>
          <a:p>
            <a:pPr marL="457200" marR="0" indent="-457200" defTabSz="914400">
              <a:buClr>
                <a:schemeClr val="tx1"/>
              </a:buClr>
              <a:buSzTx/>
              <a:buFontTx/>
              <a:buNone/>
              <a:defRPr/>
            </a:pPr>
            <a:r>
              <a:rPr kumimoji="1"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3.Unix</a:t>
            </a:r>
            <a:r>
              <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文件分类：按文件内容分类</a:t>
            </a:r>
            <a:endPar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a:p>
            <a:pPr marL="457200" marR="0" indent="-457200" defTabSz="914400">
              <a:buClr>
                <a:schemeClr val="tx1"/>
              </a:buClr>
              <a:buSzTx/>
              <a:buFontTx/>
              <a:buChar char="•"/>
              <a:defRPr/>
            </a:pPr>
            <a:r>
              <a:rPr kumimoji="1" lang="zh-CN" altLang="en-US" kern="1200" cap="none" spc="0" normalizeH="0" baseline="0" noProof="0">
                <a:latin typeface="宋体" panose="02010600030101010101" pitchFamily="2" charset="-122"/>
                <a:ea typeface="宋体" panose="02010600030101010101" pitchFamily="2" charset="-122"/>
                <a:cs typeface="+mn-cs"/>
              </a:rPr>
              <a:t>  普通文件；</a:t>
            </a:r>
            <a:endParaRPr kumimoji="1" lang="zh-CN" altLang="en-US" kern="1200" cap="none" spc="0" normalizeH="0" baseline="0" noProof="0">
              <a:latin typeface="宋体" panose="02010600030101010101" pitchFamily="2" charset="-122"/>
              <a:ea typeface="宋体" panose="02010600030101010101" pitchFamily="2" charset="-122"/>
              <a:cs typeface="+mn-cs"/>
            </a:endParaRPr>
          </a:p>
          <a:p>
            <a:pPr marL="457200" marR="0" indent="-457200" defTabSz="914400">
              <a:buClr>
                <a:schemeClr val="tx1"/>
              </a:buClr>
              <a:buSzTx/>
              <a:buFontTx/>
              <a:buChar char="•"/>
              <a:defRPr/>
            </a:pPr>
            <a:r>
              <a:rPr kumimoji="1" lang="zh-CN" altLang="en-US" kern="1200" cap="none" spc="0" normalizeH="0" baseline="0" noProof="0">
                <a:latin typeface="宋体" panose="02010600030101010101" pitchFamily="2" charset="-122"/>
                <a:ea typeface="宋体" panose="02010600030101010101" pitchFamily="2" charset="-122"/>
                <a:cs typeface="+mn-cs"/>
              </a:rPr>
              <a:t>  目录文件；</a:t>
            </a:r>
            <a:endParaRPr kumimoji="1" lang="zh-CN" altLang="en-US" kern="1200" cap="none" spc="0" normalizeH="0" baseline="0" noProof="0">
              <a:latin typeface="宋体" panose="02010600030101010101" pitchFamily="2" charset="-122"/>
              <a:ea typeface="宋体" panose="02010600030101010101" pitchFamily="2" charset="-122"/>
              <a:cs typeface="+mn-cs"/>
            </a:endParaRPr>
          </a:p>
          <a:p>
            <a:pPr marL="457200" marR="0" indent="-457200" defTabSz="914400">
              <a:buClr>
                <a:schemeClr val="tx1"/>
              </a:buClr>
              <a:buSzTx/>
              <a:buFontTx/>
              <a:buChar char="•"/>
              <a:defRPr/>
            </a:pPr>
            <a:r>
              <a:rPr kumimoji="1" lang="zh-CN" altLang="en-US" kern="1200" cap="none" spc="0" normalizeH="0" baseline="0" noProof="0">
                <a:latin typeface="宋体" panose="02010600030101010101" pitchFamily="2" charset="-122"/>
                <a:ea typeface="宋体" panose="02010600030101010101" pitchFamily="2" charset="-122"/>
                <a:cs typeface="+mn-cs"/>
              </a:rPr>
              <a:t>  特殊文件：</a:t>
            </a:r>
            <a:endParaRPr kumimoji="1"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8204" name="Text Box 12"/>
          <p:cNvSpPr txBox="1">
            <a:spLocks noChangeArrowheads="1"/>
          </p:cNvSpPr>
          <p:nvPr/>
        </p:nvSpPr>
        <p:spPr bwMode="auto">
          <a:xfrm>
            <a:off x="2987675" y="4424363"/>
            <a:ext cx="2808288" cy="21002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en-US" altLang="zh-CN" kern="1200" cap="none" spc="0" normalizeH="0" baseline="0" noProof="0">
                <a:latin typeface="Arial" panose="020B0604020202020204" pitchFamily="34" charset="0"/>
                <a:ea typeface="宋体" panose="02010600030101010101" pitchFamily="2" charset="-122"/>
                <a:cs typeface="+mn-cs"/>
              </a:rPr>
              <a:t>FIFO</a:t>
            </a:r>
            <a:r>
              <a:rPr kumimoji="1" lang="zh-CN" altLang="en-US" kern="1200" cap="none" spc="0" normalizeH="0" baseline="0" noProof="0">
                <a:latin typeface="Arial" panose="020B0604020202020204" pitchFamily="34" charset="0"/>
                <a:ea typeface="宋体" panose="02010600030101010101" pitchFamily="2" charset="-122"/>
                <a:cs typeface="+mn-cs"/>
              </a:rPr>
              <a:t>文件；</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字符设备文件；</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块设备文件；</a:t>
            </a:r>
            <a:endParaRPr kumimoji="1"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a:latin typeface="Arial" panose="020B0604020202020204" pitchFamily="34" charset="0"/>
                <a:ea typeface="宋体" panose="02010600030101010101" pitchFamily="2" charset="-122"/>
                <a:cs typeface="+mn-cs"/>
              </a:rPr>
              <a:t>符号链接文件。</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8205" name="AutoShape 13"/>
          <p:cNvSpPr/>
          <p:nvPr/>
        </p:nvSpPr>
        <p:spPr bwMode="auto">
          <a:xfrm>
            <a:off x="2771775" y="4567238"/>
            <a:ext cx="144463" cy="1873250"/>
          </a:xfrm>
          <a:prstGeom prst="leftBrace">
            <a:avLst>
              <a:gd name="adj1" fmla="val 108058"/>
              <a:gd name="adj2" fmla="val 50000"/>
            </a:avLst>
          </a:prstGeom>
          <a:noFill/>
          <a:ln w="317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01">
                                            <p:txEl>
                                              <p:charRg st="0" end="8"/>
                                            </p:txEl>
                                          </p:spTgt>
                                        </p:tgtEl>
                                        <p:attrNameLst>
                                          <p:attrName>style.visibility</p:attrName>
                                        </p:attrNameLst>
                                      </p:cBhvr>
                                      <p:to>
                                        <p:strVal val="visible"/>
                                      </p:to>
                                    </p:set>
                                    <p:animEffect transition="in" filter="box(in)">
                                      <p:cBhvr>
                                        <p:cTn id="7" dur="500"/>
                                        <p:tgtEl>
                                          <p:spTgt spid="8201">
                                            <p:txEl>
                                              <p:charRg st="0"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201">
                                            <p:txEl>
                                              <p:charRg st="8" end="35"/>
                                            </p:txEl>
                                          </p:spTgt>
                                        </p:tgtEl>
                                        <p:attrNameLst>
                                          <p:attrName>style.visibility</p:attrName>
                                        </p:attrNameLst>
                                      </p:cBhvr>
                                      <p:to>
                                        <p:strVal val="visible"/>
                                      </p:to>
                                    </p:set>
                                    <p:animEffect transition="in" filter="box(in)">
                                      <p:cBhvr>
                                        <p:cTn id="10" dur="500"/>
                                        <p:tgtEl>
                                          <p:spTgt spid="8201">
                                            <p:txEl>
                                              <p:charRg st="8" end="3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201">
                                            <p:txEl>
                                              <p:charRg st="35" end="48"/>
                                            </p:txEl>
                                          </p:spTgt>
                                        </p:tgtEl>
                                        <p:attrNameLst>
                                          <p:attrName>style.visibility</p:attrName>
                                        </p:attrNameLst>
                                      </p:cBhvr>
                                      <p:to>
                                        <p:strVal val="visible"/>
                                      </p:to>
                                    </p:set>
                                    <p:animEffect transition="in" filter="box(in)">
                                      <p:cBhvr>
                                        <p:cTn id="15" dur="500"/>
                                        <p:tgtEl>
                                          <p:spTgt spid="8201">
                                            <p:txEl>
                                              <p:charRg st="35" end="4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8201">
                                            <p:txEl>
                                              <p:charRg st="48" end="66"/>
                                            </p:txEl>
                                          </p:spTgt>
                                        </p:tgtEl>
                                        <p:attrNameLst>
                                          <p:attrName>style.visibility</p:attrName>
                                        </p:attrNameLst>
                                      </p:cBhvr>
                                      <p:to>
                                        <p:strVal val="visible"/>
                                      </p:to>
                                    </p:set>
                                    <p:animEffect transition="in" filter="box(in)">
                                      <p:cBhvr>
                                        <p:cTn id="18" dur="500"/>
                                        <p:tgtEl>
                                          <p:spTgt spid="8201">
                                            <p:txEl>
                                              <p:charRg st="48" end="6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201">
                                            <p:txEl>
                                              <p:charRg st="66" end="85"/>
                                            </p:txEl>
                                          </p:spTgt>
                                        </p:tgtEl>
                                        <p:attrNameLst>
                                          <p:attrName>style.visibility</p:attrName>
                                        </p:attrNameLst>
                                      </p:cBhvr>
                                      <p:to>
                                        <p:strVal val="visible"/>
                                      </p:to>
                                    </p:set>
                                    <p:animEffect transition="in" filter="box(in)">
                                      <p:cBhvr>
                                        <p:cTn id="23" dur="500"/>
                                        <p:tgtEl>
                                          <p:spTgt spid="8201">
                                            <p:txEl>
                                              <p:charRg st="66" end="8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201">
                                            <p:txEl>
                                              <p:charRg st="85" end="93"/>
                                            </p:txEl>
                                          </p:spTgt>
                                        </p:tgtEl>
                                        <p:attrNameLst>
                                          <p:attrName>style.visibility</p:attrName>
                                        </p:attrNameLst>
                                      </p:cBhvr>
                                      <p:to>
                                        <p:strVal val="visible"/>
                                      </p:to>
                                    </p:set>
                                    <p:animEffect transition="in" filter="box(in)">
                                      <p:cBhvr>
                                        <p:cTn id="26" dur="500"/>
                                        <p:tgtEl>
                                          <p:spTgt spid="8201">
                                            <p:txEl>
                                              <p:charRg st="85" end="93"/>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201">
                                            <p:txEl>
                                              <p:charRg st="93" end="101"/>
                                            </p:txEl>
                                          </p:spTgt>
                                        </p:tgtEl>
                                        <p:attrNameLst>
                                          <p:attrName>style.visibility</p:attrName>
                                        </p:attrNameLst>
                                      </p:cBhvr>
                                      <p:to>
                                        <p:strVal val="visible"/>
                                      </p:to>
                                    </p:set>
                                    <p:animEffect transition="in" filter="box(in)">
                                      <p:cBhvr>
                                        <p:cTn id="29" dur="500"/>
                                        <p:tgtEl>
                                          <p:spTgt spid="8201">
                                            <p:txEl>
                                              <p:charRg st="93" end="101"/>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201">
                                            <p:txEl>
                                              <p:charRg st="101" end="109"/>
                                            </p:txEl>
                                          </p:spTgt>
                                        </p:tgtEl>
                                        <p:attrNameLst>
                                          <p:attrName>style.visibility</p:attrName>
                                        </p:attrNameLst>
                                      </p:cBhvr>
                                      <p:to>
                                        <p:strVal val="visible"/>
                                      </p:to>
                                    </p:set>
                                    <p:animEffect transition="in" filter="box(in)">
                                      <p:cBhvr>
                                        <p:cTn id="32" dur="500"/>
                                        <p:tgtEl>
                                          <p:spTgt spid="8201">
                                            <p:txEl>
                                              <p:charRg st="101" end="1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204"/>
                                        </p:tgtEl>
                                        <p:attrNameLst>
                                          <p:attrName>style.visibility</p:attrName>
                                        </p:attrNameLst>
                                      </p:cBhvr>
                                      <p:to>
                                        <p:strVal val="visible"/>
                                      </p:to>
                                    </p:set>
                                    <p:animEffect transition="in" filter="box(in)">
                                      <p:cBhvr>
                                        <p:cTn id="37" dur="500"/>
                                        <p:tgtEl>
                                          <p:spTgt spid="8204"/>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box(in)">
                                      <p:cBhvr>
                                        <p:cTn id="40"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P spid="820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0" name="Rectangle 2"/>
          <p:cNvSpPr>
            <a:spLocks noGrp="1" noChangeArrowheads="1"/>
          </p:cNvSpPr>
          <p:nvPr>
            <p:ph type="title"/>
          </p:nvPr>
        </p:nvSpPr>
        <p:spPr>
          <a:xfrm>
            <a:off x="457200" y="3810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258051" name="Text Box 3"/>
          <p:cNvSpPr txBox="1">
            <a:spLocks noChangeArrowheads="1"/>
          </p:cNvSpPr>
          <p:nvPr/>
        </p:nvSpPr>
        <p:spPr bwMode="auto">
          <a:xfrm>
            <a:off x="107950" y="503238"/>
            <a:ext cx="9036050" cy="210026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b="0" kern="1200" cap="none" spc="0" normalizeH="0" baseline="0" noProof="0">
                <a:latin typeface="Arial" panose="020B0604020202020204" pitchFamily="34" charset="0"/>
                <a:ea typeface="宋体" panose="02010600030101010101" pitchFamily="2" charset="-122"/>
                <a:cs typeface="+mn-cs"/>
              </a:rPr>
              <a:t>1034+1</a:t>
            </a:r>
            <a:r>
              <a:rPr kumimoji="0" lang="en-US" altLang="zh-CN" sz="2000" b="0" kern="1200" cap="none" spc="0" normalizeH="0" baseline="0" noProof="0">
                <a:latin typeface="Arial" panose="020B0604020202020204" pitchFamily="34" charset="0"/>
                <a:ea typeface="宋体" panose="02010600030101010101" pitchFamily="2" charset="-122"/>
                <a:cs typeface="+mn-cs"/>
              </a:rPr>
              <a:t>M</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sz="1800"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将第一个一级索引块号存入</a:t>
            </a:r>
            <a:r>
              <a:rPr kumimoji="0" lang="en-US" altLang="zh-CN" kern="1200" cap="none" spc="0" normalizeH="0" baseline="0" noProof="0">
                <a:latin typeface="宋体" panose="02010600030101010101" pitchFamily="2" charset="-122"/>
                <a:ea typeface="宋体" panose="02010600030101010101" pitchFamily="2" charset="-122"/>
                <a:cs typeface="+mn-cs"/>
              </a:rPr>
              <a:t>iaddr(10)</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将剩下的不超过</a:t>
            </a:r>
            <a:r>
              <a:rPr kumimoji="0" lang="en-US" altLang="zh-CN" kern="1200" cap="none" spc="0" normalizeH="0" baseline="0" noProof="0">
                <a:latin typeface="宋体" panose="02010600030101010101" pitchFamily="2" charset="-122"/>
                <a:ea typeface="宋体" panose="02010600030101010101" pitchFamily="2" charset="-122"/>
                <a:cs typeface="+mn-cs"/>
              </a:rPr>
              <a:t>1024</a:t>
            </a:r>
            <a:r>
              <a:rPr kumimoji="0" lang="zh-CN" altLang="en-US" kern="1200" cap="none" spc="0" normalizeH="0" baseline="0" noProof="0">
                <a:latin typeface="宋体" panose="02010600030101010101" pitchFamily="2" charset="-122"/>
                <a:ea typeface="宋体" panose="02010600030101010101" pitchFamily="2" charset="-122"/>
                <a:cs typeface="+mn-cs"/>
              </a:rPr>
              <a:t>个一级索引块号存入一个二级索引块中；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 最后将该二级索引块号存入</a:t>
            </a:r>
            <a:r>
              <a:rPr kumimoji="0" lang="en-US" altLang="zh-CN" kern="1200" cap="none" spc="0" normalizeH="0" baseline="0" noProof="0">
                <a:latin typeface="宋体" panose="02010600030101010101" pitchFamily="2" charset="-122"/>
                <a:ea typeface="宋体" panose="02010600030101010101" pitchFamily="2" charset="-122"/>
                <a:cs typeface="+mn-cs"/>
              </a:rPr>
              <a:t>iaddr(11)</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grpSp>
        <p:nvGrpSpPr>
          <p:cNvPr id="2" name="Group 95"/>
          <p:cNvGrpSpPr/>
          <p:nvPr/>
        </p:nvGrpSpPr>
        <p:grpSpPr>
          <a:xfrm>
            <a:off x="2782888" y="4221163"/>
            <a:ext cx="2868612" cy="1944687"/>
            <a:chOff x="1753" y="2659"/>
            <a:chExt cx="1807" cy="1225"/>
          </a:xfrm>
        </p:grpSpPr>
        <p:sp>
          <p:nvSpPr>
            <p:cNvPr id="55335" name="Text Box 75"/>
            <p:cNvSpPr txBox="1"/>
            <p:nvPr/>
          </p:nvSpPr>
          <p:spPr>
            <a:xfrm>
              <a:off x="1784" y="3591"/>
              <a:ext cx="915" cy="293"/>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5336" name="Text Box 76"/>
            <p:cNvSpPr txBox="1"/>
            <p:nvPr/>
          </p:nvSpPr>
          <p:spPr>
            <a:xfrm>
              <a:off x="1753" y="3634"/>
              <a:ext cx="1035" cy="250"/>
            </a:xfrm>
            <a:prstGeom prst="rect">
              <a:avLst/>
            </a:prstGeom>
            <a:noFill/>
            <a:ln w="9525">
              <a:noFill/>
            </a:ln>
          </p:spPr>
          <p:txBody>
            <a:bodyPr>
              <a:spAutoFit/>
            </a:bodyPr>
            <a:p>
              <a:pPr>
                <a:buClrTx/>
              </a:pPr>
              <a:r>
                <a:rPr lang="zh-CN" altLang="en-US" sz="2000" dirty="0">
                  <a:latin typeface="Times New Roman" panose="02020603050405020304" pitchFamily="18" charset="0"/>
                </a:rPr>
                <a:t>二级索引块</a:t>
              </a:r>
              <a:endParaRPr lang="zh-CN" altLang="en-US" sz="2000" dirty="0">
                <a:latin typeface="Times New Roman" panose="02020603050405020304" pitchFamily="18" charset="0"/>
              </a:endParaRPr>
            </a:p>
          </p:txBody>
        </p:sp>
        <p:sp>
          <p:nvSpPr>
            <p:cNvPr id="258125" name="AutoShape 77"/>
            <p:cNvSpPr/>
            <p:nvPr/>
          </p:nvSpPr>
          <p:spPr bwMode="auto">
            <a:xfrm>
              <a:off x="3447" y="2659"/>
              <a:ext cx="68" cy="1179"/>
            </a:xfrm>
            <a:prstGeom prst="leftBrace">
              <a:avLst>
                <a:gd name="adj1" fmla="val 144485"/>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38" name="Text Box 78"/>
            <p:cNvSpPr txBox="1"/>
            <p:nvPr/>
          </p:nvSpPr>
          <p:spPr>
            <a:xfrm>
              <a:off x="2707" y="3295"/>
              <a:ext cx="853" cy="250"/>
            </a:xfrm>
            <a:prstGeom prst="rect">
              <a:avLst/>
            </a:prstGeom>
            <a:noFill/>
            <a:ln w="9525">
              <a:noFill/>
            </a:ln>
          </p:spPr>
          <p:txBody>
            <a:bodyPr>
              <a:spAutoFit/>
            </a:bodyPr>
            <a:p>
              <a:pPr>
                <a:buClrTx/>
              </a:pPr>
              <a:r>
                <a:rPr lang="en-US" altLang="en-US" sz="2000" dirty="0">
                  <a:latin typeface="Arial" panose="020B0604020202020204" pitchFamily="34" charset="0"/>
                </a:rPr>
                <a:t>≤</a:t>
              </a:r>
              <a:r>
                <a:rPr lang="en-US" altLang="zh-CN" sz="2000" dirty="0">
                  <a:latin typeface="Times New Roman" panose="02020603050405020304" pitchFamily="18" charset="0"/>
                </a:rPr>
                <a:t>1024</a:t>
              </a:r>
              <a:r>
                <a:rPr lang="zh-CN" altLang="en-US" sz="2000" dirty="0">
                  <a:latin typeface="Times New Roman" panose="02020603050405020304" pitchFamily="18" charset="0"/>
                </a:rPr>
                <a:t>个</a:t>
              </a:r>
              <a:endParaRPr lang="zh-CN" altLang="en-US" sz="2000" dirty="0">
                <a:latin typeface="Times New Roman" panose="02020603050405020304" pitchFamily="18" charset="0"/>
              </a:endParaRPr>
            </a:p>
          </p:txBody>
        </p:sp>
        <p:sp>
          <p:nvSpPr>
            <p:cNvPr id="258128" name="Line 80"/>
            <p:cNvSpPr>
              <a:spLocks noChangeShapeType="1"/>
            </p:cNvSpPr>
            <p:nvPr/>
          </p:nvSpPr>
          <p:spPr bwMode="auto">
            <a:xfrm flipH="1">
              <a:off x="2697" y="3297"/>
              <a:ext cx="750"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40" name="Text Box 88"/>
            <p:cNvSpPr txBox="1"/>
            <p:nvPr/>
          </p:nvSpPr>
          <p:spPr>
            <a:xfrm>
              <a:off x="1784" y="3200"/>
              <a:ext cx="915" cy="293"/>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grpSp>
      <p:grpSp>
        <p:nvGrpSpPr>
          <p:cNvPr id="3" name="Group 97"/>
          <p:cNvGrpSpPr/>
          <p:nvPr/>
        </p:nvGrpSpPr>
        <p:grpSpPr>
          <a:xfrm>
            <a:off x="755650" y="2730500"/>
            <a:ext cx="4895850" cy="3875088"/>
            <a:chOff x="476" y="1720"/>
            <a:chExt cx="3084" cy="2441"/>
          </a:xfrm>
        </p:grpSpPr>
        <p:sp>
          <p:nvSpPr>
            <p:cNvPr id="55311" name="Rectangle 5"/>
            <p:cNvSpPr/>
            <p:nvPr/>
          </p:nvSpPr>
          <p:spPr>
            <a:xfrm>
              <a:off x="476" y="3672"/>
              <a:ext cx="812" cy="245"/>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Iaddr(12)</a:t>
              </a:r>
              <a:endParaRPr lang="en-US" altLang="zh-CN" sz="2000" dirty="0">
                <a:latin typeface="Arial" panose="020B0604020202020204" pitchFamily="34" charset="0"/>
              </a:endParaRPr>
            </a:p>
          </p:txBody>
        </p:sp>
        <p:sp>
          <p:nvSpPr>
            <p:cNvPr id="55312" name="Rectangle 6"/>
            <p:cNvSpPr/>
            <p:nvPr/>
          </p:nvSpPr>
          <p:spPr>
            <a:xfrm>
              <a:off x="476" y="3429"/>
              <a:ext cx="812" cy="243"/>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Iaddr(11)</a:t>
              </a:r>
              <a:endParaRPr lang="en-US" altLang="zh-CN" sz="2000" dirty="0">
                <a:latin typeface="Arial" panose="020B0604020202020204" pitchFamily="34" charset="0"/>
              </a:endParaRPr>
            </a:p>
          </p:txBody>
        </p:sp>
        <p:sp>
          <p:nvSpPr>
            <p:cNvPr id="55313" name="Rectangle 7"/>
            <p:cNvSpPr/>
            <p:nvPr/>
          </p:nvSpPr>
          <p:spPr>
            <a:xfrm>
              <a:off x="476" y="3184"/>
              <a:ext cx="812" cy="245"/>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Iaddr(10)</a:t>
              </a:r>
              <a:endParaRPr lang="en-US" altLang="zh-CN" sz="2000" dirty="0">
                <a:latin typeface="Arial" panose="020B0604020202020204" pitchFamily="34" charset="0"/>
              </a:endParaRPr>
            </a:p>
          </p:txBody>
        </p:sp>
        <p:sp>
          <p:nvSpPr>
            <p:cNvPr id="55314" name="Rectangle 8"/>
            <p:cNvSpPr/>
            <p:nvPr/>
          </p:nvSpPr>
          <p:spPr>
            <a:xfrm>
              <a:off x="476" y="2942"/>
              <a:ext cx="812" cy="242"/>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Iaddr(9)</a:t>
              </a:r>
              <a:endParaRPr lang="en-US" altLang="zh-CN" sz="2000" dirty="0">
                <a:latin typeface="Arial" panose="020B0604020202020204" pitchFamily="34" charset="0"/>
              </a:endParaRPr>
            </a:p>
          </p:txBody>
        </p:sp>
        <p:sp>
          <p:nvSpPr>
            <p:cNvPr id="55315" name="Rectangle 9"/>
            <p:cNvSpPr/>
            <p:nvPr/>
          </p:nvSpPr>
          <p:spPr>
            <a:xfrm>
              <a:off x="476" y="2695"/>
              <a:ext cx="812" cy="247"/>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Iaddr(8)</a:t>
              </a:r>
              <a:endParaRPr lang="en-US" altLang="zh-CN" sz="2000" dirty="0">
                <a:latin typeface="Arial" panose="020B0604020202020204" pitchFamily="34" charset="0"/>
              </a:endParaRPr>
            </a:p>
          </p:txBody>
        </p:sp>
        <p:sp>
          <p:nvSpPr>
            <p:cNvPr id="55316" name="Rectangle 10"/>
            <p:cNvSpPr/>
            <p:nvPr/>
          </p:nvSpPr>
          <p:spPr>
            <a:xfrm>
              <a:off x="476" y="2453"/>
              <a:ext cx="812" cy="242"/>
            </a:xfrm>
            <a:prstGeom prst="rect">
              <a:avLst/>
            </a:prstGeom>
            <a:noFill/>
            <a:ln w="9525">
              <a:noFill/>
            </a:ln>
          </p:spPr>
          <p:txBody>
            <a:bodyPr/>
            <a:p>
              <a:pPr eaLnBrk="0" hangingPunct="0">
                <a:spcBef>
                  <a:spcPct val="20000"/>
                </a:spcBef>
                <a:buClrTx/>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55317" name="Rectangle 11"/>
            <p:cNvSpPr/>
            <p:nvPr/>
          </p:nvSpPr>
          <p:spPr>
            <a:xfrm>
              <a:off x="476" y="2207"/>
              <a:ext cx="812" cy="246"/>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a:t>
              </a:r>
              <a:endParaRPr lang="en-US" altLang="zh-CN" sz="2000" dirty="0">
                <a:latin typeface="Arial" panose="020B0604020202020204" pitchFamily="34" charset="0"/>
              </a:endParaRPr>
            </a:p>
          </p:txBody>
        </p:sp>
        <p:sp>
          <p:nvSpPr>
            <p:cNvPr id="55318" name="Rectangle 12"/>
            <p:cNvSpPr/>
            <p:nvPr/>
          </p:nvSpPr>
          <p:spPr>
            <a:xfrm>
              <a:off x="476" y="1965"/>
              <a:ext cx="812" cy="242"/>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Iaddr(0)</a:t>
              </a:r>
              <a:endParaRPr lang="en-US" altLang="zh-CN" sz="2000" dirty="0">
                <a:latin typeface="Arial" panose="020B0604020202020204" pitchFamily="34" charset="0"/>
              </a:endParaRPr>
            </a:p>
          </p:txBody>
        </p:sp>
        <p:sp>
          <p:nvSpPr>
            <p:cNvPr id="55319" name="Rectangle 13"/>
            <p:cNvSpPr/>
            <p:nvPr/>
          </p:nvSpPr>
          <p:spPr>
            <a:xfrm>
              <a:off x="476" y="1720"/>
              <a:ext cx="812" cy="245"/>
            </a:xfrm>
            <a:prstGeom prst="rect">
              <a:avLst/>
            </a:prstGeom>
            <a:noFill/>
            <a:ln w="9525">
              <a:noFill/>
            </a:ln>
          </p:spPr>
          <p:txBody>
            <a:bodyPr/>
            <a:p>
              <a:pPr eaLnBrk="0" hangingPunct="0">
                <a:spcBef>
                  <a:spcPct val="20000"/>
                </a:spcBef>
                <a:buClrTx/>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55320" name="Line 14"/>
            <p:cNvSpPr/>
            <p:nvPr/>
          </p:nvSpPr>
          <p:spPr>
            <a:xfrm>
              <a:off x="476" y="1720"/>
              <a:ext cx="812" cy="0"/>
            </a:xfrm>
            <a:prstGeom prst="line">
              <a:avLst/>
            </a:prstGeom>
            <a:ln w="28575" cap="sq" cmpd="sng">
              <a:solidFill>
                <a:schemeClr val="tx1"/>
              </a:solidFill>
              <a:prstDash val="solid"/>
              <a:headEnd type="none" w="med" len="med"/>
              <a:tailEnd type="none" w="med" len="med"/>
            </a:ln>
          </p:spPr>
        </p:sp>
        <p:sp>
          <p:nvSpPr>
            <p:cNvPr id="55321" name="Line 15"/>
            <p:cNvSpPr/>
            <p:nvPr/>
          </p:nvSpPr>
          <p:spPr>
            <a:xfrm>
              <a:off x="476" y="1965"/>
              <a:ext cx="812" cy="0"/>
            </a:xfrm>
            <a:prstGeom prst="line">
              <a:avLst/>
            </a:prstGeom>
            <a:ln w="12700" cap="flat" cmpd="sng">
              <a:solidFill>
                <a:schemeClr val="tx1"/>
              </a:solidFill>
              <a:prstDash val="solid"/>
              <a:headEnd type="none" w="med" len="med"/>
              <a:tailEnd type="none" w="med" len="med"/>
            </a:ln>
          </p:spPr>
        </p:sp>
        <p:sp>
          <p:nvSpPr>
            <p:cNvPr id="55322" name="Line 16"/>
            <p:cNvSpPr/>
            <p:nvPr/>
          </p:nvSpPr>
          <p:spPr>
            <a:xfrm>
              <a:off x="476" y="2207"/>
              <a:ext cx="812" cy="0"/>
            </a:xfrm>
            <a:prstGeom prst="line">
              <a:avLst/>
            </a:prstGeom>
            <a:ln w="12700" cap="flat" cmpd="sng">
              <a:solidFill>
                <a:schemeClr val="tx1"/>
              </a:solidFill>
              <a:prstDash val="solid"/>
              <a:headEnd type="none" w="med" len="med"/>
              <a:tailEnd type="none" w="med" len="med"/>
            </a:ln>
          </p:spPr>
        </p:sp>
        <p:sp>
          <p:nvSpPr>
            <p:cNvPr id="55323" name="Line 17"/>
            <p:cNvSpPr/>
            <p:nvPr/>
          </p:nvSpPr>
          <p:spPr>
            <a:xfrm>
              <a:off x="476" y="2453"/>
              <a:ext cx="812" cy="0"/>
            </a:xfrm>
            <a:prstGeom prst="line">
              <a:avLst/>
            </a:prstGeom>
            <a:ln w="12700" cap="flat" cmpd="sng">
              <a:solidFill>
                <a:schemeClr val="tx1"/>
              </a:solidFill>
              <a:prstDash val="solid"/>
              <a:headEnd type="none" w="med" len="med"/>
              <a:tailEnd type="none" w="med" len="med"/>
            </a:ln>
          </p:spPr>
        </p:sp>
        <p:sp>
          <p:nvSpPr>
            <p:cNvPr id="55324" name="Line 18"/>
            <p:cNvSpPr/>
            <p:nvPr/>
          </p:nvSpPr>
          <p:spPr>
            <a:xfrm>
              <a:off x="476" y="2695"/>
              <a:ext cx="812" cy="0"/>
            </a:xfrm>
            <a:prstGeom prst="line">
              <a:avLst/>
            </a:prstGeom>
            <a:ln w="12700" cap="flat" cmpd="sng">
              <a:solidFill>
                <a:schemeClr val="tx1"/>
              </a:solidFill>
              <a:prstDash val="solid"/>
              <a:headEnd type="none" w="med" len="med"/>
              <a:tailEnd type="none" w="med" len="med"/>
            </a:ln>
          </p:spPr>
        </p:sp>
        <p:sp>
          <p:nvSpPr>
            <p:cNvPr id="55325" name="Line 19"/>
            <p:cNvSpPr/>
            <p:nvPr/>
          </p:nvSpPr>
          <p:spPr>
            <a:xfrm>
              <a:off x="476" y="2942"/>
              <a:ext cx="812" cy="0"/>
            </a:xfrm>
            <a:prstGeom prst="line">
              <a:avLst/>
            </a:prstGeom>
            <a:ln w="12700" cap="flat" cmpd="sng">
              <a:solidFill>
                <a:schemeClr val="tx1"/>
              </a:solidFill>
              <a:prstDash val="solid"/>
              <a:headEnd type="none" w="med" len="med"/>
              <a:tailEnd type="none" w="med" len="med"/>
            </a:ln>
          </p:spPr>
        </p:sp>
        <p:sp>
          <p:nvSpPr>
            <p:cNvPr id="55326" name="Line 20"/>
            <p:cNvSpPr/>
            <p:nvPr/>
          </p:nvSpPr>
          <p:spPr>
            <a:xfrm>
              <a:off x="476" y="3184"/>
              <a:ext cx="812" cy="0"/>
            </a:xfrm>
            <a:prstGeom prst="line">
              <a:avLst/>
            </a:prstGeom>
            <a:ln w="12700" cap="flat" cmpd="sng">
              <a:solidFill>
                <a:schemeClr val="tx1"/>
              </a:solidFill>
              <a:prstDash val="solid"/>
              <a:headEnd type="none" w="med" len="med"/>
              <a:tailEnd type="none" w="med" len="med"/>
            </a:ln>
          </p:spPr>
        </p:sp>
        <p:sp>
          <p:nvSpPr>
            <p:cNvPr id="55327" name="Line 21"/>
            <p:cNvSpPr/>
            <p:nvPr/>
          </p:nvSpPr>
          <p:spPr>
            <a:xfrm>
              <a:off x="476" y="3429"/>
              <a:ext cx="812" cy="0"/>
            </a:xfrm>
            <a:prstGeom prst="line">
              <a:avLst/>
            </a:prstGeom>
            <a:ln w="12700" cap="flat" cmpd="sng">
              <a:solidFill>
                <a:schemeClr val="tx1"/>
              </a:solidFill>
              <a:prstDash val="solid"/>
              <a:headEnd type="none" w="med" len="med"/>
              <a:tailEnd type="none" w="med" len="med"/>
            </a:ln>
          </p:spPr>
        </p:sp>
        <p:sp>
          <p:nvSpPr>
            <p:cNvPr id="55328" name="Line 22"/>
            <p:cNvSpPr/>
            <p:nvPr/>
          </p:nvSpPr>
          <p:spPr>
            <a:xfrm>
              <a:off x="476" y="3672"/>
              <a:ext cx="812" cy="0"/>
            </a:xfrm>
            <a:prstGeom prst="line">
              <a:avLst/>
            </a:prstGeom>
            <a:ln w="12700" cap="flat" cmpd="sng">
              <a:solidFill>
                <a:schemeClr val="tx1"/>
              </a:solidFill>
              <a:prstDash val="solid"/>
              <a:headEnd type="none" w="med" len="med"/>
              <a:tailEnd type="none" w="med" len="med"/>
            </a:ln>
          </p:spPr>
        </p:sp>
        <p:sp>
          <p:nvSpPr>
            <p:cNvPr id="55329" name="Line 23"/>
            <p:cNvSpPr/>
            <p:nvPr/>
          </p:nvSpPr>
          <p:spPr>
            <a:xfrm>
              <a:off x="476" y="3917"/>
              <a:ext cx="812" cy="0"/>
            </a:xfrm>
            <a:prstGeom prst="line">
              <a:avLst/>
            </a:prstGeom>
            <a:ln w="28575" cap="sq" cmpd="sng">
              <a:solidFill>
                <a:schemeClr val="tx1"/>
              </a:solidFill>
              <a:prstDash val="solid"/>
              <a:headEnd type="none" w="med" len="med"/>
              <a:tailEnd type="none" w="med" len="med"/>
            </a:ln>
          </p:spPr>
        </p:sp>
        <p:sp>
          <p:nvSpPr>
            <p:cNvPr id="55330" name="Line 24"/>
            <p:cNvSpPr/>
            <p:nvPr/>
          </p:nvSpPr>
          <p:spPr>
            <a:xfrm>
              <a:off x="476" y="1737"/>
              <a:ext cx="0" cy="2197"/>
            </a:xfrm>
            <a:prstGeom prst="line">
              <a:avLst/>
            </a:prstGeom>
            <a:ln w="28575" cap="sq" cmpd="sng">
              <a:solidFill>
                <a:schemeClr val="tx1"/>
              </a:solidFill>
              <a:prstDash val="solid"/>
              <a:headEnd type="none" w="med" len="med"/>
              <a:tailEnd type="none" w="med" len="med"/>
            </a:ln>
          </p:spPr>
        </p:sp>
        <p:sp>
          <p:nvSpPr>
            <p:cNvPr id="55331" name="Line 25"/>
            <p:cNvSpPr/>
            <p:nvPr/>
          </p:nvSpPr>
          <p:spPr>
            <a:xfrm>
              <a:off x="1288" y="1720"/>
              <a:ext cx="0" cy="2197"/>
            </a:xfrm>
            <a:prstGeom prst="line">
              <a:avLst/>
            </a:prstGeom>
            <a:ln w="28575" cap="sq" cmpd="sng">
              <a:solidFill>
                <a:schemeClr val="tx1"/>
              </a:solidFill>
              <a:prstDash val="solid"/>
              <a:headEnd type="none" w="med" len="med"/>
              <a:tailEnd type="none" w="med" len="med"/>
            </a:ln>
          </p:spPr>
        </p:sp>
        <p:sp>
          <p:nvSpPr>
            <p:cNvPr id="258075" name="Line 27"/>
            <p:cNvSpPr>
              <a:spLocks noChangeShapeType="1"/>
            </p:cNvSpPr>
            <p:nvPr/>
          </p:nvSpPr>
          <p:spPr bwMode="auto">
            <a:xfrm flipV="1">
              <a:off x="1247" y="2387"/>
              <a:ext cx="2313" cy="912"/>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077" name="Text Box 29"/>
            <p:cNvSpPr txBox="1">
              <a:spLocks noChangeArrowheads="1"/>
            </p:cNvSpPr>
            <p:nvPr/>
          </p:nvSpPr>
          <p:spPr bwMode="auto">
            <a:xfrm>
              <a:off x="543" y="3912"/>
              <a:ext cx="948" cy="24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i</a:t>
              </a:r>
              <a:r>
                <a:rPr kumimoji="0" lang="zh-CN" altLang="en-US" sz="2000" kern="1200" cap="none" spc="0" normalizeH="0" baseline="0" noProof="0">
                  <a:latin typeface="Arial" panose="020B0604020202020204" pitchFamily="34" charset="0"/>
                  <a:ea typeface="宋体" panose="02010600030101010101" pitchFamily="2" charset="-122"/>
                  <a:cs typeface="+mn-cs"/>
                </a:rPr>
                <a:t>节点</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258098" name="Line 50"/>
            <p:cNvSpPr>
              <a:spLocks noChangeShapeType="1"/>
            </p:cNvSpPr>
            <p:nvPr/>
          </p:nvSpPr>
          <p:spPr bwMode="auto">
            <a:xfrm flipV="1">
              <a:off x="1286" y="3294"/>
              <a:ext cx="505" cy="234"/>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5302" name="Group 94"/>
          <p:cNvGrpSpPr/>
          <p:nvPr/>
        </p:nvGrpSpPr>
        <p:grpSpPr>
          <a:xfrm>
            <a:off x="5508625" y="2781300"/>
            <a:ext cx="2492375" cy="3392488"/>
            <a:chOff x="3470" y="1888"/>
            <a:chExt cx="1570" cy="2137"/>
          </a:xfrm>
        </p:grpSpPr>
        <p:sp>
          <p:nvSpPr>
            <p:cNvPr id="55303" name="Text Box 51"/>
            <p:cNvSpPr txBox="1"/>
            <p:nvPr/>
          </p:nvSpPr>
          <p:spPr>
            <a:xfrm>
              <a:off x="3555" y="1922"/>
              <a:ext cx="925" cy="258"/>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5304" name="Text Box 52"/>
            <p:cNvSpPr txBox="1"/>
            <p:nvPr/>
          </p:nvSpPr>
          <p:spPr>
            <a:xfrm>
              <a:off x="3470" y="1888"/>
              <a:ext cx="1092" cy="269"/>
            </a:xfrm>
            <a:prstGeom prst="rect">
              <a:avLst/>
            </a:prstGeom>
            <a:noFill/>
            <a:ln w="9525">
              <a:noFill/>
            </a:ln>
          </p:spPr>
          <p:txBody>
            <a:bodyPr>
              <a:spAutoFit/>
            </a:bodyPr>
            <a:p>
              <a:pPr>
                <a:buClrTx/>
              </a:pPr>
              <a:r>
                <a:rPr lang="zh-CN" altLang="en-US" sz="2200" dirty="0">
                  <a:latin typeface="Times New Roman" panose="02020603050405020304" pitchFamily="18" charset="0"/>
                </a:rPr>
                <a:t>一级索引块</a:t>
              </a:r>
              <a:endParaRPr lang="zh-CN" altLang="en-US" sz="2200" dirty="0">
                <a:latin typeface="Times New Roman" panose="02020603050405020304" pitchFamily="18" charset="0"/>
              </a:endParaRPr>
            </a:p>
          </p:txBody>
        </p:sp>
        <p:sp>
          <p:nvSpPr>
            <p:cNvPr id="55305" name="Text Box 61"/>
            <p:cNvSpPr txBox="1"/>
            <p:nvPr/>
          </p:nvSpPr>
          <p:spPr>
            <a:xfrm>
              <a:off x="3553" y="2404"/>
              <a:ext cx="925" cy="258"/>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5306" name="Text Box 57"/>
            <p:cNvSpPr txBox="1"/>
            <p:nvPr/>
          </p:nvSpPr>
          <p:spPr>
            <a:xfrm>
              <a:off x="3729" y="3078"/>
              <a:ext cx="590" cy="289"/>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5307" name="Text Box 65"/>
            <p:cNvSpPr txBox="1"/>
            <p:nvPr/>
          </p:nvSpPr>
          <p:spPr>
            <a:xfrm>
              <a:off x="3560" y="2735"/>
              <a:ext cx="926" cy="258"/>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55308" name="Text Box 73"/>
            <p:cNvSpPr txBox="1"/>
            <p:nvPr/>
          </p:nvSpPr>
          <p:spPr>
            <a:xfrm>
              <a:off x="3560" y="3767"/>
              <a:ext cx="926" cy="258"/>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dirty="0">
                <a:latin typeface="Arial" panose="020B0604020202020204" pitchFamily="34" charset="0"/>
                <a:sym typeface="Symbol" panose="05050102010706020507" pitchFamily="18" charset="2"/>
              </a:endParaRPr>
            </a:p>
          </p:txBody>
        </p:sp>
        <p:sp>
          <p:nvSpPr>
            <p:cNvPr id="258140" name="AutoShape 92"/>
            <p:cNvSpPr/>
            <p:nvPr/>
          </p:nvSpPr>
          <p:spPr bwMode="auto">
            <a:xfrm>
              <a:off x="4513" y="2432"/>
              <a:ext cx="136" cy="1542"/>
            </a:xfrm>
            <a:prstGeom prst="rightBrace">
              <a:avLst>
                <a:gd name="adj1" fmla="val 94485"/>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141" name="Text Box 93"/>
            <p:cNvSpPr txBox="1">
              <a:spLocks noChangeArrowheads="1"/>
            </p:cNvSpPr>
            <p:nvPr/>
          </p:nvSpPr>
          <p:spPr bwMode="auto">
            <a:xfrm>
              <a:off x="4694" y="2613"/>
              <a:ext cx="346" cy="131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不超过</a:t>
              </a:r>
              <a:r>
                <a:rPr kumimoji="0" lang="en-US" altLang="zh-CN" kern="1200" cap="none" spc="0" normalizeH="0" baseline="0" noProof="0">
                  <a:latin typeface="Arial" panose="020B0604020202020204" pitchFamily="34" charset="0"/>
                  <a:ea typeface="宋体" panose="02010600030101010101" pitchFamily="2" charset="-122"/>
                  <a:cs typeface="+mn-cs"/>
                </a:rPr>
                <a:t>1025</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8051">
                                            <p:txEl>
                                              <p:charRg st="19" end="44"/>
                                            </p:txEl>
                                          </p:spTgt>
                                        </p:tgtEl>
                                        <p:attrNameLst>
                                          <p:attrName>style.visibility</p:attrName>
                                        </p:attrNameLst>
                                      </p:cBhvr>
                                      <p:to>
                                        <p:strVal val="visible"/>
                                      </p:to>
                                    </p:set>
                                    <p:animEffect transition="in" filter="box(in)">
                                      <p:cBhvr>
                                        <p:cTn id="7" dur="500"/>
                                        <p:tgtEl>
                                          <p:spTgt spid="258051">
                                            <p:txEl>
                                              <p:charRg st="19"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8051">
                                            <p:txEl>
                                              <p:charRg st="44" end="75"/>
                                            </p:txEl>
                                          </p:spTgt>
                                        </p:tgtEl>
                                        <p:attrNameLst>
                                          <p:attrName>style.visibility</p:attrName>
                                        </p:attrNameLst>
                                      </p:cBhvr>
                                      <p:to>
                                        <p:strVal val="visible"/>
                                      </p:to>
                                    </p:set>
                                    <p:animEffect transition="in" filter="box(in)">
                                      <p:cBhvr>
                                        <p:cTn id="17" dur="500"/>
                                        <p:tgtEl>
                                          <p:spTgt spid="258051">
                                            <p:txEl>
                                              <p:charRg st="44"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58051">
                                            <p:txEl>
                                              <p:charRg st="75" end="100"/>
                                            </p:txEl>
                                          </p:spTgt>
                                        </p:tgtEl>
                                        <p:attrNameLst>
                                          <p:attrName>style.visibility</p:attrName>
                                        </p:attrNameLst>
                                      </p:cBhvr>
                                      <p:to>
                                        <p:strVal val="visible"/>
                                      </p:to>
                                    </p:set>
                                    <p:animEffect transition="in" filter="box(in)">
                                      <p:cBhvr>
                                        <p:cTn id="27" dur="500"/>
                                        <p:tgtEl>
                                          <p:spTgt spid="258051">
                                            <p:txEl>
                                              <p:charRg st="75"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Rectangle 2"/>
          <p:cNvSpPr>
            <a:spLocks noGrp="1" noChangeArrowheads="1"/>
          </p:cNvSpPr>
          <p:nvPr>
            <p:ph type="title"/>
          </p:nvPr>
        </p:nvSpPr>
        <p:spPr>
          <a:xfrm>
            <a:off x="457200" y="3810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300035" name="Text Box 3"/>
          <p:cNvSpPr txBox="1">
            <a:spLocks noChangeArrowheads="1"/>
          </p:cNvSpPr>
          <p:nvPr/>
        </p:nvSpPr>
        <p:spPr bwMode="auto">
          <a:xfrm>
            <a:off x="107950" y="668338"/>
            <a:ext cx="69119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n≤</a:t>
            </a:r>
            <a:r>
              <a:rPr kumimoji="0" lang="en-US" altLang="zh-CN" b="0" kern="1200" cap="none" spc="0" normalizeH="0" baseline="0" noProof="0">
                <a:latin typeface="Arial" panose="020B0604020202020204" pitchFamily="34" charset="0"/>
                <a:ea typeface="宋体" panose="02010600030101010101" pitchFamily="2" charset="-122"/>
                <a:cs typeface="+mn-cs"/>
              </a:rPr>
              <a:t>1034+1</a:t>
            </a:r>
            <a:r>
              <a:rPr kumimoji="0" lang="en-US" altLang="zh-CN" sz="2000" b="0" kern="1200" cap="none" spc="0" normalizeH="0" baseline="0" noProof="0">
                <a:latin typeface="Arial" panose="020B0604020202020204" pitchFamily="34" charset="0"/>
                <a:ea typeface="宋体" panose="02010600030101010101" pitchFamily="2" charset="-122"/>
                <a:cs typeface="+mn-cs"/>
              </a:rPr>
              <a:t>M</a:t>
            </a:r>
            <a:r>
              <a:rPr kumimoji="0" lang="zh-CN" altLang="en-US" kern="1200" cap="none" spc="0" normalizeH="0" baseline="0" noProof="0">
                <a:latin typeface="Arial" panose="020B0604020202020204" pitchFamily="34" charset="0"/>
                <a:ea typeface="宋体" panose="02010600030101010101" pitchFamily="2" charset="-122"/>
                <a:cs typeface="+mn-cs"/>
              </a:rPr>
              <a:t>：总结</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2" name="Group 4"/>
          <p:cNvGrpSpPr/>
          <p:nvPr/>
        </p:nvGrpSpPr>
        <p:grpSpPr>
          <a:xfrm>
            <a:off x="4356100" y="2781300"/>
            <a:ext cx="2303463" cy="1006475"/>
            <a:chOff x="3379" y="2251"/>
            <a:chExt cx="998" cy="453"/>
          </a:xfrm>
        </p:grpSpPr>
        <p:sp>
          <p:nvSpPr>
            <p:cNvPr id="56388" name="Text Box 5"/>
            <p:cNvSpPr txBox="1"/>
            <p:nvPr/>
          </p:nvSpPr>
          <p:spPr>
            <a:xfrm>
              <a:off x="3425" y="2269"/>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56389" name="Text Box 6"/>
            <p:cNvSpPr txBox="1"/>
            <p:nvPr/>
          </p:nvSpPr>
          <p:spPr>
            <a:xfrm>
              <a:off x="3379" y="2251"/>
              <a:ext cx="589" cy="151"/>
            </a:xfrm>
            <a:prstGeom prst="rect">
              <a:avLst/>
            </a:prstGeom>
            <a:noFill/>
            <a:ln w="9525">
              <a:noFill/>
            </a:ln>
          </p:spPr>
          <p:txBody>
            <a:bodyPr>
              <a:spAutoFit/>
            </a:bodyPr>
            <a:p>
              <a:pPr>
                <a:buClrTx/>
              </a:pPr>
              <a:r>
                <a:rPr lang="zh-CN" altLang="en-US" sz="1600" dirty="0">
                  <a:latin typeface="Times New Roman" panose="02020603050405020304" pitchFamily="18" charset="0"/>
                </a:rPr>
                <a:t>一级索引块</a:t>
              </a:r>
              <a:endParaRPr lang="zh-CN" altLang="en-US" sz="1600" dirty="0">
                <a:latin typeface="Times New Roman" panose="02020603050405020304" pitchFamily="18" charset="0"/>
              </a:endParaRPr>
            </a:p>
          </p:txBody>
        </p:sp>
        <p:sp>
          <p:nvSpPr>
            <p:cNvPr id="300039" name="AutoShape 7"/>
            <p:cNvSpPr/>
            <p:nvPr/>
          </p:nvSpPr>
          <p:spPr bwMode="auto">
            <a:xfrm>
              <a:off x="4332" y="2387"/>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91" name="Text Box 8"/>
            <p:cNvSpPr txBox="1"/>
            <p:nvPr/>
          </p:nvSpPr>
          <p:spPr>
            <a:xfrm>
              <a:off x="3923" y="2395"/>
              <a:ext cx="408" cy="152"/>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56392" name="Text Box 9"/>
            <p:cNvSpPr txBox="1"/>
            <p:nvPr/>
          </p:nvSpPr>
          <p:spPr>
            <a:xfrm>
              <a:off x="3424" y="2523"/>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0042" name="Line 10"/>
            <p:cNvSpPr>
              <a:spLocks noChangeShapeType="1"/>
            </p:cNvSpPr>
            <p:nvPr/>
          </p:nvSpPr>
          <p:spPr bwMode="auto">
            <a:xfrm flipH="1">
              <a:off x="3923" y="2568"/>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6325" name="Group 75"/>
          <p:cNvGrpSpPr/>
          <p:nvPr/>
        </p:nvGrpSpPr>
        <p:grpSpPr>
          <a:xfrm>
            <a:off x="6732588" y="1231900"/>
            <a:ext cx="1641475" cy="4430713"/>
            <a:chOff x="4241" y="776"/>
            <a:chExt cx="1034" cy="2791"/>
          </a:xfrm>
        </p:grpSpPr>
        <p:sp>
          <p:nvSpPr>
            <p:cNvPr id="56369" name="Text Box 12"/>
            <p:cNvSpPr txBox="1"/>
            <p:nvPr/>
          </p:nvSpPr>
          <p:spPr>
            <a:xfrm>
              <a:off x="4241" y="1127"/>
              <a:ext cx="597" cy="15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70" name="Text Box 13"/>
            <p:cNvSpPr txBox="1"/>
            <p:nvPr/>
          </p:nvSpPr>
          <p:spPr>
            <a:xfrm>
              <a:off x="4317" y="1232"/>
              <a:ext cx="523"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300046" name="AutoShape 14"/>
            <p:cNvSpPr/>
            <p:nvPr/>
          </p:nvSpPr>
          <p:spPr bwMode="auto">
            <a:xfrm>
              <a:off x="4838" y="1127"/>
              <a:ext cx="74" cy="418"/>
            </a:xfrm>
            <a:prstGeom prst="rightBrace">
              <a:avLst>
                <a:gd name="adj1" fmla="val 47072"/>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047" name="Text Box 15"/>
            <p:cNvSpPr txBox="1">
              <a:spLocks noChangeArrowheads="1"/>
            </p:cNvSpPr>
            <p:nvPr/>
          </p:nvSpPr>
          <p:spPr bwMode="auto">
            <a:xfrm>
              <a:off x="4876" y="1026"/>
              <a:ext cx="308" cy="62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sz="2000" kern="1200" cap="none" spc="0" normalizeH="0" baseline="0" noProof="0">
                  <a:latin typeface="Arial" panose="020B0604020202020204" pitchFamily="34" charset="0"/>
                  <a:ea typeface="宋体" panose="02010600030101010101" pitchFamily="2" charset="-122"/>
                  <a:cs typeface="+mn-cs"/>
                </a:rPr>
                <a:t>前</a:t>
              </a:r>
              <a:r>
                <a:rPr kumimoji="0" lang="en-US" altLang="zh-CN" sz="2000" kern="1200" cap="none" spc="0" normalizeH="0" baseline="0" noProof="0">
                  <a:latin typeface="Arial" panose="020B0604020202020204" pitchFamily="34" charset="0"/>
                  <a:ea typeface="宋体" panose="02010600030101010101" pitchFamily="2" charset="-122"/>
                  <a:cs typeface="+mn-cs"/>
                </a:rPr>
                <a:t>10</a:t>
              </a:r>
              <a:r>
                <a:rPr kumimoji="0" lang="zh-CN" altLang="en-US" sz="2000" kern="1200" cap="none" spc="0" normalizeH="0" baseline="0" noProof="0">
                  <a:latin typeface="Arial" panose="020B0604020202020204" pitchFamily="34" charset="0"/>
                  <a:ea typeface="宋体" panose="02010600030101010101" pitchFamily="2" charset="-122"/>
                  <a:cs typeface="+mn-cs"/>
                </a:rPr>
                <a:t>个</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56373" name="Text Box 16"/>
            <p:cNvSpPr txBox="1"/>
            <p:nvPr/>
          </p:nvSpPr>
          <p:spPr>
            <a:xfrm>
              <a:off x="4241" y="1421"/>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74" name="Text Box 17"/>
            <p:cNvSpPr txBox="1"/>
            <p:nvPr/>
          </p:nvSpPr>
          <p:spPr>
            <a:xfrm>
              <a:off x="4241" y="1911"/>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75" name="Text Box 18"/>
            <p:cNvSpPr txBox="1"/>
            <p:nvPr/>
          </p:nvSpPr>
          <p:spPr>
            <a:xfrm>
              <a:off x="4241" y="2226"/>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76" name="Text Box 19"/>
            <p:cNvSpPr txBox="1"/>
            <p:nvPr/>
          </p:nvSpPr>
          <p:spPr>
            <a:xfrm>
              <a:off x="4241" y="2474"/>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77" name="Text Box 20"/>
            <p:cNvSpPr txBox="1"/>
            <p:nvPr/>
          </p:nvSpPr>
          <p:spPr>
            <a:xfrm>
              <a:off x="4315" y="2560"/>
              <a:ext cx="523"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300053" name="AutoShape 21"/>
            <p:cNvSpPr/>
            <p:nvPr/>
          </p:nvSpPr>
          <p:spPr bwMode="auto">
            <a:xfrm>
              <a:off x="4912" y="1892"/>
              <a:ext cx="74" cy="1622"/>
            </a:xfrm>
            <a:prstGeom prst="rightBrace">
              <a:avLst>
                <a:gd name="adj1" fmla="val 18265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054" name="Text Box 22"/>
            <p:cNvSpPr txBox="1">
              <a:spLocks noChangeArrowheads="1"/>
            </p:cNvSpPr>
            <p:nvPr/>
          </p:nvSpPr>
          <p:spPr bwMode="auto">
            <a:xfrm>
              <a:off x="4967" y="2068"/>
              <a:ext cx="308" cy="118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≤1024+1M</a:t>
              </a:r>
              <a:r>
                <a:rPr kumimoji="0" lang="zh-CN" altLang="en-US" sz="2000" kern="1200" cap="none" spc="0" normalizeH="0" baseline="0" noProof="0">
                  <a:latin typeface="Arial" panose="020B0604020202020204" pitchFamily="34" charset="0"/>
                  <a:ea typeface="宋体" panose="02010600030101010101" pitchFamily="2" charset="-122"/>
                  <a:cs typeface="+mn-cs"/>
                </a:rPr>
                <a:t>个</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56380" name="Text Box 23"/>
            <p:cNvSpPr txBox="1"/>
            <p:nvPr/>
          </p:nvSpPr>
          <p:spPr>
            <a:xfrm>
              <a:off x="4241" y="845"/>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81" name="Text Box 24"/>
            <p:cNvSpPr txBox="1"/>
            <p:nvPr/>
          </p:nvSpPr>
          <p:spPr>
            <a:xfrm>
              <a:off x="4241" y="776"/>
              <a:ext cx="671" cy="250"/>
            </a:xfrm>
            <a:prstGeom prst="rect">
              <a:avLst/>
            </a:prstGeom>
            <a:noFill/>
            <a:ln w="9525">
              <a:noFill/>
            </a:ln>
          </p:spPr>
          <p:txBody>
            <a:bodyPr>
              <a:spAutoFit/>
            </a:bodyPr>
            <a:p>
              <a:pPr>
                <a:buClrTx/>
              </a:pPr>
              <a:r>
                <a:rPr lang="zh-CN" altLang="en-US" sz="2000" dirty="0">
                  <a:latin typeface="Times New Roman" panose="02020603050405020304" pitchFamily="18" charset="0"/>
                </a:rPr>
                <a:t>数据块</a:t>
              </a:r>
              <a:endParaRPr lang="zh-CN" altLang="en-US" sz="2000" dirty="0">
                <a:latin typeface="Times New Roman" panose="02020603050405020304" pitchFamily="18" charset="0"/>
              </a:endParaRPr>
            </a:p>
          </p:txBody>
        </p:sp>
        <p:sp>
          <p:nvSpPr>
            <p:cNvPr id="56382" name="Text Box 25"/>
            <p:cNvSpPr txBox="1"/>
            <p:nvPr/>
          </p:nvSpPr>
          <p:spPr>
            <a:xfrm>
              <a:off x="4315" y="1997"/>
              <a:ext cx="523"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56383" name="Text Box 26"/>
            <p:cNvSpPr txBox="1"/>
            <p:nvPr/>
          </p:nvSpPr>
          <p:spPr>
            <a:xfrm>
              <a:off x="4241" y="2780"/>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84" name="Text Box 27"/>
            <p:cNvSpPr txBox="1"/>
            <p:nvPr/>
          </p:nvSpPr>
          <p:spPr>
            <a:xfrm>
              <a:off x="4241" y="3095"/>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85" name="Text Box 28"/>
            <p:cNvSpPr txBox="1"/>
            <p:nvPr/>
          </p:nvSpPr>
          <p:spPr>
            <a:xfrm>
              <a:off x="4315" y="3190"/>
              <a:ext cx="523"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56386" name="Text Box 29"/>
            <p:cNvSpPr txBox="1"/>
            <p:nvPr/>
          </p:nvSpPr>
          <p:spPr>
            <a:xfrm>
              <a:off x="4241" y="3410"/>
              <a:ext cx="597" cy="15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6387" name="Text Box 30"/>
            <p:cNvSpPr txBox="1"/>
            <p:nvPr/>
          </p:nvSpPr>
          <p:spPr>
            <a:xfrm>
              <a:off x="4315" y="2823"/>
              <a:ext cx="523"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grpSp>
      <p:grpSp>
        <p:nvGrpSpPr>
          <p:cNvPr id="4" name="Group 31"/>
          <p:cNvGrpSpPr/>
          <p:nvPr/>
        </p:nvGrpSpPr>
        <p:grpSpPr>
          <a:xfrm>
            <a:off x="4498975" y="3933825"/>
            <a:ext cx="2160588" cy="1655763"/>
            <a:chOff x="3424" y="2841"/>
            <a:chExt cx="953" cy="861"/>
          </a:xfrm>
        </p:grpSpPr>
        <p:sp>
          <p:nvSpPr>
            <p:cNvPr id="56360" name="Text Box 32"/>
            <p:cNvSpPr txBox="1"/>
            <p:nvPr/>
          </p:nvSpPr>
          <p:spPr>
            <a:xfrm>
              <a:off x="3515" y="3158"/>
              <a:ext cx="318" cy="175"/>
            </a:xfrm>
            <a:prstGeom prst="rect">
              <a:avLst/>
            </a:prstGeom>
            <a:noFill/>
            <a:ln w="9525">
              <a:noFill/>
            </a:ln>
          </p:spPr>
          <p:txBody>
            <a:bodyPr>
              <a:spAutoFit/>
            </a:bodyPr>
            <a:p>
              <a:pPr>
                <a:buClrTx/>
              </a:pPr>
              <a:r>
                <a:rPr lang="en-US" altLang="zh-CN" sz="1600" dirty="0">
                  <a:latin typeface="Times New Roman" panose="02020603050405020304" pitchFamily="18" charset="0"/>
                </a:rPr>
                <a:t>…</a:t>
              </a:r>
              <a:endParaRPr lang="en-US" altLang="zh-CN" sz="1600" dirty="0">
                <a:latin typeface="Times New Roman" panose="02020603050405020304" pitchFamily="18" charset="0"/>
              </a:endParaRPr>
            </a:p>
          </p:txBody>
        </p:sp>
        <p:sp>
          <p:nvSpPr>
            <p:cNvPr id="300065" name="AutoShape 33"/>
            <p:cNvSpPr/>
            <p:nvPr/>
          </p:nvSpPr>
          <p:spPr bwMode="auto">
            <a:xfrm>
              <a:off x="4332" y="2841"/>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62" name="Text Box 34"/>
            <p:cNvSpPr txBox="1"/>
            <p:nvPr/>
          </p:nvSpPr>
          <p:spPr>
            <a:xfrm>
              <a:off x="3923" y="2849"/>
              <a:ext cx="408" cy="175"/>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56363" name="Text Box 35"/>
            <p:cNvSpPr txBox="1"/>
            <p:nvPr/>
          </p:nvSpPr>
          <p:spPr>
            <a:xfrm>
              <a:off x="3424" y="2977"/>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0068" name="Line 36"/>
            <p:cNvSpPr>
              <a:spLocks noChangeShapeType="1"/>
            </p:cNvSpPr>
            <p:nvPr/>
          </p:nvSpPr>
          <p:spPr bwMode="auto">
            <a:xfrm flipH="1">
              <a:off x="3923" y="3022"/>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069" name="AutoShape 37"/>
            <p:cNvSpPr/>
            <p:nvPr/>
          </p:nvSpPr>
          <p:spPr bwMode="auto">
            <a:xfrm>
              <a:off x="4332" y="3385"/>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66" name="Text Box 38"/>
            <p:cNvSpPr txBox="1"/>
            <p:nvPr/>
          </p:nvSpPr>
          <p:spPr>
            <a:xfrm>
              <a:off x="3923" y="3393"/>
              <a:ext cx="408" cy="175"/>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56367" name="Text Box 39"/>
            <p:cNvSpPr txBox="1"/>
            <p:nvPr/>
          </p:nvSpPr>
          <p:spPr>
            <a:xfrm>
              <a:off x="3424" y="3521"/>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0072" name="Line 40"/>
            <p:cNvSpPr>
              <a:spLocks noChangeShapeType="1"/>
            </p:cNvSpPr>
            <p:nvPr/>
          </p:nvSpPr>
          <p:spPr bwMode="auto">
            <a:xfrm flipH="1">
              <a:off x="3923" y="3566"/>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41"/>
          <p:cNvGrpSpPr/>
          <p:nvPr/>
        </p:nvGrpSpPr>
        <p:grpSpPr>
          <a:xfrm>
            <a:off x="2268538" y="4221163"/>
            <a:ext cx="2376487" cy="1223962"/>
            <a:chOff x="249" y="3385"/>
            <a:chExt cx="1089" cy="590"/>
          </a:xfrm>
        </p:grpSpPr>
        <p:sp>
          <p:nvSpPr>
            <p:cNvPr id="56354" name="Text Box 42"/>
            <p:cNvSpPr txBox="1"/>
            <p:nvPr/>
          </p:nvSpPr>
          <p:spPr>
            <a:xfrm>
              <a:off x="295" y="3385"/>
              <a:ext cx="499" cy="136"/>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56355" name="Text Box 43"/>
            <p:cNvSpPr txBox="1"/>
            <p:nvPr/>
          </p:nvSpPr>
          <p:spPr>
            <a:xfrm>
              <a:off x="249" y="3385"/>
              <a:ext cx="589" cy="162"/>
            </a:xfrm>
            <a:prstGeom prst="rect">
              <a:avLst/>
            </a:prstGeom>
            <a:noFill/>
            <a:ln w="9525">
              <a:noFill/>
            </a:ln>
          </p:spPr>
          <p:txBody>
            <a:bodyPr>
              <a:spAutoFit/>
            </a:bodyPr>
            <a:p>
              <a:pPr>
                <a:buClrTx/>
              </a:pPr>
              <a:r>
                <a:rPr lang="zh-CN" altLang="en-US" sz="1600" dirty="0">
                  <a:latin typeface="Times New Roman" panose="02020603050405020304" pitchFamily="18" charset="0"/>
                </a:rPr>
                <a:t>二级索引块</a:t>
              </a:r>
              <a:endParaRPr lang="zh-CN" altLang="en-US" sz="1600" dirty="0">
                <a:latin typeface="Times New Roman" panose="02020603050405020304" pitchFamily="18" charset="0"/>
              </a:endParaRPr>
            </a:p>
          </p:txBody>
        </p:sp>
        <p:sp>
          <p:nvSpPr>
            <p:cNvPr id="300076" name="AutoShape 44"/>
            <p:cNvSpPr/>
            <p:nvPr/>
          </p:nvSpPr>
          <p:spPr bwMode="auto">
            <a:xfrm>
              <a:off x="1202" y="3385"/>
              <a:ext cx="45" cy="590"/>
            </a:xfrm>
            <a:prstGeom prst="leftBrace">
              <a:avLst>
                <a:gd name="adj1" fmla="val 109259"/>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57" name="Text Box 45"/>
            <p:cNvSpPr txBox="1"/>
            <p:nvPr/>
          </p:nvSpPr>
          <p:spPr>
            <a:xfrm>
              <a:off x="749" y="3793"/>
              <a:ext cx="589" cy="162"/>
            </a:xfrm>
            <a:prstGeom prst="rect">
              <a:avLst/>
            </a:prstGeom>
            <a:noFill/>
            <a:ln w="9525">
              <a:noFill/>
            </a:ln>
          </p:spPr>
          <p:txBody>
            <a:bodyPr>
              <a:spAutoFit/>
            </a:bodyPr>
            <a:p>
              <a:pPr>
                <a:buClrTx/>
              </a:pPr>
              <a:r>
                <a:rPr lang="en-US" altLang="en-US" sz="1600" dirty="0">
                  <a:latin typeface="Arial" panose="020B0604020202020204" pitchFamily="34" charset="0"/>
                </a:rPr>
                <a:t>≤</a:t>
              </a: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300078" name="Line 46"/>
            <p:cNvSpPr>
              <a:spLocks noChangeShapeType="1"/>
            </p:cNvSpPr>
            <p:nvPr/>
          </p:nvSpPr>
          <p:spPr bwMode="auto">
            <a:xfrm flipH="1">
              <a:off x="793" y="3702"/>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59" name="Text Box 47"/>
            <p:cNvSpPr txBox="1"/>
            <p:nvPr/>
          </p:nvSpPr>
          <p:spPr>
            <a:xfrm>
              <a:off x="295" y="3657"/>
              <a:ext cx="499" cy="136"/>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grpSp>
      <p:sp>
        <p:nvSpPr>
          <p:cNvPr id="56328" name="Rectangle 49"/>
          <p:cNvSpPr/>
          <p:nvPr/>
        </p:nvSpPr>
        <p:spPr>
          <a:xfrm>
            <a:off x="395288" y="4973638"/>
            <a:ext cx="1296987" cy="35560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Iaddr(12)</a:t>
            </a:r>
            <a:endParaRPr lang="en-US" altLang="zh-CN" sz="2000" dirty="0">
              <a:latin typeface="Arial" panose="020B0604020202020204" pitchFamily="34" charset="0"/>
            </a:endParaRPr>
          </a:p>
        </p:txBody>
      </p:sp>
      <p:sp>
        <p:nvSpPr>
          <p:cNvPr id="56329" name="Rectangle 50"/>
          <p:cNvSpPr/>
          <p:nvPr/>
        </p:nvSpPr>
        <p:spPr>
          <a:xfrm>
            <a:off x="395288" y="4619625"/>
            <a:ext cx="1296987" cy="354013"/>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Iaddr(11)</a:t>
            </a:r>
            <a:endParaRPr lang="en-US" altLang="zh-CN" sz="2000" dirty="0">
              <a:latin typeface="Arial" panose="020B0604020202020204" pitchFamily="34" charset="0"/>
            </a:endParaRPr>
          </a:p>
        </p:txBody>
      </p:sp>
      <p:sp>
        <p:nvSpPr>
          <p:cNvPr id="56330" name="Rectangle 51"/>
          <p:cNvSpPr/>
          <p:nvPr/>
        </p:nvSpPr>
        <p:spPr>
          <a:xfrm>
            <a:off x="395288" y="4264025"/>
            <a:ext cx="1296987" cy="35560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Iaddr(10)</a:t>
            </a:r>
            <a:endParaRPr lang="en-US" altLang="zh-CN" sz="2000" dirty="0">
              <a:latin typeface="Arial" panose="020B0604020202020204" pitchFamily="34" charset="0"/>
            </a:endParaRPr>
          </a:p>
        </p:txBody>
      </p:sp>
      <p:sp>
        <p:nvSpPr>
          <p:cNvPr id="56331" name="Rectangle 52"/>
          <p:cNvSpPr/>
          <p:nvPr/>
        </p:nvSpPr>
        <p:spPr>
          <a:xfrm>
            <a:off x="395288" y="3910013"/>
            <a:ext cx="1296987" cy="354012"/>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Iaddr(9)</a:t>
            </a:r>
            <a:endParaRPr lang="en-US" altLang="zh-CN" sz="2000" dirty="0">
              <a:latin typeface="Arial" panose="020B0604020202020204" pitchFamily="34" charset="0"/>
            </a:endParaRPr>
          </a:p>
        </p:txBody>
      </p:sp>
      <p:sp>
        <p:nvSpPr>
          <p:cNvPr id="56332" name="Rectangle 53"/>
          <p:cNvSpPr/>
          <p:nvPr/>
        </p:nvSpPr>
        <p:spPr>
          <a:xfrm>
            <a:off x="395288" y="3551238"/>
            <a:ext cx="1296987" cy="358775"/>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Iaddr(8)</a:t>
            </a:r>
            <a:endParaRPr lang="en-US" altLang="zh-CN" sz="2000" dirty="0">
              <a:latin typeface="Arial" panose="020B0604020202020204" pitchFamily="34" charset="0"/>
            </a:endParaRPr>
          </a:p>
        </p:txBody>
      </p:sp>
      <p:sp>
        <p:nvSpPr>
          <p:cNvPr id="56333" name="Rectangle 54"/>
          <p:cNvSpPr/>
          <p:nvPr/>
        </p:nvSpPr>
        <p:spPr>
          <a:xfrm>
            <a:off x="395288" y="3198813"/>
            <a:ext cx="1296987" cy="352425"/>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56334" name="Rectangle 55"/>
          <p:cNvSpPr/>
          <p:nvPr/>
        </p:nvSpPr>
        <p:spPr>
          <a:xfrm>
            <a:off x="395288" y="2843213"/>
            <a:ext cx="1296987" cy="35560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a:t>
            </a:r>
            <a:endParaRPr lang="en-US" altLang="zh-CN" sz="2000" dirty="0">
              <a:latin typeface="Arial" panose="020B0604020202020204" pitchFamily="34" charset="0"/>
            </a:endParaRPr>
          </a:p>
        </p:txBody>
      </p:sp>
      <p:sp>
        <p:nvSpPr>
          <p:cNvPr id="56335" name="Rectangle 56"/>
          <p:cNvSpPr/>
          <p:nvPr/>
        </p:nvSpPr>
        <p:spPr>
          <a:xfrm>
            <a:off x="395288" y="2489200"/>
            <a:ext cx="1296987" cy="354013"/>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Iaddr(0)</a:t>
            </a:r>
            <a:endParaRPr lang="en-US" altLang="zh-CN" sz="2000" dirty="0">
              <a:latin typeface="Arial" panose="020B0604020202020204" pitchFamily="34" charset="0"/>
            </a:endParaRPr>
          </a:p>
        </p:txBody>
      </p:sp>
      <p:sp>
        <p:nvSpPr>
          <p:cNvPr id="56336" name="Rectangle 57"/>
          <p:cNvSpPr/>
          <p:nvPr/>
        </p:nvSpPr>
        <p:spPr>
          <a:xfrm>
            <a:off x="395288" y="2133600"/>
            <a:ext cx="1296987" cy="35560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56337" name="Line 58"/>
          <p:cNvSpPr/>
          <p:nvPr/>
        </p:nvSpPr>
        <p:spPr>
          <a:xfrm>
            <a:off x="395288" y="2133600"/>
            <a:ext cx="1296987" cy="1588"/>
          </a:xfrm>
          <a:prstGeom prst="line">
            <a:avLst/>
          </a:prstGeom>
          <a:ln w="28575" cap="sq" cmpd="sng">
            <a:solidFill>
              <a:schemeClr val="tx1"/>
            </a:solidFill>
            <a:prstDash val="solid"/>
            <a:headEnd type="none" w="med" len="med"/>
            <a:tailEnd type="none" w="med" len="med"/>
          </a:ln>
        </p:spPr>
      </p:sp>
      <p:sp>
        <p:nvSpPr>
          <p:cNvPr id="56338" name="Line 59"/>
          <p:cNvSpPr/>
          <p:nvPr/>
        </p:nvSpPr>
        <p:spPr>
          <a:xfrm>
            <a:off x="395288" y="2489200"/>
            <a:ext cx="1296987" cy="1588"/>
          </a:xfrm>
          <a:prstGeom prst="line">
            <a:avLst/>
          </a:prstGeom>
          <a:ln w="12700" cap="flat" cmpd="sng">
            <a:solidFill>
              <a:schemeClr val="tx1"/>
            </a:solidFill>
            <a:prstDash val="solid"/>
            <a:headEnd type="none" w="med" len="med"/>
            <a:tailEnd type="none" w="med" len="med"/>
          </a:ln>
        </p:spPr>
      </p:sp>
      <p:sp>
        <p:nvSpPr>
          <p:cNvPr id="56339" name="Line 60"/>
          <p:cNvSpPr/>
          <p:nvPr/>
        </p:nvSpPr>
        <p:spPr>
          <a:xfrm>
            <a:off x="395288" y="2843213"/>
            <a:ext cx="1296987" cy="1587"/>
          </a:xfrm>
          <a:prstGeom prst="line">
            <a:avLst/>
          </a:prstGeom>
          <a:ln w="12700" cap="flat" cmpd="sng">
            <a:solidFill>
              <a:schemeClr val="tx1"/>
            </a:solidFill>
            <a:prstDash val="solid"/>
            <a:headEnd type="none" w="med" len="med"/>
            <a:tailEnd type="none" w="med" len="med"/>
          </a:ln>
        </p:spPr>
      </p:sp>
      <p:sp>
        <p:nvSpPr>
          <p:cNvPr id="56340" name="Line 61"/>
          <p:cNvSpPr/>
          <p:nvPr/>
        </p:nvSpPr>
        <p:spPr>
          <a:xfrm>
            <a:off x="395288" y="3198813"/>
            <a:ext cx="1296987" cy="1587"/>
          </a:xfrm>
          <a:prstGeom prst="line">
            <a:avLst/>
          </a:prstGeom>
          <a:ln w="12700" cap="flat" cmpd="sng">
            <a:solidFill>
              <a:schemeClr val="tx1"/>
            </a:solidFill>
            <a:prstDash val="solid"/>
            <a:headEnd type="none" w="med" len="med"/>
            <a:tailEnd type="none" w="med" len="med"/>
          </a:ln>
        </p:spPr>
      </p:sp>
      <p:sp>
        <p:nvSpPr>
          <p:cNvPr id="56341" name="Line 62"/>
          <p:cNvSpPr/>
          <p:nvPr/>
        </p:nvSpPr>
        <p:spPr>
          <a:xfrm>
            <a:off x="395288" y="3551238"/>
            <a:ext cx="1296987" cy="1587"/>
          </a:xfrm>
          <a:prstGeom prst="line">
            <a:avLst/>
          </a:prstGeom>
          <a:ln w="12700" cap="flat" cmpd="sng">
            <a:solidFill>
              <a:schemeClr val="tx1"/>
            </a:solidFill>
            <a:prstDash val="solid"/>
            <a:headEnd type="none" w="med" len="med"/>
            <a:tailEnd type="none" w="med" len="med"/>
          </a:ln>
        </p:spPr>
      </p:sp>
      <p:sp>
        <p:nvSpPr>
          <p:cNvPr id="56342" name="Line 63"/>
          <p:cNvSpPr/>
          <p:nvPr/>
        </p:nvSpPr>
        <p:spPr>
          <a:xfrm>
            <a:off x="395288" y="3910013"/>
            <a:ext cx="1296987" cy="1587"/>
          </a:xfrm>
          <a:prstGeom prst="line">
            <a:avLst/>
          </a:prstGeom>
          <a:ln w="12700" cap="flat" cmpd="sng">
            <a:solidFill>
              <a:schemeClr val="tx1"/>
            </a:solidFill>
            <a:prstDash val="solid"/>
            <a:headEnd type="none" w="med" len="med"/>
            <a:tailEnd type="none" w="med" len="med"/>
          </a:ln>
        </p:spPr>
      </p:sp>
      <p:sp>
        <p:nvSpPr>
          <p:cNvPr id="56343" name="Line 64"/>
          <p:cNvSpPr/>
          <p:nvPr/>
        </p:nvSpPr>
        <p:spPr>
          <a:xfrm>
            <a:off x="395288" y="4264025"/>
            <a:ext cx="1296987" cy="1588"/>
          </a:xfrm>
          <a:prstGeom prst="line">
            <a:avLst/>
          </a:prstGeom>
          <a:ln w="12700" cap="flat" cmpd="sng">
            <a:solidFill>
              <a:schemeClr val="tx1"/>
            </a:solidFill>
            <a:prstDash val="solid"/>
            <a:headEnd type="none" w="med" len="med"/>
            <a:tailEnd type="none" w="med" len="med"/>
          </a:ln>
        </p:spPr>
      </p:sp>
      <p:sp>
        <p:nvSpPr>
          <p:cNvPr id="56344" name="Line 65"/>
          <p:cNvSpPr/>
          <p:nvPr/>
        </p:nvSpPr>
        <p:spPr>
          <a:xfrm>
            <a:off x="395288" y="4619625"/>
            <a:ext cx="1296987" cy="1588"/>
          </a:xfrm>
          <a:prstGeom prst="line">
            <a:avLst/>
          </a:prstGeom>
          <a:ln w="12700" cap="flat" cmpd="sng">
            <a:solidFill>
              <a:schemeClr val="tx1"/>
            </a:solidFill>
            <a:prstDash val="solid"/>
            <a:headEnd type="none" w="med" len="med"/>
            <a:tailEnd type="none" w="med" len="med"/>
          </a:ln>
        </p:spPr>
      </p:sp>
      <p:sp>
        <p:nvSpPr>
          <p:cNvPr id="56345" name="Line 66"/>
          <p:cNvSpPr/>
          <p:nvPr/>
        </p:nvSpPr>
        <p:spPr>
          <a:xfrm>
            <a:off x="395288" y="4973638"/>
            <a:ext cx="1296987" cy="1587"/>
          </a:xfrm>
          <a:prstGeom prst="line">
            <a:avLst/>
          </a:prstGeom>
          <a:ln w="12700" cap="flat" cmpd="sng">
            <a:solidFill>
              <a:schemeClr val="tx1"/>
            </a:solidFill>
            <a:prstDash val="solid"/>
            <a:headEnd type="none" w="med" len="med"/>
            <a:tailEnd type="none" w="med" len="med"/>
          </a:ln>
        </p:spPr>
      </p:sp>
      <p:sp>
        <p:nvSpPr>
          <p:cNvPr id="56346" name="Line 67"/>
          <p:cNvSpPr/>
          <p:nvPr/>
        </p:nvSpPr>
        <p:spPr>
          <a:xfrm>
            <a:off x="395288" y="5329238"/>
            <a:ext cx="1296987" cy="1587"/>
          </a:xfrm>
          <a:prstGeom prst="line">
            <a:avLst/>
          </a:prstGeom>
          <a:ln w="28575" cap="sq" cmpd="sng">
            <a:solidFill>
              <a:schemeClr val="tx1"/>
            </a:solidFill>
            <a:prstDash val="solid"/>
            <a:headEnd type="none" w="med" len="med"/>
            <a:tailEnd type="none" w="med" len="med"/>
          </a:ln>
        </p:spPr>
      </p:sp>
      <p:sp>
        <p:nvSpPr>
          <p:cNvPr id="56347" name="Line 68"/>
          <p:cNvSpPr/>
          <p:nvPr/>
        </p:nvSpPr>
        <p:spPr>
          <a:xfrm>
            <a:off x="395288" y="2157413"/>
            <a:ext cx="1587" cy="3197225"/>
          </a:xfrm>
          <a:prstGeom prst="line">
            <a:avLst/>
          </a:prstGeom>
          <a:ln w="28575" cap="sq" cmpd="sng">
            <a:solidFill>
              <a:schemeClr val="tx1"/>
            </a:solidFill>
            <a:prstDash val="solid"/>
            <a:headEnd type="none" w="med" len="med"/>
            <a:tailEnd type="none" w="med" len="med"/>
          </a:ln>
        </p:spPr>
      </p:sp>
      <p:sp>
        <p:nvSpPr>
          <p:cNvPr id="56348" name="Line 69"/>
          <p:cNvSpPr/>
          <p:nvPr/>
        </p:nvSpPr>
        <p:spPr>
          <a:xfrm>
            <a:off x="1692275" y="2144713"/>
            <a:ext cx="1588" cy="3195637"/>
          </a:xfrm>
          <a:prstGeom prst="line">
            <a:avLst/>
          </a:prstGeom>
          <a:ln w="28575" cap="sq" cmpd="sng">
            <a:solidFill>
              <a:schemeClr val="tx1"/>
            </a:solidFill>
            <a:prstDash val="solid"/>
            <a:headEnd type="none" w="med" len="med"/>
            <a:tailEnd type="none" w="med" len="med"/>
          </a:ln>
        </p:spPr>
      </p:sp>
      <p:sp>
        <p:nvSpPr>
          <p:cNvPr id="300102" name="Line 70"/>
          <p:cNvSpPr>
            <a:spLocks noChangeShapeType="1"/>
          </p:cNvSpPr>
          <p:nvPr/>
        </p:nvSpPr>
        <p:spPr bwMode="auto">
          <a:xfrm flipV="1">
            <a:off x="1511300" y="1844675"/>
            <a:ext cx="5148263" cy="90963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103" name="Line 71"/>
          <p:cNvSpPr>
            <a:spLocks noChangeShapeType="1"/>
          </p:cNvSpPr>
          <p:nvPr/>
        </p:nvSpPr>
        <p:spPr bwMode="auto">
          <a:xfrm flipV="1">
            <a:off x="1619250" y="3500438"/>
            <a:ext cx="2808288" cy="9318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104" name="Line 72"/>
          <p:cNvSpPr>
            <a:spLocks noChangeShapeType="1"/>
          </p:cNvSpPr>
          <p:nvPr/>
        </p:nvSpPr>
        <p:spPr bwMode="auto">
          <a:xfrm flipV="1">
            <a:off x="1511300" y="2349500"/>
            <a:ext cx="5148263" cy="1800225"/>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105" name="Text Box 73"/>
          <p:cNvSpPr txBox="1">
            <a:spLocks noChangeArrowheads="1"/>
          </p:cNvSpPr>
          <p:nvPr/>
        </p:nvSpPr>
        <p:spPr bwMode="auto">
          <a:xfrm>
            <a:off x="601663" y="5321300"/>
            <a:ext cx="1306513"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i</a:t>
            </a:r>
            <a:r>
              <a:rPr kumimoji="0" lang="zh-CN" altLang="en-US" sz="2000" kern="1200" cap="none" spc="0" normalizeH="0" baseline="0" noProof="0">
                <a:latin typeface="Arial" panose="020B0604020202020204" pitchFamily="34" charset="0"/>
                <a:ea typeface="宋体" panose="02010600030101010101" pitchFamily="2" charset="-122"/>
                <a:cs typeface="+mn-cs"/>
              </a:rPr>
              <a:t>节点</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300106" name="Line 74"/>
          <p:cNvSpPr>
            <a:spLocks noChangeShapeType="1"/>
          </p:cNvSpPr>
          <p:nvPr/>
        </p:nvSpPr>
        <p:spPr bwMode="auto">
          <a:xfrm>
            <a:off x="1619250" y="4868863"/>
            <a:ext cx="720725"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a:xfrm>
            <a:off x="323850"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302083" name="Text Box 3"/>
          <p:cNvSpPr txBox="1">
            <a:spLocks noChangeArrowheads="1"/>
          </p:cNvSpPr>
          <p:nvPr/>
        </p:nvSpPr>
        <p:spPr bwMode="auto">
          <a:xfrm>
            <a:off x="107950" y="692150"/>
            <a:ext cx="8640763" cy="10048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zh-CN" b="0" kern="1200" cap="none" spc="0" normalizeH="0" baseline="0" noProof="0">
                <a:latin typeface="Arial" panose="020B0604020202020204" pitchFamily="34" charset="0"/>
                <a:ea typeface="宋体" panose="02010600030101010101" pitchFamily="2" charset="-122"/>
                <a:cs typeface="+mn-cs"/>
              </a:rPr>
              <a:t>+1M</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b="0" kern="1200" cap="none" spc="0" normalizeH="0" baseline="0" noProof="0">
                <a:latin typeface="Arial" panose="020B0604020202020204" pitchFamily="34" charset="0"/>
                <a:ea typeface="宋体" panose="02010600030101010101" pitchFamily="2" charset="-122"/>
                <a:cs typeface="+mn-cs"/>
              </a:rPr>
              <a:t>1034+1M+1G</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前面</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个数据块号全部存放在</a:t>
            </a:r>
            <a:r>
              <a:rPr kumimoji="0" lang="en-US" altLang="zh-CN" kern="1200" cap="none" spc="0" normalizeH="0" baseline="0" noProof="0">
                <a:latin typeface="宋体" panose="02010600030101010101" pitchFamily="2" charset="-122"/>
                <a:ea typeface="宋体" panose="02010600030101010101" pitchFamily="2" charset="-122"/>
                <a:cs typeface="+mn-cs"/>
              </a:rPr>
              <a:t>iaddr(0) </a:t>
            </a:r>
            <a:r>
              <a:rPr kumimoji="0" lang="zh-CN" altLang="en-US" kern="1200" cap="none" spc="0" normalizeH="0" baseline="0" noProof="0">
                <a:latin typeface="宋体" panose="02010600030101010101" pitchFamily="2" charset="-122"/>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iaddr(9)</a:t>
            </a:r>
            <a:r>
              <a:rPr kumimoji="0" lang="zh-CN" altLang="en-US" kern="1200" cap="none" spc="0" normalizeH="0" baseline="0" noProof="0">
                <a:latin typeface="宋体" panose="02010600030101010101" pitchFamily="2" charset="-122"/>
                <a:ea typeface="宋体" panose="02010600030101010101" pitchFamily="2" charset="-122"/>
                <a:cs typeface="+mn-cs"/>
              </a:rPr>
              <a:t>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sp>
        <p:nvSpPr>
          <p:cNvPr id="302134" name="Line 54"/>
          <p:cNvSpPr>
            <a:spLocks noChangeShapeType="1"/>
          </p:cNvSpPr>
          <p:nvPr/>
        </p:nvSpPr>
        <p:spPr bwMode="auto">
          <a:xfrm flipV="1">
            <a:off x="3203575" y="2708275"/>
            <a:ext cx="1944688" cy="21590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135" name="Rectangle 55"/>
          <p:cNvSpPr/>
          <p:nvPr/>
        </p:nvSpPr>
        <p:spPr>
          <a:xfrm>
            <a:off x="1690688" y="5942013"/>
            <a:ext cx="1771650" cy="46196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iaddr(12)</a:t>
            </a:r>
            <a:endParaRPr lang="en-US" altLang="zh-CN" dirty="0">
              <a:latin typeface="Arial" panose="020B0604020202020204" pitchFamily="34" charset="0"/>
            </a:endParaRPr>
          </a:p>
        </p:txBody>
      </p:sp>
      <p:sp>
        <p:nvSpPr>
          <p:cNvPr id="302136" name="Rectangle 56"/>
          <p:cNvSpPr/>
          <p:nvPr/>
        </p:nvSpPr>
        <p:spPr>
          <a:xfrm>
            <a:off x="1690688" y="5486400"/>
            <a:ext cx="1771650" cy="455613"/>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iaddr(11)</a:t>
            </a:r>
            <a:endParaRPr lang="en-US" altLang="zh-CN" dirty="0">
              <a:latin typeface="Arial" panose="020B0604020202020204" pitchFamily="34" charset="0"/>
            </a:endParaRPr>
          </a:p>
        </p:txBody>
      </p:sp>
      <p:sp>
        <p:nvSpPr>
          <p:cNvPr id="302137" name="Rectangle 57"/>
          <p:cNvSpPr/>
          <p:nvPr/>
        </p:nvSpPr>
        <p:spPr>
          <a:xfrm>
            <a:off x="1690688" y="5026025"/>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iaddr(10)</a:t>
            </a:r>
            <a:endParaRPr lang="en-US" altLang="zh-CN" dirty="0">
              <a:latin typeface="Arial" panose="020B0604020202020204" pitchFamily="34" charset="0"/>
            </a:endParaRPr>
          </a:p>
        </p:txBody>
      </p:sp>
      <p:sp>
        <p:nvSpPr>
          <p:cNvPr id="302138" name="Rectangle 58"/>
          <p:cNvSpPr/>
          <p:nvPr/>
        </p:nvSpPr>
        <p:spPr>
          <a:xfrm>
            <a:off x="1690688" y="4567238"/>
            <a:ext cx="1771650" cy="458787"/>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iaddr(9)</a:t>
            </a:r>
            <a:endParaRPr lang="en-US" altLang="zh-CN" dirty="0">
              <a:latin typeface="Arial" panose="020B0604020202020204" pitchFamily="34" charset="0"/>
            </a:endParaRPr>
          </a:p>
        </p:txBody>
      </p:sp>
      <p:sp>
        <p:nvSpPr>
          <p:cNvPr id="302139" name="Rectangle 59"/>
          <p:cNvSpPr/>
          <p:nvPr/>
        </p:nvSpPr>
        <p:spPr>
          <a:xfrm>
            <a:off x="1690688" y="4103688"/>
            <a:ext cx="1771650" cy="46355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iaddr(8)</a:t>
            </a:r>
            <a:endParaRPr lang="en-US" altLang="zh-CN" dirty="0">
              <a:latin typeface="Arial" panose="020B0604020202020204" pitchFamily="34" charset="0"/>
            </a:endParaRPr>
          </a:p>
        </p:txBody>
      </p:sp>
      <p:sp>
        <p:nvSpPr>
          <p:cNvPr id="302140" name="Rectangle 60"/>
          <p:cNvSpPr/>
          <p:nvPr/>
        </p:nvSpPr>
        <p:spPr>
          <a:xfrm>
            <a:off x="1690688" y="3648075"/>
            <a:ext cx="1771650" cy="455613"/>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302141" name="Rectangle 61"/>
          <p:cNvSpPr/>
          <p:nvPr/>
        </p:nvSpPr>
        <p:spPr>
          <a:xfrm>
            <a:off x="1690688" y="3187700"/>
            <a:ext cx="1771650" cy="460375"/>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iaddr(1)</a:t>
            </a:r>
            <a:endParaRPr lang="en-US" altLang="zh-CN" dirty="0">
              <a:latin typeface="Arial" panose="020B0604020202020204" pitchFamily="34" charset="0"/>
            </a:endParaRPr>
          </a:p>
        </p:txBody>
      </p:sp>
      <p:sp>
        <p:nvSpPr>
          <p:cNvPr id="302142" name="Rectangle 62"/>
          <p:cNvSpPr/>
          <p:nvPr/>
        </p:nvSpPr>
        <p:spPr>
          <a:xfrm>
            <a:off x="1690688" y="2732088"/>
            <a:ext cx="1771650" cy="455612"/>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iaddr(0)</a:t>
            </a:r>
            <a:endParaRPr lang="en-US" altLang="zh-CN" dirty="0">
              <a:latin typeface="Arial" panose="020B0604020202020204" pitchFamily="34" charset="0"/>
            </a:endParaRPr>
          </a:p>
        </p:txBody>
      </p:sp>
      <p:sp>
        <p:nvSpPr>
          <p:cNvPr id="302143" name="Rectangle 63"/>
          <p:cNvSpPr/>
          <p:nvPr/>
        </p:nvSpPr>
        <p:spPr>
          <a:xfrm>
            <a:off x="1690688" y="2270125"/>
            <a:ext cx="1771650" cy="461963"/>
          </a:xfrm>
          <a:prstGeom prst="rect">
            <a:avLst/>
          </a:prstGeom>
          <a:noFill/>
          <a:ln w="9525">
            <a:noFill/>
          </a:ln>
        </p:spPr>
        <p:txBody>
          <a:bodyPr/>
          <a:p>
            <a:pPr eaLnBrk="0" hangingPunct="0">
              <a:spcBef>
                <a:spcPct val="20000"/>
              </a:spcBef>
              <a:buClrTx/>
            </a:pPr>
            <a:r>
              <a:rPr lang="en-US" altLang="zh-CN" dirty="0">
                <a:latin typeface="宋体" panose="02010600030101010101" pitchFamily="2" charset="-122"/>
              </a:rPr>
              <a:t>…</a:t>
            </a:r>
            <a:endParaRPr lang="en-US" altLang="zh-CN" dirty="0">
              <a:latin typeface="Arial" panose="020B0604020202020204" pitchFamily="34" charset="0"/>
            </a:endParaRPr>
          </a:p>
        </p:txBody>
      </p:sp>
      <p:sp>
        <p:nvSpPr>
          <p:cNvPr id="302144" name="Line 64"/>
          <p:cNvSpPr/>
          <p:nvPr/>
        </p:nvSpPr>
        <p:spPr>
          <a:xfrm>
            <a:off x="1690688" y="2270125"/>
            <a:ext cx="1771650" cy="0"/>
          </a:xfrm>
          <a:prstGeom prst="line">
            <a:avLst/>
          </a:prstGeom>
          <a:ln w="28575" cap="sq" cmpd="sng">
            <a:solidFill>
              <a:schemeClr val="tx1"/>
            </a:solidFill>
            <a:prstDash val="solid"/>
            <a:headEnd type="none" w="med" len="med"/>
            <a:tailEnd type="none" w="med" len="med"/>
          </a:ln>
        </p:spPr>
      </p:sp>
      <p:sp>
        <p:nvSpPr>
          <p:cNvPr id="302145" name="Line 65"/>
          <p:cNvSpPr/>
          <p:nvPr/>
        </p:nvSpPr>
        <p:spPr>
          <a:xfrm>
            <a:off x="1690688" y="2732088"/>
            <a:ext cx="1771650" cy="0"/>
          </a:xfrm>
          <a:prstGeom prst="line">
            <a:avLst/>
          </a:prstGeom>
          <a:ln w="12700" cap="flat" cmpd="sng">
            <a:solidFill>
              <a:schemeClr val="tx1"/>
            </a:solidFill>
            <a:prstDash val="solid"/>
            <a:headEnd type="none" w="med" len="med"/>
            <a:tailEnd type="none" w="med" len="med"/>
          </a:ln>
        </p:spPr>
      </p:sp>
      <p:sp>
        <p:nvSpPr>
          <p:cNvPr id="302146" name="Line 66"/>
          <p:cNvSpPr/>
          <p:nvPr/>
        </p:nvSpPr>
        <p:spPr>
          <a:xfrm>
            <a:off x="1690688" y="3187700"/>
            <a:ext cx="1771650" cy="0"/>
          </a:xfrm>
          <a:prstGeom prst="line">
            <a:avLst/>
          </a:prstGeom>
          <a:ln w="12700" cap="flat" cmpd="sng">
            <a:solidFill>
              <a:schemeClr val="tx1"/>
            </a:solidFill>
            <a:prstDash val="solid"/>
            <a:headEnd type="none" w="med" len="med"/>
            <a:tailEnd type="none" w="med" len="med"/>
          </a:ln>
        </p:spPr>
      </p:sp>
      <p:sp>
        <p:nvSpPr>
          <p:cNvPr id="302147" name="Line 67"/>
          <p:cNvSpPr/>
          <p:nvPr/>
        </p:nvSpPr>
        <p:spPr>
          <a:xfrm>
            <a:off x="1692275" y="3644900"/>
            <a:ext cx="1771650" cy="0"/>
          </a:xfrm>
          <a:prstGeom prst="line">
            <a:avLst/>
          </a:prstGeom>
          <a:ln w="12700" cap="flat" cmpd="sng">
            <a:solidFill>
              <a:schemeClr val="tx1"/>
            </a:solidFill>
            <a:prstDash val="solid"/>
            <a:headEnd type="none" w="med" len="med"/>
            <a:tailEnd type="none" w="med" len="med"/>
          </a:ln>
        </p:spPr>
      </p:sp>
      <p:sp>
        <p:nvSpPr>
          <p:cNvPr id="302148" name="Line 68"/>
          <p:cNvSpPr/>
          <p:nvPr/>
        </p:nvSpPr>
        <p:spPr>
          <a:xfrm>
            <a:off x="1690688" y="4103688"/>
            <a:ext cx="1771650" cy="0"/>
          </a:xfrm>
          <a:prstGeom prst="line">
            <a:avLst/>
          </a:prstGeom>
          <a:ln w="12700" cap="flat" cmpd="sng">
            <a:solidFill>
              <a:schemeClr val="tx1"/>
            </a:solidFill>
            <a:prstDash val="solid"/>
            <a:headEnd type="none" w="med" len="med"/>
            <a:tailEnd type="none" w="med" len="med"/>
          </a:ln>
        </p:spPr>
      </p:sp>
      <p:sp>
        <p:nvSpPr>
          <p:cNvPr id="302149" name="Line 69"/>
          <p:cNvSpPr/>
          <p:nvPr/>
        </p:nvSpPr>
        <p:spPr>
          <a:xfrm>
            <a:off x="1690688" y="4567238"/>
            <a:ext cx="1771650" cy="0"/>
          </a:xfrm>
          <a:prstGeom prst="line">
            <a:avLst/>
          </a:prstGeom>
          <a:ln w="12700" cap="flat" cmpd="sng">
            <a:solidFill>
              <a:schemeClr val="tx1"/>
            </a:solidFill>
            <a:prstDash val="solid"/>
            <a:headEnd type="none" w="med" len="med"/>
            <a:tailEnd type="none" w="med" len="med"/>
          </a:ln>
        </p:spPr>
      </p:sp>
      <p:sp>
        <p:nvSpPr>
          <p:cNvPr id="302150" name="Line 70"/>
          <p:cNvSpPr/>
          <p:nvPr/>
        </p:nvSpPr>
        <p:spPr>
          <a:xfrm>
            <a:off x="1690688" y="5026025"/>
            <a:ext cx="1771650" cy="0"/>
          </a:xfrm>
          <a:prstGeom prst="line">
            <a:avLst/>
          </a:prstGeom>
          <a:ln w="12700" cap="flat" cmpd="sng">
            <a:solidFill>
              <a:schemeClr val="tx1"/>
            </a:solidFill>
            <a:prstDash val="solid"/>
            <a:headEnd type="none" w="med" len="med"/>
            <a:tailEnd type="none" w="med" len="med"/>
          </a:ln>
        </p:spPr>
      </p:sp>
      <p:sp>
        <p:nvSpPr>
          <p:cNvPr id="302151" name="Line 71"/>
          <p:cNvSpPr/>
          <p:nvPr/>
        </p:nvSpPr>
        <p:spPr>
          <a:xfrm>
            <a:off x="1690688" y="5486400"/>
            <a:ext cx="1771650" cy="0"/>
          </a:xfrm>
          <a:prstGeom prst="line">
            <a:avLst/>
          </a:prstGeom>
          <a:ln w="12700" cap="flat" cmpd="sng">
            <a:solidFill>
              <a:schemeClr val="tx1"/>
            </a:solidFill>
            <a:prstDash val="solid"/>
            <a:headEnd type="none" w="med" len="med"/>
            <a:tailEnd type="none" w="med" len="med"/>
          </a:ln>
        </p:spPr>
      </p:sp>
      <p:sp>
        <p:nvSpPr>
          <p:cNvPr id="302152" name="Line 72"/>
          <p:cNvSpPr/>
          <p:nvPr/>
        </p:nvSpPr>
        <p:spPr>
          <a:xfrm>
            <a:off x="1690688" y="5942013"/>
            <a:ext cx="1771650" cy="0"/>
          </a:xfrm>
          <a:prstGeom prst="line">
            <a:avLst/>
          </a:prstGeom>
          <a:ln w="12700" cap="flat" cmpd="sng">
            <a:solidFill>
              <a:schemeClr val="tx1"/>
            </a:solidFill>
            <a:prstDash val="solid"/>
            <a:headEnd type="none" w="med" len="med"/>
            <a:tailEnd type="none" w="med" len="med"/>
          </a:ln>
        </p:spPr>
      </p:sp>
      <p:sp>
        <p:nvSpPr>
          <p:cNvPr id="302153" name="Line 73"/>
          <p:cNvSpPr/>
          <p:nvPr/>
        </p:nvSpPr>
        <p:spPr>
          <a:xfrm>
            <a:off x="1690688" y="6403975"/>
            <a:ext cx="1771650" cy="0"/>
          </a:xfrm>
          <a:prstGeom prst="line">
            <a:avLst/>
          </a:prstGeom>
          <a:ln w="28575" cap="sq" cmpd="sng">
            <a:solidFill>
              <a:schemeClr val="tx1"/>
            </a:solidFill>
            <a:prstDash val="solid"/>
            <a:headEnd type="none" w="med" len="med"/>
            <a:tailEnd type="none" w="med" len="med"/>
          </a:ln>
        </p:spPr>
      </p:sp>
      <p:sp>
        <p:nvSpPr>
          <p:cNvPr id="302154" name="Line 74"/>
          <p:cNvSpPr/>
          <p:nvPr/>
        </p:nvSpPr>
        <p:spPr>
          <a:xfrm>
            <a:off x="1690688" y="2270125"/>
            <a:ext cx="0" cy="4133850"/>
          </a:xfrm>
          <a:prstGeom prst="line">
            <a:avLst/>
          </a:prstGeom>
          <a:ln w="28575" cap="sq" cmpd="sng">
            <a:solidFill>
              <a:schemeClr val="tx1"/>
            </a:solidFill>
            <a:prstDash val="solid"/>
            <a:headEnd type="none" w="med" len="med"/>
            <a:tailEnd type="none" w="med" len="med"/>
          </a:ln>
        </p:spPr>
      </p:sp>
      <p:sp>
        <p:nvSpPr>
          <p:cNvPr id="302155" name="Line 75"/>
          <p:cNvSpPr/>
          <p:nvPr/>
        </p:nvSpPr>
        <p:spPr>
          <a:xfrm>
            <a:off x="3462338" y="2270125"/>
            <a:ext cx="0" cy="4133850"/>
          </a:xfrm>
          <a:prstGeom prst="line">
            <a:avLst/>
          </a:prstGeom>
          <a:ln w="28575" cap="sq" cmpd="sng">
            <a:solidFill>
              <a:schemeClr val="tx1"/>
            </a:solidFill>
            <a:prstDash val="solid"/>
            <a:headEnd type="none" w="med" len="med"/>
            <a:tailEnd type="none" w="med" len="med"/>
          </a:ln>
        </p:spPr>
      </p:sp>
      <p:sp>
        <p:nvSpPr>
          <p:cNvPr id="302156" name="Line 76"/>
          <p:cNvSpPr>
            <a:spLocks noChangeShapeType="1"/>
          </p:cNvSpPr>
          <p:nvPr/>
        </p:nvSpPr>
        <p:spPr bwMode="auto">
          <a:xfrm flipV="1">
            <a:off x="3348038" y="3429000"/>
            <a:ext cx="1800225" cy="14398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157" name="Text Box 77"/>
          <p:cNvSpPr txBox="1">
            <a:spLocks noChangeArrowheads="1"/>
          </p:cNvSpPr>
          <p:nvPr/>
        </p:nvSpPr>
        <p:spPr bwMode="auto">
          <a:xfrm>
            <a:off x="1924050" y="1771650"/>
            <a:ext cx="14224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57372" name="Group 93"/>
          <p:cNvGrpSpPr/>
          <p:nvPr/>
        </p:nvGrpSpPr>
        <p:grpSpPr>
          <a:xfrm>
            <a:off x="5148263" y="1844675"/>
            <a:ext cx="2205037" cy="4608513"/>
            <a:chOff x="3243" y="1162"/>
            <a:chExt cx="1389" cy="2903"/>
          </a:xfrm>
        </p:grpSpPr>
        <p:sp>
          <p:nvSpPr>
            <p:cNvPr id="57373" name="Text Box 79"/>
            <p:cNvSpPr txBox="1"/>
            <p:nvPr/>
          </p:nvSpPr>
          <p:spPr>
            <a:xfrm>
              <a:off x="3243" y="1587"/>
              <a:ext cx="888" cy="2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74" name="Text Box 80"/>
            <p:cNvSpPr txBox="1"/>
            <p:nvPr/>
          </p:nvSpPr>
          <p:spPr>
            <a:xfrm>
              <a:off x="3356" y="1745"/>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02161" name="AutoShape 81"/>
            <p:cNvSpPr/>
            <p:nvPr/>
          </p:nvSpPr>
          <p:spPr bwMode="auto">
            <a:xfrm>
              <a:off x="4131" y="1587"/>
              <a:ext cx="111" cy="632"/>
            </a:xfrm>
            <a:prstGeom prst="rightBrace">
              <a:avLst>
                <a:gd name="adj1" fmla="val 4744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162" name="Text Box 82"/>
            <p:cNvSpPr txBox="1">
              <a:spLocks noChangeArrowheads="1"/>
            </p:cNvSpPr>
            <p:nvPr/>
          </p:nvSpPr>
          <p:spPr bwMode="auto">
            <a:xfrm>
              <a:off x="4229" y="1642"/>
              <a:ext cx="346" cy="79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前</a:t>
              </a:r>
              <a:r>
                <a:rPr kumimoji="0" lang="en-US" altLang="zh-CN" kern="1200" cap="none" spc="0" normalizeH="0" baseline="0" noProof="0">
                  <a:latin typeface="Arial" panose="020B0604020202020204" pitchFamily="34" charset="0"/>
                  <a:ea typeface="宋体" panose="02010600030101010101" pitchFamily="2" charset="-122"/>
                  <a:cs typeface="+mn-cs"/>
                </a:rPr>
                <a:t>10</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57377" name="Text Box 83"/>
            <p:cNvSpPr txBox="1"/>
            <p:nvPr/>
          </p:nvSpPr>
          <p:spPr>
            <a:xfrm>
              <a:off x="3243" y="2062"/>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78" name="Text Box 84"/>
            <p:cNvSpPr txBox="1"/>
            <p:nvPr/>
          </p:nvSpPr>
          <p:spPr>
            <a:xfrm>
              <a:off x="3243" y="245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79" name="Text Box 85"/>
            <p:cNvSpPr txBox="1"/>
            <p:nvPr/>
          </p:nvSpPr>
          <p:spPr>
            <a:xfrm>
              <a:off x="3243" y="2930"/>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80" name="Text Box 86"/>
            <p:cNvSpPr txBox="1"/>
            <p:nvPr/>
          </p:nvSpPr>
          <p:spPr>
            <a:xfrm>
              <a:off x="3243" y="3475"/>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81" name="Text Box 87"/>
            <p:cNvSpPr txBox="1"/>
            <p:nvPr/>
          </p:nvSpPr>
          <p:spPr>
            <a:xfrm>
              <a:off x="3356" y="3087"/>
              <a:ext cx="778" cy="23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302168" name="AutoShape 88"/>
            <p:cNvSpPr/>
            <p:nvPr/>
          </p:nvSpPr>
          <p:spPr bwMode="auto">
            <a:xfrm>
              <a:off x="4150" y="2478"/>
              <a:ext cx="221" cy="1496"/>
            </a:xfrm>
            <a:prstGeom prst="rightBrace">
              <a:avLst>
                <a:gd name="adj1" fmla="val 5641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169" name="Text Box 89"/>
            <p:cNvSpPr txBox="1">
              <a:spLocks noChangeArrowheads="1"/>
            </p:cNvSpPr>
            <p:nvPr/>
          </p:nvSpPr>
          <p:spPr bwMode="auto">
            <a:xfrm>
              <a:off x="4286" y="2477"/>
              <a:ext cx="346" cy="15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≤1024+1M+1G</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57384" name="Text Box 90"/>
            <p:cNvSpPr txBox="1"/>
            <p:nvPr/>
          </p:nvSpPr>
          <p:spPr>
            <a:xfrm>
              <a:off x="3243" y="1162"/>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7385" name="Text Box 91"/>
            <p:cNvSpPr txBox="1"/>
            <p:nvPr/>
          </p:nvSpPr>
          <p:spPr>
            <a:xfrm>
              <a:off x="3243" y="1162"/>
              <a:ext cx="999" cy="269"/>
            </a:xfrm>
            <a:prstGeom prst="rect">
              <a:avLst/>
            </a:prstGeom>
            <a:noFill/>
            <a:ln w="9525">
              <a:noFill/>
            </a:ln>
          </p:spPr>
          <p:txBody>
            <a:bodyPr>
              <a:spAutoFit/>
            </a:bodyPr>
            <a:p>
              <a:pPr>
                <a:buClrTx/>
              </a:pPr>
              <a:r>
                <a:rPr lang="zh-CN" altLang="en-US" sz="2200" dirty="0">
                  <a:latin typeface="Times New Roman" panose="02020603050405020304" pitchFamily="18" charset="0"/>
                </a:rPr>
                <a:t>数据块</a:t>
              </a:r>
              <a:endParaRPr lang="zh-CN" altLang="en-US" sz="2200" dirty="0">
                <a:latin typeface="Times New Roman" panose="02020603050405020304" pitchFamily="18" charset="0"/>
              </a:endParaRPr>
            </a:p>
          </p:txBody>
        </p:sp>
        <p:sp>
          <p:nvSpPr>
            <p:cNvPr id="57386" name="Text Box 92"/>
            <p:cNvSpPr txBox="1"/>
            <p:nvPr/>
          </p:nvSpPr>
          <p:spPr>
            <a:xfrm>
              <a:off x="3243" y="3828"/>
              <a:ext cx="888" cy="2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2083">
                                            <p:txEl>
                                              <p:charRg st="25" end="61"/>
                                            </p:txEl>
                                          </p:spTgt>
                                        </p:tgtEl>
                                        <p:attrNameLst>
                                          <p:attrName>style.visibility</p:attrName>
                                        </p:attrNameLst>
                                      </p:cBhvr>
                                      <p:to>
                                        <p:strVal val="visible"/>
                                      </p:to>
                                    </p:set>
                                    <p:animEffect transition="in" filter="box(in)">
                                      <p:cBhvr>
                                        <p:cTn id="7" dur="500"/>
                                        <p:tgtEl>
                                          <p:spTgt spid="302083">
                                            <p:txEl>
                                              <p:charRg st="25"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2134"/>
                                        </p:tgtEl>
                                        <p:attrNameLst>
                                          <p:attrName>style.visibility</p:attrName>
                                        </p:attrNameLst>
                                      </p:cBhvr>
                                      <p:to>
                                        <p:strVal val="visible"/>
                                      </p:to>
                                    </p:set>
                                    <p:animEffect transition="in" filter="box(in)">
                                      <p:cBhvr>
                                        <p:cTn id="12" dur="500"/>
                                        <p:tgtEl>
                                          <p:spTgt spid="30213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2135"/>
                                        </p:tgtEl>
                                        <p:attrNameLst>
                                          <p:attrName>style.visibility</p:attrName>
                                        </p:attrNameLst>
                                      </p:cBhvr>
                                      <p:to>
                                        <p:strVal val="visible"/>
                                      </p:to>
                                    </p:set>
                                    <p:animEffect transition="in" filter="box(in)">
                                      <p:cBhvr>
                                        <p:cTn id="15" dur="500"/>
                                        <p:tgtEl>
                                          <p:spTgt spid="30213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2136"/>
                                        </p:tgtEl>
                                        <p:attrNameLst>
                                          <p:attrName>style.visibility</p:attrName>
                                        </p:attrNameLst>
                                      </p:cBhvr>
                                      <p:to>
                                        <p:strVal val="visible"/>
                                      </p:to>
                                    </p:set>
                                    <p:animEffect transition="in" filter="box(in)">
                                      <p:cBhvr>
                                        <p:cTn id="18" dur="500"/>
                                        <p:tgtEl>
                                          <p:spTgt spid="30213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2137"/>
                                        </p:tgtEl>
                                        <p:attrNameLst>
                                          <p:attrName>style.visibility</p:attrName>
                                        </p:attrNameLst>
                                      </p:cBhvr>
                                      <p:to>
                                        <p:strVal val="visible"/>
                                      </p:to>
                                    </p:set>
                                    <p:animEffect transition="in" filter="box(in)">
                                      <p:cBhvr>
                                        <p:cTn id="21" dur="500"/>
                                        <p:tgtEl>
                                          <p:spTgt spid="30213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02138"/>
                                        </p:tgtEl>
                                        <p:attrNameLst>
                                          <p:attrName>style.visibility</p:attrName>
                                        </p:attrNameLst>
                                      </p:cBhvr>
                                      <p:to>
                                        <p:strVal val="visible"/>
                                      </p:to>
                                    </p:set>
                                    <p:animEffect transition="in" filter="box(in)">
                                      <p:cBhvr>
                                        <p:cTn id="24" dur="500"/>
                                        <p:tgtEl>
                                          <p:spTgt spid="302138"/>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02139"/>
                                        </p:tgtEl>
                                        <p:attrNameLst>
                                          <p:attrName>style.visibility</p:attrName>
                                        </p:attrNameLst>
                                      </p:cBhvr>
                                      <p:to>
                                        <p:strVal val="visible"/>
                                      </p:to>
                                    </p:set>
                                    <p:animEffect transition="in" filter="box(in)">
                                      <p:cBhvr>
                                        <p:cTn id="27" dur="500"/>
                                        <p:tgtEl>
                                          <p:spTgt spid="30213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02140"/>
                                        </p:tgtEl>
                                        <p:attrNameLst>
                                          <p:attrName>style.visibility</p:attrName>
                                        </p:attrNameLst>
                                      </p:cBhvr>
                                      <p:to>
                                        <p:strVal val="visible"/>
                                      </p:to>
                                    </p:set>
                                    <p:animEffect transition="in" filter="box(in)">
                                      <p:cBhvr>
                                        <p:cTn id="30" dur="500"/>
                                        <p:tgtEl>
                                          <p:spTgt spid="30214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02141"/>
                                        </p:tgtEl>
                                        <p:attrNameLst>
                                          <p:attrName>style.visibility</p:attrName>
                                        </p:attrNameLst>
                                      </p:cBhvr>
                                      <p:to>
                                        <p:strVal val="visible"/>
                                      </p:to>
                                    </p:set>
                                    <p:animEffect transition="in" filter="box(in)">
                                      <p:cBhvr>
                                        <p:cTn id="33" dur="500"/>
                                        <p:tgtEl>
                                          <p:spTgt spid="30214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02142"/>
                                        </p:tgtEl>
                                        <p:attrNameLst>
                                          <p:attrName>style.visibility</p:attrName>
                                        </p:attrNameLst>
                                      </p:cBhvr>
                                      <p:to>
                                        <p:strVal val="visible"/>
                                      </p:to>
                                    </p:set>
                                    <p:animEffect transition="in" filter="box(in)">
                                      <p:cBhvr>
                                        <p:cTn id="36" dur="500"/>
                                        <p:tgtEl>
                                          <p:spTgt spid="30214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02143"/>
                                        </p:tgtEl>
                                        <p:attrNameLst>
                                          <p:attrName>style.visibility</p:attrName>
                                        </p:attrNameLst>
                                      </p:cBhvr>
                                      <p:to>
                                        <p:strVal val="visible"/>
                                      </p:to>
                                    </p:set>
                                    <p:animEffect transition="in" filter="box(in)">
                                      <p:cBhvr>
                                        <p:cTn id="39" dur="500"/>
                                        <p:tgtEl>
                                          <p:spTgt spid="302143"/>
                                        </p:tgtEl>
                                      </p:cBhvr>
                                    </p:animEffect>
                                  </p:childTnLst>
                                </p:cTn>
                              </p:par>
                              <p:par>
                                <p:cTn id="40" presetID="4" presetClass="entr" presetSubtype="16" fill="hold" nodeType="withEffect">
                                  <p:stCondLst>
                                    <p:cond delay="0"/>
                                  </p:stCondLst>
                                  <p:childTnLst>
                                    <p:set>
                                      <p:cBhvr>
                                        <p:cTn id="41" dur="1" fill="hold">
                                          <p:stCondLst>
                                            <p:cond delay="0"/>
                                          </p:stCondLst>
                                        </p:cTn>
                                        <p:tgtEl>
                                          <p:spTgt spid="302144"/>
                                        </p:tgtEl>
                                        <p:attrNameLst>
                                          <p:attrName>style.visibility</p:attrName>
                                        </p:attrNameLst>
                                      </p:cBhvr>
                                      <p:to>
                                        <p:strVal val="visible"/>
                                      </p:to>
                                    </p:set>
                                    <p:animEffect transition="in" filter="box(in)">
                                      <p:cBhvr>
                                        <p:cTn id="42" dur="500"/>
                                        <p:tgtEl>
                                          <p:spTgt spid="302144"/>
                                        </p:tgtEl>
                                      </p:cBhvr>
                                    </p:animEffect>
                                  </p:childTnLst>
                                </p:cTn>
                              </p:par>
                              <p:par>
                                <p:cTn id="43" presetID="4" presetClass="entr" presetSubtype="16" fill="hold" nodeType="withEffect">
                                  <p:stCondLst>
                                    <p:cond delay="0"/>
                                  </p:stCondLst>
                                  <p:childTnLst>
                                    <p:set>
                                      <p:cBhvr>
                                        <p:cTn id="44" dur="1" fill="hold">
                                          <p:stCondLst>
                                            <p:cond delay="0"/>
                                          </p:stCondLst>
                                        </p:cTn>
                                        <p:tgtEl>
                                          <p:spTgt spid="302145"/>
                                        </p:tgtEl>
                                        <p:attrNameLst>
                                          <p:attrName>style.visibility</p:attrName>
                                        </p:attrNameLst>
                                      </p:cBhvr>
                                      <p:to>
                                        <p:strVal val="visible"/>
                                      </p:to>
                                    </p:set>
                                    <p:animEffect transition="in" filter="box(in)">
                                      <p:cBhvr>
                                        <p:cTn id="45" dur="500"/>
                                        <p:tgtEl>
                                          <p:spTgt spid="302145"/>
                                        </p:tgtEl>
                                      </p:cBhvr>
                                    </p:animEffect>
                                  </p:childTnLst>
                                </p:cTn>
                              </p:par>
                              <p:par>
                                <p:cTn id="46" presetID="4" presetClass="entr" presetSubtype="16" fill="hold" nodeType="withEffect">
                                  <p:stCondLst>
                                    <p:cond delay="0"/>
                                  </p:stCondLst>
                                  <p:childTnLst>
                                    <p:set>
                                      <p:cBhvr>
                                        <p:cTn id="47" dur="1" fill="hold">
                                          <p:stCondLst>
                                            <p:cond delay="0"/>
                                          </p:stCondLst>
                                        </p:cTn>
                                        <p:tgtEl>
                                          <p:spTgt spid="302146"/>
                                        </p:tgtEl>
                                        <p:attrNameLst>
                                          <p:attrName>style.visibility</p:attrName>
                                        </p:attrNameLst>
                                      </p:cBhvr>
                                      <p:to>
                                        <p:strVal val="visible"/>
                                      </p:to>
                                    </p:set>
                                    <p:animEffect transition="in" filter="box(in)">
                                      <p:cBhvr>
                                        <p:cTn id="48" dur="500"/>
                                        <p:tgtEl>
                                          <p:spTgt spid="302146"/>
                                        </p:tgtEl>
                                      </p:cBhvr>
                                    </p:animEffect>
                                  </p:childTnLst>
                                </p:cTn>
                              </p:par>
                              <p:par>
                                <p:cTn id="49" presetID="4" presetClass="entr" presetSubtype="16" fill="hold" nodeType="withEffect">
                                  <p:stCondLst>
                                    <p:cond delay="0"/>
                                  </p:stCondLst>
                                  <p:childTnLst>
                                    <p:set>
                                      <p:cBhvr>
                                        <p:cTn id="50" dur="1" fill="hold">
                                          <p:stCondLst>
                                            <p:cond delay="0"/>
                                          </p:stCondLst>
                                        </p:cTn>
                                        <p:tgtEl>
                                          <p:spTgt spid="302147"/>
                                        </p:tgtEl>
                                        <p:attrNameLst>
                                          <p:attrName>style.visibility</p:attrName>
                                        </p:attrNameLst>
                                      </p:cBhvr>
                                      <p:to>
                                        <p:strVal val="visible"/>
                                      </p:to>
                                    </p:set>
                                    <p:animEffect transition="in" filter="box(in)">
                                      <p:cBhvr>
                                        <p:cTn id="51" dur="500"/>
                                        <p:tgtEl>
                                          <p:spTgt spid="302147"/>
                                        </p:tgtEl>
                                      </p:cBhvr>
                                    </p:animEffect>
                                  </p:childTnLst>
                                </p:cTn>
                              </p:par>
                              <p:par>
                                <p:cTn id="52" presetID="4" presetClass="entr" presetSubtype="16" fill="hold" nodeType="withEffect">
                                  <p:stCondLst>
                                    <p:cond delay="0"/>
                                  </p:stCondLst>
                                  <p:childTnLst>
                                    <p:set>
                                      <p:cBhvr>
                                        <p:cTn id="53" dur="1" fill="hold">
                                          <p:stCondLst>
                                            <p:cond delay="0"/>
                                          </p:stCondLst>
                                        </p:cTn>
                                        <p:tgtEl>
                                          <p:spTgt spid="302148"/>
                                        </p:tgtEl>
                                        <p:attrNameLst>
                                          <p:attrName>style.visibility</p:attrName>
                                        </p:attrNameLst>
                                      </p:cBhvr>
                                      <p:to>
                                        <p:strVal val="visible"/>
                                      </p:to>
                                    </p:set>
                                    <p:animEffect transition="in" filter="box(in)">
                                      <p:cBhvr>
                                        <p:cTn id="54" dur="500"/>
                                        <p:tgtEl>
                                          <p:spTgt spid="302148"/>
                                        </p:tgtEl>
                                      </p:cBhvr>
                                    </p:animEffect>
                                  </p:childTnLst>
                                </p:cTn>
                              </p:par>
                              <p:par>
                                <p:cTn id="55" presetID="4" presetClass="entr" presetSubtype="16" fill="hold" nodeType="withEffect">
                                  <p:stCondLst>
                                    <p:cond delay="0"/>
                                  </p:stCondLst>
                                  <p:childTnLst>
                                    <p:set>
                                      <p:cBhvr>
                                        <p:cTn id="56" dur="1" fill="hold">
                                          <p:stCondLst>
                                            <p:cond delay="0"/>
                                          </p:stCondLst>
                                        </p:cTn>
                                        <p:tgtEl>
                                          <p:spTgt spid="302149"/>
                                        </p:tgtEl>
                                        <p:attrNameLst>
                                          <p:attrName>style.visibility</p:attrName>
                                        </p:attrNameLst>
                                      </p:cBhvr>
                                      <p:to>
                                        <p:strVal val="visible"/>
                                      </p:to>
                                    </p:set>
                                    <p:animEffect transition="in" filter="box(in)">
                                      <p:cBhvr>
                                        <p:cTn id="57" dur="500"/>
                                        <p:tgtEl>
                                          <p:spTgt spid="302149"/>
                                        </p:tgtEl>
                                      </p:cBhvr>
                                    </p:animEffect>
                                  </p:childTnLst>
                                </p:cTn>
                              </p:par>
                              <p:par>
                                <p:cTn id="58" presetID="4" presetClass="entr" presetSubtype="16" fill="hold" nodeType="withEffect">
                                  <p:stCondLst>
                                    <p:cond delay="0"/>
                                  </p:stCondLst>
                                  <p:childTnLst>
                                    <p:set>
                                      <p:cBhvr>
                                        <p:cTn id="59" dur="1" fill="hold">
                                          <p:stCondLst>
                                            <p:cond delay="0"/>
                                          </p:stCondLst>
                                        </p:cTn>
                                        <p:tgtEl>
                                          <p:spTgt spid="302150"/>
                                        </p:tgtEl>
                                        <p:attrNameLst>
                                          <p:attrName>style.visibility</p:attrName>
                                        </p:attrNameLst>
                                      </p:cBhvr>
                                      <p:to>
                                        <p:strVal val="visible"/>
                                      </p:to>
                                    </p:set>
                                    <p:animEffect transition="in" filter="box(in)">
                                      <p:cBhvr>
                                        <p:cTn id="60" dur="500"/>
                                        <p:tgtEl>
                                          <p:spTgt spid="302150"/>
                                        </p:tgtEl>
                                      </p:cBhvr>
                                    </p:animEffect>
                                  </p:childTnLst>
                                </p:cTn>
                              </p:par>
                              <p:par>
                                <p:cTn id="61" presetID="4" presetClass="entr" presetSubtype="16" fill="hold" nodeType="withEffect">
                                  <p:stCondLst>
                                    <p:cond delay="0"/>
                                  </p:stCondLst>
                                  <p:childTnLst>
                                    <p:set>
                                      <p:cBhvr>
                                        <p:cTn id="62" dur="1" fill="hold">
                                          <p:stCondLst>
                                            <p:cond delay="0"/>
                                          </p:stCondLst>
                                        </p:cTn>
                                        <p:tgtEl>
                                          <p:spTgt spid="302151"/>
                                        </p:tgtEl>
                                        <p:attrNameLst>
                                          <p:attrName>style.visibility</p:attrName>
                                        </p:attrNameLst>
                                      </p:cBhvr>
                                      <p:to>
                                        <p:strVal val="visible"/>
                                      </p:to>
                                    </p:set>
                                    <p:animEffect transition="in" filter="box(in)">
                                      <p:cBhvr>
                                        <p:cTn id="63" dur="500"/>
                                        <p:tgtEl>
                                          <p:spTgt spid="302151"/>
                                        </p:tgtEl>
                                      </p:cBhvr>
                                    </p:animEffect>
                                  </p:childTnLst>
                                </p:cTn>
                              </p:par>
                              <p:par>
                                <p:cTn id="64" presetID="4" presetClass="entr" presetSubtype="16" fill="hold" nodeType="withEffect">
                                  <p:stCondLst>
                                    <p:cond delay="0"/>
                                  </p:stCondLst>
                                  <p:childTnLst>
                                    <p:set>
                                      <p:cBhvr>
                                        <p:cTn id="65" dur="1" fill="hold">
                                          <p:stCondLst>
                                            <p:cond delay="0"/>
                                          </p:stCondLst>
                                        </p:cTn>
                                        <p:tgtEl>
                                          <p:spTgt spid="302152"/>
                                        </p:tgtEl>
                                        <p:attrNameLst>
                                          <p:attrName>style.visibility</p:attrName>
                                        </p:attrNameLst>
                                      </p:cBhvr>
                                      <p:to>
                                        <p:strVal val="visible"/>
                                      </p:to>
                                    </p:set>
                                    <p:animEffect transition="in" filter="box(in)">
                                      <p:cBhvr>
                                        <p:cTn id="66" dur="500"/>
                                        <p:tgtEl>
                                          <p:spTgt spid="302152"/>
                                        </p:tgtEl>
                                      </p:cBhvr>
                                    </p:animEffect>
                                  </p:childTnLst>
                                </p:cTn>
                              </p:par>
                              <p:par>
                                <p:cTn id="67" presetID="4" presetClass="entr" presetSubtype="16" fill="hold" nodeType="withEffect">
                                  <p:stCondLst>
                                    <p:cond delay="0"/>
                                  </p:stCondLst>
                                  <p:childTnLst>
                                    <p:set>
                                      <p:cBhvr>
                                        <p:cTn id="68" dur="1" fill="hold">
                                          <p:stCondLst>
                                            <p:cond delay="0"/>
                                          </p:stCondLst>
                                        </p:cTn>
                                        <p:tgtEl>
                                          <p:spTgt spid="302153"/>
                                        </p:tgtEl>
                                        <p:attrNameLst>
                                          <p:attrName>style.visibility</p:attrName>
                                        </p:attrNameLst>
                                      </p:cBhvr>
                                      <p:to>
                                        <p:strVal val="visible"/>
                                      </p:to>
                                    </p:set>
                                    <p:animEffect transition="in" filter="box(in)">
                                      <p:cBhvr>
                                        <p:cTn id="69" dur="500"/>
                                        <p:tgtEl>
                                          <p:spTgt spid="302153"/>
                                        </p:tgtEl>
                                      </p:cBhvr>
                                    </p:animEffect>
                                  </p:childTnLst>
                                </p:cTn>
                              </p:par>
                              <p:par>
                                <p:cTn id="70" presetID="4" presetClass="entr" presetSubtype="16" fill="hold" nodeType="withEffect">
                                  <p:stCondLst>
                                    <p:cond delay="0"/>
                                  </p:stCondLst>
                                  <p:childTnLst>
                                    <p:set>
                                      <p:cBhvr>
                                        <p:cTn id="71" dur="1" fill="hold">
                                          <p:stCondLst>
                                            <p:cond delay="0"/>
                                          </p:stCondLst>
                                        </p:cTn>
                                        <p:tgtEl>
                                          <p:spTgt spid="302154"/>
                                        </p:tgtEl>
                                        <p:attrNameLst>
                                          <p:attrName>style.visibility</p:attrName>
                                        </p:attrNameLst>
                                      </p:cBhvr>
                                      <p:to>
                                        <p:strVal val="visible"/>
                                      </p:to>
                                    </p:set>
                                    <p:animEffect transition="in" filter="box(in)">
                                      <p:cBhvr>
                                        <p:cTn id="72" dur="500"/>
                                        <p:tgtEl>
                                          <p:spTgt spid="302154"/>
                                        </p:tgtEl>
                                      </p:cBhvr>
                                    </p:animEffect>
                                  </p:childTnLst>
                                </p:cTn>
                              </p:par>
                              <p:par>
                                <p:cTn id="73" presetID="4" presetClass="entr" presetSubtype="16" fill="hold" nodeType="withEffect">
                                  <p:stCondLst>
                                    <p:cond delay="0"/>
                                  </p:stCondLst>
                                  <p:childTnLst>
                                    <p:set>
                                      <p:cBhvr>
                                        <p:cTn id="74" dur="1" fill="hold">
                                          <p:stCondLst>
                                            <p:cond delay="0"/>
                                          </p:stCondLst>
                                        </p:cTn>
                                        <p:tgtEl>
                                          <p:spTgt spid="302155"/>
                                        </p:tgtEl>
                                        <p:attrNameLst>
                                          <p:attrName>style.visibility</p:attrName>
                                        </p:attrNameLst>
                                      </p:cBhvr>
                                      <p:to>
                                        <p:strVal val="visible"/>
                                      </p:to>
                                    </p:set>
                                    <p:animEffect transition="in" filter="box(in)">
                                      <p:cBhvr>
                                        <p:cTn id="75" dur="500"/>
                                        <p:tgtEl>
                                          <p:spTgt spid="302155"/>
                                        </p:tgtEl>
                                      </p:cBhvr>
                                    </p:animEffect>
                                  </p:childTnLst>
                                </p:cTn>
                              </p:par>
                              <p:par>
                                <p:cTn id="76" presetID="4" presetClass="entr" presetSubtype="16" fill="hold" nodeType="withEffect">
                                  <p:stCondLst>
                                    <p:cond delay="0"/>
                                  </p:stCondLst>
                                  <p:childTnLst>
                                    <p:set>
                                      <p:cBhvr>
                                        <p:cTn id="77" dur="1" fill="hold">
                                          <p:stCondLst>
                                            <p:cond delay="0"/>
                                          </p:stCondLst>
                                        </p:cTn>
                                        <p:tgtEl>
                                          <p:spTgt spid="302156"/>
                                        </p:tgtEl>
                                        <p:attrNameLst>
                                          <p:attrName>style.visibility</p:attrName>
                                        </p:attrNameLst>
                                      </p:cBhvr>
                                      <p:to>
                                        <p:strVal val="visible"/>
                                      </p:to>
                                    </p:set>
                                    <p:animEffect transition="in" filter="box(in)">
                                      <p:cBhvr>
                                        <p:cTn id="78" dur="500"/>
                                        <p:tgtEl>
                                          <p:spTgt spid="302156"/>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302157"/>
                                        </p:tgtEl>
                                        <p:attrNameLst>
                                          <p:attrName>style.visibility</p:attrName>
                                        </p:attrNameLst>
                                      </p:cBhvr>
                                      <p:to>
                                        <p:strVal val="visible"/>
                                      </p:to>
                                    </p:set>
                                    <p:animEffect transition="in" filter="box(in)">
                                      <p:cBhvr>
                                        <p:cTn id="81" dur="500"/>
                                        <p:tgtEl>
                                          <p:spTgt spid="302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35" grpId="0"/>
      <p:bldP spid="302136" grpId="0"/>
      <p:bldP spid="302137" grpId="0"/>
      <p:bldP spid="302138" grpId="0"/>
      <p:bldP spid="302139" grpId="0"/>
      <p:bldP spid="302140" grpId="0"/>
      <p:bldP spid="302141" grpId="0"/>
      <p:bldP spid="302142" grpId="0"/>
      <p:bldP spid="302143" grpId="0"/>
      <p:bldP spid="3021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3106" name="Rectangle 2"/>
          <p:cNvSpPr>
            <a:spLocks noGrp="1" noChangeArrowheads="1"/>
          </p:cNvSpPr>
          <p:nvPr>
            <p:ph type="title"/>
          </p:nvPr>
        </p:nvSpPr>
        <p:spPr>
          <a:xfrm>
            <a:off x="250825"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303107" name="Text Box 3"/>
          <p:cNvSpPr txBox="1">
            <a:spLocks noChangeArrowheads="1"/>
          </p:cNvSpPr>
          <p:nvPr/>
        </p:nvSpPr>
        <p:spPr bwMode="auto">
          <a:xfrm>
            <a:off x="323850" y="692150"/>
            <a:ext cx="8424863" cy="13700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zh-CN" b="0" kern="1200" cap="none" spc="0" normalizeH="0" baseline="0" noProof="0">
                <a:latin typeface="Arial" panose="020B0604020202020204" pitchFamily="34" charset="0"/>
                <a:ea typeface="宋体" panose="02010600030101010101" pitchFamily="2" charset="-122"/>
                <a:cs typeface="+mn-cs"/>
              </a:rPr>
              <a:t>+1M</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b="0" kern="1200" cap="none" spc="0" normalizeH="0" baseline="0" noProof="0">
                <a:latin typeface="Arial" panose="020B0604020202020204" pitchFamily="34" charset="0"/>
                <a:ea typeface="宋体" panose="02010600030101010101" pitchFamily="2" charset="-122"/>
                <a:cs typeface="+mn-cs"/>
              </a:rPr>
              <a:t>1034+1M+1G</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宋体" panose="02010600030101010101" pitchFamily="2" charset="-122"/>
                <a:ea typeface="宋体" panose="02010600030101010101" pitchFamily="2" charset="-122"/>
                <a:cs typeface="+mn-cs"/>
              </a:rPr>
              <a:t>剩下的不超过</a:t>
            </a:r>
            <a:r>
              <a:rPr kumimoji="0" lang="en-US" altLang="zh-CN" kern="1200" cap="none" spc="0" normalizeH="0" baseline="0" noProof="0">
                <a:latin typeface="宋体" panose="02010600030101010101" pitchFamily="2" charset="-122"/>
                <a:ea typeface="宋体" panose="02010600030101010101" pitchFamily="2" charset="-122"/>
                <a:cs typeface="+mn-cs"/>
              </a:rPr>
              <a:t>1024+1M+1G</a:t>
            </a:r>
            <a:r>
              <a:rPr kumimoji="0" lang="zh-CN" altLang="en-US" kern="1200" cap="none" spc="0" normalizeH="0" baseline="0" noProof="0">
                <a:latin typeface="宋体" panose="02010600030101010101" pitchFamily="2" charset="-122"/>
                <a:ea typeface="宋体" panose="02010600030101010101" pitchFamily="2" charset="-122"/>
                <a:cs typeface="+mn-cs"/>
              </a:rPr>
              <a:t>个数据块号放在不超过</a:t>
            </a:r>
            <a:r>
              <a:rPr kumimoji="0" lang="en-US" altLang="zh-CN" kern="1200" cap="none" spc="0" normalizeH="0" baseline="0" noProof="0">
                <a:latin typeface="宋体" panose="02010600030101010101" pitchFamily="2" charset="-122"/>
                <a:ea typeface="宋体" panose="02010600030101010101" pitchFamily="2" charset="-122"/>
                <a:cs typeface="+mn-cs"/>
              </a:rPr>
              <a:t>1025+1M</a:t>
            </a:r>
            <a:r>
              <a:rPr kumimoji="0" lang="zh-CN" altLang="en-US" kern="1200" cap="none" spc="0" normalizeH="0" baseline="0" noProof="0">
                <a:latin typeface="宋体" panose="02010600030101010101" pitchFamily="2" charset="-122"/>
                <a:ea typeface="宋体" panose="02010600030101010101" pitchFamily="2" charset="-122"/>
                <a:cs typeface="+mn-cs"/>
              </a:rPr>
              <a:t>个一级索引块中；</a:t>
            </a:r>
            <a:endParaRPr kumimoji="0" lang="zh-CN" altLang="en-US" kern="1200" cap="none" spc="0" normalizeH="0" baseline="0" noProof="0">
              <a:latin typeface="宋体" panose="02010600030101010101" pitchFamily="2" charset="-122"/>
              <a:ea typeface="宋体" panose="02010600030101010101" pitchFamily="2" charset="-122"/>
              <a:cs typeface="+mn-cs"/>
            </a:endParaRPr>
          </a:p>
        </p:txBody>
      </p:sp>
      <p:grpSp>
        <p:nvGrpSpPr>
          <p:cNvPr id="2" name="Group 4"/>
          <p:cNvGrpSpPr/>
          <p:nvPr/>
        </p:nvGrpSpPr>
        <p:grpSpPr>
          <a:xfrm>
            <a:off x="2411413" y="2420938"/>
            <a:ext cx="2663825" cy="1366837"/>
            <a:chOff x="3379" y="2251"/>
            <a:chExt cx="998" cy="453"/>
          </a:xfrm>
        </p:grpSpPr>
        <p:sp>
          <p:nvSpPr>
            <p:cNvPr id="58397" name="Text Box 5"/>
            <p:cNvSpPr txBox="1"/>
            <p:nvPr/>
          </p:nvSpPr>
          <p:spPr>
            <a:xfrm>
              <a:off x="3425" y="2269"/>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8398" name="Text Box 6"/>
            <p:cNvSpPr txBox="1"/>
            <p:nvPr/>
          </p:nvSpPr>
          <p:spPr>
            <a:xfrm>
              <a:off x="3379" y="2251"/>
              <a:ext cx="589" cy="132"/>
            </a:xfrm>
            <a:prstGeom prst="rect">
              <a:avLst/>
            </a:prstGeom>
            <a:noFill/>
            <a:ln w="9525">
              <a:noFill/>
            </a:ln>
          </p:spPr>
          <p:txBody>
            <a:bodyPr>
              <a:spAutoFit/>
            </a:bodyPr>
            <a:p>
              <a:pPr>
                <a:buClrTx/>
              </a:pPr>
              <a:r>
                <a:rPr lang="zh-CN" altLang="en-US" sz="2000" dirty="0">
                  <a:latin typeface="Times New Roman" panose="02020603050405020304" pitchFamily="18" charset="0"/>
                </a:rPr>
                <a:t>一级索引块</a:t>
              </a:r>
              <a:endParaRPr lang="zh-CN" altLang="en-US" sz="2000" dirty="0">
                <a:latin typeface="Times New Roman" panose="02020603050405020304" pitchFamily="18" charset="0"/>
              </a:endParaRPr>
            </a:p>
          </p:txBody>
        </p:sp>
        <p:sp>
          <p:nvSpPr>
            <p:cNvPr id="303111" name="AutoShape 7"/>
            <p:cNvSpPr/>
            <p:nvPr/>
          </p:nvSpPr>
          <p:spPr bwMode="auto">
            <a:xfrm>
              <a:off x="4332" y="2387"/>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00" name="Text Box 8"/>
            <p:cNvSpPr txBox="1"/>
            <p:nvPr/>
          </p:nvSpPr>
          <p:spPr>
            <a:xfrm>
              <a:off x="3923" y="2395"/>
              <a:ext cx="408" cy="142"/>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58401" name="Text Box 9"/>
            <p:cNvSpPr txBox="1"/>
            <p:nvPr/>
          </p:nvSpPr>
          <p:spPr>
            <a:xfrm>
              <a:off x="3424" y="2523"/>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303114" name="Line 10"/>
            <p:cNvSpPr>
              <a:spLocks noChangeShapeType="1"/>
            </p:cNvSpPr>
            <p:nvPr/>
          </p:nvSpPr>
          <p:spPr bwMode="auto">
            <a:xfrm flipH="1">
              <a:off x="3923" y="2568"/>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8373" name="Group 11"/>
          <p:cNvGrpSpPr/>
          <p:nvPr/>
        </p:nvGrpSpPr>
        <p:grpSpPr>
          <a:xfrm>
            <a:off x="5146675" y="2132013"/>
            <a:ext cx="2232025" cy="4392612"/>
            <a:chOff x="3288" y="1570"/>
            <a:chExt cx="1360" cy="2404"/>
          </a:xfrm>
        </p:grpSpPr>
        <p:sp>
          <p:nvSpPr>
            <p:cNvPr id="58383" name="Text Box 12"/>
            <p:cNvSpPr txBox="1"/>
            <p:nvPr/>
          </p:nvSpPr>
          <p:spPr>
            <a:xfrm>
              <a:off x="3288" y="1951"/>
              <a:ext cx="851" cy="191"/>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84" name="Text Box 13"/>
            <p:cNvSpPr txBox="1"/>
            <p:nvPr/>
          </p:nvSpPr>
          <p:spPr>
            <a:xfrm>
              <a:off x="3288" y="2336"/>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85" name="Text Box 14"/>
            <p:cNvSpPr txBox="1"/>
            <p:nvPr/>
          </p:nvSpPr>
          <p:spPr>
            <a:xfrm>
              <a:off x="3288" y="2639"/>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86" name="Text Box 15"/>
            <p:cNvSpPr txBox="1"/>
            <p:nvPr/>
          </p:nvSpPr>
          <p:spPr>
            <a:xfrm>
              <a:off x="3393" y="2743"/>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3120" name="AutoShape 16"/>
            <p:cNvSpPr/>
            <p:nvPr/>
          </p:nvSpPr>
          <p:spPr bwMode="auto">
            <a:xfrm>
              <a:off x="4244" y="1927"/>
              <a:ext cx="106" cy="1982"/>
            </a:xfrm>
            <a:prstGeom prst="rightBrace">
              <a:avLst>
                <a:gd name="adj1" fmla="val 15581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121" name="Text Box 17"/>
            <p:cNvSpPr txBox="1">
              <a:spLocks noChangeArrowheads="1"/>
            </p:cNvSpPr>
            <p:nvPr/>
          </p:nvSpPr>
          <p:spPr bwMode="auto">
            <a:xfrm>
              <a:off x="4332" y="2121"/>
              <a:ext cx="316" cy="144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≤1024+1M+1G</a:t>
              </a:r>
              <a:r>
                <a:rPr kumimoji="0" lang="zh-CN" altLang="en-US" sz="2200" kern="1200" cap="none" spc="0" normalizeH="0" baseline="0" noProof="0">
                  <a:latin typeface="Arial" panose="020B0604020202020204" pitchFamily="34" charset="0"/>
                  <a:ea typeface="宋体" panose="02010600030101010101" pitchFamily="2" charset="-122"/>
                  <a:cs typeface="+mn-cs"/>
                </a:rPr>
                <a:t>个</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58389" name="Text Box 18"/>
            <p:cNvSpPr txBox="1"/>
            <p:nvPr/>
          </p:nvSpPr>
          <p:spPr>
            <a:xfrm>
              <a:off x="3288" y="1620"/>
              <a:ext cx="851" cy="19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90" name="Text Box 19"/>
            <p:cNvSpPr txBox="1"/>
            <p:nvPr/>
          </p:nvSpPr>
          <p:spPr>
            <a:xfrm>
              <a:off x="3404" y="1570"/>
              <a:ext cx="957" cy="217"/>
            </a:xfrm>
            <a:prstGeom prst="rect">
              <a:avLst/>
            </a:prstGeom>
            <a:noFill/>
            <a:ln w="9525">
              <a:noFill/>
            </a:ln>
          </p:spPr>
          <p:txBody>
            <a:bodyPr>
              <a:spAutoFit/>
            </a:bodyPr>
            <a:p>
              <a:pPr>
                <a:buClrTx/>
              </a:pPr>
              <a:r>
                <a:rPr lang="zh-CN" altLang="en-US" sz="2000" dirty="0">
                  <a:latin typeface="Times New Roman" panose="02020603050405020304" pitchFamily="18" charset="0"/>
                </a:rPr>
                <a:t>数据块</a:t>
              </a:r>
              <a:endParaRPr lang="zh-CN" altLang="en-US" sz="2000" dirty="0">
                <a:latin typeface="Times New Roman" panose="02020603050405020304" pitchFamily="18" charset="0"/>
              </a:endParaRPr>
            </a:p>
          </p:txBody>
        </p:sp>
        <p:sp>
          <p:nvSpPr>
            <p:cNvPr id="58391" name="Text Box 20"/>
            <p:cNvSpPr txBox="1"/>
            <p:nvPr/>
          </p:nvSpPr>
          <p:spPr>
            <a:xfrm>
              <a:off x="3393" y="2056"/>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8392" name="Text Box 21"/>
            <p:cNvSpPr txBox="1"/>
            <p:nvPr/>
          </p:nvSpPr>
          <p:spPr>
            <a:xfrm>
              <a:off x="3288" y="3012"/>
              <a:ext cx="851" cy="19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93" name="Text Box 22"/>
            <p:cNvSpPr txBox="1"/>
            <p:nvPr/>
          </p:nvSpPr>
          <p:spPr>
            <a:xfrm>
              <a:off x="3288" y="3397"/>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94" name="Text Box 23"/>
            <p:cNvSpPr txBox="1"/>
            <p:nvPr/>
          </p:nvSpPr>
          <p:spPr>
            <a:xfrm>
              <a:off x="3393" y="3512"/>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8395" name="Text Box 24"/>
            <p:cNvSpPr txBox="1"/>
            <p:nvPr/>
          </p:nvSpPr>
          <p:spPr>
            <a:xfrm>
              <a:off x="3288" y="3782"/>
              <a:ext cx="851" cy="192"/>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58396" name="Text Box 25"/>
            <p:cNvSpPr txBox="1"/>
            <p:nvPr/>
          </p:nvSpPr>
          <p:spPr>
            <a:xfrm>
              <a:off x="3393" y="3113"/>
              <a:ext cx="746" cy="250"/>
            </a:xfrm>
            <a:prstGeom prst="rect">
              <a:avLst/>
            </a:prstGeom>
            <a:noFill/>
            <a:ln w="9525">
              <a:noFill/>
            </a:ln>
          </p:spPr>
          <p:txBody>
            <a:bodyPr>
              <a:spAutoFit/>
            </a:bodyPr>
            <a:p>
              <a:pPr>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303130" name="Text Box 26"/>
          <p:cNvSpPr txBox="1"/>
          <p:nvPr/>
        </p:nvSpPr>
        <p:spPr>
          <a:xfrm>
            <a:off x="2859088" y="4940300"/>
            <a:ext cx="817562" cy="30480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303131" name="AutoShape 27"/>
          <p:cNvSpPr/>
          <p:nvPr/>
        </p:nvSpPr>
        <p:spPr bwMode="auto">
          <a:xfrm>
            <a:off x="4959350" y="4148138"/>
            <a:ext cx="115888" cy="901700"/>
          </a:xfrm>
          <a:prstGeom prst="leftBrace">
            <a:avLst>
              <a:gd name="adj1" fmla="val 6484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132" name="Text Box 28"/>
          <p:cNvSpPr txBox="1"/>
          <p:nvPr/>
        </p:nvSpPr>
        <p:spPr>
          <a:xfrm>
            <a:off x="4025900" y="4221163"/>
            <a:ext cx="1049338" cy="427037"/>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303133" name="Text Box 29"/>
          <p:cNvSpPr txBox="1"/>
          <p:nvPr/>
        </p:nvSpPr>
        <p:spPr>
          <a:xfrm>
            <a:off x="2625725" y="4535488"/>
            <a:ext cx="1282700" cy="385762"/>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3134" name="Line 30"/>
          <p:cNvSpPr>
            <a:spLocks noChangeShapeType="1"/>
          </p:cNvSpPr>
          <p:nvPr/>
        </p:nvSpPr>
        <p:spPr bwMode="auto">
          <a:xfrm flipH="1">
            <a:off x="3908425" y="4662488"/>
            <a:ext cx="1050925"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135" name="AutoShape 31"/>
          <p:cNvSpPr/>
          <p:nvPr/>
        </p:nvSpPr>
        <p:spPr bwMode="auto">
          <a:xfrm>
            <a:off x="4959350" y="5589588"/>
            <a:ext cx="115888" cy="901700"/>
          </a:xfrm>
          <a:prstGeom prst="leftBrace">
            <a:avLst>
              <a:gd name="adj1" fmla="val 6484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136" name="Text Box 32"/>
          <p:cNvSpPr txBox="1"/>
          <p:nvPr/>
        </p:nvSpPr>
        <p:spPr>
          <a:xfrm>
            <a:off x="3908425" y="5502275"/>
            <a:ext cx="1049338" cy="427038"/>
          </a:xfrm>
          <a:prstGeom prst="rect">
            <a:avLst/>
          </a:prstGeom>
          <a:noFill/>
          <a:ln w="9525">
            <a:noFill/>
          </a:ln>
        </p:spPr>
        <p:txBody>
          <a:bodyPr>
            <a:spAutoFit/>
          </a:bodyPr>
          <a:p>
            <a:pPr>
              <a:buClrTx/>
            </a:pPr>
            <a:r>
              <a:rPr lang="en-US" altLang="zh-CN" sz="2200" dirty="0">
                <a:latin typeface="Times New Roman" panose="02020603050405020304" pitchFamily="18" charset="0"/>
              </a:rPr>
              <a:t>1024</a:t>
            </a:r>
            <a:r>
              <a:rPr lang="zh-CN" altLang="en-US" sz="2200" dirty="0">
                <a:latin typeface="Times New Roman" panose="02020603050405020304" pitchFamily="18" charset="0"/>
              </a:rPr>
              <a:t>个</a:t>
            </a:r>
            <a:endParaRPr lang="zh-CN" altLang="en-US" sz="2200" dirty="0">
              <a:latin typeface="Times New Roman" panose="02020603050405020304" pitchFamily="18" charset="0"/>
            </a:endParaRPr>
          </a:p>
        </p:txBody>
      </p:sp>
      <p:sp>
        <p:nvSpPr>
          <p:cNvPr id="303137" name="Text Box 33"/>
          <p:cNvSpPr txBox="1"/>
          <p:nvPr/>
        </p:nvSpPr>
        <p:spPr>
          <a:xfrm>
            <a:off x="2625725" y="5867400"/>
            <a:ext cx="1282700" cy="385763"/>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3138" name="Line 34"/>
          <p:cNvSpPr>
            <a:spLocks noChangeShapeType="1"/>
          </p:cNvSpPr>
          <p:nvPr/>
        </p:nvSpPr>
        <p:spPr bwMode="auto">
          <a:xfrm flipH="1">
            <a:off x="3908425" y="5994400"/>
            <a:ext cx="1050925"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03107">
                                            <p:txEl>
                                              <p:charRg st="25" end="67"/>
                                            </p:txEl>
                                          </p:spTgt>
                                        </p:tgtEl>
                                        <p:attrNameLst>
                                          <p:attrName>style.visibility</p:attrName>
                                        </p:attrNameLst>
                                      </p:cBhvr>
                                      <p:to>
                                        <p:strVal val="visible"/>
                                      </p:to>
                                    </p:set>
                                    <p:animEffect transition="in" filter="box(in)">
                                      <p:cBhvr>
                                        <p:cTn id="7" dur="500"/>
                                        <p:tgtEl>
                                          <p:spTgt spid="303107">
                                            <p:txEl>
                                              <p:charRg st="25"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3130"/>
                                        </p:tgtEl>
                                        <p:attrNameLst>
                                          <p:attrName>style.visibility</p:attrName>
                                        </p:attrNameLst>
                                      </p:cBhvr>
                                      <p:to>
                                        <p:strVal val="visible"/>
                                      </p:to>
                                    </p:set>
                                    <p:animEffect transition="in" filter="box(in)">
                                      <p:cBhvr>
                                        <p:cTn id="15" dur="500"/>
                                        <p:tgtEl>
                                          <p:spTgt spid="30313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3131"/>
                                        </p:tgtEl>
                                        <p:attrNameLst>
                                          <p:attrName>style.visibility</p:attrName>
                                        </p:attrNameLst>
                                      </p:cBhvr>
                                      <p:to>
                                        <p:strVal val="visible"/>
                                      </p:to>
                                    </p:set>
                                    <p:animEffect transition="in" filter="box(in)">
                                      <p:cBhvr>
                                        <p:cTn id="18" dur="500"/>
                                        <p:tgtEl>
                                          <p:spTgt spid="30313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3132"/>
                                        </p:tgtEl>
                                        <p:attrNameLst>
                                          <p:attrName>style.visibility</p:attrName>
                                        </p:attrNameLst>
                                      </p:cBhvr>
                                      <p:to>
                                        <p:strVal val="visible"/>
                                      </p:to>
                                    </p:set>
                                    <p:animEffect transition="in" filter="box(in)">
                                      <p:cBhvr>
                                        <p:cTn id="21" dur="500"/>
                                        <p:tgtEl>
                                          <p:spTgt spid="30313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03133"/>
                                        </p:tgtEl>
                                        <p:attrNameLst>
                                          <p:attrName>style.visibility</p:attrName>
                                        </p:attrNameLst>
                                      </p:cBhvr>
                                      <p:to>
                                        <p:strVal val="visible"/>
                                      </p:to>
                                    </p:set>
                                    <p:animEffect transition="in" filter="box(in)">
                                      <p:cBhvr>
                                        <p:cTn id="24" dur="500"/>
                                        <p:tgtEl>
                                          <p:spTgt spid="303133"/>
                                        </p:tgtEl>
                                      </p:cBhvr>
                                    </p:animEffect>
                                  </p:childTnLst>
                                </p:cTn>
                              </p:par>
                              <p:par>
                                <p:cTn id="25" presetID="4" presetClass="entr" presetSubtype="16" fill="hold" nodeType="withEffect">
                                  <p:stCondLst>
                                    <p:cond delay="0"/>
                                  </p:stCondLst>
                                  <p:childTnLst>
                                    <p:set>
                                      <p:cBhvr>
                                        <p:cTn id="26" dur="1" fill="hold">
                                          <p:stCondLst>
                                            <p:cond delay="0"/>
                                          </p:stCondLst>
                                        </p:cTn>
                                        <p:tgtEl>
                                          <p:spTgt spid="303134"/>
                                        </p:tgtEl>
                                        <p:attrNameLst>
                                          <p:attrName>style.visibility</p:attrName>
                                        </p:attrNameLst>
                                      </p:cBhvr>
                                      <p:to>
                                        <p:strVal val="visible"/>
                                      </p:to>
                                    </p:set>
                                    <p:animEffect transition="in" filter="box(in)">
                                      <p:cBhvr>
                                        <p:cTn id="27" dur="500"/>
                                        <p:tgtEl>
                                          <p:spTgt spid="30313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03135"/>
                                        </p:tgtEl>
                                        <p:attrNameLst>
                                          <p:attrName>style.visibility</p:attrName>
                                        </p:attrNameLst>
                                      </p:cBhvr>
                                      <p:to>
                                        <p:strVal val="visible"/>
                                      </p:to>
                                    </p:set>
                                    <p:animEffect transition="in" filter="box(in)">
                                      <p:cBhvr>
                                        <p:cTn id="30" dur="500"/>
                                        <p:tgtEl>
                                          <p:spTgt spid="30313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03136"/>
                                        </p:tgtEl>
                                        <p:attrNameLst>
                                          <p:attrName>style.visibility</p:attrName>
                                        </p:attrNameLst>
                                      </p:cBhvr>
                                      <p:to>
                                        <p:strVal val="visible"/>
                                      </p:to>
                                    </p:set>
                                    <p:animEffect transition="in" filter="box(in)">
                                      <p:cBhvr>
                                        <p:cTn id="33" dur="500"/>
                                        <p:tgtEl>
                                          <p:spTgt spid="30313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03137"/>
                                        </p:tgtEl>
                                        <p:attrNameLst>
                                          <p:attrName>style.visibility</p:attrName>
                                        </p:attrNameLst>
                                      </p:cBhvr>
                                      <p:to>
                                        <p:strVal val="visible"/>
                                      </p:to>
                                    </p:set>
                                    <p:animEffect transition="in" filter="box(in)">
                                      <p:cBhvr>
                                        <p:cTn id="36" dur="500"/>
                                        <p:tgtEl>
                                          <p:spTgt spid="303137"/>
                                        </p:tgtEl>
                                      </p:cBhvr>
                                    </p:animEffect>
                                  </p:childTnLst>
                                </p:cTn>
                              </p:par>
                              <p:par>
                                <p:cTn id="37" presetID="4" presetClass="entr" presetSubtype="16" fill="hold" nodeType="withEffect">
                                  <p:stCondLst>
                                    <p:cond delay="0"/>
                                  </p:stCondLst>
                                  <p:childTnLst>
                                    <p:set>
                                      <p:cBhvr>
                                        <p:cTn id="38" dur="1" fill="hold">
                                          <p:stCondLst>
                                            <p:cond delay="0"/>
                                          </p:stCondLst>
                                        </p:cTn>
                                        <p:tgtEl>
                                          <p:spTgt spid="303138"/>
                                        </p:tgtEl>
                                        <p:attrNameLst>
                                          <p:attrName>style.visibility</p:attrName>
                                        </p:attrNameLst>
                                      </p:cBhvr>
                                      <p:to>
                                        <p:strVal val="visible"/>
                                      </p:to>
                                    </p:set>
                                    <p:animEffect transition="in" filter="box(in)">
                                      <p:cBhvr>
                                        <p:cTn id="39" dur="500"/>
                                        <p:tgtEl>
                                          <p:spTgt spid="303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0" grpId="0"/>
      <p:bldP spid="303131" grpId="0" animBg="1"/>
      <p:bldP spid="303132" grpId="0"/>
      <p:bldP spid="303133" grpId="0" animBg="1"/>
      <p:bldP spid="303135" grpId="0" animBg="1"/>
      <p:bldP spid="303136" grpId="0"/>
      <p:bldP spid="30313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Rectangle 2"/>
          <p:cNvSpPr>
            <a:spLocks noGrp="1" noChangeArrowheads="1"/>
          </p:cNvSpPr>
          <p:nvPr>
            <p:ph type="title"/>
          </p:nvPr>
        </p:nvSpPr>
        <p:spPr>
          <a:xfrm>
            <a:off x="250825"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304131" name="Text Box 3"/>
          <p:cNvSpPr txBox="1">
            <a:spLocks noChangeArrowheads="1"/>
          </p:cNvSpPr>
          <p:nvPr/>
        </p:nvSpPr>
        <p:spPr bwMode="auto">
          <a:xfrm>
            <a:off x="323850" y="692150"/>
            <a:ext cx="8820150" cy="15081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zh-CN" b="0" kern="1200" cap="none" spc="0" normalizeH="0" baseline="0" noProof="0">
                <a:latin typeface="Arial" panose="020B0604020202020204" pitchFamily="34" charset="0"/>
                <a:ea typeface="宋体" panose="02010600030101010101" pitchFamily="2" charset="-122"/>
                <a:cs typeface="+mn-cs"/>
              </a:rPr>
              <a:t>+1M</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b="0" kern="1200" cap="none" spc="0" normalizeH="0" baseline="0" noProof="0">
                <a:latin typeface="Arial" panose="020B0604020202020204" pitchFamily="34" charset="0"/>
                <a:ea typeface="宋体" panose="02010600030101010101" pitchFamily="2" charset="-122"/>
                <a:cs typeface="+mn-cs"/>
              </a:rPr>
              <a:t>1034+1M+1G</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sz="2200" kern="1200" cap="none" spc="0" normalizeH="0" baseline="0" noProof="0">
                <a:latin typeface="宋体" panose="02010600030101010101" pitchFamily="2" charset="-122"/>
                <a:ea typeface="宋体" panose="02010600030101010101" pitchFamily="2" charset="-122"/>
                <a:cs typeface="+mn-cs"/>
              </a:rPr>
              <a:t>将第一个一级索引块号存入</a:t>
            </a:r>
            <a:r>
              <a:rPr kumimoji="0" lang="en-US" altLang="zh-CN" sz="2200" kern="1200" cap="none" spc="0" normalizeH="0" baseline="0" noProof="0">
                <a:latin typeface="宋体" panose="02010600030101010101" pitchFamily="2" charset="-122"/>
                <a:ea typeface="宋体" panose="02010600030101010101" pitchFamily="2" charset="-122"/>
                <a:cs typeface="+mn-cs"/>
              </a:rPr>
              <a:t>iaddr(10)</a:t>
            </a:r>
            <a:r>
              <a:rPr kumimoji="0" lang="zh-CN" altLang="en-US" sz="2200" kern="1200" cap="none" spc="0" normalizeH="0" baseline="0" noProof="0">
                <a:latin typeface="宋体" panose="02010600030101010101" pitchFamily="2" charset="-122"/>
                <a:ea typeface="宋体" panose="02010600030101010101" pitchFamily="2" charset="-122"/>
                <a:cs typeface="+mn-cs"/>
              </a:rPr>
              <a:t>中；</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sz="2200" kern="1200" cap="none" spc="0" normalizeH="0" baseline="0" noProof="0">
                <a:latin typeface="宋体" panose="02010600030101010101" pitchFamily="2" charset="-122"/>
                <a:ea typeface="宋体" panose="02010600030101010101" pitchFamily="2" charset="-122"/>
                <a:cs typeface="+mn-cs"/>
              </a:rPr>
              <a:t>剩下的不超过</a:t>
            </a:r>
            <a:r>
              <a:rPr kumimoji="0" lang="en-US" altLang="zh-CN" sz="2200" kern="1200" cap="none" spc="0" normalizeH="0" baseline="0" noProof="0">
                <a:latin typeface="宋体" panose="02010600030101010101" pitchFamily="2" charset="-122"/>
                <a:ea typeface="宋体" panose="02010600030101010101" pitchFamily="2" charset="-122"/>
                <a:cs typeface="+mn-cs"/>
              </a:rPr>
              <a:t>1024+1M</a:t>
            </a:r>
            <a:r>
              <a:rPr kumimoji="0" lang="zh-CN" altLang="en-US" sz="2200" kern="1200" cap="none" spc="0" normalizeH="0" baseline="0" noProof="0">
                <a:latin typeface="宋体" panose="02010600030101010101" pitchFamily="2" charset="-122"/>
                <a:ea typeface="宋体" panose="02010600030101010101" pitchFamily="2" charset="-122"/>
                <a:cs typeface="+mn-cs"/>
              </a:rPr>
              <a:t>个一级索引块号存入</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sz="2200" kern="1200" cap="none" spc="0" normalizeH="0" baseline="0" noProof="0">
                <a:latin typeface="宋体" panose="02010600030101010101" pitchFamily="2" charset="-122"/>
                <a:ea typeface="宋体" panose="02010600030101010101" pitchFamily="2" charset="-122"/>
                <a:cs typeface="+mn-cs"/>
              </a:rPr>
              <a:t>1025</a:t>
            </a:r>
            <a:r>
              <a:rPr kumimoji="0" lang="zh-CN" altLang="en-US" sz="2200" kern="1200" cap="none" spc="0" normalizeH="0" baseline="0" noProof="0">
                <a:latin typeface="宋体" panose="02010600030101010101" pitchFamily="2" charset="-122"/>
                <a:ea typeface="宋体" panose="02010600030101010101" pitchFamily="2" charset="-122"/>
                <a:cs typeface="+mn-cs"/>
              </a:rPr>
              <a:t>个二级索引块中；</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p:txBody>
      </p:sp>
      <p:grpSp>
        <p:nvGrpSpPr>
          <p:cNvPr id="59396" name="Group 51"/>
          <p:cNvGrpSpPr/>
          <p:nvPr/>
        </p:nvGrpSpPr>
        <p:grpSpPr>
          <a:xfrm>
            <a:off x="5940425" y="2349500"/>
            <a:ext cx="1827213" cy="3959225"/>
            <a:chOff x="3742" y="1480"/>
            <a:chExt cx="1151" cy="2494"/>
          </a:xfrm>
        </p:grpSpPr>
        <p:sp>
          <p:nvSpPr>
            <p:cNvPr id="59439" name="Text Box 6"/>
            <p:cNvSpPr txBox="1"/>
            <p:nvPr/>
          </p:nvSpPr>
          <p:spPr>
            <a:xfrm>
              <a:off x="3758" y="1514"/>
              <a:ext cx="975" cy="179"/>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0" name="Text Box 7"/>
            <p:cNvSpPr txBox="1"/>
            <p:nvPr/>
          </p:nvSpPr>
          <p:spPr>
            <a:xfrm>
              <a:off x="3742" y="1480"/>
              <a:ext cx="1151" cy="251"/>
            </a:xfrm>
            <a:prstGeom prst="rect">
              <a:avLst/>
            </a:prstGeom>
            <a:noFill/>
            <a:ln w="9525">
              <a:noFill/>
            </a:ln>
          </p:spPr>
          <p:txBody>
            <a:bodyPr>
              <a:spAutoFit/>
            </a:bodyPr>
            <a:p>
              <a:pPr>
                <a:buClrTx/>
              </a:pPr>
              <a:r>
                <a:rPr lang="zh-CN" altLang="en-US" sz="2000" dirty="0">
                  <a:latin typeface="Times New Roman" panose="02020603050405020304" pitchFamily="18" charset="0"/>
                </a:rPr>
                <a:t>一级索引块</a:t>
              </a:r>
              <a:endParaRPr lang="zh-CN" altLang="en-US" sz="2000" dirty="0">
                <a:latin typeface="Times New Roman" panose="02020603050405020304" pitchFamily="18" charset="0"/>
              </a:endParaRPr>
            </a:p>
          </p:txBody>
        </p:sp>
        <p:sp>
          <p:nvSpPr>
            <p:cNvPr id="59441" name="Text Box 10"/>
            <p:cNvSpPr txBox="1"/>
            <p:nvPr/>
          </p:nvSpPr>
          <p:spPr>
            <a:xfrm>
              <a:off x="3759" y="1851"/>
              <a:ext cx="975" cy="181"/>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2" name="Text Box 12"/>
            <p:cNvSpPr txBox="1"/>
            <p:nvPr/>
          </p:nvSpPr>
          <p:spPr>
            <a:xfrm>
              <a:off x="4031" y="3453"/>
              <a:ext cx="621" cy="250"/>
            </a:xfrm>
            <a:prstGeom prst="rect">
              <a:avLst/>
            </a:prstGeom>
            <a:noFill/>
            <a:ln w="9525">
              <a:noFill/>
            </a:ln>
          </p:spPr>
          <p:txBody>
            <a:bodyPr>
              <a:spAutoFit/>
            </a:bodyPr>
            <a:p>
              <a:pPr>
                <a:buClrTx/>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59443" name="Text Box 15"/>
            <p:cNvSpPr txBox="1"/>
            <p:nvPr/>
          </p:nvSpPr>
          <p:spPr>
            <a:xfrm>
              <a:off x="3742" y="2251"/>
              <a:ext cx="975" cy="179"/>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4" name="Text Box 19"/>
            <p:cNvSpPr txBox="1"/>
            <p:nvPr/>
          </p:nvSpPr>
          <p:spPr>
            <a:xfrm>
              <a:off x="3759" y="2657"/>
              <a:ext cx="975" cy="180"/>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5" name="Text Box 23"/>
            <p:cNvSpPr txBox="1"/>
            <p:nvPr/>
          </p:nvSpPr>
          <p:spPr>
            <a:xfrm>
              <a:off x="3759" y="2998"/>
              <a:ext cx="975" cy="180"/>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6" name="Text Box 27"/>
            <p:cNvSpPr txBox="1"/>
            <p:nvPr/>
          </p:nvSpPr>
          <p:spPr>
            <a:xfrm>
              <a:off x="3759" y="3340"/>
              <a:ext cx="975" cy="180"/>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sp>
          <p:nvSpPr>
            <p:cNvPr id="59447" name="Text Box 49"/>
            <p:cNvSpPr txBox="1"/>
            <p:nvPr/>
          </p:nvSpPr>
          <p:spPr>
            <a:xfrm>
              <a:off x="3759" y="3794"/>
              <a:ext cx="975" cy="180"/>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2000" dirty="0">
                <a:latin typeface="Arial" panose="020B0604020202020204" pitchFamily="34" charset="0"/>
                <a:sym typeface="Symbol" panose="05050102010706020507" pitchFamily="18" charset="2"/>
              </a:endParaRPr>
            </a:p>
          </p:txBody>
        </p:sp>
      </p:grpSp>
      <p:grpSp>
        <p:nvGrpSpPr>
          <p:cNvPr id="3" name="Group 53"/>
          <p:cNvGrpSpPr/>
          <p:nvPr/>
        </p:nvGrpSpPr>
        <p:grpSpPr>
          <a:xfrm>
            <a:off x="3492500" y="3213100"/>
            <a:ext cx="2495550" cy="3024188"/>
            <a:chOff x="2200" y="2024"/>
            <a:chExt cx="1572" cy="1905"/>
          </a:xfrm>
        </p:grpSpPr>
        <p:sp>
          <p:nvSpPr>
            <p:cNvPr id="304161" name="AutoShape 33"/>
            <p:cNvSpPr/>
            <p:nvPr/>
          </p:nvSpPr>
          <p:spPr bwMode="auto">
            <a:xfrm>
              <a:off x="3643" y="2255"/>
              <a:ext cx="53" cy="1674"/>
            </a:xfrm>
            <a:prstGeom prst="leftBrace">
              <a:avLst>
                <a:gd name="adj1" fmla="val 26320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24" name="Text Box 34"/>
            <p:cNvSpPr txBox="1"/>
            <p:nvPr/>
          </p:nvSpPr>
          <p:spPr>
            <a:xfrm>
              <a:off x="3061" y="2251"/>
              <a:ext cx="665" cy="231"/>
            </a:xfrm>
            <a:prstGeom prst="rect">
              <a:avLst/>
            </a:prstGeom>
            <a:noFill/>
            <a:ln w="9525">
              <a:noFill/>
            </a:ln>
          </p:spPr>
          <p:txBody>
            <a:bodyPr>
              <a:spAutoFit/>
            </a:bodyPr>
            <a:p>
              <a:pPr>
                <a:buClrTx/>
              </a:pPr>
              <a:r>
                <a:rPr lang="en-US" altLang="zh-CN" sz="1800" dirty="0">
                  <a:latin typeface="Times New Roman" panose="02020603050405020304" pitchFamily="18" charset="0"/>
                </a:rPr>
                <a:t>1024</a:t>
              </a:r>
              <a:r>
                <a:rPr lang="zh-CN" altLang="en-US" sz="1800" dirty="0">
                  <a:latin typeface="Times New Roman" panose="02020603050405020304" pitchFamily="18" charset="0"/>
                </a:rPr>
                <a:t>个</a:t>
              </a:r>
              <a:endParaRPr lang="zh-CN" altLang="en-US" sz="1800" dirty="0">
                <a:latin typeface="Times New Roman" panose="02020603050405020304" pitchFamily="18" charset="0"/>
              </a:endParaRPr>
            </a:p>
          </p:txBody>
        </p:sp>
        <p:sp>
          <p:nvSpPr>
            <p:cNvPr id="304163" name="Line 35"/>
            <p:cNvSpPr>
              <a:spLocks noChangeShapeType="1"/>
            </p:cNvSpPr>
            <p:nvPr/>
          </p:nvSpPr>
          <p:spPr bwMode="auto">
            <a:xfrm flipH="1">
              <a:off x="3061" y="2441"/>
              <a:ext cx="582"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26" name="Text Box 37"/>
            <p:cNvSpPr txBox="1"/>
            <p:nvPr/>
          </p:nvSpPr>
          <p:spPr>
            <a:xfrm>
              <a:off x="3078" y="2609"/>
              <a:ext cx="664" cy="231"/>
            </a:xfrm>
            <a:prstGeom prst="rect">
              <a:avLst/>
            </a:prstGeom>
            <a:noFill/>
            <a:ln w="9525">
              <a:noFill/>
            </a:ln>
          </p:spPr>
          <p:txBody>
            <a:bodyPr>
              <a:spAutoFit/>
            </a:bodyPr>
            <a:p>
              <a:pPr>
                <a:buClrTx/>
              </a:pPr>
              <a:r>
                <a:rPr lang="en-US" altLang="zh-CN" sz="1800" dirty="0">
                  <a:latin typeface="Times New Roman" panose="02020603050405020304" pitchFamily="18" charset="0"/>
                </a:rPr>
                <a:t>1024</a:t>
              </a:r>
              <a:r>
                <a:rPr lang="zh-CN" altLang="en-US" sz="1800" dirty="0">
                  <a:latin typeface="Times New Roman" panose="02020603050405020304" pitchFamily="18" charset="0"/>
                </a:rPr>
                <a:t>个</a:t>
              </a:r>
              <a:endParaRPr lang="zh-CN" altLang="en-US" sz="1800" dirty="0">
                <a:latin typeface="Times New Roman" panose="02020603050405020304" pitchFamily="18" charset="0"/>
              </a:endParaRPr>
            </a:p>
          </p:txBody>
        </p:sp>
        <p:sp>
          <p:nvSpPr>
            <p:cNvPr id="304166" name="Line 38"/>
            <p:cNvSpPr>
              <a:spLocks noChangeShapeType="1"/>
            </p:cNvSpPr>
            <p:nvPr/>
          </p:nvSpPr>
          <p:spPr bwMode="auto">
            <a:xfrm flipH="1">
              <a:off x="3061" y="2795"/>
              <a:ext cx="582"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28" name="Text Box 43"/>
            <p:cNvSpPr txBox="1"/>
            <p:nvPr/>
          </p:nvSpPr>
          <p:spPr>
            <a:xfrm>
              <a:off x="3078" y="3067"/>
              <a:ext cx="664" cy="231"/>
            </a:xfrm>
            <a:prstGeom prst="rect">
              <a:avLst/>
            </a:prstGeom>
            <a:noFill/>
            <a:ln w="9525">
              <a:noFill/>
            </a:ln>
          </p:spPr>
          <p:txBody>
            <a:bodyPr>
              <a:spAutoFit/>
            </a:bodyPr>
            <a:p>
              <a:pPr>
                <a:buClrTx/>
              </a:pPr>
              <a:r>
                <a:rPr lang="en-US" altLang="zh-CN" sz="1800" dirty="0">
                  <a:latin typeface="Times New Roman" panose="02020603050405020304" pitchFamily="18" charset="0"/>
                </a:rPr>
                <a:t>1024</a:t>
              </a:r>
              <a:r>
                <a:rPr lang="zh-CN" altLang="en-US" sz="1800" dirty="0">
                  <a:latin typeface="Times New Roman" panose="02020603050405020304" pitchFamily="18" charset="0"/>
                </a:rPr>
                <a:t>个</a:t>
              </a:r>
              <a:endParaRPr lang="zh-CN" altLang="en-US" sz="1800" dirty="0">
                <a:latin typeface="Times New Roman" panose="02020603050405020304" pitchFamily="18" charset="0"/>
              </a:endParaRPr>
            </a:p>
          </p:txBody>
        </p:sp>
        <p:sp>
          <p:nvSpPr>
            <p:cNvPr id="304172" name="Line 44"/>
            <p:cNvSpPr>
              <a:spLocks noChangeShapeType="1"/>
            </p:cNvSpPr>
            <p:nvPr/>
          </p:nvSpPr>
          <p:spPr bwMode="auto">
            <a:xfrm flipH="1">
              <a:off x="3061" y="3258"/>
              <a:ext cx="582"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30" name="Text Box 45"/>
            <p:cNvSpPr txBox="1"/>
            <p:nvPr/>
          </p:nvSpPr>
          <p:spPr>
            <a:xfrm>
              <a:off x="2518" y="3339"/>
              <a:ext cx="371" cy="231"/>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59431" name="Text Box 30"/>
            <p:cNvSpPr txBox="1"/>
            <p:nvPr/>
          </p:nvSpPr>
          <p:spPr>
            <a:xfrm>
              <a:off x="2200" y="2069"/>
              <a:ext cx="850" cy="183"/>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9432" name="Text Box 32"/>
            <p:cNvSpPr txBox="1"/>
            <p:nvPr/>
          </p:nvSpPr>
          <p:spPr>
            <a:xfrm>
              <a:off x="2200" y="2341"/>
              <a:ext cx="850" cy="183"/>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9433" name="Text Box 36"/>
            <p:cNvSpPr txBox="1"/>
            <p:nvPr/>
          </p:nvSpPr>
          <p:spPr>
            <a:xfrm>
              <a:off x="2200" y="2661"/>
              <a:ext cx="850" cy="179"/>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9434" name="Text Box 42"/>
            <p:cNvSpPr txBox="1"/>
            <p:nvPr/>
          </p:nvSpPr>
          <p:spPr>
            <a:xfrm>
              <a:off x="2200" y="3156"/>
              <a:ext cx="850" cy="183"/>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9435" name="Text Box 46"/>
            <p:cNvSpPr txBox="1"/>
            <p:nvPr/>
          </p:nvSpPr>
          <p:spPr>
            <a:xfrm>
              <a:off x="2200" y="3657"/>
              <a:ext cx="850" cy="184"/>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59436" name="Text Box 47"/>
            <p:cNvSpPr txBox="1"/>
            <p:nvPr/>
          </p:nvSpPr>
          <p:spPr>
            <a:xfrm>
              <a:off x="3107" y="3530"/>
              <a:ext cx="665" cy="231"/>
            </a:xfrm>
            <a:prstGeom prst="rect">
              <a:avLst/>
            </a:prstGeom>
            <a:noFill/>
            <a:ln w="9525">
              <a:noFill/>
            </a:ln>
          </p:spPr>
          <p:txBody>
            <a:bodyPr>
              <a:spAutoFit/>
            </a:bodyPr>
            <a:p>
              <a:pPr>
                <a:buClrTx/>
              </a:pPr>
              <a:r>
                <a:rPr lang="en-US" altLang="zh-CN" sz="1800" dirty="0">
                  <a:latin typeface="Times New Roman" panose="02020603050405020304" pitchFamily="18" charset="0"/>
                </a:rPr>
                <a:t>1024</a:t>
              </a:r>
              <a:r>
                <a:rPr lang="zh-CN" altLang="en-US" sz="1800" dirty="0">
                  <a:latin typeface="Times New Roman" panose="02020603050405020304" pitchFamily="18" charset="0"/>
                </a:rPr>
                <a:t>个</a:t>
              </a:r>
              <a:endParaRPr lang="zh-CN" altLang="en-US" sz="1800" dirty="0">
                <a:latin typeface="Times New Roman" panose="02020603050405020304" pitchFamily="18" charset="0"/>
              </a:endParaRPr>
            </a:p>
          </p:txBody>
        </p:sp>
        <p:sp>
          <p:nvSpPr>
            <p:cNvPr id="304176" name="Line 48"/>
            <p:cNvSpPr>
              <a:spLocks noChangeShapeType="1"/>
            </p:cNvSpPr>
            <p:nvPr/>
          </p:nvSpPr>
          <p:spPr bwMode="auto">
            <a:xfrm flipH="1">
              <a:off x="3061" y="3757"/>
              <a:ext cx="582"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438" name="Text Box 31"/>
            <p:cNvSpPr txBox="1"/>
            <p:nvPr/>
          </p:nvSpPr>
          <p:spPr>
            <a:xfrm>
              <a:off x="2200" y="2024"/>
              <a:ext cx="998" cy="231"/>
            </a:xfrm>
            <a:prstGeom prst="rect">
              <a:avLst/>
            </a:prstGeom>
            <a:noFill/>
            <a:ln w="9525">
              <a:noFill/>
            </a:ln>
          </p:spPr>
          <p:txBody>
            <a:bodyPr>
              <a:spAutoFit/>
            </a:bodyPr>
            <a:p>
              <a:pPr>
                <a:buClrTx/>
              </a:pPr>
              <a:r>
                <a:rPr lang="zh-CN" altLang="en-US" sz="1800" dirty="0">
                  <a:latin typeface="Times New Roman" panose="02020603050405020304" pitchFamily="18" charset="0"/>
                </a:rPr>
                <a:t>二级索引块</a:t>
              </a:r>
              <a:endParaRPr lang="zh-CN" altLang="en-US" sz="1800" dirty="0">
                <a:latin typeface="Times New Roman" panose="02020603050405020304" pitchFamily="18" charset="0"/>
              </a:endParaRPr>
            </a:p>
          </p:txBody>
        </p:sp>
      </p:grpSp>
      <p:sp>
        <p:nvSpPr>
          <p:cNvPr id="304182" name="AutoShape 54"/>
          <p:cNvSpPr/>
          <p:nvPr/>
        </p:nvSpPr>
        <p:spPr bwMode="auto">
          <a:xfrm>
            <a:off x="7596188" y="3113088"/>
            <a:ext cx="71438" cy="3052763"/>
          </a:xfrm>
          <a:prstGeom prst="rightBrace">
            <a:avLst>
              <a:gd name="adj1" fmla="val 356114"/>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184" name="Text Box 56"/>
          <p:cNvSpPr txBox="1">
            <a:spLocks noChangeArrowheads="1"/>
          </p:cNvSpPr>
          <p:nvPr/>
        </p:nvSpPr>
        <p:spPr bwMode="auto">
          <a:xfrm>
            <a:off x="7667625" y="3500438"/>
            <a:ext cx="549275" cy="27368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≤1025+1M</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04185" name="Line 57"/>
          <p:cNvSpPr>
            <a:spLocks noChangeShapeType="1"/>
          </p:cNvSpPr>
          <p:nvPr/>
        </p:nvSpPr>
        <p:spPr bwMode="auto">
          <a:xfrm flipV="1">
            <a:off x="2268538" y="3068638"/>
            <a:ext cx="3671888" cy="259238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186" name="Rectangle 58"/>
          <p:cNvSpPr/>
          <p:nvPr/>
        </p:nvSpPr>
        <p:spPr>
          <a:xfrm>
            <a:off x="827088" y="6299200"/>
            <a:ext cx="1584325" cy="461963"/>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iaddr(12)</a:t>
            </a:r>
            <a:endParaRPr lang="en-US" altLang="zh-CN" sz="2200" dirty="0">
              <a:latin typeface="Arial" panose="020B0604020202020204" pitchFamily="34" charset="0"/>
            </a:endParaRPr>
          </a:p>
        </p:txBody>
      </p:sp>
      <p:sp>
        <p:nvSpPr>
          <p:cNvPr id="304187" name="Rectangle 59"/>
          <p:cNvSpPr/>
          <p:nvPr/>
        </p:nvSpPr>
        <p:spPr>
          <a:xfrm>
            <a:off x="827088" y="5843588"/>
            <a:ext cx="1584325" cy="455612"/>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iaddr(11)</a:t>
            </a:r>
            <a:endParaRPr lang="en-US" altLang="zh-CN" sz="2200" dirty="0">
              <a:latin typeface="Arial" panose="020B0604020202020204" pitchFamily="34" charset="0"/>
            </a:endParaRPr>
          </a:p>
        </p:txBody>
      </p:sp>
      <p:sp>
        <p:nvSpPr>
          <p:cNvPr id="304188" name="Rectangle 60"/>
          <p:cNvSpPr/>
          <p:nvPr/>
        </p:nvSpPr>
        <p:spPr>
          <a:xfrm>
            <a:off x="827088" y="5383213"/>
            <a:ext cx="1584325" cy="460375"/>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iaddr(10)</a:t>
            </a:r>
            <a:endParaRPr lang="en-US" altLang="zh-CN" sz="2200" dirty="0">
              <a:latin typeface="Arial" panose="020B0604020202020204" pitchFamily="34" charset="0"/>
            </a:endParaRPr>
          </a:p>
        </p:txBody>
      </p:sp>
      <p:sp>
        <p:nvSpPr>
          <p:cNvPr id="304189" name="Rectangle 61"/>
          <p:cNvSpPr/>
          <p:nvPr/>
        </p:nvSpPr>
        <p:spPr>
          <a:xfrm>
            <a:off x="827088" y="4924425"/>
            <a:ext cx="1584325" cy="458788"/>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iaddr(9)</a:t>
            </a:r>
            <a:endParaRPr lang="en-US" altLang="zh-CN" sz="2200" dirty="0">
              <a:latin typeface="Arial" panose="020B0604020202020204" pitchFamily="34" charset="0"/>
            </a:endParaRPr>
          </a:p>
        </p:txBody>
      </p:sp>
      <p:sp>
        <p:nvSpPr>
          <p:cNvPr id="304190" name="Rectangle 62"/>
          <p:cNvSpPr/>
          <p:nvPr/>
        </p:nvSpPr>
        <p:spPr>
          <a:xfrm>
            <a:off x="827088" y="4460875"/>
            <a:ext cx="1584325" cy="463550"/>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iaddr(8)</a:t>
            </a:r>
            <a:endParaRPr lang="en-US" altLang="zh-CN" sz="2200" dirty="0">
              <a:latin typeface="Arial" panose="020B0604020202020204" pitchFamily="34" charset="0"/>
            </a:endParaRPr>
          </a:p>
        </p:txBody>
      </p:sp>
      <p:sp>
        <p:nvSpPr>
          <p:cNvPr id="304191" name="Rectangle 63"/>
          <p:cNvSpPr/>
          <p:nvPr/>
        </p:nvSpPr>
        <p:spPr>
          <a:xfrm>
            <a:off x="827088" y="4005263"/>
            <a:ext cx="1584325" cy="455612"/>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a:t>
            </a:r>
            <a:endParaRPr lang="en-US" altLang="zh-CN" sz="2200" dirty="0">
              <a:latin typeface="Arial" panose="020B0604020202020204" pitchFamily="34" charset="0"/>
            </a:endParaRPr>
          </a:p>
        </p:txBody>
      </p:sp>
      <p:sp>
        <p:nvSpPr>
          <p:cNvPr id="304192" name="Rectangle 64"/>
          <p:cNvSpPr/>
          <p:nvPr/>
        </p:nvSpPr>
        <p:spPr>
          <a:xfrm>
            <a:off x="827088" y="3544888"/>
            <a:ext cx="1584325" cy="460375"/>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iaddr(1)</a:t>
            </a:r>
            <a:endParaRPr lang="en-US" altLang="zh-CN" sz="2200" dirty="0">
              <a:latin typeface="Arial" panose="020B0604020202020204" pitchFamily="34" charset="0"/>
            </a:endParaRPr>
          </a:p>
        </p:txBody>
      </p:sp>
      <p:sp>
        <p:nvSpPr>
          <p:cNvPr id="304193" name="Rectangle 65"/>
          <p:cNvSpPr/>
          <p:nvPr/>
        </p:nvSpPr>
        <p:spPr>
          <a:xfrm>
            <a:off x="827088" y="3089275"/>
            <a:ext cx="1584325" cy="455613"/>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iaddr(0)</a:t>
            </a:r>
            <a:endParaRPr lang="en-US" altLang="zh-CN" sz="2200" dirty="0">
              <a:latin typeface="Arial" panose="020B0604020202020204" pitchFamily="34" charset="0"/>
            </a:endParaRPr>
          </a:p>
        </p:txBody>
      </p:sp>
      <p:sp>
        <p:nvSpPr>
          <p:cNvPr id="304194" name="Rectangle 66"/>
          <p:cNvSpPr/>
          <p:nvPr/>
        </p:nvSpPr>
        <p:spPr>
          <a:xfrm>
            <a:off x="827088" y="2627313"/>
            <a:ext cx="1584325" cy="461962"/>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a:t>
            </a:r>
            <a:endParaRPr lang="en-US" altLang="zh-CN" sz="2200" dirty="0">
              <a:latin typeface="Arial" panose="020B0604020202020204" pitchFamily="34" charset="0"/>
            </a:endParaRPr>
          </a:p>
        </p:txBody>
      </p:sp>
      <p:sp>
        <p:nvSpPr>
          <p:cNvPr id="304195" name="Line 67"/>
          <p:cNvSpPr/>
          <p:nvPr/>
        </p:nvSpPr>
        <p:spPr>
          <a:xfrm>
            <a:off x="827088" y="2627313"/>
            <a:ext cx="1584325" cy="1587"/>
          </a:xfrm>
          <a:prstGeom prst="line">
            <a:avLst/>
          </a:prstGeom>
          <a:ln w="28575" cap="sq" cmpd="sng">
            <a:solidFill>
              <a:schemeClr val="tx1"/>
            </a:solidFill>
            <a:prstDash val="solid"/>
            <a:headEnd type="none" w="med" len="med"/>
            <a:tailEnd type="none" w="med" len="med"/>
          </a:ln>
        </p:spPr>
      </p:sp>
      <p:sp>
        <p:nvSpPr>
          <p:cNvPr id="304196" name="Line 68"/>
          <p:cNvSpPr/>
          <p:nvPr/>
        </p:nvSpPr>
        <p:spPr>
          <a:xfrm>
            <a:off x="827088" y="3089275"/>
            <a:ext cx="1584325" cy="1588"/>
          </a:xfrm>
          <a:prstGeom prst="line">
            <a:avLst/>
          </a:prstGeom>
          <a:ln w="12700" cap="flat" cmpd="sng">
            <a:solidFill>
              <a:schemeClr val="tx1"/>
            </a:solidFill>
            <a:prstDash val="solid"/>
            <a:headEnd type="none" w="med" len="med"/>
            <a:tailEnd type="none" w="med" len="med"/>
          </a:ln>
        </p:spPr>
      </p:sp>
      <p:sp>
        <p:nvSpPr>
          <p:cNvPr id="304197" name="Line 69"/>
          <p:cNvSpPr/>
          <p:nvPr/>
        </p:nvSpPr>
        <p:spPr>
          <a:xfrm>
            <a:off x="827088" y="3544888"/>
            <a:ext cx="1584325" cy="1587"/>
          </a:xfrm>
          <a:prstGeom prst="line">
            <a:avLst/>
          </a:prstGeom>
          <a:ln w="12700" cap="flat" cmpd="sng">
            <a:solidFill>
              <a:schemeClr val="tx1"/>
            </a:solidFill>
            <a:prstDash val="solid"/>
            <a:headEnd type="none" w="med" len="med"/>
            <a:tailEnd type="none" w="med" len="med"/>
          </a:ln>
        </p:spPr>
      </p:sp>
      <p:sp>
        <p:nvSpPr>
          <p:cNvPr id="304198" name="Line 70"/>
          <p:cNvSpPr/>
          <p:nvPr/>
        </p:nvSpPr>
        <p:spPr>
          <a:xfrm>
            <a:off x="828675" y="4002088"/>
            <a:ext cx="1584325" cy="1587"/>
          </a:xfrm>
          <a:prstGeom prst="line">
            <a:avLst/>
          </a:prstGeom>
          <a:ln w="12700" cap="flat" cmpd="sng">
            <a:solidFill>
              <a:schemeClr val="tx1"/>
            </a:solidFill>
            <a:prstDash val="solid"/>
            <a:headEnd type="none" w="med" len="med"/>
            <a:tailEnd type="none" w="med" len="med"/>
          </a:ln>
        </p:spPr>
      </p:sp>
      <p:sp>
        <p:nvSpPr>
          <p:cNvPr id="304199" name="Line 71"/>
          <p:cNvSpPr/>
          <p:nvPr/>
        </p:nvSpPr>
        <p:spPr>
          <a:xfrm>
            <a:off x="827088" y="4460875"/>
            <a:ext cx="1584325" cy="1588"/>
          </a:xfrm>
          <a:prstGeom prst="line">
            <a:avLst/>
          </a:prstGeom>
          <a:ln w="12700" cap="flat" cmpd="sng">
            <a:solidFill>
              <a:schemeClr val="tx1"/>
            </a:solidFill>
            <a:prstDash val="solid"/>
            <a:headEnd type="none" w="med" len="med"/>
            <a:tailEnd type="none" w="med" len="med"/>
          </a:ln>
        </p:spPr>
      </p:sp>
      <p:sp>
        <p:nvSpPr>
          <p:cNvPr id="304200" name="Line 72"/>
          <p:cNvSpPr/>
          <p:nvPr/>
        </p:nvSpPr>
        <p:spPr>
          <a:xfrm>
            <a:off x="827088" y="4924425"/>
            <a:ext cx="1584325" cy="1588"/>
          </a:xfrm>
          <a:prstGeom prst="line">
            <a:avLst/>
          </a:prstGeom>
          <a:ln w="12700" cap="flat" cmpd="sng">
            <a:solidFill>
              <a:schemeClr val="tx1"/>
            </a:solidFill>
            <a:prstDash val="solid"/>
            <a:headEnd type="none" w="med" len="med"/>
            <a:tailEnd type="none" w="med" len="med"/>
          </a:ln>
        </p:spPr>
      </p:sp>
      <p:sp>
        <p:nvSpPr>
          <p:cNvPr id="304201" name="Line 73"/>
          <p:cNvSpPr/>
          <p:nvPr/>
        </p:nvSpPr>
        <p:spPr>
          <a:xfrm>
            <a:off x="827088" y="5370513"/>
            <a:ext cx="1584325" cy="1587"/>
          </a:xfrm>
          <a:prstGeom prst="line">
            <a:avLst/>
          </a:prstGeom>
          <a:ln w="12700" cap="flat" cmpd="sng">
            <a:solidFill>
              <a:schemeClr val="tx1"/>
            </a:solidFill>
            <a:prstDash val="solid"/>
            <a:headEnd type="none" w="med" len="med"/>
            <a:tailEnd type="none" w="med" len="med"/>
          </a:ln>
        </p:spPr>
      </p:sp>
      <p:sp>
        <p:nvSpPr>
          <p:cNvPr id="304202" name="Line 74"/>
          <p:cNvSpPr/>
          <p:nvPr/>
        </p:nvSpPr>
        <p:spPr>
          <a:xfrm>
            <a:off x="827088" y="5843588"/>
            <a:ext cx="1584325" cy="1587"/>
          </a:xfrm>
          <a:prstGeom prst="line">
            <a:avLst/>
          </a:prstGeom>
          <a:ln w="12700" cap="flat" cmpd="sng">
            <a:solidFill>
              <a:schemeClr val="tx1"/>
            </a:solidFill>
            <a:prstDash val="solid"/>
            <a:headEnd type="none" w="med" len="med"/>
            <a:tailEnd type="none" w="med" len="med"/>
          </a:ln>
        </p:spPr>
      </p:sp>
      <p:sp>
        <p:nvSpPr>
          <p:cNvPr id="304203" name="Line 75"/>
          <p:cNvSpPr/>
          <p:nvPr/>
        </p:nvSpPr>
        <p:spPr>
          <a:xfrm>
            <a:off x="827088" y="6299200"/>
            <a:ext cx="1584325" cy="1588"/>
          </a:xfrm>
          <a:prstGeom prst="line">
            <a:avLst/>
          </a:prstGeom>
          <a:ln w="12700" cap="flat" cmpd="sng">
            <a:solidFill>
              <a:schemeClr val="tx1"/>
            </a:solidFill>
            <a:prstDash val="solid"/>
            <a:headEnd type="none" w="med" len="med"/>
            <a:tailEnd type="none" w="med" len="med"/>
          </a:ln>
        </p:spPr>
      </p:sp>
      <p:sp>
        <p:nvSpPr>
          <p:cNvPr id="304204" name="Line 76"/>
          <p:cNvSpPr/>
          <p:nvPr/>
        </p:nvSpPr>
        <p:spPr>
          <a:xfrm>
            <a:off x="827088" y="6761163"/>
            <a:ext cx="1584325" cy="1587"/>
          </a:xfrm>
          <a:prstGeom prst="line">
            <a:avLst/>
          </a:prstGeom>
          <a:ln w="28575" cap="sq" cmpd="sng">
            <a:solidFill>
              <a:schemeClr val="tx1"/>
            </a:solidFill>
            <a:prstDash val="solid"/>
            <a:headEnd type="none" w="med" len="med"/>
            <a:tailEnd type="none" w="med" len="med"/>
          </a:ln>
        </p:spPr>
      </p:sp>
      <p:sp>
        <p:nvSpPr>
          <p:cNvPr id="304205" name="Line 77"/>
          <p:cNvSpPr/>
          <p:nvPr/>
        </p:nvSpPr>
        <p:spPr>
          <a:xfrm>
            <a:off x="827088" y="2627313"/>
            <a:ext cx="0" cy="4133850"/>
          </a:xfrm>
          <a:prstGeom prst="line">
            <a:avLst/>
          </a:prstGeom>
          <a:ln w="28575" cap="sq" cmpd="sng">
            <a:solidFill>
              <a:schemeClr val="tx1"/>
            </a:solidFill>
            <a:prstDash val="solid"/>
            <a:headEnd type="none" w="med" len="med"/>
            <a:tailEnd type="none" w="med" len="med"/>
          </a:ln>
        </p:spPr>
      </p:sp>
      <p:sp>
        <p:nvSpPr>
          <p:cNvPr id="304206" name="Line 78"/>
          <p:cNvSpPr/>
          <p:nvPr/>
        </p:nvSpPr>
        <p:spPr>
          <a:xfrm>
            <a:off x="2411413" y="2636838"/>
            <a:ext cx="0" cy="4133850"/>
          </a:xfrm>
          <a:prstGeom prst="line">
            <a:avLst/>
          </a:prstGeom>
          <a:ln w="28575" cap="sq" cmpd="sng">
            <a:solidFill>
              <a:schemeClr val="tx1"/>
            </a:solidFill>
            <a:prstDash val="solid"/>
            <a:headEnd type="none" w="med" len="med"/>
            <a:tailEnd type="none" w="med" len="med"/>
          </a:ln>
        </p:spPr>
      </p:sp>
      <p:sp>
        <p:nvSpPr>
          <p:cNvPr id="304208" name="Text Box 80"/>
          <p:cNvSpPr txBox="1">
            <a:spLocks noChangeArrowheads="1"/>
          </p:cNvSpPr>
          <p:nvPr/>
        </p:nvSpPr>
        <p:spPr bwMode="auto">
          <a:xfrm>
            <a:off x="1060450" y="2128838"/>
            <a:ext cx="1271588"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i</a:t>
            </a:r>
            <a:r>
              <a:rPr kumimoji="0" lang="zh-CN" altLang="en-US" sz="2200" kern="1200" cap="none" spc="0" normalizeH="0" baseline="0" noProof="0">
                <a:latin typeface="Arial" panose="020B0604020202020204" pitchFamily="34" charset="0"/>
                <a:ea typeface="宋体" panose="02010600030101010101" pitchFamily="2" charset="-122"/>
                <a:cs typeface="+mn-cs"/>
              </a:rPr>
              <a:t>节点</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4131">
                                            <p:txEl>
                                              <p:charRg st="25" end="49"/>
                                            </p:txEl>
                                          </p:spTgt>
                                        </p:tgtEl>
                                        <p:attrNameLst>
                                          <p:attrName>style.visibility</p:attrName>
                                        </p:attrNameLst>
                                      </p:cBhvr>
                                      <p:to>
                                        <p:strVal val="visible"/>
                                      </p:to>
                                    </p:set>
                                    <p:animEffect transition="in" filter="box(in)">
                                      <p:cBhvr>
                                        <p:cTn id="7" dur="500"/>
                                        <p:tgtEl>
                                          <p:spTgt spid="304131">
                                            <p:txEl>
                                              <p:charRg st="25"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4185"/>
                                        </p:tgtEl>
                                        <p:attrNameLst>
                                          <p:attrName>style.visibility</p:attrName>
                                        </p:attrNameLst>
                                      </p:cBhvr>
                                      <p:to>
                                        <p:strVal val="visible"/>
                                      </p:to>
                                    </p:set>
                                    <p:animEffect transition="in" filter="box(in)">
                                      <p:cBhvr>
                                        <p:cTn id="12" dur="500"/>
                                        <p:tgtEl>
                                          <p:spTgt spid="30418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04186"/>
                                        </p:tgtEl>
                                        <p:attrNameLst>
                                          <p:attrName>style.visibility</p:attrName>
                                        </p:attrNameLst>
                                      </p:cBhvr>
                                      <p:to>
                                        <p:strVal val="visible"/>
                                      </p:to>
                                    </p:set>
                                    <p:animEffect transition="in" filter="box(in)">
                                      <p:cBhvr>
                                        <p:cTn id="15" dur="500"/>
                                        <p:tgtEl>
                                          <p:spTgt spid="30418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4187"/>
                                        </p:tgtEl>
                                        <p:attrNameLst>
                                          <p:attrName>style.visibility</p:attrName>
                                        </p:attrNameLst>
                                      </p:cBhvr>
                                      <p:to>
                                        <p:strVal val="visible"/>
                                      </p:to>
                                    </p:set>
                                    <p:animEffect transition="in" filter="box(in)">
                                      <p:cBhvr>
                                        <p:cTn id="18" dur="500"/>
                                        <p:tgtEl>
                                          <p:spTgt spid="30418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4188"/>
                                        </p:tgtEl>
                                        <p:attrNameLst>
                                          <p:attrName>style.visibility</p:attrName>
                                        </p:attrNameLst>
                                      </p:cBhvr>
                                      <p:to>
                                        <p:strVal val="visible"/>
                                      </p:to>
                                    </p:set>
                                    <p:animEffect transition="in" filter="box(in)">
                                      <p:cBhvr>
                                        <p:cTn id="21" dur="500"/>
                                        <p:tgtEl>
                                          <p:spTgt spid="30418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304189"/>
                                        </p:tgtEl>
                                        <p:attrNameLst>
                                          <p:attrName>style.visibility</p:attrName>
                                        </p:attrNameLst>
                                      </p:cBhvr>
                                      <p:to>
                                        <p:strVal val="visible"/>
                                      </p:to>
                                    </p:set>
                                    <p:animEffect transition="in" filter="box(in)">
                                      <p:cBhvr>
                                        <p:cTn id="24" dur="500"/>
                                        <p:tgtEl>
                                          <p:spTgt spid="30418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04190"/>
                                        </p:tgtEl>
                                        <p:attrNameLst>
                                          <p:attrName>style.visibility</p:attrName>
                                        </p:attrNameLst>
                                      </p:cBhvr>
                                      <p:to>
                                        <p:strVal val="visible"/>
                                      </p:to>
                                    </p:set>
                                    <p:animEffect transition="in" filter="box(in)">
                                      <p:cBhvr>
                                        <p:cTn id="27" dur="500"/>
                                        <p:tgtEl>
                                          <p:spTgt spid="30419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04191"/>
                                        </p:tgtEl>
                                        <p:attrNameLst>
                                          <p:attrName>style.visibility</p:attrName>
                                        </p:attrNameLst>
                                      </p:cBhvr>
                                      <p:to>
                                        <p:strVal val="visible"/>
                                      </p:to>
                                    </p:set>
                                    <p:animEffect transition="in" filter="box(in)">
                                      <p:cBhvr>
                                        <p:cTn id="30" dur="500"/>
                                        <p:tgtEl>
                                          <p:spTgt spid="30419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04192"/>
                                        </p:tgtEl>
                                        <p:attrNameLst>
                                          <p:attrName>style.visibility</p:attrName>
                                        </p:attrNameLst>
                                      </p:cBhvr>
                                      <p:to>
                                        <p:strVal val="visible"/>
                                      </p:to>
                                    </p:set>
                                    <p:animEffect transition="in" filter="box(in)">
                                      <p:cBhvr>
                                        <p:cTn id="33" dur="500"/>
                                        <p:tgtEl>
                                          <p:spTgt spid="30419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04193"/>
                                        </p:tgtEl>
                                        <p:attrNameLst>
                                          <p:attrName>style.visibility</p:attrName>
                                        </p:attrNameLst>
                                      </p:cBhvr>
                                      <p:to>
                                        <p:strVal val="visible"/>
                                      </p:to>
                                    </p:set>
                                    <p:animEffect transition="in" filter="box(in)">
                                      <p:cBhvr>
                                        <p:cTn id="36" dur="500"/>
                                        <p:tgtEl>
                                          <p:spTgt spid="30419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04194"/>
                                        </p:tgtEl>
                                        <p:attrNameLst>
                                          <p:attrName>style.visibility</p:attrName>
                                        </p:attrNameLst>
                                      </p:cBhvr>
                                      <p:to>
                                        <p:strVal val="visible"/>
                                      </p:to>
                                    </p:set>
                                    <p:animEffect transition="in" filter="box(in)">
                                      <p:cBhvr>
                                        <p:cTn id="39" dur="500"/>
                                        <p:tgtEl>
                                          <p:spTgt spid="304194"/>
                                        </p:tgtEl>
                                      </p:cBhvr>
                                    </p:animEffect>
                                  </p:childTnLst>
                                </p:cTn>
                              </p:par>
                              <p:par>
                                <p:cTn id="40" presetID="4" presetClass="entr" presetSubtype="16" fill="hold" nodeType="withEffect">
                                  <p:stCondLst>
                                    <p:cond delay="0"/>
                                  </p:stCondLst>
                                  <p:childTnLst>
                                    <p:set>
                                      <p:cBhvr>
                                        <p:cTn id="41" dur="1" fill="hold">
                                          <p:stCondLst>
                                            <p:cond delay="0"/>
                                          </p:stCondLst>
                                        </p:cTn>
                                        <p:tgtEl>
                                          <p:spTgt spid="304195"/>
                                        </p:tgtEl>
                                        <p:attrNameLst>
                                          <p:attrName>style.visibility</p:attrName>
                                        </p:attrNameLst>
                                      </p:cBhvr>
                                      <p:to>
                                        <p:strVal val="visible"/>
                                      </p:to>
                                    </p:set>
                                    <p:animEffect transition="in" filter="box(in)">
                                      <p:cBhvr>
                                        <p:cTn id="42" dur="500"/>
                                        <p:tgtEl>
                                          <p:spTgt spid="304195"/>
                                        </p:tgtEl>
                                      </p:cBhvr>
                                    </p:animEffect>
                                  </p:childTnLst>
                                </p:cTn>
                              </p:par>
                              <p:par>
                                <p:cTn id="43" presetID="4" presetClass="entr" presetSubtype="16" fill="hold" nodeType="withEffect">
                                  <p:stCondLst>
                                    <p:cond delay="0"/>
                                  </p:stCondLst>
                                  <p:childTnLst>
                                    <p:set>
                                      <p:cBhvr>
                                        <p:cTn id="44" dur="1" fill="hold">
                                          <p:stCondLst>
                                            <p:cond delay="0"/>
                                          </p:stCondLst>
                                        </p:cTn>
                                        <p:tgtEl>
                                          <p:spTgt spid="304196"/>
                                        </p:tgtEl>
                                        <p:attrNameLst>
                                          <p:attrName>style.visibility</p:attrName>
                                        </p:attrNameLst>
                                      </p:cBhvr>
                                      <p:to>
                                        <p:strVal val="visible"/>
                                      </p:to>
                                    </p:set>
                                    <p:animEffect transition="in" filter="box(in)">
                                      <p:cBhvr>
                                        <p:cTn id="45" dur="500"/>
                                        <p:tgtEl>
                                          <p:spTgt spid="304196"/>
                                        </p:tgtEl>
                                      </p:cBhvr>
                                    </p:animEffect>
                                  </p:childTnLst>
                                </p:cTn>
                              </p:par>
                              <p:par>
                                <p:cTn id="46" presetID="4" presetClass="entr" presetSubtype="16" fill="hold" nodeType="withEffect">
                                  <p:stCondLst>
                                    <p:cond delay="0"/>
                                  </p:stCondLst>
                                  <p:childTnLst>
                                    <p:set>
                                      <p:cBhvr>
                                        <p:cTn id="47" dur="1" fill="hold">
                                          <p:stCondLst>
                                            <p:cond delay="0"/>
                                          </p:stCondLst>
                                        </p:cTn>
                                        <p:tgtEl>
                                          <p:spTgt spid="304197"/>
                                        </p:tgtEl>
                                        <p:attrNameLst>
                                          <p:attrName>style.visibility</p:attrName>
                                        </p:attrNameLst>
                                      </p:cBhvr>
                                      <p:to>
                                        <p:strVal val="visible"/>
                                      </p:to>
                                    </p:set>
                                    <p:animEffect transition="in" filter="box(in)">
                                      <p:cBhvr>
                                        <p:cTn id="48" dur="500"/>
                                        <p:tgtEl>
                                          <p:spTgt spid="304197"/>
                                        </p:tgtEl>
                                      </p:cBhvr>
                                    </p:animEffect>
                                  </p:childTnLst>
                                </p:cTn>
                              </p:par>
                              <p:par>
                                <p:cTn id="49" presetID="4" presetClass="entr" presetSubtype="16" fill="hold" nodeType="withEffect">
                                  <p:stCondLst>
                                    <p:cond delay="0"/>
                                  </p:stCondLst>
                                  <p:childTnLst>
                                    <p:set>
                                      <p:cBhvr>
                                        <p:cTn id="50" dur="1" fill="hold">
                                          <p:stCondLst>
                                            <p:cond delay="0"/>
                                          </p:stCondLst>
                                        </p:cTn>
                                        <p:tgtEl>
                                          <p:spTgt spid="304198"/>
                                        </p:tgtEl>
                                        <p:attrNameLst>
                                          <p:attrName>style.visibility</p:attrName>
                                        </p:attrNameLst>
                                      </p:cBhvr>
                                      <p:to>
                                        <p:strVal val="visible"/>
                                      </p:to>
                                    </p:set>
                                    <p:animEffect transition="in" filter="box(in)">
                                      <p:cBhvr>
                                        <p:cTn id="51" dur="500"/>
                                        <p:tgtEl>
                                          <p:spTgt spid="304198"/>
                                        </p:tgtEl>
                                      </p:cBhvr>
                                    </p:animEffect>
                                  </p:childTnLst>
                                </p:cTn>
                              </p:par>
                              <p:par>
                                <p:cTn id="52" presetID="4" presetClass="entr" presetSubtype="16" fill="hold" nodeType="withEffect">
                                  <p:stCondLst>
                                    <p:cond delay="0"/>
                                  </p:stCondLst>
                                  <p:childTnLst>
                                    <p:set>
                                      <p:cBhvr>
                                        <p:cTn id="53" dur="1" fill="hold">
                                          <p:stCondLst>
                                            <p:cond delay="0"/>
                                          </p:stCondLst>
                                        </p:cTn>
                                        <p:tgtEl>
                                          <p:spTgt spid="304199"/>
                                        </p:tgtEl>
                                        <p:attrNameLst>
                                          <p:attrName>style.visibility</p:attrName>
                                        </p:attrNameLst>
                                      </p:cBhvr>
                                      <p:to>
                                        <p:strVal val="visible"/>
                                      </p:to>
                                    </p:set>
                                    <p:animEffect transition="in" filter="box(in)">
                                      <p:cBhvr>
                                        <p:cTn id="54" dur="500"/>
                                        <p:tgtEl>
                                          <p:spTgt spid="304199"/>
                                        </p:tgtEl>
                                      </p:cBhvr>
                                    </p:animEffect>
                                  </p:childTnLst>
                                </p:cTn>
                              </p:par>
                              <p:par>
                                <p:cTn id="55" presetID="4" presetClass="entr" presetSubtype="16" fill="hold" nodeType="withEffect">
                                  <p:stCondLst>
                                    <p:cond delay="0"/>
                                  </p:stCondLst>
                                  <p:childTnLst>
                                    <p:set>
                                      <p:cBhvr>
                                        <p:cTn id="56" dur="1" fill="hold">
                                          <p:stCondLst>
                                            <p:cond delay="0"/>
                                          </p:stCondLst>
                                        </p:cTn>
                                        <p:tgtEl>
                                          <p:spTgt spid="304200"/>
                                        </p:tgtEl>
                                        <p:attrNameLst>
                                          <p:attrName>style.visibility</p:attrName>
                                        </p:attrNameLst>
                                      </p:cBhvr>
                                      <p:to>
                                        <p:strVal val="visible"/>
                                      </p:to>
                                    </p:set>
                                    <p:animEffect transition="in" filter="box(in)">
                                      <p:cBhvr>
                                        <p:cTn id="57" dur="500"/>
                                        <p:tgtEl>
                                          <p:spTgt spid="304200"/>
                                        </p:tgtEl>
                                      </p:cBhvr>
                                    </p:animEffect>
                                  </p:childTnLst>
                                </p:cTn>
                              </p:par>
                              <p:par>
                                <p:cTn id="58" presetID="4" presetClass="entr" presetSubtype="16" fill="hold" nodeType="withEffect">
                                  <p:stCondLst>
                                    <p:cond delay="0"/>
                                  </p:stCondLst>
                                  <p:childTnLst>
                                    <p:set>
                                      <p:cBhvr>
                                        <p:cTn id="59" dur="1" fill="hold">
                                          <p:stCondLst>
                                            <p:cond delay="0"/>
                                          </p:stCondLst>
                                        </p:cTn>
                                        <p:tgtEl>
                                          <p:spTgt spid="304201"/>
                                        </p:tgtEl>
                                        <p:attrNameLst>
                                          <p:attrName>style.visibility</p:attrName>
                                        </p:attrNameLst>
                                      </p:cBhvr>
                                      <p:to>
                                        <p:strVal val="visible"/>
                                      </p:to>
                                    </p:set>
                                    <p:animEffect transition="in" filter="box(in)">
                                      <p:cBhvr>
                                        <p:cTn id="60" dur="500"/>
                                        <p:tgtEl>
                                          <p:spTgt spid="304201"/>
                                        </p:tgtEl>
                                      </p:cBhvr>
                                    </p:animEffect>
                                  </p:childTnLst>
                                </p:cTn>
                              </p:par>
                              <p:par>
                                <p:cTn id="61" presetID="4" presetClass="entr" presetSubtype="16" fill="hold" nodeType="withEffect">
                                  <p:stCondLst>
                                    <p:cond delay="0"/>
                                  </p:stCondLst>
                                  <p:childTnLst>
                                    <p:set>
                                      <p:cBhvr>
                                        <p:cTn id="62" dur="1" fill="hold">
                                          <p:stCondLst>
                                            <p:cond delay="0"/>
                                          </p:stCondLst>
                                        </p:cTn>
                                        <p:tgtEl>
                                          <p:spTgt spid="304202"/>
                                        </p:tgtEl>
                                        <p:attrNameLst>
                                          <p:attrName>style.visibility</p:attrName>
                                        </p:attrNameLst>
                                      </p:cBhvr>
                                      <p:to>
                                        <p:strVal val="visible"/>
                                      </p:to>
                                    </p:set>
                                    <p:animEffect transition="in" filter="box(in)">
                                      <p:cBhvr>
                                        <p:cTn id="63" dur="500"/>
                                        <p:tgtEl>
                                          <p:spTgt spid="304202"/>
                                        </p:tgtEl>
                                      </p:cBhvr>
                                    </p:animEffect>
                                  </p:childTnLst>
                                </p:cTn>
                              </p:par>
                              <p:par>
                                <p:cTn id="64" presetID="4" presetClass="entr" presetSubtype="16" fill="hold" nodeType="withEffect">
                                  <p:stCondLst>
                                    <p:cond delay="0"/>
                                  </p:stCondLst>
                                  <p:childTnLst>
                                    <p:set>
                                      <p:cBhvr>
                                        <p:cTn id="65" dur="1" fill="hold">
                                          <p:stCondLst>
                                            <p:cond delay="0"/>
                                          </p:stCondLst>
                                        </p:cTn>
                                        <p:tgtEl>
                                          <p:spTgt spid="304203"/>
                                        </p:tgtEl>
                                        <p:attrNameLst>
                                          <p:attrName>style.visibility</p:attrName>
                                        </p:attrNameLst>
                                      </p:cBhvr>
                                      <p:to>
                                        <p:strVal val="visible"/>
                                      </p:to>
                                    </p:set>
                                    <p:animEffect transition="in" filter="box(in)">
                                      <p:cBhvr>
                                        <p:cTn id="66" dur="500"/>
                                        <p:tgtEl>
                                          <p:spTgt spid="304203"/>
                                        </p:tgtEl>
                                      </p:cBhvr>
                                    </p:animEffect>
                                  </p:childTnLst>
                                </p:cTn>
                              </p:par>
                              <p:par>
                                <p:cTn id="67" presetID="4" presetClass="entr" presetSubtype="16" fill="hold" nodeType="withEffect">
                                  <p:stCondLst>
                                    <p:cond delay="0"/>
                                  </p:stCondLst>
                                  <p:childTnLst>
                                    <p:set>
                                      <p:cBhvr>
                                        <p:cTn id="68" dur="1" fill="hold">
                                          <p:stCondLst>
                                            <p:cond delay="0"/>
                                          </p:stCondLst>
                                        </p:cTn>
                                        <p:tgtEl>
                                          <p:spTgt spid="304204"/>
                                        </p:tgtEl>
                                        <p:attrNameLst>
                                          <p:attrName>style.visibility</p:attrName>
                                        </p:attrNameLst>
                                      </p:cBhvr>
                                      <p:to>
                                        <p:strVal val="visible"/>
                                      </p:to>
                                    </p:set>
                                    <p:animEffect transition="in" filter="box(in)">
                                      <p:cBhvr>
                                        <p:cTn id="69" dur="500"/>
                                        <p:tgtEl>
                                          <p:spTgt spid="304204"/>
                                        </p:tgtEl>
                                      </p:cBhvr>
                                    </p:animEffect>
                                  </p:childTnLst>
                                </p:cTn>
                              </p:par>
                              <p:par>
                                <p:cTn id="70" presetID="4" presetClass="entr" presetSubtype="16" fill="hold" nodeType="withEffect">
                                  <p:stCondLst>
                                    <p:cond delay="0"/>
                                  </p:stCondLst>
                                  <p:childTnLst>
                                    <p:set>
                                      <p:cBhvr>
                                        <p:cTn id="71" dur="1" fill="hold">
                                          <p:stCondLst>
                                            <p:cond delay="0"/>
                                          </p:stCondLst>
                                        </p:cTn>
                                        <p:tgtEl>
                                          <p:spTgt spid="304205"/>
                                        </p:tgtEl>
                                        <p:attrNameLst>
                                          <p:attrName>style.visibility</p:attrName>
                                        </p:attrNameLst>
                                      </p:cBhvr>
                                      <p:to>
                                        <p:strVal val="visible"/>
                                      </p:to>
                                    </p:set>
                                    <p:animEffect transition="in" filter="box(in)">
                                      <p:cBhvr>
                                        <p:cTn id="72" dur="500"/>
                                        <p:tgtEl>
                                          <p:spTgt spid="304205"/>
                                        </p:tgtEl>
                                      </p:cBhvr>
                                    </p:animEffect>
                                  </p:childTnLst>
                                </p:cTn>
                              </p:par>
                              <p:par>
                                <p:cTn id="73" presetID="4" presetClass="entr" presetSubtype="16" fill="hold" nodeType="withEffect">
                                  <p:stCondLst>
                                    <p:cond delay="0"/>
                                  </p:stCondLst>
                                  <p:childTnLst>
                                    <p:set>
                                      <p:cBhvr>
                                        <p:cTn id="74" dur="1" fill="hold">
                                          <p:stCondLst>
                                            <p:cond delay="0"/>
                                          </p:stCondLst>
                                        </p:cTn>
                                        <p:tgtEl>
                                          <p:spTgt spid="304206"/>
                                        </p:tgtEl>
                                        <p:attrNameLst>
                                          <p:attrName>style.visibility</p:attrName>
                                        </p:attrNameLst>
                                      </p:cBhvr>
                                      <p:to>
                                        <p:strVal val="visible"/>
                                      </p:to>
                                    </p:set>
                                    <p:animEffect transition="in" filter="box(in)">
                                      <p:cBhvr>
                                        <p:cTn id="75" dur="500"/>
                                        <p:tgtEl>
                                          <p:spTgt spid="304206"/>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04208"/>
                                        </p:tgtEl>
                                        <p:attrNameLst>
                                          <p:attrName>style.visibility</p:attrName>
                                        </p:attrNameLst>
                                      </p:cBhvr>
                                      <p:to>
                                        <p:strVal val="visible"/>
                                      </p:to>
                                    </p:set>
                                    <p:animEffect transition="in" filter="box(in)">
                                      <p:cBhvr>
                                        <p:cTn id="78" dur="500"/>
                                        <p:tgtEl>
                                          <p:spTgt spid="304208"/>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304131">
                                            <p:txEl>
                                              <p:charRg st="49" end="85"/>
                                            </p:txEl>
                                          </p:spTgt>
                                        </p:tgtEl>
                                        <p:attrNameLst>
                                          <p:attrName>style.visibility</p:attrName>
                                        </p:attrNameLst>
                                      </p:cBhvr>
                                      <p:to>
                                        <p:strVal val="visible"/>
                                      </p:to>
                                    </p:set>
                                    <p:animEffect transition="in" filter="box(in)">
                                      <p:cBhvr>
                                        <p:cTn id="83" dur="500"/>
                                        <p:tgtEl>
                                          <p:spTgt spid="304131">
                                            <p:txEl>
                                              <p:charRg st="49" end="8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box(in)">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86" grpId="0"/>
      <p:bldP spid="304187" grpId="0"/>
      <p:bldP spid="304188" grpId="0"/>
      <p:bldP spid="304189" grpId="0"/>
      <p:bldP spid="304190" grpId="0"/>
      <p:bldP spid="304191" grpId="0"/>
      <p:bldP spid="304192" grpId="0"/>
      <p:bldP spid="304193" grpId="0"/>
      <p:bldP spid="304194" grpId="0"/>
      <p:bldP spid="3042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Rectangle 2"/>
          <p:cNvSpPr>
            <a:spLocks noGrp="1" noChangeArrowheads="1"/>
          </p:cNvSpPr>
          <p:nvPr>
            <p:ph type="title"/>
          </p:nvPr>
        </p:nvSpPr>
        <p:spPr>
          <a:xfrm>
            <a:off x="250825" y="11588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sp>
        <p:nvSpPr>
          <p:cNvPr id="305155" name="Text Box 3"/>
          <p:cNvSpPr txBox="1">
            <a:spLocks noChangeArrowheads="1"/>
          </p:cNvSpPr>
          <p:nvPr/>
        </p:nvSpPr>
        <p:spPr bwMode="auto">
          <a:xfrm>
            <a:off x="107950" y="692150"/>
            <a:ext cx="8640763" cy="19669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zh-CN" b="0" kern="1200" cap="none" spc="0" normalizeH="0" baseline="0" noProof="0">
                <a:latin typeface="Arial" panose="020B0604020202020204" pitchFamily="34" charset="0"/>
                <a:ea typeface="宋体" panose="02010600030101010101" pitchFamily="2" charset="-122"/>
                <a:cs typeface="+mn-cs"/>
              </a:rPr>
              <a:t>+1M</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宋体" panose="02010600030101010101" pitchFamily="2" charset="-122"/>
                <a:ea typeface="宋体" panose="02010600030101010101" pitchFamily="2" charset="-122"/>
                <a:cs typeface="+mn-cs"/>
              </a:rPr>
              <a:t>n</a:t>
            </a:r>
            <a:r>
              <a:rPr kumimoji="0" lang="en-US" altLang="zh-CN" kern="1200" cap="none" spc="0" normalizeH="0" baseline="0" noProof="0">
                <a:latin typeface="Arial" panose="020B0604020202020204" pitchFamily="34" charset="0"/>
                <a:ea typeface="宋体" panose="02010600030101010101" pitchFamily="2" charset="-122"/>
                <a:cs typeface="+mn-cs"/>
              </a:rPr>
              <a:t>≤</a:t>
            </a:r>
            <a:r>
              <a:rPr kumimoji="0" lang="en-US" altLang="zh-CN" b="0" kern="1200" cap="none" spc="0" normalizeH="0" baseline="0" noProof="0">
                <a:latin typeface="Arial" panose="020B0604020202020204" pitchFamily="34" charset="0"/>
                <a:ea typeface="宋体" panose="02010600030101010101" pitchFamily="2" charset="-122"/>
                <a:cs typeface="+mn-cs"/>
              </a:rPr>
              <a:t>1034+1M+1G</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sz="2200" kern="1200" cap="none" spc="0" normalizeH="0" baseline="0" noProof="0">
                <a:latin typeface="宋体" panose="02010600030101010101" pitchFamily="2" charset="-122"/>
                <a:ea typeface="宋体" panose="02010600030101010101" pitchFamily="2" charset="-122"/>
                <a:cs typeface="+mn-cs"/>
              </a:rPr>
              <a:t>再将第一个二级索引块存入</a:t>
            </a:r>
            <a:r>
              <a:rPr kumimoji="0" lang="en-US" altLang="zh-CN" sz="2200" kern="1200" cap="none" spc="0" normalizeH="0" baseline="0" noProof="0">
                <a:latin typeface="宋体" panose="02010600030101010101" pitchFamily="2" charset="-122"/>
                <a:ea typeface="宋体" panose="02010600030101010101" pitchFamily="2" charset="-122"/>
                <a:cs typeface="+mn-cs"/>
              </a:rPr>
              <a:t>iaddr(11)</a:t>
            </a:r>
            <a:r>
              <a:rPr kumimoji="0" lang="zh-CN" altLang="en-US" sz="2200" kern="1200" cap="none" spc="0" normalizeH="0" baseline="0" noProof="0">
                <a:latin typeface="宋体" panose="02010600030101010101" pitchFamily="2" charset="-122"/>
                <a:ea typeface="宋体" panose="02010600030101010101" pitchFamily="2" charset="-122"/>
                <a:cs typeface="+mn-cs"/>
              </a:rPr>
              <a:t>中；</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sz="2200" kern="1200" cap="none" spc="0" normalizeH="0" baseline="0" noProof="0">
                <a:latin typeface="宋体" panose="02010600030101010101" pitchFamily="2" charset="-122"/>
                <a:ea typeface="宋体" panose="02010600030101010101" pitchFamily="2" charset="-122"/>
                <a:cs typeface="+mn-cs"/>
              </a:rPr>
              <a:t>剩下的不超过</a:t>
            </a:r>
            <a:r>
              <a:rPr kumimoji="0" lang="en-US" altLang="zh-CN" sz="2200" kern="1200" cap="none" spc="0" normalizeH="0" baseline="0" noProof="0">
                <a:latin typeface="宋体" panose="02010600030101010101" pitchFamily="2" charset="-122"/>
                <a:ea typeface="宋体" panose="02010600030101010101" pitchFamily="2" charset="-122"/>
                <a:cs typeface="+mn-cs"/>
              </a:rPr>
              <a:t>1024</a:t>
            </a:r>
            <a:r>
              <a:rPr kumimoji="0" lang="zh-CN" altLang="en-US" sz="2200" kern="1200" cap="none" spc="0" normalizeH="0" baseline="0" noProof="0">
                <a:latin typeface="宋体" panose="02010600030101010101" pitchFamily="2" charset="-122"/>
                <a:ea typeface="宋体" panose="02010600030101010101" pitchFamily="2" charset="-122"/>
                <a:cs typeface="+mn-cs"/>
              </a:rPr>
              <a:t>个二级索引块号存入一个三级索引块中；</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a:p>
            <a:pPr marR="0" defTabSz="914400">
              <a:buClr>
                <a:schemeClr val="tx1"/>
              </a:buClr>
              <a:buSzTx/>
              <a:buFontTx/>
              <a:buChar char="•"/>
              <a:defRPr/>
            </a:pPr>
            <a:r>
              <a:rPr kumimoji="0" lang="zh-CN" altLang="en-US" sz="2200" kern="1200" cap="none" spc="0" normalizeH="0" baseline="0" noProof="0">
                <a:latin typeface="宋体" panose="02010600030101010101" pitchFamily="2" charset="-122"/>
                <a:ea typeface="宋体" panose="02010600030101010101" pitchFamily="2" charset="-122"/>
                <a:cs typeface="+mn-cs"/>
              </a:rPr>
              <a:t>最后将该三级索引块块号存入</a:t>
            </a:r>
            <a:r>
              <a:rPr kumimoji="0" lang="en-US" altLang="zh-CN" sz="2200" kern="1200" cap="none" spc="0" normalizeH="0" baseline="0" noProof="0">
                <a:latin typeface="宋体" panose="02010600030101010101" pitchFamily="2" charset="-122"/>
                <a:ea typeface="宋体" panose="02010600030101010101" pitchFamily="2" charset="-122"/>
                <a:cs typeface="+mn-cs"/>
              </a:rPr>
              <a:t>iaddr(12)</a:t>
            </a:r>
            <a:r>
              <a:rPr kumimoji="0" lang="zh-CN" altLang="en-US" sz="2200" kern="1200" cap="none" spc="0" normalizeH="0" baseline="0" noProof="0">
                <a:latin typeface="宋体" panose="02010600030101010101" pitchFamily="2" charset="-122"/>
                <a:ea typeface="宋体" panose="02010600030101010101" pitchFamily="2" charset="-122"/>
                <a:cs typeface="+mn-cs"/>
              </a:rPr>
              <a:t>中：</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p:txBody>
      </p:sp>
      <p:sp>
        <p:nvSpPr>
          <p:cNvPr id="60420" name="Text Box 12"/>
          <p:cNvSpPr txBox="1"/>
          <p:nvPr/>
        </p:nvSpPr>
        <p:spPr>
          <a:xfrm>
            <a:off x="7092950" y="5300663"/>
            <a:ext cx="588963" cy="366712"/>
          </a:xfrm>
          <a:prstGeom prst="rect">
            <a:avLst/>
          </a:prstGeom>
          <a:noFill/>
          <a:ln w="9525">
            <a:noFill/>
          </a:ln>
        </p:spPr>
        <p:txBody>
          <a:bodyPr>
            <a:spAutoFit/>
          </a:bodyPr>
          <a:p>
            <a:pPr>
              <a:buClrTx/>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60421" name="Text Box 13"/>
          <p:cNvSpPr txBox="1"/>
          <p:nvPr/>
        </p:nvSpPr>
        <p:spPr>
          <a:xfrm>
            <a:off x="6443663" y="3068638"/>
            <a:ext cx="1493837" cy="433387"/>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60422" name="Text Box 14"/>
          <p:cNvSpPr txBox="1"/>
          <p:nvPr/>
        </p:nvSpPr>
        <p:spPr>
          <a:xfrm>
            <a:off x="6443663" y="3644900"/>
            <a:ext cx="1493837" cy="431800"/>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60423" name="Text Box 15"/>
          <p:cNvSpPr txBox="1"/>
          <p:nvPr/>
        </p:nvSpPr>
        <p:spPr>
          <a:xfrm>
            <a:off x="6443663" y="4221163"/>
            <a:ext cx="1493837" cy="431800"/>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60424" name="Text Box 16"/>
          <p:cNvSpPr txBox="1"/>
          <p:nvPr/>
        </p:nvSpPr>
        <p:spPr>
          <a:xfrm>
            <a:off x="6443663" y="4868863"/>
            <a:ext cx="1493837" cy="434975"/>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60425" name="Text Box 17"/>
          <p:cNvSpPr txBox="1"/>
          <p:nvPr/>
        </p:nvSpPr>
        <p:spPr>
          <a:xfrm>
            <a:off x="6443663" y="5805488"/>
            <a:ext cx="1493837" cy="431800"/>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800" dirty="0">
              <a:latin typeface="Arial" panose="020B0604020202020204" pitchFamily="34" charset="0"/>
              <a:sym typeface="Symbol" panose="05050102010706020507" pitchFamily="18" charset="2"/>
            </a:endParaRPr>
          </a:p>
        </p:txBody>
      </p:sp>
      <p:sp>
        <p:nvSpPr>
          <p:cNvPr id="60426" name="Text Box 20"/>
          <p:cNvSpPr txBox="1"/>
          <p:nvPr/>
        </p:nvSpPr>
        <p:spPr>
          <a:xfrm>
            <a:off x="6445250" y="3068638"/>
            <a:ext cx="1655763" cy="396875"/>
          </a:xfrm>
          <a:prstGeom prst="rect">
            <a:avLst/>
          </a:prstGeom>
          <a:noFill/>
          <a:ln w="9525">
            <a:noFill/>
          </a:ln>
        </p:spPr>
        <p:txBody>
          <a:bodyPr>
            <a:spAutoFit/>
          </a:bodyPr>
          <a:p>
            <a:pPr>
              <a:buClrTx/>
            </a:pPr>
            <a:r>
              <a:rPr lang="zh-CN" altLang="en-US" sz="2000" dirty="0">
                <a:latin typeface="Times New Roman" panose="02020603050405020304" pitchFamily="18" charset="0"/>
              </a:rPr>
              <a:t>二级索引块</a:t>
            </a:r>
            <a:endParaRPr lang="zh-CN" altLang="en-US" sz="2000" dirty="0">
              <a:latin typeface="Times New Roman" panose="02020603050405020304" pitchFamily="18" charset="0"/>
            </a:endParaRPr>
          </a:p>
        </p:txBody>
      </p:sp>
      <p:sp>
        <p:nvSpPr>
          <p:cNvPr id="305173" name="AutoShape 21"/>
          <p:cNvSpPr/>
          <p:nvPr/>
        </p:nvSpPr>
        <p:spPr bwMode="auto">
          <a:xfrm>
            <a:off x="8027988" y="3789363"/>
            <a:ext cx="71438" cy="2232025"/>
          </a:xfrm>
          <a:prstGeom prst="rightBrace">
            <a:avLst>
              <a:gd name="adj1" fmla="val 260372"/>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174" name="Text Box 22"/>
          <p:cNvSpPr txBox="1">
            <a:spLocks noChangeArrowheads="1"/>
          </p:cNvSpPr>
          <p:nvPr/>
        </p:nvSpPr>
        <p:spPr bwMode="auto">
          <a:xfrm>
            <a:off x="8054975" y="3933825"/>
            <a:ext cx="549275" cy="19431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≤1025</a:t>
            </a:r>
            <a:r>
              <a:rPr kumimoji="0" lang="zh-CN" altLang="en-US" kern="1200" cap="none" spc="0" normalizeH="0" baseline="0" noProof="0">
                <a:latin typeface="Arial" panose="020B0604020202020204" pitchFamily="34" charset="0"/>
                <a:ea typeface="宋体" panose="02010600030101010101" pitchFamily="2" charset="-122"/>
                <a:cs typeface="+mn-cs"/>
              </a:rPr>
              <a:t>个</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grpSp>
        <p:nvGrpSpPr>
          <p:cNvPr id="2" name="Group 29"/>
          <p:cNvGrpSpPr/>
          <p:nvPr/>
        </p:nvGrpSpPr>
        <p:grpSpPr>
          <a:xfrm>
            <a:off x="3563938" y="4365625"/>
            <a:ext cx="2820987" cy="1727200"/>
            <a:chOff x="2245" y="2750"/>
            <a:chExt cx="1777" cy="1088"/>
          </a:xfrm>
        </p:grpSpPr>
        <p:sp>
          <p:nvSpPr>
            <p:cNvPr id="305176" name="AutoShape 24"/>
            <p:cNvSpPr/>
            <p:nvPr/>
          </p:nvSpPr>
          <p:spPr bwMode="auto">
            <a:xfrm>
              <a:off x="3923" y="2750"/>
              <a:ext cx="91" cy="1088"/>
            </a:xfrm>
            <a:prstGeom prst="leftBrace">
              <a:avLst>
                <a:gd name="adj1" fmla="val 9963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456" name="Text Box 25"/>
            <p:cNvSpPr txBox="1"/>
            <p:nvPr/>
          </p:nvSpPr>
          <p:spPr>
            <a:xfrm>
              <a:off x="3197" y="3061"/>
              <a:ext cx="825" cy="250"/>
            </a:xfrm>
            <a:prstGeom prst="rect">
              <a:avLst/>
            </a:prstGeom>
            <a:noFill/>
            <a:ln w="9525">
              <a:noFill/>
            </a:ln>
          </p:spPr>
          <p:txBody>
            <a:bodyPr>
              <a:spAutoFit/>
            </a:bodyPr>
            <a:p>
              <a:pPr>
                <a:buClrTx/>
              </a:pPr>
              <a:r>
                <a:rPr lang="en-US" altLang="en-US" sz="2000" dirty="0">
                  <a:latin typeface="Arial" panose="020B0604020202020204" pitchFamily="34" charset="0"/>
                </a:rPr>
                <a:t>≤</a:t>
              </a:r>
              <a:r>
                <a:rPr lang="en-US" altLang="zh-CN" sz="2000" dirty="0">
                  <a:latin typeface="Times New Roman" panose="02020603050405020304" pitchFamily="18" charset="0"/>
                </a:rPr>
                <a:t>1024</a:t>
              </a:r>
              <a:r>
                <a:rPr lang="zh-CN" altLang="en-US" sz="2000" dirty="0">
                  <a:latin typeface="Times New Roman" panose="02020603050405020304" pitchFamily="18" charset="0"/>
                </a:rPr>
                <a:t>个</a:t>
              </a:r>
              <a:endParaRPr lang="zh-CN" altLang="en-US" sz="2000" dirty="0">
                <a:latin typeface="Times New Roman" panose="02020603050405020304" pitchFamily="18" charset="0"/>
              </a:endParaRPr>
            </a:p>
          </p:txBody>
        </p:sp>
        <p:sp>
          <p:nvSpPr>
            <p:cNvPr id="305178" name="Line 26"/>
            <p:cNvSpPr>
              <a:spLocks noChangeShapeType="1"/>
            </p:cNvSpPr>
            <p:nvPr/>
          </p:nvSpPr>
          <p:spPr bwMode="auto">
            <a:xfrm flipH="1">
              <a:off x="3197" y="3294"/>
              <a:ext cx="72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458" name="Text Box 27"/>
            <p:cNvSpPr txBox="1"/>
            <p:nvPr/>
          </p:nvSpPr>
          <p:spPr>
            <a:xfrm>
              <a:off x="2245" y="3203"/>
              <a:ext cx="944" cy="227"/>
            </a:xfrm>
            <a:prstGeom prst="rect">
              <a:avLst/>
            </a:prstGeom>
            <a:solidFill>
              <a:schemeClr val="accent1"/>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0459" name="Text Box 28"/>
            <p:cNvSpPr txBox="1"/>
            <p:nvPr/>
          </p:nvSpPr>
          <p:spPr>
            <a:xfrm>
              <a:off x="2245" y="2887"/>
              <a:ext cx="943" cy="226"/>
            </a:xfrm>
            <a:prstGeom prst="rect">
              <a:avLst/>
            </a:prstGeom>
            <a:solidFill>
              <a:schemeClr val="accent1"/>
            </a:solidFill>
            <a:ln w="9525" cap="flat" cmpd="sng">
              <a:solidFill>
                <a:srgbClr val="000000"/>
              </a:solidFill>
              <a:prstDash val="solid"/>
              <a:miter/>
              <a:headEnd type="none" w="med" len="med"/>
              <a:tailEnd type="none" w="med" len="med"/>
            </a:ln>
          </p:spPr>
          <p:txBody>
            <a:bodyPr/>
            <a:p>
              <a:pPr algn="just">
                <a:spcBef>
                  <a:spcPct val="0"/>
                </a:spcBef>
                <a:buClrTx/>
              </a:pPr>
              <a:r>
                <a:rPr lang="zh-CN" altLang="en-US" sz="2000" dirty="0">
                  <a:latin typeface="Arial" panose="020B0604020202020204" pitchFamily="34" charset="0"/>
                  <a:sym typeface="Symbol" panose="05050102010706020507" pitchFamily="18" charset="2"/>
                </a:rPr>
                <a:t>三级索引块</a:t>
              </a:r>
              <a:endParaRPr lang="zh-CN" altLang="en-US" sz="2000" dirty="0">
                <a:latin typeface="Arial" panose="020B0604020202020204" pitchFamily="34" charset="0"/>
                <a:sym typeface="Symbol" panose="05050102010706020507" pitchFamily="18" charset="2"/>
              </a:endParaRPr>
            </a:p>
          </p:txBody>
        </p:sp>
      </p:grpSp>
      <p:grpSp>
        <p:nvGrpSpPr>
          <p:cNvPr id="3" name="Group 52"/>
          <p:cNvGrpSpPr/>
          <p:nvPr/>
        </p:nvGrpSpPr>
        <p:grpSpPr>
          <a:xfrm>
            <a:off x="1187450" y="2708275"/>
            <a:ext cx="1368425" cy="3959225"/>
            <a:chOff x="521" y="1341"/>
            <a:chExt cx="999" cy="2924"/>
          </a:xfrm>
        </p:grpSpPr>
        <p:sp>
          <p:nvSpPr>
            <p:cNvPr id="60433" name="Rectangle 30"/>
            <p:cNvSpPr/>
            <p:nvPr/>
          </p:nvSpPr>
          <p:spPr>
            <a:xfrm>
              <a:off x="521" y="3968"/>
              <a:ext cx="998" cy="2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iaddr(12)</a:t>
              </a:r>
              <a:endParaRPr lang="en-US" altLang="zh-CN" sz="2000" dirty="0">
                <a:latin typeface="Arial" panose="020B0604020202020204" pitchFamily="34" charset="0"/>
              </a:endParaRPr>
            </a:p>
          </p:txBody>
        </p:sp>
        <p:sp>
          <p:nvSpPr>
            <p:cNvPr id="60434" name="Rectangle 31"/>
            <p:cNvSpPr/>
            <p:nvPr/>
          </p:nvSpPr>
          <p:spPr>
            <a:xfrm>
              <a:off x="521" y="3681"/>
              <a:ext cx="998" cy="287"/>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iaddr(11)</a:t>
              </a:r>
              <a:endParaRPr lang="en-US" altLang="zh-CN" sz="2000" dirty="0">
                <a:latin typeface="Arial" panose="020B0604020202020204" pitchFamily="34" charset="0"/>
              </a:endParaRPr>
            </a:p>
          </p:txBody>
        </p:sp>
        <p:sp>
          <p:nvSpPr>
            <p:cNvPr id="60435" name="Rectangle 32"/>
            <p:cNvSpPr/>
            <p:nvPr/>
          </p:nvSpPr>
          <p:spPr>
            <a:xfrm>
              <a:off x="521" y="3391"/>
              <a:ext cx="998" cy="29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iaddr(10)</a:t>
              </a:r>
              <a:endParaRPr lang="en-US" altLang="zh-CN" sz="2000" dirty="0">
                <a:latin typeface="Arial" panose="020B0604020202020204" pitchFamily="34" charset="0"/>
              </a:endParaRPr>
            </a:p>
          </p:txBody>
        </p:sp>
        <p:sp>
          <p:nvSpPr>
            <p:cNvPr id="60436" name="Rectangle 33"/>
            <p:cNvSpPr/>
            <p:nvPr/>
          </p:nvSpPr>
          <p:spPr>
            <a:xfrm>
              <a:off x="521" y="3102"/>
              <a:ext cx="998" cy="289"/>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iaddr(9)</a:t>
              </a:r>
              <a:endParaRPr lang="en-US" altLang="zh-CN" sz="2000" dirty="0">
                <a:latin typeface="Arial" panose="020B0604020202020204" pitchFamily="34" charset="0"/>
              </a:endParaRPr>
            </a:p>
          </p:txBody>
        </p:sp>
        <p:sp>
          <p:nvSpPr>
            <p:cNvPr id="60437" name="Rectangle 34"/>
            <p:cNvSpPr/>
            <p:nvPr/>
          </p:nvSpPr>
          <p:spPr>
            <a:xfrm>
              <a:off x="521" y="2810"/>
              <a:ext cx="998" cy="292"/>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iaddr(8)</a:t>
              </a:r>
              <a:endParaRPr lang="en-US" altLang="zh-CN" sz="2000" dirty="0">
                <a:latin typeface="Arial" panose="020B0604020202020204" pitchFamily="34" charset="0"/>
              </a:endParaRPr>
            </a:p>
          </p:txBody>
        </p:sp>
        <p:sp>
          <p:nvSpPr>
            <p:cNvPr id="60438" name="Rectangle 35"/>
            <p:cNvSpPr/>
            <p:nvPr/>
          </p:nvSpPr>
          <p:spPr>
            <a:xfrm>
              <a:off x="521" y="2523"/>
              <a:ext cx="998" cy="287"/>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60439" name="Rectangle 36"/>
            <p:cNvSpPr/>
            <p:nvPr/>
          </p:nvSpPr>
          <p:spPr>
            <a:xfrm>
              <a:off x="521" y="2233"/>
              <a:ext cx="998" cy="290"/>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iaddr(1)</a:t>
              </a:r>
              <a:endParaRPr lang="en-US" altLang="zh-CN" sz="2000" dirty="0">
                <a:latin typeface="Arial" panose="020B0604020202020204" pitchFamily="34" charset="0"/>
              </a:endParaRPr>
            </a:p>
          </p:txBody>
        </p:sp>
        <p:sp>
          <p:nvSpPr>
            <p:cNvPr id="60440" name="Rectangle 37"/>
            <p:cNvSpPr/>
            <p:nvPr/>
          </p:nvSpPr>
          <p:spPr>
            <a:xfrm>
              <a:off x="521" y="1946"/>
              <a:ext cx="998" cy="287"/>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iaddr(0)</a:t>
              </a:r>
              <a:endParaRPr lang="en-US" altLang="zh-CN" sz="2000" dirty="0">
                <a:latin typeface="Arial" panose="020B0604020202020204" pitchFamily="34" charset="0"/>
              </a:endParaRPr>
            </a:p>
          </p:txBody>
        </p:sp>
        <p:sp>
          <p:nvSpPr>
            <p:cNvPr id="60441" name="Rectangle 38"/>
            <p:cNvSpPr/>
            <p:nvPr/>
          </p:nvSpPr>
          <p:spPr>
            <a:xfrm>
              <a:off x="521" y="1655"/>
              <a:ext cx="998" cy="291"/>
            </a:xfrm>
            <a:prstGeom prst="rect">
              <a:avLst/>
            </a:prstGeom>
            <a:noFill/>
            <a:ln w="9525">
              <a:noFill/>
            </a:ln>
          </p:spPr>
          <p:txBody>
            <a:bodyPr/>
            <a:p>
              <a:pPr eaLnBrk="0" hangingPunct="0">
                <a:spcBef>
                  <a:spcPct val="20000"/>
                </a:spcBef>
                <a:buClrTx/>
              </a:pPr>
              <a:r>
                <a:rPr lang="en-US" altLang="zh-CN" sz="2000" dirty="0">
                  <a:latin typeface="Arial" panose="020B0604020202020204" pitchFamily="34" charset="0"/>
                </a:rPr>
                <a:t>…</a:t>
              </a:r>
              <a:endParaRPr lang="en-US" altLang="zh-CN" sz="2000" dirty="0">
                <a:latin typeface="Arial" panose="020B0604020202020204" pitchFamily="34" charset="0"/>
              </a:endParaRPr>
            </a:p>
          </p:txBody>
        </p:sp>
        <p:sp>
          <p:nvSpPr>
            <p:cNvPr id="60442" name="Line 39"/>
            <p:cNvSpPr/>
            <p:nvPr/>
          </p:nvSpPr>
          <p:spPr>
            <a:xfrm>
              <a:off x="521" y="1655"/>
              <a:ext cx="998" cy="1"/>
            </a:xfrm>
            <a:prstGeom prst="line">
              <a:avLst/>
            </a:prstGeom>
            <a:ln w="28575" cap="sq" cmpd="sng">
              <a:solidFill>
                <a:schemeClr val="tx1"/>
              </a:solidFill>
              <a:prstDash val="solid"/>
              <a:headEnd type="none" w="med" len="med"/>
              <a:tailEnd type="none" w="med" len="med"/>
            </a:ln>
          </p:spPr>
        </p:sp>
        <p:sp>
          <p:nvSpPr>
            <p:cNvPr id="60443" name="Line 40"/>
            <p:cNvSpPr/>
            <p:nvPr/>
          </p:nvSpPr>
          <p:spPr>
            <a:xfrm>
              <a:off x="521" y="1946"/>
              <a:ext cx="998" cy="1"/>
            </a:xfrm>
            <a:prstGeom prst="line">
              <a:avLst/>
            </a:prstGeom>
            <a:ln w="12700" cap="flat" cmpd="sng">
              <a:solidFill>
                <a:schemeClr val="tx1"/>
              </a:solidFill>
              <a:prstDash val="solid"/>
              <a:headEnd type="none" w="med" len="med"/>
              <a:tailEnd type="none" w="med" len="med"/>
            </a:ln>
          </p:spPr>
        </p:sp>
        <p:sp>
          <p:nvSpPr>
            <p:cNvPr id="60444" name="Line 41"/>
            <p:cNvSpPr/>
            <p:nvPr/>
          </p:nvSpPr>
          <p:spPr>
            <a:xfrm>
              <a:off x="521" y="2233"/>
              <a:ext cx="998" cy="1"/>
            </a:xfrm>
            <a:prstGeom prst="line">
              <a:avLst/>
            </a:prstGeom>
            <a:ln w="12700" cap="flat" cmpd="sng">
              <a:solidFill>
                <a:schemeClr val="tx1"/>
              </a:solidFill>
              <a:prstDash val="solid"/>
              <a:headEnd type="none" w="med" len="med"/>
              <a:tailEnd type="none" w="med" len="med"/>
            </a:ln>
          </p:spPr>
        </p:sp>
        <p:sp>
          <p:nvSpPr>
            <p:cNvPr id="60445" name="Line 42"/>
            <p:cNvSpPr/>
            <p:nvPr/>
          </p:nvSpPr>
          <p:spPr>
            <a:xfrm>
              <a:off x="522" y="2521"/>
              <a:ext cx="998" cy="1"/>
            </a:xfrm>
            <a:prstGeom prst="line">
              <a:avLst/>
            </a:prstGeom>
            <a:ln w="12700" cap="flat" cmpd="sng">
              <a:solidFill>
                <a:schemeClr val="tx1"/>
              </a:solidFill>
              <a:prstDash val="solid"/>
              <a:headEnd type="none" w="med" len="med"/>
              <a:tailEnd type="none" w="med" len="med"/>
            </a:ln>
          </p:spPr>
        </p:sp>
        <p:sp>
          <p:nvSpPr>
            <p:cNvPr id="60446" name="Line 43"/>
            <p:cNvSpPr/>
            <p:nvPr/>
          </p:nvSpPr>
          <p:spPr>
            <a:xfrm>
              <a:off x="521" y="2810"/>
              <a:ext cx="998" cy="1"/>
            </a:xfrm>
            <a:prstGeom prst="line">
              <a:avLst/>
            </a:prstGeom>
            <a:ln w="12700" cap="flat" cmpd="sng">
              <a:solidFill>
                <a:schemeClr val="tx1"/>
              </a:solidFill>
              <a:prstDash val="solid"/>
              <a:headEnd type="none" w="med" len="med"/>
              <a:tailEnd type="none" w="med" len="med"/>
            </a:ln>
          </p:spPr>
        </p:sp>
        <p:sp>
          <p:nvSpPr>
            <p:cNvPr id="60447" name="Line 44"/>
            <p:cNvSpPr/>
            <p:nvPr/>
          </p:nvSpPr>
          <p:spPr>
            <a:xfrm>
              <a:off x="521" y="3102"/>
              <a:ext cx="998" cy="1"/>
            </a:xfrm>
            <a:prstGeom prst="line">
              <a:avLst/>
            </a:prstGeom>
            <a:ln w="12700" cap="flat" cmpd="sng">
              <a:solidFill>
                <a:schemeClr val="tx1"/>
              </a:solidFill>
              <a:prstDash val="solid"/>
              <a:headEnd type="none" w="med" len="med"/>
              <a:tailEnd type="none" w="med" len="med"/>
            </a:ln>
          </p:spPr>
        </p:sp>
        <p:sp>
          <p:nvSpPr>
            <p:cNvPr id="60448" name="Line 45"/>
            <p:cNvSpPr/>
            <p:nvPr/>
          </p:nvSpPr>
          <p:spPr>
            <a:xfrm>
              <a:off x="521" y="3383"/>
              <a:ext cx="998" cy="1"/>
            </a:xfrm>
            <a:prstGeom prst="line">
              <a:avLst/>
            </a:prstGeom>
            <a:ln w="12700" cap="flat" cmpd="sng">
              <a:solidFill>
                <a:schemeClr val="tx1"/>
              </a:solidFill>
              <a:prstDash val="solid"/>
              <a:headEnd type="none" w="med" len="med"/>
              <a:tailEnd type="none" w="med" len="med"/>
            </a:ln>
          </p:spPr>
        </p:sp>
        <p:sp>
          <p:nvSpPr>
            <p:cNvPr id="60449" name="Line 46"/>
            <p:cNvSpPr/>
            <p:nvPr/>
          </p:nvSpPr>
          <p:spPr>
            <a:xfrm>
              <a:off x="521" y="3681"/>
              <a:ext cx="998" cy="1"/>
            </a:xfrm>
            <a:prstGeom prst="line">
              <a:avLst/>
            </a:prstGeom>
            <a:ln w="12700" cap="flat" cmpd="sng">
              <a:solidFill>
                <a:schemeClr val="tx1"/>
              </a:solidFill>
              <a:prstDash val="solid"/>
              <a:headEnd type="none" w="med" len="med"/>
              <a:tailEnd type="none" w="med" len="med"/>
            </a:ln>
          </p:spPr>
        </p:sp>
        <p:sp>
          <p:nvSpPr>
            <p:cNvPr id="60450" name="Line 47"/>
            <p:cNvSpPr/>
            <p:nvPr/>
          </p:nvSpPr>
          <p:spPr>
            <a:xfrm>
              <a:off x="521" y="3968"/>
              <a:ext cx="998" cy="1"/>
            </a:xfrm>
            <a:prstGeom prst="line">
              <a:avLst/>
            </a:prstGeom>
            <a:ln w="12700" cap="flat" cmpd="sng">
              <a:solidFill>
                <a:schemeClr val="tx1"/>
              </a:solidFill>
              <a:prstDash val="solid"/>
              <a:headEnd type="none" w="med" len="med"/>
              <a:tailEnd type="none" w="med" len="med"/>
            </a:ln>
          </p:spPr>
        </p:sp>
        <p:sp>
          <p:nvSpPr>
            <p:cNvPr id="60451" name="Line 48"/>
            <p:cNvSpPr/>
            <p:nvPr/>
          </p:nvSpPr>
          <p:spPr>
            <a:xfrm>
              <a:off x="521" y="4259"/>
              <a:ext cx="998" cy="1"/>
            </a:xfrm>
            <a:prstGeom prst="line">
              <a:avLst/>
            </a:prstGeom>
            <a:ln w="28575" cap="sq" cmpd="sng">
              <a:solidFill>
                <a:schemeClr val="tx1"/>
              </a:solidFill>
              <a:prstDash val="solid"/>
              <a:headEnd type="none" w="med" len="med"/>
              <a:tailEnd type="none" w="med" len="med"/>
            </a:ln>
          </p:spPr>
        </p:sp>
        <p:sp>
          <p:nvSpPr>
            <p:cNvPr id="60452" name="Line 49"/>
            <p:cNvSpPr/>
            <p:nvPr/>
          </p:nvSpPr>
          <p:spPr>
            <a:xfrm>
              <a:off x="521" y="1655"/>
              <a:ext cx="1" cy="2604"/>
            </a:xfrm>
            <a:prstGeom prst="line">
              <a:avLst/>
            </a:prstGeom>
            <a:ln w="28575" cap="sq" cmpd="sng">
              <a:solidFill>
                <a:schemeClr val="tx1"/>
              </a:solidFill>
              <a:prstDash val="solid"/>
              <a:headEnd type="none" w="med" len="med"/>
              <a:tailEnd type="none" w="med" len="med"/>
            </a:ln>
          </p:spPr>
        </p:sp>
        <p:sp>
          <p:nvSpPr>
            <p:cNvPr id="60453" name="Line 50"/>
            <p:cNvSpPr/>
            <p:nvPr/>
          </p:nvSpPr>
          <p:spPr>
            <a:xfrm>
              <a:off x="1519" y="1661"/>
              <a:ext cx="1" cy="2604"/>
            </a:xfrm>
            <a:prstGeom prst="line">
              <a:avLst/>
            </a:prstGeom>
            <a:ln w="28575" cap="sq" cmpd="sng">
              <a:solidFill>
                <a:schemeClr val="tx1"/>
              </a:solidFill>
              <a:prstDash val="solid"/>
              <a:headEnd type="none" w="med" len="med"/>
              <a:tailEnd type="none" w="med" len="med"/>
            </a:ln>
          </p:spPr>
        </p:sp>
        <p:sp>
          <p:nvSpPr>
            <p:cNvPr id="305203" name="Text Box 51"/>
            <p:cNvSpPr txBox="1">
              <a:spLocks noChangeArrowheads="1"/>
            </p:cNvSpPr>
            <p:nvPr/>
          </p:nvSpPr>
          <p:spPr bwMode="auto">
            <a:xfrm>
              <a:off x="668" y="1341"/>
              <a:ext cx="801" cy="29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i</a:t>
              </a:r>
              <a:r>
                <a:rPr kumimoji="0" lang="zh-CN" altLang="en-US" sz="2000" kern="1200" cap="none" spc="0" normalizeH="0" baseline="0" noProof="0">
                  <a:latin typeface="Arial" panose="020B0604020202020204" pitchFamily="34" charset="0"/>
                  <a:ea typeface="宋体" panose="02010600030101010101" pitchFamily="2" charset="-122"/>
                  <a:cs typeface="+mn-cs"/>
                </a:rPr>
                <a:t>节点</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grpSp>
      <p:sp>
        <p:nvSpPr>
          <p:cNvPr id="305205" name="Line 53"/>
          <p:cNvSpPr>
            <a:spLocks noChangeShapeType="1"/>
          </p:cNvSpPr>
          <p:nvPr/>
        </p:nvSpPr>
        <p:spPr bwMode="auto">
          <a:xfrm flipV="1">
            <a:off x="2555875" y="3716338"/>
            <a:ext cx="3887788" cy="230505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206" name="Line 54"/>
          <p:cNvSpPr>
            <a:spLocks noChangeShapeType="1"/>
          </p:cNvSpPr>
          <p:nvPr/>
        </p:nvSpPr>
        <p:spPr bwMode="auto">
          <a:xfrm flipV="1">
            <a:off x="2555875" y="5445125"/>
            <a:ext cx="1728788" cy="107950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5155">
                                            <p:txEl>
                                              <p:charRg st="25" end="49"/>
                                            </p:txEl>
                                          </p:spTgt>
                                        </p:tgtEl>
                                        <p:attrNameLst>
                                          <p:attrName>style.visibility</p:attrName>
                                        </p:attrNameLst>
                                      </p:cBhvr>
                                      <p:to>
                                        <p:strVal val="visible"/>
                                      </p:to>
                                    </p:set>
                                    <p:animEffect transition="in" filter="box(in)">
                                      <p:cBhvr>
                                        <p:cTn id="7" dur="500"/>
                                        <p:tgtEl>
                                          <p:spTgt spid="305155">
                                            <p:txEl>
                                              <p:charRg st="25"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par>
                                <p:cTn id="13" presetID="4" presetClass="entr" presetSubtype="16" fill="hold" nodeType="withEffect">
                                  <p:stCondLst>
                                    <p:cond delay="0"/>
                                  </p:stCondLst>
                                  <p:childTnLst>
                                    <p:set>
                                      <p:cBhvr>
                                        <p:cTn id="14" dur="1" fill="hold">
                                          <p:stCondLst>
                                            <p:cond delay="0"/>
                                          </p:stCondLst>
                                        </p:cTn>
                                        <p:tgtEl>
                                          <p:spTgt spid="305205"/>
                                        </p:tgtEl>
                                        <p:attrNameLst>
                                          <p:attrName>style.visibility</p:attrName>
                                        </p:attrNameLst>
                                      </p:cBhvr>
                                      <p:to>
                                        <p:strVal val="visible"/>
                                      </p:to>
                                    </p:set>
                                    <p:animEffect transition="in" filter="box(in)">
                                      <p:cBhvr>
                                        <p:cTn id="15" dur="500"/>
                                        <p:tgtEl>
                                          <p:spTgt spid="30520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05155">
                                            <p:txEl>
                                              <p:charRg st="49" end="78"/>
                                            </p:txEl>
                                          </p:spTgt>
                                        </p:tgtEl>
                                        <p:attrNameLst>
                                          <p:attrName>style.visibility</p:attrName>
                                        </p:attrNameLst>
                                      </p:cBhvr>
                                      <p:to>
                                        <p:strVal val="visible"/>
                                      </p:to>
                                    </p:set>
                                    <p:animEffect transition="in" filter="box(in)">
                                      <p:cBhvr>
                                        <p:cTn id="20" dur="500"/>
                                        <p:tgtEl>
                                          <p:spTgt spid="305155">
                                            <p:txEl>
                                              <p:charRg st="49" end="7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05155">
                                            <p:txEl>
                                              <p:charRg st="78" end="103"/>
                                            </p:txEl>
                                          </p:spTgt>
                                        </p:tgtEl>
                                        <p:attrNameLst>
                                          <p:attrName>style.visibility</p:attrName>
                                        </p:attrNameLst>
                                      </p:cBhvr>
                                      <p:to>
                                        <p:strVal val="visible"/>
                                      </p:to>
                                    </p:set>
                                    <p:animEffect transition="in" filter="box(in)">
                                      <p:cBhvr>
                                        <p:cTn id="30" dur="500"/>
                                        <p:tgtEl>
                                          <p:spTgt spid="305155">
                                            <p:txEl>
                                              <p:charRg st="78" end="10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05206"/>
                                        </p:tgtEl>
                                        <p:attrNameLst>
                                          <p:attrName>style.visibility</p:attrName>
                                        </p:attrNameLst>
                                      </p:cBhvr>
                                      <p:to>
                                        <p:strVal val="visible"/>
                                      </p:to>
                                    </p:set>
                                    <p:animEffect transition="in" filter="box(in)">
                                      <p:cBhvr>
                                        <p:cTn id="35" dur="500"/>
                                        <p:tgtEl>
                                          <p:spTgt spid="305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Rectangle 2"/>
          <p:cNvSpPr>
            <a:spLocks noGrp="1" noChangeArrowheads="1"/>
          </p:cNvSpPr>
          <p:nvPr>
            <p:ph type="title"/>
          </p:nvPr>
        </p:nvSpPr>
        <p:spPr>
          <a:xfrm>
            <a:off x="250825" y="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accent1"/>
                </a:solidFill>
                <a:effectLst/>
                <a:uLnTx/>
                <a:uFillTx/>
                <a:latin typeface="+mj-lt"/>
                <a:ea typeface="+mj-ea"/>
                <a:cs typeface="+mj-cs"/>
              </a:rPr>
              <a:t>4.</a:t>
            </a:r>
            <a:r>
              <a:rPr kumimoji="0" lang="zh-CN" altLang="en-US" sz="2800" b="1" i="0" u="none" strike="noStrike" kern="0" cap="none" spc="0" normalizeH="0" baseline="0" noProof="0" smtClean="0">
                <a:ln>
                  <a:noFill/>
                </a:ln>
                <a:solidFill>
                  <a:schemeClr val="accent1"/>
                </a:solidFill>
                <a:effectLst/>
                <a:uLnTx/>
                <a:uFillTx/>
                <a:latin typeface="+mj-lt"/>
                <a:ea typeface="+mj-ea"/>
                <a:cs typeface="+mj-cs"/>
              </a:rPr>
              <a:t>混合索引分配：</a:t>
            </a:r>
            <a:endParaRPr kumimoji="0" lang="zh-CN" altLang="en-US" sz="2800" b="1" i="0" u="none" strike="noStrike" kern="0" cap="none" spc="0" normalizeH="0" baseline="0" noProof="0" smtClean="0">
              <a:ln>
                <a:noFill/>
              </a:ln>
              <a:solidFill>
                <a:schemeClr val="accent1"/>
              </a:solidFill>
              <a:effectLst/>
              <a:uLnTx/>
              <a:uFillTx/>
              <a:latin typeface="+mj-lt"/>
              <a:ea typeface="+mj-ea"/>
              <a:cs typeface="+mj-cs"/>
            </a:endParaRPr>
          </a:p>
        </p:txBody>
      </p:sp>
      <p:grpSp>
        <p:nvGrpSpPr>
          <p:cNvPr id="2" name="Group 3"/>
          <p:cNvGrpSpPr/>
          <p:nvPr/>
        </p:nvGrpSpPr>
        <p:grpSpPr>
          <a:xfrm>
            <a:off x="7667625" y="549275"/>
            <a:ext cx="1368425" cy="5688013"/>
            <a:chOff x="4807" y="346"/>
            <a:chExt cx="704" cy="3356"/>
          </a:xfrm>
        </p:grpSpPr>
        <p:sp>
          <p:nvSpPr>
            <p:cNvPr id="61536" name="Text Box 4"/>
            <p:cNvSpPr txBox="1"/>
            <p:nvPr/>
          </p:nvSpPr>
          <p:spPr>
            <a:xfrm>
              <a:off x="4807" y="590"/>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37" name="Text Box 5"/>
            <p:cNvSpPr txBox="1"/>
            <p:nvPr/>
          </p:nvSpPr>
          <p:spPr>
            <a:xfrm>
              <a:off x="4853" y="681"/>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301062" name="AutoShape 6"/>
            <p:cNvSpPr/>
            <p:nvPr/>
          </p:nvSpPr>
          <p:spPr bwMode="auto">
            <a:xfrm>
              <a:off x="5170" y="590"/>
              <a:ext cx="46" cy="362"/>
            </a:xfrm>
            <a:prstGeom prst="rightBrace">
              <a:avLst>
                <a:gd name="adj1" fmla="val 67222"/>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063" name="Text Box 7"/>
            <p:cNvSpPr txBox="1">
              <a:spLocks noChangeArrowheads="1"/>
            </p:cNvSpPr>
            <p:nvPr/>
          </p:nvSpPr>
          <p:spPr bwMode="auto">
            <a:xfrm>
              <a:off x="5261" y="590"/>
              <a:ext cx="204" cy="45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zh-CN" altLang="en-US" sz="1400" kern="1200" cap="none" spc="0" normalizeH="0" baseline="0" noProof="0">
                  <a:latin typeface="Arial" panose="020B0604020202020204" pitchFamily="34" charset="0"/>
                  <a:ea typeface="宋体" panose="02010600030101010101" pitchFamily="2" charset="-122"/>
                  <a:cs typeface="+mn-cs"/>
                </a:rPr>
                <a:t>前</a:t>
              </a:r>
              <a:r>
                <a:rPr kumimoji="0" lang="en-US" altLang="zh-CN" sz="1400" kern="1200" cap="none" spc="0" normalizeH="0" baseline="0" noProof="0">
                  <a:latin typeface="Arial" panose="020B0604020202020204" pitchFamily="34" charset="0"/>
                  <a:ea typeface="宋体" panose="02010600030101010101" pitchFamily="2" charset="-122"/>
                  <a:cs typeface="+mn-cs"/>
                </a:rPr>
                <a:t>10</a:t>
              </a:r>
              <a:r>
                <a:rPr kumimoji="0" lang="zh-CN" altLang="en-US" sz="1400" kern="1200" cap="none" spc="0" normalizeH="0" baseline="0" noProof="0">
                  <a:latin typeface="Arial" panose="020B0604020202020204" pitchFamily="34" charset="0"/>
                  <a:ea typeface="宋体" panose="02010600030101010101" pitchFamily="2" charset="-122"/>
                  <a:cs typeface="+mn-cs"/>
                </a:rPr>
                <a:t>个</a:t>
              </a:r>
              <a:endParaRPr kumimoji="0" lang="zh-CN" altLang="en-US" sz="1400" kern="1200" cap="none" spc="0" normalizeH="0" baseline="0" noProof="0">
                <a:latin typeface="Arial" panose="020B0604020202020204" pitchFamily="34" charset="0"/>
                <a:ea typeface="宋体" panose="02010600030101010101" pitchFamily="2" charset="-122"/>
                <a:cs typeface="+mn-cs"/>
              </a:endParaRPr>
            </a:p>
          </p:txBody>
        </p:sp>
        <p:sp>
          <p:nvSpPr>
            <p:cNvPr id="61540" name="Text Box 8"/>
            <p:cNvSpPr txBox="1"/>
            <p:nvPr/>
          </p:nvSpPr>
          <p:spPr>
            <a:xfrm>
              <a:off x="4807" y="845"/>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41" name="Text Box 9"/>
            <p:cNvSpPr txBox="1"/>
            <p:nvPr/>
          </p:nvSpPr>
          <p:spPr>
            <a:xfrm>
              <a:off x="4807" y="1270"/>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42" name="Text Box 10"/>
            <p:cNvSpPr txBox="1"/>
            <p:nvPr/>
          </p:nvSpPr>
          <p:spPr>
            <a:xfrm>
              <a:off x="4807" y="1543"/>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43" name="Text Box 11"/>
            <p:cNvSpPr txBox="1"/>
            <p:nvPr/>
          </p:nvSpPr>
          <p:spPr>
            <a:xfrm>
              <a:off x="4807" y="1758"/>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44" name="Text Box 12"/>
            <p:cNvSpPr txBox="1"/>
            <p:nvPr/>
          </p:nvSpPr>
          <p:spPr>
            <a:xfrm>
              <a:off x="4852" y="1832"/>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301069" name="AutoShape 13"/>
            <p:cNvSpPr/>
            <p:nvPr/>
          </p:nvSpPr>
          <p:spPr bwMode="auto">
            <a:xfrm>
              <a:off x="5170" y="1253"/>
              <a:ext cx="91" cy="2404"/>
            </a:xfrm>
            <a:prstGeom prst="rightBrace">
              <a:avLst>
                <a:gd name="adj1" fmla="val 222593"/>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070" name="Text Box 14"/>
            <p:cNvSpPr txBox="1">
              <a:spLocks noChangeArrowheads="1"/>
            </p:cNvSpPr>
            <p:nvPr/>
          </p:nvSpPr>
          <p:spPr bwMode="auto">
            <a:xfrm>
              <a:off x="5307" y="1797"/>
              <a:ext cx="204" cy="18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1400" kern="1200" cap="none" spc="0" normalizeH="0" baseline="0" noProof="0">
                  <a:latin typeface="Arial" panose="020B0604020202020204" pitchFamily="34" charset="0"/>
                  <a:ea typeface="宋体" panose="02010600030101010101" pitchFamily="2" charset="-122"/>
                  <a:cs typeface="+mn-cs"/>
                </a:rPr>
                <a:t>     ≤1024+1M+1G</a:t>
              </a:r>
              <a:r>
                <a:rPr kumimoji="0" lang="zh-CN" altLang="en-US" sz="1400" kern="1200" cap="none" spc="0" normalizeH="0" baseline="0" noProof="0">
                  <a:latin typeface="Arial" panose="020B0604020202020204" pitchFamily="34" charset="0"/>
                  <a:ea typeface="宋体" panose="02010600030101010101" pitchFamily="2" charset="-122"/>
                  <a:cs typeface="+mn-cs"/>
                </a:rPr>
                <a:t>个</a:t>
              </a:r>
              <a:endParaRPr kumimoji="0" lang="zh-CN" altLang="en-US" sz="1400" kern="1200" cap="none" spc="0" normalizeH="0" baseline="0" noProof="0">
                <a:latin typeface="Arial" panose="020B0604020202020204" pitchFamily="34" charset="0"/>
                <a:ea typeface="宋体" panose="02010600030101010101" pitchFamily="2" charset="-122"/>
                <a:cs typeface="+mn-cs"/>
              </a:endParaRPr>
            </a:p>
          </p:txBody>
        </p:sp>
        <p:sp>
          <p:nvSpPr>
            <p:cNvPr id="61547" name="Text Box 15"/>
            <p:cNvSpPr txBox="1"/>
            <p:nvPr/>
          </p:nvSpPr>
          <p:spPr>
            <a:xfrm>
              <a:off x="4807" y="346"/>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48" name="Text Box 16"/>
            <p:cNvSpPr txBox="1"/>
            <p:nvPr/>
          </p:nvSpPr>
          <p:spPr>
            <a:xfrm>
              <a:off x="4807" y="346"/>
              <a:ext cx="408" cy="180"/>
            </a:xfrm>
            <a:prstGeom prst="rect">
              <a:avLst/>
            </a:prstGeom>
            <a:noFill/>
            <a:ln w="9525">
              <a:noFill/>
            </a:ln>
          </p:spPr>
          <p:txBody>
            <a:bodyPr>
              <a:spAutoFit/>
            </a:bodyPr>
            <a:p>
              <a:pPr>
                <a:buClrTx/>
              </a:pPr>
              <a:r>
                <a:rPr lang="zh-CN" altLang="en-US" sz="1400" dirty="0">
                  <a:latin typeface="Times New Roman" panose="02020603050405020304" pitchFamily="18" charset="0"/>
                </a:rPr>
                <a:t>数据块</a:t>
              </a:r>
              <a:endParaRPr lang="zh-CN" altLang="en-US" sz="1400" dirty="0">
                <a:latin typeface="Times New Roman" panose="02020603050405020304" pitchFamily="18" charset="0"/>
              </a:endParaRPr>
            </a:p>
          </p:txBody>
        </p:sp>
        <p:sp>
          <p:nvSpPr>
            <p:cNvPr id="61549" name="Text Box 17"/>
            <p:cNvSpPr txBox="1"/>
            <p:nvPr/>
          </p:nvSpPr>
          <p:spPr>
            <a:xfrm>
              <a:off x="4852" y="1344"/>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61550" name="Text Box 18"/>
            <p:cNvSpPr txBox="1"/>
            <p:nvPr/>
          </p:nvSpPr>
          <p:spPr>
            <a:xfrm>
              <a:off x="4807" y="2023"/>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1" name="Text Box 19"/>
            <p:cNvSpPr txBox="1"/>
            <p:nvPr/>
          </p:nvSpPr>
          <p:spPr>
            <a:xfrm>
              <a:off x="4807" y="2296"/>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2" name="Text Box 20"/>
            <p:cNvSpPr txBox="1"/>
            <p:nvPr/>
          </p:nvSpPr>
          <p:spPr>
            <a:xfrm>
              <a:off x="4852" y="2378"/>
              <a:ext cx="318" cy="179"/>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61553" name="Text Box 21"/>
            <p:cNvSpPr txBox="1"/>
            <p:nvPr/>
          </p:nvSpPr>
          <p:spPr>
            <a:xfrm>
              <a:off x="4807" y="2569"/>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4" name="Text Box 22"/>
            <p:cNvSpPr txBox="1"/>
            <p:nvPr/>
          </p:nvSpPr>
          <p:spPr>
            <a:xfrm>
              <a:off x="4807" y="3113"/>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61555" name="Text Box 23"/>
            <p:cNvSpPr txBox="1"/>
            <p:nvPr/>
          </p:nvSpPr>
          <p:spPr>
            <a:xfrm>
              <a:off x="4807" y="2794"/>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6" name="Text Box 24"/>
            <p:cNvSpPr txBox="1"/>
            <p:nvPr/>
          </p:nvSpPr>
          <p:spPr>
            <a:xfrm>
              <a:off x="4852" y="2876"/>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61557" name="Text Box 25"/>
            <p:cNvSpPr txBox="1"/>
            <p:nvPr/>
          </p:nvSpPr>
          <p:spPr>
            <a:xfrm>
              <a:off x="4807" y="3067"/>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8" name="Text Box 26"/>
            <p:cNvSpPr txBox="1"/>
            <p:nvPr/>
          </p:nvSpPr>
          <p:spPr>
            <a:xfrm>
              <a:off x="4807" y="3293"/>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59" name="Text Box 27"/>
            <p:cNvSpPr txBox="1"/>
            <p:nvPr/>
          </p:nvSpPr>
          <p:spPr>
            <a:xfrm>
              <a:off x="4852" y="3375"/>
              <a:ext cx="318" cy="180"/>
            </a:xfrm>
            <a:prstGeom prst="rect">
              <a:avLst/>
            </a:prstGeom>
            <a:noFill/>
            <a:ln w="9525">
              <a:noFill/>
            </a:ln>
          </p:spPr>
          <p:txBody>
            <a:bodyPr>
              <a:spAutoFit/>
            </a:bodyPr>
            <a:p>
              <a:pPr>
                <a:buClrTx/>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sp>
          <p:nvSpPr>
            <p:cNvPr id="61560" name="Text Box 28"/>
            <p:cNvSpPr txBox="1"/>
            <p:nvPr/>
          </p:nvSpPr>
          <p:spPr>
            <a:xfrm>
              <a:off x="4807" y="3566"/>
              <a:ext cx="363" cy="136"/>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grpSp>
      <p:grpSp>
        <p:nvGrpSpPr>
          <p:cNvPr id="3" name="Group 123"/>
          <p:cNvGrpSpPr/>
          <p:nvPr/>
        </p:nvGrpSpPr>
        <p:grpSpPr>
          <a:xfrm>
            <a:off x="5508625" y="1989138"/>
            <a:ext cx="2087563" cy="4256087"/>
            <a:chOff x="3424" y="1249"/>
            <a:chExt cx="1361" cy="2681"/>
          </a:xfrm>
        </p:grpSpPr>
        <p:grpSp>
          <p:nvGrpSpPr>
            <p:cNvPr id="61512" name="Group 30"/>
            <p:cNvGrpSpPr/>
            <p:nvPr/>
          </p:nvGrpSpPr>
          <p:grpSpPr>
            <a:xfrm>
              <a:off x="3424" y="1249"/>
              <a:ext cx="1361" cy="503"/>
              <a:chOff x="3379" y="2251"/>
              <a:chExt cx="998" cy="453"/>
            </a:xfrm>
          </p:grpSpPr>
          <p:sp>
            <p:nvSpPr>
              <p:cNvPr id="61530" name="Text Box 31"/>
              <p:cNvSpPr txBox="1"/>
              <p:nvPr/>
            </p:nvSpPr>
            <p:spPr>
              <a:xfrm>
                <a:off x="3425" y="2269"/>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61531" name="Text Box 32"/>
              <p:cNvSpPr txBox="1"/>
              <p:nvPr/>
            </p:nvSpPr>
            <p:spPr>
              <a:xfrm>
                <a:off x="3379" y="2251"/>
                <a:ext cx="589" cy="191"/>
              </a:xfrm>
              <a:prstGeom prst="rect">
                <a:avLst/>
              </a:prstGeom>
              <a:noFill/>
              <a:ln w="9525">
                <a:noFill/>
              </a:ln>
            </p:spPr>
            <p:txBody>
              <a:bodyPr>
                <a:spAutoFit/>
              </a:bodyPr>
              <a:p>
                <a:pPr>
                  <a:buClrTx/>
                </a:pPr>
                <a:r>
                  <a:rPr lang="zh-CN" altLang="en-US" sz="1600" dirty="0">
                    <a:latin typeface="Times New Roman" panose="02020603050405020304" pitchFamily="18" charset="0"/>
                  </a:rPr>
                  <a:t>一级索引块</a:t>
                </a:r>
                <a:endParaRPr lang="zh-CN" altLang="en-US" sz="1600" dirty="0">
                  <a:latin typeface="Times New Roman" panose="02020603050405020304" pitchFamily="18" charset="0"/>
                </a:endParaRPr>
              </a:p>
            </p:txBody>
          </p:sp>
          <p:sp>
            <p:nvSpPr>
              <p:cNvPr id="301089" name="AutoShape 33"/>
              <p:cNvSpPr/>
              <p:nvPr/>
            </p:nvSpPr>
            <p:spPr bwMode="auto">
              <a:xfrm>
                <a:off x="4332" y="2387"/>
                <a:ext cx="45" cy="317"/>
              </a:xfrm>
              <a:prstGeom prst="leftBrace">
                <a:avLst>
                  <a:gd name="adj1" fmla="val 5870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33" name="Text Box 34"/>
              <p:cNvSpPr txBox="1"/>
              <p:nvPr/>
            </p:nvSpPr>
            <p:spPr>
              <a:xfrm>
                <a:off x="3923" y="2395"/>
                <a:ext cx="408" cy="191"/>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61534" name="Text Box 35"/>
              <p:cNvSpPr txBox="1"/>
              <p:nvPr/>
            </p:nvSpPr>
            <p:spPr>
              <a:xfrm>
                <a:off x="3424" y="2523"/>
                <a:ext cx="499" cy="136"/>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092" name="Line 36"/>
              <p:cNvSpPr>
                <a:spLocks noChangeShapeType="1"/>
              </p:cNvSpPr>
              <p:nvPr/>
            </p:nvSpPr>
            <p:spPr bwMode="auto">
              <a:xfrm flipH="1">
                <a:off x="3923" y="2568"/>
                <a:ext cx="40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1513" name="Text Box 37"/>
            <p:cNvSpPr txBox="1"/>
            <p:nvPr/>
          </p:nvSpPr>
          <p:spPr>
            <a:xfrm>
              <a:off x="3671" y="3274"/>
              <a:ext cx="434" cy="213"/>
            </a:xfrm>
            <a:prstGeom prst="rect">
              <a:avLst/>
            </a:prstGeom>
            <a:noFill/>
            <a:ln w="9525">
              <a:noFill/>
            </a:ln>
          </p:spPr>
          <p:txBody>
            <a:bodyPr>
              <a:spAutoFit/>
            </a:bodyPr>
            <a:p>
              <a:pPr>
                <a:buClrTx/>
              </a:pPr>
              <a:r>
                <a:rPr lang="en-US" altLang="zh-CN" sz="1600" dirty="0">
                  <a:latin typeface="Times New Roman" panose="02020603050405020304" pitchFamily="18" charset="0"/>
                </a:rPr>
                <a:t>…</a:t>
              </a:r>
              <a:endParaRPr lang="en-US" altLang="zh-CN" sz="1600" dirty="0">
                <a:latin typeface="Times New Roman" panose="02020603050405020304" pitchFamily="18" charset="0"/>
              </a:endParaRPr>
            </a:p>
          </p:txBody>
        </p:sp>
        <p:sp>
          <p:nvSpPr>
            <p:cNvPr id="301094" name="AutoShape 38"/>
            <p:cNvSpPr/>
            <p:nvPr/>
          </p:nvSpPr>
          <p:spPr bwMode="auto">
            <a:xfrm>
              <a:off x="4724" y="1899"/>
              <a:ext cx="61" cy="352"/>
            </a:xfrm>
            <a:prstGeom prst="leftBrace">
              <a:avLst>
                <a:gd name="adj1" fmla="val 4808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5" name="Text Box 39"/>
            <p:cNvSpPr txBox="1"/>
            <p:nvPr/>
          </p:nvSpPr>
          <p:spPr>
            <a:xfrm>
              <a:off x="4166" y="1908"/>
              <a:ext cx="556" cy="212"/>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61516" name="Text Box 40"/>
            <p:cNvSpPr txBox="1"/>
            <p:nvPr/>
          </p:nvSpPr>
          <p:spPr>
            <a:xfrm>
              <a:off x="3485" y="2050"/>
              <a:ext cx="681" cy="151"/>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097" name="Line 41"/>
            <p:cNvSpPr>
              <a:spLocks noChangeShapeType="1"/>
            </p:cNvSpPr>
            <p:nvPr/>
          </p:nvSpPr>
          <p:spPr bwMode="auto">
            <a:xfrm flipH="1">
              <a:off x="4166" y="2100"/>
              <a:ext cx="55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098" name="AutoShape 42"/>
            <p:cNvSpPr/>
            <p:nvPr/>
          </p:nvSpPr>
          <p:spPr bwMode="auto">
            <a:xfrm>
              <a:off x="4724" y="2487"/>
              <a:ext cx="61" cy="353"/>
            </a:xfrm>
            <a:prstGeom prst="leftBrace">
              <a:avLst>
                <a:gd name="adj1" fmla="val 48224"/>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9" name="Text Box 43"/>
            <p:cNvSpPr txBox="1"/>
            <p:nvPr/>
          </p:nvSpPr>
          <p:spPr>
            <a:xfrm>
              <a:off x="4166" y="2496"/>
              <a:ext cx="556" cy="213"/>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61520" name="Text Box 44"/>
            <p:cNvSpPr txBox="1"/>
            <p:nvPr/>
          </p:nvSpPr>
          <p:spPr>
            <a:xfrm>
              <a:off x="3485" y="2639"/>
              <a:ext cx="681" cy="151"/>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101" name="Line 45"/>
            <p:cNvSpPr>
              <a:spLocks noChangeShapeType="1"/>
            </p:cNvSpPr>
            <p:nvPr/>
          </p:nvSpPr>
          <p:spPr bwMode="auto">
            <a:xfrm flipH="1">
              <a:off x="4166" y="2689"/>
              <a:ext cx="55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102" name="AutoShape 46"/>
            <p:cNvSpPr/>
            <p:nvPr/>
          </p:nvSpPr>
          <p:spPr bwMode="auto">
            <a:xfrm>
              <a:off x="4724" y="3023"/>
              <a:ext cx="61" cy="352"/>
            </a:xfrm>
            <a:prstGeom prst="leftBrace">
              <a:avLst>
                <a:gd name="adj1" fmla="val 4808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23" name="Text Box 47"/>
            <p:cNvSpPr txBox="1"/>
            <p:nvPr/>
          </p:nvSpPr>
          <p:spPr>
            <a:xfrm>
              <a:off x="4166" y="3032"/>
              <a:ext cx="556" cy="212"/>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61524" name="Text Box 48"/>
            <p:cNvSpPr txBox="1"/>
            <p:nvPr/>
          </p:nvSpPr>
          <p:spPr>
            <a:xfrm>
              <a:off x="3485" y="3174"/>
              <a:ext cx="681" cy="151"/>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105" name="Line 49"/>
            <p:cNvSpPr>
              <a:spLocks noChangeShapeType="1"/>
            </p:cNvSpPr>
            <p:nvPr/>
          </p:nvSpPr>
          <p:spPr bwMode="auto">
            <a:xfrm flipH="1">
              <a:off x="4166" y="3224"/>
              <a:ext cx="55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106" name="AutoShape 50"/>
            <p:cNvSpPr/>
            <p:nvPr/>
          </p:nvSpPr>
          <p:spPr bwMode="auto">
            <a:xfrm>
              <a:off x="4724" y="3578"/>
              <a:ext cx="61" cy="352"/>
            </a:xfrm>
            <a:prstGeom prst="leftBrace">
              <a:avLst>
                <a:gd name="adj1" fmla="val 48087"/>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27" name="Text Box 51"/>
            <p:cNvSpPr txBox="1"/>
            <p:nvPr/>
          </p:nvSpPr>
          <p:spPr>
            <a:xfrm>
              <a:off x="4166" y="3587"/>
              <a:ext cx="556" cy="212"/>
            </a:xfrm>
            <a:prstGeom prst="rect">
              <a:avLst/>
            </a:prstGeom>
            <a:noFill/>
            <a:ln w="9525">
              <a:noFill/>
            </a:ln>
          </p:spPr>
          <p:txBody>
            <a:bodyPr>
              <a:spAutoFit/>
            </a:bodyPr>
            <a:p>
              <a:pPr>
                <a:buClrTx/>
              </a:pP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61528" name="Text Box 52"/>
            <p:cNvSpPr txBox="1"/>
            <p:nvPr/>
          </p:nvSpPr>
          <p:spPr>
            <a:xfrm>
              <a:off x="3485" y="3729"/>
              <a:ext cx="681" cy="151"/>
            </a:xfrm>
            <a:prstGeom prst="rect">
              <a:avLst/>
            </a:prstGeom>
            <a:solidFill>
              <a:srgbClr val="FFCC99"/>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109" name="Line 53"/>
            <p:cNvSpPr>
              <a:spLocks noChangeShapeType="1"/>
            </p:cNvSpPr>
            <p:nvPr/>
          </p:nvSpPr>
          <p:spPr bwMode="auto">
            <a:xfrm flipH="1">
              <a:off x="4166" y="3779"/>
              <a:ext cx="55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127"/>
          <p:cNvGrpSpPr/>
          <p:nvPr/>
        </p:nvGrpSpPr>
        <p:grpSpPr>
          <a:xfrm>
            <a:off x="3779838" y="3284538"/>
            <a:ext cx="2047875" cy="2786062"/>
            <a:chOff x="2361" y="2069"/>
            <a:chExt cx="1290" cy="1755"/>
          </a:xfrm>
        </p:grpSpPr>
        <p:sp>
          <p:nvSpPr>
            <p:cNvPr id="61492" name="Text Box 62"/>
            <p:cNvSpPr txBox="1"/>
            <p:nvPr/>
          </p:nvSpPr>
          <p:spPr>
            <a:xfrm>
              <a:off x="3085" y="2651"/>
              <a:ext cx="566" cy="192"/>
            </a:xfrm>
            <a:prstGeom prst="rect">
              <a:avLst/>
            </a:prstGeom>
            <a:noFill/>
            <a:ln w="9525">
              <a:noFill/>
            </a:ln>
          </p:spPr>
          <p:txBody>
            <a:bodyPr>
              <a:spAutoFit/>
            </a:bodyPr>
            <a:p>
              <a:pPr>
                <a:buClrTx/>
              </a:pPr>
              <a:r>
                <a:rPr lang="en-US" altLang="zh-CN" sz="1400" dirty="0">
                  <a:latin typeface="Times New Roman" panose="02020603050405020304" pitchFamily="18" charset="0"/>
                </a:rPr>
                <a:t>1024</a:t>
              </a:r>
              <a:r>
                <a:rPr lang="zh-CN" altLang="en-US" sz="1400" dirty="0">
                  <a:latin typeface="Times New Roman" panose="02020603050405020304" pitchFamily="18" charset="0"/>
                </a:rPr>
                <a:t>个</a:t>
              </a:r>
              <a:endParaRPr lang="zh-CN" altLang="en-US" sz="1400" dirty="0">
                <a:latin typeface="Times New Roman" panose="02020603050405020304" pitchFamily="18" charset="0"/>
              </a:endParaRPr>
            </a:p>
          </p:txBody>
        </p:sp>
        <p:sp>
          <p:nvSpPr>
            <p:cNvPr id="61493" name="Text Box 68"/>
            <p:cNvSpPr txBox="1"/>
            <p:nvPr/>
          </p:nvSpPr>
          <p:spPr>
            <a:xfrm>
              <a:off x="3085" y="3195"/>
              <a:ext cx="566" cy="192"/>
            </a:xfrm>
            <a:prstGeom prst="rect">
              <a:avLst/>
            </a:prstGeom>
            <a:noFill/>
            <a:ln w="9525">
              <a:noFill/>
            </a:ln>
          </p:spPr>
          <p:txBody>
            <a:bodyPr>
              <a:spAutoFit/>
            </a:bodyPr>
            <a:p>
              <a:pPr>
                <a:buClrTx/>
              </a:pPr>
              <a:r>
                <a:rPr lang="en-US" altLang="zh-CN" sz="1400" dirty="0">
                  <a:latin typeface="Times New Roman" panose="02020603050405020304" pitchFamily="18" charset="0"/>
                </a:rPr>
                <a:t>1024</a:t>
              </a:r>
              <a:r>
                <a:rPr lang="zh-CN" altLang="en-US" sz="1400" dirty="0">
                  <a:latin typeface="Times New Roman" panose="02020603050405020304" pitchFamily="18" charset="0"/>
                </a:rPr>
                <a:t>个</a:t>
              </a:r>
              <a:endParaRPr lang="zh-CN" altLang="en-US" sz="1400" dirty="0">
                <a:latin typeface="Times New Roman" panose="02020603050405020304" pitchFamily="18" charset="0"/>
              </a:endParaRPr>
            </a:p>
          </p:txBody>
        </p:sp>
        <p:sp>
          <p:nvSpPr>
            <p:cNvPr id="61494" name="Text Box 72"/>
            <p:cNvSpPr txBox="1"/>
            <p:nvPr/>
          </p:nvSpPr>
          <p:spPr>
            <a:xfrm>
              <a:off x="3061" y="3594"/>
              <a:ext cx="565" cy="192"/>
            </a:xfrm>
            <a:prstGeom prst="rect">
              <a:avLst/>
            </a:prstGeom>
            <a:noFill/>
            <a:ln w="9525">
              <a:noFill/>
            </a:ln>
          </p:spPr>
          <p:txBody>
            <a:bodyPr>
              <a:spAutoFit/>
            </a:bodyPr>
            <a:p>
              <a:pPr>
                <a:buClrTx/>
              </a:pPr>
              <a:r>
                <a:rPr lang="en-US" altLang="zh-CN" sz="1400" dirty="0">
                  <a:latin typeface="Times New Roman" panose="02020603050405020304" pitchFamily="18" charset="0"/>
                </a:rPr>
                <a:t>1024</a:t>
              </a:r>
              <a:r>
                <a:rPr lang="zh-CN" altLang="en-US" sz="1400" dirty="0">
                  <a:latin typeface="Times New Roman" panose="02020603050405020304" pitchFamily="18" charset="0"/>
                </a:rPr>
                <a:t>个</a:t>
              </a:r>
              <a:endParaRPr lang="zh-CN" altLang="en-US" sz="1400" dirty="0">
                <a:latin typeface="Times New Roman" panose="02020603050405020304" pitchFamily="18" charset="0"/>
              </a:endParaRPr>
            </a:p>
          </p:txBody>
        </p:sp>
        <p:sp>
          <p:nvSpPr>
            <p:cNvPr id="61495" name="Text Box 55"/>
            <p:cNvSpPr txBox="1"/>
            <p:nvPr/>
          </p:nvSpPr>
          <p:spPr>
            <a:xfrm>
              <a:off x="2474" y="2115"/>
              <a:ext cx="613" cy="146"/>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496" name="Text Box 56"/>
            <p:cNvSpPr txBox="1"/>
            <p:nvPr/>
          </p:nvSpPr>
          <p:spPr>
            <a:xfrm>
              <a:off x="2426" y="2115"/>
              <a:ext cx="724" cy="192"/>
            </a:xfrm>
            <a:prstGeom prst="rect">
              <a:avLst/>
            </a:prstGeom>
            <a:noFill/>
            <a:ln w="9525">
              <a:noFill/>
            </a:ln>
          </p:spPr>
          <p:txBody>
            <a:bodyPr>
              <a:spAutoFit/>
            </a:bodyPr>
            <a:p>
              <a:pPr>
                <a:buClrTx/>
              </a:pPr>
              <a:r>
                <a:rPr lang="zh-CN" altLang="en-US" sz="1400" dirty="0">
                  <a:latin typeface="Times New Roman" panose="02020603050405020304" pitchFamily="18" charset="0"/>
                </a:rPr>
                <a:t>二级索引块</a:t>
              </a:r>
              <a:endParaRPr lang="zh-CN" altLang="en-US" sz="1400" dirty="0">
                <a:latin typeface="Times New Roman" panose="02020603050405020304" pitchFamily="18" charset="0"/>
              </a:endParaRPr>
            </a:p>
          </p:txBody>
        </p:sp>
        <p:sp>
          <p:nvSpPr>
            <p:cNvPr id="61497" name="Text Box 57"/>
            <p:cNvSpPr txBox="1"/>
            <p:nvPr/>
          </p:nvSpPr>
          <p:spPr>
            <a:xfrm>
              <a:off x="2474" y="2407"/>
              <a:ext cx="613" cy="147"/>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1114" name="AutoShape 58"/>
            <p:cNvSpPr/>
            <p:nvPr/>
          </p:nvSpPr>
          <p:spPr bwMode="auto">
            <a:xfrm>
              <a:off x="3447" y="2069"/>
              <a:ext cx="47" cy="1755"/>
            </a:xfrm>
            <a:prstGeom prst="leftBrace">
              <a:avLst>
                <a:gd name="adj1" fmla="val 311170"/>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99" name="Text Box 59"/>
            <p:cNvSpPr txBox="1"/>
            <p:nvPr/>
          </p:nvSpPr>
          <p:spPr>
            <a:xfrm>
              <a:off x="3065" y="2319"/>
              <a:ext cx="520" cy="192"/>
            </a:xfrm>
            <a:prstGeom prst="rect">
              <a:avLst/>
            </a:prstGeom>
            <a:noFill/>
            <a:ln w="9525">
              <a:noFill/>
            </a:ln>
          </p:spPr>
          <p:txBody>
            <a:bodyPr>
              <a:spAutoFit/>
            </a:bodyPr>
            <a:p>
              <a:pPr>
                <a:buClrTx/>
              </a:pPr>
              <a:r>
                <a:rPr lang="en-US" altLang="zh-CN" sz="1400" dirty="0">
                  <a:latin typeface="Times New Roman" panose="02020603050405020304" pitchFamily="18" charset="0"/>
                </a:rPr>
                <a:t>1024</a:t>
              </a:r>
              <a:r>
                <a:rPr lang="zh-CN" altLang="en-US" sz="1400" dirty="0">
                  <a:latin typeface="Times New Roman" panose="02020603050405020304" pitchFamily="18" charset="0"/>
                </a:rPr>
                <a:t>个</a:t>
              </a:r>
              <a:endParaRPr lang="zh-CN" altLang="en-US" sz="1400" dirty="0">
                <a:latin typeface="Times New Roman" panose="02020603050405020304" pitchFamily="18" charset="0"/>
              </a:endParaRPr>
            </a:p>
          </p:txBody>
        </p:sp>
        <p:sp>
          <p:nvSpPr>
            <p:cNvPr id="301116" name="Line 60"/>
            <p:cNvSpPr>
              <a:spLocks noChangeShapeType="1"/>
            </p:cNvSpPr>
            <p:nvPr/>
          </p:nvSpPr>
          <p:spPr bwMode="auto">
            <a:xfrm flipH="1">
              <a:off x="3086" y="2478"/>
              <a:ext cx="363"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1" name="Text Box 61"/>
            <p:cNvSpPr txBox="1"/>
            <p:nvPr/>
          </p:nvSpPr>
          <p:spPr>
            <a:xfrm>
              <a:off x="2473" y="2725"/>
              <a:ext cx="613" cy="147"/>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1119" name="Line 63"/>
            <p:cNvSpPr>
              <a:spLocks noChangeShapeType="1"/>
            </p:cNvSpPr>
            <p:nvPr/>
          </p:nvSpPr>
          <p:spPr bwMode="auto">
            <a:xfrm flipH="1">
              <a:off x="3086" y="2817"/>
              <a:ext cx="33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3" name="Text Box 64"/>
            <p:cNvSpPr txBox="1"/>
            <p:nvPr/>
          </p:nvSpPr>
          <p:spPr>
            <a:xfrm>
              <a:off x="2473" y="2977"/>
              <a:ext cx="613" cy="146"/>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61504" name="Text Box 65"/>
            <p:cNvSpPr txBox="1"/>
            <p:nvPr/>
          </p:nvSpPr>
          <p:spPr>
            <a:xfrm>
              <a:off x="3064" y="2889"/>
              <a:ext cx="521" cy="192"/>
            </a:xfrm>
            <a:prstGeom prst="rect">
              <a:avLst/>
            </a:prstGeom>
            <a:noFill/>
            <a:ln w="9525">
              <a:noFill/>
            </a:ln>
          </p:spPr>
          <p:txBody>
            <a:bodyPr>
              <a:spAutoFit/>
            </a:bodyPr>
            <a:p>
              <a:pPr>
                <a:buClrTx/>
              </a:pPr>
              <a:r>
                <a:rPr lang="en-US" altLang="zh-CN" sz="1400" dirty="0">
                  <a:latin typeface="Times New Roman" panose="02020603050405020304" pitchFamily="18" charset="0"/>
                </a:rPr>
                <a:t>1024</a:t>
              </a:r>
              <a:r>
                <a:rPr lang="zh-CN" altLang="en-US" sz="1400" dirty="0">
                  <a:latin typeface="Times New Roman" panose="02020603050405020304" pitchFamily="18" charset="0"/>
                </a:rPr>
                <a:t>个</a:t>
              </a:r>
              <a:endParaRPr lang="zh-CN" altLang="en-US" sz="1400" dirty="0">
                <a:latin typeface="Times New Roman" panose="02020603050405020304" pitchFamily="18" charset="0"/>
              </a:endParaRPr>
            </a:p>
          </p:txBody>
        </p:sp>
        <p:sp>
          <p:nvSpPr>
            <p:cNvPr id="301122" name="Line 66"/>
            <p:cNvSpPr>
              <a:spLocks noChangeShapeType="1"/>
            </p:cNvSpPr>
            <p:nvPr/>
          </p:nvSpPr>
          <p:spPr bwMode="auto">
            <a:xfrm flipH="1">
              <a:off x="3086" y="3090"/>
              <a:ext cx="33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6" name="Text Box 67"/>
            <p:cNvSpPr txBox="1"/>
            <p:nvPr/>
          </p:nvSpPr>
          <p:spPr>
            <a:xfrm>
              <a:off x="2473" y="3270"/>
              <a:ext cx="613" cy="146"/>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1125" name="Line 69"/>
            <p:cNvSpPr>
              <a:spLocks noChangeShapeType="1"/>
            </p:cNvSpPr>
            <p:nvPr/>
          </p:nvSpPr>
          <p:spPr bwMode="auto">
            <a:xfrm flipH="1">
              <a:off x="3086" y="3363"/>
              <a:ext cx="33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8" name="Text Box 70"/>
            <p:cNvSpPr txBox="1"/>
            <p:nvPr/>
          </p:nvSpPr>
          <p:spPr>
            <a:xfrm>
              <a:off x="2587" y="3386"/>
              <a:ext cx="390" cy="212"/>
            </a:xfrm>
            <a:prstGeom prst="rect">
              <a:avLst/>
            </a:prstGeom>
            <a:noFill/>
            <a:ln w="9525">
              <a:noFill/>
            </a:ln>
          </p:spPr>
          <p:txBody>
            <a:bodyPr>
              <a:spAutoFit/>
            </a:bodyPr>
            <a:p>
              <a:pPr>
                <a:buClrTx/>
              </a:pPr>
              <a:r>
                <a:rPr lang="en-US" altLang="zh-CN" sz="1600" dirty="0">
                  <a:latin typeface="Times New Roman" panose="02020603050405020304" pitchFamily="18" charset="0"/>
                </a:rPr>
                <a:t>…</a:t>
              </a:r>
              <a:endParaRPr lang="en-US" altLang="zh-CN" sz="1600" dirty="0">
                <a:latin typeface="Times New Roman" panose="02020603050405020304" pitchFamily="18" charset="0"/>
              </a:endParaRPr>
            </a:p>
          </p:txBody>
        </p:sp>
        <p:sp>
          <p:nvSpPr>
            <p:cNvPr id="61509" name="Text Box 71"/>
            <p:cNvSpPr txBox="1"/>
            <p:nvPr/>
          </p:nvSpPr>
          <p:spPr>
            <a:xfrm>
              <a:off x="2474" y="3668"/>
              <a:ext cx="613" cy="147"/>
            </a:xfrm>
            <a:prstGeom prst="rect">
              <a:avLst/>
            </a:prstGeom>
            <a:solidFill>
              <a:schemeClr val="hlink"/>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400" dirty="0">
                <a:latin typeface="Arial" panose="020B0604020202020204" pitchFamily="34" charset="0"/>
                <a:sym typeface="Symbol" panose="05050102010706020507" pitchFamily="18" charset="2"/>
              </a:endParaRPr>
            </a:p>
          </p:txBody>
        </p:sp>
        <p:sp>
          <p:nvSpPr>
            <p:cNvPr id="301129" name="Line 73"/>
            <p:cNvSpPr>
              <a:spLocks noChangeShapeType="1"/>
            </p:cNvSpPr>
            <p:nvPr/>
          </p:nvSpPr>
          <p:spPr bwMode="auto">
            <a:xfrm flipH="1">
              <a:off x="3086" y="3779"/>
              <a:ext cx="338"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131" name="AutoShape 75"/>
            <p:cNvSpPr/>
            <p:nvPr/>
          </p:nvSpPr>
          <p:spPr bwMode="auto">
            <a:xfrm>
              <a:off x="2361" y="2749"/>
              <a:ext cx="111" cy="1044"/>
            </a:xfrm>
            <a:prstGeom prst="leftBrace">
              <a:avLst>
                <a:gd name="adj1" fmla="val 78378"/>
                <a:gd name="adj2" fmla="val 50000"/>
              </a:avLst>
            </a:prstGeom>
            <a:noFill/>
            <a:ln w="63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01148" name="Line 92"/>
          <p:cNvSpPr>
            <a:spLocks noChangeShapeType="1"/>
          </p:cNvSpPr>
          <p:nvPr/>
        </p:nvSpPr>
        <p:spPr bwMode="auto">
          <a:xfrm flipV="1">
            <a:off x="1619250" y="5229225"/>
            <a:ext cx="360363" cy="71438"/>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 name="Group 122"/>
          <p:cNvGrpSpPr/>
          <p:nvPr/>
        </p:nvGrpSpPr>
        <p:grpSpPr>
          <a:xfrm>
            <a:off x="395288" y="1052513"/>
            <a:ext cx="7270750" cy="4897437"/>
            <a:chOff x="250" y="663"/>
            <a:chExt cx="4580" cy="3085"/>
          </a:xfrm>
        </p:grpSpPr>
        <p:sp>
          <p:nvSpPr>
            <p:cNvPr id="301146" name="Line 90"/>
            <p:cNvSpPr>
              <a:spLocks noChangeShapeType="1"/>
            </p:cNvSpPr>
            <p:nvPr/>
          </p:nvSpPr>
          <p:spPr bwMode="auto">
            <a:xfrm flipV="1">
              <a:off x="975" y="663"/>
              <a:ext cx="3855" cy="791"/>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58" name="Rectangle 81"/>
            <p:cNvSpPr/>
            <p:nvPr/>
          </p:nvSpPr>
          <p:spPr>
            <a:xfrm>
              <a:off x="250" y="3236"/>
              <a:ext cx="798" cy="218"/>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Iaddr(12)</a:t>
              </a:r>
              <a:endParaRPr lang="en-US" altLang="zh-CN" sz="1800" dirty="0">
                <a:latin typeface="Arial" panose="020B0604020202020204" pitchFamily="34" charset="0"/>
              </a:endParaRPr>
            </a:p>
          </p:txBody>
        </p:sp>
        <p:sp>
          <p:nvSpPr>
            <p:cNvPr id="61459" name="Rectangle 82"/>
            <p:cNvSpPr/>
            <p:nvPr/>
          </p:nvSpPr>
          <p:spPr>
            <a:xfrm>
              <a:off x="250" y="2953"/>
              <a:ext cx="798" cy="216"/>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Iaddr(11)</a:t>
              </a:r>
              <a:endParaRPr lang="en-US" altLang="zh-CN" sz="1800" dirty="0">
                <a:latin typeface="Arial" panose="020B0604020202020204" pitchFamily="34" charset="0"/>
              </a:endParaRPr>
            </a:p>
          </p:txBody>
        </p:sp>
        <p:sp>
          <p:nvSpPr>
            <p:cNvPr id="61460" name="Rectangle 83"/>
            <p:cNvSpPr/>
            <p:nvPr/>
          </p:nvSpPr>
          <p:spPr>
            <a:xfrm>
              <a:off x="250" y="2668"/>
              <a:ext cx="798" cy="218"/>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Iaddr(10)</a:t>
              </a:r>
              <a:endParaRPr lang="en-US" altLang="zh-CN" sz="1800" dirty="0">
                <a:latin typeface="Arial" panose="020B0604020202020204" pitchFamily="34" charset="0"/>
              </a:endParaRPr>
            </a:p>
          </p:txBody>
        </p:sp>
        <p:sp>
          <p:nvSpPr>
            <p:cNvPr id="61461" name="Rectangle 84"/>
            <p:cNvSpPr/>
            <p:nvPr/>
          </p:nvSpPr>
          <p:spPr>
            <a:xfrm>
              <a:off x="250" y="2384"/>
              <a:ext cx="798" cy="216"/>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Iaddr(9)</a:t>
              </a:r>
              <a:endParaRPr lang="en-US" altLang="zh-CN" sz="1800" dirty="0">
                <a:latin typeface="Arial" panose="020B0604020202020204" pitchFamily="34" charset="0"/>
              </a:endParaRPr>
            </a:p>
          </p:txBody>
        </p:sp>
        <p:sp>
          <p:nvSpPr>
            <p:cNvPr id="61462" name="Rectangle 85"/>
            <p:cNvSpPr/>
            <p:nvPr/>
          </p:nvSpPr>
          <p:spPr>
            <a:xfrm>
              <a:off x="250" y="2099"/>
              <a:ext cx="798" cy="219"/>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Iaddr(8)</a:t>
              </a:r>
              <a:endParaRPr lang="en-US" altLang="zh-CN" sz="1800" dirty="0">
                <a:latin typeface="Arial" panose="020B0604020202020204" pitchFamily="34" charset="0"/>
              </a:endParaRPr>
            </a:p>
          </p:txBody>
        </p:sp>
        <p:sp>
          <p:nvSpPr>
            <p:cNvPr id="61463" name="Rectangle 86"/>
            <p:cNvSpPr/>
            <p:nvPr/>
          </p:nvSpPr>
          <p:spPr>
            <a:xfrm>
              <a:off x="250" y="1815"/>
              <a:ext cx="798" cy="215"/>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61464" name="Rectangle 87"/>
            <p:cNvSpPr/>
            <p:nvPr/>
          </p:nvSpPr>
          <p:spPr>
            <a:xfrm>
              <a:off x="250" y="1589"/>
              <a:ext cx="798" cy="218"/>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Iaddr(1)</a:t>
              </a:r>
              <a:endParaRPr lang="en-US" altLang="zh-CN" sz="1800" dirty="0">
                <a:latin typeface="Arial" panose="020B0604020202020204" pitchFamily="34" charset="0"/>
              </a:endParaRPr>
            </a:p>
          </p:txBody>
        </p:sp>
        <p:sp>
          <p:nvSpPr>
            <p:cNvPr id="61465" name="Rectangle 88"/>
            <p:cNvSpPr/>
            <p:nvPr/>
          </p:nvSpPr>
          <p:spPr>
            <a:xfrm>
              <a:off x="250" y="1304"/>
              <a:ext cx="798" cy="215"/>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Iaddr(0)</a:t>
              </a:r>
              <a:endParaRPr lang="en-US" altLang="zh-CN" sz="1800" dirty="0">
                <a:latin typeface="Arial" panose="020B0604020202020204" pitchFamily="34" charset="0"/>
              </a:endParaRPr>
            </a:p>
          </p:txBody>
        </p:sp>
        <p:sp>
          <p:nvSpPr>
            <p:cNvPr id="61466" name="Rectangle 89"/>
            <p:cNvSpPr/>
            <p:nvPr/>
          </p:nvSpPr>
          <p:spPr>
            <a:xfrm>
              <a:off x="250" y="1019"/>
              <a:ext cx="798" cy="218"/>
            </a:xfrm>
            <a:prstGeom prst="rect">
              <a:avLst/>
            </a:prstGeom>
            <a:noFill/>
            <a:ln w="9525">
              <a:noFill/>
            </a:ln>
          </p:spPr>
          <p:txBody>
            <a:bodyPr/>
            <a:p>
              <a:pPr eaLnBrk="0" hangingPunct="0">
                <a:spcBef>
                  <a:spcPct val="20000"/>
                </a:spcBef>
                <a:buClrTx/>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301147" name="Text Box 91"/>
            <p:cNvSpPr txBox="1">
              <a:spLocks noChangeArrowheads="1"/>
            </p:cNvSpPr>
            <p:nvPr/>
          </p:nvSpPr>
          <p:spPr bwMode="auto">
            <a:xfrm>
              <a:off x="316" y="673"/>
              <a:ext cx="93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i</a:t>
              </a:r>
              <a:r>
                <a:rPr kumimoji="0" lang="zh-CN" altLang="en-US" sz="1800" kern="1200" cap="none" spc="0" normalizeH="0" baseline="0" noProof="0">
                  <a:latin typeface="Arial" panose="020B0604020202020204" pitchFamily="34" charset="0"/>
                  <a:ea typeface="宋体" panose="02010600030101010101" pitchFamily="2" charset="-122"/>
                  <a:cs typeface="+mn-cs"/>
                </a:rPr>
                <a:t>节点</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61468" name="Rectangle 93"/>
            <p:cNvSpPr/>
            <p:nvPr/>
          </p:nvSpPr>
          <p:spPr>
            <a:xfrm>
              <a:off x="250" y="3474"/>
              <a:ext cx="799" cy="274"/>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69" name="Rectangle 94"/>
            <p:cNvSpPr/>
            <p:nvPr/>
          </p:nvSpPr>
          <p:spPr>
            <a:xfrm>
              <a:off x="250" y="3197"/>
              <a:ext cx="799" cy="277"/>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0" name="Rectangle 95"/>
            <p:cNvSpPr/>
            <p:nvPr/>
          </p:nvSpPr>
          <p:spPr>
            <a:xfrm>
              <a:off x="250" y="2923"/>
              <a:ext cx="799" cy="274"/>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1" name="Rectangle 96"/>
            <p:cNvSpPr/>
            <p:nvPr/>
          </p:nvSpPr>
          <p:spPr>
            <a:xfrm>
              <a:off x="250" y="2648"/>
              <a:ext cx="799" cy="275"/>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2" name="Rectangle 97"/>
            <p:cNvSpPr/>
            <p:nvPr/>
          </p:nvSpPr>
          <p:spPr>
            <a:xfrm>
              <a:off x="250" y="2372"/>
              <a:ext cx="799" cy="276"/>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3" name="Rectangle 98"/>
            <p:cNvSpPr/>
            <p:nvPr/>
          </p:nvSpPr>
          <p:spPr>
            <a:xfrm>
              <a:off x="250" y="2097"/>
              <a:ext cx="799" cy="275"/>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4" name="Rectangle 99"/>
            <p:cNvSpPr/>
            <p:nvPr/>
          </p:nvSpPr>
          <p:spPr>
            <a:xfrm>
              <a:off x="250" y="1823"/>
              <a:ext cx="799" cy="274"/>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5" name="Rectangle 100"/>
            <p:cNvSpPr/>
            <p:nvPr/>
          </p:nvSpPr>
          <p:spPr>
            <a:xfrm>
              <a:off x="250" y="1546"/>
              <a:ext cx="799" cy="277"/>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6" name="Rectangle 101"/>
            <p:cNvSpPr/>
            <p:nvPr/>
          </p:nvSpPr>
          <p:spPr>
            <a:xfrm>
              <a:off x="250" y="1272"/>
              <a:ext cx="799" cy="274"/>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7" name="Rectangle 102"/>
            <p:cNvSpPr/>
            <p:nvPr/>
          </p:nvSpPr>
          <p:spPr>
            <a:xfrm>
              <a:off x="250" y="962"/>
              <a:ext cx="799" cy="310"/>
            </a:xfrm>
            <a:prstGeom prst="rect">
              <a:avLst/>
            </a:prstGeom>
            <a:noFill/>
            <a:ln w="9525">
              <a:noFill/>
            </a:ln>
          </p:spPr>
          <p:txBody>
            <a:bodyPr/>
            <a:p>
              <a:pPr eaLnBrk="0" hangingPunct="0">
                <a:spcBef>
                  <a:spcPct val="20000"/>
                </a:spcBef>
                <a:buClrTx/>
              </a:pPr>
              <a:endParaRPr lang="zh-CN" altLang="zh-CN" sz="1800" b="0" dirty="0">
                <a:latin typeface="Arial" panose="020B0604020202020204" pitchFamily="34" charset="0"/>
              </a:endParaRPr>
            </a:p>
          </p:txBody>
        </p:sp>
        <p:sp>
          <p:nvSpPr>
            <p:cNvPr id="61478" name="Line 103"/>
            <p:cNvSpPr/>
            <p:nvPr/>
          </p:nvSpPr>
          <p:spPr>
            <a:xfrm>
              <a:off x="250" y="962"/>
              <a:ext cx="799" cy="0"/>
            </a:xfrm>
            <a:prstGeom prst="line">
              <a:avLst/>
            </a:prstGeom>
            <a:ln w="28575" cap="sq" cmpd="sng">
              <a:solidFill>
                <a:schemeClr val="tx1"/>
              </a:solidFill>
              <a:prstDash val="solid"/>
              <a:headEnd type="none" w="med" len="med"/>
              <a:tailEnd type="none" w="med" len="med"/>
            </a:ln>
          </p:spPr>
        </p:sp>
        <p:sp>
          <p:nvSpPr>
            <p:cNvPr id="61479" name="Line 104"/>
            <p:cNvSpPr/>
            <p:nvPr/>
          </p:nvSpPr>
          <p:spPr>
            <a:xfrm>
              <a:off x="250" y="1272"/>
              <a:ext cx="799" cy="0"/>
            </a:xfrm>
            <a:prstGeom prst="line">
              <a:avLst/>
            </a:prstGeom>
            <a:ln w="12700" cap="flat" cmpd="sng">
              <a:solidFill>
                <a:schemeClr val="tx1"/>
              </a:solidFill>
              <a:prstDash val="solid"/>
              <a:headEnd type="none" w="med" len="med"/>
              <a:tailEnd type="none" w="med" len="med"/>
            </a:ln>
          </p:spPr>
        </p:sp>
        <p:sp>
          <p:nvSpPr>
            <p:cNvPr id="61480" name="Line 105"/>
            <p:cNvSpPr/>
            <p:nvPr/>
          </p:nvSpPr>
          <p:spPr>
            <a:xfrm>
              <a:off x="250" y="1546"/>
              <a:ext cx="799" cy="0"/>
            </a:xfrm>
            <a:prstGeom prst="line">
              <a:avLst/>
            </a:prstGeom>
            <a:ln w="12700" cap="flat" cmpd="sng">
              <a:solidFill>
                <a:schemeClr val="tx1"/>
              </a:solidFill>
              <a:prstDash val="solid"/>
              <a:headEnd type="none" w="med" len="med"/>
              <a:tailEnd type="none" w="med" len="med"/>
            </a:ln>
          </p:spPr>
        </p:sp>
        <p:sp>
          <p:nvSpPr>
            <p:cNvPr id="61481" name="Line 106"/>
            <p:cNvSpPr/>
            <p:nvPr/>
          </p:nvSpPr>
          <p:spPr>
            <a:xfrm>
              <a:off x="250" y="1823"/>
              <a:ext cx="799" cy="0"/>
            </a:xfrm>
            <a:prstGeom prst="line">
              <a:avLst/>
            </a:prstGeom>
            <a:ln w="12700" cap="flat" cmpd="sng">
              <a:solidFill>
                <a:schemeClr val="tx1"/>
              </a:solidFill>
              <a:prstDash val="solid"/>
              <a:headEnd type="none" w="med" len="med"/>
              <a:tailEnd type="none" w="med" len="med"/>
            </a:ln>
          </p:spPr>
        </p:sp>
        <p:sp>
          <p:nvSpPr>
            <p:cNvPr id="61482" name="Line 107"/>
            <p:cNvSpPr/>
            <p:nvPr/>
          </p:nvSpPr>
          <p:spPr>
            <a:xfrm>
              <a:off x="250" y="2097"/>
              <a:ext cx="799" cy="0"/>
            </a:xfrm>
            <a:prstGeom prst="line">
              <a:avLst/>
            </a:prstGeom>
            <a:ln w="12700" cap="flat" cmpd="sng">
              <a:solidFill>
                <a:schemeClr val="tx1"/>
              </a:solidFill>
              <a:prstDash val="solid"/>
              <a:headEnd type="none" w="med" len="med"/>
              <a:tailEnd type="none" w="med" len="med"/>
            </a:ln>
          </p:spPr>
        </p:sp>
        <p:sp>
          <p:nvSpPr>
            <p:cNvPr id="61483" name="Line 108"/>
            <p:cNvSpPr/>
            <p:nvPr/>
          </p:nvSpPr>
          <p:spPr>
            <a:xfrm>
              <a:off x="250" y="2372"/>
              <a:ext cx="799" cy="0"/>
            </a:xfrm>
            <a:prstGeom prst="line">
              <a:avLst/>
            </a:prstGeom>
            <a:ln w="12700" cap="flat" cmpd="sng">
              <a:solidFill>
                <a:schemeClr val="tx1"/>
              </a:solidFill>
              <a:prstDash val="solid"/>
              <a:headEnd type="none" w="med" len="med"/>
              <a:tailEnd type="none" w="med" len="med"/>
            </a:ln>
          </p:spPr>
        </p:sp>
        <p:sp>
          <p:nvSpPr>
            <p:cNvPr id="61484" name="Line 109"/>
            <p:cNvSpPr/>
            <p:nvPr/>
          </p:nvSpPr>
          <p:spPr>
            <a:xfrm>
              <a:off x="250" y="2648"/>
              <a:ext cx="799" cy="0"/>
            </a:xfrm>
            <a:prstGeom prst="line">
              <a:avLst/>
            </a:prstGeom>
            <a:ln w="12700" cap="flat" cmpd="sng">
              <a:solidFill>
                <a:schemeClr val="tx1"/>
              </a:solidFill>
              <a:prstDash val="solid"/>
              <a:headEnd type="none" w="med" len="med"/>
              <a:tailEnd type="none" w="med" len="med"/>
            </a:ln>
          </p:spPr>
        </p:sp>
        <p:sp>
          <p:nvSpPr>
            <p:cNvPr id="61485" name="Line 110"/>
            <p:cNvSpPr/>
            <p:nvPr/>
          </p:nvSpPr>
          <p:spPr>
            <a:xfrm>
              <a:off x="250" y="2923"/>
              <a:ext cx="799" cy="0"/>
            </a:xfrm>
            <a:prstGeom prst="line">
              <a:avLst/>
            </a:prstGeom>
            <a:ln w="12700" cap="flat" cmpd="sng">
              <a:solidFill>
                <a:schemeClr val="tx1"/>
              </a:solidFill>
              <a:prstDash val="solid"/>
              <a:headEnd type="none" w="med" len="med"/>
              <a:tailEnd type="none" w="med" len="med"/>
            </a:ln>
          </p:spPr>
        </p:sp>
        <p:sp>
          <p:nvSpPr>
            <p:cNvPr id="61486" name="Line 111"/>
            <p:cNvSpPr/>
            <p:nvPr/>
          </p:nvSpPr>
          <p:spPr>
            <a:xfrm>
              <a:off x="250" y="3197"/>
              <a:ext cx="799" cy="0"/>
            </a:xfrm>
            <a:prstGeom prst="line">
              <a:avLst/>
            </a:prstGeom>
            <a:ln w="12700" cap="flat" cmpd="sng">
              <a:solidFill>
                <a:schemeClr val="tx1"/>
              </a:solidFill>
              <a:prstDash val="solid"/>
              <a:headEnd type="none" w="med" len="med"/>
              <a:tailEnd type="none" w="med" len="med"/>
            </a:ln>
          </p:spPr>
        </p:sp>
        <p:sp>
          <p:nvSpPr>
            <p:cNvPr id="61487" name="Line 112"/>
            <p:cNvSpPr/>
            <p:nvPr/>
          </p:nvSpPr>
          <p:spPr>
            <a:xfrm>
              <a:off x="250" y="3474"/>
              <a:ext cx="799" cy="0"/>
            </a:xfrm>
            <a:prstGeom prst="line">
              <a:avLst/>
            </a:prstGeom>
            <a:ln w="12700" cap="flat" cmpd="sng">
              <a:solidFill>
                <a:schemeClr val="tx1"/>
              </a:solidFill>
              <a:prstDash val="solid"/>
              <a:headEnd type="none" w="med" len="med"/>
              <a:tailEnd type="none" w="med" len="med"/>
            </a:ln>
          </p:spPr>
        </p:sp>
        <p:sp>
          <p:nvSpPr>
            <p:cNvPr id="61488" name="Line 113"/>
            <p:cNvSpPr/>
            <p:nvPr/>
          </p:nvSpPr>
          <p:spPr>
            <a:xfrm>
              <a:off x="250" y="3748"/>
              <a:ext cx="799" cy="0"/>
            </a:xfrm>
            <a:prstGeom prst="line">
              <a:avLst/>
            </a:prstGeom>
            <a:ln w="28575" cap="sq" cmpd="sng">
              <a:solidFill>
                <a:schemeClr val="tx1"/>
              </a:solidFill>
              <a:prstDash val="solid"/>
              <a:headEnd type="none" w="med" len="med"/>
              <a:tailEnd type="none" w="med" len="med"/>
            </a:ln>
          </p:spPr>
        </p:sp>
        <p:sp>
          <p:nvSpPr>
            <p:cNvPr id="61489" name="Line 114"/>
            <p:cNvSpPr/>
            <p:nvPr/>
          </p:nvSpPr>
          <p:spPr>
            <a:xfrm>
              <a:off x="250" y="962"/>
              <a:ext cx="0" cy="2786"/>
            </a:xfrm>
            <a:prstGeom prst="line">
              <a:avLst/>
            </a:prstGeom>
            <a:ln w="28575" cap="sq" cmpd="sng">
              <a:solidFill>
                <a:schemeClr val="tx1"/>
              </a:solidFill>
              <a:prstDash val="solid"/>
              <a:headEnd type="none" w="med" len="med"/>
              <a:tailEnd type="none" w="med" len="med"/>
            </a:ln>
          </p:spPr>
        </p:sp>
        <p:sp>
          <p:nvSpPr>
            <p:cNvPr id="61490" name="Line 115"/>
            <p:cNvSpPr/>
            <p:nvPr/>
          </p:nvSpPr>
          <p:spPr>
            <a:xfrm>
              <a:off x="1051" y="956"/>
              <a:ext cx="0" cy="2786"/>
            </a:xfrm>
            <a:prstGeom prst="line">
              <a:avLst/>
            </a:prstGeom>
            <a:ln w="28575" cap="sq" cmpd="sng">
              <a:solidFill>
                <a:schemeClr val="tx1"/>
              </a:solidFill>
              <a:prstDash val="solid"/>
              <a:headEnd type="none" w="med" len="med"/>
              <a:tailEnd type="none" w="med" len="med"/>
            </a:ln>
          </p:spPr>
        </p:sp>
        <p:sp>
          <p:nvSpPr>
            <p:cNvPr id="301172" name="Line 116"/>
            <p:cNvSpPr>
              <a:spLocks noChangeShapeType="1"/>
            </p:cNvSpPr>
            <p:nvPr/>
          </p:nvSpPr>
          <p:spPr bwMode="auto">
            <a:xfrm flipV="1">
              <a:off x="975" y="935"/>
              <a:ext cx="3855" cy="154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01173" name="Line 117"/>
          <p:cNvSpPr>
            <a:spLocks noChangeShapeType="1"/>
          </p:cNvSpPr>
          <p:nvPr/>
        </p:nvSpPr>
        <p:spPr bwMode="auto">
          <a:xfrm flipV="1">
            <a:off x="1547813" y="2565400"/>
            <a:ext cx="4032250" cy="1876425"/>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174" name="Line 118"/>
          <p:cNvSpPr>
            <a:spLocks noChangeShapeType="1"/>
          </p:cNvSpPr>
          <p:nvPr/>
        </p:nvSpPr>
        <p:spPr bwMode="auto">
          <a:xfrm flipV="1">
            <a:off x="1619250" y="3933825"/>
            <a:ext cx="2305050" cy="931863"/>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175" name="Text Box 119"/>
          <p:cNvSpPr txBox="1">
            <a:spLocks noChangeArrowheads="1"/>
          </p:cNvSpPr>
          <p:nvPr/>
        </p:nvSpPr>
        <p:spPr bwMode="auto">
          <a:xfrm>
            <a:off x="250825" y="549275"/>
            <a:ext cx="66976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宋体" panose="02010600030101010101" pitchFamily="2" charset="-122"/>
                <a:ea typeface="宋体" panose="02010600030101010101" pitchFamily="2" charset="-122"/>
                <a:cs typeface="+mn-cs"/>
              </a:rPr>
              <a:t>(3)1034</a:t>
            </a:r>
            <a:r>
              <a:rPr kumimoji="0" lang="en-US" altLang="zh-CN" b="0" kern="1200" cap="none" spc="0" normalizeH="0" baseline="0" noProof="0">
                <a:latin typeface="Arial" panose="020B0604020202020204" pitchFamily="34" charset="0"/>
                <a:ea typeface="宋体" panose="02010600030101010101" pitchFamily="2" charset="-122"/>
                <a:cs typeface="+mn-cs"/>
              </a:rPr>
              <a:t>+1M</a:t>
            </a:r>
            <a:r>
              <a:rPr kumimoji="0" lang="en-US" altLang="en-US" kern="1200" cap="none" spc="0" normalizeH="0" baseline="0" noProof="0">
                <a:latin typeface="Arial" panose="020B0604020202020204" pitchFamily="34" charset="0"/>
                <a:ea typeface="宋体" panose="02010600030101010101" pitchFamily="2" charset="-122"/>
                <a:cs typeface="+mn-cs"/>
              </a:rPr>
              <a:t>＜</a:t>
            </a:r>
            <a:r>
              <a:rPr kumimoji="0" lang="en-US" altLang="zh-CN" kern="1200" cap="none" spc="0" normalizeH="0" baseline="0" noProof="0">
                <a:latin typeface="Arial" panose="020B0604020202020204" pitchFamily="34" charset="0"/>
                <a:ea typeface="宋体" panose="02010600030101010101" pitchFamily="2" charset="-122"/>
                <a:cs typeface="+mn-cs"/>
              </a:rPr>
              <a:t>n≤</a:t>
            </a:r>
            <a:r>
              <a:rPr kumimoji="0" lang="en-US" altLang="zh-CN" b="0" kern="1200" cap="none" spc="0" normalizeH="0" baseline="0" noProof="0">
                <a:latin typeface="Arial" panose="020B0604020202020204" pitchFamily="34" charset="0"/>
                <a:ea typeface="宋体" panose="02010600030101010101" pitchFamily="2" charset="-122"/>
                <a:cs typeface="+mn-cs"/>
              </a:rPr>
              <a:t>1034+1M+1G</a:t>
            </a:r>
            <a:r>
              <a:rPr kumimoji="0" lang="zh-CN" altLang="en-US" kern="1200" cap="none" spc="0" normalizeH="0" baseline="0" noProof="0">
                <a:latin typeface="Arial" panose="020B0604020202020204" pitchFamily="34" charset="0"/>
                <a:ea typeface="宋体" panose="02010600030101010101" pitchFamily="2" charset="-122"/>
                <a:cs typeface="+mn-cs"/>
              </a:rPr>
              <a:t>：总结</a:t>
            </a:r>
            <a:endParaRPr kumimoji="0" lang="zh-CN" altLang="en-US" sz="2200" kern="1200" cap="none" spc="0" normalizeH="0" baseline="0" noProof="0">
              <a:latin typeface="宋体" panose="02010600030101010101" pitchFamily="2" charset="-122"/>
              <a:ea typeface="宋体" panose="02010600030101010101" pitchFamily="2" charset="-122"/>
              <a:cs typeface="+mn-cs"/>
            </a:endParaRPr>
          </a:p>
        </p:txBody>
      </p:sp>
      <p:grpSp>
        <p:nvGrpSpPr>
          <p:cNvPr id="7" name="Group 128"/>
          <p:cNvGrpSpPr/>
          <p:nvPr/>
        </p:nvGrpSpPr>
        <p:grpSpPr>
          <a:xfrm>
            <a:off x="1908175" y="4652963"/>
            <a:ext cx="2159000" cy="719137"/>
            <a:chOff x="1202" y="2931"/>
            <a:chExt cx="1360" cy="453"/>
          </a:xfrm>
        </p:grpSpPr>
        <p:sp>
          <p:nvSpPr>
            <p:cNvPr id="61452" name="Text Box 76"/>
            <p:cNvSpPr txBox="1"/>
            <p:nvPr/>
          </p:nvSpPr>
          <p:spPr>
            <a:xfrm>
              <a:off x="1833" y="3032"/>
              <a:ext cx="729" cy="212"/>
            </a:xfrm>
            <a:prstGeom prst="rect">
              <a:avLst/>
            </a:prstGeom>
            <a:noFill/>
            <a:ln w="9525">
              <a:noFill/>
            </a:ln>
          </p:spPr>
          <p:txBody>
            <a:bodyPr>
              <a:spAutoFit/>
            </a:bodyPr>
            <a:p>
              <a:pPr>
                <a:buClrTx/>
              </a:pPr>
              <a:r>
                <a:rPr lang="en-US" altLang="en-US" sz="1600" dirty="0">
                  <a:latin typeface="Arial" panose="020B0604020202020204" pitchFamily="34" charset="0"/>
                </a:rPr>
                <a:t>≤</a:t>
              </a:r>
              <a:r>
                <a:rPr lang="en-US" altLang="zh-CN" sz="1600" dirty="0">
                  <a:latin typeface="Times New Roman" panose="02020603050405020304" pitchFamily="18" charset="0"/>
                </a:rPr>
                <a:t>1024</a:t>
              </a:r>
              <a:r>
                <a:rPr lang="zh-CN" altLang="en-US" sz="1600" dirty="0">
                  <a:latin typeface="Times New Roman" panose="02020603050405020304" pitchFamily="18" charset="0"/>
                </a:rPr>
                <a:t>个</a:t>
              </a:r>
              <a:endParaRPr lang="zh-CN" altLang="en-US" sz="1600" dirty="0">
                <a:latin typeface="Times New Roman" panose="02020603050405020304" pitchFamily="18" charset="0"/>
              </a:endParaRPr>
            </a:p>
          </p:txBody>
        </p:sp>
        <p:sp>
          <p:nvSpPr>
            <p:cNvPr id="301133" name="Line 77"/>
            <p:cNvSpPr>
              <a:spLocks noChangeShapeType="1"/>
            </p:cNvSpPr>
            <p:nvPr/>
          </p:nvSpPr>
          <p:spPr bwMode="auto">
            <a:xfrm flipH="1">
              <a:off x="1882" y="3248"/>
              <a:ext cx="519" cy="0"/>
            </a:xfrm>
            <a:prstGeom prst="line">
              <a:avLst/>
            </a:prstGeom>
            <a:noFill/>
            <a:ln w="63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54" name="Text Box 78"/>
            <p:cNvSpPr txBox="1"/>
            <p:nvPr/>
          </p:nvSpPr>
          <p:spPr>
            <a:xfrm>
              <a:off x="1247" y="3203"/>
              <a:ext cx="635" cy="181"/>
            </a:xfrm>
            <a:prstGeom prst="rect">
              <a:avLst/>
            </a:prstGeom>
            <a:solidFill>
              <a:schemeClr val="accent1"/>
            </a:solidFill>
            <a:ln w="9525" cap="flat" cmpd="sng">
              <a:solidFill>
                <a:srgbClr val="000000"/>
              </a:solidFill>
              <a:prstDash val="solid"/>
              <a:miter/>
              <a:headEnd type="none" w="med" len="med"/>
              <a:tailEnd type="none" w="med" len="med"/>
            </a:ln>
          </p:spPr>
          <p:txBody>
            <a:bodyPr/>
            <a:p>
              <a:pPr algn="just">
                <a:spcBef>
                  <a:spcPct val="0"/>
                </a:spcBef>
                <a:buClrTx/>
              </a:pPr>
              <a:endParaRPr lang="zh-CN" altLang="zh-CN" sz="1600" dirty="0">
                <a:latin typeface="Arial" panose="020B0604020202020204" pitchFamily="34" charset="0"/>
                <a:sym typeface="Symbol" panose="05050102010706020507" pitchFamily="18" charset="2"/>
              </a:endParaRPr>
            </a:p>
          </p:txBody>
        </p:sp>
        <p:sp>
          <p:nvSpPr>
            <p:cNvPr id="301182" name="Rectangle 126"/>
            <p:cNvSpPr>
              <a:spLocks noChangeArrowheads="1"/>
            </p:cNvSpPr>
            <p:nvPr/>
          </p:nvSpPr>
          <p:spPr bwMode="auto">
            <a:xfrm>
              <a:off x="1247" y="2931"/>
              <a:ext cx="635" cy="181"/>
            </a:xfrm>
            <a:prstGeom prst="rect">
              <a:avLst/>
            </a:prstGeom>
            <a:solidFill>
              <a:schemeClr val="accent1"/>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56" name="Text Box 79"/>
            <p:cNvSpPr txBox="1"/>
            <p:nvPr/>
          </p:nvSpPr>
          <p:spPr>
            <a:xfrm>
              <a:off x="1202" y="2931"/>
              <a:ext cx="862" cy="170"/>
            </a:xfrm>
            <a:prstGeom prst="rect">
              <a:avLst/>
            </a:prstGeom>
            <a:noFill/>
            <a:ln w="9525">
              <a:noFill/>
            </a:ln>
          </p:spPr>
          <p:txBody>
            <a:bodyPr/>
            <a:p>
              <a:pPr algn="just">
                <a:spcBef>
                  <a:spcPct val="0"/>
                </a:spcBef>
                <a:buClrTx/>
              </a:pPr>
              <a:r>
                <a:rPr lang="zh-CN" altLang="en-US" sz="1400" dirty="0">
                  <a:latin typeface="Arial" panose="020B0604020202020204" pitchFamily="34" charset="0"/>
                  <a:sym typeface="Symbol" panose="05050102010706020507" pitchFamily="18" charset="2"/>
                </a:rPr>
                <a:t>三级索引块</a:t>
              </a:r>
              <a:endParaRPr lang="zh-CN" altLang="en-US" sz="1400" dirty="0">
                <a:latin typeface="Arial" panose="020B0604020202020204" pitchFamily="34" charset="0"/>
                <a:sym typeface="Symbol" panose="05050102010706020507" pitchFamily="18" charset="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1173"/>
                                        </p:tgtEl>
                                        <p:attrNameLst>
                                          <p:attrName>style.visibility</p:attrName>
                                        </p:attrNameLst>
                                      </p:cBhvr>
                                      <p:to>
                                        <p:strVal val="visible"/>
                                      </p:to>
                                    </p:set>
                                    <p:animEffect transition="in" filter="box(in)">
                                      <p:cBhvr>
                                        <p:cTn id="22" dur="500"/>
                                        <p:tgtEl>
                                          <p:spTgt spid="30117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01174"/>
                                        </p:tgtEl>
                                        <p:attrNameLst>
                                          <p:attrName>style.visibility</p:attrName>
                                        </p:attrNameLst>
                                      </p:cBhvr>
                                      <p:to>
                                        <p:strVal val="visible"/>
                                      </p:to>
                                    </p:set>
                                    <p:animEffect transition="in" filter="box(in)">
                                      <p:cBhvr>
                                        <p:cTn id="32" dur="500"/>
                                        <p:tgtEl>
                                          <p:spTgt spid="3011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01148"/>
                                        </p:tgtEl>
                                        <p:attrNameLst>
                                          <p:attrName>style.visibility</p:attrName>
                                        </p:attrNameLst>
                                      </p:cBhvr>
                                      <p:to>
                                        <p:strVal val="visible"/>
                                      </p:to>
                                    </p:set>
                                    <p:animEffect transition="in" filter="box(in)">
                                      <p:cBhvr>
                                        <p:cTn id="42" dur="500"/>
                                        <p:tgtEl>
                                          <p:spTgt spid="30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600" b="1" i="0" u="none" strike="noStrike" kern="0" cap="none" spc="0" normalizeH="0" baseline="0" noProof="0" smtClean="0">
              <a:ln>
                <a:noFill/>
              </a:ln>
              <a:solidFill>
                <a:schemeClr val="tx2"/>
              </a:solidFill>
              <a:effectLst/>
              <a:uLnTx/>
              <a:uFillTx/>
              <a:latin typeface="+mj-lt"/>
              <a:ea typeface="+mj-ea"/>
              <a:cs typeface="+mj-cs"/>
            </a:endParaRPr>
          </a:p>
        </p:txBody>
      </p:sp>
      <p:graphicFrame>
        <p:nvGraphicFramePr>
          <p:cNvPr id="7170" name="Object 3"/>
          <p:cNvGraphicFramePr>
            <a:graphicFrameLocks noGrp="1"/>
          </p:cNvGraphicFramePr>
          <p:nvPr>
            <p:ph idx="1"/>
          </p:nvPr>
        </p:nvGraphicFramePr>
        <p:xfrm>
          <a:off x="0" y="0"/>
          <a:ext cx="9144000" cy="6840538"/>
        </p:xfrm>
        <a:graphic>
          <a:graphicData uri="http://schemas.openxmlformats.org/presentationml/2006/ole">
            <mc:AlternateContent xmlns:mc="http://schemas.openxmlformats.org/markup-compatibility/2006">
              <mc:Choice xmlns:v="urn:schemas-microsoft-com:vml" Requires="v">
                <p:oleObj spid="_x0000_s3077" name="" r:id="rId1" imgW="3943350" imgH="3276600" progId="Paint.Picture">
                  <p:embed/>
                </p:oleObj>
              </mc:Choice>
              <mc:Fallback>
                <p:oleObj name="" r:id="rId1" imgW="3943350" imgH="3276600" progId="Paint.Picture">
                  <p:embed/>
                  <p:pic>
                    <p:nvPicPr>
                      <p:cNvPr id="0" name="图片 3076"/>
                      <p:cNvPicPr/>
                      <p:nvPr/>
                    </p:nvPicPr>
                    <p:blipFill>
                      <a:blip r:embed="rId2"/>
                      <a:stretch>
                        <a:fillRect/>
                      </a:stretch>
                    </p:blipFill>
                    <p:spPr>
                      <a:xfrm>
                        <a:off x="0" y="0"/>
                        <a:ext cx="9144000" cy="6840538"/>
                      </a:xfrm>
                      <a:prstGeom prst="rect">
                        <a:avLst/>
                      </a:prstGeom>
                      <a:noFill/>
                      <a:ln w="38100">
                        <a:miter/>
                      </a:ln>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600" b="1" i="0" u="none" strike="noStrike" kern="0" cap="none" spc="0" normalizeH="0" baseline="0" noProof="0" smtClean="0">
              <a:ln>
                <a:noFill/>
              </a:ln>
              <a:solidFill>
                <a:schemeClr val="tx2"/>
              </a:solidFill>
              <a:effectLst/>
              <a:uLnTx/>
              <a:uFillTx/>
              <a:latin typeface="+mj-lt"/>
              <a:ea typeface="+mj-ea"/>
              <a:cs typeface="+mj-cs"/>
            </a:endParaRPr>
          </a:p>
        </p:txBody>
      </p:sp>
      <p:graphicFrame>
        <p:nvGraphicFramePr>
          <p:cNvPr id="8194" name="Object 3"/>
          <p:cNvGraphicFramePr>
            <a:graphicFrameLocks noGrp="1"/>
          </p:cNvGraphicFramePr>
          <p:nvPr>
            <p:ph idx="1"/>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076" name="" r:id="rId1" imgW="4914900" imgH="4200525" progId="Paint.Picture">
                  <p:embed/>
                </p:oleObj>
              </mc:Choice>
              <mc:Fallback>
                <p:oleObj name="" r:id="rId1" imgW="4914900" imgH="4200525" progId="Paint.Picture">
                  <p:embed/>
                  <p:pic>
                    <p:nvPicPr>
                      <p:cNvPr id="0" name="图片 3075"/>
                      <p:cNvPicPr/>
                      <p:nvPr/>
                    </p:nvPicPr>
                    <p:blipFill>
                      <a:blip r:embed="rId2"/>
                      <a:stretch>
                        <a:fillRect/>
                      </a:stretch>
                    </p:blipFill>
                    <p:spPr>
                      <a:xfrm>
                        <a:off x="0" y="0"/>
                        <a:ext cx="9144000" cy="6858000"/>
                      </a:xfrm>
                      <a:prstGeom prst="rect">
                        <a:avLst/>
                      </a:prstGeom>
                      <a:noFill/>
                      <a:ln w="38100">
                        <a:miter/>
                      </a:ln>
                    </p:spPr>
                  </p:pic>
                </p:oleObj>
              </mc:Fallback>
            </mc:AlternateContent>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四</a:t>
            </a:r>
            <a:r>
              <a:rPr kumimoji="0" lang="en-US" altLang="zh-CN" sz="3200" b="1" i="0" u="none" strike="noStrike" kern="0" cap="none" spc="0" normalizeH="0" baseline="0" noProof="0" smtClean="0">
                <a:ln>
                  <a:noFill/>
                </a:ln>
                <a:solidFill>
                  <a:srgbClr val="3333FF"/>
                </a:solidFill>
                <a:effectLst/>
                <a:uLnTx/>
                <a:uFillTx/>
                <a:latin typeface="+mj-lt"/>
                <a:ea typeface="+mj-ea"/>
                <a:cs typeface="+mj-cs"/>
              </a:rPr>
              <a:t>. </a:t>
            </a:r>
            <a:r>
              <a:rPr kumimoji="0" lang="zh-CN" altLang="en-US" sz="3200" b="1" i="0" u="none" strike="noStrike" kern="0" cap="none" spc="0" normalizeH="0" baseline="0" noProof="0" smtClean="0">
                <a:ln>
                  <a:noFill/>
                </a:ln>
                <a:solidFill>
                  <a:srgbClr val="3333FF"/>
                </a:solidFill>
                <a:effectLst/>
                <a:uLnTx/>
                <a:uFillTx/>
                <a:latin typeface="+mj-lt"/>
                <a:ea typeface="+mj-ea"/>
                <a:cs typeface="+mj-cs"/>
              </a:rPr>
              <a:t>文件物理结构的比较</a:t>
            </a:r>
            <a:endParaRPr kumimoji="0" lang="zh-CN" altLang="en-US" sz="3200" b="1" i="0" u="none" strike="noStrike" kern="0" cap="none" spc="0" normalizeH="0" baseline="0" noProof="0" smtClean="0">
              <a:ln>
                <a:noFill/>
              </a:ln>
              <a:solidFill>
                <a:srgbClr val="3333FF"/>
              </a:solidFill>
              <a:effectLst/>
              <a:uLnTx/>
              <a:uFillTx/>
              <a:latin typeface="+mj-lt"/>
              <a:ea typeface="+mj-ea"/>
              <a:cs typeface="+mj-cs"/>
            </a:endParaRPr>
          </a:p>
        </p:txBody>
      </p:sp>
      <p:sp>
        <p:nvSpPr>
          <p:cNvPr id="245763" name="Rectangle 3"/>
          <p:cNvSpPr>
            <a:spLocks noGrp="1"/>
          </p:cNvSpPr>
          <p:nvPr>
            <p:ph idx="1"/>
          </p:nvPr>
        </p:nvSpPr>
        <p:spPr>
          <a:xfrm>
            <a:off x="395288" y="981075"/>
            <a:ext cx="8229600" cy="4525963"/>
          </a:xfrm>
          <a:ln/>
        </p:spPr>
        <p:txBody>
          <a:bodyPr vert="horz" wrap="square" lIns="91440" tIns="45720" rIns="91440" bIns="45720" anchor="t"/>
          <a:p>
            <a:pPr algn="just"/>
            <a:r>
              <a:rPr lang="zh-CN" altLang="en-US" sz="2400" b="1" dirty="0">
                <a:solidFill>
                  <a:schemeClr val="tx2"/>
                </a:solidFill>
              </a:rPr>
              <a:t>顺序文件</a:t>
            </a:r>
            <a:r>
              <a:rPr lang="zh-CN" altLang="en-US" sz="2400" dirty="0"/>
              <a:t>的优点是不需要额外的空间开销，只要在文件目录中指出文件的大小和首块的块号即可，对顺序的访问效率很高。</a:t>
            </a:r>
            <a:r>
              <a:rPr lang="zh-CN" altLang="en-US" sz="2400" dirty="0">
                <a:solidFill>
                  <a:srgbClr val="0000FF"/>
                </a:solidFill>
              </a:rPr>
              <a:t>适应于顺序存取且文件不经常修改的情况。</a:t>
            </a:r>
            <a:r>
              <a:rPr lang="zh-CN" altLang="en-US" sz="2400" dirty="0"/>
              <a:t>缺点是文件动态地增长和缩小时系统开销很大；文件创建时要求用户提供文件的大小；存储空间浪费较大。</a:t>
            </a:r>
            <a:endParaRPr lang="zh-CN" altLang="en-US" sz="2400" dirty="0"/>
          </a:p>
          <a:p>
            <a:pPr algn="just"/>
            <a:r>
              <a:rPr lang="zh-CN" altLang="en-US" sz="2400" b="1" dirty="0">
                <a:solidFill>
                  <a:srgbClr val="FF0066"/>
                </a:solidFill>
              </a:rPr>
              <a:t>链接文件</a:t>
            </a:r>
            <a:r>
              <a:rPr lang="zh-CN" altLang="en-US" sz="2400" dirty="0"/>
              <a:t>克服了连续文件的不足之处，但文件的随机访问系统开销较大。</a:t>
            </a:r>
            <a:r>
              <a:rPr lang="zh-CN" altLang="en-US" sz="2400" dirty="0">
                <a:solidFill>
                  <a:srgbClr val="0000FF"/>
                </a:solidFill>
              </a:rPr>
              <a:t>适应于顺序访问的文件</a:t>
            </a:r>
            <a:r>
              <a:rPr lang="zh-CN" altLang="en-US" sz="2400" dirty="0">
                <a:solidFill>
                  <a:srgbClr val="FF0066"/>
                </a:solidFill>
              </a:rPr>
              <a:t>。</a:t>
            </a:r>
            <a:endParaRPr lang="zh-CN" altLang="en-US" sz="2400" dirty="0">
              <a:solidFill>
                <a:srgbClr val="FF0066"/>
              </a:solidFill>
            </a:endParaRPr>
          </a:p>
          <a:p>
            <a:pPr algn="just"/>
            <a:r>
              <a:rPr lang="zh-CN" altLang="en-US" sz="2400" b="1" dirty="0">
                <a:solidFill>
                  <a:srgbClr val="990099"/>
                </a:solidFill>
              </a:rPr>
              <a:t>索引文件</a:t>
            </a:r>
            <a:r>
              <a:rPr lang="zh-CN" altLang="en-US" sz="2400" dirty="0">
                <a:solidFill>
                  <a:srgbClr val="0000FF"/>
                </a:solidFill>
              </a:rPr>
              <a:t>既适应于顺序存访问，也适应于随机访问</a:t>
            </a:r>
            <a:r>
              <a:rPr lang="zh-CN" altLang="en-US" sz="2400" dirty="0"/>
              <a:t>，是一种比较 好的文件物理结构，但要有用于索引表的空间开销和文件索引的时间开销。</a:t>
            </a:r>
            <a:r>
              <a:rPr lang="en-US" altLang="zh-CN" sz="2400" dirty="0"/>
              <a:t>UNIX</a:t>
            </a:r>
            <a:r>
              <a:rPr lang="zh-CN" altLang="en-US" sz="2400" dirty="0"/>
              <a:t>系统是使用索引结构成功的例子。</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63">
                                            <p:txEl>
                                              <p:charRg st="0" end="121"/>
                                            </p:txEl>
                                          </p:spTgt>
                                        </p:tgtEl>
                                        <p:attrNameLst>
                                          <p:attrName>style.visibility</p:attrName>
                                        </p:attrNameLst>
                                      </p:cBhvr>
                                      <p:to>
                                        <p:strVal val="visible"/>
                                      </p:to>
                                    </p:set>
                                    <p:animEffect transition="in" filter="box(in)">
                                      <p:cBhvr>
                                        <p:cTn id="7" dur="500"/>
                                        <p:tgtEl>
                                          <p:spTgt spid="245763">
                                            <p:txEl>
                                              <p:charRg st="0"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63">
                                            <p:txEl>
                                              <p:charRg st="121" end="165"/>
                                            </p:txEl>
                                          </p:spTgt>
                                        </p:tgtEl>
                                        <p:attrNameLst>
                                          <p:attrName>style.visibility</p:attrName>
                                        </p:attrNameLst>
                                      </p:cBhvr>
                                      <p:to>
                                        <p:strVal val="visible"/>
                                      </p:to>
                                    </p:set>
                                    <p:animEffect transition="in" filter="box(in)">
                                      <p:cBhvr>
                                        <p:cTn id="12" dur="500"/>
                                        <p:tgtEl>
                                          <p:spTgt spid="245763">
                                            <p:txEl>
                                              <p:charRg st="121" end="1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63">
                                            <p:txEl>
                                              <p:charRg st="165" end="247"/>
                                            </p:txEl>
                                          </p:spTgt>
                                        </p:tgtEl>
                                        <p:attrNameLst>
                                          <p:attrName>style.visibility</p:attrName>
                                        </p:attrNameLst>
                                      </p:cBhvr>
                                      <p:to>
                                        <p:strVal val="visible"/>
                                      </p:to>
                                    </p:set>
                                    <p:animEffect transition="in" filter="box(in)">
                                      <p:cBhvr>
                                        <p:cTn id="17" dur="500"/>
                                        <p:tgtEl>
                                          <p:spTgt spid="245763">
                                            <p:txEl>
                                              <p:charRg st="165"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8" name="Rectangle 2"/>
          <p:cNvSpPr>
            <a:spLocks noGrp="1" noChangeArrowheads="1"/>
          </p:cNvSpPr>
          <p:nvPr>
            <p:ph type="title"/>
          </p:nvPr>
        </p:nvSpPr>
        <p:spPr>
          <a:xfrm>
            <a:off x="457200" y="260350"/>
            <a:ext cx="8229600" cy="3667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三</a:t>
            </a:r>
            <a:r>
              <a:rPr kumimoji="1"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 </a:t>
            </a:r>
            <a:r>
              <a:rPr kumimoji="1"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rPr>
              <a:t>文件系统</a:t>
            </a:r>
            <a:endParaRPr kumimoji="1"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mj-ea"/>
              <a:cs typeface="+mj-cs"/>
            </a:endParaRPr>
          </a:p>
        </p:txBody>
      </p:sp>
      <p:sp>
        <p:nvSpPr>
          <p:cNvPr id="16387" name="Rectangle 3"/>
          <p:cNvSpPr>
            <a:spLocks noGrp="1"/>
          </p:cNvSpPr>
          <p:nvPr>
            <p:ph idx="1"/>
          </p:nvPr>
        </p:nvSpPr>
        <p:spPr>
          <a:xfrm>
            <a:off x="468313" y="981075"/>
            <a:ext cx="8229600" cy="5145088"/>
          </a:xfrm>
          <a:ln/>
        </p:spPr>
        <p:txBody>
          <a:bodyPr vert="horz" wrap="square" lIns="91440" tIns="45720" rIns="91440" bIns="45720" anchor="t"/>
          <a:p>
            <a:pPr algn="just">
              <a:lnSpc>
                <a:spcPct val="90000"/>
              </a:lnSpc>
              <a:buNone/>
            </a:pPr>
            <a:r>
              <a:rPr lang="en-US" altLang="zh-CN" sz="2800" b="1" dirty="0">
                <a:solidFill>
                  <a:schemeClr val="accent1"/>
                </a:solidFill>
              </a:rPr>
              <a:t>1.</a:t>
            </a:r>
            <a:r>
              <a:rPr lang="zh-CN" altLang="en-US" sz="2800" b="1" dirty="0">
                <a:solidFill>
                  <a:schemeClr val="accent1"/>
                </a:solidFill>
              </a:rPr>
              <a:t>文件系统概念：</a:t>
            </a:r>
            <a:endParaRPr lang="zh-CN" altLang="en-US" sz="2800" b="1" dirty="0">
              <a:solidFill>
                <a:schemeClr val="accent1"/>
              </a:solidFill>
            </a:endParaRPr>
          </a:p>
          <a:p>
            <a:pPr algn="just">
              <a:lnSpc>
                <a:spcPct val="90000"/>
              </a:lnSpc>
              <a:buNone/>
            </a:pPr>
            <a:endParaRPr lang="zh-CN" altLang="en-US" sz="2800" b="1" dirty="0">
              <a:solidFill>
                <a:schemeClr val="accent1"/>
              </a:solidFill>
            </a:endParaRPr>
          </a:p>
          <a:p>
            <a:pPr algn="just">
              <a:lnSpc>
                <a:spcPct val="90000"/>
              </a:lnSpc>
            </a:pPr>
            <a:r>
              <a:rPr lang="zh-CN" altLang="en-US" sz="2400" b="1" dirty="0">
                <a:solidFill>
                  <a:srgbClr val="FF0000"/>
                </a:solidFill>
              </a:rPr>
              <a:t>文件系统：</a:t>
            </a:r>
            <a:r>
              <a:rPr lang="zh-CN" altLang="en-US" sz="2400" b="1" dirty="0"/>
              <a:t>是指文件和对文件进行操纵和管理的软件集合及相关数据结构，它是由管理文件所需的数据结构和相应的管理软件以及访问文件的一组操作组成。</a:t>
            </a:r>
            <a:endParaRPr lang="zh-CN" altLang="en-US" sz="2400" b="1" dirty="0"/>
          </a:p>
          <a:p>
            <a:pPr algn="just">
              <a:lnSpc>
                <a:spcPct val="90000"/>
              </a:lnSpc>
            </a:pPr>
            <a:endParaRPr lang="zh-CN" altLang="en-US" sz="2400" b="1" dirty="0"/>
          </a:p>
          <a:p>
            <a:pPr algn="just">
              <a:lnSpc>
                <a:spcPct val="90000"/>
              </a:lnSpc>
            </a:pPr>
            <a:r>
              <a:rPr lang="zh-CN" altLang="en-US" sz="2400" b="1" dirty="0">
                <a:solidFill>
                  <a:srgbClr val="FF0000"/>
                </a:solidFill>
              </a:rPr>
              <a:t>从系统的角度看</a:t>
            </a:r>
            <a:r>
              <a:rPr lang="zh-CN" altLang="en-US" sz="2400" b="1" dirty="0"/>
              <a:t>：文件系统是一个负责文件存储空间管理的机构。</a:t>
            </a:r>
            <a:endParaRPr lang="zh-CN" altLang="en-US" sz="2400" b="1" dirty="0"/>
          </a:p>
          <a:p>
            <a:pPr algn="just">
              <a:lnSpc>
                <a:spcPct val="90000"/>
              </a:lnSpc>
            </a:pPr>
            <a:endParaRPr lang="zh-CN" altLang="en-US" sz="2400" b="1" dirty="0"/>
          </a:p>
          <a:p>
            <a:pPr algn="just">
              <a:lnSpc>
                <a:spcPct val="90000"/>
              </a:lnSpc>
            </a:pPr>
            <a:r>
              <a:rPr lang="zh-CN" altLang="en-US" sz="2400" b="1" dirty="0">
                <a:solidFill>
                  <a:srgbClr val="FF0000"/>
                </a:solidFill>
              </a:rPr>
              <a:t>从用户的角度看：</a:t>
            </a:r>
            <a:r>
              <a:rPr lang="zh-CN" altLang="en-US" sz="2400" b="1" dirty="0"/>
              <a:t>文件系统是用户在计算机上存储信息、和使用信息的接口。</a:t>
            </a:r>
            <a:endParaRPr lang="zh-CN" altLang="en-US" sz="2400" b="1" dirty="0"/>
          </a:p>
          <a:p>
            <a:pPr>
              <a:lnSpc>
                <a:spcPct val="90000"/>
              </a:lnSpc>
            </a:pPr>
            <a:endParaRPr lang="en-US" altLang="zh-CN" sz="2400" b="1"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例</a:t>
            </a:r>
            <a:r>
              <a:rPr kumimoji="0" lang="en-US" altLang="zh-CN" sz="3600" b="1" i="0" u="none" strike="noStrike" kern="0" cap="none" spc="0" normalizeH="0" baseline="0" noProof="0" smtClean="0">
                <a:ln>
                  <a:noFill/>
                </a:ln>
                <a:solidFill>
                  <a:schemeClr val="tx2"/>
                </a:solidFill>
                <a:effectLst/>
                <a:uLnTx/>
                <a:uFillTx/>
                <a:latin typeface="+mj-lt"/>
                <a:ea typeface="+mj-ea"/>
                <a:cs typeface="+mj-cs"/>
              </a:rPr>
              <a:t>1</a:t>
            </a:r>
            <a:endParaRPr kumimoji="0" lang="en-US" altLang="zh-CN"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247811" name="Rectangle 3"/>
          <p:cNvSpPr>
            <a:spLocks noGrp="1"/>
          </p:cNvSpPr>
          <p:nvPr>
            <p:ph idx="1"/>
          </p:nvPr>
        </p:nvSpPr>
        <p:spPr>
          <a:xfrm>
            <a:off x="457200" y="1268413"/>
            <a:ext cx="8229600" cy="4857750"/>
          </a:xfrm>
          <a:ln/>
        </p:spPr>
        <p:txBody>
          <a:bodyPr vert="horz" wrap="square" lIns="91440" tIns="45720" rIns="91440" bIns="45720" anchor="t"/>
          <a:p>
            <a:r>
              <a:rPr lang="zh-CN" altLang="en-US" dirty="0"/>
              <a:t>多选题</a:t>
            </a:r>
            <a:endParaRPr lang="zh-CN" altLang="en-US" dirty="0"/>
          </a:p>
          <a:p>
            <a:r>
              <a:rPr lang="en-US" altLang="zh-CN" dirty="0"/>
              <a:t>1.</a:t>
            </a:r>
            <a:r>
              <a:rPr lang="zh-CN" altLang="en-US" dirty="0"/>
              <a:t>文件的物理结构一般有（）</a:t>
            </a:r>
            <a:endParaRPr lang="zh-CN" altLang="en-US" dirty="0"/>
          </a:p>
          <a:p>
            <a:r>
              <a:rPr lang="en-US" altLang="zh-CN" dirty="0"/>
              <a:t>A </a:t>
            </a:r>
            <a:r>
              <a:rPr lang="zh-CN" altLang="en-US" dirty="0"/>
              <a:t>连续文件</a:t>
            </a:r>
            <a:endParaRPr lang="zh-CN" altLang="en-US" dirty="0"/>
          </a:p>
          <a:p>
            <a:r>
              <a:rPr lang="en-US" altLang="zh-CN" dirty="0"/>
              <a:t>B </a:t>
            </a:r>
            <a:r>
              <a:rPr lang="zh-CN" altLang="en-US" dirty="0"/>
              <a:t>流式文件</a:t>
            </a:r>
            <a:endParaRPr lang="zh-CN" altLang="en-US" dirty="0"/>
          </a:p>
          <a:p>
            <a:r>
              <a:rPr lang="en-US" altLang="zh-CN" dirty="0"/>
              <a:t>C </a:t>
            </a:r>
            <a:r>
              <a:rPr lang="zh-CN" altLang="en-US" dirty="0"/>
              <a:t>记录式文件</a:t>
            </a:r>
            <a:endParaRPr lang="zh-CN" altLang="en-US" dirty="0"/>
          </a:p>
          <a:p>
            <a:r>
              <a:rPr lang="en-US" altLang="zh-CN" dirty="0"/>
              <a:t>D</a:t>
            </a:r>
            <a:r>
              <a:rPr lang="zh-CN" altLang="en-US" dirty="0"/>
              <a:t>串联文件</a:t>
            </a:r>
            <a:endParaRPr lang="zh-CN" altLang="en-US" dirty="0"/>
          </a:p>
          <a:p>
            <a:r>
              <a:rPr lang="en-US" altLang="zh-CN" dirty="0"/>
              <a:t>E </a:t>
            </a:r>
            <a:r>
              <a:rPr lang="zh-CN" altLang="en-US" dirty="0"/>
              <a:t>索引文件</a:t>
            </a:r>
            <a:endParaRPr lang="zh-CN" altLang="en-US" dirty="0"/>
          </a:p>
          <a:p>
            <a:r>
              <a:rPr lang="zh-CN" altLang="en-US" dirty="0"/>
              <a:t>答案：</a:t>
            </a:r>
            <a:r>
              <a:rPr lang="en-US" altLang="zh-CN" dirty="0"/>
              <a:t>A D E</a:t>
            </a:r>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1">
                                            <p:txEl>
                                              <p:charRg st="54" end="63"/>
                                            </p:txEl>
                                          </p:spTgt>
                                        </p:tgtEl>
                                        <p:attrNameLst>
                                          <p:attrName>style.visibility</p:attrName>
                                        </p:attrNameLst>
                                      </p:cBhvr>
                                      <p:to>
                                        <p:strVal val="visible"/>
                                      </p:to>
                                    </p:set>
                                    <p:anim calcmode="lin" valueType="num">
                                      <p:cBhvr additive="base">
                                        <p:cTn id="7" dur="500" fill="hold"/>
                                        <p:tgtEl>
                                          <p:spTgt spid="247811">
                                            <p:txEl>
                                              <p:charRg st="54" end="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7811">
                                            <p:txEl>
                                              <p:charRg st="54" end="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例</a:t>
            </a:r>
            <a:r>
              <a:rPr kumimoji="0" lang="en-US" altLang="zh-CN" sz="3600" b="1" i="0" u="none" strike="noStrike" kern="0" cap="none" spc="0" normalizeH="0" baseline="0" noProof="0" smtClean="0">
                <a:ln>
                  <a:noFill/>
                </a:ln>
                <a:solidFill>
                  <a:schemeClr val="tx2"/>
                </a:solidFill>
                <a:effectLst/>
                <a:uLnTx/>
                <a:uFillTx/>
                <a:latin typeface="+mj-lt"/>
                <a:ea typeface="+mj-ea"/>
                <a:cs typeface="+mj-cs"/>
              </a:rPr>
              <a:t>2</a:t>
            </a:r>
            <a:r>
              <a:rPr kumimoji="0" lang="zh-CN" altLang="en-US" sz="3600" b="1" i="0" u="none" strike="noStrike" kern="0" cap="none" spc="0" normalizeH="0" baseline="0" noProof="0" smtClean="0">
                <a:ln>
                  <a:noFill/>
                </a:ln>
                <a:solidFill>
                  <a:schemeClr val="tx2"/>
                </a:solidFill>
                <a:effectLst/>
                <a:uLnTx/>
                <a:uFillTx/>
                <a:latin typeface="+mj-lt"/>
                <a:ea typeface="+mj-ea"/>
                <a:cs typeface="+mj-cs"/>
              </a:rPr>
              <a:t>：</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248835" name="Rectangle 3"/>
          <p:cNvSpPr>
            <a:spLocks noGrp="1"/>
          </p:cNvSpPr>
          <p:nvPr>
            <p:ph idx="1"/>
          </p:nvPr>
        </p:nvSpPr>
        <p:spPr>
          <a:ln/>
        </p:spPr>
        <p:txBody>
          <a:bodyPr vert="horz" wrap="square" lIns="91440" tIns="45720" rIns="91440" bIns="45720" anchor="t"/>
          <a:p>
            <a:r>
              <a:rPr lang="zh-CN" altLang="en-US" sz="2800" dirty="0"/>
              <a:t>多选题</a:t>
            </a:r>
            <a:endParaRPr lang="zh-CN" altLang="en-US" sz="2800" dirty="0"/>
          </a:p>
          <a:p>
            <a:r>
              <a:rPr lang="en-US" altLang="zh-CN" sz="2800" dirty="0"/>
              <a:t>2.</a:t>
            </a:r>
            <a:r>
              <a:rPr lang="zh-CN" altLang="en-US" sz="2800" dirty="0"/>
              <a:t>连续结构的文件适合采用（）存取方法</a:t>
            </a:r>
            <a:endParaRPr lang="zh-CN" altLang="en-US" sz="2800" dirty="0"/>
          </a:p>
          <a:p>
            <a:r>
              <a:rPr lang="en-US" altLang="zh-CN" sz="2800" dirty="0"/>
              <a:t>A </a:t>
            </a:r>
            <a:r>
              <a:rPr lang="zh-CN" altLang="en-US" sz="2800" dirty="0"/>
              <a:t>顺序存取</a:t>
            </a:r>
            <a:endParaRPr lang="zh-CN" altLang="en-US" sz="2800" dirty="0"/>
          </a:p>
          <a:p>
            <a:r>
              <a:rPr lang="en-US" altLang="zh-CN" sz="2800" dirty="0"/>
              <a:t>B </a:t>
            </a:r>
            <a:r>
              <a:rPr lang="zh-CN" altLang="en-US" sz="2800" dirty="0"/>
              <a:t>直接存取</a:t>
            </a:r>
            <a:endParaRPr lang="zh-CN" altLang="en-US" sz="2800" dirty="0"/>
          </a:p>
          <a:p>
            <a:r>
              <a:rPr lang="en-US" altLang="zh-CN" sz="2800" dirty="0"/>
              <a:t>C </a:t>
            </a:r>
            <a:r>
              <a:rPr lang="zh-CN" altLang="en-US" sz="2800" dirty="0"/>
              <a:t>按键存取</a:t>
            </a:r>
            <a:endParaRPr lang="zh-CN" altLang="en-US" sz="2800" dirty="0"/>
          </a:p>
          <a:p>
            <a:r>
              <a:rPr lang="en-US" altLang="zh-CN" sz="2800" dirty="0"/>
              <a:t>D</a:t>
            </a:r>
            <a:r>
              <a:rPr lang="zh-CN" altLang="en-US" sz="2800" dirty="0"/>
              <a:t>分区存取</a:t>
            </a:r>
            <a:endParaRPr lang="zh-CN" altLang="en-US" sz="2800" dirty="0"/>
          </a:p>
          <a:p>
            <a:r>
              <a:rPr lang="en-US" altLang="zh-CN" sz="2800" dirty="0"/>
              <a:t>E </a:t>
            </a:r>
            <a:r>
              <a:rPr lang="zh-CN" altLang="en-US" sz="2800" dirty="0"/>
              <a:t>以上均不对</a:t>
            </a:r>
            <a:endParaRPr lang="zh-CN" altLang="en-US" sz="2800" dirty="0"/>
          </a:p>
          <a:p>
            <a:r>
              <a:rPr lang="zh-CN" altLang="en-US" sz="2800" dirty="0"/>
              <a:t>答案：</a:t>
            </a:r>
            <a:r>
              <a:rPr lang="en-US" altLang="zh-CN" sz="2800" dirty="0"/>
              <a:t>A B</a:t>
            </a:r>
            <a:endParaRPr lang="en-US"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835">
                                            <p:txEl>
                                              <p:charRg st="59" end="66"/>
                                            </p:txEl>
                                          </p:spTgt>
                                        </p:tgtEl>
                                        <p:attrNameLst>
                                          <p:attrName>style.visibility</p:attrName>
                                        </p:attrNameLst>
                                      </p:cBhvr>
                                      <p:to>
                                        <p:strVal val="visible"/>
                                      </p:to>
                                    </p:set>
                                    <p:anim calcmode="lin" valueType="num">
                                      <p:cBhvr additive="base">
                                        <p:cTn id="7" dur="500" fill="hold"/>
                                        <p:tgtEl>
                                          <p:spTgt spid="248835">
                                            <p:txEl>
                                              <p:charRg st="59"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835">
                                            <p:txEl>
                                              <p:charRg st="59" end="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例</a:t>
            </a:r>
            <a:r>
              <a:rPr kumimoji="0" lang="en-US" altLang="zh-CN" sz="3600" b="1" i="0" u="none" strike="noStrike" kern="0" cap="none" spc="0" normalizeH="0" baseline="0" noProof="0" smtClean="0">
                <a:ln>
                  <a:noFill/>
                </a:ln>
                <a:solidFill>
                  <a:schemeClr val="tx2"/>
                </a:solidFill>
                <a:effectLst/>
                <a:uLnTx/>
                <a:uFillTx/>
                <a:latin typeface="+mj-lt"/>
                <a:ea typeface="+mj-ea"/>
                <a:cs typeface="+mj-cs"/>
              </a:rPr>
              <a:t>3</a:t>
            </a:r>
            <a:r>
              <a:rPr kumimoji="0" lang="zh-CN" altLang="en-US" sz="3600" b="1"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65539" name="Rectangle 3"/>
          <p:cNvSpPr>
            <a:spLocks noGrp="1"/>
          </p:cNvSpPr>
          <p:nvPr>
            <p:ph idx="1"/>
          </p:nvPr>
        </p:nvSpPr>
        <p:spPr>
          <a:ln/>
        </p:spPr>
        <p:txBody>
          <a:bodyPr vert="horz" wrap="square" lIns="91440" tIns="45720" rIns="91440" bIns="45720" anchor="t"/>
          <a:p>
            <a:pPr>
              <a:lnSpc>
                <a:spcPct val="90000"/>
              </a:lnSpc>
            </a:pPr>
            <a:r>
              <a:rPr lang="zh-CN" altLang="en-US" sz="2800" b="1" dirty="0"/>
              <a:t>某文件系统采用单级索引文件结构，假定文件索引表的每个表项占</a:t>
            </a:r>
            <a:r>
              <a:rPr lang="en-US" altLang="zh-CN" sz="2800" b="1" dirty="0"/>
              <a:t>3</a:t>
            </a:r>
            <a:r>
              <a:rPr lang="zh-CN" altLang="en-US" sz="2800" b="1" dirty="0"/>
              <a:t>个字节，存放一个磁盘块的块号（磁盘块的大小为</a:t>
            </a:r>
            <a:r>
              <a:rPr lang="en-US" altLang="zh-CN" sz="2800" b="1" dirty="0"/>
              <a:t>512B</a:t>
            </a:r>
            <a:r>
              <a:rPr lang="zh-CN" altLang="en-US" sz="2800" b="1" dirty="0"/>
              <a:t>）。试问：</a:t>
            </a:r>
            <a:endParaRPr lang="zh-CN" altLang="en-US" sz="2800" b="1" dirty="0"/>
          </a:p>
          <a:p>
            <a:pPr>
              <a:lnSpc>
                <a:spcPct val="90000"/>
              </a:lnSpc>
            </a:pPr>
            <a:endParaRPr lang="zh-CN" altLang="en-US" sz="2800" b="1" dirty="0"/>
          </a:p>
          <a:p>
            <a:pPr>
              <a:lnSpc>
                <a:spcPct val="90000"/>
              </a:lnSpc>
            </a:pPr>
            <a:r>
              <a:rPr lang="en-US" altLang="zh-CN" sz="2800" b="1" dirty="0"/>
              <a:t>1</a:t>
            </a:r>
            <a:r>
              <a:rPr lang="zh-CN" altLang="en-US" sz="2800" b="1" dirty="0"/>
              <a:t>）该文件系统能支持的最大文件大小是多少字节？能管理的最大磁盘空间是多大？</a:t>
            </a:r>
            <a:endParaRPr lang="zh-CN" altLang="en-US" sz="2800" b="1" dirty="0"/>
          </a:p>
          <a:p>
            <a:pPr>
              <a:lnSpc>
                <a:spcPct val="90000"/>
              </a:lnSpc>
            </a:pPr>
            <a:endParaRPr lang="zh-CN" altLang="en-US" sz="2800" b="1" dirty="0"/>
          </a:p>
          <a:p>
            <a:pPr>
              <a:lnSpc>
                <a:spcPct val="90000"/>
              </a:lnSpc>
            </a:pPr>
            <a:r>
              <a:rPr lang="en-US" altLang="zh-CN" sz="2800" b="1" dirty="0"/>
              <a:t>2</a:t>
            </a:r>
            <a:r>
              <a:rPr lang="zh-CN" altLang="en-US" sz="2800" b="1" dirty="0"/>
              <a:t>）若采用</a:t>
            </a:r>
            <a:r>
              <a:rPr lang="en-US" altLang="zh-CN" sz="2800" b="1" dirty="0"/>
              <a:t>2</a:t>
            </a:r>
            <a:r>
              <a:rPr lang="zh-CN" altLang="en-US" sz="2800" b="1" dirty="0"/>
              <a:t>级或</a:t>
            </a:r>
            <a:r>
              <a:rPr lang="en-US" altLang="zh-CN" sz="2800" b="1" dirty="0"/>
              <a:t>3</a:t>
            </a:r>
            <a:r>
              <a:rPr lang="zh-CN" altLang="en-US" sz="2800" b="1" dirty="0"/>
              <a:t>级索引，该文件系统能支持的最大文件大小是多少字节？能管理的最大磁盘空间是多大？</a:t>
            </a:r>
            <a:endParaRPr lang="zh-CN" altLang="en-US" sz="2800" b="1"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08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分析</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66563" name="Rectangle 3"/>
          <p:cNvSpPr>
            <a:spLocks noGrp="1"/>
          </p:cNvSpPr>
          <p:nvPr>
            <p:ph idx="1"/>
          </p:nvPr>
        </p:nvSpPr>
        <p:spPr>
          <a:xfrm>
            <a:off x="457200" y="1052513"/>
            <a:ext cx="8229600" cy="5073650"/>
          </a:xfrm>
          <a:ln/>
        </p:spPr>
        <p:txBody>
          <a:bodyPr vert="horz" wrap="square" lIns="91440" tIns="45720" rIns="91440" bIns="45720" anchor="t"/>
          <a:p>
            <a:pPr>
              <a:lnSpc>
                <a:spcPct val="90000"/>
              </a:lnSpc>
            </a:pPr>
            <a:r>
              <a:rPr lang="en-US" altLang="zh-CN" sz="2800" b="1" dirty="0"/>
              <a:t>1</a:t>
            </a:r>
            <a:r>
              <a:rPr lang="zh-CN" altLang="en-US" sz="2800" b="1" dirty="0"/>
              <a:t>）由于索引表占用一个大小为</a:t>
            </a:r>
            <a:r>
              <a:rPr lang="en-US" altLang="zh-CN" sz="2800" b="1" dirty="0"/>
              <a:t>512B</a:t>
            </a:r>
            <a:r>
              <a:rPr lang="zh-CN" altLang="en-US" sz="2800" b="1" dirty="0"/>
              <a:t>的磁盘，所以该文件系统的索引表可以管理</a:t>
            </a:r>
            <a:r>
              <a:rPr lang="en-US" altLang="zh-CN" sz="2800" b="1" dirty="0"/>
              <a:t>512/3=170</a:t>
            </a:r>
            <a:r>
              <a:rPr lang="zh-CN" altLang="en-US" sz="2800" b="1" dirty="0"/>
              <a:t>个表项，而每一个表项对应一个物理块，因此该文件系统可以支持的最大文件为：  </a:t>
            </a:r>
            <a:r>
              <a:rPr lang="en-US" altLang="zh-CN" sz="2800" b="1" dirty="0"/>
              <a:t>170*512B=87040B=85K</a:t>
            </a:r>
            <a:endParaRPr lang="en-US" altLang="zh-CN" sz="2800" b="1" dirty="0"/>
          </a:p>
          <a:p>
            <a:pPr>
              <a:lnSpc>
                <a:spcPct val="90000"/>
              </a:lnSpc>
              <a:buNone/>
            </a:pPr>
            <a:r>
              <a:rPr lang="en-US" altLang="zh-CN" sz="2800" b="1" dirty="0"/>
              <a:t>   </a:t>
            </a:r>
            <a:r>
              <a:rPr lang="zh-CN" altLang="en-US" sz="2800" b="1" dirty="0"/>
              <a:t>能管理的最大磁盘空间：</a:t>
            </a:r>
            <a:r>
              <a:rPr lang="en-US" altLang="zh-CN" sz="2800" b="1" dirty="0"/>
              <a:t>2</a:t>
            </a:r>
            <a:r>
              <a:rPr lang="en-US" altLang="zh-CN" sz="2800" b="1" baseline="30000" dirty="0"/>
              <a:t>24</a:t>
            </a:r>
            <a:r>
              <a:rPr lang="en-US" altLang="zh-CN" sz="2800" b="1" dirty="0"/>
              <a:t>*512B</a:t>
            </a:r>
            <a:endParaRPr lang="en-US" altLang="zh-CN" sz="2800" b="1" dirty="0"/>
          </a:p>
          <a:p>
            <a:pPr>
              <a:lnSpc>
                <a:spcPct val="90000"/>
              </a:lnSpc>
            </a:pPr>
            <a:r>
              <a:rPr lang="en-US" altLang="zh-CN" sz="2800" b="1" dirty="0"/>
              <a:t>2</a:t>
            </a:r>
            <a:r>
              <a:rPr lang="zh-CN" altLang="en-US" sz="2800" b="1" dirty="0"/>
              <a:t>）若采用二级索引，则是：</a:t>
            </a:r>
            <a:r>
              <a:rPr lang="en-US" altLang="zh-CN" sz="2800" b="1" dirty="0"/>
              <a:t>170*170*512B=7225KB</a:t>
            </a:r>
            <a:endParaRPr lang="en-US" altLang="zh-CN" sz="2800" b="1" dirty="0"/>
          </a:p>
          <a:p>
            <a:pPr>
              <a:lnSpc>
                <a:spcPct val="90000"/>
              </a:lnSpc>
            </a:pPr>
            <a:endParaRPr lang="en-US" altLang="zh-CN" sz="2800" b="1" dirty="0"/>
          </a:p>
          <a:p>
            <a:pPr>
              <a:lnSpc>
                <a:spcPct val="90000"/>
              </a:lnSpc>
            </a:pPr>
            <a:r>
              <a:rPr lang="en-US" altLang="zh-CN" sz="2800" b="1" dirty="0"/>
              <a:t>3</a:t>
            </a:r>
            <a:r>
              <a:rPr lang="zh-CN" altLang="en-US" sz="2800" b="1" dirty="0"/>
              <a:t>）若采用三级索引，则是：</a:t>
            </a:r>
            <a:r>
              <a:rPr lang="en-US" altLang="zh-CN" sz="2800" b="1" dirty="0"/>
              <a:t>170*170*170*512B=2456500KB=2398.93M</a:t>
            </a:r>
            <a:endParaRPr lang="en-US" altLang="zh-CN" sz="2800" b="1"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4"/>
          <p:cNvSpPr txBox="1"/>
          <p:nvPr/>
        </p:nvSpPr>
        <p:spPr>
          <a:xfrm>
            <a:off x="611188" y="476250"/>
            <a:ext cx="5473700" cy="641350"/>
          </a:xfrm>
          <a:prstGeom prst="rect">
            <a:avLst/>
          </a:prstGeom>
          <a:noFill/>
          <a:ln w="9525">
            <a:noFill/>
          </a:ln>
        </p:spPr>
        <p:txBody>
          <a:bodyPr>
            <a:spAutoFit/>
          </a:bodyPr>
          <a:p>
            <a:pPr>
              <a:spcBef>
                <a:spcPct val="0"/>
              </a:spcBef>
              <a:buClrTx/>
            </a:pPr>
            <a:r>
              <a:rPr lang="en-US" altLang="zh-CN" sz="3600" dirty="0">
                <a:solidFill>
                  <a:schemeClr val="tx2"/>
                </a:solidFill>
                <a:latin typeface="Times New Roman" panose="02020603050405020304" pitchFamily="18" charset="0"/>
              </a:rPr>
              <a:t>6.4  </a:t>
            </a:r>
            <a:r>
              <a:rPr lang="zh-CN" altLang="en-US" sz="3600" dirty="0">
                <a:solidFill>
                  <a:schemeClr val="tx2"/>
                </a:solidFill>
                <a:latin typeface="Times New Roman" panose="02020603050405020304" pitchFamily="18" charset="0"/>
              </a:rPr>
              <a:t>目 录 管 理</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45061" name="Text Box 5"/>
          <p:cNvSpPr txBox="1"/>
          <p:nvPr/>
        </p:nvSpPr>
        <p:spPr>
          <a:xfrm>
            <a:off x="1403350" y="1163638"/>
            <a:ext cx="4113213" cy="3867150"/>
          </a:xfrm>
          <a:prstGeom prst="rect">
            <a:avLst/>
          </a:prstGeom>
          <a:noFill/>
          <a:ln w="9525">
            <a:noFill/>
          </a:ln>
        </p:spPr>
        <p:txBody>
          <a:bodyPr wrap="none">
            <a:spAutoFit/>
          </a:bodyPr>
          <a:p>
            <a:pPr marL="457200" indent="-457200">
              <a:lnSpc>
                <a:spcPct val="200000"/>
              </a:lnSpc>
              <a:spcBef>
                <a:spcPct val="0"/>
              </a:spcBef>
              <a:buClrTx/>
            </a:pPr>
            <a:r>
              <a:rPr lang="zh-CN" altLang="en-US" sz="2800" dirty="0">
                <a:solidFill>
                  <a:srgbClr val="3333FF"/>
                </a:solidFill>
                <a:latin typeface="Times New Roman" panose="02020603050405020304" pitchFamily="18" charset="0"/>
              </a:rPr>
              <a:t>对目录管理的要求如下：</a:t>
            </a:r>
            <a:endParaRPr lang="zh-CN" altLang="en-US" sz="2800" dirty="0">
              <a:solidFill>
                <a:srgbClr val="3333FF"/>
              </a:solidFill>
              <a:latin typeface="Times New Roman" panose="02020603050405020304" pitchFamily="18" charset="0"/>
            </a:endParaRPr>
          </a:p>
          <a:p>
            <a:pPr marL="457200" indent="-457200">
              <a:lnSpc>
                <a:spcPct val="200000"/>
              </a:lnSpc>
              <a:spcBef>
                <a:spcPct val="0"/>
              </a:spcBef>
              <a:buClrTx/>
              <a:buAutoNum type="arabicParenBoth"/>
            </a:pPr>
            <a:r>
              <a:rPr lang="zh-CN" altLang="en-US" dirty="0">
                <a:latin typeface="Times New Roman" panose="02020603050405020304" pitchFamily="18" charset="0"/>
              </a:rPr>
              <a:t>实现“按名存取”。 </a:t>
            </a:r>
            <a:endParaRPr lang="zh-CN" altLang="en-US" dirty="0">
              <a:latin typeface="Times New Roman" panose="02020603050405020304" pitchFamily="18" charset="0"/>
            </a:endParaRPr>
          </a:p>
          <a:p>
            <a:pPr marL="457200" indent="-457200">
              <a:lnSpc>
                <a:spcPct val="200000"/>
              </a:lnSpc>
              <a:spcBef>
                <a:spcPct val="0"/>
              </a:spcBef>
              <a:buClrTx/>
            </a:pPr>
            <a:r>
              <a:rPr lang="en-US" altLang="zh-CN" dirty="0">
                <a:latin typeface="Times New Roman" panose="02020603050405020304" pitchFamily="18" charset="0"/>
              </a:rPr>
              <a:t>(2) </a:t>
            </a:r>
            <a:r>
              <a:rPr lang="zh-CN" altLang="en-US" dirty="0">
                <a:latin typeface="Times New Roman" panose="02020603050405020304" pitchFamily="18" charset="0"/>
              </a:rPr>
              <a:t>提高对目录的检索速度。 </a:t>
            </a:r>
            <a:endParaRPr lang="zh-CN" altLang="en-US" dirty="0">
              <a:latin typeface="Times New Roman" panose="02020603050405020304" pitchFamily="18" charset="0"/>
            </a:endParaRPr>
          </a:p>
          <a:p>
            <a:pPr marL="457200" indent="-457200">
              <a:lnSpc>
                <a:spcPct val="200000"/>
              </a:lnSpc>
              <a:spcBef>
                <a:spcPct val="0"/>
              </a:spcBef>
              <a:buClrTx/>
            </a:pPr>
            <a:r>
              <a:rPr lang="en-US" altLang="zh-CN" dirty="0">
                <a:latin typeface="Times New Roman" panose="02020603050405020304" pitchFamily="18" charset="0"/>
              </a:rPr>
              <a:t>(3) </a:t>
            </a:r>
            <a:r>
              <a:rPr lang="zh-CN" altLang="en-US" dirty="0">
                <a:latin typeface="Times New Roman" panose="02020603050405020304" pitchFamily="18" charset="0"/>
              </a:rPr>
              <a:t>文件共享。 </a:t>
            </a:r>
            <a:endParaRPr lang="zh-CN" altLang="en-US" dirty="0">
              <a:latin typeface="Times New Roman" panose="02020603050405020304" pitchFamily="18" charset="0"/>
            </a:endParaRPr>
          </a:p>
          <a:p>
            <a:pPr marL="457200" indent="-457200">
              <a:lnSpc>
                <a:spcPct val="200000"/>
              </a:lnSpc>
              <a:spcBef>
                <a:spcPct val="0"/>
              </a:spcBef>
              <a:buClrTx/>
            </a:pPr>
            <a:r>
              <a:rPr lang="en-US" altLang="zh-CN" dirty="0">
                <a:latin typeface="Times New Roman" panose="02020603050405020304" pitchFamily="18" charset="0"/>
              </a:rPr>
              <a:t>(4) </a:t>
            </a:r>
            <a:r>
              <a:rPr lang="zh-CN" altLang="en-US" dirty="0">
                <a:latin typeface="Times New Roman" panose="02020603050405020304" pitchFamily="18" charset="0"/>
              </a:rPr>
              <a:t>允许文件重名。 </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charRg st="12" end="23"/>
                                            </p:txEl>
                                          </p:spTgt>
                                        </p:tgtEl>
                                        <p:attrNameLst>
                                          <p:attrName>style.visibility</p:attrName>
                                        </p:attrNameLst>
                                      </p:cBhvr>
                                      <p:to>
                                        <p:strVal val="visible"/>
                                      </p:to>
                                    </p:set>
                                    <p:anim calcmode="lin" valueType="num">
                                      <p:cBhvr additive="base">
                                        <p:cTn id="7" dur="500" fill="hold"/>
                                        <p:tgtEl>
                                          <p:spTgt spid="45061">
                                            <p:txEl>
                                              <p:charRg st="12"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charRg st="12"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xEl>
                                              <p:charRg st="23" end="40"/>
                                            </p:txEl>
                                          </p:spTgt>
                                        </p:tgtEl>
                                        <p:attrNameLst>
                                          <p:attrName>style.visibility</p:attrName>
                                        </p:attrNameLst>
                                      </p:cBhvr>
                                      <p:to>
                                        <p:strVal val="visible"/>
                                      </p:to>
                                    </p:set>
                                    <p:anim calcmode="lin" valueType="num">
                                      <p:cBhvr additive="base">
                                        <p:cTn id="13" dur="500" fill="hold"/>
                                        <p:tgtEl>
                                          <p:spTgt spid="45061">
                                            <p:txEl>
                                              <p:charRg st="23"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1">
                                            <p:txEl>
                                              <p:charRg st="23"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1">
                                            <p:txEl>
                                              <p:charRg st="40" end="51"/>
                                            </p:txEl>
                                          </p:spTgt>
                                        </p:tgtEl>
                                        <p:attrNameLst>
                                          <p:attrName>style.visibility</p:attrName>
                                        </p:attrNameLst>
                                      </p:cBhvr>
                                      <p:to>
                                        <p:strVal val="visible"/>
                                      </p:to>
                                    </p:set>
                                    <p:anim calcmode="lin" valueType="num">
                                      <p:cBhvr additive="base">
                                        <p:cTn id="19" dur="500" fill="hold"/>
                                        <p:tgtEl>
                                          <p:spTgt spid="45061">
                                            <p:txEl>
                                              <p:charRg st="40" end="5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1">
                                            <p:txEl>
                                              <p:charRg st="40" end="5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1">
                                            <p:txEl>
                                              <p:charRg st="51" end="64"/>
                                            </p:txEl>
                                          </p:spTgt>
                                        </p:tgtEl>
                                        <p:attrNameLst>
                                          <p:attrName>style.visibility</p:attrName>
                                        </p:attrNameLst>
                                      </p:cBhvr>
                                      <p:to>
                                        <p:strVal val="visible"/>
                                      </p:to>
                                    </p:set>
                                    <p:anim calcmode="lin" valueType="num">
                                      <p:cBhvr additive="base">
                                        <p:cTn id="25" dur="500" fill="hold"/>
                                        <p:tgtEl>
                                          <p:spTgt spid="45061">
                                            <p:txEl>
                                              <p:charRg st="51" end="6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1">
                                            <p:txEl>
                                              <p:charRg st="51" end="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4"/>
          <p:cNvSpPr txBox="1"/>
          <p:nvPr/>
        </p:nvSpPr>
        <p:spPr>
          <a:xfrm>
            <a:off x="395288" y="333375"/>
            <a:ext cx="4965700" cy="579438"/>
          </a:xfrm>
          <a:prstGeom prst="rect">
            <a:avLst/>
          </a:prstGeom>
          <a:noFill/>
          <a:ln w="9525">
            <a:noFill/>
          </a:ln>
        </p:spPr>
        <p:txBody>
          <a:bodyPr wrap="none">
            <a:spAutoFit/>
          </a:bodyPr>
          <a:p>
            <a:pPr>
              <a:spcBef>
                <a:spcPct val="0"/>
              </a:spcBef>
              <a:buClrTx/>
            </a:pPr>
            <a:r>
              <a:rPr lang="zh-CN" altLang="en-US" sz="3200" dirty="0">
                <a:solidFill>
                  <a:srgbClr val="3333FF"/>
                </a:solidFill>
                <a:latin typeface="宋体" panose="02010600030101010101" pitchFamily="2" charset="-122"/>
              </a:rPr>
              <a:t>一</a:t>
            </a:r>
            <a:r>
              <a:rPr lang="en-US" altLang="zh-CN" sz="3200" dirty="0">
                <a:solidFill>
                  <a:srgbClr val="3333FF"/>
                </a:solidFill>
                <a:latin typeface="宋体" panose="02010600030101010101" pitchFamily="2" charset="-122"/>
              </a:rPr>
              <a:t>.</a:t>
            </a:r>
            <a:r>
              <a:rPr lang="zh-CN" altLang="en-US" sz="3200" dirty="0">
                <a:solidFill>
                  <a:srgbClr val="3333FF"/>
                </a:solidFill>
                <a:latin typeface="宋体" panose="02010600030101010101" pitchFamily="2" charset="-122"/>
              </a:rPr>
              <a:t>文件控制块和索引结点</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44037" name="Text Box 5"/>
          <p:cNvSpPr txBox="1"/>
          <p:nvPr/>
        </p:nvSpPr>
        <p:spPr>
          <a:xfrm>
            <a:off x="395288" y="819150"/>
            <a:ext cx="8137525" cy="5861050"/>
          </a:xfrm>
          <a:prstGeom prst="rect">
            <a:avLst/>
          </a:prstGeom>
          <a:noFill/>
          <a:ln w="9525">
            <a:noFill/>
          </a:ln>
        </p:spPr>
        <p:txBody>
          <a:bodyPr>
            <a:spAutoFit/>
          </a:bodyPr>
          <a:p>
            <a:pPr marL="457200" indent="-457200">
              <a:lnSpc>
                <a:spcPct val="175000"/>
              </a:lnSpc>
              <a:spcBef>
                <a:spcPct val="0"/>
              </a:spcBef>
              <a:buClrTx/>
              <a:buAutoNum type="arabicPeriod"/>
            </a:pPr>
            <a:r>
              <a:rPr lang="zh-CN" altLang="en-US" sz="2800" dirty="0">
                <a:solidFill>
                  <a:schemeClr val="accent1"/>
                </a:solidFill>
                <a:latin typeface="Times New Roman" panose="02020603050405020304" pitchFamily="18" charset="0"/>
              </a:rPr>
              <a:t>文件控制块 （</a:t>
            </a:r>
            <a:r>
              <a:rPr lang="en-US" altLang="zh-CN" sz="2800" dirty="0">
                <a:solidFill>
                  <a:schemeClr val="accent1"/>
                </a:solidFill>
                <a:latin typeface="Times New Roman" panose="02020603050405020304" pitchFamily="18" charset="0"/>
              </a:rPr>
              <a:t>FCB</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marL="457200" indent="-457200">
              <a:lnSpc>
                <a:spcPct val="175000"/>
              </a:lnSpc>
              <a:spcBef>
                <a:spcPct val="0"/>
              </a:spcBef>
              <a:buClrTx/>
            </a:pPr>
            <a:r>
              <a:rPr lang="zh-CN" altLang="en-US" dirty="0">
                <a:latin typeface="Arial" panose="020B0604020202020204" pitchFamily="34" charset="0"/>
              </a:rPr>
              <a:t>文件控制块是系统在管理文件时所必需信息的数据结构，文件与</a:t>
            </a:r>
            <a:r>
              <a:rPr lang="en-US" altLang="zh-CN" dirty="0">
                <a:latin typeface="Arial" panose="020B0604020202020204" pitchFamily="34" charset="0"/>
              </a:rPr>
              <a:t>FCB</a:t>
            </a:r>
            <a:r>
              <a:rPr lang="zh-CN" altLang="en-US" dirty="0">
                <a:solidFill>
                  <a:schemeClr val="tx2"/>
                </a:solidFill>
                <a:latin typeface="Arial" panose="020B0604020202020204" pitchFamily="34" charset="0"/>
              </a:rPr>
              <a:t>一一对应</a:t>
            </a:r>
            <a:r>
              <a:rPr lang="zh-CN" altLang="en-US" dirty="0">
                <a:latin typeface="Arial" panose="020B0604020202020204" pitchFamily="34" charset="0"/>
              </a:rPr>
              <a:t>，是</a:t>
            </a:r>
            <a:r>
              <a:rPr lang="zh-CN" altLang="en-US" dirty="0">
                <a:solidFill>
                  <a:schemeClr val="tx2"/>
                </a:solidFill>
                <a:latin typeface="Arial" panose="020B0604020202020204" pitchFamily="34" charset="0"/>
              </a:rPr>
              <a:t>文件存在的唯一标志。</a:t>
            </a:r>
            <a:endParaRPr lang="zh-CN" altLang="en-US" dirty="0">
              <a:solidFill>
                <a:schemeClr val="tx2"/>
              </a:solidFill>
              <a:latin typeface="Times New Roman" panose="02020603050405020304" pitchFamily="18" charset="0"/>
            </a:endParaRPr>
          </a:p>
          <a:p>
            <a:pPr marL="457200" indent="-457200">
              <a:lnSpc>
                <a:spcPct val="175000"/>
              </a:lnSpc>
              <a:spcBef>
                <a:spcPct val="0"/>
              </a:spcBef>
              <a:buClrTx/>
              <a:buAutoNum type="arabicParenBoth"/>
            </a:pPr>
            <a:r>
              <a:rPr lang="zh-CN" altLang="en-US" dirty="0">
                <a:solidFill>
                  <a:srgbClr val="990099"/>
                </a:solidFill>
                <a:latin typeface="Times New Roman" panose="02020603050405020304" pitchFamily="18" charset="0"/>
              </a:rPr>
              <a:t>基本信息类</a:t>
            </a:r>
            <a:r>
              <a:rPr lang="zh-CN" altLang="en-US" b="0" dirty="0">
                <a:solidFill>
                  <a:srgbClr val="990099"/>
                </a:solidFill>
                <a:latin typeface="Times New Roman" panose="02020603050405020304" pitchFamily="18" charset="0"/>
              </a:rPr>
              <a:t> ：</a:t>
            </a:r>
            <a:endParaRPr lang="zh-CN" altLang="en-US" b="0" dirty="0">
              <a:solidFill>
                <a:srgbClr val="990099"/>
              </a:solidFill>
              <a:latin typeface="Times New Roman" panose="02020603050405020304" pitchFamily="18" charset="0"/>
            </a:endParaRPr>
          </a:p>
          <a:p>
            <a:pPr marL="457200" indent="-457200">
              <a:lnSpc>
                <a:spcPct val="175000"/>
              </a:lnSpc>
              <a:spcBef>
                <a:spcPct val="0"/>
              </a:spcBef>
              <a:buClrTx/>
            </a:pPr>
            <a:r>
              <a:rPr lang="zh-CN" altLang="en-US" sz="2200" dirty="0">
                <a:latin typeface="Times New Roman" panose="02020603050405020304" pitchFamily="18" charset="0"/>
              </a:rPr>
              <a:t>     ① 文件名 ；</a:t>
            </a:r>
            <a:endParaRPr lang="zh-CN" altLang="en-US" sz="2200" dirty="0">
              <a:latin typeface="Times New Roman" panose="02020603050405020304" pitchFamily="18" charset="0"/>
            </a:endParaRPr>
          </a:p>
          <a:p>
            <a:pPr marL="457200" indent="-457200"/>
            <a:r>
              <a:rPr lang="zh-CN" altLang="en-US" sz="2200" dirty="0">
                <a:latin typeface="Times New Roman" panose="02020603050405020304" pitchFamily="18" charset="0"/>
              </a:rPr>
              <a:t>     ② 文件物理地址 ：</a:t>
            </a:r>
            <a:endParaRPr lang="zh-CN" altLang="en-US" sz="2200" dirty="0">
              <a:latin typeface="Times New Roman" panose="02020603050405020304" pitchFamily="18" charset="0"/>
            </a:endParaRPr>
          </a:p>
          <a:p>
            <a:pPr marL="457200" indent="-457200"/>
            <a:r>
              <a:rPr lang="zh-CN" altLang="en-US" sz="2200" dirty="0">
                <a:latin typeface="Times New Roman" panose="02020603050405020304" pitchFamily="18" charset="0"/>
              </a:rPr>
              <a:t>             </a:t>
            </a:r>
            <a:r>
              <a:rPr lang="zh-CN" altLang="en-US" sz="2200" dirty="0">
                <a:solidFill>
                  <a:srgbClr val="000000"/>
                </a:solidFill>
                <a:latin typeface="Arial" panose="020B0604020202020204" pitchFamily="34" charset="0"/>
              </a:rPr>
              <a:t>顺序文件：</a:t>
            </a:r>
            <a:endParaRPr lang="zh-CN" altLang="en-US" sz="2200" dirty="0">
              <a:solidFill>
                <a:srgbClr val="000000"/>
              </a:solidFill>
              <a:latin typeface="Arial" panose="020B0604020202020204" pitchFamily="34" charset="0"/>
            </a:endParaRPr>
          </a:p>
          <a:p>
            <a:pPr marL="457200" indent="-457200"/>
            <a:r>
              <a:rPr lang="zh-CN" altLang="en-US" sz="2200" dirty="0">
                <a:solidFill>
                  <a:srgbClr val="000000"/>
                </a:solidFill>
                <a:latin typeface="Arial" panose="020B0604020202020204" pitchFamily="34" charset="0"/>
              </a:rPr>
              <a:t>            链接文件：</a:t>
            </a:r>
            <a:endParaRPr lang="zh-CN" altLang="en-US" sz="2200" dirty="0">
              <a:solidFill>
                <a:srgbClr val="000000"/>
              </a:solidFill>
              <a:latin typeface="Arial" panose="020B0604020202020204" pitchFamily="34" charset="0"/>
            </a:endParaRPr>
          </a:p>
          <a:p>
            <a:pPr marL="457200" indent="-457200"/>
            <a:r>
              <a:rPr lang="zh-CN" altLang="en-US" sz="2200" dirty="0">
                <a:solidFill>
                  <a:srgbClr val="000000"/>
                </a:solidFill>
                <a:latin typeface="Arial" panose="020B0604020202020204" pitchFamily="34" charset="0"/>
              </a:rPr>
              <a:t>            索引文件：</a:t>
            </a:r>
            <a:endParaRPr lang="zh-CN" altLang="en-US" sz="2200" dirty="0">
              <a:solidFill>
                <a:srgbClr val="000000"/>
              </a:solidFill>
              <a:latin typeface="Arial" panose="020B0604020202020204" pitchFamily="34" charset="0"/>
            </a:endParaRPr>
          </a:p>
          <a:p>
            <a:pPr marL="457200" indent="-457200"/>
            <a:r>
              <a:rPr lang="zh-CN" altLang="en-US" sz="2200" dirty="0">
                <a:latin typeface="Times New Roman" panose="02020603050405020304" pitchFamily="18" charset="0"/>
              </a:rPr>
              <a:t>     ③ 文件逻辑结构 ；</a:t>
            </a:r>
            <a:endParaRPr lang="zh-CN" altLang="en-US" sz="2200" dirty="0">
              <a:latin typeface="Times New Roman" panose="02020603050405020304" pitchFamily="18" charset="0"/>
            </a:endParaRPr>
          </a:p>
        </p:txBody>
      </p:sp>
      <p:sp>
        <p:nvSpPr>
          <p:cNvPr id="44065" name="Text Box 33"/>
          <p:cNvSpPr txBox="1">
            <a:spLocks noChangeArrowheads="1"/>
          </p:cNvSpPr>
          <p:nvPr/>
        </p:nvSpPr>
        <p:spPr bwMode="auto">
          <a:xfrm>
            <a:off x="2987675" y="4724400"/>
            <a:ext cx="2376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rPr>
              <a:t>起始块号、块数</a:t>
            </a:r>
            <a:r>
              <a:rPr kumimoji="1" lang="zh-CN" altLang="en-US" kern="1200" cap="none" spc="0" normalizeH="0" baseline="0" noProof="0" dirty="0">
                <a:solidFill>
                  <a:srgbClr val="000000"/>
                </a:solidFill>
                <a:latin typeface="Arial" panose="020B0604020202020204" pitchFamily="34" charset="0"/>
                <a:ea typeface="宋体" panose="02010600030101010101" pitchFamily="2" charset="-122"/>
                <a:cs typeface="+mn-cs"/>
              </a:rPr>
              <a:t>            </a:t>
            </a:r>
            <a:endParaRPr kumimoji="1" lang="zh-CN" altLang="en-US"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44066" name="Text Box 34"/>
          <p:cNvSpPr txBox="1">
            <a:spLocks noChangeArrowheads="1"/>
          </p:cNvSpPr>
          <p:nvPr/>
        </p:nvSpPr>
        <p:spPr bwMode="auto">
          <a:xfrm>
            <a:off x="2987675" y="5233988"/>
            <a:ext cx="1800225"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rPr>
              <a:t>起始块号</a:t>
            </a:r>
            <a:endPar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44064" name="Text Box 32"/>
          <p:cNvSpPr txBox="1">
            <a:spLocks noChangeArrowheads="1"/>
          </p:cNvSpPr>
          <p:nvPr/>
        </p:nvSpPr>
        <p:spPr bwMode="auto">
          <a:xfrm>
            <a:off x="2987675" y="5738813"/>
            <a:ext cx="2016125"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rPr>
              <a:t>索引表首址</a:t>
            </a:r>
            <a:endPar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
        <p:nvSpPr>
          <p:cNvPr id="44068" name="Text Box 36"/>
          <p:cNvSpPr txBox="1">
            <a:spLocks noChangeArrowheads="1"/>
          </p:cNvSpPr>
          <p:nvPr/>
        </p:nvSpPr>
        <p:spPr bwMode="auto">
          <a:xfrm>
            <a:off x="5688013" y="3630613"/>
            <a:ext cx="3455988" cy="24161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1" lang="en-US" altLang="zh-CN" kern="1200" cap="none" spc="0" normalizeH="0" baseline="0" noProof="0" dirty="0">
                <a:latin typeface="Arial" panose="020B0604020202020204" pitchFamily="34" charset="0"/>
                <a:ea typeface="宋体" panose="02010600030101010101" pitchFamily="2" charset="-122"/>
                <a:cs typeface="+mn-cs"/>
              </a:rPr>
              <a:t>④</a:t>
            </a:r>
            <a:r>
              <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rPr>
              <a:t>用户名：</a:t>
            </a:r>
            <a:endPar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rPr>
              <a:t>      文件主、核准用户、      用户组等</a:t>
            </a:r>
            <a:endParaRPr kumimoji="1" lang="zh-CN" altLang="en-US" sz="2200"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dirty="0">
                <a:latin typeface="Arial" panose="020B0604020202020204" pitchFamily="34" charset="0"/>
                <a:ea typeface="宋体" panose="02010600030101010101" pitchFamily="2" charset="-122"/>
                <a:cs typeface="+mn-cs"/>
              </a:rPr>
              <a:t>⑤ 文件长度：</a:t>
            </a:r>
            <a:endParaRPr kumimoji="1" lang="zh-CN" altLang="en-US" kern="1200" cap="none" spc="0" normalizeH="0" baseline="0" noProof="0" dirty="0">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1" lang="zh-CN" altLang="en-US" kern="1200" cap="none" spc="0" normalizeH="0" baseline="0" noProof="0" dirty="0">
                <a:latin typeface="Arial" panose="020B0604020202020204" pitchFamily="34" charset="0"/>
                <a:ea typeface="宋体" panose="02010600030101010101" pitchFamily="2" charset="-122"/>
                <a:cs typeface="+mn-cs"/>
              </a:rPr>
              <a:t>⑥ 文件类型：</a:t>
            </a:r>
            <a:r>
              <a:rPr kumimoji="1" lang="zh-CN" altLang="en-US" kern="1200" cap="none" spc="0" normalizeH="0" baseline="0" noProof="0" dirty="0">
                <a:solidFill>
                  <a:srgbClr val="000000"/>
                </a:solidFill>
                <a:latin typeface="Arial" panose="020B0604020202020204" pitchFamily="34" charset="0"/>
                <a:ea typeface="宋体" panose="02010600030101010101" pitchFamily="2" charset="-122"/>
                <a:cs typeface="+mn-cs"/>
              </a:rPr>
              <a:t>            </a:t>
            </a:r>
            <a:endParaRPr kumimoji="1" lang="zh-CN" altLang="en-US" kern="1200" cap="none" spc="0" normalizeH="0" baseline="0" noProof="0" dirty="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037">
                                            <p:txEl>
                                              <p:charRg st="60" end="68"/>
                                            </p:txEl>
                                          </p:spTgt>
                                        </p:tgtEl>
                                        <p:attrNameLst>
                                          <p:attrName>style.visibility</p:attrName>
                                        </p:attrNameLst>
                                      </p:cBhvr>
                                      <p:to>
                                        <p:strVal val="visible"/>
                                      </p:to>
                                    </p:set>
                                    <p:animEffect transition="in" filter="box(in)">
                                      <p:cBhvr>
                                        <p:cTn id="7" dur="500"/>
                                        <p:tgtEl>
                                          <p:spTgt spid="44037">
                                            <p:txEl>
                                              <p:charRg st="6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37">
                                            <p:txEl>
                                              <p:charRg st="68" end="81"/>
                                            </p:txEl>
                                          </p:spTgt>
                                        </p:tgtEl>
                                        <p:attrNameLst>
                                          <p:attrName>style.visibility</p:attrName>
                                        </p:attrNameLst>
                                      </p:cBhvr>
                                      <p:to>
                                        <p:strVal val="visible"/>
                                      </p:to>
                                    </p:set>
                                    <p:animEffect transition="in" filter="box(in)">
                                      <p:cBhvr>
                                        <p:cTn id="12" dur="500"/>
                                        <p:tgtEl>
                                          <p:spTgt spid="44037">
                                            <p:txEl>
                                              <p:charRg st="6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037">
                                            <p:txEl>
                                              <p:charRg st="81" end="97"/>
                                            </p:txEl>
                                          </p:spTgt>
                                        </p:tgtEl>
                                        <p:attrNameLst>
                                          <p:attrName>style.visibility</p:attrName>
                                        </p:attrNameLst>
                                      </p:cBhvr>
                                      <p:to>
                                        <p:strVal val="visible"/>
                                      </p:to>
                                    </p:set>
                                    <p:anim calcmode="lin" valueType="num">
                                      <p:cBhvr additive="base">
                                        <p:cTn id="17" dur="500" fill="hold"/>
                                        <p:tgtEl>
                                          <p:spTgt spid="44037">
                                            <p:txEl>
                                              <p:charRg st="81" end="9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7">
                                            <p:txEl>
                                              <p:charRg st="81" end="9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4037">
                                            <p:txEl>
                                              <p:charRg st="97" end="116"/>
                                            </p:txEl>
                                          </p:spTgt>
                                        </p:tgtEl>
                                        <p:attrNameLst>
                                          <p:attrName>style.visibility</p:attrName>
                                        </p:attrNameLst>
                                      </p:cBhvr>
                                      <p:to>
                                        <p:strVal val="visible"/>
                                      </p:to>
                                    </p:set>
                                    <p:animEffect transition="in" filter="box(in)">
                                      <p:cBhvr>
                                        <p:cTn id="23" dur="500"/>
                                        <p:tgtEl>
                                          <p:spTgt spid="44037">
                                            <p:txEl>
                                              <p:charRg st="97" end="1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4065"/>
                                        </p:tgtEl>
                                        <p:attrNameLst>
                                          <p:attrName>style.visibility</p:attrName>
                                        </p:attrNameLst>
                                      </p:cBhvr>
                                      <p:to>
                                        <p:strVal val="visible"/>
                                      </p:to>
                                    </p:set>
                                    <p:animEffect transition="in" filter="box(in)">
                                      <p:cBhvr>
                                        <p:cTn id="28" dur="500"/>
                                        <p:tgtEl>
                                          <p:spTgt spid="4406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4037">
                                            <p:txEl>
                                              <p:charRg st="116" end="134"/>
                                            </p:txEl>
                                          </p:spTgt>
                                        </p:tgtEl>
                                        <p:attrNameLst>
                                          <p:attrName>style.visibility</p:attrName>
                                        </p:attrNameLst>
                                      </p:cBhvr>
                                      <p:to>
                                        <p:strVal val="visible"/>
                                      </p:to>
                                    </p:set>
                                    <p:animEffect transition="in" filter="box(in)">
                                      <p:cBhvr>
                                        <p:cTn id="33" dur="500"/>
                                        <p:tgtEl>
                                          <p:spTgt spid="44037">
                                            <p:txEl>
                                              <p:charRg st="116" end="13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4066"/>
                                        </p:tgtEl>
                                        <p:attrNameLst>
                                          <p:attrName>style.visibility</p:attrName>
                                        </p:attrNameLst>
                                      </p:cBhvr>
                                      <p:to>
                                        <p:strVal val="visible"/>
                                      </p:to>
                                    </p:set>
                                    <p:animEffect transition="in" filter="box(in)">
                                      <p:cBhvr>
                                        <p:cTn id="38" dur="500"/>
                                        <p:tgtEl>
                                          <p:spTgt spid="4406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4037">
                                            <p:txEl>
                                              <p:charRg st="134" end="152"/>
                                            </p:txEl>
                                          </p:spTgt>
                                        </p:tgtEl>
                                        <p:attrNameLst>
                                          <p:attrName>style.visibility</p:attrName>
                                        </p:attrNameLst>
                                      </p:cBhvr>
                                      <p:to>
                                        <p:strVal val="visible"/>
                                      </p:to>
                                    </p:set>
                                    <p:animEffect transition="in" filter="box(in)">
                                      <p:cBhvr>
                                        <p:cTn id="43" dur="500"/>
                                        <p:tgtEl>
                                          <p:spTgt spid="44037">
                                            <p:txEl>
                                              <p:charRg st="134" end="15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44064"/>
                                        </p:tgtEl>
                                        <p:attrNameLst>
                                          <p:attrName>style.visibility</p:attrName>
                                        </p:attrNameLst>
                                      </p:cBhvr>
                                      <p:to>
                                        <p:strVal val="visible"/>
                                      </p:to>
                                    </p:set>
                                    <p:animEffect transition="in" filter="box(in)">
                                      <p:cBhvr>
                                        <p:cTn id="48" dur="500"/>
                                        <p:tgtEl>
                                          <p:spTgt spid="4406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4037">
                                            <p:txEl>
                                              <p:charRg st="152" end="168"/>
                                            </p:txEl>
                                          </p:spTgt>
                                        </p:tgtEl>
                                        <p:attrNameLst>
                                          <p:attrName>style.visibility</p:attrName>
                                        </p:attrNameLst>
                                      </p:cBhvr>
                                      <p:to>
                                        <p:strVal val="visible"/>
                                      </p:to>
                                    </p:set>
                                    <p:animEffect transition="in" filter="box(in)">
                                      <p:cBhvr>
                                        <p:cTn id="53" dur="500"/>
                                        <p:tgtEl>
                                          <p:spTgt spid="44037">
                                            <p:txEl>
                                              <p:charRg st="152" end="16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44068">
                                            <p:txEl>
                                              <p:charRg st="0" end="6"/>
                                            </p:txEl>
                                          </p:spTgt>
                                        </p:tgtEl>
                                        <p:attrNameLst>
                                          <p:attrName>style.visibility</p:attrName>
                                        </p:attrNameLst>
                                      </p:cBhvr>
                                      <p:to>
                                        <p:strVal val="visible"/>
                                      </p:to>
                                    </p:set>
                                    <p:animEffect transition="in" filter="box(in)">
                                      <p:cBhvr>
                                        <p:cTn id="58" dur="500"/>
                                        <p:tgtEl>
                                          <p:spTgt spid="44068">
                                            <p:txEl>
                                              <p:charRg st="0"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nodeType="clickEffect">
                                  <p:stCondLst>
                                    <p:cond delay="0"/>
                                  </p:stCondLst>
                                  <p:childTnLst>
                                    <p:set>
                                      <p:cBhvr>
                                        <p:cTn id="62" dur="1" fill="hold">
                                          <p:stCondLst>
                                            <p:cond delay="0"/>
                                          </p:stCondLst>
                                        </p:cTn>
                                        <p:tgtEl>
                                          <p:spTgt spid="44068">
                                            <p:txEl>
                                              <p:charRg st="6" end="32"/>
                                            </p:txEl>
                                          </p:spTgt>
                                        </p:tgtEl>
                                        <p:attrNameLst>
                                          <p:attrName>style.visibility</p:attrName>
                                        </p:attrNameLst>
                                      </p:cBhvr>
                                      <p:to>
                                        <p:strVal val="visible"/>
                                      </p:to>
                                    </p:set>
                                    <p:animEffect transition="in" filter="box(in)">
                                      <p:cBhvr>
                                        <p:cTn id="63" dur="500"/>
                                        <p:tgtEl>
                                          <p:spTgt spid="44068">
                                            <p:txEl>
                                              <p:charRg st="6" end="3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44068">
                                            <p:txEl>
                                              <p:charRg st="32" end="40"/>
                                            </p:txEl>
                                          </p:spTgt>
                                        </p:tgtEl>
                                        <p:attrNameLst>
                                          <p:attrName>style.visibility</p:attrName>
                                        </p:attrNameLst>
                                      </p:cBhvr>
                                      <p:to>
                                        <p:strVal val="visible"/>
                                      </p:to>
                                    </p:set>
                                    <p:animEffect transition="in" filter="box(in)">
                                      <p:cBhvr>
                                        <p:cTn id="68" dur="500"/>
                                        <p:tgtEl>
                                          <p:spTgt spid="44068">
                                            <p:txEl>
                                              <p:charRg st="32" end="4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44068">
                                            <p:txEl>
                                              <p:charRg st="40" end="60"/>
                                            </p:txEl>
                                          </p:spTgt>
                                        </p:tgtEl>
                                        <p:attrNameLst>
                                          <p:attrName>style.visibility</p:attrName>
                                        </p:attrNameLst>
                                      </p:cBhvr>
                                      <p:to>
                                        <p:strVal val="visible"/>
                                      </p:to>
                                    </p:set>
                                    <p:animEffect transition="in" filter="box(in)">
                                      <p:cBhvr>
                                        <p:cTn id="73" dur="500"/>
                                        <p:tgtEl>
                                          <p:spTgt spid="44068">
                                            <p:txEl>
                                              <p:charRg st="40"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66" grpId="0"/>
      <p:bldP spid="4406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2"/>
          <p:cNvSpPr txBox="1"/>
          <p:nvPr/>
        </p:nvSpPr>
        <p:spPr>
          <a:xfrm>
            <a:off x="395288" y="333375"/>
            <a:ext cx="4965700" cy="579438"/>
          </a:xfrm>
          <a:prstGeom prst="rect">
            <a:avLst/>
          </a:prstGeom>
          <a:noFill/>
          <a:ln w="9525">
            <a:noFill/>
          </a:ln>
        </p:spPr>
        <p:txBody>
          <a:bodyPr wrap="none">
            <a:spAutoFit/>
          </a:bodyPr>
          <a:p>
            <a:pPr>
              <a:spcBef>
                <a:spcPct val="0"/>
              </a:spcBef>
              <a:buClrTx/>
            </a:pPr>
            <a:r>
              <a:rPr lang="zh-CN" altLang="en-US" sz="3200" dirty="0">
                <a:solidFill>
                  <a:srgbClr val="3333FF"/>
                </a:solidFill>
                <a:latin typeface="宋体" panose="02010600030101010101" pitchFamily="2" charset="-122"/>
              </a:rPr>
              <a:t>一</a:t>
            </a:r>
            <a:r>
              <a:rPr lang="en-US" altLang="zh-CN" sz="3200" dirty="0">
                <a:solidFill>
                  <a:srgbClr val="3333FF"/>
                </a:solidFill>
                <a:latin typeface="宋体" panose="02010600030101010101" pitchFamily="2" charset="-122"/>
              </a:rPr>
              <a:t>.</a:t>
            </a:r>
            <a:r>
              <a:rPr lang="zh-CN" altLang="en-US" sz="3200" dirty="0">
                <a:solidFill>
                  <a:srgbClr val="3333FF"/>
                </a:solidFill>
                <a:latin typeface="宋体" panose="02010600030101010101" pitchFamily="2" charset="-122"/>
              </a:rPr>
              <a:t>文件控制块和索引结点</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61123" name="Text Box 3"/>
          <p:cNvSpPr txBox="1"/>
          <p:nvPr/>
        </p:nvSpPr>
        <p:spPr>
          <a:xfrm>
            <a:off x="395288" y="819150"/>
            <a:ext cx="8137525" cy="5318125"/>
          </a:xfrm>
          <a:prstGeom prst="rect">
            <a:avLst/>
          </a:prstGeom>
          <a:noFill/>
          <a:ln w="9525">
            <a:noFill/>
          </a:ln>
        </p:spPr>
        <p:txBody>
          <a:bodyPr>
            <a:spAutoFit/>
          </a:bodyPr>
          <a:p>
            <a:pPr marL="457200" indent="-457200">
              <a:lnSpc>
                <a:spcPct val="175000"/>
              </a:lnSpc>
              <a:spcBef>
                <a:spcPct val="0"/>
              </a:spcBef>
              <a:buClrTx/>
              <a:buAutoNum type="arabicPeriod"/>
            </a:pPr>
            <a:r>
              <a:rPr lang="zh-CN" altLang="en-US" sz="2800" dirty="0">
                <a:solidFill>
                  <a:schemeClr val="accent1"/>
                </a:solidFill>
                <a:latin typeface="Times New Roman" panose="02020603050405020304" pitchFamily="18" charset="0"/>
              </a:rPr>
              <a:t>文件控制块 （</a:t>
            </a:r>
            <a:r>
              <a:rPr lang="en-US" altLang="zh-CN" sz="2800" dirty="0">
                <a:solidFill>
                  <a:schemeClr val="accent1"/>
                </a:solidFill>
                <a:latin typeface="Times New Roman" panose="02020603050405020304" pitchFamily="18" charset="0"/>
              </a:rPr>
              <a:t>FCB</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marL="457200" indent="-457200">
              <a:lnSpc>
                <a:spcPct val="175000"/>
              </a:lnSpc>
              <a:spcBef>
                <a:spcPct val="0"/>
              </a:spcBef>
              <a:buClrTx/>
            </a:pPr>
            <a:r>
              <a:rPr lang="en-US" altLang="zh-CN" dirty="0">
                <a:solidFill>
                  <a:srgbClr val="990099"/>
                </a:solidFill>
                <a:latin typeface="Times New Roman" panose="02020603050405020304" pitchFamily="18" charset="0"/>
              </a:rPr>
              <a:t>(2) </a:t>
            </a:r>
            <a:r>
              <a:rPr lang="zh-CN" altLang="en-US" dirty="0">
                <a:solidFill>
                  <a:srgbClr val="990099"/>
                </a:solidFill>
                <a:latin typeface="Times New Roman" panose="02020603050405020304" pitchFamily="18" charset="0"/>
              </a:rPr>
              <a:t>存取控制信息类 </a:t>
            </a:r>
            <a:endParaRPr lang="zh-CN" altLang="en-US" dirty="0">
              <a:solidFill>
                <a:srgbClr val="990099"/>
              </a:solidFill>
              <a:latin typeface="Times New Roman" panose="02020603050405020304" pitchFamily="18" charset="0"/>
            </a:endParaRPr>
          </a:p>
          <a:p>
            <a:pPr marL="457200" indent="-457200">
              <a:lnSpc>
                <a:spcPct val="175000"/>
              </a:lnSpc>
              <a:spcBef>
                <a:spcPct val="0"/>
              </a:spcBef>
              <a:buClrTx/>
            </a:pPr>
            <a:r>
              <a:rPr lang="zh-CN" altLang="en-US" dirty="0">
                <a:latin typeface="Times New Roman" panose="02020603050405020304" pitchFamily="18" charset="0"/>
              </a:rPr>
              <a:t>      文件主的权限；核准用户的权限；一般用户的权限。</a:t>
            </a:r>
            <a:endParaRPr lang="zh-CN" altLang="en-US" dirty="0">
              <a:latin typeface="Times New Roman" panose="02020603050405020304" pitchFamily="18" charset="0"/>
            </a:endParaRPr>
          </a:p>
          <a:p>
            <a:pPr marL="457200" indent="-457200">
              <a:lnSpc>
                <a:spcPct val="175000"/>
              </a:lnSpc>
              <a:spcBef>
                <a:spcPct val="0"/>
              </a:spcBef>
              <a:buClrTx/>
            </a:pPr>
            <a:r>
              <a:rPr lang="en-US" altLang="zh-CN" dirty="0">
                <a:solidFill>
                  <a:srgbClr val="990099"/>
                </a:solidFill>
                <a:latin typeface="Times New Roman" panose="02020603050405020304" pitchFamily="18" charset="0"/>
              </a:rPr>
              <a:t>(3) </a:t>
            </a:r>
            <a:r>
              <a:rPr lang="zh-CN" altLang="en-US" dirty="0">
                <a:solidFill>
                  <a:srgbClr val="990099"/>
                </a:solidFill>
                <a:latin typeface="Times New Roman" panose="02020603050405020304" pitchFamily="18" charset="0"/>
              </a:rPr>
              <a:t>使用信息类 ：</a:t>
            </a:r>
            <a:endParaRPr lang="zh-CN" altLang="en-US" dirty="0">
              <a:solidFill>
                <a:srgbClr val="990099"/>
              </a:solidFill>
              <a:latin typeface="Times New Roman" panose="02020603050405020304" pitchFamily="18" charset="0"/>
            </a:endParaRPr>
          </a:p>
          <a:p>
            <a:pPr marL="457200" indent="-457200">
              <a:lnSpc>
                <a:spcPct val="175000"/>
              </a:lnSpc>
              <a:spcBef>
                <a:spcPct val="0"/>
              </a:spcBef>
              <a:buClrTx/>
            </a:pPr>
            <a:r>
              <a:rPr lang="zh-CN" altLang="en-US" dirty="0">
                <a:latin typeface="Times New Roman" panose="02020603050405020304" pitchFamily="18" charset="0"/>
              </a:rPr>
              <a:t>        </a:t>
            </a:r>
            <a:r>
              <a:rPr lang="zh-CN" altLang="en-US" dirty="0">
                <a:latin typeface="Arial" panose="020B0604020202020204" pitchFamily="34" charset="0"/>
              </a:rPr>
              <a:t>① 文件建立日期及时间；</a:t>
            </a:r>
            <a:endParaRPr lang="zh-CN" altLang="en-US" dirty="0">
              <a:latin typeface="Arial" panose="020B0604020202020204" pitchFamily="34" charset="0"/>
            </a:endParaRPr>
          </a:p>
          <a:p>
            <a:pPr marL="457200" indent="-457200">
              <a:lnSpc>
                <a:spcPct val="175000"/>
              </a:lnSpc>
              <a:spcBef>
                <a:spcPct val="0"/>
              </a:spcBef>
              <a:buClrTx/>
            </a:pPr>
            <a:r>
              <a:rPr lang="zh-CN" altLang="en-US" dirty="0">
                <a:latin typeface="Arial" panose="020B0604020202020204" pitchFamily="34" charset="0"/>
              </a:rPr>
              <a:t>       ② 文件最近访问日期及时间；</a:t>
            </a:r>
            <a:endParaRPr lang="zh-CN" altLang="en-US" dirty="0">
              <a:latin typeface="Arial" panose="020B0604020202020204" pitchFamily="34" charset="0"/>
            </a:endParaRPr>
          </a:p>
          <a:p>
            <a:pPr marL="457200" indent="-457200">
              <a:lnSpc>
                <a:spcPct val="175000"/>
              </a:lnSpc>
              <a:spcBef>
                <a:spcPct val="0"/>
              </a:spcBef>
              <a:buClrTx/>
            </a:pPr>
            <a:r>
              <a:rPr lang="zh-CN" altLang="en-US" dirty="0">
                <a:latin typeface="Arial" panose="020B0604020202020204" pitchFamily="34" charset="0"/>
              </a:rPr>
              <a:t>       ③ 文件最近修改日期及时间；</a:t>
            </a:r>
            <a:endParaRPr lang="zh-CN" altLang="en-US" dirty="0">
              <a:latin typeface="Arial" panose="020B0604020202020204" pitchFamily="34" charset="0"/>
            </a:endParaRPr>
          </a:p>
          <a:p>
            <a:pPr marL="457200" indent="-457200">
              <a:lnSpc>
                <a:spcPct val="175000"/>
              </a:lnSpc>
              <a:spcBef>
                <a:spcPct val="0"/>
              </a:spcBef>
              <a:buClrTx/>
            </a:pPr>
            <a:r>
              <a:rPr lang="zh-CN" altLang="en-US" dirty="0">
                <a:latin typeface="Arial" panose="020B0604020202020204" pitchFamily="34" charset="0"/>
              </a:rPr>
              <a:t>       ④ 文件链接计数。</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1123">
                                            <p:txEl>
                                              <p:charRg st="55" end="67"/>
                                            </p:txEl>
                                          </p:spTgt>
                                        </p:tgtEl>
                                        <p:attrNameLst>
                                          <p:attrName>style.visibility</p:attrName>
                                        </p:attrNameLst>
                                      </p:cBhvr>
                                      <p:to>
                                        <p:strVal val="visible"/>
                                      </p:to>
                                    </p:set>
                                    <p:animEffect transition="in" filter="box(in)">
                                      <p:cBhvr>
                                        <p:cTn id="7" dur="500"/>
                                        <p:tgtEl>
                                          <p:spTgt spid="261123">
                                            <p:txEl>
                                              <p:charRg st="55" end="6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1123">
                                            <p:txEl>
                                              <p:charRg st="67" end="88"/>
                                            </p:txEl>
                                          </p:spTgt>
                                        </p:tgtEl>
                                        <p:attrNameLst>
                                          <p:attrName>style.visibility</p:attrName>
                                        </p:attrNameLst>
                                      </p:cBhvr>
                                      <p:to>
                                        <p:strVal val="visible"/>
                                      </p:to>
                                    </p:set>
                                    <p:animEffect transition="in" filter="box(in)">
                                      <p:cBhvr>
                                        <p:cTn id="10" dur="500"/>
                                        <p:tgtEl>
                                          <p:spTgt spid="261123">
                                            <p:txEl>
                                              <p:charRg st="67" end="8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1123">
                                            <p:txEl>
                                              <p:charRg st="88" end="110"/>
                                            </p:txEl>
                                          </p:spTgt>
                                        </p:tgtEl>
                                        <p:attrNameLst>
                                          <p:attrName>style.visibility</p:attrName>
                                        </p:attrNameLst>
                                      </p:cBhvr>
                                      <p:to>
                                        <p:strVal val="visible"/>
                                      </p:to>
                                    </p:set>
                                    <p:animEffect transition="in" filter="box(in)">
                                      <p:cBhvr>
                                        <p:cTn id="13" dur="500"/>
                                        <p:tgtEl>
                                          <p:spTgt spid="261123">
                                            <p:txEl>
                                              <p:charRg st="88" end="11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61123">
                                            <p:txEl>
                                              <p:charRg st="110" end="132"/>
                                            </p:txEl>
                                          </p:spTgt>
                                        </p:tgtEl>
                                        <p:attrNameLst>
                                          <p:attrName>style.visibility</p:attrName>
                                        </p:attrNameLst>
                                      </p:cBhvr>
                                      <p:to>
                                        <p:strVal val="visible"/>
                                      </p:to>
                                    </p:set>
                                    <p:animEffect transition="in" filter="box(in)">
                                      <p:cBhvr>
                                        <p:cTn id="16" dur="500"/>
                                        <p:tgtEl>
                                          <p:spTgt spid="261123">
                                            <p:txEl>
                                              <p:charRg st="110" end="13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61123">
                                            <p:txEl>
                                              <p:charRg st="132" end="149"/>
                                            </p:txEl>
                                          </p:spTgt>
                                        </p:tgtEl>
                                        <p:attrNameLst>
                                          <p:attrName>style.visibility</p:attrName>
                                        </p:attrNameLst>
                                      </p:cBhvr>
                                      <p:to>
                                        <p:strVal val="visible"/>
                                      </p:to>
                                    </p:set>
                                    <p:animEffect transition="in" filter="box(in)">
                                      <p:cBhvr>
                                        <p:cTn id="19" dur="500"/>
                                        <p:tgtEl>
                                          <p:spTgt spid="261123">
                                            <p:txEl>
                                              <p:charRg st="132"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395288" y="333375"/>
            <a:ext cx="4965700" cy="579438"/>
          </a:xfrm>
          <a:prstGeom prst="rect">
            <a:avLst/>
          </a:prstGeom>
          <a:noFill/>
          <a:ln w="9525">
            <a:noFill/>
          </a:ln>
        </p:spPr>
        <p:txBody>
          <a:bodyPr wrap="none">
            <a:spAutoFit/>
          </a:bodyPr>
          <a:p>
            <a:pPr>
              <a:spcBef>
                <a:spcPct val="0"/>
              </a:spcBef>
              <a:buClrTx/>
            </a:pPr>
            <a:r>
              <a:rPr lang="zh-CN" altLang="en-US" sz="3200" dirty="0">
                <a:solidFill>
                  <a:srgbClr val="3333FF"/>
                </a:solidFill>
                <a:latin typeface="宋体" panose="02010600030101010101" pitchFamily="2" charset="-122"/>
              </a:rPr>
              <a:t>一</a:t>
            </a:r>
            <a:r>
              <a:rPr lang="en-US" altLang="zh-CN" sz="3200" dirty="0">
                <a:solidFill>
                  <a:srgbClr val="3333FF"/>
                </a:solidFill>
                <a:latin typeface="宋体" panose="02010600030101010101" pitchFamily="2" charset="-122"/>
              </a:rPr>
              <a:t>.</a:t>
            </a:r>
            <a:r>
              <a:rPr lang="zh-CN" altLang="en-US" sz="3200" dirty="0">
                <a:solidFill>
                  <a:srgbClr val="3333FF"/>
                </a:solidFill>
                <a:latin typeface="宋体" panose="02010600030101010101" pitchFamily="2" charset="-122"/>
              </a:rPr>
              <a:t>文件控制块和索引结点</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62147" name="Text Box 3"/>
          <p:cNvSpPr txBox="1"/>
          <p:nvPr/>
        </p:nvSpPr>
        <p:spPr>
          <a:xfrm>
            <a:off x="179388" y="2984500"/>
            <a:ext cx="8137525" cy="731838"/>
          </a:xfrm>
          <a:prstGeom prst="rect">
            <a:avLst/>
          </a:prstGeom>
          <a:noFill/>
          <a:ln w="9525">
            <a:noFill/>
          </a:ln>
        </p:spPr>
        <p:txBody>
          <a:bodyPr>
            <a:spAutoFit/>
          </a:bodyPr>
          <a:p>
            <a:pPr marL="457200" indent="-457200">
              <a:lnSpc>
                <a:spcPct val="175000"/>
              </a:lnSpc>
              <a:spcBef>
                <a:spcPct val="0"/>
              </a:spcBef>
              <a:buClrTx/>
              <a:buChar char="•"/>
            </a:pPr>
            <a:r>
              <a:rPr lang="zh-CN" altLang="en-US" dirty="0">
                <a:solidFill>
                  <a:schemeClr val="accent1"/>
                </a:solidFill>
                <a:latin typeface="Times New Roman" panose="02020603050405020304" pitchFamily="18" charset="0"/>
              </a:rPr>
              <a:t>属性：</a:t>
            </a:r>
            <a:endParaRPr lang="zh-CN" altLang="en-US" sz="2000" dirty="0">
              <a:latin typeface="Times New Roman" panose="02020603050405020304" pitchFamily="18" charset="0"/>
            </a:endParaRPr>
          </a:p>
        </p:txBody>
      </p:sp>
      <p:sp>
        <p:nvSpPr>
          <p:cNvPr id="70660" name="Text Box 4"/>
          <p:cNvSpPr txBox="1"/>
          <p:nvPr/>
        </p:nvSpPr>
        <p:spPr>
          <a:xfrm>
            <a:off x="468313" y="981075"/>
            <a:ext cx="6192837" cy="457200"/>
          </a:xfrm>
          <a:prstGeom prst="rect">
            <a:avLst/>
          </a:prstGeom>
          <a:noFill/>
          <a:ln w="9525">
            <a:noFill/>
          </a:ln>
        </p:spPr>
        <p:txBody>
          <a:bodyPr>
            <a:spAutoFit/>
          </a:bodyPr>
          <a:p>
            <a:pPr>
              <a:spcBef>
                <a:spcPct val="0"/>
              </a:spcBef>
              <a:buClrTx/>
            </a:pPr>
            <a:r>
              <a:rPr lang="zh-CN" altLang="en-US" dirty="0">
                <a:solidFill>
                  <a:schemeClr val="tx2"/>
                </a:solidFill>
                <a:latin typeface="宋体" panose="02010600030101010101" pitchFamily="2" charset="-122"/>
              </a:rPr>
              <a:t>举例： </a:t>
            </a:r>
            <a:r>
              <a:rPr lang="en-US" altLang="zh-CN" dirty="0">
                <a:solidFill>
                  <a:schemeClr val="tx2"/>
                </a:solidFill>
                <a:latin typeface="宋体" panose="02010600030101010101" pitchFamily="2" charset="-122"/>
              </a:rPr>
              <a:t>MS-DOS</a:t>
            </a:r>
            <a:r>
              <a:rPr lang="zh-CN" altLang="en-US" dirty="0">
                <a:solidFill>
                  <a:schemeClr val="tx2"/>
                </a:solidFill>
                <a:latin typeface="宋体" panose="02010600030101010101" pitchFamily="2" charset="-122"/>
              </a:rPr>
              <a:t>的文件控制块</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262150" name="Rectangle 6"/>
          <p:cNvSpPr>
            <a:spLocks noChangeArrowheads="1"/>
          </p:cNvSpPr>
          <p:nvPr/>
        </p:nvSpPr>
        <p:spPr bwMode="auto">
          <a:xfrm>
            <a:off x="323850" y="2205038"/>
            <a:ext cx="8496300" cy="719138"/>
          </a:xfrm>
          <a:prstGeom prst="rect">
            <a:avLst/>
          </a:prstGeom>
          <a:solidFill>
            <a:srgbClr val="FFCC99"/>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51" name="Line 7"/>
          <p:cNvSpPr>
            <a:spLocks noChangeShapeType="1"/>
          </p:cNvSpPr>
          <p:nvPr/>
        </p:nvSpPr>
        <p:spPr bwMode="auto">
          <a:xfrm>
            <a:off x="1763713"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152" name="Text Box 8"/>
          <p:cNvSpPr txBox="1">
            <a:spLocks noChangeArrowheads="1"/>
          </p:cNvSpPr>
          <p:nvPr/>
        </p:nvSpPr>
        <p:spPr bwMode="auto">
          <a:xfrm>
            <a:off x="468313" y="2276475"/>
            <a:ext cx="12954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文件名</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3" name="Text Box 9"/>
          <p:cNvSpPr txBox="1">
            <a:spLocks noChangeArrowheads="1"/>
          </p:cNvSpPr>
          <p:nvPr/>
        </p:nvSpPr>
        <p:spPr bwMode="auto">
          <a:xfrm>
            <a:off x="1763713" y="2276475"/>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扩展名</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4" name="Text Box 10"/>
          <p:cNvSpPr txBox="1">
            <a:spLocks noChangeArrowheads="1"/>
          </p:cNvSpPr>
          <p:nvPr/>
        </p:nvSpPr>
        <p:spPr bwMode="auto">
          <a:xfrm>
            <a:off x="2771775" y="2276475"/>
            <a:ext cx="9350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属性</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5" name="Text Box 11"/>
          <p:cNvSpPr txBox="1">
            <a:spLocks noChangeArrowheads="1"/>
          </p:cNvSpPr>
          <p:nvPr/>
        </p:nvSpPr>
        <p:spPr bwMode="auto">
          <a:xfrm>
            <a:off x="3635375" y="2276475"/>
            <a:ext cx="10080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保留</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6" name="Text Box 12"/>
          <p:cNvSpPr txBox="1">
            <a:spLocks noChangeArrowheads="1"/>
          </p:cNvSpPr>
          <p:nvPr/>
        </p:nvSpPr>
        <p:spPr bwMode="auto">
          <a:xfrm>
            <a:off x="4427538" y="2276475"/>
            <a:ext cx="10795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时间</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7" name="Text Box 13"/>
          <p:cNvSpPr txBox="1">
            <a:spLocks noChangeArrowheads="1"/>
          </p:cNvSpPr>
          <p:nvPr/>
        </p:nvSpPr>
        <p:spPr bwMode="auto">
          <a:xfrm>
            <a:off x="5292725" y="2276475"/>
            <a:ext cx="10080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日期</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8" name="Text Box 14"/>
          <p:cNvSpPr txBox="1">
            <a:spLocks noChangeArrowheads="1"/>
          </p:cNvSpPr>
          <p:nvPr/>
        </p:nvSpPr>
        <p:spPr bwMode="auto">
          <a:xfrm>
            <a:off x="6011863" y="2276475"/>
            <a:ext cx="14414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起始块号</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59" name="Text Box 15"/>
          <p:cNvSpPr txBox="1">
            <a:spLocks noChangeArrowheads="1"/>
          </p:cNvSpPr>
          <p:nvPr/>
        </p:nvSpPr>
        <p:spPr bwMode="auto">
          <a:xfrm>
            <a:off x="7308850" y="2276475"/>
            <a:ext cx="14398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文件长度</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262166" name="Text Box 22"/>
          <p:cNvSpPr txBox="1">
            <a:spLocks noChangeArrowheads="1"/>
          </p:cNvSpPr>
          <p:nvPr/>
        </p:nvSpPr>
        <p:spPr bwMode="auto">
          <a:xfrm>
            <a:off x="827088" y="1773238"/>
            <a:ext cx="6492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8B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68" name="Text Box 24"/>
          <p:cNvSpPr txBox="1">
            <a:spLocks noChangeArrowheads="1"/>
          </p:cNvSpPr>
          <p:nvPr/>
        </p:nvSpPr>
        <p:spPr bwMode="auto">
          <a:xfrm>
            <a:off x="7524750" y="1774825"/>
            <a:ext cx="719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4B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69" name="Text Box 25"/>
          <p:cNvSpPr txBox="1">
            <a:spLocks noChangeArrowheads="1"/>
          </p:cNvSpPr>
          <p:nvPr/>
        </p:nvSpPr>
        <p:spPr bwMode="auto">
          <a:xfrm>
            <a:off x="6516688" y="1774825"/>
            <a:ext cx="719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70" name="Text Box 26"/>
          <p:cNvSpPr txBox="1">
            <a:spLocks noChangeArrowheads="1"/>
          </p:cNvSpPr>
          <p:nvPr/>
        </p:nvSpPr>
        <p:spPr bwMode="auto">
          <a:xfrm>
            <a:off x="5435600" y="1774825"/>
            <a:ext cx="7207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71" name="Text Box 27"/>
          <p:cNvSpPr txBox="1">
            <a:spLocks noChangeArrowheads="1"/>
          </p:cNvSpPr>
          <p:nvPr/>
        </p:nvSpPr>
        <p:spPr bwMode="auto">
          <a:xfrm>
            <a:off x="4643438" y="1774825"/>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72" name="Text Box 28"/>
          <p:cNvSpPr txBox="1">
            <a:spLocks noChangeArrowheads="1"/>
          </p:cNvSpPr>
          <p:nvPr/>
        </p:nvSpPr>
        <p:spPr bwMode="auto">
          <a:xfrm>
            <a:off x="3635375" y="1774825"/>
            <a:ext cx="8636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73" name="Text Box 29"/>
          <p:cNvSpPr txBox="1">
            <a:spLocks noChangeArrowheads="1"/>
          </p:cNvSpPr>
          <p:nvPr/>
        </p:nvSpPr>
        <p:spPr bwMode="auto">
          <a:xfrm>
            <a:off x="2987675" y="1774825"/>
            <a:ext cx="719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262174" name="Text Box 30"/>
          <p:cNvSpPr txBox="1">
            <a:spLocks noChangeArrowheads="1"/>
          </p:cNvSpPr>
          <p:nvPr/>
        </p:nvSpPr>
        <p:spPr bwMode="auto">
          <a:xfrm>
            <a:off x="2051050" y="1774825"/>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3B</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graphicFrame>
        <p:nvGraphicFramePr>
          <p:cNvPr id="262276" name="Group 132"/>
          <p:cNvGraphicFramePr>
            <a:graphicFrameLocks noGrp="1"/>
          </p:cNvGraphicFramePr>
          <p:nvPr/>
        </p:nvGraphicFramePr>
        <p:xfrm>
          <a:off x="323850" y="3933825"/>
          <a:ext cx="8640763" cy="1655763"/>
        </p:xfrm>
        <a:graphic>
          <a:graphicData uri="http://schemas.openxmlformats.org/drawingml/2006/table">
            <a:tbl>
              <a:tblPr/>
              <a:tblGrid>
                <a:gridCol w="957263"/>
                <a:gridCol w="962025"/>
                <a:gridCol w="960437"/>
                <a:gridCol w="962025"/>
                <a:gridCol w="1160463"/>
                <a:gridCol w="820737"/>
                <a:gridCol w="898525"/>
                <a:gridCol w="962025"/>
                <a:gridCol w="957263"/>
              </a:tblGrid>
              <a:tr h="8032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24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含义</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保留</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保留</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归档</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子目录</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卷标</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系统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隐藏</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只读</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2284" name="Line 140"/>
          <p:cNvSpPr>
            <a:spLocks noChangeShapeType="1"/>
          </p:cNvSpPr>
          <p:nvPr/>
        </p:nvSpPr>
        <p:spPr bwMode="auto">
          <a:xfrm>
            <a:off x="2843213"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85" name="Line 141"/>
          <p:cNvSpPr>
            <a:spLocks noChangeShapeType="1"/>
          </p:cNvSpPr>
          <p:nvPr/>
        </p:nvSpPr>
        <p:spPr bwMode="auto">
          <a:xfrm>
            <a:off x="3563938"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86" name="Line 142"/>
          <p:cNvSpPr>
            <a:spLocks noChangeShapeType="1"/>
          </p:cNvSpPr>
          <p:nvPr/>
        </p:nvSpPr>
        <p:spPr bwMode="auto">
          <a:xfrm>
            <a:off x="4356100"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87" name="Line 143"/>
          <p:cNvSpPr>
            <a:spLocks noChangeShapeType="1"/>
          </p:cNvSpPr>
          <p:nvPr/>
        </p:nvSpPr>
        <p:spPr bwMode="auto">
          <a:xfrm>
            <a:off x="5219700"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88" name="Line 144"/>
          <p:cNvSpPr>
            <a:spLocks noChangeShapeType="1"/>
          </p:cNvSpPr>
          <p:nvPr/>
        </p:nvSpPr>
        <p:spPr bwMode="auto">
          <a:xfrm>
            <a:off x="6084888"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89" name="Line 145"/>
          <p:cNvSpPr>
            <a:spLocks noChangeShapeType="1"/>
          </p:cNvSpPr>
          <p:nvPr/>
        </p:nvSpPr>
        <p:spPr bwMode="auto">
          <a:xfrm>
            <a:off x="7380288" y="2205038"/>
            <a:ext cx="0" cy="71913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290" name="Text Box 146"/>
          <p:cNvSpPr txBox="1"/>
          <p:nvPr/>
        </p:nvSpPr>
        <p:spPr>
          <a:xfrm>
            <a:off x="466725" y="2997200"/>
            <a:ext cx="8137525" cy="787400"/>
          </a:xfrm>
          <a:prstGeom prst="rect">
            <a:avLst/>
          </a:prstGeom>
          <a:noFill/>
          <a:ln w="9525">
            <a:noFill/>
          </a:ln>
        </p:spPr>
        <p:txBody>
          <a:bodyPr>
            <a:spAutoFit/>
          </a:bodyPr>
          <a:p>
            <a:pPr marL="457200" indent="-457200">
              <a:lnSpc>
                <a:spcPct val="175000"/>
              </a:lnSpc>
              <a:spcBef>
                <a:spcPct val="0"/>
              </a:spcBef>
              <a:buClrTx/>
            </a:pPr>
            <a:r>
              <a:rPr lang="zh-CN" altLang="en-US" sz="2600" dirty="0">
                <a:solidFill>
                  <a:schemeClr val="accent1"/>
                </a:solidFill>
                <a:latin typeface="Times New Roman" panose="02020603050405020304" pitchFamily="18" charset="0"/>
              </a:rPr>
              <a:t>时间：最近修改时间</a:t>
            </a:r>
            <a:endParaRPr lang="zh-CN" altLang="en-US" sz="2600" dirty="0">
              <a:latin typeface="Times New Roman" panose="02020603050405020304" pitchFamily="18" charset="0"/>
            </a:endParaRPr>
          </a:p>
        </p:txBody>
      </p:sp>
      <p:graphicFrame>
        <p:nvGraphicFramePr>
          <p:cNvPr id="262291" name="Group 147"/>
          <p:cNvGraphicFramePr>
            <a:graphicFrameLocks noGrp="1"/>
          </p:cNvGraphicFramePr>
          <p:nvPr/>
        </p:nvGraphicFramePr>
        <p:xfrm>
          <a:off x="611188" y="3932238"/>
          <a:ext cx="7632700" cy="1296988"/>
        </p:xfrm>
        <a:graphic>
          <a:graphicData uri="http://schemas.openxmlformats.org/drawingml/2006/table">
            <a:tbl>
              <a:tblPr/>
              <a:tblGrid>
                <a:gridCol w="1908175"/>
                <a:gridCol w="1909762"/>
                <a:gridCol w="1906588"/>
                <a:gridCol w="1908175"/>
              </a:tblGrid>
              <a:tr h="6492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b15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b11</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b10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b5</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b4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b0</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含义</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小时</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分钟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秒</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2308" name="Text Box 164"/>
          <p:cNvSpPr txBox="1"/>
          <p:nvPr/>
        </p:nvSpPr>
        <p:spPr>
          <a:xfrm>
            <a:off x="179388" y="3000375"/>
            <a:ext cx="8137525" cy="787400"/>
          </a:xfrm>
          <a:prstGeom prst="rect">
            <a:avLst/>
          </a:prstGeom>
          <a:noFill/>
          <a:ln w="9525">
            <a:noFill/>
          </a:ln>
        </p:spPr>
        <p:txBody>
          <a:bodyPr>
            <a:spAutoFit/>
          </a:bodyPr>
          <a:p>
            <a:pPr marL="457200" indent="-457200">
              <a:lnSpc>
                <a:spcPct val="175000"/>
              </a:lnSpc>
              <a:spcBef>
                <a:spcPct val="0"/>
              </a:spcBef>
              <a:buClrTx/>
              <a:buChar char="•"/>
            </a:pPr>
            <a:r>
              <a:rPr lang="zh-CN" altLang="en-US" sz="2600" dirty="0">
                <a:solidFill>
                  <a:schemeClr val="accent1"/>
                </a:solidFill>
                <a:latin typeface="Times New Roman" panose="02020603050405020304" pitchFamily="18" charset="0"/>
              </a:rPr>
              <a:t>日期：最近修改日期</a:t>
            </a:r>
            <a:endParaRPr lang="zh-CN" altLang="en-US" sz="2600" dirty="0">
              <a:latin typeface="Times New Roman" panose="02020603050405020304" pitchFamily="18" charset="0"/>
            </a:endParaRPr>
          </a:p>
        </p:txBody>
      </p:sp>
      <p:graphicFrame>
        <p:nvGraphicFramePr>
          <p:cNvPr id="262309" name="Group 165"/>
          <p:cNvGraphicFramePr>
            <a:graphicFrameLocks noGrp="1"/>
          </p:cNvGraphicFramePr>
          <p:nvPr/>
        </p:nvGraphicFramePr>
        <p:xfrm>
          <a:off x="250825" y="3932238"/>
          <a:ext cx="8642350" cy="1368425"/>
        </p:xfrm>
        <a:graphic>
          <a:graphicData uri="http://schemas.openxmlformats.org/drawingml/2006/table">
            <a:tbl>
              <a:tblPr/>
              <a:tblGrid>
                <a:gridCol w="939800"/>
                <a:gridCol w="4321175"/>
                <a:gridCol w="1784350"/>
                <a:gridCol w="1597025"/>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b15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b9</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b8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b5</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b4   </a:t>
                      </a:r>
                      <a:r>
                        <a:rPr kumimoji="1"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b0</a:t>
                      </a:r>
                      <a:endParaRPr kumimoji="1"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含义</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相对于</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1980</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年的年份偏移量</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月份</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日期</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box(in)">
                                      <p:cBhvr>
                                        <p:cTn id="7" dur="500"/>
                                        <p:tgtEl>
                                          <p:spTgt spid="262147"/>
                                        </p:tgtEl>
                                      </p:cBhvr>
                                    </p:animEffect>
                                  </p:childTnLst>
                                </p:cTn>
                              </p:par>
                              <p:par>
                                <p:cTn id="8" presetID="4" presetClass="entr" presetSubtype="16" fill="hold" nodeType="withEffect">
                                  <p:stCondLst>
                                    <p:cond delay="0"/>
                                  </p:stCondLst>
                                  <p:childTnLst>
                                    <p:set>
                                      <p:cBhvr>
                                        <p:cTn id="9" dur="1" fill="hold">
                                          <p:stCondLst>
                                            <p:cond delay="0"/>
                                          </p:stCondLst>
                                        </p:cTn>
                                        <p:tgtEl>
                                          <p:spTgt spid="262276"/>
                                        </p:tgtEl>
                                        <p:attrNameLst>
                                          <p:attrName>style.visibility</p:attrName>
                                        </p:attrNameLst>
                                      </p:cBhvr>
                                      <p:to>
                                        <p:strVal val="visible"/>
                                      </p:to>
                                    </p:set>
                                    <p:animEffect transition="in" filter="box(in)">
                                      <p:cBhvr>
                                        <p:cTn id="10" dur="500"/>
                                        <p:tgtEl>
                                          <p:spTgt spid="26227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1" nodeType="clickEffect">
                                  <p:stCondLst>
                                    <p:cond delay="0"/>
                                  </p:stCondLst>
                                  <p:childTnLst>
                                    <p:animEffect transition="out" filter="box(in)">
                                      <p:cBhvr>
                                        <p:cTn id="14" dur="500"/>
                                        <p:tgtEl>
                                          <p:spTgt spid="262147"/>
                                        </p:tgtEl>
                                      </p:cBhvr>
                                    </p:animEffect>
                                    <p:set>
                                      <p:cBhvr>
                                        <p:cTn id="15" dur="1" fill="hold">
                                          <p:stCondLst>
                                            <p:cond delay="499"/>
                                          </p:stCondLst>
                                        </p:cTn>
                                        <p:tgtEl>
                                          <p:spTgt spid="262147"/>
                                        </p:tgtEl>
                                        <p:attrNameLst>
                                          <p:attrName>style.visibility</p:attrName>
                                        </p:attrNameLst>
                                      </p:cBhvr>
                                      <p:to>
                                        <p:strVal val="hidden"/>
                                      </p:to>
                                    </p:set>
                                  </p:childTnLst>
                                </p:cTn>
                              </p:par>
                              <p:par>
                                <p:cTn id="16" presetID="4" presetClass="exit" presetSubtype="16" fill="hold" nodeType="withEffect">
                                  <p:stCondLst>
                                    <p:cond delay="0"/>
                                  </p:stCondLst>
                                  <p:childTnLst>
                                    <p:animEffect transition="out" filter="box(in)">
                                      <p:cBhvr>
                                        <p:cTn id="17" dur="500"/>
                                        <p:tgtEl>
                                          <p:spTgt spid="262276"/>
                                        </p:tgtEl>
                                      </p:cBhvr>
                                    </p:animEffect>
                                    <p:set>
                                      <p:cBhvr>
                                        <p:cTn id="18" dur="1" fill="hold">
                                          <p:stCondLst>
                                            <p:cond delay="499"/>
                                          </p:stCondLst>
                                        </p:cTn>
                                        <p:tgtEl>
                                          <p:spTgt spid="26227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62290"/>
                                        </p:tgtEl>
                                        <p:attrNameLst>
                                          <p:attrName>style.visibility</p:attrName>
                                        </p:attrNameLst>
                                      </p:cBhvr>
                                      <p:to>
                                        <p:strVal val="visible"/>
                                      </p:to>
                                    </p:set>
                                    <p:animEffect transition="in" filter="box(in)">
                                      <p:cBhvr>
                                        <p:cTn id="23" dur="500"/>
                                        <p:tgtEl>
                                          <p:spTgt spid="262290"/>
                                        </p:tgtEl>
                                      </p:cBhvr>
                                    </p:animEffect>
                                  </p:childTnLst>
                                </p:cTn>
                              </p:par>
                              <p:par>
                                <p:cTn id="24" presetID="4" presetClass="entr" presetSubtype="16" fill="hold" nodeType="withEffect">
                                  <p:stCondLst>
                                    <p:cond delay="0"/>
                                  </p:stCondLst>
                                  <p:childTnLst>
                                    <p:set>
                                      <p:cBhvr>
                                        <p:cTn id="25" dur="1" fill="hold">
                                          <p:stCondLst>
                                            <p:cond delay="0"/>
                                          </p:stCondLst>
                                        </p:cTn>
                                        <p:tgtEl>
                                          <p:spTgt spid="262291"/>
                                        </p:tgtEl>
                                        <p:attrNameLst>
                                          <p:attrName>style.visibility</p:attrName>
                                        </p:attrNameLst>
                                      </p:cBhvr>
                                      <p:to>
                                        <p:strVal val="visible"/>
                                      </p:to>
                                    </p:set>
                                    <p:animEffect transition="in" filter="box(in)">
                                      <p:cBhvr>
                                        <p:cTn id="26" dur="500"/>
                                        <p:tgtEl>
                                          <p:spTgt spid="26229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grpId="1" nodeType="clickEffect">
                                  <p:stCondLst>
                                    <p:cond delay="0"/>
                                  </p:stCondLst>
                                  <p:childTnLst>
                                    <p:animEffect transition="out" filter="box(in)">
                                      <p:cBhvr>
                                        <p:cTn id="30" dur="500"/>
                                        <p:tgtEl>
                                          <p:spTgt spid="262290"/>
                                        </p:tgtEl>
                                      </p:cBhvr>
                                    </p:animEffect>
                                    <p:set>
                                      <p:cBhvr>
                                        <p:cTn id="31" dur="1" fill="hold">
                                          <p:stCondLst>
                                            <p:cond delay="499"/>
                                          </p:stCondLst>
                                        </p:cTn>
                                        <p:tgtEl>
                                          <p:spTgt spid="262290"/>
                                        </p:tgtEl>
                                        <p:attrNameLst>
                                          <p:attrName>style.visibility</p:attrName>
                                        </p:attrNameLst>
                                      </p:cBhvr>
                                      <p:to>
                                        <p:strVal val="hidden"/>
                                      </p:to>
                                    </p:set>
                                  </p:childTnLst>
                                </p:cTn>
                              </p:par>
                              <p:par>
                                <p:cTn id="32" presetID="4" presetClass="exit" presetSubtype="16" fill="hold" nodeType="withEffect">
                                  <p:stCondLst>
                                    <p:cond delay="0"/>
                                  </p:stCondLst>
                                  <p:childTnLst>
                                    <p:animEffect transition="out" filter="box(in)">
                                      <p:cBhvr>
                                        <p:cTn id="33" dur="500"/>
                                        <p:tgtEl>
                                          <p:spTgt spid="262291"/>
                                        </p:tgtEl>
                                      </p:cBhvr>
                                    </p:animEffect>
                                    <p:set>
                                      <p:cBhvr>
                                        <p:cTn id="34" dur="1" fill="hold">
                                          <p:stCondLst>
                                            <p:cond delay="499"/>
                                          </p:stCondLst>
                                        </p:cTn>
                                        <p:tgtEl>
                                          <p:spTgt spid="26229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62308"/>
                                        </p:tgtEl>
                                        <p:attrNameLst>
                                          <p:attrName>style.visibility</p:attrName>
                                        </p:attrNameLst>
                                      </p:cBhvr>
                                      <p:to>
                                        <p:strVal val="visible"/>
                                      </p:to>
                                    </p:set>
                                    <p:animEffect transition="in" filter="box(in)">
                                      <p:cBhvr>
                                        <p:cTn id="39" dur="500"/>
                                        <p:tgtEl>
                                          <p:spTgt spid="262308"/>
                                        </p:tgtEl>
                                      </p:cBhvr>
                                    </p:animEffect>
                                  </p:childTnLst>
                                </p:cTn>
                              </p:par>
                              <p:par>
                                <p:cTn id="40" presetID="4" presetClass="entr" presetSubtype="16" fill="hold" nodeType="withEffect">
                                  <p:stCondLst>
                                    <p:cond delay="0"/>
                                  </p:stCondLst>
                                  <p:childTnLst>
                                    <p:set>
                                      <p:cBhvr>
                                        <p:cTn id="41" dur="1" fill="hold">
                                          <p:stCondLst>
                                            <p:cond delay="0"/>
                                          </p:stCondLst>
                                        </p:cTn>
                                        <p:tgtEl>
                                          <p:spTgt spid="262309"/>
                                        </p:tgtEl>
                                        <p:attrNameLst>
                                          <p:attrName>style.visibility</p:attrName>
                                        </p:attrNameLst>
                                      </p:cBhvr>
                                      <p:to>
                                        <p:strVal val="visible"/>
                                      </p:to>
                                    </p:set>
                                    <p:animEffect transition="in" filter="box(in)">
                                      <p:cBhvr>
                                        <p:cTn id="42" dur="500"/>
                                        <p:tgtEl>
                                          <p:spTgt spid="26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p:bldP spid="262147" grpId="1"/>
      <p:bldP spid="262290" grpId="0"/>
      <p:bldP spid="262290" grpId="1"/>
      <p:bldP spid="26230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539750" y="404813"/>
            <a:ext cx="4176713" cy="579437"/>
          </a:xfrm>
          <a:prstGeom prst="rect">
            <a:avLst/>
          </a:prstGeom>
          <a:noFill/>
          <a:ln w="9525">
            <a:noFill/>
          </a:ln>
        </p:spPr>
        <p:txBody>
          <a:bodyPr>
            <a:spAutoFit/>
          </a:bodyPr>
          <a:p>
            <a:pPr>
              <a:spcBef>
                <a:spcPct val="0"/>
              </a:spcBef>
              <a:buClrTx/>
            </a:pPr>
            <a:r>
              <a:rPr lang="en-US" altLang="zh-CN" sz="3200" dirty="0">
                <a:solidFill>
                  <a:schemeClr val="accent1"/>
                </a:solidFill>
                <a:latin typeface="Times New Roman" panose="02020603050405020304" pitchFamily="18" charset="0"/>
              </a:rPr>
              <a:t>2. </a:t>
            </a:r>
            <a:r>
              <a:rPr lang="zh-CN" altLang="en-US" sz="3200" dirty="0">
                <a:solidFill>
                  <a:schemeClr val="accent1"/>
                </a:solidFill>
                <a:latin typeface="Times New Roman" panose="02020603050405020304" pitchFamily="18" charset="0"/>
              </a:rPr>
              <a:t>索引结点（</a:t>
            </a:r>
            <a:r>
              <a:rPr lang="en-US" altLang="zh-CN" sz="3200" dirty="0">
                <a:solidFill>
                  <a:schemeClr val="accent1"/>
                </a:solidFill>
                <a:latin typeface="Times New Roman" panose="02020603050405020304" pitchFamily="18" charset="0"/>
              </a:rPr>
              <a:t>i</a:t>
            </a:r>
            <a:r>
              <a:rPr lang="zh-CN" altLang="en-US" sz="3200" dirty="0">
                <a:solidFill>
                  <a:schemeClr val="accent1"/>
                </a:solidFill>
                <a:latin typeface="Times New Roman" panose="02020603050405020304" pitchFamily="18" charset="0"/>
              </a:rPr>
              <a:t>节点）</a:t>
            </a:r>
            <a:endParaRPr lang="zh-CN" altLang="en-US" sz="3200" dirty="0">
              <a:solidFill>
                <a:schemeClr val="accent1"/>
              </a:solidFill>
              <a:latin typeface="Times New Roman" panose="02020603050405020304" pitchFamily="18" charset="0"/>
            </a:endParaRPr>
          </a:p>
        </p:txBody>
      </p:sp>
      <p:sp>
        <p:nvSpPr>
          <p:cNvPr id="71683" name="Text Box 3"/>
          <p:cNvSpPr txBox="1"/>
          <p:nvPr/>
        </p:nvSpPr>
        <p:spPr>
          <a:xfrm>
            <a:off x="395288" y="1181100"/>
            <a:ext cx="5689600" cy="519113"/>
          </a:xfrm>
          <a:prstGeom prst="rect">
            <a:avLst/>
          </a:prstGeom>
          <a:noFill/>
          <a:ln w="9525">
            <a:noFill/>
          </a:ln>
        </p:spPr>
        <p:txBody>
          <a:bodyPr>
            <a:spAutoFit/>
          </a:bodyPr>
          <a:p>
            <a:pPr>
              <a:spcBef>
                <a:spcPct val="0"/>
              </a:spcBef>
              <a:buClrTx/>
            </a:pPr>
            <a:r>
              <a:rPr lang="zh-CN" altLang="en-US" sz="2800" dirty="0">
                <a:solidFill>
                  <a:srgbClr val="3333FF"/>
                </a:solidFill>
                <a:latin typeface="Times New Roman" panose="02020603050405020304" pitchFamily="18" charset="0"/>
              </a:rPr>
              <a:t>（</a:t>
            </a:r>
            <a:r>
              <a:rPr lang="en-US" altLang="zh-CN" sz="2800" dirty="0">
                <a:solidFill>
                  <a:srgbClr val="3333FF"/>
                </a:solidFill>
                <a:latin typeface="Times New Roman" panose="02020603050405020304" pitchFamily="18" charset="0"/>
              </a:rPr>
              <a:t>1</a:t>
            </a:r>
            <a:r>
              <a:rPr lang="zh-CN" altLang="en-US" sz="2800" dirty="0">
                <a:solidFill>
                  <a:srgbClr val="3333FF"/>
                </a:solidFill>
                <a:latin typeface="Times New Roman" panose="02020603050405020304" pitchFamily="18" charset="0"/>
              </a:rPr>
              <a:t>） 索引结点的引入</a:t>
            </a:r>
            <a:r>
              <a:rPr lang="zh-CN" altLang="en-US" sz="2800" b="0" dirty="0">
                <a:solidFill>
                  <a:srgbClr val="3333FF"/>
                </a:solidFill>
                <a:latin typeface="Times New Roman" panose="02020603050405020304" pitchFamily="18" charset="0"/>
              </a:rPr>
              <a:t> </a:t>
            </a:r>
            <a:endParaRPr lang="zh-CN" altLang="en-US" sz="2800" b="0" dirty="0">
              <a:solidFill>
                <a:srgbClr val="3333FF"/>
              </a:solidFill>
              <a:latin typeface="Times New Roman" panose="02020603050405020304" pitchFamily="18" charset="0"/>
            </a:endParaRPr>
          </a:p>
        </p:txBody>
      </p:sp>
      <p:grpSp>
        <p:nvGrpSpPr>
          <p:cNvPr id="2" name="Group 49"/>
          <p:cNvGrpSpPr/>
          <p:nvPr/>
        </p:nvGrpSpPr>
        <p:grpSpPr>
          <a:xfrm>
            <a:off x="395288" y="2060575"/>
            <a:ext cx="7848600" cy="579438"/>
            <a:chOff x="249" y="1298"/>
            <a:chExt cx="4944" cy="365"/>
          </a:xfrm>
        </p:grpSpPr>
        <p:sp>
          <p:nvSpPr>
            <p:cNvPr id="71710" name="Text Box 5"/>
            <p:cNvSpPr txBox="1"/>
            <p:nvPr/>
          </p:nvSpPr>
          <p:spPr>
            <a:xfrm>
              <a:off x="249" y="1343"/>
              <a:ext cx="1089" cy="288"/>
            </a:xfrm>
            <a:prstGeom prst="rect">
              <a:avLst/>
            </a:prstGeom>
            <a:noFill/>
            <a:ln w="9525">
              <a:noFill/>
            </a:ln>
          </p:spPr>
          <p:txBody>
            <a:bodyPr>
              <a:spAutoFit/>
            </a:bodyPr>
            <a:p>
              <a:pPr>
                <a:spcBef>
                  <a:spcPct val="0"/>
                </a:spcBef>
                <a:buClrTx/>
              </a:pPr>
              <a:r>
                <a:rPr lang="en-US" altLang="zh-CN" dirty="0">
                  <a:latin typeface="Times New Roman" panose="02020603050405020304" pitchFamily="18" charset="0"/>
                </a:rPr>
                <a:t>FCB</a:t>
              </a:r>
              <a:r>
                <a:rPr lang="zh-CN" altLang="en-US" dirty="0">
                  <a:latin typeface="Times New Roman" panose="02020603050405020304" pitchFamily="18" charset="0"/>
                </a:rPr>
                <a:t>内容</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38950" name="Rectangle 6"/>
            <p:cNvSpPr>
              <a:spLocks noChangeArrowheads="1"/>
            </p:cNvSpPr>
            <p:nvPr/>
          </p:nvSpPr>
          <p:spPr bwMode="auto">
            <a:xfrm>
              <a:off x="249" y="1298"/>
              <a:ext cx="953" cy="363"/>
            </a:xfrm>
            <a:prstGeom prst="rect">
              <a:avLst/>
            </a:prstGeom>
            <a:noFill/>
            <a:ln w="19050">
              <a:solidFill>
                <a:srgbClr val="FF0000"/>
              </a:solidFill>
              <a:miter lim="800000"/>
            </a:ln>
            <a:effectLst>
              <a:outerShdw dist="17961" dir="2700000" algn="ctr" rotWithShape="0">
                <a:srgbClr val="FF0000">
                  <a:gamma/>
                  <a:shade val="60000"/>
                  <a:invGamma/>
                  <a:alpha val="50000"/>
                </a:srgb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2" name="Text Box 7"/>
            <p:cNvSpPr txBox="1"/>
            <p:nvPr/>
          </p:nvSpPr>
          <p:spPr>
            <a:xfrm>
              <a:off x="1474" y="1298"/>
              <a:ext cx="272" cy="365"/>
            </a:xfrm>
            <a:prstGeom prst="rect">
              <a:avLst/>
            </a:prstGeom>
            <a:noFill/>
            <a:ln w="9525">
              <a:noFill/>
            </a:ln>
          </p:spPr>
          <p:txBody>
            <a:bodyPr>
              <a:spAutoFit/>
            </a:bodyPr>
            <a:p>
              <a:pPr>
                <a:spcBef>
                  <a:spcPct val="0"/>
                </a:spcBef>
                <a:buClrTx/>
              </a:pPr>
              <a:r>
                <a:rPr lang="en-US" altLang="zh-CN" sz="3200" dirty="0">
                  <a:latin typeface="Times New Roman" panose="02020603050405020304" pitchFamily="18" charset="0"/>
                </a:rPr>
                <a:t>=</a:t>
              </a:r>
              <a:r>
                <a:rPr lang="en-US" altLang="zh-CN" sz="3200" b="0" dirty="0">
                  <a:latin typeface="Times New Roman" panose="02020603050405020304" pitchFamily="18" charset="0"/>
                </a:rPr>
                <a:t> </a:t>
              </a:r>
              <a:endParaRPr lang="en-US" altLang="zh-CN" sz="3200" b="0" dirty="0">
                <a:latin typeface="Times New Roman" panose="02020603050405020304" pitchFamily="18" charset="0"/>
              </a:endParaRPr>
            </a:p>
          </p:txBody>
        </p:sp>
        <p:sp>
          <p:nvSpPr>
            <p:cNvPr id="71713" name="Text Box 8"/>
            <p:cNvSpPr txBox="1"/>
            <p:nvPr/>
          </p:nvSpPr>
          <p:spPr>
            <a:xfrm>
              <a:off x="1791" y="1343"/>
              <a:ext cx="862" cy="288"/>
            </a:xfrm>
            <a:prstGeom prst="rect">
              <a:avLst/>
            </a:prstGeom>
            <a:noFill/>
            <a:ln w="9525">
              <a:noFill/>
            </a:ln>
          </p:spPr>
          <p:txBody>
            <a:bodyPr>
              <a:spAutoFit/>
            </a:bodyPr>
            <a:p>
              <a:pPr>
                <a:spcBef>
                  <a:spcPct val="0"/>
                </a:spcBef>
                <a:buClrTx/>
              </a:pPr>
              <a:r>
                <a:rPr lang="zh-CN" altLang="en-US" dirty="0">
                  <a:latin typeface="Times New Roman" panose="02020603050405020304" pitchFamily="18" charset="0"/>
                </a:rPr>
                <a:t>文件名</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38953" name="Rectangle 9"/>
            <p:cNvSpPr>
              <a:spLocks noChangeArrowheads="1"/>
            </p:cNvSpPr>
            <p:nvPr/>
          </p:nvSpPr>
          <p:spPr bwMode="auto">
            <a:xfrm>
              <a:off x="1791" y="1298"/>
              <a:ext cx="726" cy="363"/>
            </a:xfrm>
            <a:prstGeom prst="rect">
              <a:avLst/>
            </a:prstGeom>
            <a:noFill/>
            <a:ln w="19050">
              <a:solidFill>
                <a:srgbClr val="FF0000"/>
              </a:solidFill>
              <a:miter lim="800000"/>
            </a:ln>
            <a:effectLst>
              <a:outerShdw dist="17961" dir="2700000" algn="ctr" rotWithShape="0">
                <a:srgbClr val="FF0000">
                  <a:gamma/>
                  <a:shade val="60000"/>
                  <a:invGamma/>
                  <a:alpha val="50000"/>
                </a:srgb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5" name="Text Box 10"/>
            <p:cNvSpPr txBox="1"/>
            <p:nvPr/>
          </p:nvSpPr>
          <p:spPr>
            <a:xfrm>
              <a:off x="2835" y="1298"/>
              <a:ext cx="272" cy="365"/>
            </a:xfrm>
            <a:prstGeom prst="rect">
              <a:avLst/>
            </a:prstGeom>
            <a:noFill/>
            <a:ln w="9525">
              <a:noFill/>
            </a:ln>
          </p:spPr>
          <p:txBody>
            <a:bodyPr>
              <a:spAutoFit/>
            </a:bodyPr>
            <a:p>
              <a:pPr>
                <a:spcBef>
                  <a:spcPct val="0"/>
                </a:spcBef>
                <a:buClrTx/>
              </a:pPr>
              <a:r>
                <a:rPr lang="en-US" altLang="zh-CN" sz="3200" dirty="0">
                  <a:latin typeface="Times New Roman" panose="02020603050405020304" pitchFamily="18" charset="0"/>
                </a:rPr>
                <a:t>+</a:t>
              </a:r>
              <a:r>
                <a:rPr lang="en-US" altLang="zh-CN" sz="3200" b="0" dirty="0">
                  <a:latin typeface="Times New Roman" panose="02020603050405020304" pitchFamily="18" charset="0"/>
                </a:rPr>
                <a:t> </a:t>
              </a:r>
              <a:endParaRPr lang="en-US" altLang="zh-CN" sz="3200" b="0" dirty="0">
                <a:latin typeface="Times New Roman" panose="02020603050405020304" pitchFamily="18" charset="0"/>
              </a:endParaRPr>
            </a:p>
          </p:txBody>
        </p:sp>
        <p:sp>
          <p:nvSpPr>
            <p:cNvPr id="71716" name="Text Box 11"/>
            <p:cNvSpPr txBox="1"/>
            <p:nvPr/>
          </p:nvSpPr>
          <p:spPr>
            <a:xfrm>
              <a:off x="3151" y="1343"/>
              <a:ext cx="2042" cy="288"/>
            </a:xfrm>
            <a:prstGeom prst="rect">
              <a:avLst/>
            </a:prstGeom>
            <a:noFill/>
            <a:ln w="9525">
              <a:noFill/>
            </a:ln>
          </p:spPr>
          <p:txBody>
            <a:bodyPr>
              <a:spAutoFit/>
            </a:bodyPr>
            <a:p>
              <a:pPr>
                <a:spcBef>
                  <a:spcPct val="0"/>
                </a:spcBef>
                <a:buClrTx/>
              </a:pPr>
              <a:r>
                <a:rPr lang="zh-CN" altLang="en-US" dirty="0">
                  <a:latin typeface="Times New Roman" panose="02020603050405020304" pitchFamily="18" charset="0"/>
                </a:rPr>
                <a:t>文件其他描述信息</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38956" name="Rectangle 12"/>
            <p:cNvSpPr>
              <a:spLocks noChangeArrowheads="1"/>
            </p:cNvSpPr>
            <p:nvPr/>
          </p:nvSpPr>
          <p:spPr bwMode="auto">
            <a:xfrm>
              <a:off x="3151" y="1298"/>
              <a:ext cx="1770" cy="363"/>
            </a:xfrm>
            <a:prstGeom prst="rect">
              <a:avLst/>
            </a:prstGeom>
            <a:noFill/>
            <a:ln w="19050">
              <a:solidFill>
                <a:srgbClr val="FF0000"/>
              </a:solidFill>
              <a:miter lim="800000"/>
            </a:ln>
            <a:effectLst>
              <a:outerShdw dist="17961" dir="2700000" algn="ctr" rotWithShape="0">
                <a:srgbClr val="FF0000">
                  <a:gamma/>
                  <a:shade val="60000"/>
                  <a:invGamma/>
                  <a:alpha val="50000"/>
                </a:srgb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8957" name="Line 13"/>
          <p:cNvSpPr>
            <a:spLocks noChangeShapeType="1"/>
          </p:cNvSpPr>
          <p:nvPr/>
        </p:nvSpPr>
        <p:spPr bwMode="auto">
          <a:xfrm>
            <a:off x="5940425" y="2636838"/>
            <a:ext cx="0" cy="360363"/>
          </a:xfrm>
          <a:prstGeom prst="line">
            <a:avLst/>
          </a:prstGeom>
          <a:noFill/>
          <a:ln w="1905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958" name="Text Box 14"/>
          <p:cNvSpPr txBox="1"/>
          <p:nvPr/>
        </p:nvSpPr>
        <p:spPr>
          <a:xfrm>
            <a:off x="5435600" y="3140075"/>
            <a:ext cx="1296988" cy="457200"/>
          </a:xfrm>
          <a:prstGeom prst="rect">
            <a:avLst/>
          </a:prstGeom>
          <a:noFill/>
          <a:ln w="9525">
            <a:noFill/>
          </a:ln>
        </p:spPr>
        <p:txBody>
          <a:bodyPr>
            <a:spAutoFit/>
          </a:bodyPr>
          <a:p>
            <a:pPr>
              <a:spcBef>
                <a:spcPct val="0"/>
              </a:spcBef>
              <a:buClrTx/>
            </a:pPr>
            <a:r>
              <a:rPr lang="en-US" altLang="zh-CN" dirty="0">
                <a:latin typeface="Times New Roman" panose="02020603050405020304" pitchFamily="18" charset="0"/>
              </a:rPr>
              <a:t>i</a:t>
            </a:r>
            <a:r>
              <a:rPr lang="zh-CN" altLang="en-US" dirty="0">
                <a:latin typeface="Times New Roman" panose="02020603050405020304" pitchFamily="18" charset="0"/>
              </a:rPr>
              <a:t>节点</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38959" name="Rectangle 15"/>
          <p:cNvSpPr>
            <a:spLocks noChangeArrowheads="1"/>
          </p:cNvSpPr>
          <p:nvPr/>
        </p:nvSpPr>
        <p:spPr bwMode="auto">
          <a:xfrm>
            <a:off x="5435600" y="3068638"/>
            <a:ext cx="1008063" cy="577850"/>
          </a:xfrm>
          <a:prstGeom prst="rect">
            <a:avLst/>
          </a:prstGeom>
          <a:noFill/>
          <a:ln w="19050">
            <a:solidFill>
              <a:srgbClr val="FF0000"/>
            </a:solidFill>
            <a:miter lim="800000"/>
          </a:ln>
          <a:effectLst>
            <a:outerShdw dist="17961" dir="2700000" algn="ctr" rotWithShape="0">
              <a:srgbClr val="FF0000">
                <a:gamma/>
                <a:shade val="60000"/>
                <a:invGamma/>
                <a:alpha val="50000"/>
              </a:srgb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960" name="Text Box 16"/>
          <p:cNvSpPr txBox="1"/>
          <p:nvPr/>
        </p:nvSpPr>
        <p:spPr>
          <a:xfrm>
            <a:off x="250825" y="3860800"/>
            <a:ext cx="2663825" cy="519113"/>
          </a:xfrm>
          <a:prstGeom prst="rect">
            <a:avLst/>
          </a:prstGeom>
          <a:noFill/>
          <a:ln w="9525">
            <a:noFill/>
          </a:ln>
        </p:spPr>
        <p:txBody>
          <a:bodyPr>
            <a:spAutoFit/>
          </a:bodyPr>
          <a:p>
            <a:pPr>
              <a:spcBef>
                <a:spcPct val="0"/>
              </a:spcBef>
              <a:buClrTx/>
            </a:pPr>
            <a:r>
              <a:rPr lang="zh-CN" altLang="en-US" dirty="0">
                <a:latin typeface="Times New Roman" panose="02020603050405020304" pitchFamily="18" charset="0"/>
              </a:rPr>
              <a:t>传统</a:t>
            </a:r>
            <a:r>
              <a:rPr lang="en-US" altLang="zh-CN" dirty="0">
                <a:latin typeface="Times New Roman" panose="02020603050405020304" pitchFamily="18" charset="0"/>
              </a:rPr>
              <a:t>unix</a:t>
            </a:r>
            <a:r>
              <a:rPr lang="zh-CN" altLang="en-US" dirty="0">
                <a:latin typeface="Times New Roman" panose="02020603050405020304" pitchFamily="18" charset="0"/>
              </a:rPr>
              <a:t>目录项：</a:t>
            </a:r>
            <a:r>
              <a:rPr lang="zh-CN" altLang="en-US" sz="2800" b="0" dirty="0">
                <a:latin typeface="Times New Roman" panose="02020603050405020304" pitchFamily="18" charset="0"/>
              </a:rPr>
              <a:t> </a:t>
            </a:r>
            <a:endParaRPr lang="zh-CN" altLang="en-US" sz="2800" b="0" dirty="0">
              <a:latin typeface="Times New Roman" panose="02020603050405020304" pitchFamily="18" charset="0"/>
            </a:endParaRPr>
          </a:p>
        </p:txBody>
      </p:sp>
      <p:graphicFrame>
        <p:nvGraphicFramePr>
          <p:cNvPr id="338971" name="Group 27"/>
          <p:cNvGraphicFramePr>
            <a:graphicFrameLocks noGrp="1"/>
          </p:cNvGraphicFramePr>
          <p:nvPr/>
        </p:nvGraphicFramePr>
        <p:xfrm>
          <a:off x="2771775" y="3917950"/>
          <a:ext cx="5040313" cy="592138"/>
        </p:xfrm>
        <a:graphic>
          <a:graphicData uri="http://schemas.openxmlformats.org/drawingml/2006/table">
            <a:tbl>
              <a:tblPr/>
              <a:tblGrid>
                <a:gridCol w="2520950"/>
                <a:gridCol w="2519363"/>
              </a:tblGrid>
              <a:tr h="5921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文件名（</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14B</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节点编号（</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2B</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972" name="Text Box 28"/>
          <p:cNvSpPr txBox="1"/>
          <p:nvPr/>
        </p:nvSpPr>
        <p:spPr>
          <a:xfrm>
            <a:off x="250825" y="4797425"/>
            <a:ext cx="2736850" cy="519113"/>
          </a:xfrm>
          <a:prstGeom prst="rect">
            <a:avLst/>
          </a:prstGeom>
          <a:noFill/>
          <a:ln w="9525">
            <a:noFill/>
          </a:ln>
        </p:spPr>
        <p:txBody>
          <a:bodyPr>
            <a:spAutoFit/>
          </a:bodyPr>
          <a:p>
            <a:pPr>
              <a:spcBef>
                <a:spcPct val="0"/>
              </a:spcBef>
              <a:buClrTx/>
            </a:pPr>
            <a:r>
              <a:rPr lang="en-US" altLang="zh-CN" dirty="0">
                <a:latin typeface="Times New Roman" panose="02020603050405020304" pitchFamily="18" charset="0"/>
              </a:rPr>
              <a:t>Unix S5fs</a:t>
            </a:r>
            <a:r>
              <a:rPr lang="zh-CN" altLang="en-US" dirty="0">
                <a:latin typeface="Times New Roman" panose="02020603050405020304" pitchFamily="18" charset="0"/>
              </a:rPr>
              <a:t>目录项：</a:t>
            </a:r>
            <a:r>
              <a:rPr lang="zh-CN" altLang="en-US" sz="2800" b="0" dirty="0">
                <a:latin typeface="Times New Roman" panose="02020603050405020304" pitchFamily="18" charset="0"/>
              </a:rPr>
              <a:t> </a:t>
            </a:r>
            <a:endParaRPr lang="zh-CN" altLang="en-US" sz="2800" b="0" dirty="0">
              <a:latin typeface="Times New Roman" panose="02020603050405020304" pitchFamily="18" charset="0"/>
            </a:endParaRPr>
          </a:p>
        </p:txBody>
      </p:sp>
      <p:graphicFrame>
        <p:nvGraphicFramePr>
          <p:cNvPr id="338992" name="Group 48"/>
          <p:cNvGraphicFramePr>
            <a:graphicFrameLocks noGrp="1"/>
          </p:cNvGraphicFramePr>
          <p:nvPr/>
        </p:nvGraphicFramePr>
        <p:xfrm>
          <a:off x="611188" y="5516563"/>
          <a:ext cx="8064500" cy="895350"/>
        </p:xfrm>
        <a:graphic>
          <a:graphicData uri="http://schemas.openxmlformats.org/drawingml/2006/table">
            <a:tbl>
              <a:tblPr/>
              <a:tblGrid>
                <a:gridCol w="2016125"/>
                <a:gridCol w="2192337"/>
                <a:gridCol w="2033588"/>
                <a:gridCol w="1822450"/>
              </a:tblGrid>
              <a:tr h="6635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文件名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255B</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节点编号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4B</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本目录项长度</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文件名长度</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38957"/>
                                        </p:tgtEl>
                                        <p:attrNameLst>
                                          <p:attrName>style.visibility</p:attrName>
                                        </p:attrNameLst>
                                      </p:cBhvr>
                                      <p:to>
                                        <p:strVal val="visible"/>
                                      </p:to>
                                    </p:set>
                                    <p:animEffect transition="in" filter="box(in)">
                                      <p:cBhvr>
                                        <p:cTn id="12" dur="500"/>
                                        <p:tgtEl>
                                          <p:spTgt spid="33895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38958"/>
                                        </p:tgtEl>
                                        <p:attrNameLst>
                                          <p:attrName>style.visibility</p:attrName>
                                        </p:attrNameLst>
                                      </p:cBhvr>
                                      <p:to>
                                        <p:strVal val="visible"/>
                                      </p:to>
                                    </p:set>
                                    <p:animEffect transition="in" filter="box(in)">
                                      <p:cBhvr>
                                        <p:cTn id="15" dur="500"/>
                                        <p:tgtEl>
                                          <p:spTgt spid="33895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38959"/>
                                        </p:tgtEl>
                                        <p:attrNameLst>
                                          <p:attrName>style.visibility</p:attrName>
                                        </p:attrNameLst>
                                      </p:cBhvr>
                                      <p:to>
                                        <p:strVal val="visible"/>
                                      </p:to>
                                    </p:set>
                                    <p:animEffect transition="in" filter="box(in)">
                                      <p:cBhvr>
                                        <p:cTn id="18" dur="500"/>
                                        <p:tgtEl>
                                          <p:spTgt spid="338959"/>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38960"/>
                                        </p:tgtEl>
                                        <p:attrNameLst>
                                          <p:attrName>style.visibility</p:attrName>
                                        </p:attrNameLst>
                                      </p:cBhvr>
                                      <p:to>
                                        <p:strVal val="visible"/>
                                      </p:to>
                                    </p:set>
                                    <p:animEffect transition="in" filter="box(in)">
                                      <p:cBhvr>
                                        <p:cTn id="23" dur="500"/>
                                        <p:tgtEl>
                                          <p:spTgt spid="338960"/>
                                        </p:tgtEl>
                                      </p:cBhvr>
                                    </p:animEffect>
                                  </p:childTnLst>
                                </p:cTn>
                              </p:par>
                              <p:par>
                                <p:cTn id="24" presetID="4" presetClass="entr" presetSubtype="16" fill="hold" nodeType="withEffect">
                                  <p:stCondLst>
                                    <p:cond delay="0"/>
                                  </p:stCondLst>
                                  <p:childTnLst>
                                    <p:set>
                                      <p:cBhvr>
                                        <p:cTn id="25" dur="1" fill="hold">
                                          <p:stCondLst>
                                            <p:cond delay="0"/>
                                          </p:stCondLst>
                                        </p:cTn>
                                        <p:tgtEl>
                                          <p:spTgt spid="338971"/>
                                        </p:tgtEl>
                                        <p:attrNameLst>
                                          <p:attrName>style.visibility</p:attrName>
                                        </p:attrNameLst>
                                      </p:cBhvr>
                                      <p:to>
                                        <p:strVal val="visible"/>
                                      </p:to>
                                    </p:set>
                                    <p:animEffect transition="in" filter="box(in)">
                                      <p:cBhvr>
                                        <p:cTn id="26" dur="500"/>
                                        <p:tgtEl>
                                          <p:spTgt spid="33897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38972"/>
                                        </p:tgtEl>
                                        <p:attrNameLst>
                                          <p:attrName>style.visibility</p:attrName>
                                        </p:attrNameLst>
                                      </p:cBhvr>
                                      <p:to>
                                        <p:strVal val="visible"/>
                                      </p:to>
                                    </p:set>
                                    <p:animEffect transition="in" filter="box(in)">
                                      <p:cBhvr>
                                        <p:cTn id="31" dur="500"/>
                                        <p:tgtEl>
                                          <p:spTgt spid="338972"/>
                                        </p:tgtEl>
                                      </p:cBhvr>
                                    </p:animEffect>
                                  </p:childTnLst>
                                </p:cTn>
                              </p:par>
                              <p:par>
                                <p:cTn id="32" presetID="4" presetClass="entr" presetSubtype="16" fill="hold" nodeType="withEffect">
                                  <p:stCondLst>
                                    <p:cond delay="0"/>
                                  </p:stCondLst>
                                  <p:childTnLst>
                                    <p:set>
                                      <p:cBhvr>
                                        <p:cTn id="33" dur="1" fill="hold">
                                          <p:stCondLst>
                                            <p:cond delay="0"/>
                                          </p:stCondLst>
                                        </p:cTn>
                                        <p:tgtEl>
                                          <p:spTgt spid="338992"/>
                                        </p:tgtEl>
                                        <p:attrNameLst>
                                          <p:attrName>style.visibility</p:attrName>
                                        </p:attrNameLst>
                                      </p:cBhvr>
                                      <p:to>
                                        <p:strVal val="visible"/>
                                      </p:to>
                                    </p:set>
                                    <p:animEffect transition="in" filter="box(in)">
                                      <p:cBhvr>
                                        <p:cTn id="34" dur="500"/>
                                        <p:tgtEl>
                                          <p:spTgt spid="338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8" grpId="0"/>
      <p:bldP spid="338959" grpId="0" animBg="1"/>
      <p:bldP spid="338960" grpId="0"/>
      <p:bldP spid="33897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2"/>
          <p:cNvSpPr txBox="1"/>
          <p:nvPr/>
        </p:nvSpPr>
        <p:spPr>
          <a:xfrm>
            <a:off x="539750" y="404813"/>
            <a:ext cx="4176713" cy="519112"/>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索引结点（</a:t>
            </a:r>
            <a:r>
              <a:rPr lang="en-US" altLang="zh-CN" sz="2800" dirty="0">
                <a:solidFill>
                  <a:schemeClr val="accent1"/>
                </a:solidFill>
                <a:latin typeface="Times New Roman" panose="02020603050405020304" pitchFamily="18" charset="0"/>
              </a:rPr>
              <a:t>i</a:t>
            </a:r>
            <a:r>
              <a:rPr lang="zh-CN" altLang="en-US" sz="2800" dirty="0">
                <a:solidFill>
                  <a:schemeClr val="accent1"/>
                </a:solidFill>
                <a:latin typeface="Times New Roman" panose="02020603050405020304" pitchFamily="18" charset="0"/>
              </a:rPr>
              <a:t>节点）</a:t>
            </a:r>
            <a:endParaRPr lang="zh-CN" altLang="en-US" sz="2800" dirty="0">
              <a:solidFill>
                <a:schemeClr val="accent1"/>
              </a:solidFill>
              <a:latin typeface="Times New Roman" panose="02020603050405020304" pitchFamily="18" charset="0"/>
            </a:endParaRPr>
          </a:p>
        </p:txBody>
      </p:sp>
      <p:sp>
        <p:nvSpPr>
          <p:cNvPr id="72707" name="Text Box 3"/>
          <p:cNvSpPr txBox="1"/>
          <p:nvPr/>
        </p:nvSpPr>
        <p:spPr>
          <a:xfrm>
            <a:off x="395288" y="981075"/>
            <a:ext cx="5689600" cy="457200"/>
          </a:xfrm>
          <a:prstGeom prst="rect">
            <a:avLst/>
          </a:prstGeom>
          <a:noFill/>
          <a:ln w="9525">
            <a:noFill/>
          </a:ln>
        </p:spPr>
        <p:txBody>
          <a:bodyPr>
            <a:spAutoFit/>
          </a:bodyPr>
          <a:p>
            <a:pPr>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 </a:t>
            </a:r>
            <a:r>
              <a:rPr lang="en-US" altLang="zh-CN" dirty="0">
                <a:latin typeface="Times New Roman" panose="02020603050405020304" pitchFamily="18" charset="0"/>
              </a:rPr>
              <a:t>Unix  S5FS </a:t>
            </a:r>
            <a:r>
              <a:rPr lang="zh-CN" altLang="en-US" dirty="0">
                <a:latin typeface="Times New Roman" panose="02020603050405020304" pitchFamily="18" charset="0"/>
              </a:rPr>
              <a:t>文件系统的磁盘布局：</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339972" name="Rectangle 4"/>
          <p:cNvSpPr>
            <a:spLocks noChangeArrowheads="1"/>
          </p:cNvSpPr>
          <p:nvPr/>
        </p:nvSpPr>
        <p:spPr bwMode="auto">
          <a:xfrm>
            <a:off x="755650" y="2781300"/>
            <a:ext cx="5184775" cy="3743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rPr>
              <a:t>超级块：</a:t>
            </a:r>
            <a:endParaRPr kumimoji="1" lang="zh-CN" altLang="en-US" sz="2400" b="1" i="0" u="none" strike="noStrike" kern="1200" cap="none" spc="0" normalizeH="0" baseline="0" noProof="0">
              <a:ln>
                <a:noFill/>
              </a:ln>
              <a:solidFill>
                <a:schemeClr val="accent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数据块的大小；</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节点表中块的大小；</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磁盘分区中空闲块的数目；</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磁盘分区中空闲</a:t>
            </a: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节点的数目；</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空闲块表；</a:t>
            </a:r>
            <a:endPar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空闲</a:t>
            </a:r>
            <a:r>
              <a:rPr kumimoji="1"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节点表。</a:t>
            </a:r>
            <a:r>
              <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endParaRPr kumimoji="1"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973" name="Rectangle 5"/>
          <p:cNvSpPr>
            <a:spLocks noChangeArrowheads="1"/>
          </p:cNvSpPr>
          <p:nvPr/>
        </p:nvSpPr>
        <p:spPr bwMode="auto">
          <a:xfrm>
            <a:off x="684213" y="1773238"/>
            <a:ext cx="7777163" cy="863600"/>
          </a:xfrm>
          <a:prstGeom prst="rect">
            <a:avLst/>
          </a:prstGeom>
          <a:solidFill>
            <a:srgbClr val="FFCC99"/>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974" name="Line 6"/>
          <p:cNvSpPr>
            <a:spLocks noChangeShapeType="1"/>
          </p:cNvSpPr>
          <p:nvPr/>
        </p:nvSpPr>
        <p:spPr bwMode="auto">
          <a:xfrm>
            <a:off x="1836738" y="1773238"/>
            <a:ext cx="1588"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975" name="Text Box 7"/>
          <p:cNvSpPr txBox="1">
            <a:spLocks noChangeArrowheads="1"/>
          </p:cNvSpPr>
          <p:nvPr/>
        </p:nvSpPr>
        <p:spPr bwMode="auto">
          <a:xfrm>
            <a:off x="684213" y="1844675"/>
            <a:ext cx="1406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引导块</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9976" name="Text Box 8"/>
          <p:cNvSpPr txBox="1">
            <a:spLocks noChangeArrowheads="1"/>
          </p:cNvSpPr>
          <p:nvPr/>
        </p:nvSpPr>
        <p:spPr bwMode="auto">
          <a:xfrm>
            <a:off x="1908175" y="1844675"/>
            <a:ext cx="1406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超级块</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9977" name="Text Box 9"/>
          <p:cNvSpPr txBox="1">
            <a:spLocks noChangeArrowheads="1"/>
          </p:cNvSpPr>
          <p:nvPr/>
        </p:nvSpPr>
        <p:spPr bwMode="auto">
          <a:xfrm>
            <a:off x="3060700" y="1844675"/>
            <a:ext cx="15716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i</a:t>
            </a:r>
            <a:r>
              <a:rPr kumimoji="0" lang="zh-CN" altLang="en-US" kern="1200" cap="none" spc="0" normalizeH="0" baseline="0" noProof="0">
                <a:latin typeface="Arial" panose="020B0604020202020204" pitchFamily="34" charset="0"/>
                <a:ea typeface="宋体" panose="02010600030101010101" pitchFamily="2" charset="-122"/>
                <a:cs typeface="+mn-cs"/>
              </a:rPr>
              <a:t>节点表</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9978" name="Text Box 10"/>
          <p:cNvSpPr txBox="1">
            <a:spLocks noChangeArrowheads="1"/>
          </p:cNvSpPr>
          <p:nvPr/>
        </p:nvSpPr>
        <p:spPr bwMode="auto">
          <a:xfrm>
            <a:off x="4356100" y="1844675"/>
            <a:ext cx="16557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数据区</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39979" name="Line 11"/>
          <p:cNvSpPr>
            <a:spLocks noChangeShapeType="1"/>
          </p:cNvSpPr>
          <p:nvPr/>
        </p:nvSpPr>
        <p:spPr bwMode="auto">
          <a:xfrm>
            <a:off x="3060700" y="1773238"/>
            <a:ext cx="1588"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980" name="Line 12"/>
          <p:cNvSpPr>
            <a:spLocks noChangeShapeType="1"/>
          </p:cNvSpPr>
          <p:nvPr/>
        </p:nvSpPr>
        <p:spPr bwMode="auto">
          <a:xfrm>
            <a:off x="4283075" y="1773238"/>
            <a:ext cx="1588"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9972"/>
                                        </p:tgtEl>
                                        <p:attrNameLst>
                                          <p:attrName>style.visibility</p:attrName>
                                        </p:attrNameLst>
                                      </p:cBhvr>
                                      <p:to>
                                        <p:strVal val="visible"/>
                                      </p:to>
                                    </p:set>
                                    <p:animEffect transition="in" filter="box(in)">
                                      <p:cBhvr>
                                        <p:cTn id="7" dur="500"/>
                                        <p:tgtEl>
                                          <p:spTgt spid="33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323850" y="333375"/>
            <a:ext cx="5688013" cy="641350"/>
          </a:xfrm>
          <a:prstGeom prst="rect">
            <a:avLst/>
          </a:prstGeom>
          <a:noFill/>
          <a:ln w="9525">
            <a:noFill/>
          </a:ln>
        </p:spPr>
        <p:txBody>
          <a:bodyPr>
            <a:spAutoFit/>
          </a:bodyPr>
          <a:p>
            <a:pPr>
              <a:spcBef>
                <a:spcPct val="0"/>
              </a:spcBef>
              <a:buClrTx/>
            </a:pPr>
            <a:r>
              <a:rPr lang="zh-CN" altLang="en-US" sz="3600" dirty="0">
                <a:solidFill>
                  <a:srgbClr val="3333FF"/>
                </a:solidFill>
                <a:latin typeface="宋体" panose="02010600030101010101" pitchFamily="2" charset="-122"/>
              </a:rPr>
              <a:t>三</a:t>
            </a:r>
            <a:r>
              <a:rPr lang="en-US" altLang="zh-CN" sz="3600" dirty="0">
                <a:solidFill>
                  <a:srgbClr val="3333FF"/>
                </a:solidFill>
                <a:latin typeface="宋体" panose="02010600030101010101" pitchFamily="2" charset="-122"/>
              </a:rPr>
              <a:t>. </a:t>
            </a:r>
            <a:r>
              <a:rPr lang="zh-CN" altLang="en-US" sz="3600" dirty="0">
                <a:solidFill>
                  <a:srgbClr val="3333FF"/>
                </a:solidFill>
                <a:latin typeface="宋体" panose="02010600030101010101" pitchFamily="2" charset="-122"/>
              </a:rPr>
              <a:t>文件系统</a:t>
            </a:r>
            <a:endParaRPr lang="zh-CN" altLang="en-US" sz="3600" dirty="0">
              <a:solidFill>
                <a:srgbClr val="3333FF"/>
              </a:solidFill>
              <a:latin typeface="宋体" panose="02010600030101010101" pitchFamily="2" charset="-122"/>
            </a:endParaRPr>
          </a:p>
        </p:txBody>
      </p:sp>
      <p:sp>
        <p:nvSpPr>
          <p:cNvPr id="223235" name="Text Box 3"/>
          <p:cNvSpPr txBox="1">
            <a:spLocks noChangeArrowheads="1"/>
          </p:cNvSpPr>
          <p:nvPr/>
        </p:nvSpPr>
        <p:spPr bwMode="auto">
          <a:xfrm>
            <a:off x="539750" y="1052513"/>
            <a:ext cx="83534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indent="-45720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2.</a:t>
            </a:r>
            <a:r>
              <a:rPr kumimoji="1"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文件系统模型：</a:t>
            </a:r>
            <a:r>
              <a:rPr kumimoji="1" lang="zh-CN" altLang="en-US" kern="1200" cap="none" spc="0" normalizeH="0" baseline="0" noProof="0">
                <a:latin typeface="Arial" panose="020B0604020202020204" pitchFamily="34" charset="0"/>
                <a:ea typeface="宋体" panose="02010600030101010101" pitchFamily="2" charset="-122"/>
                <a:cs typeface="+mn-cs"/>
              </a:rPr>
              <a:t>层次模型   </a:t>
            </a:r>
            <a:endParaRPr kumimoji="1" lang="zh-CN" altLang="en-US" kern="1200" cap="none" spc="0" normalizeH="0" baseline="0" noProof="0">
              <a:latin typeface="宋体" panose="02010600030101010101" pitchFamily="2" charset="-122"/>
              <a:ea typeface="宋体" panose="02010600030101010101" pitchFamily="2" charset="-122"/>
              <a:cs typeface="+mn-cs"/>
            </a:endParaRPr>
          </a:p>
        </p:txBody>
      </p:sp>
      <p:pic>
        <p:nvPicPr>
          <p:cNvPr id="17412" name="Picture 4" descr="未标题-1 拷贝"/>
          <p:cNvPicPr>
            <a:picLocks noChangeAspect="1"/>
          </p:cNvPicPr>
          <p:nvPr/>
        </p:nvPicPr>
        <p:blipFill>
          <a:blip r:embed="rId1"/>
          <a:stretch>
            <a:fillRect/>
          </a:stretch>
        </p:blipFill>
        <p:spPr>
          <a:xfrm>
            <a:off x="2051050" y="1916113"/>
            <a:ext cx="4876800" cy="4311650"/>
          </a:xfrm>
          <a:prstGeom prst="rect">
            <a:avLst/>
          </a:prstGeom>
          <a:noFill/>
          <a:ln w="9525">
            <a:noFill/>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2"/>
          <p:cNvSpPr txBox="1"/>
          <p:nvPr/>
        </p:nvSpPr>
        <p:spPr>
          <a:xfrm>
            <a:off x="539750" y="404813"/>
            <a:ext cx="4176713" cy="579437"/>
          </a:xfrm>
          <a:prstGeom prst="rect">
            <a:avLst/>
          </a:prstGeom>
          <a:noFill/>
          <a:ln w="9525">
            <a:noFill/>
          </a:ln>
        </p:spPr>
        <p:txBody>
          <a:bodyPr>
            <a:spAutoFit/>
          </a:bodyPr>
          <a:p>
            <a:pPr>
              <a:spcBef>
                <a:spcPct val="0"/>
              </a:spcBef>
              <a:buClrTx/>
            </a:pPr>
            <a:r>
              <a:rPr lang="en-US" altLang="zh-CN" sz="3200" dirty="0">
                <a:solidFill>
                  <a:schemeClr val="accent1"/>
                </a:solidFill>
                <a:latin typeface="Times New Roman" panose="02020603050405020304" pitchFamily="18" charset="0"/>
              </a:rPr>
              <a:t>2. </a:t>
            </a:r>
            <a:r>
              <a:rPr lang="zh-CN" altLang="en-US" sz="3200" dirty="0">
                <a:solidFill>
                  <a:schemeClr val="accent1"/>
                </a:solidFill>
                <a:latin typeface="Times New Roman" panose="02020603050405020304" pitchFamily="18" charset="0"/>
              </a:rPr>
              <a:t>索引结点（</a:t>
            </a:r>
            <a:r>
              <a:rPr lang="en-US" altLang="zh-CN" sz="3200" dirty="0">
                <a:solidFill>
                  <a:schemeClr val="accent1"/>
                </a:solidFill>
                <a:latin typeface="Times New Roman" panose="02020603050405020304" pitchFamily="18" charset="0"/>
              </a:rPr>
              <a:t>i</a:t>
            </a:r>
            <a:r>
              <a:rPr lang="zh-CN" altLang="en-US" sz="3200" dirty="0">
                <a:solidFill>
                  <a:schemeClr val="accent1"/>
                </a:solidFill>
                <a:latin typeface="Times New Roman" panose="02020603050405020304" pitchFamily="18" charset="0"/>
              </a:rPr>
              <a:t>节点）</a:t>
            </a:r>
            <a:endParaRPr lang="zh-CN" altLang="en-US" sz="3200" dirty="0">
              <a:solidFill>
                <a:schemeClr val="accent1"/>
              </a:solidFill>
              <a:latin typeface="Times New Roman" panose="02020603050405020304" pitchFamily="18" charset="0"/>
            </a:endParaRPr>
          </a:p>
        </p:txBody>
      </p:sp>
      <p:sp>
        <p:nvSpPr>
          <p:cNvPr id="356355" name="Rectangle 3"/>
          <p:cNvSpPr>
            <a:spLocks noChangeArrowheads="1"/>
          </p:cNvSpPr>
          <p:nvPr/>
        </p:nvSpPr>
        <p:spPr bwMode="auto">
          <a:xfrm>
            <a:off x="468313" y="1196975"/>
            <a:ext cx="5688013" cy="43529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3</a:t>
            </a:r>
            <a:r>
              <a:rPr kumimoji="1"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）磁盘</a:t>
            </a:r>
            <a:r>
              <a:rPr kumimoji="1" lang="en-US" altLang="zh-CN"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i</a:t>
            </a:r>
            <a:r>
              <a:rPr kumimoji="1"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结点</a:t>
            </a:r>
            <a:endParaRPr kumimoji="1" lang="zh-CN" altLang="en-US" sz="280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文件属性：文件类型及存取权限；</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文件主标识符 ；同组用户标识符；</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文件物理地址 ；</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文件长度 ；</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文件创建日期、时间；</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文件最近访问日期、时间；</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文件最近修改日期时间。</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56356" name="AutoShape 4">
            <a:hlinkClick r:id="" action="ppaction://hlinkshowjump?jump=nextslide" highlightClick="1"/>
          </p:cNvPr>
          <p:cNvSpPr>
            <a:spLocks noChangeArrowheads="1"/>
          </p:cNvSpPr>
          <p:nvPr/>
        </p:nvSpPr>
        <p:spPr bwMode="auto">
          <a:xfrm>
            <a:off x="5940425" y="1916113"/>
            <a:ext cx="576263" cy="288925"/>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357" name="AutoShape 5">
            <a:hlinkClick r:id="rId1" action="ppaction://hlinksldjump" highlightClick="1"/>
          </p:cNvPr>
          <p:cNvSpPr>
            <a:spLocks noChangeArrowheads="1"/>
          </p:cNvSpPr>
          <p:nvPr/>
        </p:nvSpPr>
        <p:spPr bwMode="auto">
          <a:xfrm>
            <a:off x="3851275" y="5949950"/>
            <a:ext cx="649288" cy="287338"/>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754" name="Picture 2" descr="0_1288285567pE8i"/>
          <p:cNvPicPr>
            <a:picLocks noChangeAspect="1"/>
          </p:cNvPicPr>
          <p:nvPr/>
        </p:nvPicPr>
        <p:blipFill>
          <a:blip r:embed="rId1"/>
          <a:stretch>
            <a:fillRect/>
          </a:stretch>
        </p:blipFill>
        <p:spPr>
          <a:xfrm>
            <a:off x="755650" y="404813"/>
            <a:ext cx="8064500" cy="3352800"/>
          </a:xfrm>
          <a:prstGeom prst="rect">
            <a:avLst/>
          </a:prstGeom>
          <a:noFill/>
          <a:ln w="9525">
            <a:noFill/>
          </a:ln>
        </p:spPr>
      </p:pic>
      <p:sp>
        <p:nvSpPr>
          <p:cNvPr id="357379" name="Rectangle 3"/>
          <p:cNvSpPr>
            <a:spLocks noGrp="1"/>
          </p:cNvSpPr>
          <p:nvPr>
            <p:ph idx="1"/>
          </p:nvPr>
        </p:nvSpPr>
        <p:spPr>
          <a:xfrm>
            <a:off x="457200" y="3500438"/>
            <a:ext cx="3898900" cy="2625725"/>
          </a:xfrm>
          <a:ln/>
        </p:spPr>
        <p:txBody>
          <a:bodyPr vert="horz" wrap="square" lIns="91440" tIns="45720" rIns="91440" bIns="45720" anchor="t"/>
          <a:p>
            <a:pPr>
              <a:buNone/>
            </a:pPr>
            <a:r>
              <a:rPr lang="zh-CN" altLang="en-US" sz="2800" b="1" dirty="0">
                <a:solidFill>
                  <a:schemeClr val="tx2"/>
                </a:solidFill>
                <a:latin typeface="宋体" panose="02010600030101010101" pitchFamily="2" charset="-122"/>
              </a:rPr>
              <a:t>文件类型：</a:t>
            </a:r>
            <a:endParaRPr lang="zh-CN" altLang="en-US" sz="2800" b="1" dirty="0">
              <a:solidFill>
                <a:schemeClr val="tx2"/>
              </a:solidFill>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dirty="0">
                <a:solidFill>
                  <a:schemeClr val="accent1"/>
                </a:solidFill>
              </a:rPr>
              <a:t>-</a:t>
            </a:r>
            <a:r>
              <a:rPr lang="en-US" altLang="zh-CN" sz="2400" b="1" dirty="0">
                <a:latin typeface="宋体" panose="02010600030101010101" pitchFamily="2" charset="-122"/>
              </a:rPr>
              <a:t> </a:t>
            </a:r>
            <a:r>
              <a:rPr lang="zh-CN" altLang="en-US" sz="2400" b="1" dirty="0">
                <a:latin typeface="宋体" panose="02010600030101010101" pitchFamily="2" charset="-122"/>
              </a:rPr>
              <a:t>：普通文件；      </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a:t>
            </a:r>
            <a:r>
              <a:rPr lang="en-US" altLang="zh-CN" sz="2400" b="1" dirty="0">
                <a:solidFill>
                  <a:schemeClr val="accent1"/>
                </a:solidFill>
              </a:rPr>
              <a:t>d</a:t>
            </a:r>
            <a:r>
              <a:rPr lang="en-US" altLang="zh-CN" sz="2400" b="1" dirty="0">
                <a:latin typeface="宋体" panose="02010600030101010101" pitchFamily="2" charset="-122"/>
              </a:rPr>
              <a:t> </a:t>
            </a:r>
            <a:r>
              <a:rPr lang="zh-CN" altLang="en-US" sz="2400" b="1" dirty="0">
                <a:latin typeface="宋体" panose="02010600030101010101" pitchFamily="2" charset="-122"/>
              </a:rPr>
              <a:t>：目录文件；</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a:t>
            </a:r>
            <a:r>
              <a:rPr lang="en-US" altLang="zh-CN" sz="2400" b="1" dirty="0">
                <a:solidFill>
                  <a:schemeClr val="accent1"/>
                </a:solidFill>
              </a:rPr>
              <a:t>l</a:t>
            </a:r>
            <a:r>
              <a:rPr lang="en-US" altLang="zh-CN" sz="2400" b="1" dirty="0">
                <a:latin typeface="宋体" panose="02010600030101010101" pitchFamily="2" charset="-122"/>
              </a:rPr>
              <a:t> </a:t>
            </a:r>
            <a:r>
              <a:rPr lang="zh-CN" altLang="en-US" sz="2400" b="1" dirty="0">
                <a:latin typeface="宋体" panose="02010600030101010101" pitchFamily="2" charset="-122"/>
              </a:rPr>
              <a:t>：符号链接文件；</a:t>
            </a:r>
            <a:endParaRPr lang="zh-CN" altLang="en-US" sz="2400" b="1" dirty="0">
              <a:latin typeface="宋体" panose="02010600030101010101" pitchFamily="2" charset="-122"/>
            </a:endParaRPr>
          </a:p>
          <a:p>
            <a:pPr>
              <a:buNone/>
            </a:pPr>
            <a:r>
              <a:rPr lang="zh-CN" altLang="en-US" sz="2400" b="1" dirty="0">
                <a:latin typeface="宋体" panose="02010600030101010101" pitchFamily="2" charset="-122"/>
              </a:rPr>
              <a:t>（</a:t>
            </a:r>
            <a:r>
              <a:rPr lang="en-US" altLang="zh-CN" sz="2400" b="1" dirty="0">
                <a:latin typeface="宋体" panose="02010600030101010101" pitchFamily="2" charset="-122"/>
              </a:rPr>
              <a:t>4</a:t>
            </a:r>
            <a:r>
              <a:rPr lang="zh-CN" altLang="en-US" sz="2400" b="1" dirty="0">
                <a:latin typeface="宋体" panose="02010600030101010101" pitchFamily="2" charset="-122"/>
              </a:rPr>
              <a:t>）</a:t>
            </a:r>
            <a:r>
              <a:rPr lang="en-US" altLang="zh-CN" sz="2400" b="1" dirty="0">
                <a:solidFill>
                  <a:schemeClr val="accent1"/>
                </a:solidFill>
              </a:rPr>
              <a:t>c</a:t>
            </a:r>
            <a:r>
              <a:rPr lang="en-US" altLang="zh-CN" sz="2400" b="1" dirty="0">
                <a:latin typeface="宋体" panose="02010600030101010101" pitchFamily="2" charset="-122"/>
              </a:rPr>
              <a:t> </a:t>
            </a:r>
            <a:r>
              <a:rPr lang="zh-CN" altLang="en-US" sz="2400" b="1" dirty="0">
                <a:latin typeface="宋体" panose="02010600030101010101" pitchFamily="2" charset="-122"/>
              </a:rPr>
              <a:t>：字符设备文件；</a:t>
            </a:r>
            <a:endParaRPr lang="zh-CN" altLang="en-US" sz="2400" b="1" dirty="0">
              <a:latin typeface="宋体" panose="02010600030101010101" pitchFamily="2" charset="-122"/>
            </a:endParaRPr>
          </a:p>
        </p:txBody>
      </p:sp>
      <p:sp>
        <p:nvSpPr>
          <p:cNvPr id="357380" name="Rectangle 4"/>
          <p:cNvSpPr/>
          <p:nvPr/>
        </p:nvSpPr>
        <p:spPr>
          <a:xfrm>
            <a:off x="4716463" y="3644900"/>
            <a:ext cx="3898900" cy="2625725"/>
          </a:xfrm>
          <a:prstGeom prst="rect">
            <a:avLst/>
          </a:prstGeom>
          <a:noFill/>
          <a:ln w="9525">
            <a:noFill/>
          </a:ln>
        </p:spPr>
        <p:txBody>
          <a:bodyPr/>
          <a:p>
            <a:pPr marL="342900" indent="-342900" eaLnBrk="0" hangingPunct="0">
              <a:spcBef>
                <a:spcPct val="20000"/>
              </a:spcBef>
              <a:buClrTx/>
            </a:pPr>
            <a:endParaRPr lang="en-US" altLang="zh-CN" sz="2800" dirty="0">
              <a:solidFill>
                <a:schemeClr val="tx2"/>
              </a:solidFill>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b</a:t>
            </a:r>
            <a:r>
              <a:rPr lang="en-US" altLang="zh-CN" dirty="0">
                <a:latin typeface="宋体" panose="02010600030101010101" pitchFamily="2" charset="-122"/>
              </a:rPr>
              <a:t> </a:t>
            </a:r>
            <a:r>
              <a:rPr lang="zh-CN" altLang="en-US" dirty="0">
                <a:latin typeface="宋体" panose="02010600030101010101" pitchFamily="2" charset="-122"/>
              </a:rPr>
              <a:t>：块设备文件；      </a:t>
            </a:r>
            <a:endParaRPr lang="zh-CN" altLang="en-US" dirty="0">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6</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s</a:t>
            </a:r>
            <a:r>
              <a:rPr lang="en-US" altLang="zh-CN" dirty="0">
                <a:latin typeface="宋体" panose="02010600030101010101" pitchFamily="2" charset="-122"/>
              </a:rPr>
              <a:t> </a:t>
            </a:r>
            <a:r>
              <a:rPr lang="zh-CN" altLang="en-US" dirty="0">
                <a:latin typeface="宋体" panose="02010600030101010101" pitchFamily="2" charset="-122"/>
              </a:rPr>
              <a:t>：</a:t>
            </a:r>
            <a:r>
              <a:rPr lang="en-US" altLang="zh-CN" dirty="0">
                <a:latin typeface="宋体" panose="02010600030101010101" pitchFamily="2" charset="-122"/>
              </a:rPr>
              <a:t>socket</a:t>
            </a:r>
            <a:r>
              <a:rPr lang="zh-CN" altLang="en-US" dirty="0">
                <a:latin typeface="宋体" panose="02010600030101010101" pitchFamily="2" charset="-122"/>
              </a:rPr>
              <a:t>文件；</a:t>
            </a:r>
            <a:endParaRPr lang="zh-CN" altLang="en-US" dirty="0">
              <a:latin typeface="宋体" panose="02010600030101010101" pitchFamily="2" charset="-122"/>
            </a:endParaRPr>
          </a:p>
          <a:p>
            <a:pPr marL="342900" indent="-342900" eaLnBrk="0" hangingPunct="0">
              <a:spcBef>
                <a:spcPct val="20000"/>
              </a:spcBef>
              <a:buClrTx/>
            </a:pPr>
            <a:r>
              <a:rPr lang="zh-CN" altLang="en-US" dirty="0">
                <a:latin typeface="宋体" panose="02010600030101010101" pitchFamily="2" charset="-122"/>
              </a:rPr>
              <a:t>（</a:t>
            </a:r>
            <a:r>
              <a:rPr lang="en-US" altLang="zh-CN" dirty="0">
                <a:latin typeface="宋体" panose="02010600030101010101" pitchFamily="2" charset="-122"/>
              </a:rPr>
              <a:t>7</a:t>
            </a:r>
            <a:r>
              <a:rPr lang="zh-CN" altLang="en-US" dirty="0">
                <a:latin typeface="宋体" panose="02010600030101010101" pitchFamily="2" charset="-122"/>
              </a:rPr>
              <a:t>）</a:t>
            </a:r>
            <a:r>
              <a:rPr lang="en-US" altLang="zh-CN" dirty="0">
                <a:solidFill>
                  <a:schemeClr val="accent1"/>
                </a:solidFill>
                <a:latin typeface="Arial" panose="020B0604020202020204" pitchFamily="34" charset="0"/>
              </a:rPr>
              <a:t>p</a:t>
            </a:r>
            <a:r>
              <a:rPr lang="en-US" altLang="zh-CN" dirty="0">
                <a:latin typeface="宋体" panose="02010600030101010101" pitchFamily="2" charset="-122"/>
              </a:rPr>
              <a:t> </a:t>
            </a:r>
            <a:r>
              <a:rPr lang="zh-CN" altLang="en-US" dirty="0">
                <a:latin typeface="宋体" panose="02010600030101010101" pitchFamily="2" charset="-122"/>
              </a:rPr>
              <a:t>：管道文件；</a:t>
            </a:r>
            <a:endParaRPr lang="zh-CN" altLang="en-US" dirty="0">
              <a:latin typeface="宋体" panose="02010600030101010101" pitchFamily="2" charset="-122"/>
            </a:endParaRPr>
          </a:p>
          <a:p>
            <a:pPr marL="342900" indent="-342900" eaLnBrk="0" hangingPunct="0">
              <a:spcBef>
                <a:spcPct val="20000"/>
              </a:spcBef>
              <a:buClrTx/>
            </a:pPr>
            <a:endParaRPr lang="en-US" altLang="zh-CN" dirty="0">
              <a:latin typeface="宋体" panose="02010600030101010101" pitchFamily="2" charset="-122"/>
            </a:endParaRPr>
          </a:p>
        </p:txBody>
      </p:sp>
      <p:sp>
        <p:nvSpPr>
          <p:cNvPr id="357381" name="Rectangle 5"/>
          <p:cNvSpPr>
            <a:spLocks noGrp="1" noChangeArrowheads="1"/>
          </p:cNvSpPr>
          <p:nvPr>
            <p:ph type="title"/>
          </p:nvPr>
        </p:nvSpPr>
        <p:spPr>
          <a:xfrm>
            <a:off x="250825" y="188913"/>
            <a:ext cx="3394075"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chemeClr val="tx2"/>
                </a:solidFill>
                <a:effectLst/>
                <a:uLnTx/>
                <a:uFillTx/>
                <a:latin typeface="+mj-lt"/>
                <a:ea typeface="+mj-ea"/>
                <a:cs typeface="+mj-cs"/>
              </a:rPr>
              <a:t>Linux</a:t>
            </a:r>
            <a:r>
              <a:rPr kumimoji="0" lang="zh-CN" altLang="en-US" sz="2800" b="1" i="0" u="none" strike="noStrike" kern="0" cap="none" spc="0" normalizeH="0" baseline="0" noProof="0" smtClean="0">
                <a:ln>
                  <a:noFill/>
                </a:ln>
                <a:solidFill>
                  <a:schemeClr val="tx2"/>
                </a:solidFill>
                <a:effectLst/>
                <a:uLnTx/>
                <a:uFillTx/>
                <a:latin typeface="+mj-lt"/>
                <a:ea typeface="+mj-ea"/>
                <a:cs typeface="+mj-cs"/>
              </a:rPr>
              <a:t>文件属性：</a:t>
            </a:r>
            <a:endParaRPr kumimoji="0" lang="zh-CN" altLang="en-US" sz="2800" b="1" i="0" u="none" strike="noStrike" kern="0" cap="none" spc="0" normalizeH="0" baseline="0" noProof="0" smtClean="0">
              <a:ln>
                <a:noFill/>
              </a:ln>
              <a:solidFill>
                <a:schemeClr val="tx2"/>
              </a:solidFill>
              <a:effectLst/>
              <a:uLnTx/>
              <a:uFillTx/>
              <a:latin typeface="+mj-lt"/>
              <a:ea typeface="+mj-ea"/>
              <a:cs typeface="+mj-cs"/>
            </a:endParaRPr>
          </a:p>
        </p:txBody>
      </p:sp>
      <p:sp>
        <p:nvSpPr>
          <p:cNvPr id="357382" name="AutoShape 6">
            <a:hlinkClick r:id="" action="ppaction://hlinkshowjump?jump=previousslide" highlightClick="1"/>
          </p:cNvPr>
          <p:cNvSpPr>
            <a:spLocks noChangeArrowheads="1"/>
          </p:cNvSpPr>
          <p:nvPr/>
        </p:nvSpPr>
        <p:spPr bwMode="auto">
          <a:xfrm>
            <a:off x="3419475" y="6165850"/>
            <a:ext cx="720725" cy="287338"/>
          </a:xfrm>
          <a:prstGeom prst="actionButtonBackPrevious">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7379">
                                            <p:txEl>
                                              <p:charRg st="0" end="6"/>
                                            </p:txEl>
                                          </p:spTgt>
                                        </p:tgtEl>
                                        <p:attrNameLst>
                                          <p:attrName>style.visibility</p:attrName>
                                        </p:attrNameLst>
                                      </p:cBhvr>
                                      <p:to>
                                        <p:strVal val="visible"/>
                                      </p:to>
                                    </p:set>
                                    <p:animEffect transition="in" filter="box(in)">
                                      <p:cBhvr>
                                        <p:cTn id="7" dur="500"/>
                                        <p:tgtEl>
                                          <p:spTgt spid="357379">
                                            <p:txEl>
                                              <p:charRg st="0"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57379">
                                            <p:txEl>
                                              <p:charRg st="6" end="24"/>
                                            </p:txEl>
                                          </p:spTgt>
                                        </p:tgtEl>
                                        <p:attrNameLst>
                                          <p:attrName>style.visibility</p:attrName>
                                        </p:attrNameLst>
                                      </p:cBhvr>
                                      <p:to>
                                        <p:strVal val="visible"/>
                                      </p:to>
                                    </p:set>
                                    <p:animEffect transition="in" filter="box(in)">
                                      <p:cBhvr>
                                        <p:cTn id="10" dur="500"/>
                                        <p:tgtEl>
                                          <p:spTgt spid="357379">
                                            <p:txEl>
                                              <p:charRg st="6" end="2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57379">
                                            <p:txEl>
                                              <p:charRg st="24" end="36"/>
                                            </p:txEl>
                                          </p:spTgt>
                                        </p:tgtEl>
                                        <p:attrNameLst>
                                          <p:attrName>style.visibility</p:attrName>
                                        </p:attrNameLst>
                                      </p:cBhvr>
                                      <p:to>
                                        <p:strVal val="visible"/>
                                      </p:to>
                                    </p:set>
                                    <p:animEffect transition="in" filter="box(in)">
                                      <p:cBhvr>
                                        <p:cTn id="13" dur="500"/>
                                        <p:tgtEl>
                                          <p:spTgt spid="357379">
                                            <p:txEl>
                                              <p:charRg st="24" end="3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57379">
                                            <p:txEl>
                                              <p:charRg st="36" end="50"/>
                                            </p:txEl>
                                          </p:spTgt>
                                        </p:tgtEl>
                                        <p:attrNameLst>
                                          <p:attrName>style.visibility</p:attrName>
                                        </p:attrNameLst>
                                      </p:cBhvr>
                                      <p:to>
                                        <p:strVal val="visible"/>
                                      </p:to>
                                    </p:set>
                                    <p:animEffect transition="in" filter="box(in)">
                                      <p:cBhvr>
                                        <p:cTn id="16" dur="500"/>
                                        <p:tgtEl>
                                          <p:spTgt spid="357379">
                                            <p:txEl>
                                              <p:charRg st="36" end="5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57379">
                                            <p:txEl>
                                              <p:charRg st="50" end="64"/>
                                            </p:txEl>
                                          </p:spTgt>
                                        </p:tgtEl>
                                        <p:attrNameLst>
                                          <p:attrName>style.visibility</p:attrName>
                                        </p:attrNameLst>
                                      </p:cBhvr>
                                      <p:to>
                                        <p:strVal val="visible"/>
                                      </p:to>
                                    </p:set>
                                    <p:animEffect transition="in" filter="box(in)">
                                      <p:cBhvr>
                                        <p:cTn id="19" dur="500"/>
                                        <p:tgtEl>
                                          <p:spTgt spid="357379">
                                            <p:txEl>
                                              <p:charRg st="50" end="6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57380">
                                            <p:txEl>
                                              <p:charRg st="1" end="20"/>
                                            </p:txEl>
                                          </p:spTgt>
                                        </p:tgtEl>
                                        <p:attrNameLst>
                                          <p:attrName>style.visibility</p:attrName>
                                        </p:attrNameLst>
                                      </p:cBhvr>
                                      <p:to>
                                        <p:strVal val="visible"/>
                                      </p:to>
                                    </p:set>
                                    <p:animEffect transition="in" filter="box(in)">
                                      <p:cBhvr>
                                        <p:cTn id="24" dur="500"/>
                                        <p:tgtEl>
                                          <p:spTgt spid="357380">
                                            <p:txEl>
                                              <p:charRg st="1" end="20"/>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57380">
                                            <p:txEl>
                                              <p:charRg st="20" end="36"/>
                                            </p:txEl>
                                          </p:spTgt>
                                        </p:tgtEl>
                                        <p:attrNameLst>
                                          <p:attrName>style.visibility</p:attrName>
                                        </p:attrNameLst>
                                      </p:cBhvr>
                                      <p:to>
                                        <p:strVal val="visible"/>
                                      </p:to>
                                    </p:set>
                                    <p:animEffect transition="in" filter="box(in)">
                                      <p:cBhvr>
                                        <p:cTn id="27" dur="500"/>
                                        <p:tgtEl>
                                          <p:spTgt spid="357380">
                                            <p:txEl>
                                              <p:charRg st="20" end="3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57380">
                                            <p:txEl>
                                              <p:charRg st="36" end="48"/>
                                            </p:txEl>
                                          </p:spTgt>
                                        </p:tgtEl>
                                        <p:attrNameLst>
                                          <p:attrName>style.visibility</p:attrName>
                                        </p:attrNameLst>
                                      </p:cBhvr>
                                      <p:to>
                                        <p:strVal val="visible"/>
                                      </p:to>
                                    </p:set>
                                    <p:animEffect transition="in" filter="box(in)">
                                      <p:cBhvr>
                                        <p:cTn id="30" dur="500"/>
                                        <p:tgtEl>
                                          <p:spTgt spid="357380">
                                            <p:txEl>
                                              <p:charRg st="36"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ext Box 2"/>
          <p:cNvSpPr txBox="1"/>
          <p:nvPr/>
        </p:nvSpPr>
        <p:spPr>
          <a:xfrm>
            <a:off x="539750" y="404813"/>
            <a:ext cx="4176713" cy="519112"/>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索引结点（</a:t>
            </a:r>
            <a:r>
              <a:rPr lang="en-US" altLang="zh-CN" sz="2800" dirty="0">
                <a:solidFill>
                  <a:schemeClr val="accent1"/>
                </a:solidFill>
                <a:latin typeface="Times New Roman" panose="02020603050405020304" pitchFamily="18" charset="0"/>
              </a:rPr>
              <a:t>i</a:t>
            </a:r>
            <a:r>
              <a:rPr lang="zh-CN" altLang="en-US" sz="2800" dirty="0">
                <a:solidFill>
                  <a:schemeClr val="accent1"/>
                </a:solidFill>
                <a:latin typeface="Times New Roman" panose="02020603050405020304" pitchFamily="18" charset="0"/>
              </a:rPr>
              <a:t>节点）</a:t>
            </a:r>
            <a:endParaRPr lang="zh-CN" altLang="en-US" sz="2800" dirty="0">
              <a:solidFill>
                <a:schemeClr val="accent1"/>
              </a:solidFill>
              <a:latin typeface="Times New Roman" panose="02020603050405020304" pitchFamily="18" charset="0"/>
            </a:endParaRPr>
          </a:p>
        </p:txBody>
      </p:sp>
      <p:sp>
        <p:nvSpPr>
          <p:cNvPr id="308229" name="Rectangle 5"/>
          <p:cNvSpPr>
            <a:spLocks noChangeArrowheads="1"/>
          </p:cNvSpPr>
          <p:nvPr/>
        </p:nvSpPr>
        <p:spPr bwMode="auto">
          <a:xfrm>
            <a:off x="611188" y="1196975"/>
            <a:ext cx="6481763" cy="37750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a:t>
            </a:r>
            <a:r>
              <a:rPr kumimoji="1" lang="en-US" altLang="zh-CN"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4</a:t>
            </a:r>
            <a:r>
              <a:rPr kumimoji="1" lang="zh-CN" altLang="en-US"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）内存</a:t>
            </a:r>
            <a:r>
              <a:rPr kumimoji="1" lang="en-US" altLang="zh-CN"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i</a:t>
            </a:r>
            <a:r>
              <a:rPr kumimoji="1" lang="zh-CN" altLang="en-US"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结点</a:t>
            </a:r>
            <a:endParaRPr kumimoji="1" lang="zh-CN" altLang="en-US" sz="26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磁盘</a:t>
            </a:r>
            <a:r>
              <a:rPr kumimoji="1" lang="en-US" altLang="zh-CN"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节点内容 </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磁盘</a:t>
            </a:r>
            <a:r>
              <a:rPr kumimoji="1" lang="en-US" altLang="zh-CN"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节点号；</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逻辑设备号；</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状态位：</a:t>
            </a:r>
            <a:r>
              <a:rPr kumimoji="1" lang="en-US" altLang="zh-CN"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节点是否上锁或被修改；</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访问计数；</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tx1"/>
              </a:buClr>
              <a:buSzTx/>
              <a:buFontTx/>
              <a:buChar char="•"/>
              <a:defRPr/>
            </a:pP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 下一个内存</a:t>
            </a:r>
            <a:r>
              <a:rPr kumimoji="1" lang="en-US" altLang="zh-CN"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i</a:t>
            </a:r>
            <a:r>
              <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节点指针。</a:t>
            </a: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4"/>
          <p:cNvSpPr txBox="1"/>
          <p:nvPr/>
        </p:nvSpPr>
        <p:spPr>
          <a:xfrm>
            <a:off x="250825" y="404813"/>
            <a:ext cx="6913563"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二</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目录结构 </a:t>
            </a:r>
            <a:endParaRPr lang="zh-CN" altLang="en-US" sz="3600" dirty="0">
              <a:solidFill>
                <a:srgbClr val="3333FF"/>
              </a:solidFill>
              <a:latin typeface="Times New Roman" panose="02020603050405020304" pitchFamily="18" charset="0"/>
            </a:endParaRPr>
          </a:p>
        </p:txBody>
      </p:sp>
      <p:sp>
        <p:nvSpPr>
          <p:cNvPr id="76803" name="Text Box 5"/>
          <p:cNvSpPr txBox="1"/>
          <p:nvPr/>
        </p:nvSpPr>
        <p:spPr>
          <a:xfrm>
            <a:off x="468313" y="1125538"/>
            <a:ext cx="8135937" cy="519112"/>
          </a:xfrm>
          <a:prstGeom prst="rect">
            <a:avLst/>
          </a:prstGeom>
          <a:noFill/>
          <a:ln w="9525">
            <a:noFill/>
          </a:ln>
        </p:spPr>
        <p:txBody>
          <a:bodyPr>
            <a:spAutoFit/>
          </a:bodyPr>
          <a:p>
            <a:pPr marL="457200" indent="-457200">
              <a:spcBef>
                <a:spcPct val="0"/>
              </a:spcBef>
              <a:buClrTx/>
              <a:buAutoNum type="arabicPeriod"/>
            </a:pPr>
            <a:r>
              <a:rPr lang="zh-CN" altLang="en-US" sz="2800" dirty="0">
                <a:solidFill>
                  <a:schemeClr val="accent1"/>
                </a:solidFill>
                <a:latin typeface="Times New Roman" panose="02020603050405020304" pitchFamily="18" charset="0"/>
              </a:rPr>
              <a:t>单级目录结构 ：</a:t>
            </a:r>
            <a:r>
              <a:rPr lang="zh-CN" altLang="en-US" dirty="0">
                <a:solidFill>
                  <a:schemeClr val="accent1"/>
                </a:solidFill>
                <a:latin typeface="Times New Roman" panose="02020603050405020304" pitchFamily="18" charset="0"/>
              </a:rPr>
              <a:t> </a:t>
            </a:r>
            <a:r>
              <a:rPr lang="zh-CN" altLang="en-US" dirty="0">
                <a:latin typeface="Times New Roman" panose="02020603050405020304" pitchFamily="18" charset="0"/>
              </a:rPr>
              <a:t>整个文件系统只建立一张目录表。</a:t>
            </a:r>
            <a:endParaRPr lang="zh-CN" altLang="en-US" dirty="0">
              <a:latin typeface="Times New Roman" panose="02020603050405020304" pitchFamily="18" charset="0"/>
            </a:endParaRPr>
          </a:p>
        </p:txBody>
      </p:sp>
      <p:graphicFrame>
        <p:nvGraphicFramePr>
          <p:cNvPr id="76804" name="表格 76803"/>
          <p:cNvGraphicFramePr/>
          <p:nvPr/>
        </p:nvGraphicFramePr>
        <p:xfrm>
          <a:off x="684213" y="1773238"/>
          <a:ext cx="7488237" cy="2398712"/>
        </p:xfrm>
        <a:graphic>
          <a:graphicData uri="http://schemas.openxmlformats.org/drawingml/2006/table">
            <a:tbl>
              <a:tblPr/>
              <a:tblGrid>
                <a:gridCol w="1871663"/>
                <a:gridCol w="1655762"/>
                <a:gridCol w="2232025"/>
                <a:gridCol w="1728788"/>
              </a:tblGrid>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文件名</a:t>
                      </a:r>
                      <a:endParaRPr lang="zh-CN" altLang="en-US" dirty="0">
                        <a:latin typeface="Arial" panose="020B0604020202020204" pitchFamily="34"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物理地址</a:t>
                      </a:r>
                      <a:endParaRPr lang="zh-CN" altLang="en-US"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其他描述信息</a:t>
                      </a:r>
                      <a:endParaRPr lang="zh-CN" altLang="en-US"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状态位</a:t>
                      </a:r>
                      <a:endParaRPr lang="zh-CN" altLang="en-US" dirty="0">
                        <a:latin typeface="Arial" panose="020B0604020202020204" pitchFamily="34"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831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文件名</a:t>
                      </a:r>
                      <a:r>
                        <a:rPr lang="en-US" altLang="zh-CN" dirty="0">
                          <a:latin typeface="Arial" panose="020B0604020202020204" pitchFamily="34" charset="0"/>
                        </a:rPr>
                        <a:t>1</a:t>
                      </a:r>
                      <a:endParaRPr lang="en-US" altLang="zh-CN" dirty="0">
                        <a:latin typeface="Arial" panose="020B0604020202020204" pitchFamily="34"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文件名</a:t>
                      </a:r>
                      <a:r>
                        <a:rPr lang="en-US" altLang="zh-CN" dirty="0">
                          <a:latin typeface="Arial" panose="020B0604020202020204" pitchFamily="34" charset="0"/>
                        </a:rPr>
                        <a:t>2</a:t>
                      </a:r>
                      <a:endParaRPr lang="en-US" altLang="zh-CN" dirty="0">
                        <a:latin typeface="Arial" panose="020B0604020202020204" pitchFamily="34"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0</a:t>
                      </a:r>
                      <a:endParaRPr lang="en-US"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endParaRPr lang="zh-CN" altLang="zh-CN" dirty="0">
                        <a:latin typeface="Arial" panose="020B0604020202020204" pitchFamily="34" charset="0"/>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9193" name="Text Box 41"/>
          <p:cNvSpPr txBox="1"/>
          <p:nvPr/>
        </p:nvSpPr>
        <p:spPr>
          <a:xfrm>
            <a:off x="1331913" y="3284538"/>
            <a:ext cx="549275" cy="396875"/>
          </a:xfrm>
          <a:prstGeom prst="rect">
            <a:avLst/>
          </a:prstGeom>
          <a:noFill/>
          <a:ln w="9525">
            <a:noFill/>
          </a:ln>
        </p:spPr>
        <p:txBody>
          <a:bodyPr vert="eaVert" wrap="none">
            <a:spAutoFit/>
          </a:bodyPr>
          <a:p>
            <a:pPr>
              <a:spcBef>
                <a:spcPct val="0"/>
              </a:spcBef>
              <a:buClrTx/>
            </a:pP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204" name="Text Box 52"/>
          <p:cNvSpPr txBox="1">
            <a:spLocks noChangeArrowheads="1"/>
          </p:cNvSpPr>
          <p:nvPr/>
        </p:nvSpPr>
        <p:spPr bwMode="auto">
          <a:xfrm>
            <a:off x="900113" y="4437063"/>
            <a:ext cx="2879725"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rPr>
              <a:t>优点：</a:t>
            </a:r>
            <a:endPar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 实现简单</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0" lang="zh-CN" altLang="en-US" kern="1200" cap="none" spc="0" normalizeH="0" baseline="0" noProof="0">
                <a:latin typeface="Arial" panose="020B0604020202020204" pitchFamily="34" charset="0"/>
                <a:ea typeface="宋体" panose="02010600030101010101" pitchFamily="2" charset="-122"/>
                <a:cs typeface="+mn-cs"/>
              </a:rPr>
              <a:t>能实现按名存取</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49205" name="Text Box 53"/>
          <p:cNvSpPr txBox="1">
            <a:spLocks noChangeArrowheads="1"/>
          </p:cNvSpPr>
          <p:nvPr/>
        </p:nvSpPr>
        <p:spPr bwMode="auto">
          <a:xfrm>
            <a:off x="4211638" y="4437063"/>
            <a:ext cx="3384550"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rPr>
              <a:t>缺点：</a:t>
            </a:r>
            <a:endParaRPr kumimoji="0" lang="zh-CN" altLang="en-US"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1" lang="zh-CN" altLang="en-US" kern="1200" cap="none" spc="0" normalizeH="0" baseline="0" noProof="0">
                <a:latin typeface="Arial" panose="020B0604020202020204" pitchFamily="34" charset="0"/>
                <a:ea typeface="宋体" panose="02010600030101010101" pitchFamily="2" charset="-122"/>
                <a:cs typeface="+mn-cs"/>
              </a:rPr>
              <a:t>查找速度慢；</a:t>
            </a:r>
            <a:endParaRPr kumimoji="0" lang="zh-CN" altLang="en-US" kern="1200" cap="none" spc="0" normalizeH="0" baseline="0" noProof="0">
              <a:latin typeface="Arial" panose="020B0604020202020204" pitchFamily="34" charset="0"/>
              <a:ea typeface="宋体" panose="02010600030101010101" pitchFamily="2" charset="-122"/>
              <a:cs typeface="+mn-cs"/>
            </a:endParaRPr>
          </a:p>
          <a:p>
            <a:pPr marR="0" defTabSz="914400">
              <a:buClr>
                <a:schemeClr val="tx1"/>
              </a:buClr>
              <a:buSzTx/>
              <a:buFontTx/>
              <a:buChar char="•"/>
              <a:defRPr/>
            </a:pPr>
            <a:r>
              <a:rPr kumimoji="1" lang="zh-CN" altLang="en-US" kern="1200" cap="none" spc="0" normalizeH="0" baseline="0" noProof="0">
                <a:latin typeface="Arial" panose="020B0604020202020204" pitchFamily="34" charset="0"/>
                <a:ea typeface="宋体" panose="02010600030101010101" pitchFamily="2" charset="-122"/>
                <a:cs typeface="+mn-cs"/>
              </a:rPr>
              <a:t> 不允许重名 ；</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in)">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204"/>
                                        </p:tgtEl>
                                        <p:attrNameLst>
                                          <p:attrName>style.visibility</p:attrName>
                                        </p:attrNameLst>
                                      </p:cBhvr>
                                      <p:to>
                                        <p:strVal val="visible"/>
                                      </p:to>
                                    </p:set>
                                    <p:animEffect transition="in" filter="box(in)">
                                      <p:cBhvr>
                                        <p:cTn id="12" dur="500"/>
                                        <p:tgtEl>
                                          <p:spTgt spid="4920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9205"/>
                                        </p:tgtEl>
                                        <p:attrNameLst>
                                          <p:attrName>style.visibility</p:attrName>
                                        </p:attrNameLst>
                                      </p:cBhvr>
                                      <p:to>
                                        <p:strVal val="visible"/>
                                      </p:to>
                                    </p:set>
                                    <p:animEffect transition="in" filter="box(in)">
                                      <p:cBhvr>
                                        <p:cTn id="17" dur="500"/>
                                        <p:tgtEl>
                                          <p:spTgt spid="49205"/>
                                        </p:tgtEl>
                                      </p:cBhvr>
                                    </p:animEffect>
                                  </p:childTnLst>
                                </p:cTn>
                              </p:par>
                              <p:par>
                                <p:cTn id="18" presetID="4" presetClass="exit" presetSubtype="16" fill="hold" grpId="0" nodeType="withEffect">
                                  <p:stCondLst>
                                    <p:cond delay="0"/>
                                  </p:stCondLst>
                                  <p:childTnLst>
                                    <p:animEffect transition="out" filter="box(in)">
                                      <p:cBhvr>
                                        <p:cTn id="19" dur="500"/>
                                        <p:tgtEl>
                                          <p:spTgt spid="49193"/>
                                        </p:tgtEl>
                                      </p:cBhvr>
                                    </p:animEffect>
                                    <p:set>
                                      <p:cBhvr>
                                        <p:cTn id="20" dur="1" fill="hold">
                                          <p:stCondLst>
                                            <p:cond delay="499"/>
                                          </p:stCondLst>
                                        </p:cTn>
                                        <p:tgtEl>
                                          <p:spTgt spid="491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3" grpId="0"/>
      <p:bldP spid="49204" grpId="0"/>
      <p:bldP spid="4920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323850" y="115888"/>
            <a:ext cx="4032250" cy="519112"/>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两级目录 结构</a:t>
            </a:r>
            <a:endParaRPr lang="zh-CN" altLang="en-US" sz="2800" dirty="0">
              <a:solidFill>
                <a:schemeClr val="accent1"/>
              </a:solidFill>
              <a:latin typeface="Times New Roman" panose="02020603050405020304" pitchFamily="18" charset="0"/>
            </a:endParaRPr>
          </a:p>
        </p:txBody>
      </p:sp>
      <p:grpSp>
        <p:nvGrpSpPr>
          <p:cNvPr id="2" name="Group 3"/>
          <p:cNvGrpSpPr/>
          <p:nvPr/>
        </p:nvGrpSpPr>
        <p:grpSpPr>
          <a:xfrm>
            <a:off x="3995738" y="2708275"/>
            <a:ext cx="4933950" cy="1296988"/>
            <a:chOff x="2772" y="1797"/>
            <a:chExt cx="2654" cy="632"/>
          </a:xfrm>
        </p:grpSpPr>
        <p:sp>
          <p:nvSpPr>
            <p:cNvPr id="77898" name="Rectangle 4"/>
            <p:cNvSpPr/>
            <p:nvPr/>
          </p:nvSpPr>
          <p:spPr>
            <a:xfrm>
              <a:off x="2772" y="2007"/>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99" name="Rectangle 5"/>
            <p:cNvSpPr/>
            <p:nvPr/>
          </p:nvSpPr>
          <p:spPr>
            <a:xfrm>
              <a:off x="3038" y="2030"/>
              <a:ext cx="410" cy="148"/>
            </a:xfrm>
            <a:prstGeom prst="rect">
              <a:avLst/>
            </a:prstGeom>
            <a:noFill/>
            <a:ln w="9525">
              <a:noFill/>
            </a:ln>
          </p:spPr>
          <p:txBody>
            <a:bodyPr wrap="none" lIns="0" tIns="0" rIns="0" bIns="0">
              <a:spAutoFit/>
            </a:bodyPr>
            <a:p>
              <a:r>
                <a:rPr lang="en-US" altLang="zh-CN" sz="2000" b="0" dirty="0">
                  <a:solidFill>
                    <a:srgbClr val="000000"/>
                  </a:solidFill>
                  <a:latin typeface="Times" charset="0"/>
                </a:rPr>
                <a:t>Report</a:t>
              </a:r>
              <a:endParaRPr lang="en-US" altLang="zh-CN" sz="2800" dirty="0">
                <a:latin typeface="Arial" panose="020B0604020202020204" pitchFamily="34" charset="0"/>
              </a:endParaRPr>
            </a:p>
          </p:txBody>
        </p:sp>
        <p:sp>
          <p:nvSpPr>
            <p:cNvPr id="77900" name="Rectangle 6"/>
            <p:cNvSpPr/>
            <p:nvPr/>
          </p:nvSpPr>
          <p:spPr>
            <a:xfrm>
              <a:off x="2772" y="2218"/>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901" name="Rectangle 7"/>
            <p:cNvSpPr/>
            <p:nvPr/>
          </p:nvSpPr>
          <p:spPr>
            <a:xfrm>
              <a:off x="3105" y="2240"/>
              <a:ext cx="266" cy="149"/>
            </a:xfrm>
            <a:prstGeom prst="rect">
              <a:avLst/>
            </a:prstGeom>
            <a:noFill/>
            <a:ln w="9525">
              <a:noFill/>
            </a:ln>
          </p:spPr>
          <p:txBody>
            <a:bodyPr wrap="none" lIns="0" tIns="0" rIns="0" bIns="0">
              <a:spAutoFit/>
            </a:bodyPr>
            <a:p>
              <a:r>
                <a:rPr lang="en-US" altLang="zh-CN" sz="2000" b="0" dirty="0">
                  <a:solidFill>
                    <a:srgbClr val="000000"/>
                  </a:solidFill>
                  <a:latin typeface="Times" charset="0"/>
                </a:rPr>
                <a:t>Test</a:t>
              </a:r>
              <a:endParaRPr lang="en-US" altLang="zh-CN" sz="2800" dirty="0">
                <a:latin typeface="Arial" panose="020B0604020202020204" pitchFamily="34" charset="0"/>
              </a:endParaRPr>
            </a:p>
          </p:txBody>
        </p:sp>
        <p:sp>
          <p:nvSpPr>
            <p:cNvPr id="77902" name="Rectangle 8"/>
            <p:cNvSpPr/>
            <p:nvPr/>
          </p:nvSpPr>
          <p:spPr>
            <a:xfrm>
              <a:off x="3715" y="2007"/>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903" name="Freeform 9"/>
            <p:cNvSpPr/>
            <p:nvPr/>
          </p:nvSpPr>
          <p:spPr>
            <a:xfrm>
              <a:off x="4003" y="2096"/>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904" name="Rectangle 10"/>
            <p:cNvSpPr/>
            <p:nvPr/>
          </p:nvSpPr>
          <p:spPr>
            <a:xfrm>
              <a:off x="3715" y="2218"/>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905" name="Freeform 11"/>
            <p:cNvSpPr/>
            <p:nvPr/>
          </p:nvSpPr>
          <p:spPr>
            <a:xfrm>
              <a:off x="4003" y="2307"/>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906" name="Rectangle 12"/>
            <p:cNvSpPr/>
            <p:nvPr/>
          </p:nvSpPr>
          <p:spPr>
            <a:xfrm>
              <a:off x="3060" y="1797"/>
              <a:ext cx="937" cy="149"/>
            </a:xfrm>
            <a:prstGeom prst="rect">
              <a:avLst/>
            </a:prstGeom>
            <a:noFill/>
            <a:ln w="9525">
              <a:noFill/>
            </a:ln>
          </p:spPr>
          <p:txBody>
            <a:bodyPr wrap="none" lIns="0" tIns="0" rIns="0" bIns="0">
              <a:spAutoFit/>
            </a:bodyPr>
            <a:p>
              <a:r>
                <a:rPr lang="en-US" altLang="zh-CN" sz="2000" b="0" dirty="0">
                  <a:solidFill>
                    <a:srgbClr val="000000"/>
                  </a:solidFill>
                  <a:latin typeface="Times" charset="0"/>
                </a:rPr>
                <a:t>Zhang</a:t>
              </a:r>
              <a:r>
                <a:rPr lang="zh-CN" altLang="en-US" sz="2000" dirty="0">
                  <a:solidFill>
                    <a:srgbClr val="000000"/>
                  </a:solidFill>
                  <a:latin typeface="Times" charset="0"/>
                </a:rPr>
                <a:t>用户目录</a:t>
              </a:r>
              <a:endParaRPr lang="zh-CN" altLang="en-US" sz="2800" dirty="0">
                <a:latin typeface="Arial" panose="020B0604020202020204" pitchFamily="34" charset="0"/>
              </a:endParaRPr>
            </a:p>
          </p:txBody>
        </p:sp>
        <p:sp>
          <p:nvSpPr>
            <p:cNvPr id="77907" name="Line 13"/>
            <p:cNvSpPr/>
            <p:nvPr/>
          </p:nvSpPr>
          <p:spPr>
            <a:xfrm>
              <a:off x="4026" y="2118"/>
              <a:ext cx="532" cy="1"/>
            </a:xfrm>
            <a:prstGeom prst="line">
              <a:avLst/>
            </a:prstGeom>
            <a:ln w="17463" cap="flat" cmpd="sng">
              <a:solidFill>
                <a:srgbClr val="000000"/>
              </a:solidFill>
              <a:prstDash val="solid"/>
              <a:headEnd type="none" w="med" len="med"/>
              <a:tailEnd type="none" w="med" len="med"/>
            </a:ln>
          </p:spPr>
        </p:sp>
        <p:sp>
          <p:nvSpPr>
            <p:cNvPr id="77908" name="Line 14"/>
            <p:cNvSpPr/>
            <p:nvPr/>
          </p:nvSpPr>
          <p:spPr>
            <a:xfrm>
              <a:off x="4029" y="2337"/>
              <a:ext cx="943" cy="1"/>
            </a:xfrm>
            <a:prstGeom prst="line">
              <a:avLst/>
            </a:prstGeom>
            <a:ln w="17463" cap="flat" cmpd="sng">
              <a:solidFill>
                <a:srgbClr val="000000"/>
              </a:solidFill>
              <a:prstDash val="solid"/>
              <a:headEnd type="none" w="med" len="med"/>
              <a:tailEnd type="none" w="med" len="med"/>
            </a:ln>
          </p:spPr>
        </p:sp>
        <p:sp>
          <p:nvSpPr>
            <p:cNvPr id="77909" name="Freeform 15"/>
            <p:cNvSpPr/>
            <p:nvPr/>
          </p:nvSpPr>
          <p:spPr>
            <a:xfrm>
              <a:off x="4972" y="2259"/>
              <a:ext cx="166" cy="144"/>
            </a:xfrm>
            <a:custGeom>
              <a:avLst/>
              <a:gdLst>
                <a:gd name="txL" fmla="*/ 0 w 166"/>
                <a:gd name="txT" fmla="*/ 0 h 144"/>
                <a:gd name="txR" fmla="*/ 166 w 166"/>
                <a:gd name="txB" fmla="*/ 144 h 144"/>
              </a:gdLst>
              <a:ahLst/>
              <a:cxnLst>
                <a:cxn ang="0">
                  <a:pos x="0" y="78"/>
                </a:cxn>
                <a:cxn ang="0">
                  <a:pos x="22" y="34"/>
                </a:cxn>
                <a:cxn ang="0">
                  <a:pos x="56" y="0"/>
                </a:cxn>
                <a:cxn ang="0">
                  <a:pos x="111" y="0"/>
                </a:cxn>
                <a:cxn ang="0">
                  <a:pos x="144" y="34"/>
                </a:cxn>
                <a:cxn ang="0">
                  <a:pos x="166" y="78"/>
                </a:cxn>
                <a:cxn ang="0">
                  <a:pos x="144" y="122"/>
                </a:cxn>
                <a:cxn ang="0">
                  <a:pos x="111" y="144"/>
                </a:cxn>
                <a:cxn ang="0">
                  <a:pos x="56" y="144"/>
                </a:cxn>
                <a:cxn ang="0">
                  <a:pos x="22" y="122"/>
                </a:cxn>
                <a:cxn ang="0">
                  <a:pos x="0" y="78"/>
                </a:cxn>
              </a:cxnLst>
              <a:rect l="txL" t="txT" r="txR" b="txB"/>
              <a:pathLst>
                <a:path w="166" h="144">
                  <a:moveTo>
                    <a:pt x="0" y="78"/>
                  </a:moveTo>
                  <a:lnTo>
                    <a:pt x="22" y="34"/>
                  </a:lnTo>
                  <a:lnTo>
                    <a:pt x="56" y="0"/>
                  </a:lnTo>
                  <a:lnTo>
                    <a:pt x="111" y="0"/>
                  </a:lnTo>
                  <a:lnTo>
                    <a:pt x="144" y="34"/>
                  </a:lnTo>
                  <a:lnTo>
                    <a:pt x="166" y="78"/>
                  </a:lnTo>
                  <a:lnTo>
                    <a:pt x="144" y="122"/>
                  </a:lnTo>
                  <a:lnTo>
                    <a:pt x="111" y="144"/>
                  </a:lnTo>
                  <a:lnTo>
                    <a:pt x="56" y="144"/>
                  </a:lnTo>
                  <a:lnTo>
                    <a:pt x="22" y="122"/>
                  </a:lnTo>
                  <a:lnTo>
                    <a:pt x="0" y="78"/>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910" name="Rectangle 16"/>
            <p:cNvSpPr/>
            <p:nvPr/>
          </p:nvSpPr>
          <p:spPr>
            <a:xfrm>
              <a:off x="5161" y="2248"/>
              <a:ext cx="265" cy="149"/>
            </a:xfrm>
            <a:prstGeom prst="rect">
              <a:avLst/>
            </a:prstGeom>
            <a:noFill/>
            <a:ln w="9525">
              <a:noFill/>
            </a:ln>
          </p:spPr>
          <p:txBody>
            <a:bodyPr wrap="none" lIns="0" tIns="0" rIns="0" bIns="0">
              <a:spAutoFit/>
            </a:bodyPr>
            <a:p>
              <a:r>
                <a:rPr lang="en-US" altLang="zh-CN" sz="2000" b="0" dirty="0">
                  <a:solidFill>
                    <a:srgbClr val="000000"/>
                  </a:solidFill>
                  <a:latin typeface="Times" charset="0"/>
                </a:rPr>
                <a:t>Test</a:t>
              </a:r>
              <a:endParaRPr lang="en-US" altLang="zh-CN" sz="2800" dirty="0">
                <a:latin typeface="Arial" panose="020B0604020202020204" pitchFamily="34" charset="0"/>
              </a:endParaRPr>
            </a:p>
          </p:txBody>
        </p:sp>
      </p:grpSp>
      <p:grpSp>
        <p:nvGrpSpPr>
          <p:cNvPr id="3" name="Group 17"/>
          <p:cNvGrpSpPr/>
          <p:nvPr/>
        </p:nvGrpSpPr>
        <p:grpSpPr>
          <a:xfrm>
            <a:off x="3995738" y="4360863"/>
            <a:ext cx="4754562" cy="1660525"/>
            <a:chOff x="2775" y="2747"/>
            <a:chExt cx="2918" cy="843"/>
          </a:xfrm>
        </p:grpSpPr>
        <p:sp>
          <p:nvSpPr>
            <p:cNvPr id="77876" name="Rectangle 18"/>
            <p:cNvSpPr/>
            <p:nvPr/>
          </p:nvSpPr>
          <p:spPr>
            <a:xfrm>
              <a:off x="3141" y="2747"/>
              <a:ext cx="922" cy="155"/>
            </a:xfrm>
            <a:prstGeom prst="rect">
              <a:avLst/>
            </a:prstGeom>
            <a:noFill/>
            <a:ln w="9525">
              <a:noFill/>
            </a:ln>
          </p:spPr>
          <p:txBody>
            <a:bodyPr wrap="none" lIns="0" tIns="0" rIns="0" bIns="0">
              <a:spAutoFit/>
            </a:bodyPr>
            <a:p>
              <a:r>
                <a:rPr lang="en-US" altLang="zh-CN" sz="2000" b="0" dirty="0">
                  <a:solidFill>
                    <a:srgbClr val="000000"/>
                  </a:solidFill>
                  <a:latin typeface="Times" charset="0"/>
                </a:rPr>
                <a:t>Gao</a:t>
              </a:r>
              <a:r>
                <a:rPr lang="zh-CN" altLang="en-US" sz="2000" dirty="0">
                  <a:solidFill>
                    <a:srgbClr val="000000"/>
                  </a:solidFill>
                  <a:latin typeface="Times" charset="0"/>
                </a:rPr>
                <a:t>用户目录</a:t>
              </a:r>
              <a:endParaRPr lang="zh-CN" altLang="en-US" sz="2800" dirty="0">
                <a:latin typeface="Arial" panose="020B0604020202020204" pitchFamily="34" charset="0"/>
              </a:endParaRPr>
            </a:p>
          </p:txBody>
        </p:sp>
        <p:sp>
          <p:nvSpPr>
            <p:cNvPr id="77877" name="Rectangle 19"/>
            <p:cNvSpPr/>
            <p:nvPr/>
          </p:nvSpPr>
          <p:spPr>
            <a:xfrm>
              <a:off x="2775" y="2958"/>
              <a:ext cx="943" cy="210"/>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78" name="Rectangle 20"/>
            <p:cNvSpPr/>
            <p:nvPr/>
          </p:nvSpPr>
          <p:spPr>
            <a:xfrm>
              <a:off x="3108" y="2980"/>
              <a:ext cx="321" cy="155"/>
            </a:xfrm>
            <a:prstGeom prst="rect">
              <a:avLst/>
            </a:prstGeom>
            <a:noFill/>
            <a:ln w="9525">
              <a:noFill/>
            </a:ln>
          </p:spPr>
          <p:txBody>
            <a:bodyPr wrap="none" lIns="0" tIns="0" rIns="0" bIns="0">
              <a:spAutoFit/>
            </a:bodyPr>
            <a:p>
              <a:r>
                <a:rPr lang="en-US" altLang="zh-CN" sz="2000" b="0" dirty="0">
                  <a:solidFill>
                    <a:srgbClr val="000000"/>
                  </a:solidFill>
                  <a:latin typeface="Times" charset="0"/>
                </a:rPr>
                <a:t>Beta</a:t>
              </a:r>
              <a:endParaRPr lang="en-US" altLang="zh-CN" sz="2800" dirty="0">
                <a:latin typeface="Arial" panose="020B0604020202020204" pitchFamily="34" charset="0"/>
              </a:endParaRPr>
            </a:p>
          </p:txBody>
        </p:sp>
        <p:sp>
          <p:nvSpPr>
            <p:cNvPr id="77879" name="Rectangle 21"/>
            <p:cNvSpPr/>
            <p:nvPr/>
          </p:nvSpPr>
          <p:spPr>
            <a:xfrm>
              <a:off x="2775" y="3168"/>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80" name="Rectangle 22"/>
            <p:cNvSpPr/>
            <p:nvPr/>
          </p:nvSpPr>
          <p:spPr>
            <a:xfrm>
              <a:off x="3041" y="3191"/>
              <a:ext cx="477" cy="155"/>
            </a:xfrm>
            <a:prstGeom prst="rect">
              <a:avLst/>
            </a:prstGeom>
            <a:noFill/>
            <a:ln w="9525">
              <a:noFill/>
            </a:ln>
          </p:spPr>
          <p:txBody>
            <a:bodyPr wrap="none" lIns="0" tIns="0" rIns="0" bIns="0">
              <a:spAutoFit/>
            </a:bodyPr>
            <a:p>
              <a:r>
                <a:rPr lang="en-US" altLang="zh-CN" sz="2000" b="0" dirty="0">
                  <a:solidFill>
                    <a:srgbClr val="000000"/>
                  </a:solidFill>
                  <a:latin typeface="Times" charset="0"/>
                </a:rPr>
                <a:t>Device</a:t>
              </a:r>
              <a:endParaRPr lang="en-US" altLang="zh-CN" sz="2800" dirty="0">
                <a:latin typeface="Arial" panose="020B0604020202020204" pitchFamily="34" charset="0"/>
              </a:endParaRPr>
            </a:p>
          </p:txBody>
        </p:sp>
        <p:sp>
          <p:nvSpPr>
            <p:cNvPr id="77881" name="Rectangle 23"/>
            <p:cNvSpPr/>
            <p:nvPr/>
          </p:nvSpPr>
          <p:spPr>
            <a:xfrm>
              <a:off x="2775" y="3379"/>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82" name="Rectangle 24"/>
            <p:cNvSpPr/>
            <p:nvPr/>
          </p:nvSpPr>
          <p:spPr>
            <a:xfrm>
              <a:off x="3096" y="3401"/>
              <a:ext cx="321" cy="154"/>
            </a:xfrm>
            <a:prstGeom prst="rect">
              <a:avLst/>
            </a:prstGeom>
            <a:noFill/>
            <a:ln w="9525">
              <a:noFill/>
            </a:ln>
          </p:spPr>
          <p:txBody>
            <a:bodyPr wrap="none" lIns="0" tIns="0" rIns="0" bIns="0">
              <a:spAutoFit/>
            </a:bodyPr>
            <a:p>
              <a:r>
                <a:rPr lang="en-US" altLang="zh-CN" sz="2000" b="0" dirty="0">
                  <a:solidFill>
                    <a:srgbClr val="000000"/>
                  </a:solidFill>
                  <a:latin typeface="Times" charset="0"/>
                </a:rPr>
                <a:t>Misx</a:t>
              </a:r>
              <a:endParaRPr lang="en-US" altLang="zh-CN" sz="2800" dirty="0">
                <a:latin typeface="Arial" panose="020B0604020202020204" pitchFamily="34" charset="0"/>
              </a:endParaRPr>
            </a:p>
          </p:txBody>
        </p:sp>
        <p:sp>
          <p:nvSpPr>
            <p:cNvPr id="77883" name="Rectangle 25"/>
            <p:cNvSpPr/>
            <p:nvPr/>
          </p:nvSpPr>
          <p:spPr>
            <a:xfrm>
              <a:off x="3718" y="2958"/>
              <a:ext cx="422" cy="210"/>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84" name="Freeform 26"/>
            <p:cNvSpPr/>
            <p:nvPr/>
          </p:nvSpPr>
          <p:spPr>
            <a:xfrm>
              <a:off x="4006" y="3046"/>
              <a:ext cx="56" cy="45"/>
            </a:xfrm>
            <a:custGeom>
              <a:avLst/>
              <a:gdLst>
                <a:gd name="txL" fmla="*/ 0 w 56"/>
                <a:gd name="txT" fmla="*/ 0 h 45"/>
                <a:gd name="txR" fmla="*/ 56 w 56"/>
                <a:gd name="txB" fmla="*/ 45 h 45"/>
              </a:gdLst>
              <a:ahLst/>
              <a:cxnLst>
                <a:cxn ang="0">
                  <a:pos x="0" y="23"/>
                </a:cxn>
                <a:cxn ang="0">
                  <a:pos x="12" y="0"/>
                </a:cxn>
                <a:cxn ang="0">
                  <a:pos x="45" y="0"/>
                </a:cxn>
                <a:cxn ang="0">
                  <a:pos x="56" y="23"/>
                </a:cxn>
                <a:cxn ang="0">
                  <a:pos x="45" y="45"/>
                </a:cxn>
                <a:cxn ang="0">
                  <a:pos x="12" y="45"/>
                </a:cxn>
                <a:cxn ang="0">
                  <a:pos x="0" y="23"/>
                </a:cxn>
              </a:cxnLst>
              <a:rect l="txL" t="txT" r="txR" b="txB"/>
              <a:pathLst>
                <a:path w="56" h="45">
                  <a:moveTo>
                    <a:pt x="0" y="23"/>
                  </a:moveTo>
                  <a:lnTo>
                    <a:pt x="12" y="0"/>
                  </a:lnTo>
                  <a:lnTo>
                    <a:pt x="45" y="0"/>
                  </a:lnTo>
                  <a:lnTo>
                    <a:pt x="56" y="23"/>
                  </a:lnTo>
                  <a:lnTo>
                    <a:pt x="45" y="45"/>
                  </a:lnTo>
                  <a:lnTo>
                    <a:pt x="12" y="45"/>
                  </a:lnTo>
                  <a:lnTo>
                    <a:pt x="0" y="23"/>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85" name="Rectangle 27"/>
            <p:cNvSpPr/>
            <p:nvPr/>
          </p:nvSpPr>
          <p:spPr>
            <a:xfrm>
              <a:off x="3718" y="3168"/>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86" name="Rectangle 28"/>
            <p:cNvSpPr/>
            <p:nvPr/>
          </p:nvSpPr>
          <p:spPr>
            <a:xfrm>
              <a:off x="3718" y="3379"/>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87" name="Freeform 29"/>
            <p:cNvSpPr/>
            <p:nvPr/>
          </p:nvSpPr>
          <p:spPr>
            <a:xfrm>
              <a:off x="4006" y="3257"/>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88" name="Freeform 30"/>
            <p:cNvSpPr/>
            <p:nvPr/>
          </p:nvSpPr>
          <p:spPr>
            <a:xfrm>
              <a:off x="4006" y="3468"/>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89" name="Line 31"/>
            <p:cNvSpPr/>
            <p:nvPr/>
          </p:nvSpPr>
          <p:spPr>
            <a:xfrm>
              <a:off x="4029" y="3069"/>
              <a:ext cx="532" cy="1"/>
            </a:xfrm>
            <a:prstGeom prst="line">
              <a:avLst/>
            </a:prstGeom>
            <a:ln w="17463" cap="flat" cmpd="sng">
              <a:solidFill>
                <a:srgbClr val="000000"/>
              </a:solidFill>
              <a:prstDash val="solid"/>
              <a:headEnd type="none" w="med" len="med"/>
              <a:tailEnd type="none" w="med" len="med"/>
            </a:ln>
          </p:spPr>
        </p:sp>
        <p:sp>
          <p:nvSpPr>
            <p:cNvPr id="77890" name="Freeform 32"/>
            <p:cNvSpPr/>
            <p:nvPr/>
          </p:nvSpPr>
          <p:spPr>
            <a:xfrm>
              <a:off x="4561" y="2991"/>
              <a:ext cx="156" cy="155"/>
            </a:xfrm>
            <a:custGeom>
              <a:avLst/>
              <a:gdLst>
                <a:gd name="txL" fmla="*/ 0 w 156"/>
                <a:gd name="txT" fmla="*/ 0 h 155"/>
                <a:gd name="txR" fmla="*/ 156 w 156"/>
                <a:gd name="txB" fmla="*/ 155 h 155"/>
              </a:gdLst>
              <a:ahLst/>
              <a:cxnLst>
                <a:cxn ang="0">
                  <a:pos x="0" y="78"/>
                </a:cxn>
                <a:cxn ang="0">
                  <a:pos x="11" y="33"/>
                </a:cxn>
                <a:cxn ang="0">
                  <a:pos x="45" y="0"/>
                </a:cxn>
                <a:cxn ang="0">
                  <a:pos x="100" y="0"/>
                </a:cxn>
                <a:cxn ang="0">
                  <a:pos x="134" y="33"/>
                </a:cxn>
                <a:cxn ang="0">
                  <a:pos x="156" y="78"/>
                </a:cxn>
                <a:cxn ang="0">
                  <a:pos x="134" y="122"/>
                </a:cxn>
                <a:cxn ang="0">
                  <a:pos x="100" y="155"/>
                </a:cxn>
                <a:cxn ang="0">
                  <a:pos x="45" y="155"/>
                </a:cxn>
                <a:cxn ang="0">
                  <a:pos x="11" y="122"/>
                </a:cxn>
                <a:cxn ang="0">
                  <a:pos x="0" y="78"/>
                </a:cxn>
              </a:cxnLst>
              <a:rect l="txL" t="txT" r="txR" b="txB"/>
              <a:pathLst>
                <a:path w="156" h="155">
                  <a:moveTo>
                    <a:pt x="0" y="78"/>
                  </a:moveTo>
                  <a:lnTo>
                    <a:pt x="11" y="33"/>
                  </a:lnTo>
                  <a:lnTo>
                    <a:pt x="45" y="0"/>
                  </a:lnTo>
                  <a:lnTo>
                    <a:pt x="100" y="0"/>
                  </a:lnTo>
                  <a:lnTo>
                    <a:pt x="134" y="33"/>
                  </a:lnTo>
                  <a:lnTo>
                    <a:pt x="156" y="78"/>
                  </a:lnTo>
                  <a:lnTo>
                    <a:pt x="134" y="122"/>
                  </a:lnTo>
                  <a:lnTo>
                    <a:pt x="100" y="155"/>
                  </a:lnTo>
                  <a:lnTo>
                    <a:pt x="45" y="155"/>
                  </a:lnTo>
                  <a:lnTo>
                    <a:pt x="11" y="122"/>
                  </a:lnTo>
                  <a:lnTo>
                    <a:pt x="0" y="78"/>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91" name="Line 33"/>
            <p:cNvSpPr/>
            <p:nvPr/>
          </p:nvSpPr>
          <p:spPr>
            <a:xfrm>
              <a:off x="4029" y="3279"/>
              <a:ext cx="943" cy="1"/>
            </a:xfrm>
            <a:prstGeom prst="line">
              <a:avLst/>
            </a:prstGeom>
            <a:ln w="17463" cap="flat" cmpd="sng">
              <a:solidFill>
                <a:srgbClr val="000000"/>
              </a:solidFill>
              <a:prstDash val="solid"/>
              <a:headEnd type="none" w="med" len="med"/>
              <a:tailEnd type="none" w="med" len="med"/>
            </a:ln>
          </p:spPr>
        </p:sp>
        <p:sp>
          <p:nvSpPr>
            <p:cNvPr id="77892" name="Freeform 34"/>
            <p:cNvSpPr/>
            <p:nvPr/>
          </p:nvSpPr>
          <p:spPr>
            <a:xfrm>
              <a:off x="4972" y="3202"/>
              <a:ext cx="166" cy="155"/>
            </a:xfrm>
            <a:custGeom>
              <a:avLst/>
              <a:gdLst>
                <a:gd name="txL" fmla="*/ 0 w 166"/>
                <a:gd name="txT" fmla="*/ 0 h 155"/>
                <a:gd name="txR" fmla="*/ 166 w 166"/>
                <a:gd name="txB" fmla="*/ 155 h 155"/>
              </a:gdLst>
              <a:ahLst/>
              <a:cxnLst>
                <a:cxn ang="0">
                  <a:pos x="0" y="77"/>
                </a:cxn>
                <a:cxn ang="0">
                  <a:pos x="22" y="33"/>
                </a:cxn>
                <a:cxn ang="0">
                  <a:pos x="56" y="0"/>
                </a:cxn>
                <a:cxn ang="0">
                  <a:pos x="111" y="0"/>
                </a:cxn>
                <a:cxn ang="0">
                  <a:pos x="144" y="33"/>
                </a:cxn>
                <a:cxn ang="0">
                  <a:pos x="166" y="77"/>
                </a:cxn>
                <a:cxn ang="0">
                  <a:pos x="144" y="122"/>
                </a:cxn>
                <a:cxn ang="0">
                  <a:pos x="111" y="155"/>
                </a:cxn>
                <a:cxn ang="0">
                  <a:pos x="56" y="155"/>
                </a:cxn>
                <a:cxn ang="0">
                  <a:pos x="22" y="122"/>
                </a:cxn>
                <a:cxn ang="0">
                  <a:pos x="0" y="77"/>
                </a:cxn>
              </a:cxnLst>
              <a:rect l="txL" t="txT" r="txR" b="txB"/>
              <a:pathLst>
                <a:path w="166" h="155">
                  <a:moveTo>
                    <a:pt x="0" y="77"/>
                  </a:moveTo>
                  <a:lnTo>
                    <a:pt x="22" y="33"/>
                  </a:lnTo>
                  <a:lnTo>
                    <a:pt x="56" y="0"/>
                  </a:lnTo>
                  <a:lnTo>
                    <a:pt x="111" y="0"/>
                  </a:lnTo>
                  <a:lnTo>
                    <a:pt x="144" y="33"/>
                  </a:lnTo>
                  <a:lnTo>
                    <a:pt x="166" y="77"/>
                  </a:lnTo>
                  <a:lnTo>
                    <a:pt x="144" y="122"/>
                  </a:lnTo>
                  <a:lnTo>
                    <a:pt x="111" y="155"/>
                  </a:lnTo>
                  <a:lnTo>
                    <a:pt x="56" y="155"/>
                  </a:lnTo>
                  <a:lnTo>
                    <a:pt x="22" y="122"/>
                  </a:lnTo>
                  <a:lnTo>
                    <a:pt x="0" y="77"/>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93" name="Line 35"/>
            <p:cNvSpPr/>
            <p:nvPr/>
          </p:nvSpPr>
          <p:spPr>
            <a:xfrm>
              <a:off x="4029" y="3490"/>
              <a:ext cx="532" cy="1"/>
            </a:xfrm>
            <a:prstGeom prst="line">
              <a:avLst/>
            </a:prstGeom>
            <a:ln w="17463" cap="flat" cmpd="sng">
              <a:solidFill>
                <a:srgbClr val="000000"/>
              </a:solidFill>
              <a:prstDash val="solid"/>
              <a:headEnd type="none" w="med" len="med"/>
              <a:tailEnd type="none" w="med" len="med"/>
            </a:ln>
          </p:spPr>
        </p:sp>
        <p:sp>
          <p:nvSpPr>
            <p:cNvPr id="77894" name="Freeform 36"/>
            <p:cNvSpPr/>
            <p:nvPr/>
          </p:nvSpPr>
          <p:spPr>
            <a:xfrm>
              <a:off x="4561" y="3412"/>
              <a:ext cx="156" cy="144"/>
            </a:xfrm>
            <a:custGeom>
              <a:avLst/>
              <a:gdLst>
                <a:gd name="txL" fmla="*/ 0 w 156"/>
                <a:gd name="txT" fmla="*/ 0 h 144"/>
                <a:gd name="txR" fmla="*/ 156 w 156"/>
                <a:gd name="txB" fmla="*/ 144 h 144"/>
              </a:gdLst>
              <a:ahLst/>
              <a:cxnLst>
                <a:cxn ang="0">
                  <a:pos x="0" y="78"/>
                </a:cxn>
                <a:cxn ang="0">
                  <a:pos x="11" y="33"/>
                </a:cxn>
                <a:cxn ang="0">
                  <a:pos x="45" y="0"/>
                </a:cxn>
                <a:cxn ang="0">
                  <a:pos x="100" y="0"/>
                </a:cxn>
                <a:cxn ang="0">
                  <a:pos x="134" y="33"/>
                </a:cxn>
                <a:cxn ang="0">
                  <a:pos x="156" y="78"/>
                </a:cxn>
                <a:cxn ang="0">
                  <a:pos x="134" y="122"/>
                </a:cxn>
                <a:cxn ang="0">
                  <a:pos x="100" y="144"/>
                </a:cxn>
                <a:cxn ang="0">
                  <a:pos x="45" y="144"/>
                </a:cxn>
                <a:cxn ang="0">
                  <a:pos x="11" y="122"/>
                </a:cxn>
                <a:cxn ang="0">
                  <a:pos x="0" y="78"/>
                </a:cxn>
              </a:cxnLst>
              <a:rect l="txL" t="txT" r="txR" b="txB"/>
              <a:pathLst>
                <a:path w="156" h="144">
                  <a:moveTo>
                    <a:pt x="0" y="78"/>
                  </a:moveTo>
                  <a:lnTo>
                    <a:pt x="11" y="33"/>
                  </a:lnTo>
                  <a:lnTo>
                    <a:pt x="45" y="0"/>
                  </a:lnTo>
                  <a:lnTo>
                    <a:pt x="100" y="0"/>
                  </a:lnTo>
                  <a:lnTo>
                    <a:pt x="134" y="33"/>
                  </a:lnTo>
                  <a:lnTo>
                    <a:pt x="156" y="78"/>
                  </a:lnTo>
                  <a:lnTo>
                    <a:pt x="134" y="122"/>
                  </a:lnTo>
                  <a:lnTo>
                    <a:pt x="100" y="144"/>
                  </a:lnTo>
                  <a:lnTo>
                    <a:pt x="45" y="144"/>
                  </a:lnTo>
                  <a:lnTo>
                    <a:pt x="11" y="122"/>
                  </a:lnTo>
                  <a:lnTo>
                    <a:pt x="0" y="78"/>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95" name="Rectangle 37"/>
            <p:cNvSpPr/>
            <p:nvPr/>
          </p:nvSpPr>
          <p:spPr>
            <a:xfrm>
              <a:off x="4783" y="2980"/>
              <a:ext cx="320" cy="155"/>
            </a:xfrm>
            <a:prstGeom prst="rect">
              <a:avLst/>
            </a:prstGeom>
            <a:noFill/>
            <a:ln w="9525">
              <a:noFill/>
            </a:ln>
          </p:spPr>
          <p:txBody>
            <a:bodyPr wrap="none" lIns="0" tIns="0" rIns="0" bIns="0">
              <a:spAutoFit/>
            </a:bodyPr>
            <a:p>
              <a:r>
                <a:rPr lang="en-US" altLang="zh-CN" sz="2000" b="0" dirty="0">
                  <a:solidFill>
                    <a:srgbClr val="000000"/>
                  </a:solidFill>
                  <a:latin typeface="Times" charset="0"/>
                </a:rPr>
                <a:t>Beta</a:t>
              </a:r>
              <a:endParaRPr lang="en-US" altLang="zh-CN" sz="2800" dirty="0">
                <a:latin typeface="Arial" panose="020B0604020202020204" pitchFamily="34" charset="0"/>
              </a:endParaRPr>
            </a:p>
          </p:txBody>
        </p:sp>
        <p:sp>
          <p:nvSpPr>
            <p:cNvPr id="77896" name="Rectangle 38"/>
            <p:cNvSpPr/>
            <p:nvPr/>
          </p:nvSpPr>
          <p:spPr>
            <a:xfrm>
              <a:off x="5215" y="3235"/>
              <a:ext cx="478" cy="155"/>
            </a:xfrm>
            <a:prstGeom prst="rect">
              <a:avLst/>
            </a:prstGeom>
            <a:noFill/>
            <a:ln w="9525">
              <a:noFill/>
            </a:ln>
          </p:spPr>
          <p:txBody>
            <a:bodyPr wrap="none" lIns="0" tIns="0" rIns="0" bIns="0">
              <a:spAutoFit/>
            </a:bodyPr>
            <a:p>
              <a:r>
                <a:rPr lang="en-US" altLang="zh-CN" sz="2000" b="0" dirty="0">
                  <a:solidFill>
                    <a:srgbClr val="000000"/>
                  </a:solidFill>
                  <a:latin typeface="Times" charset="0"/>
                </a:rPr>
                <a:t>Device</a:t>
              </a:r>
              <a:endParaRPr lang="en-US" altLang="zh-CN" sz="2800" dirty="0">
                <a:latin typeface="Arial" panose="020B0604020202020204" pitchFamily="34" charset="0"/>
              </a:endParaRPr>
            </a:p>
          </p:txBody>
        </p:sp>
        <p:sp>
          <p:nvSpPr>
            <p:cNvPr id="77897" name="Rectangle 39"/>
            <p:cNvSpPr/>
            <p:nvPr/>
          </p:nvSpPr>
          <p:spPr>
            <a:xfrm>
              <a:off x="4861" y="3401"/>
              <a:ext cx="320" cy="154"/>
            </a:xfrm>
            <a:prstGeom prst="rect">
              <a:avLst/>
            </a:prstGeom>
            <a:noFill/>
            <a:ln w="9525">
              <a:noFill/>
            </a:ln>
          </p:spPr>
          <p:txBody>
            <a:bodyPr wrap="none" lIns="0" tIns="0" rIns="0" bIns="0">
              <a:spAutoFit/>
            </a:bodyPr>
            <a:p>
              <a:r>
                <a:rPr lang="en-US" altLang="zh-CN" sz="2000" b="0" dirty="0">
                  <a:solidFill>
                    <a:srgbClr val="000000"/>
                  </a:solidFill>
                  <a:latin typeface="Times" charset="0"/>
                </a:rPr>
                <a:t>Misx</a:t>
              </a:r>
              <a:endParaRPr lang="en-US" altLang="zh-CN" sz="2800" dirty="0">
                <a:latin typeface="Arial" panose="020B0604020202020204" pitchFamily="34" charset="0"/>
              </a:endParaRPr>
            </a:p>
          </p:txBody>
        </p:sp>
      </p:grpSp>
      <p:grpSp>
        <p:nvGrpSpPr>
          <p:cNvPr id="4" name="Group 40"/>
          <p:cNvGrpSpPr/>
          <p:nvPr/>
        </p:nvGrpSpPr>
        <p:grpSpPr>
          <a:xfrm>
            <a:off x="3995738" y="981075"/>
            <a:ext cx="4959350" cy="2525713"/>
            <a:chOff x="2699" y="346"/>
            <a:chExt cx="2659" cy="1463"/>
          </a:xfrm>
        </p:grpSpPr>
        <p:sp>
          <p:nvSpPr>
            <p:cNvPr id="77854" name="Rectangle 41"/>
            <p:cNvSpPr/>
            <p:nvPr/>
          </p:nvSpPr>
          <p:spPr>
            <a:xfrm>
              <a:off x="3006" y="346"/>
              <a:ext cx="956" cy="177"/>
            </a:xfrm>
            <a:prstGeom prst="rect">
              <a:avLst/>
            </a:prstGeom>
            <a:noFill/>
            <a:ln w="9525">
              <a:noFill/>
            </a:ln>
          </p:spPr>
          <p:txBody>
            <a:bodyPr lIns="0" tIns="0" rIns="0" bIns="0">
              <a:spAutoFit/>
            </a:bodyPr>
            <a:p>
              <a:r>
                <a:rPr lang="en-US" altLang="zh-CN" sz="2000" b="0" dirty="0">
                  <a:solidFill>
                    <a:srgbClr val="000000"/>
                  </a:solidFill>
                  <a:latin typeface="Times" charset="0"/>
                </a:rPr>
                <a:t>Wang</a:t>
              </a:r>
              <a:r>
                <a:rPr lang="zh-CN" altLang="en-US" sz="2000" dirty="0">
                  <a:solidFill>
                    <a:srgbClr val="000000"/>
                  </a:solidFill>
                  <a:latin typeface="Times" charset="0"/>
                </a:rPr>
                <a:t>用户目录</a:t>
              </a:r>
              <a:endParaRPr lang="zh-CN" altLang="en-US" sz="2000" dirty="0">
                <a:latin typeface="Arial" panose="020B0604020202020204" pitchFamily="34" charset="0"/>
              </a:endParaRPr>
            </a:p>
          </p:txBody>
        </p:sp>
        <p:sp>
          <p:nvSpPr>
            <p:cNvPr id="77855" name="Rectangle 42"/>
            <p:cNvSpPr/>
            <p:nvPr/>
          </p:nvSpPr>
          <p:spPr>
            <a:xfrm>
              <a:off x="2707" y="567"/>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56" name="Rectangle 43"/>
            <p:cNvSpPr/>
            <p:nvPr/>
          </p:nvSpPr>
          <p:spPr>
            <a:xfrm>
              <a:off x="2995" y="579"/>
              <a:ext cx="349" cy="176"/>
            </a:xfrm>
            <a:prstGeom prst="rect">
              <a:avLst/>
            </a:prstGeom>
            <a:noFill/>
            <a:ln w="9525">
              <a:noFill/>
            </a:ln>
          </p:spPr>
          <p:txBody>
            <a:bodyPr wrap="none" lIns="0" tIns="0" rIns="0" bIns="0">
              <a:spAutoFit/>
            </a:bodyPr>
            <a:p>
              <a:r>
                <a:rPr lang="en-US" altLang="zh-CN" sz="2000" b="0" dirty="0">
                  <a:solidFill>
                    <a:srgbClr val="000000"/>
                  </a:solidFill>
                  <a:latin typeface="Times" charset="0"/>
                </a:rPr>
                <a:t>Alpha</a:t>
              </a:r>
              <a:endParaRPr lang="en-US" altLang="zh-CN" sz="2000" dirty="0">
                <a:latin typeface="Arial" panose="020B0604020202020204" pitchFamily="34" charset="0"/>
              </a:endParaRPr>
            </a:p>
          </p:txBody>
        </p:sp>
        <p:sp>
          <p:nvSpPr>
            <p:cNvPr id="77857" name="Rectangle 44"/>
            <p:cNvSpPr/>
            <p:nvPr/>
          </p:nvSpPr>
          <p:spPr>
            <a:xfrm>
              <a:off x="2707" y="778"/>
              <a:ext cx="943"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58" name="Rectangle 45"/>
            <p:cNvSpPr/>
            <p:nvPr/>
          </p:nvSpPr>
          <p:spPr>
            <a:xfrm>
              <a:off x="3040" y="789"/>
              <a:ext cx="265" cy="177"/>
            </a:xfrm>
            <a:prstGeom prst="rect">
              <a:avLst/>
            </a:prstGeom>
            <a:noFill/>
            <a:ln w="9525">
              <a:noFill/>
            </a:ln>
          </p:spPr>
          <p:txBody>
            <a:bodyPr wrap="none" lIns="0" tIns="0" rIns="0" bIns="0">
              <a:spAutoFit/>
            </a:bodyPr>
            <a:p>
              <a:r>
                <a:rPr lang="en-US" altLang="zh-CN" sz="2000" b="0" dirty="0">
                  <a:solidFill>
                    <a:srgbClr val="000000"/>
                  </a:solidFill>
                  <a:latin typeface="Times" charset="0"/>
                </a:rPr>
                <a:t>Test</a:t>
              </a:r>
              <a:endParaRPr lang="en-US" altLang="zh-CN" sz="2000" dirty="0">
                <a:latin typeface="Arial" panose="020B0604020202020204" pitchFamily="34" charset="0"/>
              </a:endParaRPr>
            </a:p>
          </p:txBody>
        </p:sp>
        <p:sp>
          <p:nvSpPr>
            <p:cNvPr id="77859" name="Rectangle 46"/>
            <p:cNvSpPr/>
            <p:nvPr/>
          </p:nvSpPr>
          <p:spPr>
            <a:xfrm>
              <a:off x="2699" y="983"/>
              <a:ext cx="965" cy="210"/>
            </a:xfrm>
            <a:prstGeom prst="rect">
              <a:avLst/>
            </a:prstGeom>
            <a:solidFill>
              <a:srgbClr val="FFFFFF"/>
            </a:solidFill>
            <a:ln w="17463" cap="flat" cmpd="sng">
              <a:solidFill>
                <a:srgbClr val="000000"/>
              </a:solidFill>
              <a:prstDash val="solid"/>
              <a:miter/>
              <a:headEnd type="none" w="med" len="med"/>
              <a:tailEnd type="none" w="med" len="med"/>
            </a:ln>
          </p:spPr>
          <p:txBody>
            <a:bodyPr/>
            <a:p>
              <a:r>
                <a:rPr lang="en-US" altLang="zh-CN" sz="2000" dirty="0">
                  <a:latin typeface="Arial" panose="020B0604020202020204" pitchFamily="34" charset="0"/>
                </a:rPr>
                <a:t>       file1</a:t>
              </a:r>
              <a:endParaRPr lang="en-US" altLang="zh-CN" sz="2000" dirty="0">
                <a:latin typeface="Arial" panose="020B0604020202020204" pitchFamily="34" charset="0"/>
              </a:endParaRPr>
            </a:p>
          </p:txBody>
        </p:sp>
        <p:sp>
          <p:nvSpPr>
            <p:cNvPr id="77860" name="Rectangle 47"/>
            <p:cNvSpPr/>
            <p:nvPr/>
          </p:nvSpPr>
          <p:spPr>
            <a:xfrm>
              <a:off x="3650" y="567"/>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61" name="Freeform 48"/>
            <p:cNvSpPr/>
            <p:nvPr/>
          </p:nvSpPr>
          <p:spPr>
            <a:xfrm>
              <a:off x="3938" y="645"/>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62" name="Rectangle 49"/>
            <p:cNvSpPr/>
            <p:nvPr/>
          </p:nvSpPr>
          <p:spPr>
            <a:xfrm>
              <a:off x="3650" y="778"/>
              <a:ext cx="422" cy="211"/>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63" name="Rectangle 50"/>
            <p:cNvSpPr/>
            <p:nvPr/>
          </p:nvSpPr>
          <p:spPr>
            <a:xfrm>
              <a:off x="3650" y="989"/>
              <a:ext cx="422" cy="210"/>
            </a:xfrm>
            <a:prstGeom prst="rect">
              <a:avLst/>
            </a:prstGeom>
            <a:solidFill>
              <a:srgbClr val="FFFFFF"/>
            </a:solidFill>
            <a:ln w="17463"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7864" name="Freeform 51"/>
            <p:cNvSpPr/>
            <p:nvPr/>
          </p:nvSpPr>
          <p:spPr>
            <a:xfrm>
              <a:off x="3938" y="856"/>
              <a:ext cx="56" cy="44"/>
            </a:xfrm>
            <a:custGeom>
              <a:avLst/>
              <a:gdLst>
                <a:gd name="txL" fmla="*/ 0 w 56"/>
                <a:gd name="txT" fmla="*/ 0 h 44"/>
                <a:gd name="txR" fmla="*/ 56 w 56"/>
                <a:gd name="txB" fmla="*/ 44 h 44"/>
              </a:gdLst>
              <a:ahLst/>
              <a:cxnLst>
                <a:cxn ang="0">
                  <a:pos x="0" y="22"/>
                </a:cxn>
                <a:cxn ang="0">
                  <a:pos x="12" y="0"/>
                </a:cxn>
                <a:cxn ang="0">
                  <a:pos x="45" y="0"/>
                </a:cxn>
                <a:cxn ang="0">
                  <a:pos x="56" y="22"/>
                </a:cxn>
                <a:cxn ang="0">
                  <a:pos x="45" y="44"/>
                </a:cxn>
                <a:cxn ang="0">
                  <a:pos x="12" y="44"/>
                </a:cxn>
                <a:cxn ang="0">
                  <a:pos x="0" y="22"/>
                </a:cxn>
              </a:cxnLst>
              <a:rect l="txL" t="txT" r="txR" b="txB"/>
              <a:pathLst>
                <a:path w="56" h="44">
                  <a:moveTo>
                    <a:pt x="0" y="22"/>
                  </a:moveTo>
                  <a:lnTo>
                    <a:pt x="12" y="0"/>
                  </a:lnTo>
                  <a:lnTo>
                    <a:pt x="45" y="0"/>
                  </a:lnTo>
                  <a:lnTo>
                    <a:pt x="56" y="22"/>
                  </a:lnTo>
                  <a:lnTo>
                    <a:pt x="45" y="44"/>
                  </a:lnTo>
                  <a:lnTo>
                    <a:pt x="12" y="44"/>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65" name="Freeform 52"/>
            <p:cNvSpPr/>
            <p:nvPr/>
          </p:nvSpPr>
          <p:spPr>
            <a:xfrm>
              <a:off x="3938" y="1066"/>
              <a:ext cx="56" cy="45"/>
            </a:xfrm>
            <a:custGeom>
              <a:avLst/>
              <a:gdLst>
                <a:gd name="txL" fmla="*/ 0 w 56"/>
                <a:gd name="txT" fmla="*/ 0 h 45"/>
                <a:gd name="txR" fmla="*/ 56 w 56"/>
                <a:gd name="txB" fmla="*/ 45 h 45"/>
              </a:gdLst>
              <a:ahLst/>
              <a:cxnLst>
                <a:cxn ang="0">
                  <a:pos x="0" y="22"/>
                </a:cxn>
                <a:cxn ang="0">
                  <a:pos x="12" y="0"/>
                </a:cxn>
                <a:cxn ang="0">
                  <a:pos x="45" y="0"/>
                </a:cxn>
                <a:cxn ang="0">
                  <a:pos x="56" y="22"/>
                </a:cxn>
                <a:cxn ang="0">
                  <a:pos x="45" y="45"/>
                </a:cxn>
                <a:cxn ang="0">
                  <a:pos x="12" y="45"/>
                </a:cxn>
                <a:cxn ang="0">
                  <a:pos x="0" y="22"/>
                </a:cxn>
              </a:cxnLst>
              <a:rect l="txL" t="txT" r="txR" b="txB"/>
              <a:pathLst>
                <a:path w="56" h="45">
                  <a:moveTo>
                    <a:pt x="0" y="22"/>
                  </a:moveTo>
                  <a:lnTo>
                    <a:pt x="12" y="0"/>
                  </a:lnTo>
                  <a:lnTo>
                    <a:pt x="45" y="0"/>
                  </a:lnTo>
                  <a:lnTo>
                    <a:pt x="56" y="22"/>
                  </a:lnTo>
                  <a:lnTo>
                    <a:pt x="45" y="45"/>
                  </a:lnTo>
                  <a:lnTo>
                    <a:pt x="12" y="45"/>
                  </a:lnTo>
                  <a:lnTo>
                    <a:pt x="0" y="22"/>
                  </a:lnTo>
                  <a:close/>
                </a:path>
              </a:pathLst>
            </a:custGeom>
            <a:solidFill>
              <a:srgbClr val="000000"/>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66" name="Line 53"/>
            <p:cNvSpPr/>
            <p:nvPr/>
          </p:nvSpPr>
          <p:spPr>
            <a:xfrm>
              <a:off x="3961" y="667"/>
              <a:ext cx="532" cy="1"/>
            </a:xfrm>
            <a:prstGeom prst="line">
              <a:avLst/>
            </a:prstGeom>
            <a:ln w="17463" cap="flat" cmpd="sng">
              <a:solidFill>
                <a:srgbClr val="000000"/>
              </a:solidFill>
              <a:prstDash val="solid"/>
              <a:headEnd type="none" w="med" len="med"/>
              <a:tailEnd type="none" w="med" len="med"/>
            </a:ln>
          </p:spPr>
        </p:sp>
        <p:sp>
          <p:nvSpPr>
            <p:cNvPr id="77867" name="Freeform 54"/>
            <p:cNvSpPr/>
            <p:nvPr/>
          </p:nvSpPr>
          <p:spPr>
            <a:xfrm>
              <a:off x="4493" y="601"/>
              <a:ext cx="156" cy="144"/>
            </a:xfrm>
            <a:custGeom>
              <a:avLst/>
              <a:gdLst>
                <a:gd name="txL" fmla="*/ 0 w 156"/>
                <a:gd name="txT" fmla="*/ 0 h 144"/>
                <a:gd name="txR" fmla="*/ 156 w 156"/>
                <a:gd name="txB" fmla="*/ 144 h 144"/>
              </a:gdLst>
              <a:ahLst/>
              <a:cxnLst>
                <a:cxn ang="0">
                  <a:pos x="0" y="66"/>
                </a:cxn>
                <a:cxn ang="0">
                  <a:pos x="11" y="22"/>
                </a:cxn>
                <a:cxn ang="0">
                  <a:pos x="45" y="0"/>
                </a:cxn>
                <a:cxn ang="0">
                  <a:pos x="100" y="0"/>
                </a:cxn>
                <a:cxn ang="0">
                  <a:pos x="134" y="22"/>
                </a:cxn>
                <a:cxn ang="0">
                  <a:pos x="156" y="66"/>
                </a:cxn>
                <a:cxn ang="0">
                  <a:pos x="134" y="122"/>
                </a:cxn>
                <a:cxn ang="0">
                  <a:pos x="100" y="144"/>
                </a:cxn>
                <a:cxn ang="0">
                  <a:pos x="45" y="144"/>
                </a:cxn>
                <a:cxn ang="0">
                  <a:pos x="11" y="122"/>
                </a:cxn>
                <a:cxn ang="0">
                  <a:pos x="0" y="66"/>
                </a:cxn>
              </a:cxnLst>
              <a:rect l="txL" t="txT" r="txR" b="txB"/>
              <a:pathLst>
                <a:path w="156" h="144">
                  <a:moveTo>
                    <a:pt x="0" y="66"/>
                  </a:moveTo>
                  <a:lnTo>
                    <a:pt x="11" y="22"/>
                  </a:lnTo>
                  <a:lnTo>
                    <a:pt x="45" y="0"/>
                  </a:lnTo>
                  <a:lnTo>
                    <a:pt x="100" y="0"/>
                  </a:lnTo>
                  <a:lnTo>
                    <a:pt x="134" y="22"/>
                  </a:lnTo>
                  <a:lnTo>
                    <a:pt x="156" y="66"/>
                  </a:lnTo>
                  <a:lnTo>
                    <a:pt x="134" y="122"/>
                  </a:lnTo>
                  <a:lnTo>
                    <a:pt x="100" y="144"/>
                  </a:lnTo>
                  <a:lnTo>
                    <a:pt x="45" y="144"/>
                  </a:lnTo>
                  <a:lnTo>
                    <a:pt x="11" y="122"/>
                  </a:lnTo>
                  <a:lnTo>
                    <a:pt x="0" y="66"/>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68" name="Line 55"/>
            <p:cNvSpPr/>
            <p:nvPr/>
          </p:nvSpPr>
          <p:spPr>
            <a:xfrm>
              <a:off x="3961" y="878"/>
              <a:ext cx="943" cy="1"/>
            </a:xfrm>
            <a:prstGeom prst="line">
              <a:avLst/>
            </a:prstGeom>
            <a:ln w="17463" cap="flat" cmpd="sng">
              <a:solidFill>
                <a:srgbClr val="000000"/>
              </a:solidFill>
              <a:prstDash val="solid"/>
              <a:headEnd type="none" w="med" len="med"/>
              <a:tailEnd type="none" w="med" len="med"/>
            </a:ln>
          </p:spPr>
        </p:sp>
        <p:sp>
          <p:nvSpPr>
            <p:cNvPr id="77869" name="Freeform 56"/>
            <p:cNvSpPr/>
            <p:nvPr/>
          </p:nvSpPr>
          <p:spPr>
            <a:xfrm>
              <a:off x="4904" y="811"/>
              <a:ext cx="166" cy="144"/>
            </a:xfrm>
            <a:custGeom>
              <a:avLst/>
              <a:gdLst>
                <a:gd name="txL" fmla="*/ 0 w 166"/>
                <a:gd name="txT" fmla="*/ 0 h 144"/>
                <a:gd name="txR" fmla="*/ 166 w 166"/>
                <a:gd name="txB" fmla="*/ 144 h 144"/>
              </a:gdLst>
              <a:ahLst/>
              <a:cxnLst>
                <a:cxn ang="0">
                  <a:pos x="0" y="67"/>
                </a:cxn>
                <a:cxn ang="0">
                  <a:pos x="22" y="22"/>
                </a:cxn>
                <a:cxn ang="0">
                  <a:pos x="56" y="0"/>
                </a:cxn>
                <a:cxn ang="0">
                  <a:pos x="111" y="0"/>
                </a:cxn>
                <a:cxn ang="0">
                  <a:pos x="144" y="22"/>
                </a:cxn>
                <a:cxn ang="0">
                  <a:pos x="166" y="67"/>
                </a:cxn>
                <a:cxn ang="0">
                  <a:pos x="144" y="111"/>
                </a:cxn>
                <a:cxn ang="0">
                  <a:pos x="111" y="144"/>
                </a:cxn>
                <a:cxn ang="0">
                  <a:pos x="56" y="144"/>
                </a:cxn>
                <a:cxn ang="0">
                  <a:pos x="22" y="111"/>
                </a:cxn>
                <a:cxn ang="0">
                  <a:pos x="0" y="67"/>
                </a:cxn>
              </a:cxnLst>
              <a:rect l="txL" t="txT" r="txR" b="txB"/>
              <a:pathLst>
                <a:path w="166" h="144">
                  <a:moveTo>
                    <a:pt x="0" y="67"/>
                  </a:moveTo>
                  <a:lnTo>
                    <a:pt x="22" y="22"/>
                  </a:lnTo>
                  <a:lnTo>
                    <a:pt x="56" y="0"/>
                  </a:lnTo>
                  <a:lnTo>
                    <a:pt x="111" y="0"/>
                  </a:lnTo>
                  <a:lnTo>
                    <a:pt x="144" y="22"/>
                  </a:lnTo>
                  <a:lnTo>
                    <a:pt x="166" y="67"/>
                  </a:lnTo>
                  <a:lnTo>
                    <a:pt x="144" y="111"/>
                  </a:lnTo>
                  <a:lnTo>
                    <a:pt x="111" y="144"/>
                  </a:lnTo>
                  <a:lnTo>
                    <a:pt x="56" y="144"/>
                  </a:lnTo>
                  <a:lnTo>
                    <a:pt x="22" y="111"/>
                  </a:lnTo>
                  <a:lnTo>
                    <a:pt x="0" y="67"/>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70" name="Line 57"/>
            <p:cNvSpPr/>
            <p:nvPr/>
          </p:nvSpPr>
          <p:spPr>
            <a:xfrm>
              <a:off x="3946" y="1074"/>
              <a:ext cx="590" cy="0"/>
            </a:xfrm>
            <a:prstGeom prst="line">
              <a:avLst/>
            </a:prstGeom>
            <a:ln w="17463" cap="flat" cmpd="sng">
              <a:solidFill>
                <a:srgbClr val="000000"/>
              </a:solidFill>
              <a:prstDash val="solid"/>
              <a:headEnd type="none" w="med" len="med"/>
              <a:tailEnd type="none" w="med" len="med"/>
            </a:ln>
          </p:spPr>
        </p:sp>
        <p:sp>
          <p:nvSpPr>
            <p:cNvPr id="77871" name="Rectangle 58"/>
            <p:cNvSpPr/>
            <p:nvPr/>
          </p:nvSpPr>
          <p:spPr>
            <a:xfrm>
              <a:off x="4438" y="401"/>
              <a:ext cx="349" cy="177"/>
            </a:xfrm>
            <a:prstGeom prst="rect">
              <a:avLst/>
            </a:prstGeom>
            <a:noFill/>
            <a:ln w="9525">
              <a:noFill/>
            </a:ln>
          </p:spPr>
          <p:txBody>
            <a:bodyPr wrap="none" lIns="0" tIns="0" rIns="0" bIns="0">
              <a:spAutoFit/>
            </a:bodyPr>
            <a:p>
              <a:r>
                <a:rPr lang="en-US" altLang="zh-CN" sz="2000" b="0" dirty="0">
                  <a:solidFill>
                    <a:srgbClr val="000000"/>
                  </a:solidFill>
                  <a:latin typeface="Times" charset="0"/>
                </a:rPr>
                <a:t>Alpha</a:t>
              </a:r>
              <a:endParaRPr lang="en-US" altLang="zh-CN" sz="2000" dirty="0">
                <a:latin typeface="Arial" panose="020B0604020202020204" pitchFamily="34" charset="0"/>
              </a:endParaRPr>
            </a:p>
          </p:txBody>
        </p:sp>
        <p:sp>
          <p:nvSpPr>
            <p:cNvPr id="77872" name="Rectangle 59"/>
            <p:cNvSpPr/>
            <p:nvPr/>
          </p:nvSpPr>
          <p:spPr>
            <a:xfrm>
              <a:off x="5093" y="789"/>
              <a:ext cx="265" cy="177"/>
            </a:xfrm>
            <a:prstGeom prst="rect">
              <a:avLst/>
            </a:prstGeom>
            <a:noFill/>
            <a:ln w="9525">
              <a:noFill/>
            </a:ln>
          </p:spPr>
          <p:txBody>
            <a:bodyPr wrap="none" lIns="0" tIns="0" rIns="0" bIns="0">
              <a:spAutoFit/>
            </a:bodyPr>
            <a:p>
              <a:r>
                <a:rPr lang="en-US" altLang="zh-CN" sz="2000" b="0" dirty="0">
                  <a:solidFill>
                    <a:srgbClr val="000000"/>
                  </a:solidFill>
                  <a:latin typeface="Times" charset="0"/>
                </a:rPr>
                <a:t>Test</a:t>
              </a:r>
              <a:endParaRPr lang="en-US" altLang="zh-CN" sz="2000" dirty="0">
                <a:latin typeface="Arial" panose="020B0604020202020204" pitchFamily="34" charset="0"/>
              </a:endParaRPr>
            </a:p>
          </p:txBody>
        </p:sp>
        <p:sp>
          <p:nvSpPr>
            <p:cNvPr id="77873" name="Freeform 60"/>
            <p:cNvSpPr/>
            <p:nvPr/>
          </p:nvSpPr>
          <p:spPr>
            <a:xfrm>
              <a:off x="4493" y="1643"/>
              <a:ext cx="156" cy="155"/>
            </a:xfrm>
            <a:custGeom>
              <a:avLst/>
              <a:gdLst>
                <a:gd name="txL" fmla="*/ 0 w 156"/>
                <a:gd name="txT" fmla="*/ 0 h 155"/>
                <a:gd name="txR" fmla="*/ 156 w 156"/>
                <a:gd name="txB" fmla="*/ 155 h 155"/>
              </a:gdLst>
              <a:ahLst/>
              <a:cxnLst>
                <a:cxn ang="0">
                  <a:pos x="0" y="77"/>
                </a:cxn>
                <a:cxn ang="0">
                  <a:pos x="11" y="33"/>
                </a:cxn>
                <a:cxn ang="0">
                  <a:pos x="45" y="0"/>
                </a:cxn>
                <a:cxn ang="0">
                  <a:pos x="100" y="0"/>
                </a:cxn>
                <a:cxn ang="0">
                  <a:pos x="134" y="33"/>
                </a:cxn>
                <a:cxn ang="0">
                  <a:pos x="156" y="77"/>
                </a:cxn>
                <a:cxn ang="0">
                  <a:pos x="134" y="122"/>
                </a:cxn>
                <a:cxn ang="0">
                  <a:pos x="100" y="155"/>
                </a:cxn>
                <a:cxn ang="0">
                  <a:pos x="45" y="155"/>
                </a:cxn>
                <a:cxn ang="0">
                  <a:pos x="11" y="122"/>
                </a:cxn>
                <a:cxn ang="0">
                  <a:pos x="0" y="77"/>
                </a:cxn>
              </a:cxnLst>
              <a:rect l="txL" t="txT" r="txR" b="txB"/>
              <a:pathLst>
                <a:path w="156" h="155">
                  <a:moveTo>
                    <a:pt x="0" y="77"/>
                  </a:moveTo>
                  <a:lnTo>
                    <a:pt x="11" y="33"/>
                  </a:lnTo>
                  <a:lnTo>
                    <a:pt x="45" y="0"/>
                  </a:lnTo>
                  <a:lnTo>
                    <a:pt x="100" y="0"/>
                  </a:lnTo>
                  <a:lnTo>
                    <a:pt x="134" y="33"/>
                  </a:lnTo>
                  <a:lnTo>
                    <a:pt x="156" y="77"/>
                  </a:lnTo>
                  <a:lnTo>
                    <a:pt x="134" y="122"/>
                  </a:lnTo>
                  <a:lnTo>
                    <a:pt x="100" y="155"/>
                  </a:lnTo>
                  <a:lnTo>
                    <a:pt x="45" y="155"/>
                  </a:lnTo>
                  <a:lnTo>
                    <a:pt x="11" y="122"/>
                  </a:lnTo>
                  <a:lnTo>
                    <a:pt x="0" y="77"/>
                  </a:lnTo>
                  <a:close/>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7874" name="Rectangle 61"/>
            <p:cNvSpPr/>
            <p:nvPr/>
          </p:nvSpPr>
          <p:spPr>
            <a:xfrm>
              <a:off x="4704" y="1632"/>
              <a:ext cx="409" cy="177"/>
            </a:xfrm>
            <a:prstGeom prst="rect">
              <a:avLst/>
            </a:prstGeom>
            <a:noFill/>
            <a:ln w="9525">
              <a:noFill/>
            </a:ln>
          </p:spPr>
          <p:txBody>
            <a:bodyPr wrap="none" lIns="0" tIns="0" rIns="0" bIns="0">
              <a:spAutoFit/>
            </a:bodyPr>
            <a:p>
              <a:r>
                <a:rPr lang="en-US" altLang="zh-CN" sz="2000" b="0" dirty="0">
                  <a:solidFill>
                    <a:srgbClr val="000000"/>
                  </a:solidFill>
                  <a:latin typeface="Times" charset="0"/>
                </a:rPr>
                <a:t>Report</a:t>
              </a:r>
              <a:endParaRPr lang="en-US" altLang="zh-CN" sz="2000" dirty="0">
                <a:latin typeface="Arial" panose="020B0604020202020204" pitchFamily="34" charset="0"/>
              </a:endParaRPr>
            </a:p>
          </p:txBody>
        </p:sp>
        <p:sp>
          <p:nvSpPr>
            <p:cNvPr id="77875" name="Line 62"/>
            <p:cNvSpPr/>
            <p:nvPr/>
          </p:nvSpPr>
          <p:spPr>
            <a:xfrm>
              <a:off x="4536" y="1074"/>
              <a:ext cx="0" cy="589"/>
            </a:xfrm>
            <a:prstGeom prst="line">
              <a:avLst/>
            </a:prstGeom>
            <a:ln w="17463" cap="flat" cmpd="sng">
              <a:solidFill>
                <a:srgbClr val="000000"/>
              </a:solidFill>
              <a:prstDash val="solid"/>
              <a:headEnd type="none" w="med" len="med"/>
              <a:tailEnd type="none" w="med" len="med"/>
            </a:ln>
          </p:spPr>
        </p:sp>
      </p:grpSp>
      <p:sp>
        <p:nvSpPr>
          <p:cNvPr id="309327" name="Line 79"/>
          <p:cNvSpPr/>
          <p:nvPr/>
        </p:nvSpPr>
        <p:spPr>
          <a:xfrm flipV="1">
            <a:off x="2771775" y="1412875"/>
            <a:ext cx="1223963" cy="1079500"/>
          </a:xfrm>
          <a:prstGeom prst="line">
            <a:avLst/>
          </a:prstGeom>
          <a:ln w="17463" cap="flat" cmpd="sng">
            <a:solidFill>
              <a:srgbClr val="000000"/>
            </a:solidFill>
            <a:prstDash val="solid"/>
            <a:headEnd type="none" w="med" len="med"/>
            <a:tailEnd type="triangle" w="med" len="med"/>
          </a:ln>
        </p:spPr>
      </p:sp>
      <p:sp>
        <p:nvSpPr>
          <p:cNvPr id="309328" name="Line 80"/>
          <p:cNvSpPr/>
          <p:nvPr/>
        </p:nvSpPr>
        <p:spPr>
          <a:xfrm>
            <a:off x="2916238" y="2924175"/>
            <a:ext cx="1079500" cy="217488"/>
          </a:xfrm>
          <a:prstGeom prst="line">
            <a:avLst/>
          </a:prstGeom>
          <a:ln w="17463" cap="flat" cmpd="sng">
            <a:solidFill>
              <a:srgbClr val="000000"/>
            </a:solidFill>
            <a:prstDash val="solid"/>
            <a:headEnd type="none" w="med" len="med"/>
            <a:tailEnd type="triangle" w="med" len="med"/>
          </a:ln>
        </p:spPr>
      </p:sp>
      <p:sp>
        <p:nvSpPr>
          <p:cNvPr id="309329" name="Line 81"/>
          <p:cNvSpPr/>
          <p:nvPr/>
        </p:nvSpPr>
        <p:spPr>
          <a:xfrm>
            <a:off x="2916238" y="3573463"/>
            <a:ext cx="1079500" cy="1223962"/>
          </a:xfrm>
          <a:prstGeom prst="line">
            <a:avLst/>
          </a:prstGeom>
          <a:ln w="17463" cap="flat" cmpd="sng">
            <a:solidFill>
              <a:srgbClr val="000000"/>
            </a:solidFill>
            <a:prstDash val="solid"/>
            <a:headEnd type="none" w="med" len="med"/>
            <a:tailEnd type="triangle" w="med" len="med"/>
          </a:ln>
        </p:spPr>
      </p:sp>
      <p:graphicFrame>
        <p:nvGraphicFramePr>
          <p:cNvPr id="309356" name="Group 108"/>
          <p:cNvGraphicFramePr>
            <a:graphicFrameLocks noGrp="1"/>
          </p:cNvGraphicFramePr>
          <p:nvPr/>
        </p:nvGraphicFramePr>
        <p:xfrm>
          <a:off x="323850" y="1412875"/>
          <a:ext cx="3024188" cy="2982913"/>
        </p:xfrm>
        <a:graphic>
          <a:graphicData uri="http://schemas.openxmlformats.org/drawingml/2006/table">
            <a:tbl>
              <a:tblPr/>
              <a:tblGrid>
                <a:gridCol w="1512888"/>
                <a:gridCol w="1511300"/>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用户名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用户目录指针</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Wang</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3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Zhang</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Gao</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9357" name="Text Box 109"/>
          <p:cNvSpPr txBox="1">
            <a:spLocks noChangeArrowheads="1"/>
          </p:cNvSpPr>
          <p:nvPr/>
        </p:nvSpPr>
        <p:spPr bwMode="auto">
          <a:xfrm>
            <a:off x="395288" y="884238"/>
            <a:ext cx="30972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系统目录或主目录</a:t>
            </a:r>
            <a:endPar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9327"/>
                                        </p:tgtEl>
                                        <p:attrNameLst>
                                          <p:attrName>style.visibility</p:attrName>
                                        </p:attrNameLst>
                                      </p:cBhvr>
                                      <p:to>
                                        <p:strVal val="visible"/>
                                      </p:to>
                                    </p:set>
                                    <p:animEffect transition="in" filter="box(in)">
                                      <p:cBhvr>
                                        <p:cTn id="22" dur="500"/>
                                        <p:tgtEl>
                                          <p:spTgt spid="309327"/>
                                        </p:tgtEl>
                                      </p:cBhvr>
                                    </p:animEffect>
                                  </p:childTnLst>
                                </p:cTn>
                              </p:par>
                              <p:par>
                                <p:cTn id="23" presetID="4" presetClass="entr" presetSubtype="16" fill="hold" nodeType="withEffect">
                                  <p:stCondLst>
                                    <p:cond delay="0"/>
                                  </p:stCondLst>
                                  <p:childTnLst>
                                    <p:set>
                                      <p:cBhvr>
                                        <p:cTn id="24" dur="1" fill="hold">
                                          <p:stCondLst>
                                            <p:cond delay="0"/>
                                          </p:stCondLst>
                                        </p:cTn>
                                        <p:tgtEl>
                                          <p:spTgt spid="309328"/>
                                        </p:tgtEl>
                                        <p:attrNameLst>
                                          <p:attrName>style.visibility</p:attrName>
                                        </p:attrNameLst>
                                      </p:cBhvr>
                                      <p:to>
                                        <p:strVal val="visible"/>
                                      </p:to>
                                    </p:set>
                                    <p:animEffect transition="in" filter="box(in)">
                                      <p:cBhvr>
                                        <p:cTn id="25" dur="500"/>
                                        <p:tgtEl>
                                          <p:spTgt spid="309328"/>
                                        </p:tgtEl>
                                      </p:cBhvr>
                                    </p:animEffect>
                                  </p:childTnLst>
                                </p:cTn>
                              </p:par>
                              <p:par>
                                <p:cTn id="26" presetID="4" presetClass="entr" presetSubtype="16" fill="hold" nodeType="withEffect">
                                  <p:stCondLst>
                                    <p:cond delay="0"/>
                                  </p:stCondLst>
                                  <p:childTnLst>
                                    <p:set>
                                      <p:cBhvr>
                                        <p:cTn id="27" dur="1" fill="hold">
                                          <p:stCondLst>
                                            <p:cond delay="0"/>
                                          </p:stCondLst>
                                        </p:cTn>
                                        <p:tgtEl>
                                          <p:spTgt spid="309329"/>
                                        </p:tgtEl>
                                        <p:attrNameLst>
                                          <p:attrName>style.visibility</p:attrName>
                                        </p:attrNameLst>
                                      </p:cBhvr>
                                      <p:to>
                                        <p:strVal val="visible"/>
                                      </p:to>
                                    </p:set>
                                    <p:animEffect transition="in" filter="box(in)">
                                      <p:cBhvr>
                                        <p:cTn id="28" dur="500"/>
                                        <p:tgtEl>
                                          <p:spTgt spid="309329"/>
                                        </p:tgtEl>
                                      </p:cBhvr>
                                    </p:animEffect>
                                  </p:childTnLst>
                                </p:cTn>
                              </p:par>
                              <p:par>
                                <p:cTn id="29" presetID="4" presetClass="entr" presetSubtype="16" fill="hold" nodeType="withEffect">
                                  <p:stCondLst>
                                    <p:cond delay="0"/>
                                  </p:stCondLst>
                                  <p:childTnLst>
                                    <p:set>
                                      <p:cBhvr>
                                        <p:cTn id="30" dur="1" fill="hold">
                                          <p:stCondLst>
                                            <p:cond delay="0"/>
                                          </p:stCondLst>
                                        </p:cTn>
                                        <p:tgtEl>
                                          <p:spTgt spid="309356"/>
                                        </p:tgtEl>
                                        <p:attrNameLst>
                                          <p:attrName>style.visibility</p:attrName>
                                        </p:attrNameLst>
                                      </p:cBhvr>
                                      <p:to>
                                        <p:strVal val="visible"/>
                                      </p:to>
                                    </p:set>
                                    <p:animEffect transition="in" filter="box(in)">
                                      <p:cBhvr>
                                        <p:cTn id="31" dur="500"/>
                                        <p:tgtEl>
                                          <p:spTgt spid="309356"/>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09357"/>
                                        </p:tgtEl>
                                        <p:attrNameLst>
                                          <p:attrName>style.visibility</p:attrName>
                                        </p:attrNameLst>
                                      </p:cBhvr>
                                      <p:to>
                                        <p:strVal val="visible"/>
                                      </p:to>
                                    </p:set>
                                    <p:animEffect transition="in" filter="box(in)">
                                      <p:cBhvr>
                                        <p:cTn id="36" dur="500"/>
                                        <p:tgtEl>
                                          <p:spTgt spid="309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5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Text Box 4"/>
          <p:cNvSpPr txBox="1"/>
          <p:nvPr/>
        </p:nvSpPr>
        <p:spPr>
          <a:xfrm>
            <a:off x="179388" y="333375"/>
            <a:ext cx="7864475" cy="3987800"/>
          </a:xfrm>
          <a:prstGeom prst="rect">
            <a:avLst/>
          </a:prstGeom>
          <a:noFill/>
          <a:ln w="9525">
            <a:noFill/>
          </a:ln>
        </p:spPr>
        <p:txBody>
          <a:bodyPr>
            <a:spAutoFit/>
          </a:bodyPr>
          <a:p>
            <a:pPr marL="457200" indent="-457200">
              <a:lnSpc>
                <a:spcPct val="200000"/>
              </a:lnSpc>
              <a:spcBef>
                <a:spcPct val="0"/>
              </a:spcBef>
              <a:buClrTx/>
            </a:pPr>
            <a:r>
              <a:rPr lang="zh-CN" altLang="en-US" sz="2800" dirty="0">
                <a:solidFill>
                  <a:schemeClr val="accent1"/>
                </a:solidFill>
                <a:latin typeface="Times New Roman" panose="02020603050405020304" pitchFamily="18" charset="0"/>
              </a:rPr>
              <a:t>两级目录的优点</a:t>
            </a:r>
            <a:r>
              <a:rPr lang="zh-CN" altLang="en-US" sz="3200" b="0" dirty="0">
                <a:solidFill>
                  <a:schemeClr val="accent1"/>
                </a:solidFill>
                <a:latin typeface="Times New Roman" panose="02020603050405020304" pitchFamily="18" charset="0"/>
              </a:rPr>
              <a:t>：</a:t>
            </a:r>
            <a:endParaRPr lang="zh-CN" altLang="en-US" sz="3200" b="0" dirty="0">
              <a:solidFill>
                <a:schemeClr val="accent1"/>
              </a:solidFill>
              <a:latin typeface="Times New Roman" panose="02020603050405020304" pitchFamily="18" charset="0"/>
            </a:endParaRPr>
          </a:p>
          <a:p>
            <a:pPr marL="457200" indent="-457200">
              <a:lnSpc>
                <a:spcPct val="200000"/>
              </a:lnSpc>
              <a:spcBef>
                <a:spcPct val="0"/>
              </a:spcBef>
              <a:buClrTx/>
              <a:buAutoNum type="arabicParenBoth"/>
            </a:pPr>
            <a:r>
              <a:rPr lang="zh-CN" altLang="en-US" dirty="0">
                <a:latin typeface="宋体" panose="02010600030101010101" pitchFamily="2" charset="-122"/>
              </a:rPr>
              <a:t>提高了检索目录的速度 </a:t>
            </a:r>
            <a:endParaRPr lang="zh-CN" altLang="en-US" dirty="0">
              <a:latin typeface="宋体" panose="02010600030101010101" pitchFamily="2" charset="-122"/>
            </a:endParaRPr>
          </a:p>
          <a:p>
            <a:pPr marL="457200" indent="-457200">
              <a:lnSpc>
                <a:spcPct val="200000"/>
              </a:lnSpc>
              <a:spcBef>
                <a:spcPct val="0"/>
              </a:spcBef>
              <a:buClrTx/>
            </a:pPr>
            <a:r>
              <a:rPr lang="en-US" altLang="zh-CN" dirty="0">
                <a:latin typeface="宋体" panose="02010600030101010101" pitchFamily="2" charset="-122"/>
              </a:rPr>
              <a:t>(2) </a:t>
            </a:r>
            <a:r>
              <a:rPr lang="zh-CN" altLang="en-US" dirty="0">
                <a:latin typeface="宋体" panose="02010600030101010101" pitchFamily="2" charset="-122"/>
              </a:rPr>
              <a:t>在不同的用户目录中， 可以使用相同的文件名。 </a:t>
            </a:r>
            <a:endParaRPr lang="zh-CN" altLang="en-US" dirty="0">
              <a:latin typeface="宋体" panose="02010600030101010101" pitchFamily="2" charset="-122"/>
            </a:endParaRPr>
          </a:p>
          <a:p>
            <a:pPr marL="457200" indent="-457200">
              <a:lnSpc>
                <a:spcPct val="200000"/>
              </a:lnSpc>
              <a:spcBef>
                <a:spcPct val="0"/>
              </a:spcBef>
              <a:buClrTx/>
            </a:pPr>
            <a:r>
              <a:rPr lang="en-US" altLang="zh-CN" dirty="0">
                <a:latin typeface="宋体" panose="02010600030101010101" pitchFamily="2" charset="-122"/>
              </a:rPr>
              <a:t>(3) </a:t>
            </a:r>
            <a:r>
              <a:rPr lang="zh-CN" altLang="en-US" dirty="0">
                <a:latin typeface="宋体" panose="02010600030101010101" pitchFamily="2" charset="-122"/>
              </a:rPr>
              <a:t>不同用户还可使用不同的文件名来访问系统中的同一个共享文件 </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180">
                                            <p:txEl>
                                              <p:charRg st="21" end="49"/>
                                            </p:txEl>
                                          </p:spTgt>
                                        </p:tgtEl>
                                        <p:attrNameLst>
                                          <p:attrName>style.visibility</p:attrName>
                                        </p:attrNameLst>
                                      </p:cBhvr>
                                      <p:to>
                                        <p:strVal val="visible"/>
                                      </p:to>
                                    </p:set>
                                    <p:animEffect transition="in" filter="box(in)">
                                      <p:cBhvr>
                                        <p:cTn id="7" dur="500"/>
                                        <p:tgtEl>
                                          <p:spTgt spid="50180">
                                            <p:txEl>
                                              <p:charRg st="21"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0180">
                                            <p:txEl>
                                              <p:charRg st="49" end="83"/>
                                            </p:txEl>
                                          </p:spTgt>
                                        </p:tgtEl>
                                        <p:attrNameLst>
                                          <p:attrName>style.visibility</p:attrName>
                                        </p:attrNameLst>
                                      </p:cBhvr>
                                      <p:to>
                                        <p:strVal val="visible"/>
                                      </p:to>
                                    </p:set>
                                    <p:animEffect transition="in" filter="box(in)">
                                      <p:cBhvr>
                                        <p:cTn id="12" dur="500"/>
                                        <p:tgtEl>
                                          <p:spTgt spid="50180">
                                            <p:txEl>
                                              <p:charRg st="49"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4"/>
          <p:cNvSpPr txBox="1"/>
          <p:nvPr/>
        </p:nvSpPr>
        <p:spPr>
          <a:xfrm>
            <a:off x="250825" y="188913"/>
            <a:ext cx="5184775" cy="519112"/>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3. </a:t>
            </a:r>
            <a:r>
              <a:rPr lang="zh-CN" altLang="en-US" sz="2800" dirty="0">
                <a:solidFill>
                  <a:schemeClr val="accent1"/>
                </a:solidFill>
                <a:latin typeface="Times New Roman" panose="02020603050405020304" pitchFamily="18" charset="0"/>
              </a:rPr>
              <a:t>多级目录结构</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79875" name="Text Box 5"/>
          <p:cNvSpPr txBox="1"/>
          <p:nvPr/>
        </p:nvSpPr>
        <p:spPr>
          <a:xfrm>
            <a:off x="323850" y="765175"/>
            <a:ext cx="3384550" cy="457200"/>
          </a:xfrm>
          <a:prstGeom prst="rect">
            <a:avLst/>
          </a:prstGeom>
          <a:noFill/>
          <a:ln w="9525">
            <a:noFill/>
          </a:ln>
        </p:spPr>
        <p:txBody>
          <a:bodyPr>
            <a:spAutoFit/>
          </a:bodyPr>
          <a:p>
            <a:pPr>
              <a:spcBef>
                <a:spcPct val="0"/>
              </a:spcBef>
              <a:buClrTx/>
            </a:pPr>
            <a:r>
              <a:rPr lang="en-US" altLang="zh-CN" dirty="0">
                <a:latin typeface="Times New Roman" panose="02020603050405020304" pitchFamily="18" charset="0"/>
              </a:rPr>
              <a:t>(1) </a:t>
            </a:r>
            <a:r>
              <a:rPr lang="zh-CN" altLang="en-US" dirty="0">
                <a:latin typeface="Times New Roman" panose="02020603050405020304" pitchFamily="18" charset="0"/>
              </a:rPr>
              <a:t>目录结构</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grpSp>
        <p:nvGrpSpPr>
          <p:cNvPr id="79876" name="Group 8"/>
          <p:cNvGrpSpPr/>
          <p:nvPr/>
        </p:nvGrpSpPr>
        <p:grpSpPr>
          <a:xfrm>
            <a:off x="395288" y="1125538"/>
            <a:ext cx="8424862" cy="4892675"/>
            <a:chOff x="249" y="935"/>
            <a:chExt cx="5035" cy="2856"/>
          </a:xfrm>
        </p:grpSpPr>
        <p:sp>
          <p:nvSpPr>
            <p:cNvPr id="79878" name="AutoShape 9"/>
            <p:cNvSpPr>
              <a:spLocks noChangeAspect="1" noTextEdit="1"/>
            </p:cNvSpPr>
            <p:nvPr/>
          </p:nvSpPr>
          <p:spPr>
            <a:xfrm>
              <a:off x="249" y="935"/>
              <a:ext cx="5035" cy="2856"/>
            </a:xfrm>
            <a:prstGeom prst="rect">
              <a:avLst/>
            </a:prstGeom>
            <a:noFill/>
            <a:ln w="9525">
              <a:noFill/>
            </a:ln>
          </p:spPr>
          <p:txBody>
            <a:bodyPr/>
            <a:p>
              <a:endParaRPr lang="zh-CN" altLang="en-US"/>
            </a:p>
          </p:txBody>
        </p:sp>
        <p:sp>
          <p:nvSpPr>
            <p:cNvPr id="79879" name="Rectangle 10"/>
            <p:cNvSpPr/>
            <p:nvPr/>
          </p:nvSpPr>
          <p:spPr>
            <a:xfrm>
              <a:off x="2329" y="970"/>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0" name="Rectangle 11"/>
            <p:cNvSpPr/>
            <p:nvPr/>
          </p:nvSpPr>
          <p:spPr>
            <a:xfrm>
              <a:off x="2442" y="987"/>
              <a:ext cx="91"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A</a:t>
              </a:r>
              <a:endParaRPr lang="en-US" altLang="zh-CN" sz="1800" dirty="0">
                <a:latin typeface="Arial" panose="020B0604020202020204" pitchFamily="34" charset="0"/>
              </a:endParaRPr>
            </a:p>
          </p:txBody>
        </p:sp>
        <p:sp>
          <p:nvSpPr>
            <p:cNvPr id="79881" name="Rectangle 12"/>
            <p:cNvSpPr/>
            <p:nvPr/>
          </p:nvSpPr>
          <p:spPr>
            <a:xfrm>
              <a:off x="2650" y="970"/>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2" name="Rectangle 13"/>
            <p:cNvSpPr/>
            <p:nvPr/>
          </p:nvSpPr>
          <p:spPr>
            <a:xfrm>
              <a:off x="2779" y="987"/>
              <a:ext cx="91"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B</a:t>
              </a:r>
              <a:endParaRPr lang="en-US" altLang="zh-CN" sz="1800" dirty="0">
                <a:latin typeface="Arial" panose="020B0604020202020204" pitchFamily="34" charset="0"/>
              </a:endParaRPr>
            </a:p>
          </p:txBody>
        </p:sp>
        <p:sp>
          <p:nvSpPr>
            <p:cNvPr id="79883" name="Rectangle 14"/>
            <p:cNvSpPr/>
            <p:nvPr/>
          </p:nvSpPr>
          <p:spPr>
            <a:xfrm>
              <a:off x="2979" y="970"/>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4" name="Rectangle 15"/>
            <p:cNvSpPr/>
            <p:nvPr/>
          </p:nvSpPr>
          <p:spPr>
            <a:xfrm>
              <a:off x="3109" y="987"/>
              <a:ext cx="99"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C</a:t>
              </a:r>
              <a:endParaRPr lang="en-US" altLang="zh-CN" sz="1800" dirty="0">
                <a:latin typeface="Arial" panose="020B0604020202020204" pitchFamily="34" charset="0"/>
              </a:endParaRPr>
            </a:p>
          </p:txBody>
        </p:sp>
        <p:sp>
          <p:nvSpPr>
            <p:cNvPr id="79885" name="Rectangle 16"/>
            <p:cNvSpPr/>
            <p:nvPr/>
          </p:nvSpPr>
          <p:spPr>
            <a:xfrm>
              <a:off x="2329" y="1134"/>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6" name="Rectangle 17"/>
            <p:cNvSpPr/>
            <p:nvPr/>
          </p:nvSpPr>
          <p:spPr>
            <a:xfrm>
              <a:off x="2650" y="1134"/>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7" name="Rectangle 18"/>
            <p:cNvSpPr/>
            <p:nvPr/>
          </p:nvSpPr>
          <p:spPr>
            <a:xfrm>
              <a:off x="2979" y="1134"/>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8" name="Rectangle 19"/>
            <p:cNvSpPr/>
            <p:nvPr/>
          </p:nvSpPr>
          <p:spPr>
            <a:xfrm>
              <a:off x="2329" y="1627"/>
              <a:ext cx="321"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89" name="Rectangle 20"/>
            <p:cNvSpPr/>
            <p:nvPr/>
          </p:nvSpPr>
          <p:spPr>
            <a:xfrm>
              <a:off x="2459" y="1636"/>
              <a:ext cx="83"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F</a:t>
              </a:r>
              <a:endParaRPr lang="en-US" altLang="zh-CN" sz="1800" dirty="0">
                <a:latin typeface="Arial" panose="020B0604020202020204" pitchFamily="34" charset="0"/>
              </a:endParaRPr>
            </a:p>
          </p:txBody>
        </p:sp>
        <p:sp>
          <p:nvSpPr>
            <p:cNvPr id="79890" name="Rectangle 21"/>
            <p:cNvSpPr/>
            <p:nvPr/>
          </p:nvSpPr>
          <p:spPr>
            <a:xfrm>
              <a:off x="2650" y="1627"/>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91" name="Rectangle 22"/>
            <p:cNvSpPr/>
            <p:nvPr/>
          </p:nvSpPr>
          <p:spPr>
            <a:xfrm>
              <a:off x="2788" y="1636"/>
              <a:ext cx="91"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E</a:t>
              </a:r>
              <a:endParaRPr lang="en-US" altLang="zh-CN" sz="1800" dirty="0">
                <a:latin typeface="Arial" panose="020B0604020202020204" pitchFamily="34" charset="0"/>
              </a:endParaRPr>
            </a:p>
          </p:txBody>
        </p:sp>
        <p:sp>
          <p:nvSpPr>
            <p:cNvPr id="79892" name="Rectangle 23"/>
            <p:cNvSpPr/>
            <p:nvPr/>
          </p:nvSpPr>
          <p:spPr>
            <a:xfrm>
              <a:off x="2979" y="1627"/>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93" name="Rectangle 24"/>
            <p:cNvSpPr/>
            <p:nvPr/>
          </p:nvSpPr>
          <p:spPr>
            <a:xfrm>
              <a:off x="3100" y="1636"/>
              <a:ext cx="99"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D</a:t>
              </a:r>
              <a:endParaRPr lang="en-US" altLang="zh-CN" sz="1800" dirty="0">
                <a:latin typeface="Arial" panose="020B0604020202020204" pitchFamily="34" charset="0"/>
              </a:endParaRPr>
            </a:p>
          </p:txBody>
        </p:sp>
        <p:sp>
          <p:nvSpPr>
            <p:cNvPr id="79894" name="Rectangle 25"/>
            <p:cNvSpPr/>
            <p:nvPr/>
          </p:nvSpPr>
          <p:spPr>
            <a:xfrm>
              <a:off x="2329" y="1792"/>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95" name="Rectangle 26"/>
            <p:cNvSpPr/>
            <p:nvPr/>
          </p:nvSpPr>
          <p:spPr>
            <a:xfrm>
              <a:off x="2650" y="1792"/>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96" name="Rectangle 27"/>
            <p:cNvSpPr/>
            <p:nvPr/>
          </p:nvSpPr>
          <p:spPr>
            <a:xfrm>
              <a:off x="2979" y="1792"/>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897" name="Freeform 28"/>
            <p:cNvSpPr/>
            <p:nvPr/>
          </p:nvSpPr>
          <p:spPr>
            <a:xfrm>
              <a:off x="2797" y="1203"/>
              <a:ext cx="43" cy="35"/>
            </a:xfrm>
            <a:custGeom>
              <a:avLst/>
              <a:gdLst>
                <a:gd name="txL" fmla="*/ 0 w 43"/>
                <a:gd name="txT" fmla="*/ 0 h 35"/>
                <a:gd name="txR" fmla="*/ 43 w 43"/>
                <a:gd name="txB" fmla="*/ 35 h 35"/>
              </a:gdLst>
              <a:ahLst/>
              <a:cxnLst>
                <a:cxn ang="0">
                  <a:pos x="0" y="18"/>
                </a:cxn>
                <a:cxn ang="0">
                  <a:pos x="8" y="0"/>
                </a:cxn>
                <a:cxn ang="0">
                  <a:pos x="34" y="0"/>
                </a:cxn>
                <a:cxn ang="0">
                  <a:pos x="43" y="18"/>
                </a:cxn>
                <a:cxn ang="0">
                  <a:pos x="34" y="35"/>
                </a:cxn>
                <a:cxn ang="0">
                  <a:pos x="8" y="35"/>
                </a:cxn>
                <a:cxn ang="0">
                  <a:pos x="0" y="18"/>
                </a:cxn>
              </a:cxnLst>
              <a:rect l="txL" t="txT" r="txR" b="txB"/>
              <a:pathLst>
                <a:path w="43" h="35">
                  <a:moveTo>
                    <a:pt x="0" y="18"/>
                  </a:moveTo>
                  <a:lnTo>
                    <a:pt x="8" y="0"/>
                  </a:lnTo>
                  <a:lnTo>
                    <a:pt x="34" y="0"/>
                  </a:lnTo>
                  <a:lnTo>
                    <a:pt x="43" y="18"/>
                  </a:lnTo>
                  <a:lnTo>
                    <a:pt x="34" y="35"/>
                  </a:lnTo>
                  <a:lnTo>
                    <a:pt x="8"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898" name="Freeform 29"/>
            <p:cNvSpPr/>
            <p:nvPr/>
          </p:nvSpPr>
          <p:spPr>
            <a:xfrm>
              <a:off x="3126" y="1203"/>
              <a:ext cx="43" cy="35"/>
            </a:xfrm>
            <a:custGeom>
              <a:avLst/>
              <a:gdLst>
                <a:gd name="txL" fmla="*/ 0 w 43"/>
                <a:gd name="txT" fmla="*/ 0 h 35"/>
                <a:gd name="txR" fmla="*/ 43 w 43"/>
                <a:gd name="txB" fmla="*/ 35 h 35"/>
              </a:gdLst>
              <a:ahLst/>
              <a:cxnLst>
                <a:cxn ang="0">
                  <a:pos x="0" y="18"/>
                </a:cxn>
                <a:cxn ang="0">
                  <a:pos x="9" y="0"/>
                </a:cxn>
                <a:cxn ang="0">
                  <a:pos x="26" y="0"/>
                </a:cxn>
                <a:cxn ang="0">
                  <a:pos x="43" y="18"/>
                </a:cxn>
                <a:cxn ang="0">
                  <a:pos x="26" y="35"/>
                </a:cxn>
                <a:cxn ang="0">
                  <a:pos x="9" y="35"/>
                </a:cxn>
                <a:cxn ang="0">
                  <a:pos x="0" y="18"/>
                </a:cxn>
              </a:cxnLst>
              <a:rect l="txL" t="txT" r="txR" b="txB"/>
              <a:pathLst>
                <a:path w="43" h="35">
                  <a:moveTo>
                    <a:pt x="0" y="18"/>
                  </a:moveTo>
                  <a:lnTo>
                    <a:pt x="9" y="0"/>
                  </a:lnTo>
                  <a:lnTo>
                    <a:pt x="26" y="0"/>
                  </a:lnTo>
                  <a:lnTo>
                    <a:pt x="43" y="18"/>
                  </a:lnTo>
                  <a:lnTo>
                    <a:pt x="26" y="35"/>
                  </a:lnTo>
                  <a:lnTo>
                    <a:pt x="9"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899" name="Freeform 30"/>
            <p:cNvSpPr/>
            <p:nvPr/>
          </p:nvSpPr>
          <p:spPr>
            <a:xfrm>
              <a:off x="2468" y="1203"/>
              <a:ext cx="43" cy="35"/>
            </a:xfrm>
            <a:custGeom>
              <a:avLst/>
              <a:gdLst>
                <a:gd name="txL" fmla="*/ 0 w 43"/>
                <a:gd name="txT" fmla="*/ 0 h 35"/>
                <a:gd name="txR" fmla="*/ 43 w 43"/>
                <a:gd name="txB" fmla="*/ 35 h 35"/>
              </a:gdLst>
              <a:ahLst/>
              <a:cxnLst>
                <a:cxn ang="0">
                  <a:pos x="0" y="18"/>
                </a:cxn>
                <a:cxn ang="0">
                  <a:pos x="8" y="0"/>
                </a:cxn>
                <a:cxn ang="0">
                  <a:pos x="34" y="0"/>
                </a:cxn>
                <a:cxn ang="0">
                  <a:pos x="43" y="18"/>
                </a:cxn>
                <a:cxn ang="0">
                  <a:pos x="34" y="35"/>
                </a:cxn>
                <a:cxn ang="0">
                  <a:pos x="8" y="35"/>
                </a:cxn>
                <a:cxn ang="0">
                  <a:pos x="0" y="18"/>
                </a:cxn>
              </a:cxnLst>
              <a:rect l="txL" t="txT" r="txR" b="txB"/>
              <a:pathLst>
                <a:path w="43" h="35">
                  <a:moveTo>
                    <a:pt x="0" y="18"/>
                  </a:moveTo>
                  <a:lnTo>
                    <a:pt x="8" y="0"/>
                  </a:lnTo>
                  <a:lnTo>
                    <a:pt x="34" y="0"/>
                  </a:lnTo>
                  <a:lnTo>
                    <a:pt x="43" y="18"/>
                  </a:lnTo>
                  <a:lnTo>
                    <a:pt x="34" y="35"/>
                  </a:lnTo>
                  <a:lnTo>
                    <a:pt x="8"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00" name="Line 31"/>
            <p:cNvSpPr/>
            <p:nvPr/>
          </p:nvSpPr>
          <p:spPr>
            <a:xfrm>
              <a:off x="2814" y="1221"/>
              <a:ext cx="1" cy="406"/>
            </a:xfrm>
            <a:prstGeom prst="line">
              <a:avLst/>
            </a:prstGeom>
            <a:ln w="14288" cap="flat" cmpd="sng">
              <a:solidFill>
                <a:srgbClr val="000000"/>
              </a:solidFill>
              <a:prstDash val="solid"/>
              <a:headEnd type="none" w="med" len="med"/>
              <a:tailEnd type="none" w="med" len="med"/>
            </a:ln>
          </p:spPr>
        </p:sp>
        <p:sp>
          <p:nvSpPr>
            <p:cNvPr id="79901" name="Freeform 32"/>
            <p:cNvSpPr/>
            <p:nvPr/>
          </p:nvSpPr>
          <p:spPr>
            <a:xfrm>
              <a:off x="2797" y="1524"/>
              <a:ext cx="43" cy="103"/>
            </a:xfrm>
            <a:custGeom>
              <a:avLst/>
              <a:gdLst>
                <a:gd name="txL" fmla="*/ 0 w 43"/>
                <a:gd name="txT" fmla="*/ 0 h 103"/>
                <a:gd name="txR" fmla="*/ 43 w 43"/>
                <a:gd name="txB" fmla="*/ 103 h 103"/>
              </a:gdLst>
              <a:ahLst/>
              <a:cxnLst>
                <a:cxn ang="0">
                  <a:pos x="43" y="0"/>
                </a:cxn>
                <a:cxn ang="0">
                  <a:pos x="17" y="17"/>
                </a:cxn>
                <a:cxn ang="0">
                  <a:pos x="0" y="0"/>
                </a:cxn>
                <a:cxn ang="0">
                  <a:pos x="17" y="103"/>
                </a:cxn>
                <a:cxn ang="0">
                  <a:pos x="43" y="0"/>
                </a:cxn>
              </a:cxnLst>
              <a:rect l="txL" t="txT" r="txR" b="txB"/>
              <a:pathLst>
                <a:path w="43" h="103">
                  <a:moveTo>
                    <a:pt x="43" y="0"/>
                  </a:moveTo>
                  <a:lnTo>
                    <a:pt x="17" y="17"/>
                  </a:lnTo>
                  <a:lnTo>
                    <a:pt x="0" y="0"/>
                  </a:lnTo>
                  <a:lnTo>
                    <a:pt x="17" y="103"/>
                  </a:lnTo>
                  <a:lnTo>
                    <a:pt x="43"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02" name="Line 33"/>
            <p:cNvSpPr/>
            <p:nvPr/>
          </p:nvSpPr>
          <p:spPr>
            <a:xfrm>
              <a:off x="3143" y="1221"/>
              <a:ext cx="737" cy="406"/>
            </a:xfrm>
            <a:prstGeom prst="line">
              <a:avLst/>
            </a:prstGeom>
            <a:ln w="14288" cap="flat" cmpd="sng">
              <a:solidFill>
                <a:srgbClr val="000000"/>
              </a:solidFill>
              <a:prstDash val="solid"/>
              <a:headEnd type="none" w="med" len="med"/>
              <a:tailEnd type="none" w="med" len="med"/>
            </a:ln>
          </p:spPr>
        </p:sp>
        <p:sp>
          <p:nvSpPr>
            <p:cNvPr id="79903" name="Rectangle 34"/>
            <p:cNvSpPr/>
            <p:nvPr/>
          </p:nvSpPr>
          <p:spPr>
            <a:xfrm>
              <a:off x="2242" y="987"/>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a:t>
              </a:r>
              <a:endParaRPr lang="en-US" altLang="zh-CN" sz="1800" dirty="0">
                <a:latin typeface="Arial" panose="020B0604020202020204" pitchFamily="34" charset="0"/>
              </a:endParaRPr>
            </a:p>
          </p:txBody>
        </p:sp>
        <p:sp>
          <p:nvSpPr>
            <p:cNvPr id="79904" name="Rectangle 35"/>
            <p:cNvSpPr/>
            <p:nvPr/>
          </p:nvSpPr>
          <p:spPr>
            <a:xfrm>
              <a:off x="2242" y="1636"/>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3</a:t>
              </a:r>
              <a:endParaRPr lang="en-US" altLang="zh-CN" sz="1800" dirty="0">
                <a:latin typeface="Arial" panose="020B0604020202020204" pitchFamily="34" charset="0"/>
              </a:endParaRPr>
            </a:p>
          </p:txBody>
        </p:sp>
        <p:sp>
          <p:nvSpPr>
            <p:cNvPr id="79905" name="Rectangle 36"/>
            <p:cNvSpPr/>
            <p:nvPr/>
          </p:nvSpPr>
          <p:spPr>
            <a:xfrm>
              <a:off x="934" y="1627"/>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06" name="Rectangle 37"/>
            <p:cNvSpPr/>
            <p:nvPr/>
          </p:nvSpPr>
          <p:spPr>
            <a:xfrm>
              <a:off x="1055" y="1636"/>
              <a:ext cx="9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A</a:t>
              </a:r>
              <a:endParaRPr lang="en-US" altLang="zh-CN" sz="1800" dirty="0">
                <a:latin typeface="Arial" panose="020B0604020202020204" pitchFamily="34" charset="0"/>
              </a:endParaRPr>
            </a:p>
          </p:txBody>
        </p:sp>
        <p:sp>
          <p:nvSpPr>
            <p:cNvPr id="79907" name="Rectangle 38"/>
            <p:cNvSpPr/>
            <p:nvPr/>
          </p:nvSpPr>
          <p:spPr>
            <a:xfrm>
              <a:off x="1263" y="1627"/>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08" name="Rectangle 39"/>
            <p:cNvSpPr/>
            <p:nvPr/>
          </p:nvSpPr>
          <p:spPr>
            <a:xfrm>
              <a:off x="1393" y="1636"/>
              <a:ext cx="91"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B</a:t>
              </a:r>
              <a:endParaRPr lang="en-US" altLang="zh-CN" sz="1800" dirty="0">
                <a:latin typeface="Arial" panose="020B0604020202020204" pitchFamily="34" charset="0"/>
              </a:endParaRPr>
            </a:p>
          </p:txBody>
        </p:sp>
        <p:sp>
          <p:nvSpPr>
            <p:cNvPr id="79909" name="Rectangle 40"/>
            <p:cNvSpPr/>
            <p:nvPr/>
          </p:nvSpPr>
          <p:spPr>
            <a:xfrm>
              <a:off x="1592" y="1627"/>
              <a:ext cx="321"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10" name="Rectangle 41"/>
            <p:cNvSpPr/>
            <p:nvPr/>
          </p:nvSpPr>
          <p:spPr>
            <a:xfrm>
              <a:off x="1714" y="1636"/>
              <a:ext cx="99"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D</a:t>
              </a:r>
              <a:endParaRPr lang="en-US" altLang="zh-CN" sz="1800" dirty="0">
                <a:latin typeface="Arial" panose="020B0604020202020204" pitchFamily="34" charset="0"/>
              </a:endParaRPr>
            </a:p>
          </p:txBody>
        </p:sp>
        <p:sp>
          <p:nvSpPr>
            <p:cNvPr id="79911" name="Rectangle 42"/>
            <p:cNvSpPr/>
            <p:nvPr/>
          </p:nvSpPr>
          <p:spPr>
            <a:xfrm>
              <a:off x="934" y="1792"/>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12" name="Rectangle 43"/>
            <p:cNvSpPr/>
            <p:nvPr/>
          </p:nvSpPr>
          <p:spPr>
            <a:xfrm>
              <a:off x="1263" y="1792"/>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13" name="Rectangle 44"/>
            <p:cNvSpPr/>
            <p:nvPr/>
          </p:nvSpPr>
          <p:spPr>
            <a:xfrm>
              <a:off x="1592" y="1792"/>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14" name="Rectangle 45"/>
            <p:cNvSpPr/>
            <p:nvPr/>
          </p:nvSpPr>
          <p:spPr>
            <a:xfrm>
              <a:off x="856" y="1636"/>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2</a:t>
              </a:r>
              <a:endParaRPr lang="en-US" altLang="zh-CN" sz="1800" dirty="0">
                <a:latin typeface="Arial" panose="020B0604020202020204" pitchFamily="34" charset="0"/>
              </a:endParaRPr>
            </a:p>
          </p:txBody>
        </p:sp>
        <p:sp>
          <p:nvSpPr>
            <p:cNvPr id="79915" name="Line 46"/>
            <p:cNvSpPr/>
            <p:nvPr/>
          </p:nvSpPr>
          <p:spPr>
            <a:xfrm flipH="1">
              <a:off x="1757" y="1221"/>
              <a:ext cx="737" cy="406"/>
            </a:xfrm>
            <a:prstGeom prst="line">
              <a:avLst/>
            </a:prstGeom>
            <a:ln w="14288" cap="flat" cmpd="sng">
              <a:solidFill>
                <a:srgbClr val="000000"/>
              </a:solidFill>
              <a:prstDash val="solid"/>
              <a:headEnd type="none" w="med" len="med"/>
              <a:tailEnd type="none" w="med" len="med"/>
            </a:ln>
          </p:spPr>
        </p:sp>
        <p:sp>
          <p:nvSpPr>
            <p:cNvPr id="79916" name="Freeform 47"/>
            <p:cNvSpPr/>
            <p:nvPr/>
          </p:nvSpPr>
          <p:spPr>
            <a:xfrm>
              <a:off x="1757" y="1558"/>
              <a:ext cx="104" cy="69"/>
            </a:xfrm>
            <a:custGeom>
              <a:avLst/>
              <a:gdLst>
                <a:gd name="txL" fmla="*/ 0 w 104"/>
                <a:gd name="txT" fmla="*/ 0 h 69"/>
                <a:gd name="txR" fmla="*/ 104 w 104"/>
                <a:gd name="txB" fmla="*/ 69 h 69"/>
              </a:gdLst>
              <a:ahLst/>
              <a:cxnLst>
                <a:cxn ang="0">
                  <a:pos x="104" y="35"/>
                </a:cxn>
                <a:cxn ang="0">
                  <a:pos x="78" y="26"/>
                </a:cxn>
                <a:cxn ang="0">
                  <a:pos x="87" y="0"/>
                </a:cxn>
                <a:cxn ang="0">
                  <a:pos x="0" y="69"/>
                </a:cxn>
                <a:cxn ang="0">
                  <a:pos x="104" y="35"/>
                </a:cxn>
              </a:cxnLst>
              <a:rect l="txL" t="txT" r="txR" b="txB"/>
              <a:pathLst>
                <a:path w="104" h="69">
                  <a:moveTo>
                    <a:pt x="104" y="35"/>
                  </a:moveTo>
                  <a:lnTo>
                    <a:pt x="78" y="26"/>
                  </a:lnTo>
                  <a:lnTo>
                    <a:pt x="87" y="0"/>
                  </a:lnTo>
                  <a:lnTo>
                    <a:pt x="0" y="69"/>
                  </a:lnTo>
                  <a:lnTo>
                    <a:pt x="104" y="35"/>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17" name="Rectangle 48"/>
            <p:cNvSpPr/>
            <p:nvPr/>
          </p:nvSpPr>
          <p:spPr>
            <a:xfrm>
              <a:off x="3715" y="1627"/>
              <a:ext cx="330"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18" name="Rectangle 49"/>
            <p:cNvSpPr/>
            <p:nvPr/>
          </p:nvSpPr>
          <p:spPr>
            <a:xfrm>
              <a:off x="3845" y="1636"/>
              <a:ext cx="10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G</a:t>
              </a:r>
              <a:endParaRPr lang="en-US" altLang="zh-CN" sz="1800" dirty="0">
                <a:latin typeface="Arial" panose="020B0604020202020204" pitchFamily="34" charset="0"/>
              </a:endParaRPr>
            </a:p>
          </p:txBody>
        </p:sp>
        <p:sp>
          <p:nvSpPr>
            <p:cNvPr id="79919" name="Rectangle 50"/>
            <p:cNvSpPr/>
            <p:nvPr/>
          </p:nvSpPr>
          <p:spPr>
            <a:xfrm>
              <a:off x="4045" y="1627"/>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20" name="Rectangle 51"/>
            <p:cNvSpPr/>
            <p:nvPr/>
          </p:nvSpPr>
          <p:spPr>
            <a:xfrm>
              <a:off x="4166" y="1636"/>
              <a:ext cx="91"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A</a:t>
              </a:r>
              <a:endParaRPr lang="en-US" altLang="zh-CN" sz="1800" dirty="0">
                <a:latin typeface="Arial" panose="020B0604020202020204" pitchFamily="34" charset="0"/>
              </a:endParaRPr>
            </a:p>
          </p:txBody>
        </p:sp>
        <p:sp>
          <p:nvSpPr>
            <p:cNvPr id="79921" name="Rectangle 52"/>
            <p:cNvSpPr/>
            <p:nvPr/>
          </p:nvSpPr>
          <p:spPr>
            <a:xfrm>
              <a:off x="3715" y="1792"/>
              <a:ext cx="330"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22" name="Rectangle 53"/>
            <p:cNvSpPr/>
            <p:nvPr/>
          </p:nvSpPr>
          <p:spPr>
            <a:xfrm>
              <a:off x="4045" y="1792"/>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23" name="Rectangle 54"/>
            <p:cNvSpPr/>
            <p:nvPr/>
          </p:nvSpPr>
          <p:spPr>
            <a:xfrm>
              <a:off x="3637" y="1636"/>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4</a:t>
              </a:r>
              <a:endParaRPr lang="en-US" altLang="zh-CN" sz="1800" dirty="0">
                <a:latin typeface="Arial" panose="020B0604020202020204" pitchFamily="34" charset="0"/>
              </a:endParaRPr>
            </a:p>
          </p:txBody>
        </p:sp>
        <p:sp>
          <p:nvSpPr>
            <p:cNvPr id="79924" name="Freeform 55"/>
            <p:cNvSpPr/>
            <p:nvPr/>
          </p:nvSpPr>
          <p:spPr>
            <a:xfrm>
              <a:off x="1081" y="1852"/>
              <a:ext cx="35" cy="35"/>
            </a:xfrm>
            <a:custGeom>
              <a:avLst/>
              <a:gdLst>
                <a:gd name="txL" fmla="*/ 0 w 35"/>
                <a:gd name="txT" fmla="*/ 0 h 35"/>
                <a:gd name="txR" fmla="*/ 35 w 35"/>
                <a:gd name="txB" fmla="*/ 35 h 35"/>
              </a:gdLst>
              <a:ahLst/>
              <a:cxnLst>
                <a:cxn ang="0">
                  <a:pos x="0" y="18"/>
                </a:cxn>
                <a:cxn ang="0">
                  <a:pos x="9" y="0"/>
                </a:cxn>
                <a:cxn ang="0">
                  <a:pos x="26" y="0"/>
                </a:cxn>
                <a:cxn ang="0">
                  <a:pos x="35" y="18"/>
                </a:cxn>
                <a:cxn ang="0">
                  <a:pos x="26" y="35"/>
                </a:cxn>
                <a:cxn ang="0">
                  <a:pos x="9" y="35"/>
                </a:cxn>
                <a:cxn ang="0">
                  <a:pos x="0" y="18"/>
                </a:cxn>
              </a:cxnLst>
              <a:rect l="txL" t="txT" r="txR" b="txB"/>
              <a:pathLst>
                <a:path w="35" h="35">
                  <a:moveTo>
                    <a:pt x="0" y="18"/>
                  </a:moveTo>
                  <a:lnTo>
                    <a:pt x="9" y="0"/>
                  </a:lnTo>
                  <a:lnTo>
                    <a:pt x="26" y="0"/>
                  </a:lnTo>
                  <a:lnTo>
                    <a:pt x="35" y="18"/>
                  </a:lnTo>
                  <a:lnTo>
                    <a:pt x="26" y="35"/>
                  </a:lnTo>
                  <a:lnTo>
                    <a:pt x="9"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25" name="Freeform 56"/>
            <p:cNvSpPr/>
            <p:nvPr/>
          </p:nvSpPr>
          <p:spPr>
            <a:xfrm>
              <a:off x="1402" y="1852"/>
              <a:ext cx="43" cy="35"/>
            </a:xfrm>
            <a:custGeom>
              <a:avLst/>
              <a:gdLst>
                <a:gd name="txL" fmla="*/ 0 w 43"/>
                <a:gd name="txT" fmla="*/ 0 h 35"/>
                <a:gd name="txR" fmla="*/ 43 w 43"/>
                <a:gd name="txB" fmla="*/ 35 h 35"/>
              </a:gdLst>
              <a:ahLst/>
              <a:cxnLst>
                <a:cxn ang="0">
                  <a:pos x="0" y="18"/>
                </a:cxn>
                <a:cxn ang="0">
                  <a:pos x="17" y="0"/>
                </a:cxn>
                <a:cxn ang="0">
                  <a:pos x="34" y="0"/>
                </a:cxn>
                <a:cxn ang="0">
                  <a:pos x="43" y="18"/>
                </a:cxn>
                <a:cxn ang="0">
                  <a:pos x="34" y="35"/>
                </a:cxn>
                <a:cxn ang="0">
                  <a:pos x="17" y="35"/>
                </a:cxn>
                <a:cxn ang="0">
                  <a:pos x="0" y="18"/>
                </a:cxn>
              </a:cxnLst>
              <a:rect l="txL" t="txT" r="txR" b="txB"/>
              <a:pathLst>
                <a:path w="43" h="35">
                  <a:moveTo>
                    <a:pt x="0" y="18"/>
                  </a:moveTo>
                  <a:lnTo>
                    <a:pt x="17" y="0"/>
                  </a:lnTo>
                  <a:lnTo>
                    <a:pt x="34" y="0"/>
                  </a:lnTo>
                  <a:lnTo>
                    <a:pt x="43" y="18"/>
                  </a:lnTo>
                  <a:lnTo>
                    <a:pt x="34" y="35"/>
                  </a:lnTo>
                  <a:lnTo>
                    <a:pt x="17"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26" name="Freeform 57"/>
            <p:cNvSpPr/>
            <p:nvPr/>
          </p:nvSpPr>
          <p:spPr>
            <a:xfrm>
              <a:off x="1731" y="1852"/>
              <a:ext cx="43" cy="35"/>
            </a:xfrm>
            <a:custGeom>
              <a:avLst/>
              <a:gdLst>
                <a:gd name="txL" fmla="*/ 0 w 43"/>
                <a:gd name="txT" fmla="*/ 0 h 35"/>
                <a:gd name="txR" fmla="*/ 43 w 43"/>
                <a:gd name="txB" fmla="*/ 35 h 35"/>
              </a:gdLst>
              <a:ahLst/>
              <a:cxnLst>
                <a:cxn ang="0">
                  <a:pos x="0" y="18"/>
                </a:cxn>
                <a:cxn ang="0">
                  <a:pos x="9" y="0"/>
                </a:cxn>
                <a:cxn ang="0">
                  <a:pos x="35" y="0"/>
                </a:cxn>
                <a:cxn ang="0">
                  <a:pos x="43" y="18"/>
                </a:cxn>
                <a:cxn ang="0">
                  <a:pos x="35" y="35"/>
                </a:cxn>
                <a:cxn ang="0">
                  <a:pos x="9" y="35"/>
                </a:cxn>
                <a:cxn ang="0">
                  <a:pos x="0" y="18"/>
                </a:cxn>
              </a:cxnLst>
              <a:rect l="txL" t="txT" r="txR" b="txB"/>
              <a:pathLst>
                <a:path w="43" h="35">
                  <a:moveTo>
                    <a:pt x="0" y="18"/>
                  </a:moveTo>
                  <a:lnTo>
                    <a:pt x="9" y="0"/>
                  </a:lnTo>
                  <a:lnTo>
                    <a:pt x="35" y="0"/>
                  </a:lnTo>
                  <a:lnTo>
                    <a:pt x="43" y="18"/>
                  </a:lnTo>
                  <a:lnTo>
                    <a:pt x="35" y="35"/>
                  </a:lnTo>
                  <a:lnTo>
                    <a:pt x="9"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27" name="Freeform 58"/>
            <p:cNvSpPr/>
            <p:nvPr/>
          </p:nvSpPr>
          <p:spPr>
            <a:xfrm>
              <a:off x="2468" y="1852"/>
              <a:ext cx="43" cy="35"/>
            </a:xfrm>
            <a:custGeom>
              <a:avLst/>
              <a:gdLst>
                <a:gd name="txL" fmla="*/ 0 w 43"/>
                <a:gd name="txT" fmla="*/ 0 h 35"/>
                <a:gd name="txR" fmla="*/ 43 w 43"/>
                <a:gd name="txB" fmla="*/ 35 h 35"/>
              </a:gdLst>
              <a:ahLst/>
              <a:cxnLst>
                <a:cxn ang="0">
                  <a:pos x="0" y="18"/>
                </a:cxn>
                <a:cxn ang="0">
                  <a:pos x="8" y="0"/>
                </a:cxn>
                <a:cxn ang="0">
                  <a:pos x="34" y="0"/>
                </a:cxn>
                <a:cxn ang="0">
                  <a:pos x="43" y="18"/>
                </a:cxn>
                <a:cxn ang="0">
                  <a:pos x="34" y="35"/>
                </a:cxn>
                <a:cxn ang="0">
                  <a:pos x="8" y="35"/>
                </a:cxn>
                <a:cxn ang="0">
                  <a:pos x="0" y="18"/>
                </a:cxn>
              </a:cxnLst>
              <a:rect l="txL" t="txT" r="txR" b="txB"/>
              <a:pathLst>
                <a:path w="43" h="35">
                  <a:moveTo>
                    <a:pt x="0" y="18"/>
                  </a:moveTo>
                  <a:lnTo>
                    <a:pt x="8" y="0"/>
                  </a:lnTo>
                  <a:lnTo>
                    <a:pt x="34" y="0"/>
                  </a:lnTo>
                  <a:lnTo>
                    <a:pt x="43" y="18"/>
                  </a:lnTo>
                  <a:lnTo>
                    <a:pt x="34" y="35"/>
                  </a:lnTo>
                  <a:lnTo>
                    <a:pt x="8"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28" name="Freeform 59"/>
            <p:cNvSpPr/>
            <p:nvPr/>
          </p:nvSpPr>
          <p:spPr>
            <a:xfrm>
              <a:off x="2797" y="1852"/>
              <a:ext cx="43" cy="35"/>
            </a:xfrm>
            <a:custGeom>
              <a:avLst/>
              <a:gdLst>
                <a:gd name="txL" fmla="*/ 0 w 43"/>
                <a:gd name="txT" fmla="*/ 0 h 35"/>
                <a:gd name="txR" fmla="*/ 43 w 43"/>
                <a:gd name="txB" fmla="*/ 35 h 35"/>
              </a:gdLst>
              <a:ahLst/>
              <a:cxnLst>
                <a:cxn ang="0">
                  <a:pos x="0" y="18"/>
                </a:cxn>
                <a:cxn ang="0">
                  <a:pos x="8" y="0"/>
                </a:cxn>
                <a:cxn ang="0">
                  <a:pos x="34" y="0"/>
                </a:cxn>
                <a:cxn ang="0">
                  <a:pos x="43" y="18"/>
                </a:cxn>
                <a:cxn ang="0">
                  <a:pos x="34" y="35"/>
                </a:cxn>
                <a:cxn ang="0">
                  <a:pos x="8" y="35"/>
                </a:cxn>
                <a:cxn ang="0">
                  <a:pos x="0" y="18"/>
                </a:cxn>
              </a:cxnLst>
              <a:rect l="txL" t="txT" r="txR" b="txB"/>
              <a:pathLst>
                <a:path w="43" h="35">
                  <a:moveTo>
                    <a:pt x="0" y="18"/>
                  </a:moveTo>
                  <a:lnTo>
                    <a:pt x="8" y="0"/>
                  </a:lnTo>
                  <a:lnTo>
                    <a:pt x="34" y="0"/>
                  </a:lnTo>
                  <a:lnTo>
                    <a:pt x="43" y="18"/>
                  </a:lnTo>
                  <a:lnTo>
                    <a:pt x="34" y="35"/>
                  </a:lnTo>
                  <a:lnTo>
                    <a:pt x="8"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29" name="Freeform 60"/>
            <p:cNvSpPr/>
            <p:nvPr/>
          </p:nvSpPr>
          <p:spPr>
            <a:xfrm>
              <a:off x="3126" y="1852"/>
              <a:ext cx="43" cy="35"/>
            </a:xfrm>
            <a:custGeom>
              <a:avLst/>
              <a:gdLst>
                <a:gd name="txL" fmla="*/ 0 w 43"/>
                <a:gd name="txT" fmla="*/ 0 h 35"/>
                <a:gd name="txR" fmla="*/ 43 w 43"/>
                <a:gd name="txB" fmla="*/ 35 h 35"/>
              </a:gdLst>
              <a:ahLst/>
              <a:cxnLst>
                <a:cxn ang="0">
                  <a:pos x="0" y="18"/>
                </a:cxn>
                <a:cxn ang="0">
                  <a:pos x="9" y="0"/>
                </a:cxn>
                <a:cxn ang="0">
                  <a:pos x="26" y="0"/>
                </a:cxn>
                <a:cxn ang="0">
                  <a:pos x="43" y="18"/>
                </a:cxn>
                <a:cxn ang="0">
                  <a:pos x="26" y="35"/>
                </a:cxn>
                <a:cxn ang="0">
                  <a:pos x="9" y="35"/>
                </a:cxn>
                <a:cxn ang="0">
                  <a:pos x="0" y="18"/>
                </a:cxn>
              </a:cxnLst>
              <a:rect l="txL" t="txT" r="txR" b="txB"/>
              <a:pathLst>
                <a:path w="43" h="35">
                  <a:moveTo>
                    <a:pt x="0" y="18"/>
                  </a:moveTo>
                  <a:lnTo>
                    <a:pt x="9" y="0"/>
                  </a:lnTo>
                  <a:lnTo>
                    <a:pt x="26" y="0"/>
                  </a:lnTo>
                  <a:lnTo>
                    <a:pt x="43" y="18"/>
                  </a:lnTo>
                  <a:lnTo>
                    <a:pt x="26" y="35"/>
                  </a:lnTo>
                  <a:lnTo>
                    <a:pt x="9"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30" name="Freeform 61"/>
            <p:cNvSpPr/>
            <p:nvPr/>
          </p:nvSpPr>
          <p:spPr>
            <a:xfrm>
              <a:off x="3776" y="1558"/>
              <a:ext cx="104" cy="69"/>
            </a:xfrm>
            <a:custGeom>
              <a:avLst/>
              <a:gdLst>
                <a:gd name="txL" fmla="*/ 0 w 104"/>
                <a:gd name="txT" fmla="*/ 0 h 69"/>
                <a:gd name="txR" fmla="*/ 104 w 104"/>
                <a:gd name="txB" fmla="*/ 69 h 69"/>
              </a:gdLst>
              <a:ahLst/>
              <a:cxnLst>
                <a:cxn ang="0">
                  <a:pos x="0" y="35"/>
                </a:cxn>
                <a:cxn ang="0">
                  <a:pos x="35" y="26"/>
                </a:cxn>
                <a:cxn ang="0">
                  <a:pos x="26" y="0"/>
                </a:cxn>
                <a:cxn ang="0">
                  <a:pos x="104" y="69"/>
                </a:cxn>
                <a:cxn ang="0">
                  <a:pos x="0" y="35"/>
                </a:cxn>
              </a:cxnLst>
              <a:rect l="txL" t="txT" r="txR" b="txB"/>
              <a:pathLst>
                <a:path w="104" h="69">
                  <a:moveTo>
                    <a:pt x="0" y="35"/>
                  </a:moveTo>
                  <a:lnTo>
                    <a:pt x="35" y="26"/>
                  </a:lnTo>
                  <a:lnTo>
                    <a:pt x="26" y="0"/>
                  </a:lnTo>
                  <a:lnTo>
                    <a:pt x="104" y="69"/>
                  </a:lnTo>
                  <a:lnTo>
                    <a:pt x="0" y="35"/>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31" name="Freeform 62"/>
            <p:cNvSpPr/>
            <p:nvPr/>
          </p:nvSpPr>
          <p:spPr>
            <a:xfrm>
              <a:off x="3863" y="1852"/>
              <a:ext cx="43" cy="35"/>
            </a:xfrm>
            <a:custGeom>
              <a:avLst/>
              <a:gdLst>
                <a:gd name="txL" fmla="*/ 0 w 43"/>
                <a:gd name="txT" fmla="*/ 0 h 35"/>
                <a:gd name="txR" fmla="*/ 43 w 43"/>
                <a:gd name="txB" fmla="*/ 35 h 35"/>
              </a:gdLst>
              <a:ahLst/>
              <a:cxnLst>
                <a:cxn ang="0">
                  <a:pos x="0" y="18"/>
                </a:cxn>
                <a:cxn ang="0">
                  <a:pos x="8" y="0"/>
                </a:cxn>
                <a:cxn ang="0">
                  <a:pos x="26" y="0"/>
                </a:cxn>
                <a:cxn ang="0">
                  <a:pos x="43" y="18"/>
                </a:cxn>
                <a:cxn ang="0">
                  <a:pos x="26" y="35"/>
                </a:cxn>
                <a:cxn ang="0">
                  <a:pos x="8" y="35"/>
                </a:cxn>
                <a:cxn ang="0">
                  <a:pos x="0" y="18"/>
                </a:cxn>
              </a:cxnLst>
              <a:rect l="txL" t="txT" r="txR" b="txB"/>
              <a:pathLst>
                <a:path w="43" h="35">
                  <a:moveTo>
                    <a:pt x="0" y="18"/>
                  </a:moveTo>
                  <a:lnTo>
                    <a:pt x="8" y="0"/>
                  </a:lnTo>
                  <a:lnTo>
                    <a:pt x="26" y="0"/>
                  </a:lnTo>
                  <a:lnTo>
                    <a:pt x="43" y="18"/>
                  </a:lnTo>
                  <a:lnTo>
                    <a:pt x="26" y="35"/>
                  </a:lnTo>
                  <a:lnTo>
                    <a:pt x="8"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32" name="Freeform 63"/>
            <p:cNvSpPr/>
            <p:nvPr/>
          </p:nvSpPr>
          <p:spPr>
            <a:xfrm>
              <a:off x="4192" y="1852"/>
              <a:ext cx="35" cy="35"/>
            </a:xfrm>
            <a:custGeom>
              <a:avLst/>
              <a:gdLst>
                <a:gd name="txL" fmla="*/ 0 w 35"/>
                <a:gd name="txT" fmla="*/ 0 h 35"/>
                <a:gd name="txR" fmla="*/ 35 w 35"/>
                <a:gd name="txB" fmla="*/ 35 h 35"/>
              </a:gdLst>
              <a:ahLst/>
              <a:cxnLst>
                <a:cxn ang="0">
                  <a:pos x="0" y="18"/>
                </a:cxn>
                <a:cxn ang="0">
                  <a:pos x="9" y="0"/>
                </a:cxn>
                <a:cxn ang="0">
                  <a:pos x="26" y="0"/>
                </a:cxn>
                <a:cxn ang="0">
                  <a:pos x="35" y="18"/>
                </a:cxn>
                <a:cxn ang="0">
                  <a:pos x="26" y="35"/>
                </a:cxn>
                <a:cxn ang="0">
                  <a:pos x="9" y="35"/>
                </a:cxn>
                <a:cxn ang="0">
                  <a:pos x="0" y="18"/>
                </a:cxn>
              </a:cxnLst>
              <a:rect l="txL" t="txT" r="txR" b="txB"/>
              <a:pathLst>
                <a:path w="35" h="35">
                  <a:moveTo>
                    <a:pt x="0" y="18"/>
                  </a:moveTo>
                  <a:lnTo>
                    <a:pt x="9" y="0"/>
                  </a:lnTo>
                  <a:lnTo>
                    <a:pt x="26" y="0"/>
                  </a:lnTo>
                  <a:lnTo>
                    <a:pt x="35" y="18"/>
                  </a:lnTo>
                  <a:lnTo>
                    <a:pt x="26" y="35"/>
                  </a:lnTo>
                  <a:lnTo>
                    <a:pt x="9" y="35"/>
                  </a:lnTo>
                  <a:lnTo>
                    <a:pt x="0" y="18"/>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33" name="Rectangle 64"/>
            <p:cNvSpPr/>
            <p:nvPr/>
          </p:nvSpPr>
          <p:spPr>
            <a:xfrm>
              <a:off x="604" y="2199"/>
              <a:ext cx="330"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34" name="Rectangle 65"/>
            <p:cNvSpPr/>
            <p:nvPr/>
          </p:nvSpPr>
          <p:spPr>
            <a:xfrm>
              <a:off x="726" y="2207"/>
              <a:ext cx="91"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A</a:t>
              </a:r>
              <a:endParaRPr lang="en-US" altLang="zh-CN" sz="1800" dirty="0">
                <a:latin typeface="Arial" panose="020B0604020202020204" pitchFamily="34" charset="0"/>
              </a:endParaRPr>
            </a:p>
          </p:txBody>
        </p:sp>
        <p:sp>
          <p:nvSpPr>
            <p:cNvPr id="79935" name="Rectangle 66"/>
            <p:cNvSpPr/>
            <p:nvPr/>
          </p:nvSpPr>
          <p:spPr>
            <a:xfrm>
              <a:off x="934" y="2199"/>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36" name="Rectangle 67"/>
            <p:cNvSpPr/>
            <p:nvPr/>
          </p:nvSpPr>
          <p:spPr>
            <a:xfrm>
              <a:off x="1064" y="2207"/>
              <a:ext cx="99"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C</a:t>
              </a:r>
              <a:endParaRPr lang="en-US" altLang="zh-CN" sz="1800" dirty="0">
                <a:latin typeface="Arial" panose="020B0604020202020204" pitchFamily="34" charset="0"/>
              </a:endParaRPr>
            </a:p>
          </p:txBody>
        </p:sp>
        <p:sp>
          <p:nvSpPr>
            <p:cNvPr id="79937" name="Rectangle 68"/>
            <p:cNvSpPr/>
            <p:nvPr/>
          </p:nvSpPr>
          <p:spPr>
            <a:xfrm>
              <a:off x="604" y="2363"/>
              <a:ext cx="330"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38" name="Rectangle 69"/>
            <p:cNvSpPr/>
            <p:nvPr/>
          </p:nvSpPr>
          <p:spPr>
            <a:xfrm>
              <a:off x="934" y="2363"/>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39" name="Rectangle 70"/>
            <p:cNvSpPr/>
            <p:nvPr/>
          </p:nvSpPr>
          <p:spPr>
            <a:xfrm>
              <a:off x="526" y="2207"/>
              <a:ext cx="76"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5</a:t>
              </a:r>
              <a:endParaRPr lang="en-US" altLang="zh-CN" sz="1800" dirty="0">
                <a:latin typeface="Arial" panose="020B0604020202020204" pitchFamily="34" charset="0"/>
              </a:endParaRPr>
            </a:p>
          </p:txBody>
        </p:sp>
        <p:sp>
          <p:nvSpPr>
            <p:cNvPr id="79940" name="Freeform 71"/>
            <p:cNvSpPr/>
            <p:nvPr/>
          </p:nvSpPr>
          <p:spPr>
            <a:xfrm>
              <a:off x="752" y="2424"/>
              <a:ext cx="43" cy="34"/>
            </a:xfrm>
            <a:custGeom>
              <a:avLst/>
              <a:gdLst>
                <a:gd name="txL" fmla="*/ 0 w 43"/>
                <a:gd name="txT" fmla="*/ 0 h 34"/>
                <a:gd name="txR" fmla="*/ 43 w 43"/>
                <a:gd name="txB" fmla="*/ 34 h 34"/>
              </a:gdLst>
              <a:ahLst/>
              <a:cxnLst>
                <a:cxn ang="0">
                  <a:pos x="0" y="17"/>
                </a:cxn>
                <a:cxn ang="0">
                  <a:pos x="8" y="0"/>
                </a:cxn>
                <a:cxn ang="0">
                  <a:pos x="26" y="0"/>
                </a:cxn>
                <a:cxn ang="0">
                  <a:pos x="43" y="17"/>
                </a:cxn>
                <a:cxn ang="0">
                  <a:pos x="26" y="34"/>
                </a:cxn>
                <a:cxn ang="0">
                  <a:pos x="8" y="34"/>
                </a:cxn>
                <a:cxn ang="0">
                  <a:pos x="0" y="17"/>
                </a:cxn>
              </a:cxnLst>
              <a:rect l="txL" t="txT" r="txR" b="txB"/>
              <a:pathLst>
                <a:path w="43" h="34">
                  <a:moveTo>
                    <a:pt x="0" y="17"/>
                  </a:moveTo>
                  <a:lnTo>
                    <a:pt x="8" y="0"/>
                  </a:lnTo>
                  <a:lnTo>
                    <a:pt x="26" y="0"/>
                  </a:lnTo>
                  <a:lnTo>
                    <a:pt x="43" y="17"/>
                  </a:lnTo>
                  <a:lnTo>
                    <a:pt x="26" y="34"/>
                  </a:lnTo>
                  <a:lnTo>
                    <a:pt x="8"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1" name="Freeform 72"/>
            <p:cNvSpPr/>
            <p:nvPr/>
          </p:nvSpPr>
          <p:spPr>
            <a:xfrm>
              <a:off x="1081" y="2424"/>
              <a:ext cx="35" cy="34"/>
            </a:xfrm>
            <a:custGeom>
              <a:avLst/>
              <a:gdLst>
                <a:gd name="txL" fmla="*/ 0 w 35"/>
                <a:gd name="txT" fmla="*/ 0 h 34"/>
                <a:gd name="txR" fmla="*/ 35 w 35"/>
                <a:gd name="txB" fmla="*/ 34 h 34"/>
              </a:gdLst>
              <a:ahLst/>
              <a:cxnLst>
                <a:cxn ang="0">
                  <a:pos x="0" y="17"/>
                </a:cxn>
                <a:cxn ang="0">
                  <a:pos x="9" y="0"/>
                </a:cxn>
                <a:cxn ang="0">
                  <a:pos x="26" y="0"/>
                </a:cxn>
                <a:cxn ang="0">
                  <a:pos x="35" y="17"/>
                </a:cxn>
                <a:cxn ang="0">
                  <a:pos x="26" y="34"/>
                </a:cxn>
                <a:cxn ang="0">
                  <a:pos x="9" y="34"/>
                </a:cxn>
                <a:cxn ang="0">
                  <a:pos x="0" y="17"/>
                </a:cxn>
              </a:cxnLst>
              <a:rect l="txL" t="txT" r="txR" b="txB"/>
              <a:pathLst>
                <a:path w="35" h="34">
                  <a:moveTo>
                    <a:pt x="0" y="17"/>
                  </a:moveTo>
                  <a:lnTo>
                    <a:pt x="9" y="0"/>
                  </a:lnTo>
                  <a:lnTo>
                    <a:pt x="26" y="0"/>
                  </a:lnTo>
                  <a:lnTo>
                    <a:pt x="35" y="17"/>
                  </a:lnTo>
                  <a:lnTo>
                    <a:pt x="26" y="34"/>
                  </a:lnTo>
                  <a:lnTo>
                    <a:pt x="9"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2" name="Line 73"/>
            <p:cNvSpPr/>
            <p:nvPr/>
          </p:nvSpPr>
          <p:spPr>
            <a:xfrm>
              <a:off x="1428" y="1870"/>
              <a:ext cx="78" cy="251"/>
            </a:xfrm>
            <a:prstGeom prst="line">
              <a:avLst/>
            </a:prstGeom>
            <a:ln w="14288" cap="flat" cmpd="sng">
              <a:solidFill>
                <a:srgbClr val="000000"/>
              </a:solidFill>
              <a:prstDash val="solid"/>
              <a:headEnd type="none" w="med" len="med"/>
              <a:tailEnd type="none" w="med" len="med"/>
            </a:ln>
          </p:spPr>
        </p:sp>
        <p:sp>
          <p:nvSpPr>
            <p:cNvPr id="79943" name="Line 74"/>
            <p:cNvSpPr/>
            <p:nvPr/>
          </p:nvSpPr>
          <p:spPr>
            <a:xfrm>
              <a:off x="1757" y="1870"/>
              <a:ext cx="78" cy="251"/>
            </a:xfrm>
            <a:prstGeom prst="line">
              <a:avLst/>
            </a:prstGeom>
            <a:ln w="14288" cap="flat" cmpd="sng">
              <a:solidFill>
                <a:srgbClr val="000000"/>
              </a:solidFill>
              <a:prstDash val="solid"/>
              <a:headEnd type="none" w="med" len="med"/>
              <a:tailEnd type="none" w="med" len="med"/>
            </a:ln>
          </p:spPr>
        </p:sp>
        <p:sp>
          <p:nvSpPr>
            <p:cNvPr id="79944" name="Freeform 75"/>
            <p:cNvSpPr/>
            <p:nvPr/>
          </p:nvSpPr>
          <p:spPr>
            <a:xfrm>
              <a:off x="1783" y="2008"/>
              <a:ext cx="52" cy="113"/>
            </a:xfrm>
            <a:custGeom>
              <a:avLst/>
              <a:gdLst>
                <a:gd name="txL" fmla="*/ 0 w 52"/>
                <a:gd name="txT" fmla="*/ 0 h 113"/>
                <a:gd name="txR" fmla="*/ 52 w 52"/>
                <a:gd name="txB" fmla="*/ 113 h 113"/>
              </a:gdLst>
              <a:ahLst/>
              <a:cxnLst>
                <a:cxn ang="0">
                  <a:pos x="35" y="0"/>
                </a:cxn>
                <a:cxn ang="0">
                  <a:pos x="26" y="26"/>
                </a:cxn>
                <a:cxn ang="0">
                  <a:pos x="0" y="17"/>
                </a:cxn>
                <a:cxn ang="0">
                  <a:pos x="52" y="113"/>
                </a:cxn>
                <a:cxn ang="0">
                  <a:pos x="35" y="0"/>
                </a:cxn>
              </a:cxnLst>
              <a:rect l="txL" t="txT" r="txR" b="txB"/>
              <a:pathLst>
                <a:path w="52" h="113">
                  <a:moveTo>
                    <a:pt x="35" y="0"/>
                  </a:moveTo>
                  <a:lnTo>
                    <a:pt x="26" y="26"/>
                  </a:lnTo>
                  <a:lnTo>
                    <a:pt x="0" y="17"/>
                  </a:lnTo>
                  <a:lnTo>
                    <a:pt x="52" y="113"/>
                  </a:lnTo>
                  <a:lnTo>
                    <a:pt x="35"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5" name="Freeform 76"/>
            <p:cNvSpPr/>
            <p:nvPr/>
          </p:nvSpPr>
          <p:spPr>
            <a:xfrm>
              <a:off x="1454" y="2008"/>
              <a:ext cx="52" cy="113"/>
            </a:xfrm>
            <a:custGeom>
              <a:avLst/>
              <a:gdLst>
                <a:gd name="txL" fmla="*/ 0 w 52"/>
                <a:gd name="txT" fmla="*/ 0 h 113"/>
                <a:gd name="txR" fmla="*/ 52 w 52"/>
                <a:gd name="txB" fmla="*/ 113 h 113"/>
              </a:gdLst>
              <a:ahLst/>
              <a:cxnLst>
                <a:cxn ang="0">
                  <a:pos x="34" y="0"/>
                </a:cxn>
                <a:cxn ang="0">
                  <a:pos x="26" y="26"/>
                </a:cxn>
                <a:cxn ang="0">
                  <a:pos x="0" y="17"/>
                </a:cxn>
                <a:cxn ang="0">
                  <a:pos x="52" y="113"/>
                </a:cxn>
                <a:cxn ang="0">
                  <a:pos x="34" y="0"/>
                </a:cxn>
              </a:cxnLst>
              <a:rect l="txL" t="txT" r="txR" b="txB"/>
              <a:pathLst>
                <a:path w="52" h="113">
                  <a:moveTo>
                    <a:pt x="34" y="0"/>
                  </a:moveTo>
                  <a:lnTo>
                    <a:pt x="26" y="26"/>
                  </a:lnTo>
                  <a:lnTo>
                    <a:pt x="0" y="17"/>
                  </a:lnTo>
                  <a:lnTo>
                    <a:pt x="52" y="113"/>
                  </a:lnTo>
                  <a:lnTo>
                    <a:pt x="34"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6" name="Freeform 77"/>
            <p:cNvSpPr/>
            <p:nvPr/>
          </p:nvSpPr>
          <p:spPr>
            <a:xfrm>
              <a:off x="1774" y="2121"/>
              <a:ext cx="165" cy="155"/>
            </a:xfrm>
            <a:custGeom>
              <a:avLst/>
              <a:gdLst>
                <a:gd name="txL" fmla="*/ 0 w 165"/>
                <a:gd name="txT" fmla="*/ 0 h 155"/>
                <a:gd name="txR" fmla="*/ 165 w 165"/>
                <a:gd name="txB" fmla="*/ 155 h 155"/>
              </a:gdLst>
              <a:ahLst/>
              <a:cxnLst>
                <a:cxn ang="0">
                  <a:pos x="0" y="78"/>
                </a:cxn>
                <a:cxn ang="0">
                  <a:pos x="18" y="26"/>
                </a:cxn>
                <a:cxn ang="0">
                  <a:pos x="52" y="0"/>
                </a:cxn>
                <a:cxn ang="0">
                  <a:pos x="104" y="0"/>
                </a:cxn>
                <a:cxn ang="0">
                  <a:pos x="148" y="26"/>
                </a:cxn>
                <a:cxn ang="0">
                  <a:pos x="165" y="78"/>
                </a:cxn>
                <a:cxn ang="0">
                  <a:pos x="148" y="129"/>
                </a:cxn>
                <a:cxn ang="0">
                  <a:pos x="104" y="155"/>
                </a:cxn>
                <a:cxn ang="0">
                  <a:pos x="52" y="155"/>
                </a:cxn>
                <a:cxn ang="0">
                  <a:pos x="18" y="129"/>
                </a:cxn>
                <a:cxn ang="0">
                  <a:pos x="0" y="78"/>
                </a:cxn>
              </a:cxnLst>
              <a:rect l="txL" t="txT" r="txR" b="txB"/>
              <a:pathLst>
                <a:path w="165" h="155">
                  <a:moveTo>
                    <a:pt x="0" y="78"/>
                  </a:moveTo>
                  <a:lnTo>
                    <a:pt x="18" y="26"/>
                  </a:lnTo>
                  <a:lnTo>
                    <a:pt x="52" y="0"/>
                  </a:lnTo>
                  <a:lnTo>
                    <a:pt x="104" y="0"/>
                  </a:lnTo>
                  <a:lnTo>
                    <a:pt x="148" y="26"/>
                  </a:lnTo>
                  <a:lnTo>
                    <a:pt x="165" y="78"/>
                  </a:lnTo>
                  <a:lnTo>
                    <a:pt x="148" y="129"/>
                  </a:lnTo>
                  <a:lnTo>
                    <a:pt x="104" y="155"/>
                  </a:lnTo>
                  <a:lnTo>
                    <a:pt x="52" y="155"/>
                  </a:lnTo>
                  <a:lnTo>
                    <a:pt x="18" y="129"/>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7" name="Freeform 78"/>
            <p:cNvSpPr/>
            <p:nvPr/>
          </p:nvSpPr>
          <p:spPr>
            <a:xfrm>
              <a:off x="526" y="2778"/>
              <a:ext cx="165" cy="156"/>
            </a:xfrm>
            <a:custGeom>
              <a:avLst/>
              <a:gdLst>
                <a:gd name="txL" fmla="*/ 0 w 165"/>
                <a:gd name="txT" fmla="*/ 0 h 156"/>
                <a:gd name="txR" fmla="*/ 165 w 165"/>
                <a:gd name="txB" fmla="*/ 156 h 156"/>
              </a:gdLst>
              <a:ahLst/>
              <a:cxnLst>
                <a:cxn ang="0">
                  <a:pos x="0" y="78"/>
                </a:cxn>
                <a:cxn ang="0">
                  <a:pos x="18" y="26"/>
                </a:cxn>
                <a:cxn ang="0">
                  <a:pos x="52" y="0"/>
                </a:cxn>
                <a:cxn ang="0">
                  <a:pos x="104" y="0"/>
                </a:cxn>
                <a:cxn ang="0">
                  <a:pos x="148" y="26"/>
                </a:cxn>
                <a:cxn ang="0">
                  <a:pos x="165" y="78"/>
                </a:cxn>
                <a:cxn ang="0">
                  <a:pos x="148" y="122"/>
                </a:cxn>
                <a:cxn ang="0">
                  <a:pos x="104" y="156"/>
                </a:cxn>
                <a:cxn ang="0">
                  <a:pos x="52" y="156"/>
                </a:cxn>
                <a:cxn ang="0">
                  <a:pos x="18" y="122"/>
                </a:cxn>
                <a:cxn ang="0">
                  <a:pos x="0" y="78"/>
                </a:cxn>
              </a:cxnLst>
              <a:rect l="txL" t="txT" r="txR" b="txB"/>
              <a:pathLst>
                <a:path w="165" h="156">
                  <a:moveTo>
                    <a:pt x="0" y="78"/>
                  </a:moveTo>
                  <a:lnTo>
                    <a:pt x="18" y="26"/>
                  </a:lnTo>
                  <a:lnTo>
                    <a:pt x="52" y="0"/>
                  </a:lnTo>
                  <a:lnTo>
                    <a:pt x="104" y="0"/>
                  </a:lnTo>
                  <a:lnTo>
                    <a:pt x="148" y="26"/>
                  </a:lnTo>
                  <a:lnTo>
                    <a:pt x="165" y="78"/>
                  </a:lnTo>
                  <a:lnTo>
                    <a:pt x="148" y="122"/>
                  </a:lnTo>
                  <a:lnTo>
                    <a:pt x="104" y="156"/>
                  </a:lnTo>
                  <a:lnTo>
                    <a:pt x="52" y="156"/>
                  </a:lnTo>
                  <a:lnTo>
                    <a:pt x="18" y="122"/>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48" name="Line 79"/>
            <p:cNvSpPr/>
            <p:nvPr/>
          </p:nvSpPr>
          <p:spPr>
            <a:xfrm flipH="1">
              <a:off x="856" y="1870"/>
              <a:ext cx="242" cy="329"/>
            </a:xfrm>
            <a:prstGeom prst="line">
              <a:avLst/>
            </a:prstGeom>
            <a:ln w="14288" cap="flat" cmpd="sng">
              <a:solidFill>
                <a:srgbClr val="000000"/>
              </a:solidFill>
              <a:prstDash val="solid"/>
              <a:headEnd type="none" w="med" len="med"/>
              <a:tailEnd type="none" w="med" len="med"/>
            </a:ln>
          </p:spPr>
        </p:sp>
        <p:sp>
          <p:nvSpPr>
            <p:cNvPr id="79949" name="Freeform 80"/>
            <p:cNvSpPr/>
            <p:nvPr/>
          </p:nvSpPr>
          <p:spPr>
            <a:xfrm>
              <a:off x="847" y="2103"/>
              <a:ext cx="87" cy="96"/>
            </a:xfrm>
            <a:custGeom>
              <a:avLst/>
              <a:gdLst>
                <a:gd name="txL" fmla="*/ 0 w 87"/>
                <a:gd name="txT" fmla="*/ 0 h 96"/>
                <a:gd name="txR" fmla="*/ 87 w 87"/>
                <a:gd name="txB" fmla="*/ 96 h 96"/>
              </a:gdLst>
              <a:ahLst/>
              <a:cxnLst>
                <a:cxn ang="0">
                  <a:pos x="87" y="26"/>
                </a:cxn>
                <a:cxn ang="0">
                  <a:pos x="61" y="26"/>
                </a:cxn>
                <a:cxn ang="0">
                  <a:pos x="52" y="0"/>
                </a:cxn>
                <a:cxn ang="0">
                  <a:pos x="0" y="96"/>
                </a:cxn>
                <a:cxn ang="0">
                  <a:pos x="87" y="26"/>
                </a:cxn>
              </a:cxnLst>
              <a:rect l="txL" t="txT" r="txR" b="txB"/>
              <a:pathLst>
                <a:path w="87" h="96">
                  <a:moveTo>
                    <a:pt x="87" y="26"/>
                  </a:moveTo>
                  <a:lnTo>
                    <a:pt x="61" y="26"/>
                  </a:lnTo>
                  <a:lnTo>
                    <a:pt x="52" y="0"/>
                  </a:lnTo>
                  <a:lnTo>
                    <a:pt x="0" y="96"/>
                  </a:lnTo>
                  <a:lnTo>
                    <a:pt x="87"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50" name="Rectangle 81"/>
            <p:cNvSpPr/>
            <p:nvPr/>
          </p:nvSpPr>
          <p:spPr>
            <a:xfrm>
              <a:off x="1384" y="2008"/>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6</a:t>
              </a:r>
              <a:endParaRPr lang="en-US" altLang="zh-CN" sz="1800" dirty="0">
                <a:latin typeface="Arial" panose="020B0604020202020204" pitchFamily="34" charset="0"/>
              </a:endParaRPr>
            </a:p>
          </p:txBody>
        </p:sp>
        <p:sp>
          <p:nvSpPr>
            <p:cNvPr id="79951" name="Rectangle 82"/>
            <p:cNvSpPr/>
            <p:nvPr/>
          </p:nvSpPr>
          <p:spPr>
            <a:xfrm>
              <a:off x="1714" y="2008"/>
              <a:ext cx="76"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7</a:t>
              </a:r>
              <a:endParaRPr lang="en-US" altLang="zh-CN" sz="1800" dirty="0">
                <a:latin typeface="Arial" panose="020B0604020202020204" pitchFamily="34" charset="0"/>
              </a:endParaRPr>
            </a:p>
          </p:txBody>
        </p:sp>
        <p:sp>
          <p:nvSpPr>
            <p:cNvPr id="79952" name="Line 83"/>
            <p:cNvSpPr/>
            <p:nvPr/>
          </p:nvSpPr>
          <p:spPr>
            <a:xfrm flipH="1">
              <a:off x="630" y="2441"/>
              <a:ext cx="139" cy="285"/>
            </a:xfrm>
            <a:prstGeom prst="line">
              <a:avLst/>
            </a:prstGeom>
            <a:ln w="14288" cap="flat" cmpd="sng">
              <a:solidFill>
                <a:srgbClr val="000000"/>
              </a:solidFill>
              <a:prstDash val="solid"/>
              <a:headEnd type="none" w="med" len="med"/>
              <a:tailEnd type="none" w="med" len="med"/>
            </a:ln>
          </p:spPr>
        </p:sp>
        <p:sp>
          <p:nvSpPr>
            <p:cNvPr id="79953" name="Line 84"/>
            <p:cNvSpPr/>
            <p:nvPr/>
          </p:nvSpPr>
          <p:spPr>
            <a:xfrm flipH="1">
              <a:off x="1012" y="2441"/>
              <a:ext cx="86" cy="329"/>
            </a:xfrm>
            <a:prstGeom prst="line">
              <a:avLst/>
            </a:prstGeom>
            <a:ln w="14288" cap="flat" cmpd="sng">
              <a:solidFill>
                <a:srgbClr val="000000"/>
              </a:solidFill>
              <a:prstDash val="solid"/>
              <a:headEnd type="none" w="med" len="med"/>
              <a:tailEnd type="none" w="med" len="med"/>
            </a:ln>
          </p:spPr>
        </p:sp>
        <p:sp>
          <p:nvSpPr>
            <p:cNvPr id="79954" name="Freeform 85"/>
            <p:cNvSpPr/>
            <p:nvPr/>
          </p:nvSpPr>
          <p:spPr>
            <a:xfrm>
              <a:off x="604" y="2666"/>
              <a:ext cx="70" cy="104"/>
            </a:xfrm>
            <a:custGeom>
              <a:avLst/>
              <a:gdLst>
                <a:gd name="txL" fmla="*/ 0 w 70"/>
                <a:gd name="txT" fmla="*/ 0 h 104"/>
                <a:gd name="txR" fmla="*/ 70 w 70"/>
                <a:gd name="txB" fmla="*/ 104 h 104"/>
              </a:gdLst>
              <a:ahLst/>
              <a:cxnLst>
                <a:cxn ang="0">
                  <a:pos x="26" y="0"/>
                </a:cxn>
                <a:cxn ang="0">
                  <a:pos x="44" y="26"/>
                </a:cxn>
                <a:cxn ang="0">
                  <a:pos x="70" y="17"/>
                </a:cxn>
                <a:cxn ang="0">
                  <a:pos x="0" y="104"/>
                </a:cxn>
                <a:cxn ang="0">
                  <a:pos x="26" y="0"/>
                </a:cxn>
              </a:cxnLst>
              <a:rect l="txL" t="txT" r="txR" b="txB"/>
              <a:pathLst>
                <a:path w="70" h="104">
                  <a:moveTo>
                    <a:pt x="26" y="0"/>
                  </a:moveTo>
                  <a:lnTo>
                    <a:pt x="44" y="26"/>
                  </a:lnTo>
                  <a:lnTo>
                    <a:pt x="70" y="17"/>
                  </a:lnTo>
                  <a:lnTo>
                    <a:pt x="0" y="104"/>
                  </a:lnTo>
                  <a:lnTo>
                    <a:pt x="26"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55" name="Freeform 86"/>
            <p:cNvSpPr/>
            <p:nvPr/>
          </p:nvSpPr>
          <p:spPr>
            <a:xfrm>
              <a:off x="1012" y="2666"/>
              <a:ext cx="52" cy="104"/>
            </a:xfrm>
            <a:custGeom>
              <a:avLst/>
              <a:gdLst>
                <a:gd name="txL" fmla="*/ 0 w 52"/>
                <a:gd name="txT" fmla="*/ 0 h 104"/>
                <a:gd name="txR" fmla="*/ 52 w 52"/>
                <a:gd name="txB" fmla="*/ 104 h 104"/>
              </a:gdLst>
              <a:ahLst/>
              <a:cxnLst>
                <a:cxn ang="0">
                  <a:pos x="8" y="0"/>
                </a:cxn>
                <a:cxn ang="0">
                  <a:pos x="26" y="26"/>
                </a:cxn>
                <a:cxn ang="0">
                  <a:pos x="52" y="9"/>
                </a:cxn>
                <a:cxn ang="0">
                  <a:pos x="0" y="104"/>
                </a:cxn>
                <a:cxn ang="0">
                  <a:pos x="8" y="0"/>
                </a:cxn>
              </a:cxnLst>
              <a:rect l="txL" t="txT" r="txR" b="txB"/>
              <a:pathLst>
                <a:path w="52" h="104">
                  <a:moveTo>
                    <a:pt x="8" y="0"/>
                  </a:moveTo>
                  <a:lnTo>
                    <a:pt x="26" y="26"/>
                  </a:lnTo>
                  <a:lnTo>
                    <a:pt x="52" y="9"/>
                  </a:lnTo>
                  <a:lnTo>
                    <a:pt x="0" y="104"/>
                  </a:lnTo>
                  <a:lnTo>
                    <a:pt x="8"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56" name="Freeform 87"/>
            <p:cNvSpPr/>
            <p:nvPr/>
          </p:nvSpPr>
          <p:spPr>
            <a:xfrm>
              <a:off x="934" y="2778"/>
              <a:ext cx="164" cy="156"/>
            </a:xfrm>
            <a:custGeom>
              <a:avLst/>
              <a:gdLst>
                <a:gd name="txL" fmla="*/ 0 w 164"/>
                <a:gd name="txT" fmla="*/ 0 h 156"/>
                <a:gd name="txR" fmla="*/ 164 w 164"/>
                <a:gd name="txB" fmla="*/ 156 h 156"/>
              </a:gdLst>
              <a:ahLst/>
              <a:cxnLst>
                <a:cxn ang="0">
                  <a:pos x="0" y="78"/>
                </a:cxn>
                <a:cxn ang="0">
                  <a:pos x="17" y="26"/>
                </a:cxn>
                <a:cxn ang="0">
                  <a:pos x="60" y="0"/>
                </a:cxn>
                <a:cxn ang="0">
                  <a:pos x="104" y="0"/>
                </a:cxn>
                <a:cxn ang="0">
                  <a:pos x="147" y="26"/>
                </a:cxn>
                <a:cxn ang="0">
                  <a:pos x="164" y="78"/>
                </a:cxn>
                <a:cxn ang="0">
                  <a:pos x="147" y="122"/>
                </a:cxn>
                <a:cxn ang="0">
                  <a:pos x="104" y="156"/>
                </a:cxn>
                <a:cxn ang="0">
                  <a:pos x="60" y="156"/>
                </a:cxn>
                <a:cxn ang="0">
                  <a:pos x="17" y="122"/>
                </a:cxn>
                <a:cxn ang="0">
                  <a:pos x="0" y="78"/>
                </a:cxn>
              </a:cxnLst>
              <a:rect l="txL" t="txT" r="txR" b="txB"/>
              <a:pathLst>
                <a:path w="164" h="156">
                  <a:moveTo>
                    <a:pt x="0" y="78"/>
                  </a:moveTo>
                  <a:lnTo>
                    <a:pt x="17" y="26"/>
                  </a:lnTo>
                  <a:lnTo>
                    <a:pt x="60" y="0"/>
                  </a:lnTo>
                  <a:lnTo>
                    <a:pt x="104" y="0"/>
                  </a:lnTo>
                  <a:lnTo>
                    <a:pt x="147" y="26"/>
                  </a:lnTo>
                  <a:lnTo>
                    <a:pt x="164" y="78"/>
                  </a:lnTo>
                  <a:lnTo>
                    <a:pt x="147" y="122"/>
                  </a:lnTo>
                  <a:lnTo>
                    <a:pt x="104" y="156"/>
                  </a:lnTo>
                  <a:lnTo>
                    <a:pt x="60" y="156"/>
                  </a:lnTo>
                  <a:lnTo>
                    <a:pt x="17" y="122"/>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57" name="Rectangle 88"/>
            <p:cNvSpPr/>
            <p:nvPr/>
          </p:nvSpPr>
          <p:spPr>
            <a:xfrm>
              <a:off x="474" y="2622"/>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10</a:t>
              </a:r>
              <a:endParaRPr lang="en-US" altLang="zh-CN" sz="1800" dirty="0">
                <a:latin typeface="Arial" panose="020B0604020202020204" pitchFamily="34" charset="0"/>
              </a:endParaRPr>
            </a:p>
          </p:txBody>
        </p:sp>
        <p:sp>
          <p:nvSpPr>
            <p:cNvPr id="79958" name="Rectangle 89"/>
            <p:cNvSpPr/>
            <p:nvPr/>
          </p:nvSpPr>
          <p:spPr>
            <a:xfrm>
              <a:off x="882" y="2622"/>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11</a:t>
              </a:r>
              <a:endParaRPr lang="en-US" altLang="zh-CN" sz="1800" dirty="0">
                <a:latin typeface="Arial" panose="020B0604020202020204" pitchFamily="34" charset="0"/>
              </a:endParaRPr>
            </a:p>
          </p:txBody>
        </p:sp>
        <p:sp>
          <p:nvSpPr>
            <p:cNvPr id="79959" name="Freeform 90"/>
            <p:cNvSpPr/>
            <p:nvPr/>
          </p:nvSpPr>
          <p:spPr>
            <a:xfrm>
              <a:off x="1428" y="2121"/>
              <a:ext cx="164" cy="155"/>
            </a:xfrm>
            <a:custGeom>
              <a:avLst/>
              <a:gdLst>
                <a:gd name="txL" fmla="*/ 0 w 164"/>
                <a:gd name="txT" fmla="*/ 0 h 155"/>
                <a:gd name="txR" fmla="*/ 164 w 164"/>
                <a:gd name="txB" fmla="*/ 155 h 155"/>
              </a:gdLst>
              <a:ahLst/>
              <a:cxnLst>
                <a:cxn ang="0">
                  <a:pos x="0" y="78"/>
                </a:cxn>
                <a:cxn ang="0">
                  <a:pos x="17" y="26"/>
                </a:cxn>
                <a:cxn ang="0">
                  <a:pos x="52" y="0"/>
                </a:cxn>
                <a:cxn ang="0">
                  <a:pos x="104" y="0"/>
                </a:cxn>
                <a:cxn ang="0">
                  <a:pos x="147" y="26"/>
                </a:cxn>
                <a:cxn ang="0">
                  <a:pos x="164" y="78"/>
                </a:cxn>
                <a:cxn ang="0">
                  <a:pos x="147" y="129"/>
                </a:cxn>
                <a:cxn ang="0">
                  <a:pos x="104" y="155"/>
                </a:cxn>
                <a:cxn ang="0">
                  <a:pos x="52" y="155"/>
                </a:cxn>
                <a:cxn ang="0">
                  <a:pos x="17" y="129"/>
                </a:cxn>
                <a:cxn ang="0">
                  <a:pos x="0" y="78"/>
                </a:cxn>
              </a:cxnLst>
              <a:rect l="txL" t="txT" r="txR" b="txB"/>
              <a:pathLst>
                <a:path w="164" h="155">
                  <a:moveTo>
                    <a:pt x="0" y="78"/>
                  </a:moveTo>
                  <a:lnTo>
                    <a:pt x="17" y="26"/>
                  </a:lnTo>
                  <a:lnTo>
                    <a:pt x="52" y="0"/>
                  </a:lnTo>
                  <a:lnTo>
                    <a:pt x="104" y="0"/>
                  </a:lnTo>
                  <a:lnTo>
                    <a:pt x="147" y="26"/>
                  </a:lnTo>
                  <a:lnTo>
                    <a:pt x="164" y="78"/>
                  </a:lnTo>
                  <a:lnTo>
                    <a:pt x="147" y="129"/>
                  </a:lnTo>
                  <a:lnTo>
                    <a:pt x="104" y="155"/>
                  </a:lnTo>
                  <a:lnTo>
                    <a:pt x="52" y="155"/>
                  </a:lnTo>
                  <a:lnTo>
                    <a:pt x="17" y="129"/>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60" name="Freeform 91"/>
            <p:cNvSpPr/>
            <p:nvPr/>
          </p:nvSpPr>
          <p:spPr>
            <a:xfrm>
              <a:off x="3880" y="2121"/>
              <a:ext cx="165" cy="155"/>
            </a:xfrm>
            <a:custGeom>
              <a:avLst/>
              <a:gdLst>
                <a:gd name="txL" fmla="*/ 0 w 165"/>
                <a:gd name="txT" fmla="*/ 0 h 155"/>
                <a:gd name="txR" fmla="*/ 165 w 165"/>
                <a:gd name="txB" fmla="*/ 155 h 155"/>
              </a:gdLst>
              <a:ahLst/>
              <a:cxnLst>
                <a:cxn ang="0">
                  <a:pos x="0" y="78"/>
                </a:cxn>
                <a:cxn ang="0">
                  <a:pos x="17" y="26"/>
                </a:cxn>
                <a:cxn ang="0">
                  <a:pos x="61" y="0"/>
                </a:cxn>
                <a:cxn ang="0">
                  <a:pos x="113" y="0"/>
                </a:cxn>
                <a:cxn ang="0">
                  <a:pos x="147" y="26"/>
                </a:cxn>
                <a:cxn ang="0">
                  <a:pos x="165" y="78"/>
                </a:cxn>
                <a:cxn ang="0">
                  <a:pos x="147" y="129"/>
                </a:cxn>
                <a:cxn ang="0">
                  <a:pos x="113" y="155"/>
                </a:cxn>
                <a:cxn ang="0">
                  <a:pos x="61" y="155"/>
                </a:cxn>
                <a:cxn ang="0">
                  <a:pos x="17" y="129"/>
                </a:cxn>
                <a:cxn ang="0">
                  <a:pos x="0" y="78"/>
                </a:cxn>
              </a:cxnLst>
              <a:rect l="txL" t="txT" r="txR" b="txB"/>
              <a:pathLst>
                <a:path w="165" h="155">
                  <a:moveTo>
                    <a:pt x="0" y="78"/>
                  </a:moveTo>
                  <a:lnTo>
                    <a:pt x="17" y="26"/>
                  </a:lnTo>
                  <a:lnTo>
                    <a:pt x="61" y="0"/>
                  </a:lnTo>
                  <a:lnTo>
                    <a:pt x="113" y="0"/>
                  </a:lnTo>
                  <a:lnTo>
                    <a:pt x="147" y="26"/>
                  </a:lnTo>
                  <a:lnTo>
                    <a:pt x="165" y="78"/>
                  </a:lnTo>
                  <a:lnTo>
                    <a:pt x="147" y="129"/>
                  </a:lnTo>
                  <a:lnTo>
                    <a:pt x="113" y="155"/>
                  </a:lnTo>
                  <a:lnTo>
                    <a:pt x="61" y="155"/>
                  </a:lnTo>
                  <a:lnTo>
                    <a:pt x="17" y="129"/>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61" name="Freeform 92"/>
            <p:cNvSpPr/>
            <p:nvPr/>
          </p:nvSpPr>
          <p:spPr>
            <a:xfrm>
              <a:off x="4209" y="2121"/>
              <a:ext cx="165" cy="155"/>
            </a:xfrm>
            <a:custGeom>
              <a:avLst/>
              <a:gdLst>
                <a:gd name="txL" fmla="*/ 0 w 165"/>
                <a:gd name="txT" fmla="*/ 0 h 155"/>
                <a:gd name="txR" fmla="*/ 165 w 165"/>
                <a:gd name="txB" fmla="*/ 155 h 155"/>
              </a:gdLst>
              <a:ahLst/>
              <a:cxnLst>
                <a:cxn ang="0">
                  <a:pos x="0" y="78"/>
                </a:cxn>
                <a:cxn ang="0">
                  <a:pos x="18" y="26"/>
                </a:cxn>
                <a:cxn ang="0">
                  <a:pos x="61" y="0"/>
                </a:cxn>
                <a:cxn ang="0">
                  <a:pos x="104" y="0"/>
                </a:cxn>
                <a:cxn ang="0">
                  <a:pos x="148" y="26"/>
                </a:cxn>
                <a:cxn ang="0">
                  <a:pos x="165" y="78"/>
                </a:cxn>
                <a:cxn ang="0">
                  <a:pos x="148" y="129"/>
                </a:cxn>
                <a:cxn ang="0">
                  <a:pos x="104" y="155"/>
                </a:cxn>
                <a:cxn ang="0">
                  <a:pos x="61" y="155"/>
                </a:cxn>
                <a:cxn ang="0">
                  <a:pos x="18" y="129"/>
                </a:cxn>
                <a:cxn ang="0">
                  <a:pos x="0" y="78"/>
                </a:cxn>
              </a:cxnLst>
              <a:rect l="txL" t="txT" r="txR" b="txB"/>
              <a:pathLst>
                <a:path w="165" h="155">
                  <a:moveTo>
                    <a:pt x="0" y="78"/>
                  </a:moveTo>
                  <a:lnTo>
                    <a:pt x="18" y="26"/>
                  </a:lnTo>
                  <a:lnTo>
                    <a:pt x="61" y="0"/>
                  </a:lnTo>
                  <a:lnTo>
                    <a:pt x="104" y="0"/>
                  </a:lnTo>
                  <a:lnTo>
                    <a:pt x="148" y="26"/>
                  </a:lnTo>
                  <a:lnTo>
                    <a:pt x="165" y="78"/>
                  </a:lnTo>
                  <a:lnTo>
                    <a:pt x="148" y="129"/>
                  </a:lnTo>
                  <a:lnTo>
                    <a:pt x="104" y="155"/>
                  </a:lnTo>
                  <a:lnTo>
                    <a:pt x="61" y="155"/>
                  </a:lnTo>
                  <a:lnTo>
                    <a:pt x="18" y="129"/>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62" name="Line 93"/>
            <p:cNvSpPr/>
            <p:nvPr/>
          </p:nvSpPr>
          <p:spPr>
            <a:xfrm>
              <a:off x="3880" y="1870"/>
              <a:ext cx="87" cy="251"/>
            </a:xfrm>
            <a:prstGeom prst="line">
              <a:avLst/>
            </a:prstGeom>
            <a:ln w="14288" cap="flat" cmpd="sng">
              <a:solidFill>
                <a:srgbClr val="000000"/>
              </a:solidFill>
              <a:prstDash val="solid"/>
              <a:headEnd type="none" w="med" len="med"/>
              <a:tailEnd type="none" w="med" len="med"/>
            </a:ln>
          </p:spPr>
        </p:sp>
        <p:sp>
          <p:nvSpPr>
            <p:cNvPr id="79963" name="Line 94"/>
            <p:cNvSpPr/>
            <p:nvPr/>
          </p:nvSpPr>
          <p:spPr>
            <a:xfrm>
              <a:off x="4209" y="1870"/>
              <a:ext cx="78" cy="251"/>
            </a:xfrm>
            <a:prstGeom prst="line">
              <a:avLst/>
            </a:prstGeom>
            <a:ln w="14288" cap="flat" cmpd="sng">
              <a:solidFill>
                <a:srgbClr val="000000"/>
              </a:solidFill>
              <a:prstDash val="solid"/>
              <a:headEnd type="none" w="med" len="med"/>
              <a:tailEnd type="none" w="med" len="med"/>
            </a:ln>
          </p:spPr>
        </p:sp>
        <p:sp>
          <p:nvSpPr>
            <p:cNvPr id="79964" name="Freeform 95"/>
            <p:cNvSpPr/>
            <p:nvPr/>
          </p:nvSpPr>
          <p:spPr>
            <a:xfrm>
              <a:off x="4235" y="2008"/>
              <a:ext cx="61" cy="113"/>
            </a:xfrm>
            <a:custGeom>
              <a:avLst/>
              <a:gdLst>
                <a:gd name="txL" fmla="*/ 0 w 61"/>
                <a:gd name="txT" fmla="*/ 0 h 113"/>
                <a:gd name="txR" fmla="*/ 61 w 61"/>
                <a:gd name="txB" fmla="*/ 113 h 113"/>
              </a:gdLst>
              <a:ahLst/>
              <a:cxnLst>
                <a:cxn ang="0">
                  <a:pos x="0" y="17"/>
                </a:cxn>
                <a:cxn ang="0">
                  <a:pos x="26" y="26"/>
                </a:cxn>
                <a:cxn ang="0">
                  <a:pos x="44" y="0"/>
                </a:cxn>
                <a:cxn ang="0">
                  <a:pos x="61" y="113"/>
                </a:cxn>
                <a:cxn ang="0">
                  <a:pos x="0" y="17"/>
                </a:cxn>
              </a:cxnLst>
              <a:rect l="txL" t="txT" r="txR" b="txB"/>
              <a:pathLst>
                <a:path w="61" h="113">
                  <a:moveTo>
                    <a:pt x="0" y="17"/>
                  </a:moveTo>
                  <a:lnTo>
                    <a:pt x="26" y="26"/>
                  </a:lnTo>
                  <a:lnTo>
                    <a:pt x="44" y="0"/>
                  </a:lnTo>
                  <a:lnTo>
                    <a:pt x="61" y="113"/>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65" name="Freeform 96"/>
            <p:cNvSpPr/>
            <p:nvPr/>
          </p:nvSpPr>
          <p:spPr>
            <a:xfrm>
              <a:off x="3906" y="2008"/>
              <a:ext cx="61" cy="104"/>
            </a:xfrm>
            <a:custGeom>
              <a:avLst/>
              <a:gdLst>
                <a:gd name="txL" fmla="*/ 0 w 61"/>
                <a:gd name="txT" fmla="*/ 0 h 104"/>
                <a:gd name="txR" fmla="*/ 61 w 61"/>
                <a:gd name="txB" fmla="*/ 104 h 104"/>
              </a:gdLst>
              <a:ahLst/>
              <a:cxnLst>
                <a:cxn ang="0">
                  <a:pos x="0" y="9"/>
                </a:cxn>
                <a:cxn ang="0">
                  <a:pos x="26" y="26"/>
                </a:cxn>
                <a:cxn ang="0">
                  <a:pos x="43" y="0"/>
                </a:cxn>
                <a:cxn ang="0">
                  <a:pos x="61" y="104"/>
                </a:cxn>
                <a:cxn ang="0">
                  <a:pos x="0" y="9"/>
                </a:cxn>
              </a:cxnLst>
              <a:rect l="txL" t="txT" r="txR" b="txB"/>
              <a:pathLst>
                <a:path w="61" h="104">
                  <a:moveTo>
                    <a:pt x="0" y="9"/>
                  </a:moveTo>
                  <a:lnTo>
                    <a:pt x="26" y="26"/>
                  </a:lnTo>
                  <a:lnTo>
                    <a:pt x="43" y="0"/>
                  </a:lnTo>
                  <a:lnTo>
                    <a:pt x="61" y="104"/>
                  </a:lnTo>
                  <a:lnTo>
                    <a:pt x="0" y="9"/>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66" name="Rectangle 97"/>
            <p:cNvSpPr/>
            <p:nvPr/>
          </p:nvSpPr>
          <p:spPr>
            <a:xfrm>
              <a:off x="1263"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67" name="Rectangle 98"/>
            <p:cNvSpPr/>
            <p:nvPr/>
          </p:nvSpPr>
          <p:spPr>
            <a:xfrm>
              <a:off x="1402" y="3029"/>
              <a:ext cx="68"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J</a:t>
              </a:r>
              <a:endParaRPr lang="en-US" altLang="zh-CN" sz="1800" dirty="0">
                <a:latin typeface="Arial" panose="020B0604020202020204" pitchFamily="34" charset="0"/>
              </a:endParaRPr>
            </a:p>
          </p:txBody>
        </p:sp>
        <p:sp>
          <p:nvSpPr>
            <p:cNvPr id="79968" name="Rectangle 99"/>
            <p:cNvSpPr/>
            <p:nvPr/>
          </p:nvSpPr>
          <p:spPr>
            <a:xfrm>
              <a:off x="1592" y="3012"/>
              <a:ext cx="321"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69" name="Rectangle 100"/>
            <p:cNvSpPr/>
            <p:nvPr/>
          </p:nvSpPr>
          <p:spPr>
            <a:xfrm>
              <a:off x="1714" y="3029"/>
              <a:ext cx="99"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N</a:t>
              </a:r>
              <a:endParaRPr lang="en-US" altLang="zh-CN" sz="1800" dirty="0">
                <a:latin typeface="Arial" panose="020B0604020202020204" pitchFamily="34" charset="0"/>
              </a:endParaRPr>
            </a:p>
          </p:txBody>
        </p:sp>
        <p:sp>
          <p:nvSpPr>
            <p:cNvPr id="79970" name="Rectangle 101"/>
            <p:cNvSpPr/>
            <p:nvPr/>
          </p:nvSpPr>
          <p:spPr>
            <a:xfrm>
              <a:off x="1913"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71" name="Rectangle 102"/>
            <p:cNvSpPr/>
            <p:nvPr/>
          </p:nvSpPr>
          <p:spPr>
            <a:xfrm>
              <a:off x="2043" y="3029"/>
              <a:ext cx="91"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K</a:t>
              </a:r>
              <a:endParaRPr lang="en-US" altLang="zh-CN" sz="1800" dirty="0">
                <a:latin typeface="Arial" panose="020B0604020202020204" pitchFamily="34" charset="0"/>
              </a:endParaRPr>
            </a:p>
          </p:txBody>
        </p:sp>
        <p:sp>
          <p:nvSpPr>
            <p:cNvPr id="79972" name="Rectangle 103"/>
            <p:cNvSpPr/>
            <p:nvPr/>
          </p:nvSpPr>
          <p:spPr>
            <a:xfrm>
              <a:off x="1263"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73" name="Rectangle 104"/>
            <p:cNvSpPr/>
            <p:nvPr/>
          </p:nvSpPr>
          <p:spPr>
            <a:xfrm>
              <a:off x="1592" y="3177"/>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74" name="Rectangle 105"/>
            <p:cNvSpPr/>
            <p:nvPr/>
          </p:nvSpPr>
          <p:spPr>
            <a:xfrm>
              <a:off x="1913"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75" name="Rectangle 106"/>
            <p:cNvSpPr/>
            <p:nvPr/>
          </p:nvSpPr>
          <p:spPr>
            <a:xfrm>
              <a:off x="1133" y="3029"/>
              <a:ext cx="152"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12</a:t>
              </a:r>
              <a:endParaRPr lang="en-US" altLang="zh-CN" sz="1800" dirty="0">
                <a:latin typeface="Arial" panose="020B0604020202020204" pitchFamily="34" charset="0"/>
              </a:endParaRPr>
            </a:p>
          </p:txBody>
        </p:sp>
        <p:sp>
          <p:nvSpPr>
            <p:cNvPr id="79976" name="Freeform 107"/>
            <p:cNvSpPr/>
            <p:nvPr/>
          </p:nvSpPr>
          <p:spPr>
            <a:xfrm>
              <a:off x="1402" y="3246"/>
              <a:ext cx="43" cy="34"/>
            </a:xfrm>
            <a:custGeom>
              <a:avLst/>
              <a:gdLst>
                <a:gd name="txL" fmla="*/ 0 w 43"/>
                <a:gd name="txT" fmla="*/ 0 h 34"/>
                <a:gd name="txR" fmla="*/ 43 w 43"/>
                <a:gd name="txB" fmla="*/ 34 h 34"/>
              </a:gdLst>
              <a:ahLst/>
              <a:cxnLst>
                <a:cxn ang="0">
                  <a:pos x="0" y="17"/>
                </a:cxn>
                <a:cxn ang="0">
                  <a:pos x="17" y="0"/>
                </a:cxn>
                <a:cxn ang="0">
                  <a:pos x="34" y="0"/>
                </a:cxn>
                <a:cxn ang="0">
                  <a:pos x="43" y="17"/>
                </a:cxn>
                <a:cxn ang="0">
                  <a:pos x="34" y="34"/>
                </a:cxn>
                <a:cxn ang="0">
                  <a:pos x="17" y="34"/>
                </a:cxn>
                <a:cxn ang="0">
                  <a:pos x="0" y="17"/>
                </a:cxn>
              </a:cxnLst>
              <a:rect l="txL" t="txT" r="txR" b="txB"/>
              <a:pathLst>
                <a:path w="43" h="34">
                  <a:moveTo>
                    <a:pt x="0" y="17"/>
                  </a:moveTo>
                  <a:lnTo>
                    <a:pt x="17" y="0"/>
                  </a:lnTo>
                  <a:lnTo>
                    <a:pt x="34" y="0"/>
                  </a:lnTo>
                  <a:lnTo>
                    <a:pt x="43" y="17"/>
                  </a:lnTo>
                  <a:lnTo>
                    <a:pt x="34" y="34"/>
                  </a:lnTo>
                  <a:lnTo>
                    <a:pt x="17"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77" name="Freeform 108"/>
            <p:cNvSpPr/>
            <p:nvPr/>
          </p:nvSpPr>
          <p:spPr>
            <a:xfrm>
              <a:off x="1731" y="3246"/>
              <a:ext cx="43" cy="34"/>
            </a:xfrm>
            <a:custGeom>
              <a:avLst/>
              <a:gdLst>
                <a:gd name="txL" fmla="*/ 0 w 43"/>
                <a:gd name="txT" fmla="*/ 0 h 34"/>
                <a:gd name="txR" fmla="*/ 43 w 43"/>
                <a:gd name="txB" fmla="*/ 34 h 34"/>
              </a:gdLst>
              <a:ahLst/>
              <a:cxnLst>
                <a:cxn ang="0">
                  <a:pos x="0" y="17"/>
                </a:cxn>
                <a:cxn ang="0">
                  <a:pos x="9" y="0"/>
                </a:cxn>
                <a:cxn ang="0">
                  <a:pos x="35" y="0"/>
                </a:cxn>
                <a:cxn ang="0">
                  <a:pos x="43" y="17"/>
                </a:cxn>
                <a:cxn ang="0">
                  <a:pos x="35" y="34"/>
                </a:cxn>
                <a:cxn ang="0">
                  <a:pos x="9" y="34"/>
                </a:cxn>
                <a:cxn ang="0">
                  <a:pos x="0" y="17"/>
                </a:cxn>
              </a:cxnLst>
              <a:rect l="txL" t="txT" r="txR" b="txB"/>
              <a:pathLst>
                <a:path w="43" h="34">
                  <a:moveTo>
                    <a:pt x="0" y="17"/>
                  </a:moveTo>
                  <a:lnTo>
                    <a:pt x="9" y="0"/>
                  </a:lnTo>
                  <a:lnTo>
                    <a:pt x="35" y="0"/>
                  </a:lnTo>
                  <a:lnTo>
                    <a:pt x="43" y="17"/>
                  </a:lnTo>
                  <a:lnTo>
                    <a:pt x="35" y="34"/>
                  </a:lnTo>
                  <a:lnTo>
                    <a:pt x="9"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78" name="Freeform 109"/>
            <p:cNvSpPr/>
            <p:nvPr/>
          </p:nvSpPr>
          <p:spPr>
            <a:xfrm>
              <a:off x="2060" y="3246"/>
              <a:ext cx="44" cy="34"/>
            </a:xfrm>
            <a:custGeom>
              <a:avLst/>
              <a:gdLst>
                <a:gd name="txL" fmla="*/ 0 w 44"/>
                <a:gd name="txT" fmla="*/ 0 h 34"/>
                <a:gd name="txR" fmla="*/ 44 w 44"/>
                <a:gd name="txB" fmla="*/ 34 h 34"/>
              </a:gdLst>
              <a:ahLst/>
              <a:cxnLst>
                <a:cxn ang="0">
                  <a:pos x="0" y="17"/>
                </a:cxn>
                <a:cxn ang="0">
                  <a:pos x="9" y="0"/>
                </a:cxn>
                <a:cxn ang="0">
                  <a:pos x="35" y="0"/>
                </a:cxn>
                <a:cxn ang="0">
                  <a:pos x="44" y="17"/>
                </a:cxn>
                <a:cxn ang="0">
                  <a:pos x="35" y="34"/>
                </a:cxn>
                <a:cxn ang="0">
                  <a:pos x="9" y="34"/>
                </a:cxn>
                <a:cxn ang="0">
                  <a:pos x="0" y="17"/>
                </a:cxn>
              </a:cxnLst>
              <a:rect l="txL" t="txT" r="txR" b="txB"/>
              <a:pathLst>
                <a:path w="44" h="34">
                  <a:moveTo>
                    <a:pt x="0" y="17"/>
                  </a:moveTo>
                  <a:lnTo>
                    <a:pt x="9" y="0"/>
                  </a:lnTo>
                  <a:lnTo>
                    <a:pt x="35" y="0"/>
                  </a:lnTo>
                  <a:lnTo>
                    <a:pt x="44" y="17"/>
                  </a:lnTo>
                  <a:lnTo>
                    <a:pt x="35" y="34"/>
                  </a:lnTo>
                  <a:lnTo>
                    <a:pt x="9"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79" name="Rectangle 110"/>
            <p:cNvSpPr/>
            <p:nvPr/>
          </p:nvSpPr>
          <p:spPr>
            <a:xfrm>
              <a:off x="2572"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0" name="Rectangle 111"/>
            <p:cNvSpPr/>
            <p:nvPr/>
          </p:nvSpPr>
          <p:spPr>
            <a:xfrm>
              <a:off x="2710" y="3029"/>
              <a:ext cx="68"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J</a:t>
              </a:r>
              <a:endParaRPr lang="en-US" altLang="zh-CN" sz="1800" dirty="0">
                <a:latin typeface="Arial" panose="020B0604020202020204" pitchFamily="34" charset="0"/>
              </a:endParaRPr>
            </a:p>
          </p:txBody>
        </p:sp>
        <p:sp>
          <p:nvSpPr>
            <p:cNvPr id="79981" name="Rectangle 112"/>
            <p:cNvSpPr/>
            <p:nvPr/>
          </p:nvSpPr>
          <p:spPr>
            <a:xfrm>
              <a:off x="2901"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2" name="Rectangle 113"/>
            <p:cNvSpPr/>
            <p:nvPr/>
          </p:nvSpPr>
          <p:spPr>
            <a:xfrm>
              <a:off x="3013" y="3029"/>
              <a:ext cx="114"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M</a:t>
              </a:r>
              <a:endParaRPr lang="en-US" altLang="zh-CN" sz="1800" dirty="0">
                <a:latin typeface="Arial" panose="020B0604020202020204" pitchFamily="34" charset="0"/>
              </a:endParaRPr>
            </a:p>
          </p:txBody>
        </p:sp>
        <p:sp>
          <p:nvSpPr>
            <p:cNvPr id="79983" name="Rectangle 114"/>
            <p:cNvSpPr/>
            <p:nvPr/>
          </p:nvSpPr>
          <p:spPr>
            <a:xfrm>
              <a:off x="3230" y="3012"/>
              <a:ext cx="321"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4" name="Rectangle 115"/>
            <p:cNvSpPr/>
            <p:nvPr/>
          </p:nvSpPr>
          <p:spPr>
            <a:xfrm>
              <a:off x="3351" y="3029"/>
              <a:ext cx="91"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K</a:t>
              </a:r>
              <a:endParaRPr lang="en-US" altLang="zh-CN" sz="1800" dirty="0">
                <a:latin typeface="Arial" panose="020B0604020202020204" pitchFamily="34" charset="0"/>
              </a:endParaRPr>
            </a:p>
          </p:txBody>
        </p:sp>
        <p:sp>
          <p:nvSpPr>
            <p:cNvPr id="79985" name="Rectangle 116"/>
            <p:cNvSpPr/>
            <p:nvPr/>
          </p:nvSpPr>
          <p:spPr>
            <a:xfrm>
              <a:off x="2572"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6" name="Rectangle 117"/>
            <p:cNvSpPr/>
            <p:nvPr/>
          </p:nvSpPr>
          <p:spPr>
            <a:xfrm>
              <a:off x="2901"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7" name="Rectangle 118"/>
            <p:cNvSpPr/>
            <p:nvPr/>
          </p:nvSpPr>
          <p:spPr>
            <a:xfrm>
              <a:off x="3230" y="3177"/>
              <a:ext cx="321"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88" name="Rectangle 119"/>
            <p:cNvSpPr/>
            <p:nvPr/>
          </p:nvSpPr>
          <p:spPr>
            <a:xfrm>
              <a:off x="2442" y="3029"/>
              <a:ext cx="151"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13</a:t>
              </a:r>
              <a:endParaRPr lang="en-US" altLang="zh-CN" sz="1800" dirty="0">
                <a:latin typeface="Arial" panose="020B0604020202020204" pitchFamily="34" charset="0"/>
              </a:endParaRPr>
            </a:p>
          </p:txBody>
        </p:sp>
        <p:sp>
          <p:nvSpPr>
            <p:cNvPr id="79989" name="Freeform 120"/>
            <p:cNvSpPr/>
            <p:nvPr/>
          </p:nvSpPr>
          <p:spPr>
            <a:xfrm>
              <a:off x="2719" y="3246"/>
              <a:ext cx="35" cy="34"/>
            </a:xfrm>
            <a:custGeom>
              <a:avLst/>
              <a:gdLst>
                <a:gd name="txL" fmla="*/ 0 w 35"/>
                <a:gd name="txT" fmla="*/ 0 h 34"/>
                <a:gd name="txR" fmla="*/ 35 w 35"/>
                <a:gd name="txB" fmla="*/ 34 h 34"/>
              </a:gdLst>
              <a:ahLst/>
              <a:cxnLst>
                <a:cxn ang="0">
                  <a:pos x="0" y="17"/>
                </a:cxn>
                <a:cxn ang="0">
                  <a:pos x="9" y="0"/>
                </a:cxn>
                <a:cxn ang="0">
                  <a:pos x="26" y="0"/>
                </a:cxn>
                <a:cxn ang="0">
                  <a:pos x="35" y="17"/>
                </a:cxn>
                <a:cxn ang="0">
                  <a:pos x="26" y="34"/>
                </a:cxn>
                <a:cxn ang="0">
                  <a:pos x="9" y="34"/>
                </a:cxn>
                <a:cxn ang="0">
                  <a:pos x="0" y="17"/>
                </a:cxn>
              </a:cxnLst>
              <a:rect l="txL" t="txT" r="txR" b="txB"/>
              <a:pathLst>
                <a:path w="35" h="34">
                  <a:moveTo>
                    <a:pt x="0" y="17"/>
                  </a:moveTo>
                  <a:lnTo>
                    <a:pt x="9" y="0"/>
                  </a:lnTo>
                  <a:lnTo>
                    <a:pt x="26" y="0"/>
                  </a:lnTo>
                  <a:lnTo>
                    <a:pt x="35" y="17"/>
                  </a:lnTo>
                  <a:lnTo>
                    <a:pt x="26" y="34"/>
                  </a:lnTo>
                  <a:lnTo>
                    <a:pt x="9"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90" name="Freeform 121"/>
            <p:cNvSpPr/>
            <p:nvPr/>
          </p:nvSpPr>
          <p:spPr>
            <a:xfrm>
              <a:off x="3039" y="3246"/>
              <a:ext cx="44" cy="34"/>
            </a:xfrm>
            <a:custGeom>
              <a:avLst/>
              <a:gdLst>
                <a:gd name="txL" fmla="*/ 0 w 44"/>
                <a:gd name="txT" fmla="*/ 0 h 34"/>
                <a:gd name="txR" fmla="*/ 44 w 44"/>
                <a:gd name="txB" fmla="*/ 34 h 34"/>
              </a:gdLst>
              <a:ahLst/>
              <a:cxnLst>
                <a:cxn ang="0">
                  <a:pos x="0" y="17"/>
                </a:cxn>
                <a:cxn ang="0">
                  <a:pos x="18" y="0"/>
                </a:cxn>
                <a:cxn ang="0">
                  <a:pos x="35" y="0"/>
                </a:cxn>
                <a:cxn ang="0">
                  <a:pos x="44" y="17"/>
                </a:cxn>
                <a:cxn ang="0">
                  <a:pos x="35" y="34"/>
                </a:cxn>
                <a:cxn ang="0">
                  <a:pos x="18" y="34"/>
                </a:cxn>
                <a:cxn ang="0">
                  <a:pos x="0" y="17"/>
                </a:cxn>
              </a:cxnLst>
              <a:rect l="txL" t="txT" r="txR" b="txB"/>
              <a:pathLst>
                <a:path w="44" h="34">
                  <a:moveTo>
                    <a:pt x="0" y="17"/>
                  </a:moveTo>
                  <a:lnTo>
                    <a:pt x="18" y="0"/>
                  </a:lnTo>
                  <a:lnTo>
                    <a:pt x="35" y="0"/>
                  </a:lnTo>
                  <a:lnTo>
                    <a:pt x="44" y="17"/>
                  </a:lnTo>
                  <a:lnTo>
                    <a:pt x="35" y="34"/>
                  </a:lnTo>
                  <a:lnTo>
                    <a:pt x="18"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91" name="Freeform 122"/>
            <p:cNvSpPr/>
            <p:nvPr/>
          </p:nvSpPr>
          <p:spPr>
            <a:xfrm>
              <a:off x="3369" y="3246"/>
              <a:ext cx="43" cy="34"/>
            </a:xfrm>
            <a:custGeom>
              <a:avLst/>
              <a:gdLst>
                <a:gd name="txL" fmla="*/ 0 w 43"/>
                <a:gd name="txT" fmla="*/ 0 h 34"/>
                <a:gd name="txR" fmla="*/ 43 w 43"/>
                <a:gd name="txB" fmla="*/ 34 h 34"/>
              </a:gdLst>
              <a:ahLst/>
              <a:cxnLst>
                <a:cxn ang="0">
                  <a:pos x="0" y="17"/>
                </a:cxn>
                <a:cxn ang="0">
                  <a:pos x="8" y="0"/>
                </a:cxn>
                <a:cxn ang="0">
                  <a:pos x="34" y="0"/>
                </a:cxn>
                <a:cxn ang="0">
                  <a:pos x="43" y="17"/>
                </a:cxn>
                <a:cxn ang="0">
                  <a:pos x="34" y="34"/>
                </a:cxn>
                <a:cxn ang="0">
                  <a:pos x="8" y="34"/>
                </a:cxn>
                <a:cxn ang="0">
                  <a:pos x="0" y="17"/>
                </a:cxn>
              </a:cxnLst>
              <a:rect l="txL" t="txT" r="txR" b="txB"/>
              <a:pathLst>
                <a:path w="43" h="34">
                  <a:moveTo>
                    <a:pt x="0" y="17"/>
                  </a:moveTo>
                  <a:lnTo>
                    <a:pt x="8" y="0"/>
                  </a:lnTo>
                  <a:lnTo>
                    <a:pt x="34" y="0"/>
                  </a:lnTo>
                  <a:lnTo>
                    <a:pt x="43" y="17"/>
                  </a:lnTo>
                  <a:lnTo>
                    <a:pt x="34" y="34"/>
                  </a:lnTo>
                  <a:lnTo>
                    <a:pt x="8"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9992" name="Rectangle 123"/>
            <p:cNvSpPr/>
            <p:nvPr/>
          </p:nvSpPr>
          <p:spPr>
            <a:xfrm>
              <a:off x="3880"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93" name="Rectangle 124"/>
            <p:cNvSpPr/>
            <p:nvPr/>
          </p:nvSpPr>
          <p:spPr>
            <a:xfrm>
              <a:off x="4001" y="3029"/>
              <a:ext cx="91"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A</a:t>
              </a:r>
              <a:endParaRPr lang="en-US" altLang="zh-CN" sz="1800" dirty="0">
                <a:latin typeface="Arial" panose="020B0604020202020204" pitchFamily="34" charset="0"/>
              </a:endParaRPr>
            </a:p>
          </p:txBody>
        </p:sp>
        <p:sp>
          <p:nvSpPr>
            <p:cNvPr id="79994" name="Rectangle 125"/>
            <p:cNvSpPr/>
            <p:nvPr/>
          </p:nvSpPr>
          <p:spPr>
            <a:xfrm>
              <a:off x="4209" y="3012"/>
              <a:ext cx="330"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95" name="Rectangle 126"/>
            <p:cNvSpPr/>
            <p:nvPr/>
          </p:nvSpPr>
          <p:spPr>
            <a:xfrm>
              <a:off x="4331" y="3029"/>
              <a:ext cx="99"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H</a:t>
              </a:r>
              <a:endParaRPr lang="en-US" altLang="zh-CN" sz="1800" dirty="0">
                <a:latin typeface="Arial" panose="020B0604020202020204" pitchFamily="34" charset="0"/>
              </a:endParaRPr>
            </a:p>
          </p:txBody>
        </p:sp>
        <p:sp>
          <p:nvSpPr>
            <p:cNvPr id="79996" name="Rectangle 127"/>
            <p:cNvSpPr/>
            <p:nvPr/>
          </p:nvSpPr>
          <p:spPr>
            <a:xfrm>
              <a:off x="4539" y="3012"/>
              <a:ext cx="329" cy="165"/>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97" name="Rectangle 128"/>
            <p:cNvSpPr/>
            <p:nvPr/>
          </p:nvSpPr>
          <p:spPr>
            <a:xfrm>
              <a:off x="4669" y="3029"/>
              <a:ext cx="84"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F</a:t>
              </a:r>
              <a:endParaRPr lang="en-US" altLang="zh-CN" sz="1800" dirty="0">
                <a:latin typeface="Arial" panose="020B0604020202020204" pitchFamily="34" charset="0"/>
              </a:endParaRPr>
            </a:p>
          </p:txBody>
        </p:sp>
        <p:sp>
          <p:nvSpPr>
            <p:cNvPr id="79998" name="Rectangle 129"/>
            <p:cNvSpPr/>
            <p:nvPr/>
          </p:nvSpPr>
          <p:spPr>
            <a:xfrm>
              <a:off x="3880"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79999" name="Rectangle 130"/>
            <p:cNvSpPr/>
            <p:nvPr/>
          </p:nvSpPr>
          <p:spPr>
            <a:xfrm>
              <a:off x="4209" y="3177"/>
              <a:ext cx="330"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80000" name="Rectangle 131"/>
            <p:cNvSpPr/>
            <p:nvPr/>
          </p:nvSpPr>
          <p:spPr>
            <a:xfrm>
              <a:off x="4539" y="3177"/>
              <a:ext cx="329" cy="164"/>
            </a:xfrm>
            <a:prstGeom prst="rect">
              <a:avLst/>
            </a:prstGeom>
            <a:solidFill>
              <a:srgbClr val="FFFFFF"/>
            </a:solidFill>
            <a:ln w="1428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80001" name="Rectangle 132"/>
            <p:cNvSpPr/>
            <p:nvPr/>
          </p:nvSpPr>
          <p:spPr>
            <a:xfrm>
              <a:off x="3750" y="3029"/>
              <a:ext cx="152"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14</a:t>
              </a:r>
              <a:endParaRPr lang="en-US" altLang="zh-CN" sz="1800" dirty="0">
                <a:latin typeface="Arial" panose="020B0604020202020204" pitchFamily="34" charset="0"/>
              </a:endParaRPr>
            </a:p>
          </p:txBody>
        </p:sp>
        <p:sp>
          <p:nvSpPr>
            <p:cNvPr id="80002" name="Freeform 133"/>
            <p:cNvSpPr/>
            <p:nvPr/>
          </p:nvSpPr>
          <p:spPr>
            <a:xfrm>
              <a:off x="4027" y="3246"/>
              <a:ext cx="35" cy="34"/>
            </a:xfrm>
            <a:custGeom>
              <a:avLst/>
              <a:gdLst>
                <a:gd name="txL" fmla="*/ 0 w 35"/>
                <a:gd name="txT" fmla="*/ 0 h 34"/>
                <a:gd name="txR" fmla="*/ 35 w 35"/>
                <a:gd name="txB" fmla="*/ 34 h 34"/>
              </a:gdLst>
              <a:ahLst/>
              <a:cxnLst>
                <a:cxn ang="0">
                  <a:pos x="0" y="17"/>
                </a:cxn>
                <a:cxn ang="0">
                  <a:pos x="9" y="0"/>
                </a:cxn>
                <a:cxn ang="0">
                  <a:pos x="26" y="0"/>
                </a:cxn>
                <a:cxn ang="0">
                  <a:pos x="35" y="17"/>
                </a:cxn>
                <a:cxn ang="0">
                  <a:pos x="26" y="34"/>
                </a:cxn>
                <a:cxn ang="0">
                  <a:pos x="9" y="34"/>
                </a:cxn>
                <a:cxn ang="0">
                  <a:pos x="0" y="17"/>
                </a:cxn>
              </a:cxnLst>
              <a:rect l="txL" t="txT" r="txR" b="txB"/>
              <a:pathLst>
                <a:path w="35" h="34">
                  <a:moveTo>
                    <a:pt x="0" y="17"/>
                  </a:moveTo>
                  <a:lnTo>
                    <a:pt x="9" y="0"/>
                  </a:lnTo>
                  <a:lnTo>
                    <a:pt x="26" y="0"/>
                  </a:lnTo>
                  <a:lnTo>
                    <a:pt x="35" y="17"/>
                  </a:lnTo>
                  <a:lnTo>
                    <a:pt x="26" y="34"/>
                  </a:lnTo>
                  <a:lnTo>
                    <a:pt x="9"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03" name="Freeform 134"/>
            <p:cNvSpPr/>
            <p:nvPr/>
          </p:nvSpPr>
          <p:spPr>
            <a:xfrm>
              <a:off x="4357" y="3246"/>
              <a:ext cx="34" cy="34"/>
            </a:xfrm>
            <a:custGeom>
              <a:avLst/>
              <a:gdLst>
                <a:gd name="txL" fmla="*/ 0 w 34"/>
                <a:gd name="txT" fmla="*/ 0 h 34"/>
                <a:gd name="txR" fmla="*/ 34 w 34"/>
                <a:gd name="txB" fmla="*/ 34 h 34"/>
              </a:gdLst>
              <a:ahLst/>
              <a:cxnLst>
                <a:cxn ang="0">
                  <a:pos x="0" y="17"/>
                </a:cxn>
                <a:cxn ang="0">
                  <a:pos x="8" y="0"/>
                </a:cxn>
                <a:cxn ang="0">
                  <a:pos x="26" y="0"/>
                </a:cxn>
                <a:cxn ang="0">
                  <a:pos x="34" y="17"/>
                </a:cxn>
                <a:cxn ang="0">
                  <a:pos x="26" y="34"/>
                </a:cxn>
                <a:cxn ang="0">
                  <a:pos x="8" y="34"/>
                </a:cxn>
                <a:cxn ang="0">
                  <a:pos x="0" y="17"/>
                </a:cxn>
              </a:cxnLst>
              <a:rect l="txL" t="txT" r="txR" b="txB"/>
              <a:pathLst>
                <a:path w="34" h="34">
                  <a:moveTo>
                    <a:pt x="0" y="17"/>
                  </a:moveTo>
                  <a:lnTo>
                    <a:pt x="8" y="0"/>
                  </a:lnTo>
                  <a:lnTo>
                    <a:pt x="26" y="0"/>
                  </a:lnTo>
                  <a:lnTo>
                    <a:pt x="34" y="17"/>
                  </a:lnTo>
                  <a:lnTo>
                    <a:pt x="26" y="34"/>
                  </a:lnTo>
                  <a:lnTo>
                    <a:pt x="8"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04" name="Freeform 135"/>
            <p:cNvSpPr/>
            <p:nvPr/>
          </p:nvSpPr>
          <p:spPr>
            <a:xfrm>
              <a:off x="4677" y="3246"/>
              <a:ext cx="44" cy="34"/>
            </a:xfrm>
            <a:custGeom>
              <a:avLst/>
              <a:gdLst>
                <a:gd name="txL" fmla="*/ 0 w 44"/>
                <a:gd name="txT" fmla="*/ 0 h 34"/>
                <a:gd name="txR" fmla="*/ 44 w 44"/>
                <a:gd name="txB" fmla="*/ 34 h 34"/>
              </a:gdLst>
              <a:ahLst/>
              <a:cxnLst>
                <a:cxn ang="0">
                  <a:pos x="0" y="17"/>
                </a:cxn>
                <a:cxn ang="0">
                  <a:pos x="18" y="0"/>
                </a:cxn>
                <a:cxn ang="0">
                  <a:pos x="35" y="0"/>
                </a:cxn>
                <a:cxn ang="0">
                  <a:pos x="44" y="17"/>
                </a:cxn>
                <a:cxn ang="0">
                  <a:pos x="35" y="34"/>
                </a:cxn>
                <a:cxn ang="0">
                  <a:pos x="18" y="34"/>
                </a:cxn>
                <a:cxn ang="0">
                  <a:pos x="0" y="17"/>
                </a:cxn>
              </a:cxnLst>
              <a:rect l="txL" t="txT" r="txR" b="txB"/>
              <a:pathLst>
                <a:path w="44" h="34">
                  <a:moveTo>
                    <a:pt x="0" y="17"/>
                  </a:moveTo>
                  <a:lnTo>
                    <a:pt x="18" y="0"/>
                  </a:lnTo>
                  <a:lnTo>
                    <a:pt x="35" y="0"/>
                  </a:lnTo>
                  <a:lnTo>
                    <a:pt x="44" y="17"/>
                  </a:lnTo>
                  <a:lnTo>
                    <a:pt x="35" y="34"/>
                  </a:lnTo>
                  <a:lnTo>
                    <a:pt x="18" y="34"/>
                  </a:lnTo>
                  <a:lnTo>
                    <a:pt x="0" y="17"/>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05" name="Line 136"/>
            <p:cNvSpPr/>
            <p:nvPr/>
          </p:nvSpPr>
          <p:spPr>
            <a:xfrm flipH="1">
              <a:off x="1757" y="1870"/>
              <a:ext cx="737" cy="1142"/>
            </a:xfrm>
            <a:prstGeom prst="line">
              <a:avLst/>
            </a:prstGeom>
            <a:ln w="14288" cap="flat" cmpd="sng">
              <a:solidFill>
                <a:srgbClr val="000000"/>
              </a:solidFill>
              <a:prstDash val="solid"/>
              <a:headEnd type="none" w="med" len="med"/>
              <a:tailEnd type="none" w="med" len="med"/>
            </a:ln>
          </p:spPr>
        </p:sp>
        <p:sp>
          <p:nvSpPr>
            <p:cNvPr id="80006" name="Freeform 137"/>
            <p:cNvSpPr/>
            <p:nvPr/>
          </p:nvSpPr>
          <p:spPr>
            <a:xfrm>
              <a:off x="1757" y="2917"/>
              <a:ext cx="69" cy="95"/>
            </a:xfrm>
            <a:custGeom>
              <a:avLst/>
              <a:gdLst>
                <a:gd name="txL" fmla="*/ 0 w 69"/>
                <a:gd name="txT" fmla="*/ 0 h 95"/>
                <a:gd name="txR" fmla="*/ 69 w 69"/>
                <a:gd name="txB" fmla="*/ 95 h 95"/>
              </a:gdLst>
              <a:ahLst/>
              <a:cxnLst>
                <a:cxn ang="0">
                  <a:pos x="35" y="0"/>
                </a:cxn>
                <a:cxn ang="0">
                  <a:pos x="43" y="26"/>
                </a:cxn>
                <a:cxn ang="0">
                  <a:pos x="69" y="17"/>
                </a:cxn>
                <a:cxn ang="0">
                  <a:pos x="0" y="95"/>
                </a:cxn>
                <a:cxn ang="0">
                  <a:pos x="35" y="0"/>
                </a:cxn>
              </a:cxnLst>
              <a:rect l="txL" t="txT" r="txR" b="txB"/>
              <a:pathLst>
                <a:path w="69" h="95">
                  <a:moveTo>
                    <a:pt x="35" y="0"/>
                  </a:moveTo>
                  <a:lnTo>
                    <a:pt x="43" y="26"/>
                  </a:lnTo>
                  <a:lnTo>
                    <a:pt x="69" y="17"/>
                  </a:lnTo>
                  <a:lnTo>
                    <a:pt x="0" y="95"/>
                  </a:lnTo>
                  <a:lnTo>
                    <a:pt x="35"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07" name="Line 138"/>
            <p:cNvSpPr/>
            <p:nvPr/>
          </p:nvSpPr>
          <p:spPr>
            <a:xfrm>
              <a:off x="2814" y="1870"/>
              <a:ext cx="251" cy="1142"/>
            </a:xfrm>
            <a:prstGeom prst="line">
              <a:avLst/>
            </a:prstGeom>
            <a:ln w="14288" cap="flat" cmpd="sng">
              <a:solidFill>
                <a:srgbClr val="000000"/>
              </a:solidFill>
              <a:prstDash val="solid"/>
              <a:headEnd type="none" w="med" len="med"/>
              <a:tailEnd type="none" w="med" len="med"/>
            </a:ln>
          </p:spPr>
        </p:sp>
        <p:sp>
          <p:nvSpPr>
            <p:cNvPr id="80008" name="Freeform 139"/>
            <p:cNvSpPr/>
            <p:nvPr/>
          </p:nvSpPr>
          <p:spPr>
            <a:xfrm>
              <a:off x="3022" y="2908"/>
              <a:ext cx="43" cy="104"/>
            </a:xfrm>
            <a:custGeom>
              <a:avLst/>
              <a:gdLst>
                <a:gd name="txL" fmla="*/ 0 w 43"/>
                <a:gd name="txT" fmla="*/ 0 h 104"/>
                <a:gd name="txR" fmla="*/ 43 w 43"/>
                <a:gd name="txB" fmla="*/ 104 h 104"/>
              </a:gdLst>
              <a:ahLst/>
              <a:cxnLst>
                <a:cxn ang="0">
                  <a:pos x="0" y="9"/>
                </a:cxn>
                <a:cxn ang="0">
                  <a:pos x="17" y="26"/>
                </a:cxn>
                <a:cxn ang="0">
                  <a:pos x="35" y="0"/>
                </a:cxn>
                <a:cxn ang="0">
                  <a:pos x="43" y="104"/>
                </a:cxn>
                <a:cxn ang="0">
                  <a:pos x="0" y="9"/>
                </a:cxn>
              </a:cxnLst>
              <a:rect l="txL" t="txT" r="txR" b="txB"/>
              <a:pathLst>
                <a:path w="43" h="104">
                  <a:moveTo>
                    <a:pt x="0" y="9"/>
                  </a:moveTo>
                  <a:lnTo>
                    <a:pt x="17" y="26"/>
                  </a:lnTo>
                  <a:lnTo>
                    <a:pt x="35" y="0"/>
                  </a:lnTo>
                  <a:lnTo>
                    <a:pt x="43" y="104"/>
                  </a:lnTo>
                  <a:lnTo>
                    <a:pt x="0" y="9"/>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09" name="Line 140"/>
            <p:cNvSpPr/>
            <p:nvPr/>
          </p:nvSpPr>
          <p:spPr>
            <a:xfrm>
              <a:off x="3143" y="1870"/>
              <a:ext cx="902" cy="1142"/>
            </a:xfrm>
            <a:prstGeom prst="line">
              <a:avLst/>
            </a:prstGeom>
            <a:ln w="14288" cap="flat" cmpd="sng">
              <a:solidFill>
                <a:srgbClr val="000000"/>
              </a:solidFill>
              <a:prstDash val="solid"/>
              <a:headEnd type="none" w="med" len="med"/>
              <a:tailEnd type="none" w="med" len="med"/>
            </a:ln>
          </p:spPr>
        </p:sp>
        <p:sp>
          <p:nvSpPr>
            <p:cNvPr id="80010" name="Freeform 141"/>
            <p:cNvSpPr/>
            <p:nvPr/>
          </p:nvSpPr>
          <p:spPr>
            <a:xfrm>
              <a:off x="3958" y="2917"/>
              <a:ext cx="87" cy="95"/>
            </a:xfrm>
            <a:custGeom>
              <a:avLst/>
              <a:gdLst>
                <a:gd name="txL" fmla="*/ 0 w 87"/>
                <a:gd name="txT" fmla="*/ 0 h 95"/>
                <a:gd name="txR" fmla="*/ 87 w 87"/>
                <a:gd name="txB" fmla="*/ 95 h 95"/>
              </a:gdLst>
              <a:ahLst/>
              <a:cxnLst>
                <a:cxn ang="0">
                  <a:pos x="0" y="26"/>
                </a:cxn>
                <a:cxn ang="0">
                  <a:pos x="35" y="26"/>
                </a:cxn>
                <a:cxn ang="0">
                  <a:pos x="35" y="0"/>
                </a:cxn>
                <a:cxn ang="0">
                  <a:pos x="87" y="95"/>
                </a:cxn>
                <a:cxn ang="0">
                  <a:pos x="0" y="26"/>
                </a:cxn>
              </a:cxnLst>
              <a:rect l="txL" t="txT" r="txR" b="txB"/>
              <a:pathLst>
                <a:path w="87" h="95">
                  <a:moveTo>
                    <a:pt x="0" y="26"/>
                  </a:moveTo>
                  <a:lnTo>
                    <a:pt x="35" y="26"/>
                  </a:lnTo>
                  <a:lnTo>
                    <a:pt x="35" y="0"/>
                  </a:lnTo>
                  <a:lnTo>
                    <a:pt x="87" y="95"/>
                  </a:lnTo>
                  <a:lnTo>
                    <a:pt x="0" y="26"/>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11" name="Freeform 142"/>
            <p:cNvSpPr/>
            <p:nvPr/>
          </p:nvSpPr>
          <p:spPr>
            <a:xfrm>
              <a:off x="1176" y="3592"/>
              <a:ext cx="165" cy="156"/>
            </a:xfrm>
            <a:custGeom>
              <a:avLst/>
              <a:gdLst>
                <a:gd name="txL" fmla="*/ 0 w 165"/>
                <a:gd name="txT" fmla="*/ 0 h 156"/>
                <a:gd name="txR" fmla="*/ 165 w 165"/>
                <a:gd name="txB" fmla="*/ 156 h 156"/>
              </a:gdLst>
              <a:ahLst/>
              <a:cxnLst>
                <a:cxn ang="0">
                  <a:pos x="0" y="78"/>
                </a:cxn>
                <a:cxn ang="0">
                  <a:pos x="18" y="35"/>
                </a:cxn>
                <a:cxn ang="0">
                  <a:pos x="61" y="0"/>
                </a:cxn>
                <a:cxn ang="0">
                  <a:pos x="113" y="0"/>
                </a:cxn>
                <a:cxn ang="0">
                  <a:pos x="148" y="35"/>
                </a:cxn>
                <a:cxn ang="0">
                  <a:pos x="165" y="78"/>
                </a:cxn>
                <a:cxn ang="0">
                  <a:pos x="148" y="130"/>
                </a:cxn>
                <a:cxn ang="0">
                  <a:pos x="113" y="156"/>
                </a:cxn>
                <a:cxn ang="0">
                  <a:pos x="61" y="156"/>
                </a:cxn>
                <a:cxn ang="0">
                  <a:pos x="18" y="130"/>
                </a:cxn>
                <a:cxn ang="0">
                  <a:pos x="0" y="78"/>
                </a:cxn>
              </a:cxnLst>
              <a:rect l="txL" t="txT" r="txR" b="txB"/>
              <a:pathLst>
                <a:path w="165" h="156">
                  <a:moveTo>
                    <a:pt x="0" y="78"/>
                  </a:moveTo>
                  <a:lnTo>
                    <a:pt x="18" y="35"/>
                  </a:lnTo>
                  <a:lnTo>
                    <a:pt x="61" y="0"/>
                  </a:lnTo>
                  <a:lnTo>
                    <a:pt x="113" y="0"/>
                  </a:lnTo>
                  <a:lnTo>
                    <a:pt x="148" y="35"/>
                  </a:lnTo>
                  <a:lnTo>
                    <a:pt x="165" y="78"/>
                  </a:lnTo>
                  <a:lnTo>
                    <a:pt x="148" y="130"/>
                  </a:lnTo>
                  <a:lnTo>
                    <a:pt x="113" y="156"/>
                  </a:lnTo>
                  <a:lnTo>
                    <a:pt x="61" y="156"/>
                  </a:lnTo>
                  <a:lnTo>
                    <a:pt x="18"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12" name="Line 143"/>
            <p:cNvSpPr/>
            <p:nvPr/>
          </p:nvSpPr>
          <p:spPr>
            <a:xfrm flipH="1">
              <a:off x="1280" y="3263"/>
              <a:ext cx="148" cy="286"/>
            </a:xfrm>
            <a:prstGeom prst="line">
              <a:avLst/>
            </a:prstGeom>
            <a:ln w="14288" cap="flat" cmpd="sng">
              <a:solidFill>
                <a:srgbClr val="000000"/>
              </a:solidFill>
              <a:prstDash val="solid"/>
              <a:headEnd type="none" w="med" len="med"/>
              <a:tailEnd type="none" w="med" len="med"/>
            </a:ln>
          </p:spPr>
        </p:sp>
        <p:sp>
          <p:nvSpPr>
            <p:cNvPr id="80013" name="Line 144"/>
            <p:cNvSpPr/>
            <p:nvPr/>
          </p:nvSpPr>
          <p:spPr>
            <a:xfrm flipH="1">
              <a:off x="1670" y="3263"/>
              <a:ext cx="87" cy="329"/>
            </a:xfrm>
            <a:prstGeom prst="line">
              <a:avLst/>
            </a:prstGeom>
            <a:ln w="14288" cap="flat" cmpd="sng">
              <a:solidFill>
                <a:srgbClr val="000000"/>
              </a:solidFill>
              <a:prstDash val="solid"/>
              <a:headEnd type="none" w="med" len="med"/>
              <a:tailEnd type="none" w="med" len="med"/>
            </a:ln>
          </p:spPr>
        </p:sp>
        <p:sp>
          <p:nvSpPr>
            <p:cNvPr id="80014" name="Freeform 145"/>
            <p:cNvSpPr/>
            <p:nvPr/>
          </p:nvSpPr>
          <p:spPr>
            <a:xfrm>
              <a:off x="1263" y="3488"/>
              <a:ext cx="61" cy="104"/>
            </a:xfrm>
            <a:custGeom>
              <a:avLst/>
              <a:gdLst>
                <a:gd name="txL" fmla="*/ 0 w 61"/>
                <a:gd name="txT" fmla="*/ 0 h 104"/>
                <a:gd name="txR" fmla="*/ 61 w 61"/>
                <a:gd name="txB" fmla="*/ 104 h 104"/>
              </a:gdLst>
              <a:ahLst/>
              <a:cxnLst>
                <a:cxn ang="0">
                  <a:pos x="26" y="0"/>
                </a:cxn>
                <a:cxn ang="0">
                  <a:pos x="35" y="26"/>
                </a:cxn>
                <a:cxn ang="0">
                  <a:pos x="61" y="17"/>
                </a:cxn>
                <a:cxn ang="0">
                  <a:pos x="0" y="104"/>
                </a:cxn>
                <a:cxn ang="0">
                  <a:pos x="26" y="0"/>
                </a:cxn>
              </a:cxnLst>
              <a:rect l="txL" t="txT" r="txR" b="txB"/>
              <a:pathLst>
                <a:path w="61" h="104">
                  <a:moveTo>
                    <a:pt x="26" y="0"/>
                  </a:moveTo>
                  <a:lnTo>
                    <a:pt x="35" y="26"/>
                  </a:lnTo>
                  <a:lnTo>
                    <a:pt x="61" y="17"/>
                  </a:lnTo>
                  <a:lnTo>
                    <a:pt x="0" y="104"/>
                  </a:lnTo>
                  <a:lnTo>
                    <a:pt x="26"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15" name="Freeform 146"/>
            <p:cNvSpPr/>
            <p:nvPr/>
          </p:nvSpPr>
          <p:spPr>
            <a:xfrm>
              <a:off x="1670" y="3479"/>
              <a:ext cx="52" cy="113"/>
            </a:xfrm>
            <a:custGeom>
              <a:avLst/>
              <a:gdLst>
                <a:gd name="txL" fmla="*/ 0 w 52"/>
                <a:gd name="txT" fmla="*/ 0 h 113"/>
                <a:gd name="txR" fmla="*/ 52 w 52"/>
                <a:gd name="txB" fmla="*/ 113 h 113"/>
              </a:gdLst>
              <a:ahLst/>
              <a:cxnLst>
                <a:cxn ang="0">
                  <a:pos x="9" y="0"/>
                </a:cxn>
                <a:cxn ang="0">
                  <a:pos x="26" y="26"/>
                </a:cxn>
                <a:cxn ang="0">
                  <a:pos x="52" y="18"/>
                </a:cxn>
                <a:cxn ang="0">
                  <a:pos x="0" y="113"/>
                </a:cxn>
                <a:cxn ang="0">
                  <a:pos x="9" y="0"/>
                </a:cxn>
              </a:cxnLst>
              <a:rect l="txL" t="txT" r="txR" b="txB"/>
              <a:pathLst>
                <a:path w="52" h="113">
                  <a:moveTo>
                    <a:pt x="9" y="0"/>
                  </a:moveTo>
                  <a:lnTo>
                    <a:pt x="26" y="26"/>
                  </a:lnTo>
                  <a:lnTo>
                    <a:pt x="52" y="18"/>
                  </a:lnTo>
                  <a:lnTo>
                    <a:pt x="0" y="113"/>
                  </a:lnTo>
                  <a:lnTo>
                    <a:pt x="9"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16" name="Freeform 147"/>
            <p:cNvSpPr/>
            <p:nvPr/>
          </p:nvSpPr>
          <p:spPr>
            <a:xfrm>
              <a:off x="1592" y="3592"/>
              <a:ext cx="165" cy="156"/>
            </a:xfrm>
            <a:custGeom>
              <a:avLst/>
              <a:gdLst>
                <a:gd name="txL" fmla="*/ 0 w 165"/>
                <a:gd name="txT" fmla="*/ 0 h 156"/>
                <a:gd name="txR" fmla="*/ 165 w 165"/>
                <a:gd name="txB" fmla="*/ 156 h 156"/>
              </a:gdLst>
              <a:ahLst/>
              <a:cxnLst>
                <a:cxn ang="0">
                  <a:pos x="0" y="78"/>
                </a:cxn>
                <a:cxn ang="0">
                  <a:pos x="9" y="35"/>
                </a:cxn>
                <a:cxn ang="0">
                  <a:pos x="52" y="0"/>
                </a:cxn>
                <a:cxn ang="0">
                  <a:pos x="104" y="0"/>
                </a:cxn>
                <a:cxn ang="0">
                  <a:pos x="148" y="35"/>
                </a:cxn>
                <a:cxn ang="0">
                  <a:pos x="165" y="78"/>
                </a:cxn>
                <a:cxn ang="0">
                  <a:pos x="148" y="130"/>
                </a:cxn>
                <a:cxn ang="0">
                  <a:pos x="104" y="156"/>
                </a:cxn>
                <a:cxn ang="0">
                  <a:pos x="52" y="156"/>
                </a:cxn>
                <a:cxn ang="0">
                  <a:pos x="9" y="130"/>
                </a:cxn>
                <a:cxn ang="0">
                  <a:pos x="0" y="78"/>
                </a:cxn>
              </a:cxnLst>
              <a:rect l="txL" t="txT" r="txR" b="txB"/>
              <a:pathLst>
                <a:path w="165" h="156">
                  <a:moveTo>
                    <a:pt x="0" y="78"/>
                  </a:moveTo>
                  <a:lnTo>
                    <a:pt x="9" y="35"/>
                  </a:lnTo>
                  <a:lnTo>
                    <a:pt x="52" y="0"/>
                  </a:lnTo>
                  <a:lnTo>
                    <a:pt x="104" y="0"/>
                  </a:lnTo>
                  <a:lnTo>
                    <a:pt x="148" y="35"/>
                  </a:lnTo>
                  <a:lnTo>
                    <a:pt x="165" y="78"/>
                  </a:lnTo>
                  <a:lnTo>
                    <a:pt x="148" y="130"/>
                  </a:lnTo>
                  <a:lnTo>
                    <a:pt x="104" y="156"/>
                  </a:lnTo>
                  <a:lnTo>
                    <a:pt x="52" y="156"/>
                  </a:lnTo>
                  <a:lnTo>
                    <a:pt x="9"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17" name="Rectangle 148"/>
            <p:cNvSpPr/>
            <p:nvPr/>
          </p:nvSpPr>
          <p:spPr>
            <a:xfrm>
              <a:off x="1133"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15</a:t>
              </a:r>
              <a:endParaRPr lang="en-US" altLang="zh-CN" sz="1800" dirty="0">
                <a:latin typeface="Arial" panose="020B0604020202020204" pitchFamily="34" charset="0"/>
              </a:endParaRPr>
            </a:p>
          </p:txBody>
        </p:sp>
        <p:sp>
          <p:nvSpPr>
            <p:cNvPr id="80018" name="Rectangle 149"/>
            <p:cNvSpPr/>
            <p:nvPr/>
          </p:nvSpPr>
          <p:spPr>
            <a:xfrm>
              <a:off x="1540"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16</a:t>
              </a:r>
              <a:endParaRPr lang="en-US" altLang="zh-CN" sz="1800" dirty="0">
                <a:latin typeface="Arial" panose="020B0604020202020204" pitchFamily="34" charset="0"/>
              </a:endParaRPr>
            </a:p>
          </p:txBody>
        </p:sp>
        <p:sp>
          <p:nvSpPr>
            <p:cNvPr id="80019" name="Line 150"/>
            <p:cNvSpPr/>
            <p:nvPr/>
          </p:nvSpPr>
          <p:spPr>
            <a:xfrm>
              <a:off x="2078" y="3263"/>
              <a:ext cx="8" cy="35"/>
            </a:xfrm>
            <a:prstGeom prst="line">
              <a:avLst/>
            </a:prstGeom>
            <a:ln w="14288" cap="flat" cmpd="sng">
              <a:solidFill>
                <a:srgbClr val="000000"/>
              </a:solidFill>
              <a:prstDash val="solid"/>
              <a:headEnd type="none" w="med" len="med"/>
              <a:tailEnd type="none" w="med" len="med"/>
            </a:ln>
          </p:spPr>
        </p:sp>
        <p:sp>
          <p:nvSpPr>
            <p:cNvPr id="80020" name="Freeform 151"/>
            <p:cNvSpPr/>
            <p:nvPr/>
          </p:nvSpPr>
          <p:spPr>
            <a:xfrm>
              <a:off x="2095" y="3332"/>
              <a:ext cx="9" cy="35"/>
            </a:xfrm>
            <a:custGeom>
              <a:avLst/>
              <a:gdLst>
                <a:gd name="txL" fmla="*/ 0 w 1"/>
                <a:gd name="txT" fmla="*/ 0 h 4"/>
                <a:gd name="txR" fmla="*/ 1 w 1"/>
                <a:gd name="txB" fmla="*/ 4 h 4"/>
              </a:gdLst>
              <a:ahLst/>
              <a:cxnLst>
                <a:cxn ang="0">
                  <a:pos x="0" y="0"/>
                </a:cxn>
                <a:cxn ang="0">
                  <a:pos x="0" y="18"/>
                </a:cxn>
                <a:cxn ang="0">
                  <a:pos x="9" y="35"/>
                </a:cxn>
              </a:cxnLst>
              <a:rect l="txL" t="txT" r="txR" b="txB"/>
              <a:pathLst>
                <a:path w="1" h="4">
                  <a:moveTo>
                    <a:pt x="0" y="0"/>
                  </a:moveTo>
                  <a:lnTo>
                    <a:pt x="0" y="2"/>
                  </a:lnTo>
                  <a:lnTo>
                    <a:pt x="1"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21" name="Line 152"/>
            <p:cNvSpPr/>
            <p:nvPr/>
          </p:nvSpPr>
          <p:spPr>
            <a:xfrm>
              <a:off x="2130" y="3393"/>
              <a:ext cx="17" cy="26"/>
            </a:xfrm>
            <a:prstGeom prst="line">
              <a:avLst/>
            </a:prstGeom>
            <a:ln w="14288" cap="flat" cmpd="sng">
              <a:solidFill>
                <a:srgbClr val="000000"/>
              </a:solidFill>
              <a:prstDash val="solid"/>
              <a:headEnd type="none" w="med" len="med"/>
              <a:tailEnd type="none" w="med" len="med"/>
            </a:ln>
          </p:spPr>
        </p:sp>
        <p:sp>
          <p:nvSpPr>
            <p:cNvPr id="80022" name="Line 153"/>
            <p:cNvSpPr/>
            <p:nvPr/>
          </p:nvSpPr>
          <p:spPr>
            <a:xfrm>
              <a:off x="2173" y="3445"/>
              <a:ext cx="26" cy="17"/>
            </a:xfrm>
            <a:prstGeom prst="line">
              <a:avLst/>
            </a:prstGeom>
            <a:ln w="14288" cap="flat" cmpd="sng">
              <a:solidFill>
                <a:srgbClr val="000000"/>
              </a:solidFill>
              <a:prstDash val="solid"/>
              <a:headEnd type="none" w="med" len="med"/>
              <a:tailEnd type="none" w="med" len="med"/>
            </a:ln>
          </p:spPr>
        </p:sp>
        <p:sp>
          <p:nvSpPr>
            <p:cNvPr id="80023" name="Line 154"/>
            <p:cNvSpPr/>
            <p:nvPr/>
          </p:nvSpPr>
          <p:spPr>
            <a:xfrm>
              <a:off x="2225" y="3479"/>
              <a:ext cx="35" cy="9"/>
            </a:xfrm>
            <a:prstGeom prst="line">
              <a:avLst/>
            </a:prstGeom>
            <a:ln w="14288" cap="flat" cmpd="sng">
              <a:solidFill>
                <a:srgbClr val="000000"/>
              </a:solidFill>
              <a:prstDash val="solid"/>
              <a:headEnd type="none" w="med" len="med"/>
              <a:tailEnd type="none" w="med" len="med"/>
            </a:ln>
          </p:spPr>
        </p:sp>
        <p:sp>
          <p:nvSpPr>
            <p:cNvPr id="80024" name="Line 155"/>
            <p:cNvSpPr/>
            <p:nvPr/>
          </p:nvSpPr>
          <p:spPr>
            <a:xfrm>
              <a:off x="2294" y="3505"/>
              <a:ext cx="35" cy="1"/>
            </a:xfrm>
            <a:prstGeom prst="line">
              <a:avLst/>
            </a:prstGeom>
            <a:ln w="14288" cap="flat" cmpd="sng">
              <a:solidFill>
                <a:srgbClr val="000000"/>
              </a:solidFill>
              <a:prstDash val="solid"/>
              <a:headEnd type="none" w="med" len="med"/>
              <a:tailEnd type="none" w="med" len="med"/>
            </a:ln>
          </p:spPr>
        </p:sp>
        <p:sp>
          <p:nvSpPr>
            <p:cNvPr id="80025" name="Freeform 156"/>
            <p:cNvSpPr/>
            <p:nvPr/>
          </p:nvSpPr>
          <p:spPr>
            <a:xfrm>
              <a:off x="2364" y="3497"/>
              <a:ext cx="34" cy="8"/>
            </a:xfrm>
            <a:custGeom>
              <a:avLst/>
              <a:gdLst>
                <a:gd name="txL" fmla="*/ 0 w 4"/>
                <a:gd name="txT" fmla="*/ 0 h 1"/>
                <a:gd name="txR" fmla="*/ 4 w 4"/>
                <a:gd name="txB" fmla="*/ 1 h 1"/>
              </a:gdLst>
              <a:ahLst/>
              <a:cxnLst>
                <a:cxn ang="0">
                  <a:pos x="0" y="8"/>
                </a:cxn>
                <a:cxn ang="0">
                  <a:pos x="17" y="8"/>
                </a:cxn>
                <a:cxn ang="0">
                  <a:pos x="34" y="0"/>
                </a:cxn>
              </a:cxnLst>
              <a:rect l="txL" t="txT" r="txR" b="txB"/>
              <a:pathLst>
                <a:path w="4" h="1">
                  <a:moveTo>
                    <a:pt x="0" y="1"/>
                  </a:moveTo>
                  <a:lnTo>
                    <a:pt x="2" y="1"/>
                  </a:lnTo>
                  <a:lnTo>
                    <a:pt x="4" y="0"/>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26" name="Freeform 157"/>
            <p:cNvSpPr/>
            <p:nvPr/>
          </p:nvSpPr>
          <p:spPr>
            <a:xfrm>
              <a:off x="2433" y="3462"/>
              <a:ext cx="35" cy="17"/>
            </a:xfrm>
            <a:custGeom>
              <a:avLst/>
              <a:gdLst>
                <a:gd name="txL" fmla="*/ 0 w 4"/>
                <a:gd name="txT" fmla="*/ 0 h 2"/>
                <a:gd name="txR" fmla="*/ 4 w 4"/>
                <a:gd name="txB" fmla="*/ 2 h 2"/>
              </a:gdLst>
              <a:ahLst/>
              <a:cxnLst>
                <a:cxn ang="0">
                  <a:pos x="0" y="17"/>
                </a:cxn>
                <a:cxn ang="0">
                  <a:pos x="26" y="9"/>
                </a:cxn>
                <a:cxn ang="0">
                  <a:pos x="35" y="0"/>
                </a:cxn>
              </a:cxnLst>
              <a:rect l="txL" t="txT" r="txR" b="txB"/>
              <a:pathLst>
                <a:path w="4" h="2">
                  <a:moveTo>
                    <a:pt x="0" y="2"/>
                  </a:moveTo>
                  <a:lnTo>
                    <a:pt x="3" y="1"/>
                  </a:lnTo>
                  <a:lnTo>
                    <a:pt x="4" y="0"/>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27" name="Line 158"/>
            <p:cNvSpPr/>
            <p:nvPr/>
          </p:nvSpPr>
          <p:spPr>
            <a:xfrm flipV="1">
              <a:off x="2494" y="3428"/>
              <a:ext cx="26" cy="17"/>
            </a:xfrm>
            <a:prstGeom prst="line">
              <a:avLst/>
            </a:prstGeom>
            <a:ln w="14288" cap="flat" cmpd="sng">
              <a:solidFill>
                <a:srgbClr val="000000"/>
              </a:solidFill>
              <a:prstDash val="solid"/>
              <a:headEnd type="none" w="med" len="med"/>
              <a:tailEnd type="none" w="med" len="med"/>
            </a:ln>
          </p:spPr>
        </p:sp>
        <p:sp>
          <p:nvSpPr>
            <p:cNvPr id="80028" name="Line 159"/>
            <p:cNvSpPr/>
            <p:nvPr/>
          </p:nvSpPr>
          <p:spPr>
            <a:xfrm flipV="1">
              <a:off x="2537" y="3376"/>
              <a:ext cx="17" cy="26"/>
            </a:xfrm>
            <a:prstGeom prst="line">
              <a:avLst/>
            </a:prstGeom>
            <a:ln w="14288" cap="flat" cmpd="sng">
              <a:solidFill>
                <a:srgbClr val="000000"/>
              </a:solidFill>
              <a:prstDash val="solid"/>
              <a:headEnd type="none" w="med" len="med"/>
              <a:tailEnd type="none" w="med" len="med"/>
            </a:ln>
          </p:spPr>
        </p:sp>
        <p:sp>
          <p:nvSpPr>
            <p:cNvPr id="80029" name="Rectangle 160"/>
            <p:cNvSpPr/>
            <p:nvPr/>
          </p:nvSpPr>
          <p:spPr>
            <a:xfrm>
              <a:off x="2294" y="3358"/>
              <a:ext cx="75" cy="161"/>
            </a:xfrm>
            <a:prstGeom prst="rect">
              <a:avLst/>
            </a:prstGeom>
            <a:noFill/>
            <a:ln w="9525">
              <a:noFill/>
            </a:ln>
          </p:spPr>
          <p:txBody>
            <a:bodyPr wrap="none" lIns="0" tIns="0" rIns="0" bIns="0">
              <a:spAutoFit/>
            </a:bodyPr>
            <a:p>
              <a:r>
                <a:rPr lang="en-US" altLang="zh-CN" sz="1800" b="0" dirty="0">
                  <a:solidFill>
                    <a:srgbClr val="000000"/>
                  </a:solidFill>
                  <a:latin typeface="Times" charset="0"/>
                </a:rPr>
                <a:t>b</a:t>
              </a:r>
              <a:endParaRPr lang="en-US" altLang="zh-CN" sz="1800" dirty="0">
                <a:latin typeface="Arial" panose="020B0604020202020204" pitchFamily="34" charset="0"/>
              </a:endParaRPr>
            </a:p>
          </p:txBody>
        </p:sp>
        <p:sp>
          <p:nvSpPr>
            <p:cNvPr id="80030" name="Freeform 161"/>
            <p:cNvSpPr/>
            <p:nvPr/>
          </p:nvSpPr>
          <p:spPr>
            <a:xfrm>
              <a:off x="2572" y="3592"/>
              <a:ext cx="164" cy="156"/>
            </a:xfrm>
            <a:custGeom>
              <a:avLst/>
              <a:gdLst>
                <a:gd name="txL" fmla="*/ 0 w 164"/>
                <a:gd name="txT" fmla="*/ 0 h 156"/>
                <a:gd name="txR" fmla="*/ 164 w 164"/>
                <a:gd name="txB" fmla="*/ 156 h 156"/>
              </a:gdLst>
              <a:ahLst/>
              <a:cxnLst>
                <a:cxn ang="0">
                  <a:pos x="0" y="78"/>
                </a:cxn>
                <a:cxn ang="0">
                  <a:pos x="17" y="35"/>
                </a:cxn>
                <a:cxn ang="0">
                  <a:pos x="60" y="0"/>
                </a:cxn>
                <a:cxn ang="0">
                  <a:pos x="104" y="0"/>
                </a:cxn>
                <a:cxn ang="0">
                  <a:pos x="147" y="35"/>
                </a:cxn>
                <a:cxn ang="0">
                  <a:pos x="164" y="78"/>
                </a:cxn>
                <a:cxn ang="0">
                  <a:pos x="147" y="130"/>
                </a:cxn>
                <a:cxn ang="0">
                  <a:pos x="104" y="156"/>
                </a:cxn>
                <a:cxn ang="0">
                  <a:pos x="60" y="156"/>
                </a:cxn>
                <a:cxn ang="0">
                  <a:pos x="17" y="130"/>
                </a:cxn>
                <a:cxn ang="0">
                  <a:pos x="0" y="78"/>
                </a:cxn>
              </a:cxnLst>
              <a:rect l="txL" t="txT" r="txR" b="txB"/>
              <a:pathLst>
                <a:path w="164" h="156">
                  <a:moveTo>
                    <a:pt x="0" y="78"/>
                  </a:moveTo>
                  <a:lnTo>
                    <a:pt x="17" y="35"/>
                  </a:lnTo>
                  <a:lnTo>
                    <a:pt x="60" y="0"/>
                  </a:lnTo>
                  <a:lnTo>
                    <a:pt x="104" y="0"/>
                  </a:lnTo>
                  <a:lnTo>
                    <a:pt x="147" y="35"/>
                  </a:lnTo>
                  <a:lnTo>
                    <a:pt x="164" y="78"/>
                  </a:lnTo>
                  <a:lnTo>
                    <a:pt x="147" y="130"/>
                  </a:lnTo>
                  <a:lnTo>
                    <a:pt x="104" y="156"/>
                  </a:lnTo>
                  <a:lnTo>
                    <a:pt x="60" y="156"/>
                  </a:lnTo>
                  <a:lnTo>
                    <a:pt x="17"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31" name="Line 162"/>
            <p:cNvSpPr/>
            <p:nvPr/>
          </p:nvSpPr>
          <p:spPr>
            <a:xfrm flipH="1">
              <a:off x="2650" y="3263"/>
              <a:ext cx="86" cy="329"/>
            </a:xfrm>
            <a:prstGeom prst="line">
              <a:avLst/>
            </a:prstGeom>
            <a:ln w="14288" cap="flat" cmpd="sng">
              <a:solidFill>
                <a:srgbClr val="000000"/>
              </a:solidFill>
              <a:prstDash val="solid"/>
              <a:headEnd type="none" w="med" len="med"/>
              <a:tailEnd type="none" w="med" len="med"/>
            </a:ln>
          </p:spPr>
        </p:sp>
        <p:sp>
          <p:nvSpPr>
            <p:cNvPr id="80032" name="Line 163"/>
            <p:cNvSpPr/>
            <p:nvPr/>
          </p:nvSpPr>
          <p:spPr>
            <a:xfrm>
              <a:off x="3065" y="3263"/>
              <a:ext cx="35" cy="329"/>
            </a:xfrm>
            <a:prstGeom prst="line">
              <a:avLst/>
            </a:prstGeom>
            <a:ln w="14288" cap="flat" cmpd="sng">
              <a:solidFill>
                <a:srgbClr val="000000"/>
              </a:solidFill>
              <a:prstDash val="solid"/>
              <a:headEnd type="none" w="med" len="med"/>
              <a:tailEnd type="none" w="med" len="med"/>
            </a:ln>
          </p:spPr>
        </p:sp>
        <p:sp>
          <p:nvSpPr>
            <p:cNvPr id="80033" name="Freeform 164"/>
            <p:cNvSpPr/>
            <p:nvPr/>
          </p:nvSpPr>
          <p:spPr>
            <a:xfrm>
              <a:off x="2650" y="3479"/>
              <a:ext cx="52" cy="113"/>
            </a:xfrm>
            <a:custGeom>
              <a:avLst/>
              <a:gdLst>
                <a:gd name="txL" fmla="*/ 0 w 52"/>
                <a:gd name="txT" fmla="*/ 0 h 113"/>
                <a:gd name="txR" fmla="*/ 52 w 52"/>
                <a:gd name="txB" fmla="*/ 113 h 113"/>
              </a:gdLst>
              <a:ahLst/>
              <a:cxnLst>
                <a:cxn ang="0">
                  <a:pos x="8" y="0"/>
                </a:cxn>
                <a:cxn ang="0">
                  <a:pos x="26" y="26"/>
                </a:cxn>
                <a:cxn ang="0">
                  <a:pos x="52" y="9"/>
                </a:cxn>
                <a:cxn ang="0">
                  <a:pos x="0" y="113"/>
                </a:cxn>
                <a:cxn ang="0">
                  <a:pos x="8" y="0"/>
                </a:cxn>
              </a:cxnLst>
              <a:rect l="txL" t="txT" r="txR" b="txB"/>
              <a:pathLst>
                <a:path w="52" h="113">
                  <a:moveTo>
                    <a:pt x="8" y="0"/>
                  </a:moveTo>
                  <a:lnTo>
                    <a:pt x="26" y="26"/>
                  </a:lnTo>
                  <a:lnTo>
                    <a:pt x="52" y="9"/>
                  </a:lnTo>
                  <a:lnTo>
                    <a:pt x="0" y="113"/>
                  </a:lnTo>
                  <a:lnTo>
                    <a:pt x="8"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34" name="Freeform 165"/>
            <p:cNvSpPr/>
            <p:nvPr/>
          </p:nvSpPr>
          <p:spPr>
            <a:xfrm>
              <a:off x="3074" y="3479"/>
              <a:ext cx="35" cy="113"/>
            </a:xfrm>
            <a:custGeom>
              <a:avLst/>
              <a:gdLst>
                <a:gd name="txL" fmla="*/ 0 w 35"/>
                <a:gd name="txT" fmla="*/ 0 h 113"/>
                <a:gd name="txR" fmla="*/ 35 w 35"/>
                <a:gd name="txB" fmla="*/ 113 h 113"/>
              </a:gdLst>
              <a:ahLst/>
              <a:cxnLst>
                <a:cxn ang="0">
                  <a:pos x="35" y="0"/>
                </a:cxn>
                <a:cxn ang="0">
                  <a:pos x="17" y="26"/>
                </a:cxn>
                <a:cxn ang="0">
                  <a:pos x="0" y="9"/>
                </a:cxn>
                <a:cxn ang="0">
                  <a:pos x="26" y="113"/>
                </a:cxn>
                <a:cxn ang="0">
                  <a:pos x="35" y="0"/>
                </a:cxn>
              </a:cxnLst>
              <a:rect l="txL" t="txT" r="txR" b="txB"/>
              <a:pathLst>
                <a:path w="35" h="113">
                  <a:moveTo>
                    <a:pt x="35" y="0"/>
                  </a:moveTo>
                  <a:lnTo>
                    <a:pt x="17" y="26"/>
                  </a:lnTo>
                  <a:lnTo>
                    <a:pt x="0" y="9"/>
                  </a:lnTo>
                  <a:lnTo>
                    <a:pt x="26" y="113"/>
                  </a:lnTo>
                  <a:lnTo>
                    <a:pt x="35"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35" name="Freeform 166"/>
            <p:cNvSpPr/>
            <p:nvPr/>
          </p:nvSpPr>
          <p:spPr>
            <a:xfrm>
              <a:off x="3022" y="3592"/>
              <a:ext cx="165" cy="156"/>
            </a:xfrm>
            <a:custGeom>
              <a:avLst/>
              <a:gdLst>
                <a:gd name="txL" fmla="*/ 0 w 165"/>
                <a:gd name="txT" fmla="*/ 0 h 156"/>
                <a:gd name="txR" fmla="*/ 165 w 165"/>
                <a:gd name="txB" fmla="*/ 156 h 156"/>
              </a:gdLst>
              <a:ahLst/>
              <a:cxnLst>
                <a:cxn ang="0">
                  <a:pos x="0" y="78"/>
                </a:cxn>
                <a:cxn ang="0">
                  <a:pos x="17" y="35"/>
                </a:cxn>
                <a:cxn ang="0">
                  <a:pos x="61" y="0"/>
                </a:cxn>
                <a:cxn ang="0">
                  <a:pos x="104" y="0"/>
                </a:cxn>
                <a:cxn ang="0">
                  <a:pos x="147" y="35"/>
                </a:cxn>
                <a:cxn ang="0">
                  <a:pos x="165" y="78"/>
                </a:cxn>
                <a:cxn ang="0">
                  <a:pos x="147" y="130"/>
                </a:cxn>
                <a:cxn ang="0">
                  <a:pos x="104" y="156"/>
                </a:cxn>
                <a:cxn ang="0">
                  <a:pos x="61" y="156"/>
                </a:cxn>
                <a:cxn ang="0">
                  <a:pos x="17" y="130"/>
                </a:cxn>
                <a:cxn ang="0">
                  <a:pos x="0" y="78"/>
                </a:cxn>
              </a:cxnLst>
              <a:rect l="txL" t="txT" r="txR" b="txB"/>
              <a:pathLst>
                <a:path w="165" h="156">
                  <a:moveTo>
                    <a:pt x="0" y="78"/>
                  </a:moveTo>
                  <a:lnTo>
                    <a:pt x="17" y="35"/>
                  </a:lnTo>
                  <a:lnTo>
                    <a:pt x="61" y="0"/>
                  </a:lnTo>
                  <a:lnTo>
                    <a:pt x="104" y="0"/>
                  </a:lnTo>
                  <a:lnTo>
                    <a:pt x="147" y="35"/>
                  </a:lnTo>
                  <a:lnTo>
                    <a:pt x="165" y="78"/>
                  </a:lnTo>
                  <a:lnTo>
                    <a:pt x="147" y="130"/>
                  </a:lnTo>
                  <a:lnTo>
                    <a:pt x="104" y="156"/>
                  </a:lnTo>
                  <a:lnTo>
                    <a:pt x="61" y="156"/>
                  </a:lnTo>
                  <a:lnTo>
                    <a:pt x="17"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36" name="Rectangle 167"/>
            <p:cNvSpPr/>
            <p:nvPr/>
          </p:nvSpPr>
          <p:spPr>
            <a:xfrm>
              <a:off x="2520"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17</a:t>
              </a:r>
              <a:endParaRPr lang="en-US" altLang="zh-CN" sz="1800" dirty="0">
                <a:latin typeface="Arial" panose="020B0604020202020204" pitchFamily="34" charset="0"/>
              </a:endParaRPr>
            </a:p>
          </p:txBody>
        </p:sp>
        <p:sp>
          <p:nvSpPr>
            <p:cNvPr id="80037" name="Rectangle 168"/>
            <p:cNvSpPr/>
            <p:nvPr/>
          </p:nvSpPr>
          <p:spPr>
            <a:xfrm>
              <a:off x="2927"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18</a:t>
              </a:r>
              <a:endParaRPr lang="en-US" altLang="zh-CN" sz="1800" dirty="0">
                <a:latin typeface="Arial" panose="020B0604020202020204" pitchFamily="34" charset="0"/>
              </a:endParaRPr>
            </a:p>
          </p:txBody>
        </p:sp>
        <p:sp>
          <p:nvSpPr>
            <p:cNvPr id="80038" name="Line 169"/>
            <p:cNvSpPr/>
            <p:nvPr/>
          </p:nvSpPr>
          <p:spPr>
            <a:xfrm>
              <a:off x="3395" y="3263"/>
              <a:ext cx="34" cy="329"/>
            </a:xfrm>
            <a:prstGeom prst="line">
              <a:avLst/>
            </a:prstGeom>
            <a:ln w="14288" cap="flat" cmpd="sng">
              <a:solidFill>
                <a:srgbClr val="000000"/>
              </a:solidFill>
              <a:prstDash val="solid"/>
              <a:headEnd type="none" w="med" len="med"/>
              <a:tailEnd type="none" w="med" len="med"/>
            </a:ln>
          </p:spPr>
        </p:sp>
        <p:sp>
          <p:nvSpPr>
            <p:cNvPr id="80039" name="Freeform 170"/>
            <p:cNvSpPr/>
            <p:nvPr/>
          </p:nvSpPr>
          <p:spPr>
            <a:xfrm>
              <a:off x="3351" y="3592"/>
              <a:ext cx="165" cy="156"/>
            </a:xfrm>
            <a:custGeom>
              <a:avLst/>
              <a:gdLst>
                <a:gd name="txL" fmla="*/ 0 w 165"/>
                <a:gd name="txT" fmla="*/ 0 h 156"/>
                <a:gd name="txR" fmla="*/ 165 w 165"/>
                <a:gd name="txB" fmla="*/ 156 h 156"/>
              </a:gdLst>
              <a:ahLst/>
              <a:cxnLst>
                <a:cxn ang="0">
                  <a:pos x="0" y="78"/>
                </a:cxn>
                <a:cxn ang="0">
                  <a:pos x="18" y="35"/>
                </a:cxn>
                <a:cxn ang="0">
                  <a:pos x="52" y="0"/>
                </a:cxn>
                <a:cxn ang="0">
                  <a:pos x="104" y="0"/>
                </a:cxn>
                <a:cxn ang="0">
                  <a:pos x="148" y="35"/>
                </a:cxn>
                <a:cxn ang="0">
                  <a:pos x="165" y="78"/>
                </a:cxn>
                <a:cxn ang="0">
                  <a:pos x="148" y="130"/>
                </a:cxn>
                <a:cxn ang="0">
                  <a:pos x="104" y="156"/>
                </a:cxn>
                <a:cxn ang="0">
                  <a:pos x="52" y="156"/>
                </a:cxn>
                <a:cxn ang="0">
                  <a:pos x="18" y="130"/>
                </a:cxn>
                <a:cxn ang="0">
                  <a:pos x="0" y="78"/>
                </a:cxn>
              </a:cxnLst>
              <a:rect l="txL" t="txT" r="txR" b="txB"/>
              <a:pathLst>
                <a:path w="165" h="156">
                  <a:moveTo>
                    <a:pt x="0" y="78"/>
                  </a:moveTo>
                  <a:lnTo>
                    <a:pt x="18" y="35"/>
                  </a:lnTo>
                  <a:lnTo>
                    <a:pt x="52" y="0"/>
                  </a:lnTo>
                  <a:lnTo>
                    <a:pt x="104" y="0"/>
                  </a:lnTo>
                  <a:lnTo>
                    <a:pt x="148" y="35"/>
                  </a:lnTo>
                  <a:lnTo>
                    <a:pt x="165" y="78"/>
                  </a:lnTo>
                  <a:lnTo>
                    <a:pt x="148" y="130"/>
                  </a:lnTo>
                  <a:lnTo>
                    <a:pt x="104" y="156"/>
                  </a:lnTo>
                  <a:lnTo>
                    <a:pt x="52" y="156"/>
                  </a:lnTo>
                  <a:lnTo>
                    <a:pt x="18"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0" name="Freeform 171"/>
            <p:cNvSpPr/>
            <p:nvPr/>
          </p:nvSpPr>
          <p:spPr>
            <a:xfrm>
              <a:off x="3395" y="3479"/>
              <a:ext cx="43" cy="113"/>
            </a:xfrm>
            <a:custGeom>
              <a:avLst/>
              <a:gdLst>
                <a:gd name="txL" fmla="*/ 0 w 43"/>
                <a:gd name="txT" fmla="*/ 0 h 113"/>
                <a:gd name="txR" fmla="*/ 43 w 43"/>
                <a:gd name="txB" fmla="*/ 113 h 113"/>
              </a:gdLst>
              <a:ahLst/>
              <a:cxnLst>
                <a:cxn ang="0">
                  <a:pos x="43" y="0"/>
                </a:cxn>
                <a:cxn ang="0">
                  <a:pos x="26" y="26"/>
                </a:cxn>
                <a:cxn ang="0">
                  <a:pos x="0" y="9"/>
                </a:cxn>
                <a:cxn ang="0">
                  <a:pos x="43" y="113"/>
                </a:cxn>
                <a:cxn ang="0">
                  <a:pos x="43" y="0"/>
                </a:cxn>
              </a:cxnLst>
              <a:rect l="txL" t="txT" r="txR" b="txB"/>
              <a:pathLst>
                <a:path w="43" h="113">
                  <a:moveTo>
                    <a:pt x="43" y="0"/>
                  </a:moveTo>
                  <a:lnTo>
                    <a:pt x="26" y="26"/>
                  </a:lnTo>
                  <a:lnTo>
                    <a:pt x="0" y="9"/>
                  </a:lnTo>
                  <a:lnTo>
                    <a:pt x="43" y="113"/>
                  </a:lnTo>
                  <a:lnTo>
                    <a:pt x="43"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1" name="Rectangle 172"/>
            <p:cNvSpPr/>
            <p:nvPr/>
          </p:nvSpPr>
          <p:spPr>
            <a:xfrm>
              <a:off x="3299"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19</a:t>
              </a:r>
              <a:endParaRPr lang="en-US" altLang="zh-CN" sz="1800" dirty="0">
                <a:latin typeface="Arial" panose="020B0604020202020204" pitchFamily="34" charset="0"/>
              </a:endParaRPr>
            </a:p>
          </p:txBody>
        </p:sp>
        <p:sp>
          <p:nvSpPr>
            <p:cNvPr id="80042" name="Line 173"/>
            <p:cNvSpPr/>
            <p:nvPr/>
          </p:nvSpPr>
          <p:spPr>
            <a:xfrm>
              <a:off x="4045" y="3263"/>
              <a:ext cx="1" cy="329"/>
            </a:xfrm>
            <a:prstGeom prst="line">
              <a:avLst/>
            </a:prstGeom>
            <a:ln w="14288" cap="flat" cmpd="sng">
              <a:solidFill>
                <a:srgbClr val="000000"/>
              </a:solidFill>
              <a:prstDash val="solid"/>
              <a:headEnd type="none" w="med" len="med"/>
              <a:tailEnd type="none" w="med" len="med"/>
            </a:ln>
          </p:spPr>
        </p:sp>
        <p:sp>
          <p:nvSpPr>
            <p:cNvPr id="80043" name="Freeform 174"/>
            <p:cNvSpPr/>
            <p:nvPr/>
          </p:nvSpPr>
          <p:spPr>
            <a:xfrm>
              <a:off x="3967" y="3592"/>
              <a:ext cx="164" cy="156"/>
            </a:xfrm>
            <a:custGeom>
              <a:avLst/>
              <a:gdLst>
                <a:gd name="txL" fmla="*/ 0 w 164"/>
                <a:gd name="txT" fmla="*/ 0 h 156"/>
                <a:gd name="txR" fmla="*/ 164 w 164"/>
                <a:gd name="txB" fmla="*/ 156 h 156"/>
              </a:gdLst>
              <a:ahLst/>
              <a:cxnLst>
                <a:cxn ang="0">
                  <a:pos x="0" y="78"/>
                </a:cxn>
                <a:cxn ang="0">
                  <a:pos x="8" y="35"/>
                </a:cxn>
                <a:cxn ang="0">
                  <a:pos x="52" y="0"/>
                </a:cxn>
                <a:cxn ang="0">
                  <a:pos x="104" y="0"/>
                </a:cxn>
                <a:cxn ang="0">
                  <a:pos x="147" y="35"/>
                </a:cxn>
                <a:cxn ang="0">
                  <a:pos x="164" y="78"/>
                </a:cxn>
                <a:cxn ang="0">
                  <a:pos x="147" y="130"/>
                </a:cxn>
                <a:cxn ang="0">
                  <a:pos x="104" y="156"/>
                </a:cxn>
                <a:cxn ang="0">
                  <a:pos x="52" y="156"/>
                </a:cxn>
                <a:cxn ang="0">
                  <a:pos x="8" y="130"/>
                </a:cxn>
                <a:cxn ang="0">
                  <a:pos x="0" y="78"/>
                </a:cxn>
              </a:cxnLst>
              <a:rect l="txL" t="txT" r="txR" b="txB"/>
              <a:pathLst>
                <a:path w="164" h="156">
                  <a:moveTo>
                    <a:pt x="0" y="78"/>
                  </a:moveTo>
                  <a:lnTo>
                    <a:pt x="8" y="35"/>
                  </a:lnTo>
                  <a:lnTo>
                    <a:pt x="52" y="0"/>
                  </a:lnTo>
                  <a:lnTo>
                    <a:pt x="104" y="0"/>
                  </a:lnTo>
                  <a:lnTo>
                    <a:pt x="147" y="35"/>
                  </a:lnTo>
                  <a:lnTo>
                    <a:pt x="164" y="78"/>
                  </a:lnTo>
                  <a:lnTo>
                    <a:pt x="147" y="130"/>
                  </a:lnTo>
                  <a:lnTo>
                    <a:pt x="104" y="156"/>
                  </a:lnTo>
                  <a:lnTo>
                    <a:pt x="52" y="156"/>
                  </a:lnTo>
                  <a:lnTo>
                    <a:pt x="8"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4" name="Freeform 175"/>
            <p:cNvSpPr/>
            <p:nvPr/>
          </p:nvSpPr>
          <p:spPr>
            <a:xfrm>
              <a:off x="4027" y="3479"/>
              <a:ext cx="35" cy="113"/>
            </a:xfrm>
            <a:custGeom>
              <a:avLst/>
              <a:gdLst>
                <a:gd name="txL" fmla="*/ 0 w 35"/>
                <a:gd name="txT" fmla="*/ 0 h 113"/>
                <a:gd name="txR" fmla="*/ 35 w 35"/>
                <a:gd name="txB" fmla="*/ 113 h 113"/>
              </a:gdLst>
              <a:ahLst/>
              <a:cxnLst>
                <a:cxn ang="0">
                  <a:pos x="35" y="0"/>
                </a:cxn>
                <a:cxn ang="0">
                  <a:pos x="18" y="26"/>
                </a:cxn>
                <a:cxn ang="0">
                  <a:pos x="0" y="0"/>
                </a:cxn>
                <a:cxn ang="0">
                  <a:pos x="18" y="113"/>
                </a:cxn>
                <a:cxn ang="0">
                  <a:pos x="35" y="0"/>
                </a:cxn>
              </a:cxnLst>
              <a:rect l="txL" t="txT" r="txR" b="txB"/>
              <a:pathLst>
                <a:path w="35" h="113">
                  <a:moveTo>
                    <a:pt x="35" y="0"/>
                  </a:moveTo>
                  <a:lnTo>
                    <a:pt x="18" y="26"/>
                  </a:lnTo>
                  <a:lnTo>
                    <a:pt x="0" y="0"/>
                  </a:lnTo>
                  <a:lnTo>
                    <a:pt x="18" y="113"/>
                  </a:lnTo>
                  <a:lnTo>
                    <a:pt x="35"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5" name="Line 176"/>
            <p:cNvSpPr/>
            <p:nvPr/>
          </p:nvSpPr>
          <p:spPr>
            <a:xfrm>
              <a:off x="4374" y="3263"/>
              <a:ext cx="43" cy="329"/>
            </a:xfrm>
            <a:prstGeom prst="line">
              <a:avLst/>
            </a:prstGeom>
            <a:ln w="14288" cap="flat" cmpd="sng">
              <a:solidFill>
                <a:srgbClr val="000000"/>
              </a:solidFill>
              <a:prstDash val="solid"/>
              <a:headEnd type="none" w="med" len="med"/>
              <a:tailEnd type="none" w="med" len="med"/>
            </a:ln>
          </p:spPr>
        </p:sp>
        <p:sp>
          <p:nvSpPr>
            <p:cNvPr id="80046" name="Freeform 177"/>
            <p:cNvSpPr/>
            <p:nvPr/>
          </p:nvSpPr>
          <p:spPr>
            <a:xfrm>
              <a:off x="4331" y="3592"/>
              <a:ext cx="164" cy="156"/>
            </a:xfrm>
            <a:custGeom>
              <a:avLst/>
              <a:gdLst>
                <a:gd name="txL" fmla="*/ 0 w 164"/>
                <a:gd name="txT" fmla="*/ 0 h 156"/>
                <a:gd name="txR" fmla="*/ 164 w 164"/>
                <a:gd name="txB" fmla="*/ 156 h 156"/>
              </a:gdLst>
              <a:ahLst/>
              <a:cxnLst>
                <a:cxn ang="0">
                  <a:pos x="0" y="78"/>
                </a:cxn>
                <a:cxn ang="0">
                  <a:pos x="17" y="35"/>
                </a:cxn>
                <a:cxn ang="0">
                  <a:pos x="60" y="0"/>
                </a:cxn>
                <a:cxn ang="0">
                  <a:pos x="112" y="0"/>
                </a:cxn>
                <a:cxn ang="0">
                  <a:pos x="147" y="35"/>
                </a:cxn>
                <a:cxn ang="0">
                  <a:pos x="164" y="78"/>
                </a:cxn>
                <a:cxn ang="0">
                  <a:pos x="147" y="130"/>
                </a:cxn>
                <a:cxn ang="0">
                  <a:pos x="112" y="156"/>
                </a:cxn>
                <a:cxn ang="0">
                  <a:pos x="60" y="156"/>
                </a:cxn>
                <a:cxn ang="0">
                  <a:pos x="17" y="130"/>
                </a:cxn>
                <a:cxn ang="0">
                  <a:pos x="0" y="78"/>
                </a:cxn>
              </a:cxnLst>
              <a:rect l="txL" t="txT" r="txR" b="txB"/>
              <a:pathLst>
                <a:path w="164" h="156">
                  <a:moveTo>
                    <a:pt x="0" y="78"/>
                  </a:moveTo>
                  <a:lnTo>
                    <a:pt x="17" y="35"/>
                  </a:lnTo>
                  <a:lnTo>
                    <a:pt x="60" y="0"/>
                  </a:lnTo>
                  <a:lnTo>
                    <a:pt x="112" y="0"/>
                  </a:lnTo>
                  <a:lnTo>
                    <a:pt x="147" y="35"/>
                  </a:lnTo>
                  <a:lnTo>
                    <a:pt x="164" y="78"/>
                  </a:lnTo>
                  <a:lnTo>
                    <a:pt x="147" y="130"/>
                  </a:lnTo>
                  <a:lnTo>
                    <a:pt x="112" y="156"/>
                  </a:lnTo>
                  <a:lnTo>
                    <a:pt x="60" y="156"/>
                  </a:lnTo>
                  <a:lnTo>
                    <a:pt x="17" y="130"/>
                  </a:lnTo>
                  <a:lnTo>
                    <a:pt x="0" y="78"/>
                  </a:lnTo>
                  <a:close/>
                </a:path>
              </a:pathLst>
            </a:custGeom>
            <a:solidFill>
              <a:srgbClr val="FFFFFF"/>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7" name="Freeform 178"/>
            <p:cNvSpPr/>
            <p:nvPr/>
          </p:nvSpPr>
          <p:spPr>
            <a:xfrm>
              <a:off x="4383" y="3479"/>
              <a:ext cx="43" cy="104"/>
            </a:xfrm>
            <a:custGeom>
              <a:avLst/>
              <a:gdLst>
                <a:gd name="txL" fmla="*/ 0 w 43"/>
                <a:gd name="txT" fmla="*/ 0 h 104"/>
                <a:gd name="txR" fmla="*/ 43 w 43"/>
                <a:gd name="txB" fmla="*/ 104 h 104"/>
              </a:gdLst>
              <a:ahLst/>
              <a:cxnLst>
                <a:cxn ang="0">
                  <a:pos x="43" y="0"/>
                </a:cxn>
                <a:cxn ang="0">
                  <a:pos x="17" y="18"/>
                </a:cxn>
                <a:cxn ang="0">
                  <a:pos x="0" y="0"/>
                </a:cxn>
                <a:cxn ang="0">
                  <a:pos x="26" y="104"/>
                </a:cxn>
                <a:cxn ang="0">
                  <a:pos x="43" y="0"/>
                </a:cxn>
              </a:cxnLst>
              <a:rect l="txL" t="txT" r="txR" b="txB"/>
              <a:pathLst>
                <a:path w="43" h="104">
                  <a:moveTo>
                    <a:pt x="43" y="0"/>
                  </a:moveTo>
                  <a:lnTo>
                    <a:pt x="17" y="18"/>
                  </a:lnTo>
                  <a:lnTo>
                    <a:pt x="0" y="0"/>
                  </a:lnTo>
                  <a:lnTo>
                    <a:pt x="26" y="104"/>
                  </a:lnTo>
                  <a:lnTo>
                    <a:pt x="43" y="0"/>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48" name="Rectangle 179"/>
            <p:cNvSpPr/>
            <p:nvPr/>
          </p:nvSpPr>
          <p:spPr>
            <a:xfrm>
              <a:off x="3915"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20</a:t>
              </a:r>
              <a:endParaRPr lang="en-US" altLang="zh-CN" sz="1800" dirty="0">
                <a:latin typeface="Arial" panose="020B0604020202020204" pitchFamily="34" charset="0"/>
              </a:endParaRPr>
            </a:p>
          </p:txBody>
        </p:sp>
        <p:sp>
          <p:nvSpPr>
            <p:cNvPr id="80049" name="Rectangle 180"/>
            <p:cNvSpPr/>
            <p:nvPr/>
          </p:nvSpPr>
          <p:spPr>
            <a:xfrm>
              <a:off x="4244" y="3436"/>
              <a:ext cx="152" cy="160"/>
            </a:xfrm>
            <a:prstGeom prst="rect">
              <a:avLst/>
            </a:prstGeom>
            <a:noFill/>
            <a:ln w="9525">
              <a:noFill/>
            </a:ln>
          </p:spPr>
          <p:txBody>
            <a:bodyPr wrap="none" lIns="0" tIns="0" rIns="0" bIns="0">
              <a:spAutoFit/>
            </a:bodyPr>
            <a:p>
              <a:r>
                <a:rPr lang="en-US" altLang="zh-CN" sz="1800" b="0" dirty="0">
                  <a:solidFill>
                    <a:srgbClr val="000000"/>
                  </a:solidFill>
                  <a:latin typeface="Times" charset="0"/>
                </a:rPr>
                <a:t>21</a:t>
              </a:r>
              <a:endParaRPr lang="en-US" altLang="zh-CN" sz="1800" dirty="0">
                <a:latin typeface="Arial" panose="020B0604020202020204" pitchFamily="34" charset="0"/>
              </a:endParaRPr>
            </a:p>
          </p:txBody>
        </p:sp>
        <p:sp>
          <p:nvSpPr>
            <p:cNvPr id="80050" name="Line 181"/>
            <p:cNvSpPr/>
            <p:nvPr/>
          </p:nvSpPr>
          <p:spPr>
            <a:xfrm>
              <a:off x="4374" y="1870"/>
              <a:ext cx="17" cy="26"/>
            </a:xfrm>
            <a:prstGeom prst="line">
              <a:avLst/>
            </a:prstGeom>
            <a:ln w="14288" cap="flat" cmpd="sng">
              <a:solidFill>
                <a:srgbClr val="000000"/>
              </a:solidFill>
              <a:prstDash val="solid"/>
              <a:headEnd type="none" w="med" len="med"/>
              <a:tailEnd type="none" w="med" len="med"/>
            </a:ln>
          </p:spPr>
        </p:sp>
        <p:sp>
          <p:nvSpPr>
            <p:cNvPr id="80051" name="Line 182"/>
            <p:cNvSpPr/>
            <p:nvPr/>
          </p:nvSpPr>
          <p:spPr>
            <a:xfrm>
              <a:off x="4417" y="1922"/>
              <a:ext cx="18" cy="26"/>
            </a:xfrm>
            <a:prstGeom prst="line">
              <a:avLst/>
            </a:prstGeom>
            <a:ln w="14288" cap="flat" cmpd="sng">
              <a:solidFill>
                <a:srgbClr val="000000"/>
              </a:solidFill>
              <a:prstDash val="solid"/>
              <a:headEnd type="none" w="med" len="med"/>
              <a:tailEnd type="none" w="med" len="med"/>
            </a:ln>
          </p:spPr>
        </p:sp>
        <p:sp>
          <p:nvSpPr>
            <p:cNvPr id="80052" name="Line 183"/>
            <p:cNvSpPr/>
            <p:nvPr/>
          </p:nvSpPr>
          <p:spPr>
            <a:xfrm>
              <a:off x="4461" y="1974"/>
              <a:ext cx="17" cy="26"/>
            </a:xfrm>
            <a:prstGeom prst="line">
              <a:avLst/>
            </a:prstGeom>
            <a:ln w="14288" cap="flat" cmpd="sng">
              <a:solidFill>
                <a:srgbClr val="000000"/>
              </a:solidFill>
              <a:prstDash val="solid"/>
              <a:headEnd type="none" w="med" len="med"/>
              <a:tailEnd type="none" w="med" len="med"/>
            </a:ln>
          </p:spPr>
        </p:sp>
        <p:sp>
          <p:nvSpPr>
            <p:cNvPr id="80053" name="Freeform 184"/>
            <p:cNvSpPr/>
            <p:nvPr/>
          </p:nvSpPr>
          <p:spPr>
            <a:xfrm>
              <a:off x="4495" y="2025"/>
              <a:ext cx="26" cy="26"/>
            </a:xfrm>
            <a:custGeom>
              <a:avLst/>
              <a:gdLst>
                <a:gd name="txL" fmla="*/ 0 w 3"/>
                <a:gd name="txT" fmla="*/ 0 h 3"/>
                <a:gd name="txR" fmla="*/ 3 w 3"/>
                <a:gd name="txB" fmla="*/ 3 h 3"/>
              </a:gdLst>
              <a:ahLst/>
              <a:cxnLst>
                <a:cxn ang="0">
                  <a:pos x="0" y="0"/>
                </a:cxn>
                <a:cxn ang="0">
                  <a:pos x="9" y="9"/>
                </a:cxn>
                <a:cxn ang="0">
                  <a:pos x="26" y="26"/>
                </a:cxn>
              </a:cxnLst>
              <a:rect l="txL" t="txT" r="txR" b="txB"/>
              <a:pathLst>
                <a:path w="3" h="3">
                  <a:moveTo>
                    <a:pt x="0" y="0"/>
                  </a:moveTo>
                  <a:lnTo>
                    <a:pt x="1" y="1"/>
                  </a:lnTo>
                  <a:lnTo>
                    <a:pt x="3" y="3"/>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54" name="Line 185"/>
            <p:cNvSpPr/>
            <p:nvPr/>
          </p:nvSpPr>
          <p:spPr>
            <a:xfrm>
              <a:off x="4539" y="2077"/>
              <a:ext cx="26" cy="26"/>
            </a:xfrm>
            <a:prstGeom prst="line">
              <a:avLst/>
            </a:prstGeom>
            <a:ln w="14288" cap="flat" cmpd="sng">
              <a:solidFill>
                <a:srgbClr val="000000"/>
              </a:solidFill>
              <a:prstDash val="solid"/>
              <a:headEnd type="none" w="med" len="med"/>
              <a:tailEnd type="none" w="med" len="med"/>
            </a:ln>
          </p:spPr>
        </p:sp>
        <p:sp>
          <p:nvSpPr>
            <p:cNvPr id="80055" name="Line 186"/>
            <p:cNvSpPr/>
            <p:nvPr/>
          </p:nvSpPr>
          <p:spPr>
            <a:xfrm>
              <a:off x="4582" y="2129"/>
              <a:ext cx="26" cy="26"/>
            </a:xfrm>
            <a:prstGeom prst="line">
              <a:avLst/>
            </a:prstGeom>
            <a:ln w="14288" cap="flat" cmpd="sng">
              <a:solidFill>
                <a:srgbClr val="000000"/>
              </a:solidFill>
              <a:prstDash val="solid"/>
              <a:headEnd type="none" w="med" len="med"/>
              <a:tailEnd type="none" w="med" len="med"/>
            </a:ln>
          </p:spPr>
        </p:sp>
        <p:sp>
          <p:nvSpPr>
            <p:cNvPr id="80056" name="Line 187"/>
            <p:cNvSpPr/>
            <p:nvPr/>
          </p:nvSpPr>
          <p:spPr>
            <a:xfrm>
              <a:off x="4625" y="2181"/>
              <a:ext cx="18" cy="26"/>
            </a:xfrm>
            <a:prstGeom prst="line">
              <a:avLst/>
            </a:prstGeom>
            <a:ln w="14288" cap="flat" cmpd="sng">
              <a:solidFill>
                <a:srgbClr val="000000"/>
              </a:solidFill>
              <a:prstDash val="solid"/>
              <a:headEnd type="none" w="med" len="med"/>
              <a:tailEnd type="none" w="med" len="med"/>
            </a:ln>
          </p:spPr>
        </p:sp>
        <p:sp>
          <p:nvSpPr>
            <p:cNvPr id="80057" name="Line 188"/>
            <p:cNvSpPr/>
            <p:nvPr/>
          </p:nvSpPr>
          <p:spPr>
            <a:xfrm>
              <a:off x="4669" y="2233"/>
              <a:ext cx="17" cy="26"/>
            </a:xfrm>
            <a:prstGeom prst="line">
              <a:avLst/>
            </a:prstGeom>
            <a:ln w="14288" cap="flat" cmpd="sng">
              <a:solidFill>
                <a:srgbClr val="000000"/>
              </a:solidFill>
              <a:prstDash val="solid"/>
              <a:headEnd type="none" w="med" len="med"/>
              <a:tailEnd type="none" w="med" len="med"/>
            </a:ln>
          </p:spPr>
        </p:sp>
        <p:sp>
          <p:nvSpPr>
            <p:cNvPr id="80058" name="Line 189"/>
            <p:cNvSpPr/>
            <p:nvPr/>
          </p:nvSpPr>
          <p:spPr>
            <a:xfrm>
              <a:off x="4703" y="2285"/>
              <a:ext cx="18" cy="26"/>
            </a:xfrm>
            <a:prstGeom prst="line">
              <a:avLst/>
            </a:prstGeom>
            <a:ln w="14288" cap="flat" cmpd="sng">
              <a:solidFill>
                <a:srgbClr val="000000"/>
              </a:solidFill>
              <a:prstDash val="solid"/>
              <a:headEnd type="none" w="med" len="med"/>
              <a:tailEnd type="none" w="med" len="med"/>
            </a:ln>
          </p:spPr>
        </p:sp>
        <p:sp>
          <p:nvSpPr>
            <p:cNvPr id="80059" name="Line 190"/>
            <p:cNvSpPr/>
            <p:nvPr/>
          </p:nvSpPr>
          <p:spPr>
            <a:xfrm>
              <a:off x="4738" y="2337"/>
              <a:ext cx="17" cy="26"/>
            </a:xfrm>
            <a:prstGeom prst="line">
              <a:avLst/>
            </a:prstGeom>
            <a:ln w="14288" cap="flat" cmpd="sng">
              <a:solidFill>
                <a:srgbClr val="000000"/>
              </a:solidFill>
              <a:prstDash val="solid"/>
              <a:headEnd type="none" w="med" len="med"/>
              <a:tailEnd type="none" w="med" len="med"/>
            </a:ln>
          </p:spPr>
        </p:sp>
        <p:sp>
          <p:nvSpPr>
            <p:cNvPr id="80060" name="Line 191"/>
            <p:cNvSpPr/>
            <p:nvPr/>
          </p:nvSpPr>
          <p:spPr>
            <a:xfrm>
              <a:off x="4773" y="2389"/>
              <a:ext cx="17" cy="26"/>
            </a:xfrm>
            <a:prstGeom prst="line">
              <a:avLst/>
            </a:prstGeom>
            <a:ln w="14288" cap="flat" cmpd="sng">
              <a:solidFill>
                <a:srgbClr val="000000"/>
              </a:solidFill>
              <a:prstDash val="solid"/>
              <a:headEnd type="none" w="med" len="med"/>
              <a:tailEnd type="none" w="med" len="med"/>
            </a:ln>
          </p:spPr>
        </p:sp>
        <p:sp>
          <p:nvSpPr>
            <p:cNvPr id="80061" name="Freeform 192"/>
            <p:cNvSpPr/>
            <p:nvPr/>
          </p:nvSpPr>
          <p:spPr>
            <a:xfrm>
              <a:off x="4807" y="2441"/>
              <a:ext cx="18" cy="26"/>
            </a:xfrm>
            <a:custGeom>
              <a:avLst/>
              <a:gdLst>
                <a:gd name="txL" fmla="*/ 0 w 2"/>
                <a:gd name="txT" fmla="*/ 0 h 3"/>
                <a:gd name="txR" fmla="*/ 2 w 2"/>
                <a:gd name="txB" fmla="*/ 3 h 3"/>
              </a:gdLst>
              <a:ahLst/>
              <a:cxnLst>
                <a:cxn ang="0">
                  <a:pos x="0" y="0"/>
                </a:cxn>
                <a:cxn ang="0">
                  <a:pos x="9" y="9"/>
                </a:cxn>
                <a:cxn ang="0">
                  <a:pos x="18" y="26"/>
                </a:cxn>
              </a:cxnLst>
              <a:rect l="txL" t="txT" r="txR" b="txB"/>
              <a:pathLst>
                <a:path w="2" h="3">
                  <a:moveTo>
                    <a:pt x="0" y="0"/>
                  </a:moveTo>
                  <a:lnTo>
                    <a:pt x="1" y="1"/>
                  </a:lnTo>
                  <a:lnTo>
                    <a:pt x="2" y="3"/>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62" name="Line 193"/>
            <p:cNvSpPr/>
            <p:nvPr/>
          </p:nvSpPr>
          <p:spPr>
            <a:xfrm>
              <a:off x="4842" y="2493"/>
              <a:ext cx="17" cy="26"/>
            </a:xfrm>
            <a:prstGeom prst="line">
              <a:avLst/>
            </a:prstGeom>
            <a:ln w="14288" cap="flat" cmpd="sng">
              <a:solidFill>
                <a:srgbClr val="000000"/>
              </a:solidFill>
              <a:prstDash val="solid"/>
              <a:headEnd type="none" w="med" len="med"/>
              <a:tailEnd type="none" w="med" len="med"/>
            </a:ln>
          </p:spPr>
        </p:sp>
        <p:sp>
          <p:nvSpPr>
            <p:cNvPr id="80063" name="Freeform 194"/>
            <p:cNvSpPr/>
            <p:nvPr/>
          </p:nvSpPr>
          <p:spPr>
            <a:xfrm>
              <a:off x="4877" y="2545"/>
              <a:ext cx="17" cy="34"/>
            </a:xfrm>
            <a:custGeom>
              <a:avLst/>
              <a:gdLst>
                <a:gd name="txL" fmla="*/ 0 w 2"/>
                <a:gd name="txT" fmla="*/ 0 h 4"/>
                <a:gd name="txR" fmla="*/ 2 w 2"/>
                <a:gd name="txB" fmla="*/ 4 h 4"/>
              </a:gdLst>
              <a:ahLst/>
              <a:cxnLst>
                <a:cxn ang="0">
                  <a:pos x="0" y="0"/>
                </a:cxn>
                <a:cxn ang="0">
                  <a:pos x="9" y="17"/>
                </a:cxn>
                <a:cxn ang="0">
                  <a:pos x="17" y="34"/>
                </a:cxn>
              </a:cxnLst>
              <a:rect l="txL" t="txT" r="txR" b="txB"/>
              <a:pathLst>
                <a:path w="2" h="4">
                  <a:moveTo>
                    <a:pt x="0" y="0"/>
                  </a:moveTo>
                  <a:lnTo>
                    <a:pt x="1" y="2"/>
                  </a:lnTo>
                  <a:lnTo>
                    <a:pt x="2"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64" name="Line 195"/>
            <p:cNvSpPr/>
            <p:nvPr/>
          </p:nvSpPr>
          <p:spPr>
            <a:xfrm>
              <a:off x="4911" y="2605"/>
              <a:ext cx="18" cy="35"/>
            </a:xfrm>
            <a:prstGeom prst="line">
              <a:avLst/>
            </a:prstGeom>
            <a:ln w="14288" cap="flat" cmpd="sng">
              <a:solidFill>
                <a:srgbClr val="000000"/>
              </a:solidFill>
              <a:prstDash val="solid"/>
              <a:headEnd type="none" w="med" len="med"/>
              <a:tailEnd type="none" w="med" len="med"/>
            </a:ln>
          </p:spPr>
        </p:sp>
        <p:sp>
          <p:nvSpPr>
            <p:cNvPr id="80065" name="Line 196"/>
            <p:cNvSpPr/>
            <p:nvPr/>
          </p:nvSpPr>
          <p:spPr>
            <a:xfrm>
              <a:off x="4946" y="2675"/>
              <a:ext cx="17" cy="34"/>
            </a:xfrm>
            <a:prstGeom prst="line">
              <a:avLst/>
            </a:prstGeom>
            <a:ln w="14288" cap="flat" cmpd="sng">
              <a:solidFill>
                <a:srgbClr val="000000"/>
              </a:solidFill>
              <a:prstDash val="solid"/>
              <a:headEnd type="none" w="med" len="med"/>
              <a:tailEnd type="none" w="med" len="med"/>
            </a:ln>
          </p:spPr>
        </p:sp>
        <p:sp>
          <p:nvSpPr>
            <p:cNvPr id="80066" name="Freeform 197"/>
            <p:cNvSpPr/>
            <p:nvPr/>
          </p:nvSpPr>
          <p:spPr>
            <a:xfrm>
              <a:off x="4981" y="2744"/>
              <a:ext cx="8" cy="34"/>
            </a:xfrm>
            <a:custGeom>
              <a:avLst/>
              <a:gdLst>
                <a:gd name="txL" fmla="*/ 0 w 1"/>
                <a:gd name="txT" fmla="*/ 0 h 4"/>
                <a:gd name="txR" fmla="*/ 1 w 1"/>
                <a:gd name="txB" fmla="*/ 4 h 4"/>
              </a:gdLst>
              <a:ahLst/>
              <a:cxnLst>
                <a:cxn ang="0">
                  <a:pos x="0" y="0"/>
                </a:cxn>
                <a:cxn ang="0">
                  <a:pos x="8" y="25"/>
                </a:cxn>
                <a:cxn ang="0">
                  <a:pos x="8" y="34"/>
                </a:cxn>
              </a:cxnLst>
              <a:rect l="txL" t="txT" r="txR" b="txB"/>
              <a:pathLst>
                <a:path w="1" h="4">
                  <a:moveTo>
                    <a:pt x="0" y="0"/>
                  </a:moveTo>
                  <a:lnTo>
                    <a:pt x="1" y="3"/>
                  </a:lnTo>
                  <a:lnTo>
                    <a:pt x="1"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67" name="Freeform 198"/>
            <p:cNvSpPr/>
            <p:nvPr/>
          </p:nvSpPr>
          <p:spPr>
            <a:xfrm>
              <a:off x="5007" y="2813"/>
              <a:ext cx="8" cy="35"/>
            </a:xfrm>
            <a:custGeom>
              <a:avLst/>
              <a:gdLst>
                <a:gd name="txL" fmla="*/ 0 w 1"/>
                <a:gd name="txT" fmla="*/ 0 h 4"/>
                <a:gd name="txR" fmla="*/ 1 w 1"/>
                <a:gd name="txB" fmla="*/ 4 h 4"/>
              </a:gdLst>
              <a:ahLst/>
              <a:cxnLst>
                <a:cxn ang="0">
                  <a:pos x="0" y="0"/>
                </a:cxn>
                <a:cxn ang="0">
                  <a:pos x="8" y="26"/>
                </a:cxn>
                <a:cxn ang="0">
                  <a:pos x="8" y="35"/>
                </a:cxn>
              </a:cxnLst>
              <a:rect l="txL" t="txT" r="txR" b="txB"/>
              <a:pathLst>
                <a:path w="1" h="4">
                  <a:moveTo>
                    <a:pt x="0" y="0"/>
                  </a:moveTo>
                  <a:lnTo>
                    <a:pt x="1" y="3"/>
                  </a:lnTo>
                  <a:lnTo>
                    <a:pt x="1"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68" name="Freeform 199"/>
            <p:cNvSpPr/>
            <p:nvPr/>
          </p:nvSpPr>
          <p:spPr>
            <a:xfrm>
              <a:off x="5024" y="2882"/>
              <a:ext cx="9" cy="35"/>
            </a:xfrm>
            <a:custGeom>
              <a:avLst/>
              <a:gdLst>
                <a:gd name="txL" fmla="*/ 0 w 1"/>
                <a:gd name="txT" fmla="*/ 0 h 4"/>
                <a:gd name="txR" fmla="*/ 1 w 1"/>
                <a:gd name="txB" fmla="*/ 4 h 4"/>
              </a:gdLst>
              <a:ahLst/>
              <a:cxnLst>
                <a:cxn ang="0">
                  <a:pos x="0" y="0"/>
                </a:cxn>
                <a:cxn ang="0">
                  <a:pos x="9" y="26"/>
                </a:cxn>
                <a:cxn ang="0">
                  <a:pos x="9" y="35"/>
                </a:cxn>
              </a:cxnLst>
              <a:rect l="txL" t="txT" r="txR" b="txB"/>
              <a:pathLst>
                <a:path w="1" h="4">
                  <a:moveTo>
                    <a:pt x="0" y="0"/>
                  </a:moveTo>
                  <a:lnTo>
                    <a:pt x="1" y="3"/>
                  </a:lnTo>
                  <a:lnTo>
                    <a:pt x="1"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69" name="Freeform 200"/>
            <p:cNvSpPr/>
            <p:nvPr/>
          </p:nvSpPr>
          <p:spPr>
            <a:xfrm>
              <a:off x="5041" y="2952"/>
              <a:ext cx="9" cy="34"/>
            </a:xfrm>
            <a:custGeom>
              <a:avLst/>
              <a:gdLst>
                <a:gd name="txL" fmla="*/ 0 w 1"/>
                <a:gd name="txT" fmla="*/ 0 h 4"/>
                <a:gd name="txR" fmla="*/ 1 w 1"/>
                <a:gd name="txB" fmla="*/ 4 h 4"/>
              </a:gdLst>
              <a:ahLst/>
              <a:cxnLst>
                <a:cxn ang="0">
                  <a:pos x="0" y="0"/>
                </a:cxn>
                <a:cxn ang="0">
                  <a:pos x="9" y="25"/>
                </a:cxn>
                <a:cxn ang="0">
                  <a:pos x="9" y="34"/>
                </a:cxn>
              </a:cxnLst>
              <a:rect l="txL" t="txT" r="txR" b="txB"/>
              <a:pathLst>
                <a:path w="1" h="4">
                  <a:moveTo>
                    <a:pt x="0" y="0"/>
                  </a:moveTo>
                  <a:lnTo>
                    <a:pt x="1" y="3"/>
                  </a:lnTo>
                  <a:lnTo>
                    <a:pt x="1"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0" name="Freeform 201"/>
            <p:cNvSpPr/>
            <p:nvPr/>
          </p:nvSpPr>
          <p:spPr>
            <a:xfrm>
              <a:off x="5059" y="3021"/>
              <a:ext cx="1" cy="34"/>
            </a:xfrm>
            <a:custGeom>
              <a:avLst/>
              <a:gdLst>
                <a:gd name="txL" fmla="*/ 0 w 1"/>
                <a:gd name="txT" fmla="*/ 0 h 4"/>
                <a:gd name="txR" fmla="*/ 1 w 1"/>
                <a:gd name="txB" fmla="*/ 4 h 4"/>
              </a:gdLst>
              <a:ahLst/>
              <a:cxnLst>
                <a:cxn ang="0">
                  <a:pos x="0" y="0"/>
                </a:cxn>
                <a:cxn ang="0">
                  <a:pos x="0" y="25"/>
                </a:cxn>
                <a:cxn ang="0">
                  <a:pos x="0" y="34"/>
                </a:cxn>
              </a:cxnLst>
              <a:rect l="txL" t="txT" r="txR" b="txB"/>
              <a:pathLst>
                <a:path w="1" h="4">
                  <a:moveTo>
                    <a:pt x="0" y="0"/>
                  </a:moveTo>
                  <a:lnTo>
                    <a:pt x="0" y="3"/>
                  </a:lnTo>
                  <a:lnTo>
                    <a:pt x="0"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1" name="Freeform 202"/>
            <p:cNvSpPr/>
            <p:nvPr/>
          </p:nvSpPr>
          <p:spPr>
            <a:xfrm>
              <a:off x="5059" y="3090"/>
              <a:ext cx="1" cy="35"/>
            </a:xfrm>
            <a:custGeom>
              <a:avLst/>
              <a:gdLst>
                <a:gd name="txL" fmla="*/ 0 w 1"/>
                <a:gd name="txT" fmla="*/ 0 h 4"/>
                <a:gd name="txR" fmla="*/ 1 w 1"/>
                <a:gd name="txB" fmla="*/ 4 h 4"/>
              </a:gdLst>
              <a:ahLst/>
              <a:cxnLst>
                <a:cxn ang="0">
                  <a:pos x="0" y="0"/>
                </a:cxn>
                <a:cxn ang="0">
                  <a:pos x="0" y="18"/>
                </a:cxn>
                <a:cxn ang="0">
                  <a:pos x="0" y="35"/>
                </a:cxn>
              </a:cxnLst>
              <a:rect l="txL" t="txT" r="txR" b="txB"/>
              <a:pathLst>
                <a:path w="1" h="4">
                  <a:moveTo>
                    <a:pt x="0" y="0"/>
                  </a:moveTo>
                  <a:lnTo>
                    <a:pt x="0" y="2"/>
                  </a:lnTo>
                  <a:lnTo>
                    <a:pt x="0"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2" name="Freeform 203"/>
            <p:cNvSpPr/>
            <p:nvPr/>
          </p:nvSpPr>
          <p:spPr>
            <a:xfrm>
              <a:off x="5059" y="3159"/>
              <a:ext cx="1" cy="35"/>
            </a:xfrm>
            <a:custGeom>
              <a:avLst/>
              <a:gdLst>
                <a:gd name="txL" fmla="*/ 0 w 1"/>
                <a:gd name="txT" fmla="*/ 0 h 4"/>
                <a:gd name="txR" fmla="*/ 1 w 1"/>
                <a:gd name="txB" fmla="*/ 4 h 4"/>
              </a:gdLst>
              <a:ahLst/>
              <a:cxnLst>
                <a:cxn ang="0">
                  <a:pos x="0" y="0"/>
                </a:cxn>
                <a:cxn ang="0">
                  <a:pos x="0" y="9"/>
                </a:cxn>
                <a:cxn ang="0">
                  <a:pos x="0" y="35"/>
                </a:cxn>
              </a:cxnLst>
              <a:rect l="txL" t="txT" r="txR" b="txB"/>
              <a:pathLst>
                <a:path w="1" h="4">
                  <a:moveTo>
                    <a:pt x="0" y="0"/>
                  </a:moveTo>
                  <a:lnTo>
                    <a:pt x="0" y="1"/>
                  </a:lnTo>
                  <a:lnTo>
                    <a:pt x="0" y="4"/>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3" name="Line 204"/>
            <p:cNvSpPr/>
            <p:nvPr/>
          </p:nvSpPr>
          <p:spPr>
            <a:xfrm flipH="1">
              <a:off x="5050" y="3228"/>
              <a:ext cx="9" cy="35"/>
            </a:xfrm>
            <a:prstGeom prst="line">
              <a:avLst/>
            </a:prstGeom>
            <a:ln w="14288" cap="flat" cmpd="sng">
              <a:solidFill>
                <a:srgbClr val="000000"/>
              </a:solidFill>
              <a:prstDash val="solid"/>
              <a:headEnd type="none" w="med" len="med"/>
              <a:tailEnd type="none" w="med" len="med"/>
            </a:ln>
          </p:spPr>
        </p:sp>
        <p:sp>
          <p:nvSpPr>
            <p:cNvPr id="80074" name="Line 205"/>
            <p:cNvSpPr/>
            <p:nvPr/>
          </p:nvSpPr>
          <p:spPr>
            <a:xfrm flipH="1">
              <a:off x="5024" y="3298"/>
              <a:ext cx="17" cy="34"/>
            </a:xfrm>
            <a:prstGeom prst="line">
              <a:avLst/>
            </a:prstGeom>
            <a:ln w="14288" cap="flat" cmpd="sng">
              <a:solidFill>
                <a:srgbClr val="000000"/>
              </a:solidFill>
              <a:prstDash val="solid"/>
              <a:headEnd type="none" w="med" len="med"/>
              <a:tailEnd type="none" w="med" len="med"/>
            </a:ln>
          </p:spPr>
        </p:sp>
        <p:sp>
          <p:nvSpPr>
            <p:cNvPr id="80075" name="Line 206"/>
            <p:cNvSpPr/>
            <p:nvPr/>
          </p:nvSpPr>
          <p:spPr>
            <a:xfrm flipH="1">
              <a:off x="4695" y="3263"/>
              <a:ext cx="8" cy="35"/>
            </a:xfrm>
            <a:prstGeom prst="line">
              <a:avLst/>
            </a:prstGeom>
            <a:ln w="14288" cap="flat" cmpd="sng">
              <a:solidFill>
                <a:srgbClr val="000000"/>
              </a:solidFill>
              <a:prstDash val="solid"/>
              <a:headEnd type="none" w="med" len="med"/>
              <a:tailEnd type="none" w="med" len="med"/>
            </a:ln>
          </p:spPr>
        </p:sp>
        <p:sp>
          <p:nvSpPr>
            <p:cNvPr id="80076" name="Line 207"/>
            <p:cNvSpPr/>
            <p:nvPr/>
          </p:nvSpPr>
          <p:spPr>
            <a:xfrm>
              <a:off x="4686" y="3332"/>
              <a:ext cx="9" cy="35"/>
            </a:xfrm>
            <a:prstGeom prst="line">
              <a:avLst/>
            </a:prstGeom>
            <a:ln w="14288" cap="flat" cmpd="sng">
              <a:solidFill>
                <a:srgbClr val="000000"/>
              </a:solidFill>
              <a:prstDash val="solid"/>
              <a:headEnd type="none" w="med" len="med"/>
              <a:tailEnd type="none" w="med" len="med"/>
            </a:ln>
          </p:spPr>
        </p:sp>
        <p:sp>
          <p:nvSpPr>
            <p:cNvPr id="80077" name="Freeform 208"/>
            <p:cNvSpPr/>
            <p:nvPr/>
          </p:nvSpPr>
          <p:spPr>
            <a:xfrm>
              <a:off x="4703" y="3402"/>
              <a:ext cx="18" cy="26"/>
            </a:xfrm>
            <a:custGeom>
              <a:avLst/>
              <a:gdLst>
                <a:gd name="txL" fmla="*/ 0 w 2"/>
                <a:gd name="txT" fmla="*/ 0 h 3"/>
                <a:gd name="txR" fmla="*/ 2 w 2"/>
                <a:gd name="txB" fmla="*/ 3 h 3"/>
              </a:gdLst>
              <a:ahLst/>
              <a:cxnLst>
                <a:cxn ang="0">
                  <a:pos x="0" y="0"/>
                </a:cxn>
                <a:cxn ang="0">
                  <a:pos x="0" y="9"/>
                </a:cxn>
                <a:cxn ang="0">
                  <a:pos x="18" y="26"/>
                </a:cxn>
              </a:cxnLst>
              <a:rect l="txL" t="txT" r="txR" b="txB"/>
              <a:pathLst>
                <a:path w="2" h="3">
                  <a:moveTo>
                    <a:pt x="0" y="0"/>
                  </a:moveTo>
                  <a:lnTo>
                    <a:pt x="0" y="1"/>
                  </a:lnTo>
                  <a:lnTo>
                    <a:pt x="2" y="3"/>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8" name="Freeform 209"/>
            <p:cNvSpPr/>
            <p:nvPr/>
          </p:nvSpPr>
          <p:spPr>
            <a:xfrm>
              <a:off x="4738" y="3453"/>
              <a:ext cx="26" cy="18"/>
            </a:xfrm>
            <a:custGeom>
              <a:avLst/>
              <a:gdLst>
                <a:gd name="txL" fmla="*/ 0 w 3"/>
                <a:gd name="txT" fmla="*/ 0 h 2"/>
                <a:gd name="txR" fmla="*/ 3 w 3"/>
                <a:gd name="txB" fmla="*/ 2 h 2"/>
              </a:gdLst>
              <a:ahLst/>
              <a:cxnLst>
                <a:cxn ang="0">
                  <a:pos x="0" y="0"/>
                </a:cxn>
                <a:cxn ang="0">
                  <a:pos x="9" y="9"/>
                </a:cxn>
                <a:cxn ang="0">
                  <a:pos x="26" y="18"/>
                </a:cxn>
              </a:cxnLst>
              <a:rect l="txL" t="txT" r="txR" b="txB"/>
              <a:pathLst>
                <a:path w="3" h="2">
                  <a:moveTo>
                    <a:pt x="0" y="0"/>
                  </a:moveTo>
                  <a:lnTo>
                    <a:pt x="1" y="1"/>
                  </a:lnTo>
                  <a:lnTo>
                    <a:pt x="3" y="2"/>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79" name="Freeform 210"/>
            <p:cNvSpPr/>
            <p:nvPr/>
          </p:nvSpPr>
          <p:spPr>
            <a:xfrm>
              <a:off x="4799" y="3488"/>
              <a:ext cx="34" cy="9"/>
            </a:xfrm>
            <a:custGeom>
              <a:avLst/>
              <a:gdLst>
                <a:gd name="txL" fmla="*/ 0 w 4"/>
                <a:gd name="txT" fmla="*/ 0 h 1"/>
                <a:gd name="txR" fmla="*/ 4 w 4"/>
                <a:gd name="txB" fmla="*/ 1 h 1"/>
              </a:gdLst>
              <a:ahLst/>
              <a:cxnLst>
                <a:cxn ang="0">
                  <a:pos x="0" y="0"/>
                </a:cxn>
                <a:cxn ang="0">
                  <a:pos x="17" y="9"/>
                </a:cxn>
                <a:cxn ang="0">
                  <a:pos x="34" y="9"/>
                </a:cxn>
              </a:cxnLst>
              <a:rect l="txL" t="txT" r="txR" b="txB"/>
              <a:pathLst>
                <a:path w="4" h="1">
                  <a:moveTo>
                    <a:pt x="0" y="0"/>
                  </a:moveTo>
                  <a:lnTo>
                    <a:pt x="2" y="1"/>
                  </a:lnTo>
                  <a:lnTo>
                    <a:pt x="4" y="1"/>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80" name="Freeform 211"/>
            <p:cNvSpPr/>
            <p:nvPr/>
          </p:nvSpPr>
          <p:spPr>
            <a:xfrm>
              <a:off x="4868" y="3505"/>
              <a:ext cx="35" cy="1"/>
            </a:xfrm>
            <a:custGeom>
              <a:avLst/>
              <a:gdLst>
                <a:gd name="txL" fmla="*/ 0 w 4"/>
                <a:gd name="txT" fmla="*/ 0 h 1"/>
                <a:gd name="txR" fmla="*/ 4 w 4"/>
                <a:gd name="txB" fmla="*/ 1 h 1"/>
              </a:gdLst>
              <a:ahLst/>
              <a:cxnLst>
                <a:cxn ang="0">
                  <a:pos x="0" y="0"/>
                </a:cxn>
                <a:cxn ang="0">
                  <a:pos x="26" y="0"/>
                </a:cxn>
                <a:cxn ang="0">
                  <a:pos x="35" y="0"/>
                </a:cxn>
              </a:cxnLst>
              <a:rect l="txL" t="txT" r="txR" b="txB"/>
              <a:pathLst>
                <a:path w="4" h="1">
                  <a:moveTo>
                    <a:pt x="0" y="0"/>
                  </a:moveTo>
                  <a:lnTo>
                    <a:pt x="3" y="0"/>
                  </a:lnTo>
                  <a:lnTo>
                    <a:pt x="4" y="0"/>
                  </a:lnTo>
                </a:path>
              </a:pathLst>
            </a:custGeom>
            <a:no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81" name="Line 212"/>
            <p:cNvSpPr/>
            <p:nvPr/>
          </p:nvSpPr>
          <p:spPr>
            <a:xfrm flipV="1">
              <a:off x="4929" y="3471"/>
              <a:ext cx="26" cy="17"/>
            </a:xfrm>
            <a:prstGeom prst="line">
              <a:avLst/>
            </a:prstGeom>
            <a:ln w="14288" cap="flat" cmpd="sng">
              <a:solidFill>
                <a:srgbClr val="000000"/>
              </a:solidFill>
              <a:prstDash val="solid"/>
              <a:headEnd type="none" w="med" len="med"/>
              <a:tailEnd type="none" w="med" len="med"/>
            </a:ln>
          </p:spPr>
        </p:sp>
        <p:sp>
          <p:nvSpPr>
            <p:cNvPr id="80082" name="Line 213"/>
            <p:cNvSpPr/>
            <p:nvPr/>
          </p:nvSpPr>
          <p:spPr>
            <a:xfrm flipV="1">
              <a:off x="4981" y="3419"/>
              <a:ext cx="26" cy="26"/>
            </a:xfrm>
            <a:prstGeom prst="line">
              <a:avLst/>
            </a:prstGeom>
            <a:ln w="14288" cap="flat" cmpd="sng">
              <a:solidFill>
                <a:srgbClr val="000000"/>
              </a:solidFill>
              <a:prstDash val="solid"/>
              <a:headEnd type="none" w="med" len="med"/>
              <a:tailEnd type="none" w="med" len="med"/>
            </a:ln>
          </p:spPr>
        </p:sp>
        <p:sp>
          <p:nvSpPr>
            <p:cNvPr id="80083" name="Line 214"/>
            <p:cNvSpPr/>
            <p:nvPr/>
          </p:nvSpPr>
          <p:spPr>
            <a:xfrm flipV="1">
              <a:off x="4981" y="3419"/>
              <a:ext cx="26" cy="26"/>
            </a:xfrm>
            <a:prstGeom prst="line">
              <a:avLst/>
            </a:prstGeom>
            <a:ln w="14288" cap="flat" cmpd="sng">
              <a:solidFill>
                <a:srgbClr val="000000"/>
              </a:solidFill>
              <a:prstDash val="solid"/>
              <a:headEnd type="none" w="med" len="med"/>
              <a:tailEnd type="none" w="med" len="med"/>
            </a:ln>
          </p:spPr>
        </p:sp>
        <p:sp>
          <p:nvSpPr>
            <p:cNvPr id="80084" name="Line 215"/>
            <p:cNvSpPr/>
            <p:nvPr/>
          </p:nvSpPr>
          <p:spPr>
            <a:xfrm flipV="1">
              <a:off x="5015" y="3350"/>
              <a:ext cx="9" cy="34"/>
            </a:xfrm>
            <a:prstGeom prst="line">
              <a:avLst/>
            </a:prstGeom>
            <a:ln w="14288" cap="flat" cmpd="sng">
              <a:solidFill>
                <a:srgbClr val="000000"/>
              </a:solidFill>
              <a:prstDash val="solid"/>
              <a:headEnd type="none" w="med" len="med"/>
              <a:tailEnd type="none" w="med" len="med"/>
            </a:ln>
          </p:spPr>
        </p:sp>
        <p:sp>
          <p:nvSpPr>
            <p:cNvPr id="80085" name="Rectangle 216"/>
            <p:cNvSpPr/>
            <p:nvPr/>
          </p:nvSpPr>
          <p:spPr>
            <a:xfrm>
              <a:off x="4825" y="2622"/>
              <a:ext cx="59" cy="124"/>
            </a:xfrm>
            <a:prstGeom prst="rect">
              <a:avLst/>
            </a:prstGeom>
            <a:noFill/>
            <a:ln w="9525">
              <a:noFill/>
            </a:ln>
          </p:spPr>
          <p:txBody>
            <a:bodyPr wrap="none" lIns="0" tIns="0" rIns="0" bIns="0">
              <a:spAutoFit/>
            </a:bodyPr>
            <a:p>
              <a:r>
                <a:rPr lang="en-US" altLang="zh-CN" sz="1400" b="0" dirty="0">
                  <a:solidFill>
                    <a:srgbClr val="000000"/>
                  </a:solidFill>
                  <a:latin typeface="Times" charset="0"/>
                </a:rPr>
                <a:t>a</a:t>
              </a:r>
              <a:endParaRPr lang="en-US" altLang="zh-CN" dirty="0">
                <a:latin typeface="Arial" panose="020B0604020202020204" pitchFamily="34" charset="0"/>
              </a:endParaRPr>
            </a:p>
          </p:txBody>
        </p:sp>
        <p:sp>
          <p:nvSpPr>
            <p:cNvPr id="80086" name="Rectangle 217"/>
            <p:cNvSpPr/>
            <p:nvPr/>
          </p:nvSpPr>
          <p:spPr>
            <a:xfrm>
              <a:off x="3845" y="1965"/>
              <a:ext cx="59" cy="125"/>
            </a:xfrm>
            <a:prstGeom prst="rect">
              <a:avLst/>
            </a:prstGeom>
            <a:noFill/>
            <a:ln w="9525">
              <a:noFill/>
            </a:ln>
          </p:spPr>
          <p:txBody>
            <a:bodyPr wrap="none" lIns="0" tIns="0" rIns="0" bIns="0">
              <a:spAutoFit/>
            </a:bodyPr>
            <a:p>
              <a:r>
                <a:rPr lang="en-US" altLang="zh-CN" sz="1400" b="0" dirty="0">
                  <a:solidFill>
                    <a:srgbClr val="000000"/>
                  </a:solidFill>
                  <a:latin typeface="Times" charset="0"/>
                </a:rPr>
                <a:t>8</a:t>
              </a:r>
              <a:endParaRPr lang="en-US" altLang="zh-CN" dirty="0">
                <a:latin typeface="Arial" panose="020B0604020202020204" pitchFamily="34" charset="0"/>
              </a:endParaRPr>
            </a:p>
          </p:txBody>
        </p:sp>
        <p:sp>
          <p:nvSpPr>
            <p:cNvPr id="80087" name="Rectangle 218"/>
            <p:cNvSpPr/>
            <p:nvPr/>
          </p:nvSpPr>
          <p:spPr>
            <a:xfrm>
              <a:off x="4166" y="1965"/>
              <a:ext cx="59" cy="125"/>
            </a:xfrm>
            <a:prstGeom prst="rect">
              <a:avLst/>
            </a:prstGeom>
            <a:noFill/>
            <a:ln w="9525">
              <a:noFill/>
            </a:ln>
          </p:spPr>
          <p:txBody>
            <a:bodyPr wrap="none" lIns="0" tIns="0" rIns="0" bIns="0">
              <a:spAutoFit/>
            </a:bodyPr>
            <a:p>
              <a:r>
                <a:rPr lang="en-US" altLang="zh-CN" sz="1400" b="0" dirty="0">
                  <a:solidFill>
                    <a:srgbClr val="000000"/>
                  </a:solidFill>
                  <a:latin typeface="Times" charset="0"/>
                </a:rPr>
                <a:t>9</a:t>
              </a:r>
              <a:endParaRPr lang="en-US" altLang="zh-CN" dirty="0">
                <a:latin typeface="Arial" panose="020B0604020202020204" pitchFamily="34" charset="0"/>
              </a:endParaRPr>
            </a:p>
          </p:txBody>
        </p:sp>
        <p:sp>
          <p:nvSpPr>
            <p:cNvPr id="80088" name="Freeform 219"/>
            <p:cNvSpPr/>
            <p:nvPr/>
          </p:nvSpPr>
          <p:spPr>
            <a:xfrm>
              <a:off x="4374" y="1870"/>
              <a:ext cx="87" cy="95"/>
            </a:xfrm>
            <a:custGeom>
              <a:avLst/>
              <a:gdLst>
                <a:gd name="txL" fmla="*/ 0 w 87"/>
                <a:gd name="txT" fmla="*/ 0 h 95"/>
                <a:gd name="txR" fmla="*/ 87 w 87"/>
                <a:gd name="txB" fmla="*/ 95 h 95"/>
              </a:gdLst>
              <a:ahLst/>
              <a:cxnLst>
                <a:cxn ang="0">
                  <a:pos x="87" y="69"/>
                </a:cxn>
                <a:cxn ang="0">
                  <a:pos x="52" y="69"/>
                </a:cxn>
                <a:cxn ang="0">
                  <a:pos x="52" y="95"/>
                </a:cxn>
                <a:cxn ang="0">
                  <a:pos x="0" y="0"/>
                </a:cxn>
                <a:cxn ang="0">
                  <a:pos x="87" y="69"/>
                </a:cxn>
              </a:cxnLst>
              <a:rect l="txL" t="txT" r="txR" b="txB"/>
              <a:pathLst>
                <a:path w="87" h="95">
                  <a:moveTo>
                    <a:pt x="87" y="69"/>
                  </a:moveTo>
                  <a:lnTo>
                    <a:pt x="52" y="69"/>
                  </a:lnTo>
                  <a:lnTo>
                    <a:pt x="52" y="95"/>
                  </a:lnTo>
                  <a:lnTo>
                    <a:pt x="0" y="0"/>
                  </a:lnTo>
                  <a:lnTo>
                    <a:pt x="87" y="69"/>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0089" name="Freeform 220"/>
            <p:cNvSpPr/>
            <p:nvPr/>
          </p:nvSpPr>
          <p:spPr>
            <a:xfrm>
              <a:off x="2502" y="3341"/>
              <a:ext cx="70" cy="104"/>
            </a:xfrm>
            <a:custGeom>
              <a:avLst/>
              <a:gdLst>
                <a:gd name="txL" fmla="*/ 0 w 70"/>
                <a:gd name="txT" fmla="*/ 0 h 104"/>
                <a:gd name="txR" fmla="*/ 70 w 70"/>
                <a:gd name="txB" fmla="*/ 104 h 104"/>
              </a:gdLst>
              <a:ahLst/>
              <a:cxnLst>
                <a:cxn ang="0">
                  <a:pos x="35" y="104"/>
                </a:cxn>
                <a:cxn ang="0">
                  <a:pos x="26" y="78"/>
                </a:cxn>
                <a:cxn ang="0">
                  <a:pos x="0" y="87"/>
                </a:cxn>
                <a:cxn ang="0">
                  <a:pos x="70" y="0"/>
                </a:cxn>
                <a:cxn ang="0">
                  <a:pos x="35" y="104"/>
                </a:cxn>
              </a:cxnLst>
              <a:rect l="txL" t="txT" r="txR" b="txB"/>
              <a:pathLst>
                <a:path w="70" h="104">
                  <a:moveTo>
                    <a:pt x="35" y="104"/>
                  </a:moveTo>
                  <a:lnTo>
                    <a:pt x="26" y="78"/>
                  </a:lnTo>
                  <a:lnTo>
                    <a:pt x="0" y="87"/>
                  </a:lnTo>
                  <a:lnTo>
                    <a:pt x="70" y="0"/>
                  </a:lnTo>
                  <a:lnTo>
                    <a:pt x="35" y="104"/>
                  </a:lnTo>
                  <a:close/>
                </a:path>
              </a:pathLst>
            </a:custGeom>
            <a:solidFill>
              <a:srgbClr val="000000"/>
            </a:solidFill>
            <a:ln w="14288"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grpSp>
      <p:sp>
        <p:nvSpPr>
          <p:cNvPr id="52445" name="Text Box 221"/>
          <p:cNvSpPr txBox="1">
            <a:spLocks noChangeArrowheads="1"/>
          </p:cNvSpPr>
          <p:nvPr/>
        </p:nvSpPr>
        <p:spPr bwMode="auto">
          <a:xfrm>
            <a:off x="5651500" y="1125538"/>
            <a:ext cx="18716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根目录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Text Box 4"/>
          <p:cNvSpPr txBox="1"/>
          <p:nvPr/>
        </p:nvSpPr>
        <p:spPr>
          <a:xfrm>
            <a:off x="250825" y="-26987"/>
            <a:ext cx="8642350" cy="6700837"/>
          </a:xfrm>
          <a:prstGeom prst="rect">
            <a:avLst/>
          </a:prstGeom>
          <a:noFill/>
          <a:ln w="9525">
            <a:noFill/>
          </a:ln>
        </p:spPr>
        <p:txBody>
          <a:bodyPr>
            <a:spAutoFit/>
          </a:bodyPr>
          <a:p>
            <a:pPr algn="just">
              <a:lnSpc>
                <a:spcPct val="150000"/>
              </a:lnSpc>
              <a:buClrTx/>
            </a:pPr>
            <a:r>
              <a:rPr lang="en-US" altLang="zh-CN" sz="2800" dirty="0">
                <a:solidFill>
                  <a:schemeClr val="accent1"/>
                </a:solidFill>
                <a:latin typeface="Times New Roman" panose="02020603050405020304" pitchFamily="18" charset="0"/>
              </a:rPr>
              <a:t>  (2) </a:t>
            </a:r>
            <a:r>
              <a:rPr lang="zh-CN" altLang="en-US" sz="2800" dirty="0">
                <a:solidFill>
                  <a:schemeClr val="accent1"/>
                </a:solidFill>
                <a:latin typeface="Times New Roman" panose="02020603050405020304" pitchFamily="18" charset="0"/>
              </a:rPr>
              <a:t>路径名：</a:t>
            </a:r>
            <a:r>
              <a:rPr lang="zh-CN" altLang="en-US" b="0" dirty="0">
                <a:latin typeface="Times New Roman" panose="02020603050405020304" pitchFamily="18" charset="0"/>
              </a:rPr>
              <a:t> </a:t>
            </a:r>
            <a:endParaRPr lang="zh-CN" altLang="en-US" b="0" dirty="0">
              <a:latin typeface="Times New Roman" panose="02020603050405020304" pitchFamily="18" charset="0"/>
            </a:endParaRPr>
          </a:p>
          <a:p>
            <a:pPr algn="just">
              <a:lnSpc>
                <a:spcPct val="150000"/>
              </a:lnSpc>
              <a:buClrTx/>
              <a:buChar char="•"/>
            </a:pPr>
            <a:r>
              <a:rPr lang="zh-CN" altLang="en-US" dirty="0">
                <a:latin typeface="Times New Roman" panose="02020603050405020304" pitchFamily="18" charset="0"/>
              </a:rPr>
              <a:t>    绝对路径：      根目录</a:t>
            </a:r>
            <a:r>
              <a:rPr lang="en-US" altLang="zh-CN" dirty="0">
                <a:latin typeface="Times New Roman" panose="02020603050405020304" pitchFamily="18" charset="0"/>
              </a:rPr>
              <a:t>/</a:t>
            </a:r>
            <a:r>
              <a:rPr lang="zh-CN" altLang="en-US" dirty="0">
                <a:latin typeface="Times New Roman" panose="02020603050405020304" pitchFamily="18" charset="0"/>
              </a:rPr>
              <a:t>子目录名</a:t>
            </a:r>
            <a:r>
              <a:rPr lang="en-US" altLang="zh-CN" dirty="0">
                <a:latin typeface="Times New Roman" panose="02020603050405020304" pitchFamily="18" charset="0"/>
              </a:rPr>
              <a:t>…/</a:t>
            </a:r>
            <a:r>
              <a:rPr lang="zh-CN" altLang="en-US" dirty="0">
                <a:latin typeface="Times New Roman" panose="02020603050405020304" pitchFamily="18" charset="0"/>
              </a:rPr>
              <a:t>文件名</a:t>
            </a:r>
            <a:endParaRPr lang="zh-CN" altLang="en-US" dirty="0">
              <a:latin typeface="Times New Roman" panose="02020603050405020304" pitchFamily="18" charset="0"/>
            </a:endParaRPr>
          </a:p>
          <a:p>
            <a:pPr algn="just">
              <a:lnSpc>
                <a:spcPct val="150000"/>
              </a:lnSpc>
              <a:buClrTx/>
              <a:buChar char="•"/>
            </a:pPr>
            <a:r>
              <a:rPr lang="zh-CN" altLang="en-US" dirty="0">
                <a:latin typeface="Times New Roman" panose="02020603050405020304" pitchFamily="18" charset="0"/>
              </a:rPr>
              <a:t>    相对路径：     当前目录</a:t>
            </a:r>
            <a:r>
              <a:rPr lang="en-US" altLang="zh-CN" dirty="0">
                <a:latin typeface="Arial" panose="020B0604020202020204" pitchFamily="34" charset="0"/>
              </a:rPr>
              <a:t>/</a:t>
            </a:r>
            <a:r>
              <a:rPr lang="zh-CN" altLang="en-US" dirty="0">
                <a:latin typeface="Arial" panose="020B0604020202020204" pitchFamily="34" charset="0"/>
              </a:rPr>
              <a:t>子目录名</a:t>
            </a:r>
            <a:r>
              <a:rPr lang="en-US" altLang="zh-CN" dirty="0">
                <a:latin typeface="Arial" panose="020B0604020202020204" pitchFamily="34" charset="0"/>
              </a:rPr>
              <a:t>…/</a:t>
            </a:r>
            <a:r>
              <a:rPr lang="zh-CN" altLang="en-US" dirty="0">
                <a:latin typeface="Arial" panose="020B0604020202020204" pitchFamily="34" charset="0"/>
              </a:rPr>
              <a:t>文件名</a:t>
            </a:r>
            <a:endParaRPr lang="zh-CN" altLang="en-US" dirty="0">
              <a:latin typeface="Arial" panose="020B0604020202020204" pitchFamily="34" charset="0"/>
            </a:endParaRPr>
          </a:p>
          <a:p>
            <a:pPr algn="just">
              <a:lnSpc>
                <a:spcPct val="150000"/>
              </a:lnSpc>
              <a:buClrTx/>
            </a:pPr>
            <a:r>
              <a:rPr lang="zh-CN" altLang="en-US" sz="2000" dirty="0">
                <a:latin typeface="Arial" panose="020B0604020202020204" pitchFamily="34" charset="0"/>
              </a:rPr>
              <a:t>注意：</a:t>
            </a:r>
            <a:r>
              <a:rPr lang="en-US" altLang="zh-CN" sz="2000" dirty="0">
                <a:latin typeface="Arial" panose="020B0604020202020204" pitchFamily="34" charset="0"/>
              </a:rPr>
              <a:t>Dos</a:t>
            </a:r>
            <a:r>
              <a:rPr lang="zh-CN" altLang="en-US" sz="2000" dirty="0">
                <a:latin typeface="Arial" panose="020B0604020202020204" pitchFamily="34" charset="0"/>
              </a:rPr>
              <a:t>、</a:t>
            </a:r>
            <a:r>
              <a:rPr lang="en-US" altLang="zh-CN" sz="2000" dirty="0">
                <a:latin typeface="Arial" panose="020B0604020202020204" pitchFamily="34" charset="0"/>
              </a:rPr>
              <a:t>windows</a:t>
            </a:r>
            <a:r>
              <a:rPr lang="zh-CN" altLang="en-US" sz="2000" dirty="0">
                <a:latin typeface="Arial" panose="020B0604020202020204" pitchFamily="34" charset="0"/>
              </a:rPr>
              <a:t>中路径表示方式为：</a:t>
            </a:r>
            <a:r>
              <a:rPr lang="zh-CN" altLang="en-US" dirty="0">
                <a:latin typeface="Arial" panose="020B0604020202020204" pitchFamily="34" charset="0"/>
              </a:rPr>
              <a:t>根目录</a:t>
            </a:r>
            <a:r>
              <a:rPr lang="en-US" altLang="zh-CN" dirty="0">
                <a:solidFill>
                  <a:schemeClr val="accent1"/>
                </a:solidFill>
                <a:latin typeface="Arial" panose="020B0604020202020204" pitchFamily="34" charset="0"/>
              </a:rPr>
              <a:t>\</a:t>
            </a:r>
            <a:r>
              <a:rPr lang="zh-CN" altLang="en-US" dirty="0">
                <a:latin typeface="Arial" panose="020B0604020202020204" pitchFamily="34" charset="0"/>
              </a:rPr>
              <a:t>子目录名</a:t>
            </a:r>
            <a:r>
              <a:rPr lang="en-US" altLang="zh-CN" dirty="0">
                <a:latin typeface="Arial" panose="020B0604020202020204" pitchFamily="34" charset="0"/>
              </a:rPr>
              <a:t>…</a:t>
            </a:r>
            <a:r>
              <a:rPr lang="en-US" altLang="zh-CN" dirty="0">
                <a:solidFill>
                  <a:schemeClr val="accent1"/>
                </a:solidFill>
                <a:latin typeface="Arial" panose="020B0604020202020204" pitchFamily="34" charset="0"/>
              </a:rPr>
              <a:t>\</a:t>
            </a:r>
            <a:r>
              <a:rPr lang="zh-CN" altLang="en-US" dirty="0">
                <a:latin typeface="Arial" panose="020B0604020202020204" pitchFamily="34" charset="0"/>
              </a:rPr>
              <a:t>文件名                      </a:t>
            </a:r>
            <a:endParaRPr lang="zh-CN" altLang="en-US" dirty="0">
              <a:latin typeface="Arial" panose="020B0604020202020204" pitchFamily="34" charset="0"/>
            </a:endParaRPr>
          </a:p>
          <a:p>
            <a:pPr algn="just">
              <a:lnSpc>
                <a:spcPct val="150000"/>
              </a:lnSpc>
              <a:buClrTx/>
              <a:buChar char="•"/>
            </a:pPr>
            <a:r>
              <a:rPr lang="zh-CN" altLang="en-US" sz="2800" dirty="0">
                <a:solidFill>
                  <a:schemeClr val="accent1"/>
                </a:solidFill>
                <a:latin typeface="Arial" panose="020B0604020202020204" pitchFamily="34" charset="0"/>
              </a:rPr>
              <a:t>多级目录的优点：</a:t>
            </a:r>
            <a:endParaRPr lang="zh-CN" altLang="en-US" sz="2800" dirty="0">
              <a:solidFill>
                <a:schemeClr val="accent1"/>
              </a:solidFill>
              <a:latin typeface="Arial" panose="020B0604020202020204" pitchFamily="34" charset="0"/>
            </a:endParaRPr>
          </a:p>
          <a:p>
            <a:pPr lvl="1" algn="just" eaLnBrk="1" hangingPunct="1">
              <a:lnSpc>
                <a:spcPct val="150000"/>
              </a:lnSpc>
              <a:buClrTx/>
              <a:buChar char="•"/>
            </a:pPr>
            <a:r>
              <a:rPr lang="zh-CN" altLang="en-US" dirty="0">
                <a:latin typeface="Arial" panose="020B0604020202020204" pitchFamily="34" charset="0"/>
              </a:rPr>
              <a:t>  层次清楚；</a:t>
            </a:r>
            <a:endParaRPr lang="zh-CN" altLang="en-US" dirty="0">
              <a:latin typeface="Arial" panose="020B0604020202020204" pitchFamily="34" charset="0"/>
            </a:endParaRPr>
          </a:p>
          <a:p>
            <a:pPr lvl="1" algn="just" eaLnBrk="1" hangingPunct="1">
              <a:lnSpc>
                <a:spcPct val="150000"/>
              </a:lnSpc>
              <a:buClrTx/>
              <a:buChar char="•"/>
            </a:pPr>
            <a:r>
              <a:rPr lang="zh-CN" altLang="en-US" dirty="0">
                <a:latin typeface="Arial" panose="020B0604020202020204" pitchFamily="34" charset="0"/>
              </a:rPr>
              <a:t>  允许文件重名；</a:t>
            </a:r>
            <a:endParaRPr lang="zh-CN" altLang="en-US" dirty="0">
              <a:latin typeface="Arial" panose="020B0604020202020204" pitchFamily="34" charset="0"/>
            </a:endParaRPr>
          </a:p>
          <a:p>
            <a:pPr lvl="1" algn="just" eaLnBrk="1" hangingPunct="1">
              <a:lnSpc>
                <a:spcPct val="150000"/>
              </a:lnSpc>
              <a:buClrTx/>
              <a:buChar char="•"/>
            </a:pPr>
            <a:r>
              <a:rPr lang="zh-CN" altLang="en-US" dirty="0">
                <a:latin typeface="宋体" panose="02010600030101010101" pitchFamily="2" charset="-122"/>
              </a:rPr>
              <a:t> 进一步提高目录检索速度；</a:t>
            </a:r>
            <a:endParaRPr lang="zh-CN" altLang="en-US" dirty="0">
              <a:latin typeface="宋体" panose="02010600030101010101" pitchFamily="2" charset="-122"/>
            </a:endParaRPr>
          </a:p>
          <a:p>
            <a:pPr lvl="1" algn="just" eaLnBrk="1" hangingPunct="1">
              <a:lnSpc>
                <a:spcPct val="150000"/>
              </a:lnSpc>
              <a:buClrTx/>
              <a:buChar char="•"/>
            </a:pPr>
            <a:r>
              <a:rPr lang="zh-CN" altLang="en-US" dirty="0">
                <a:latin typeface="宋体" panose="02010600030101010101" pitchFamily="2" charset="-122"/>
              </a:rPr>
              <a:t> 容易实现共享</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276">
                                            <p:txEl>
                                              <p:charRg st="12" end="41"/>
                                            </p:txEl>
                                          </p:spTgt>
                                        </p:tgtEl>
                                        <p:attrNameLst>
                                          <p:attrName>style.visibility</p:attrName>
                                        </p:attrNameLst>
                                      </p:cBhvr>
                                      <p:to>
                                        <p:strVal val="visible"/>
                                      </p:to>
                                    </p:set>
                                    <p:animEffect transition="in" filter="box(in)">
                                      <p:cBhvr>
                                        <p:cTn id="7" dur="500"/>
                                        <p:tgtEl>
                                          <p:spTgt spid="54276">
                                            <p:txEl>
                                              <p:charRg st="12"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4276">
                                            <p:txEl>
                                              <p:charRg st="41" end="70"/>
                                            </p:txEl>
                                          </p:spTgt>
                                        </p:tgtEl>
                                        <p:attrNameLst>
                                          <p:attrName>style.visibility</p:attrName>
                                        </p:attrNameLst>
                                      </p:cBhvr>
                                      <p:to>
                                        <p:strVal val="visible"/>
                                      </p:to>
                                    </p:set>
                                    <p:animEffect transition="in" filter="box(in)">
                                      <p:cBhvr>
                                        <p:cTn id="12" dur="500"/>
                                        <p:tgtEl>
                                          <p:spTgt spid="54276">
                                            <p:txEl>
                                              <p:charRg st="41"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4276">
                                            <p:txEl>
                                              <p:charRg st="70" end="129"/>
                                            </p:txEl>
                                          </p:spTgt>
                                        </p:tgtEl>
                                        <p:attrNameLst>
                                          <p:attrName>style.visibility</p:attrName>
                                        </p:attrNameLst>
                                      </p:cBhvr>
                                      <p:to>
                                        <p:strVal val="visible"/>
                                      </p:to>
                                    </p:set>
                                    <p:animEffect transition="in" filter="box(in)">
                                      <p:cBhvr>
                                        <p:cTn id="17" dur="500"/>
                                        <p:tgtEl>
                                          <p:spTgt spid="54276">
                                            <p:txEl>
                                              <p:charRg st="70"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4276">
                                            <p:txEl>
                                              <p:charRg st="129" end="138"/>
                                            </p:txEl>
                                          </p:spTgt>
                                        </p:tgtEl>
                                        <p:attrNameLst>
                                          <p:attrName>style.visibility</p:attrName>
                                        </p:attrNameLst>
                                      </p:cBhvr>
                                      <p:to>
                                        <p:strVal val="visible"/>
                                      </p:to>
                                    </p:set>
                                    <p:animEffect transition="in" filter="box(in)">
                                      <p:cBhvr>
                                        <p:cTn id="22" dur="500"/>
                                        <p:tgtEl>
                                          <p:spTgt spid="54276">
                                            <p:txEl>
                                              <p:charRg st="129" end="1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4276">
                                            <p:txEl>
                                              <p:charRg st="138" end="146"/>
                                            </p:txEl>
                                          </p:spTgt>
                                        </p:tgtEl>
                                        <p:attrNameLst>
                                          <p:attrName>style.visibility</p:attrName>
                                        </p:attrNameLst>
                                      </p:cBhvr>
                                      <p:to>
                                        <p:strVal val="visible"/>
                                      </p:to>
                                    </p:set>
                                    <p:animEffect transition="in" filter="box(in)">
                                      <p:cBhvr>
                                        <p:cTn id="27" dur="500"/>
                                        <p:tgtEl>
                                          <p:spTgt spid="54276">
                                            <p:txEl>
                                              <p:charRg st="138"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4276">
                                            <p:txEl>
                                              <p:charRg st="146" end="156"/>
                                            </p:txEl>
                                          </p:spTgt>
                                        </p:tgtEl>
                                        <p:attrNameLst>
                                          <p:attrName>style.visibility</p:attrName>
                                        </p:attrNameLst>
                                      </p:cBhvr>
                                      <p:to>
                                        <p:strVal val="visible"/>
                                      </p:to>
                                    </p:set>
                                    <p:animEffect transition="in" filter="box(in)">
                                      <p:cBhvr>
                                        <p:cTn id="32" dur="500"/>
                                        <p:tgtEl>
                                          <p:spTgt spid="54276">
                                            <p:txEl>
                                              <p:charRg st="146" end="15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4276">
                                            <p:txEl>
                                              <p:charRg st="156" end="170"/>
                                            </p:txEl>
                                          </p:spTgt>
                                        </p:tgtEl>
                                        <p:attrNameLst>
                                          <p:attrName>style.visibility</p:attrName>
                                        </p:attrNameLst>
                                      </p:cBhvr>
                                      <p:to>
                                        <p:strVal val="visible"/>
                                      </p:to>
                                    </p:set>
                                    <p:animEffect transition="in" filter="box(in)">
                                      <p:cBhvr>
                                        <p:cTn id="37" dur="500"/>
                                        <p:tgtEl>
                                          <p:spTgt spid="54276">
                                            <p:txEl>
                                              <p:charRg st="156" end="17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4276">
                                            <p:txEl>
                                              <p:charRg st="170" end="178"/>
                                            </p:txEl>
                                          </p:spTgt>
                                        </p:tgtEl>
                                        <p:attrNameLst>
                                          <p:attrName>style.visibility</p:attrName>
                                        </p:attrNameLst>
                                      </p:cBhvr>
                                      <p:to>
                                        <p:strVal val="visible"/>
                                      </p:to>
                                    </p:set>
                                    <p:animEffect transition="in" filter="box(in)">
                                      <p:cBhvr>
                                        <p:cTn id="42" dur="500"/>
                                        <p:tgtEl>
                                          <p:spTgt spid="54276">
                                            <p:txEl>
                                              <p:charRg st="170"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 Box 4"/>
          <p:cNvSpPr txBox="1"/>
          <p:nvPr/>
        </p:nvSpPr>
        <p:spPr>
          <a:xfrm>
            <a:off x="179388" y="188913"/>
            <a:ext cx="7056437"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三</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目录查询技术</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81923" name="Text Box 5"/>
          <p:cNvSpPr txBox="1"/>
          <p:nvPr/>
        </p:nvSpPr>
        <p:spPr>
          <a:xfrm>
            <a:off x="395288" y="955675"/>
            <a:ext cx="6769100" cy="519113"/>
          </a:xfrm>
          <a:prstGeom prst="rect">
            <a:avLst/>
          </a:prstGeom>
          <a:noFill/>
          <a:ln w="9525">
            <a:noFill/>
          </a:ln>
        </p:spPr>
        <p:txBody>
          <a:bodyPr>
            <a:spAutoFit/>
          </a:bodyPr>
          <a:p>
            <a:pPr>
              <a:spcBef>
                <a:spcPct val="0"/>
              </a:spcBef>
              <a:buClrTx/>
            </a:pPr>
            <a:r>
              <a:rPr lang="en-US" altLang="zh-CN" sz="2800" dirty="0">
                <a:solidFill>
                  <a:schemeClr val="accent1"/>
                </a:solidFill>
                <a:latin typeface="Times New Roman" panose="02020603050405020304" pitchFamily="18" charset="0"/>
              </a:rPr>
              <a:t>1. </a:t>
            </a:r>
            <a:r>
              <a:rPr lang="zh-CN" altLang="en-US" sz="2800" dirty="0">
                <a:solidFill>
                  <a:schemeClr val="accent1"/>
                </a:solidFill>
                <a:latin typeface="Times New Roman" panose="02020603050405020304" pitchFamily="18" charset="0"/>
              </a:rPr>
              <a:t>线性检索法 ：</a:t>
            </a:r>
            <a:r>
              <a:rPr lang="en-US" altLang="zh-CN" sz="2800" dirty="0">
                <a:latin typeface="Times New Roman" panose="02020603050405020304" pitchFamily="18" charset="0"/>
              </a:rPr>
              <a:t>/usr/ast/mbox</a:t>
            </a:r>
            <a:endParaRPr lang="en-US" altLang="zh-CN" sz="2800" dirty="0">
              <a:latin typeface="Times New Roman" panose="02020603050405020304" pitchFamily="18" charset="0"/>
            </a:endParaRPr>
          </a:p>
        </p:txBody>
      </p:sp>
      <p:grpSp>
        <p:nvGrpSpPr>
          <p:cNvPr id="2" name="Group 49"/>
          <p:cNvGrpSpPr/>
          <p:nvPr/>
        </p:nvGrpSpPr>
        <p:grpSpPr>
          <a:xfrm>
            <a:off x="395288" y="1844675"/>
            <a:ext cx="1512887" cy="4605338"/>
            <a:chOff x="340" y="1184"/>
            <a:chExt cx="862" cy="2901"/>
          </a:xfrm>
        </p:grpSpPr>
        <p:sp>
          <p:nvSpPr>
            <p:cNvPr id="58377" name="Text Box 9"/>
            <p:cNvSpPr txBox="1">
              <a:spLocks noChangeArrowheads="1"/>
            </p:cNvSpPr>
            <p:nvPr/>
          </p:nvSpPr>
          <p:spPr bwMode="auto">
            <a:xfrm>
              <a:off x="476" y="1184"/>
              <a:ext cx="680"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根目录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82002" name="Rectangle 26"/>
            <p:cNvSpPr/>
            <p:nvPr/>
          </p:nvSpPr>
          <p:spPr>
            <a:xfrm>
              <a:off x="718" y="376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tmp</a:t>
              </a:r>
              <a:endParaRPr lang="en-US" altLang="zh-CN" b="0" dirty="0">
                <a:latin typeface="Arial" panose="020B0604020202020204" pitchFamily="34" charset="0"/>
              </a:endParaRPr>
            </a:p>
          </p:txBody>
        </p:sp>
        <p:sp>
          <p:nvSpPr>
            <p:cNvPr id="82003" name="Rectangle 25"/>
            <p:cNvSpPr/>
            <p:nvPr/>
          </p:nvSpPr>
          <p:spPr>
            <a:xfrm>
              <a:off x="340" y="376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8</a:t>
              </a:r>
              <a:endParaRPr lang="en-US" altLang="zh-CN" b="0" dirty="0">
                <a:latin typeface="Arial" panose="020B0604020202020204" pitchFamily="34" charset="0"/>
              </a:endParaRPr>
            </a:p>
          </p:txBody>
        </p:sp>
        <p:sp>
          <p:nvSpPr>
            <p:cNvPr id="82004" name="Rectangle 24"/>
            <p:cNvSpPr/>
            <p:nvPr/>
          </p:nvSpPr>
          <p:spPr>
            <a:xfrm>
              <a:off x="718" y="344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usr</a:t>
              </a:r>
              <a:endParaRPr lang="en-US" altLang="zh-CN" b="0" dirty="0">
                <a:latin typeface="Arial" panose="020B0604020202020204" pitchFamily="34" charset="0"/>
              </a:endParaRPr>
            </a:p>
          </p:txBody>
        </p:sp>
        <p:sp>
          <p:nvSpPr>
            <p:cNvPr id="82005" name="Rectangle 23"/>
            <p:cNvSpPr/>
            <p:nvPr/>
          </p:nvSpPr>
          <p:spPr>
            <a:xfrm>
              <a:off x="340" y="344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6</a:t>
              </a:r>
              <a:endParaRPr lang="en-US" altLang="zh-CN" b="0" dirty="0">
                <a:latin typeface="Arial" panose="020B0604020202020204" pitchFamily="34" charset="0"/>
              </a:endParaRPr>
            </a:p>
          </p:txBody>
        </p:sp>
        <p:sp>
          <p:nvSpPr>
            <p:cNvPr id="82006" name="Rectangle 22"/>
            <p:cNvSpPr/>
            <p:nvPr/>
          </p:nvSpPr>
          <p:spPr>
            <a:xfrm>
              <a:off x="718" y="312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etc</a:t>
              </a:r>
              <a:endParaRPr lang="en-US" altLang="zh-CN" b="0" dirty="0">
                <a:latin typeface="Arial" panose="020B0604020202020204" pitchFamily="34" charset="0"/>
              </a:endParaRPr>
            </a:p>
          </p:txBody>
        </p:sp>
        <p:sp>
          <p:nvSpPr>
            <p:cNvPr id="82007" name="Rectangle 21"/>
            <p:cNvSpPr/>
            <p:nvPr/>
          </p:nvSpPr>
          <p:spPr>
            <a:xfrm>
              <a:off x="340" y="312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9</a:t>
              </a:r>
              <a:endParaRPr lang="en-US" altLang="zh-CN" b="0" dirty="0">
                <a:latin typeface="Arial" panose="020B0604020202020204" pitchFamily="34" charset="0"/>
              </a:endParaRPr>
            </a:p>
          </p:txBody>
        </p:sp>
        <p:sp>
          <p:nvSpPr>
            <p:cNvPr id="82008" name="Rectangle 20"/>
            <p:cNvSpPr/>
            <p:nvPr/>
          </p:nvSpPr>
          <p:spPr>
            <a:xfrm>
              <a:off x="718" y="280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lib</a:t>
              </a:r>
              <a:endParaRPr lang="en-US" altLang="zh-CN" b="0" dirty="0">
                <a:latin typeface="Arial" panose="020B0604020202020204" pitchFamily="34" charset="0"/>
              </a:endParaRPr>
            </a:p>
          </p:txBody>
        </p:sp>
        <p:sp>
          <p:nvSpPr>
            <p:cNvPr id="82009" name="Rectangle 19"/>
            <p:cNvSpPr/>
            <p:nvPr/>
          </p:nvSpPr>
          <p:spPr>
            <a:xfrm>
              <a:off x="340" y="280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14</a:t>
              </a:r>
              <a:endParaRPr lang="en-US" altLang="zh-CN" b="0" dirty="0">
                <a:latin typeface="Arial" panose="020B0604020202020204" pitchFamily="34" charset="0"/>
              </a:endParaRPr>
            </a:p>
          </p:txBody>
        </p:sp>
        <p:sp>
          <p:nvSpPr>
            <p:cNvPr id="82010" name="Rectangle 18"/>
            <p:cNvSpPr/>
            <p:nvPr/>
          </p:nvSpPr>
          <p:spPr>
            <a:xfrm>
              <a:off x="718" y="248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dev</a:t>
              </a:r>
              <a:endParaRPr lang="en-US" altLang="zh-CN" b="0" dirty="0">
                <a:latin typeface="Arial" panose="020B0604020202020204" pitchFamily="34" charset="0"/>
              </a:endParaRPr>
            </a:p>
          </p:txBody>
        </p:sp>
        <p:sp>
          <p:nvSpPr>
            <p:cNvPr id="82011" name="Rectangle 17"/>
            <p:cNvSpPr/>
            <p:nvPr/>
          </p:nvSpPr>
          <p:spPr>
            <a:xfrm>
              <a:off x="340" y="248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7</a:t>
              </a:r>
              <a:endParaRPr lang="en-US" altLang="zh-CN" b="0" dirty="0">
                <a:latin typeface="Arial" panose="020B0604020202020204" pitchFamily="34" charset="0"/>
              </a:endParaRPr>
            </a:p>
          </p:txBody>
        </p:sp>
        <p:sp>
          <p:nvSpPr>
            <p:cNvPr id="82012" name="Rectangle 16"/>
            <p:cNvSpPr/>
            <p:nvPr/>
          </p:nvSpPr>
          <p:spPr>
            <a:xfrm>
              <a:off x="718" y="2165"/>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bin</a:t>
              </a:r>
              <a:endParaRPr lang="en-US" altLang="zh-CN" b="0" dirty="0">
                <a:latin typeface="Arial" panose="020B0604020202020204" pitchFamily="34" charset="0"/>
              </a:endParaRPr>
            </a:p>
          </p:txBody>
        </p:sp>
        <p:sp>
          <p:nvSpPr>
            <p:cNvPr id="82013" name="Rectangle 15"/>
            <p:cNvSpPr/>
            <p:nvPr/>
          </p:nvSpPr>
          <p:spPr>
            <a:xfrm>
              <a:off x="340" y="216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4</a:t>
              </a:r>
              <a:endParaRPr lang="en-US" altLang="zh-CN" b="0" dirty="0">
                <a:latin typeface="Arial" panose="020B0604020202020204" pitchFamily="34" charset="0"/>
              </a:endParaRPr>
            </a:p>
          </p:txBody>
        </p:sp>
        <p:sp>
          <p:nvSpPr>
            <p:cNvPr id="82014" name="Rectangle 14"/>
            <p:cNvSpPr/>
            <p:nvPr/>
          </p:nvSpPr>
          <p:spPr>
            <a:xfrm>
              <a:off x="718" y="1845"/>
              <a:ext cx="484" cy="32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82015" name="Rectangle 13"/>
            <p:cNvSpPr/>
            <p:nvPr/>
          </p:nvSpPr>
          <p:spPr>
            <a:xfrm>
              <a:off x="340" y="184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1</a:t>
              </a:r>
              <a:endParaRPr lang="en-US" altLang="zh-CN" b="0" dirty="0">
                <a:latin typeface="Arial" panose="020B0604020202020204" pitchFamily="34" charset="0"/>
              </a:endParaRPr>
            </a:p>
          </p:txBody>
        </p:sp>
        <p:sp>
          <p:nvSpPr>
            <p:cNvPr id="82016" name="Rectangle 12"/>
            <p:cNvSpPr/>
            <p:nvPr/>
          </p:nvSpPr>
          <p:spPr>
            <a:xfrm>
              <a:off x="718" y="1525"/>
              <a:ext cx="484" cy="320"/>
            </a:xfrm>
            <a:prstGeom prst="rect">
              <a:avLst/>
            </a:prstGeom>
            <a:noFill/>
            <a:ln w="9525">
              <a:noFill/>
            </a:ln>
          </p:spPr>
          <p:txBody>
            <a:bodyPr/>
            <a:p>
              <a:pPr eaLnBrk="0" hangingPunct="0">
                <a:spcBef>
                  <a:spcPct val="20000"/>
                </a:spcBef>
                <a:buClrTx/>
              </a:pP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82017" name="Rectangle 11"/>
            <p:cNvSpPr/>
            <p:nvPr/>
          </p:nvSpPr>
          <p:spPr>
            <a:xfrm>
              <a:off x="340" y="152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1</a:t>
              </a:r>
              <a:endParaRPr lang="en-US" altLang="zh-CN" b="0" dirty="0">
                <a:latin typeface="Arial" panose="020B0604020202020204" pitchFamily="34" charset="0"/>
              </a:endParaRPr>
            </a:p>
          </p:txBody>
        </p:sp>
        <p:sp>
          <p:nvSpPr>
            <p:cNvPr id="82018" name="Line 27"/>
            <p:cNvSpPr/>
            <p:nvPr/>
          </p:nvSpPr>
          <p:spPr>
            <a:xfrm>
              <a:off x="340" y="1525"/>
              <a:ext cx="862" cy="0"/>
            </a:xfrm>
            <a:prstGeom prst="line">
              <a:avLst/>
            </a:prstGeom>
            <a:ln w="28575" cap="sq" cmpd="sng">
              <a:solidFill>
                <a:schemeClr val="tx1"/>
              </a:solidFill>
              <a:prstDash val="solid"/>
              <a:headEnd type="none" w="med" len="med"/>
              <a:tailEnd type="none" w="med" len="med"/>
            </a:ln>
          </p:spPr>
        </p:sp>
        <p:sp>
          <p:nvSpPr>
            <p:cNvPr id="82019" name="Line 28"/>
            <p:cNvSpPr/>
            <p:nvPr/>
          </p:nvSpPr>
          <p:spPr>
            <a:xfrm>
              <a:off x="340" y="1845"/>
              <a:ext cx="862" cy="0"/>
            </a:xfrm>
            <a:prstGeom prst="line">
              <a:avLst/>
            </a:prstGeom>
            <a:ln w="12700" cap="flat" cmpd="sng">
              <a:solidFill>
                <a:schemeClr val="tx1"/>
              </a:solidFill>
              <a:prstDash val="solid"/>
              <a:headEnd type="none" w="med" len="med"/>
              <a:tailEnd type="none" w="med" len="med"/>
            </a:ln>
          </p:spPr>
        </p:sp>
        <p:sp>
          <p:nvSpPr>
            <p:cNvPr id="82020" name="Line 29"/>
            <p:cNvSpPr/>
            <p:nvPr/>
          </p:nvSpPr>
          <p:spPr>
            <a:xfrm>
              <a:off x="340" y="2165"/>
              <a:ext cx="862" cy="0"/>
            </a:xfrm>
            <a:prstGeom prst="line">
              <a:avLst/>
            </a:prstGeom>
            <a:ln w="12700" cap="flat" cmpd="sng">
              <a:solidFill>
                <a:schemeClr val="tx1"/>
              </a:solidFill>
              <a:prstDash val="solid"/>
              <a:headEnd type="none" w="med" len="med"/>
              <a:tailEnd type="none" w="med" len="med"/>
            </a:ln>
          </p:spPr>
        </p:sp>
        <p:sp>
          <p:nvSpPr>
            <p:cNvPr id="82021" name="Line 30"/>
            <p:cNvSpPr/>
            <p:nvPr/>
          </p:nvSpPr>
          <p:spPr>
            <a:xfrm>
              <a:off x="340" y="2485"/>
              <a:ext cx="862" cy="0"/>
            </a:xfrm>
            <a:prstGeom prst="line">
              <a:avLst/>
            </a:prstGeom>
            <a:ln w="12700" cap="flat" cmpd="sng">
              <a:solidFill>
                <a:schemeClr val="tx1"/>
              </a:solidFill>
              <a:prstDash val="solid"/>
              <a:headEnd type="none" w="med" len="med"/>
              <a:tailEnd type="none" w="med" len="med"/>
            </a:ln>
          </p:spPr>
        </p:sp>
        <p:sp>
          <p:nvSpPr>
            <p:cNvPr id="82022" name="Line 31"/>
            <p:cNvSpPr/>
            <p:nvPr/>
          </p:nvSpPr>
          <p:spPr>
            <a:xfrm>
              <a:off x="340" y="2805"/>
              <a:ext cx="862" cy="0"/>
            </a:xfrm>
            <a:prstGeom prst="line">
              <a:avLst/>
            </a:prstGeom>
            <a:ln w="12700" cap="flat" cmpd="sng">
              <a:solidFill>
                <a:schemeClr val="tx1"/>
              </a:solidFill>
              <a:prstDash val="solid"/>
              <a:headEnd type="none" w="med" len="med"/>
              <a:tailEnd type="none" w="med" len="med"/>
            </a:ln>
          </p:spPr>
        </p:sp>
        <p:sp>
          <p:nvSpPr>
            <p:cNvPr id="82023" name="Line 32"/>
            <p:cNvSpPr/>
            <p:nvPr/>
          </p:nvSpPr>
          <p:spPr>
            <a:xfrm>
              <a:off x="340" y="3125"/>
              <a:ext cx="862" cy="0"/>
            </a:xfrm>
            <a:prstGeom prst="line">
              <a:avLst/>
            </a:prstGeom>
            <a:ln w="12700" cap="flat" cmpd="sng">
              <a:solidFill>
                <a:schemeClr val="tx1"/>
              </a:solidFill>
              <a:prstDash val="solid"/>
              <a:headEnd type="none" w="med" len="med"/>
              <a:tailEnd type="none" w="med" len="med"/>
            </a:ln>
          </p:spPr>
        </p:sp>
        <p:sp>
          <p:nvSpPr>
            <p:cNvPr id="82024" name="Line 33"/>
            <p:cNvSpPr/>
            <p:nvPr/>
          </p:nvSpPr>
          <p:spPr>
            <a:xfrm>
              <a:off x="340" y="3445"/>
              <a:ext cx="862" cy="0"/>
            </a:xfrm>
            <a:prstGeom prst="line">
              <a:avLst/>
            </a:prstGeom>
            <a:ln w="12700" cap="flat" cmpd="sng">
              <a:solidFill>
                <a:schemeClr val="tx1"/>
              </a:solidFill>
              <a:prstDash val="solid"/>
              <a:headEnd type="none" w="med" len="med"/>
              <a:tailEnd type="none" w="med" len="med"/>
            </a:ln>
          </p:spPr>
        </p:sp>
        <p:sp>
          <p:nvSpPr>
            <p:cNvPr id="82025" name="Line 34"/>
            <p:cNvSpPr/>
            <p:nvPr/>
          </p:nvSpPr>
          <p:spPr>
            <a:xfrm>
              <a:off x="340" y="3765"/>
              <a:ext cx="862" cy="0"/>
            </a:xfrm>
            <a:prstGeom prst="line">
              <a:avLst/>
            </a:prstGeom>
            <a:ln w="12700" cap="flat" cmpd="sng">
              <a:solidFill>
                <a:schemeClr val="tx1"/>
              </a:solidFill>
              <a:prstDash val="solid"/>
              <a:headEnd type="none" w="med" len="med"/>
              <a:tailEnd type="none" w="med" len="med"/>
            </a:ln>
          </p:spPr>
        </p:sp>
        <p:sp>
          <p:nvSpPr>
            <p:cNvPr id="82026" name="Line 35"/>
            <p:cNvSpPr/>
            <p:nvPr/>
          </p:nvSpPr>
          <p:spPr>
            <a:xfrm>
              <a:off x="340" y="4085"/>
              <a:ext cx="862" cy="0"/>
            </a:xfrm>
            <a:prstGeom prst="line">
              <a:avLst/>
            </a:prstGeom>
            <a:ln w="28575" cap="sq" cmpd="sng">
              <a:solidFill>
                <a:schemeClr val="tx1"/>
              </a:solidFill>
              <a:prstDash val="solid"/>
              <a:headEnd type="none" w="med" len="med"/>
              <a:tailEnd type="none" w="med" len="med"/>
            </a:ln>
          </p:spPr>
        </p:sp>
        <p:sp>
          <p:nvSpPr>
            <p:cNvPr id="82027" name="Line 36"/>
            <p:cNvSpPr/>
            <p:nvPr/>
          </p:nvSpPr>
          <p:spPr>
            <a:xfrm>
              <a:off x="340" y="1525"/>
              <a:ext cx="0" cy="2560"/>
            </a:xfrm>
            <a:prstGeom prst="line">
              <a:avLst/>
            </a:prstGeom>
            <a:ln w="28575" cap="sq" cmpd="sng">
              <a:solidFill>
                <a:schemeClr val="tx1"/>
              </a:solidFill>
              <a:prstDash val="solid"/>
              <a:headEnd type="none" w="med" len="med"/>
              <a:tailEnd type="none" w="med" len="med"/>
            </a:ln>
          </p:spPr>
        </p:sp>
        <p:sp>
          <p:nvSpPr>
            <p:cNvPr id="82028" name="Line 37"/>
            <p:cNvSpPr/>
            <p:nvPr/>
          </p:nvSpPr>
          <p:spPr>
            <a:xfrm>
              <a:off x="718" y="1525"/>
              <a:ext cx="0" cy="2560"/>
            </a:xfrm>
            <a:prstGeom prst="line">
              <a:avLst/>
            </a:prstGeom>
            <a:ln w="12700" cap="flat" cmpd="sng">
              <a:solidFill>
                <a:schemeClr val="tx1"/>
              </a:solidFill>
              <a:prstDash val="solid"/>
              <a:headEnd type="none" w="med" len="med"/>
              <a:tailEnd type="none" w="med" len="med"/>
            </a:ln>
          </p:spPr>
        </p:sp>
        <p:sp>
          <p:nvSpPr>
            <p:cNvPr id="82029" name="Line 38"/>
            <p:cNvSpPr/>
            <p:nvPr/>
          </p:nvSpPr>
          <p:spPr>
            <a:xfrm>
              <a:off x="1202" y="1525"/>
              <a:ext cx="0" cy="2560"/>
            </a:xfrm>
            <a:prstGeom prst="line">
              <a:avLst/>
            </a:prstGeom>
            <a:ln w="28575" cap="sq" cmpd="sng">
              <a:solidFill>
                <a:schemeClr val="tx1"/>
              </a:solidFill>
              <a:prstDash val="solid"/>
              <a:headEnd type="none" w="med" len="med"/>
              <a:tailEnd type="none" w="med" len="med"/>
            </a:ln>
          </p:spPr>
        </p:sp>
      </p:grpSp>
      <p:grpSp>
        <p:nvGrpSpPr>
          <p:cNvPr id="3" name="Group 66"/>
          <p:cNvGrpSpPr/>
          <p:nvPr/>
        </p:nvGrpSpPr>
        <p:grpSpPr>
          <a:xfrm>
            <a:off x="1908175" y="1916113"/>
            <a:ext cx="1655763" cy="2160587"/>
            <a:chOff x="1247" y="1207"/>
            <a:chExt cx="999" cy="1316"/>
          </a:xfrm>
        </p:grpSpPr>
        <p:sp>
          <p:nvSpPr>
            <p:cNvPr id="58418" name="Text Box 50"/>
            <p:cNvSpPr txBox="1">
              <a:spLocks noChangeArrowheads="1"/>
            </p:cNvSpPr>
            <p:nvPr/>
          </p:nvSpPr>
          <p:spPr bwMode="auto">
            <a:xfrm>
              <a:off x="1429" y="1207"/>
              <a:ext cx="817" cy="2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6</a:t>
              </a:r>
              <a:r>
                <a:rPr kumimoji="0" lang="en-US" altLang="zh-CN" sz="2200" kern="1200" cap="none" spc="0" normalizeH="0" baseline="30000" noProof="0">
                  <a:latin typeface="Arial" panose="020B0604020202020204" pitchFamily="34" charset="0"/>
                  <a:ea typeface="宋体" panose="02010600030101010101" pitchFamily="2" charset="-122"/>
                  <a:cs typeface="+mn-cs"/>
                </a:rPr>
                <a:t>#</a:t>
              </a:r>
              <a:r>
                <a:rPr kumimoji="0" lang="en-US" altLang="zh-CN" sz="2200" kern="1200" cap="none" spc="0" normalizeH="0" baseline="0" noProof="0">
                  <a:latin typeface="Arial" panose="020B0604020202020204" pitchFamily="34" charset="0"/>
                  <a:ea typeface="宋体" panose="02010600030101010101" pitchFamily="2" charset="-122"/>
                  <a:cs typeface="+mn-cs"/>
                </a:rPr>
                <a:t> i</a:t>
              </a:r>
              <a:r>
                <a:rPr kumimoji="0" lang="zh-CN" altLang="en-US" sz="2200" kern="1200" cap="none" spc="0" normalizeH="0" baseline="0" noProof="0">
                  <a:latin typeface="Arial" panose="020B0604020202020204" pitchFamily="34" charset="0"/>
                  <a:ea typeface="宋体" panose="02010600030101010101" pitchFamily="2" charset="-122"/>
                  <a:cs typeface="+mn-cs"/>
                </a:rPr>
                <a:t>节点</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58419" name="Rectangle 51"/>
            <p:cNvSpPr>
              <a:spLocks noChangeArrowheads="1"/>
            </p:cNvSpPr>
            <p:nvPr/>
          </p:nvSpPr>
          <p:spPr bwMode="auto">
            <a:xfrm>
              <a:off x="1520" y="1616"/>
              <a:ext cx="499" cy="907"/>
            </a:xfrm>
            <a:prstGeom prst="rect">
              <a:avLst/>
            </a:prstGeom>
            <a:solidFill>
              <a:srgbClr val="FFCC99"/>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20" name="Line 52"/>
            <p:cNvSpPr>
              <a:spLocks noChangeShapeType="1"/>
            </p:cNvSpPr>
            <p:nvPr/>
          </p:nvSpPr>
          <p:spPr bwMode="auto">
            <a:xfrm>
              <a:off x="1520" y="2024"/>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21" name="Line 53"/>
            <p:cNvSpPr>
              <a:spLocks noChangeShapeType="1"/>
            </p:cNvSpPr>
            <p:nvPr/>
          </p:nvSpPr>
          <p:spPr bwMode="auto">
            <a:xfrm>
              <a:off x="1520" y="2296"/>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26" name="Text Box 58"/>
            <p:cNvSpPr txBox="1">
              <a:spLocks noChangeArrowheads="1"/>
            </p:cNvSpPr>
            <p:nvPr/>
          </p:nvSpPr>
          <p:spPr bwMode="auto">
            <a:xfrm>
              <a:off x="1565" y="2024"/>
              <a:ext cx="454" cy="2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132</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58433" name="Line 65"/>
            <p:cNvSpPr>
              <a:spLocks noChangeShapeType="1"/>
            </p:cNvSpPr>
            <p:nvPr/>
          </p:nvSpPr>
          <p:spPr bwMode="auto">
            <a:xfrm>
              <a:off x="1247" y="2251"/>
              <a:ext cx="272"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67"/>
          <p:cNvGrpSpPr/>
          <p:nvPr/>
        </p:nvGrpSpPr>
        <p:grpSpPr>
          <a:xfrm>
            <a:off x="5434013" y="1773238"/>
            <a:ext cx="1585912" cy="2089150"/>
            <a:chOff x="1247" y="1207"/>
            <a:chExt cx="999" cy="1316"/>
          </a:xfrm>
        </p:grpSpPr>
        <p:sp>
          <p:nvSpPr>
            <p:cNvPr id="58436" name="Text Box 68"/>
            <p:cNvSpPr txBox="1">
              <a:spLocks noChangeArrowheads="1"/>
            </p:cNvSpPr>
            <p:nvPr/>
          </p:nvSpPr>
          <p:spPr bwMode="auto">
            <a:xfrm>
              <a:off x="1429" y="1207"/>
              <a:ext cx="817"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26</a:t>
              </a:r>
              <a:r>
                <a:rPr kumimoji="0" lang="en-US" altLang="zh-CN" sz="2000" kern="1200" cap="none" spc="0" normalizeH="0" baseline="30000" noProof="0">
                  <a:latin typeface="Arial" panose="020B0604020202020204" pitchFamily="34" charset="0"/>
                  <a:ea typeface="宋体" panose="02010600030101010101" pitchFamily="2" charset="-122"/>
                  <a:cs typeface="+mn-cs"/>
                </a:rPr>
                <a:t>#</a:t>
              </a:r>
              <a:r>
                <a:rPr kumimoji="0" lang="en-US" altLang="zh-CN" sz="2000" kern="1200" cap="none" spc="0" normalizeH="0" baseline="0" noProof="0">
                  <a:latin typeface="Arial" panose="020B0604020202020204" pitchFamily="34" charset="0"/>
                  <a:ea typeface="宋体" panose="02010600030101010101" pitchFamily="2" charset="-122"/>
                  <a:cs typeface="+mn-cs"/>
                </a:rPr>
                <a:t> i</a:t>
              </a:r>
              <a:r>
                <a:rPr kumimoji="0" lang="zh-CN" altLang="en-US" sz="2000" kern="1200" cap="none" spc="0" normalizeH="0" baseline="0" noProof="0">
                  <a:latin typeface="Arial" panose="020B0604020202020204" pitchFamily="34" charset="0"/>
                  <a:ea typeface="宋体" panose="02010600030101010101" pitchFamily="2" charset="-122"/>
                  <a:cs typeface="+mn-cs"/>
                </a:rPr>
                <a:t>节点</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58437" name="Rectangle 69"/>
            <p:cNvSpPr>
              <a:spLocks noChangeArrowheads="1"/>
            </p:cNvSpPr>
            <p:nvPr/>
          </p:nvSpPr>
          <p:spPr bwMode="auto">
            <a:xfrm>
              <a:off x="1520" y="1616"/>
              <a:ext cx="499" cy="907"/>
            </a:xfrm>
            <a:prstGeom prst="rect">
              <a:avLst/>
            </a:prstGeom>
            <a:solidFill>
              <a:srgbClr val="FFCC99"/>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38" name="Line 70"/>
            <p:cNvSpPr>
              <a:spLocks noChangeShapeType="1"/>
            </p:cNvSpPr>
            <p:nvPr/>
          </p:nvSpPr>
          <p:spPr bwMode="auto">
            <a:xfrm>
              <a:off x="1520" y="2024"/>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39" name="Line 71"/>
            <p:cNvSpPr>
              <a:spLocks noChangeShapeType="1"/>
            </p:cNvSpPr>
            <p:nvPr/>
          </p:nvSpPr>
          <p:spPr bwMode="auto">
            <a:xfrm>
              <a:off x="1520" y="2296"/>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40" name="Text Box 72"/>
            <p:cNvSpPr txBox="1">
              <a:spLocks noChangeArrowheads="1"/>
            </p:cNvSpPr>
            <p:nvPr/>
          </p:nvSpPr>
          <p:spPr bwMode="auto">
            <a:xfrm>
              <a:off x="1565" y="2024"/>
              <a:ext cx="454"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496</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58441" name="Line 73"/>
            <p:cNvSpPr>
              <a:spLocks noChangeShapeType="1"/>
            </p:cNvSpPr>
            <p:nvPr/>
          </p:nvSpPr>
          <p:spPr bwMode="auto">
            <a:xfrm>
              <a:off x="1247" y="2251"/>
              <a:ext cx="272"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104"/>
          <p:cNvGrpSpPr/>
          <p:nvPr/>
        </p:nvGrpSpPr>
        <p:grpSpPr>
          <a:xfrm>
            <a:off x="3635375" y="1773238"/>
            <a:ext cx="2232025" cy="4824412"/>
            <a:chOff x="2335" y="1117"/>
            <a:chExt cx="1089" cy="2901"/>
          </a:xfrm>
        </p:grpSpPr>
        <p:sp>
          <p:nvSpPr>
            <p:cNvPr id="58443" name="Text Box 75"/>
            <p:cNvSpPr txBox="1">
              <a:spLocks noChangeArrowheads="1"/>
            </p:cNvSpPr>
            <p:nvPr/>
          </p:nvSpPr>
          <p:spPr bwMode="auto">
            <a:xfrm>
              <a:off x="2335" y="1117"/>
              <a:ext cx="1089" cy="2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/usr</a:t>
              </a:r>
              <a:r>
                <a:rPr kumimoji="0" lang="zh-CN" altLang="en-US" kern="1200" cap="none" spc="0" normalizeH="0" baseline="0" noProof="0">
                  <a:latin typeface="Arial" panose="020B0604020202020204" pitchFamily="34" charset="0"/>
                  <a:ea typeface="宋体" panose="02010600030101010101" pitchFamily="2" charset="-122"/>
                  <a:cs typeface="+mn-cs"/>
                </a:rPr>
                <a:t>子目录</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81961" name="Rectangle 76"/>
            <p:cNvSpPr/>
            <p:nvPr/>
          </p:nvSpPr>
          <p:spPr>
            <a:xfrm>
              <a:off x="2714" y="369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file2</a:t>
              </a:r>
              <a:endParaRPr lang="en-US" altLang="zh-CN" b="0" dirty="0">
                <a:latin typeface="Arial" panose="020B0604020202020204" pitchFamily="34" charset="0"/>
              </a:endParaRPr>
            </a:p>
          </p:txBody>
        </p:sp>
        <p:sp>
          <p:nvSpPr>
            <p:cNvPr id="81962" name="Rectangle 77"/>
            <p:cNvSpPr/>
            <p:nvPr/>
          </p:nvSpPr>
          <p:spPr>
            <a:xfrm>
              <a:off x="2336" y="3698"/>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20</a:t>
              </a:r>
              <a:endParaRPr lang="en-US" altLang="zh-CN" b="0" dirty="0">
                <a:latin typeface="Arial" panose="020B0604020202020204" pitchFamily="34" charset="0"/>
              </a:endParaRPr>
            </a:p>
          </p:txBody>
        </p:sp>
        <p:sp>
          <p:nvSpPr>
            <p:cNvPr id="81963" name="Rectangle 78"/>
            <p:cNvSpPr/>
            <p:nvPr/>
          </p:nvSpPr>
          <p:spPr>
            <a:xfrm>
              <a:off x="2714" y="337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bal</a:t>
              </a:r>
              <a:endParaRPr lang="en-US" altLang="zh-CN" b="0" dirty="0">
                <a:latin typeface="Arial" panose="020B0604020202020204" pitchFamily="34" charset="0"/>
              </a:endParaRPr>
            </a:p>
          </p:txBody>
        </p:sp>
        <p:sp>
          <p:nvSpPr>
            <p:cNvPr id="81964" name="Rectangle 79"/>
            <p:cNvSpPr/>
            <p:nvPr/>
          </p:nvSpPr>
          <p:spPr>
            <a:xfrm>
              <a:off x="2336" y="3385"/>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45</a:t>
              </a:r>
              <a:endParaRPr lang="en-US" altLang="zh-CN" b="0" dirty="0">
                <a:latin typeface="Arial" panose="020B0604020202020204" pitchFamily="34" charset="0"/>
              </a:endParaRPr>
            </a:p>
          </p:txBody>
        </p:sp>
        <p:sp>
          <p:nvSpPr>
            <p:cNvPr id="81965" name="Rectangle 80"/>
            <p:cNvSpPr/>
            <p:nvPr/>
          </p:nvSpPr>
          <p:spPr>
            <a:xfrm>
              <a:off x="2714" y="305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ast</a:t>
              </a:r>
              <a:endParaRPr lang="en-US" altLang="zh-CN" b="0" dirty="0">
                <a:latin typeface="Arial" panose="020B0604020202020204" pitchFamily="34" charset="0"/>
              </a:endParaRPr>
            </a:p>
          </p:txBody>
        </p:sp>
        <p:sp>
          <p:nvSpPr>
            <p:cNvPr id="81966" name="Rectangle 81"/>
            <p:cNvSpPr/>
            <p:nvPr/>
          </p:nvSpPr>
          <p:spPr>
            <a:xfrm>
              <a:off x="2381" y="3067"/>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26</a:t>
              </a:r>
              <a:endParaRPr lang="en-US" altLang="zh-CN" b="0" dirty="0">
                <a:latin typeface="Arial" panose="020B0604020202020204" pitchFamily="34" charset="0"/>
              </a:endParaRPr>
            </a:p>
          </p:txBody>
        </p:sp>
        <p:sp>
          <p:nvSpPr>
            <p:cNvPr id="81967" name="Rectangle 82"/>
            <p:cNvSpPr/>
            <p:nvPr/>
          </p:nvSpPr>
          <p:spPr>
            <a:xfrm>
              <a:off x="2714" y="273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jim</a:t>
              </a:r>
              <a:endParaRPr lang="en-US" altLang="zh-CN" b="0" dirty="0">
                <a:latin typeface="Arial" panose="020B0604020202020204" pitchFamily="34" charset="0"/>
              </a:endParaRPr>
            </a:p>
          </p:txBody>
        </p:sp>
        <p:sp>
          <p:nvSpPr>
            <p:cNvPr id="81968" name="Rectangle 83"/>
            <p:cNvSpPr/>
            <p:nvPr/>
          </p:nvSpPr>
          <p:spPr>
            <a:xfrm>
              <a:off x="2336" y="2738"/>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51</a:t>
              </a:r>
              <a:endParaRPr lang="en-US" altLang="zh-CN" b="0" dirty="0">
                <a:latin typeface="Arial" panose="020B0604020202020204" pitchFamily="34" charset="0"/>
              </a:endParaRPr>
            </a:p>
          </p:txBody>
        </p:sp>
        <p:sp>
          <p:nvSpPr>
            <p:cNvPr id="81969" name="Rectangle 84"/>
            <p:cNvSpPr/>
            <p:nvPr/>
          </p:nvSpPr>
          <p:spPr>
            <a:xfrm>
              <a:off x="2714" y="241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erik</a:t>
              </a:r>
              <a:endParaRPr lang="en-US" altLang="zh-CN" b="0" dirty="0">
                <a:latin typeface="Arial" panose="020B0604020202020204" pitchFamily="34" charset="0"/>
              </a:endParaRPr>
            </a:p>
          </p:txBody>
        </p:sp>
        <p:sp>
          <p:nvSpPr>
            <p:cNvPr id="81970" name="Rectangle 85"/>
            <p:cNvSpPr/>
            <p:nvPr/>
          </p:nvSpPr>
          <p:spPr>
            <a:xfrm>
              <a:off x="2336" y="2418"/>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30</a:t>
              </a:r>
              <a:endParaRPr lang="en-US" altLang="zh-CN" b="0" dirty="0">
                <a:latin typeface="Arial" panose="020B0604020202020204" pitchFamily="34" charset="0"/>
              </a:endParaRPr>
            </a:p>
          </p:txBody>
        </p:sp>
        <p:sp>
          <p:nvSpPr>
            <p:cNvPr id="81971" name="Rectangle 86"/>
            <p:cNvSpPr/>
            <p:nvPr/>
          </p:nvSpPr>
          <p:spPr>
            <a:xfrm>
              <a:off x="2714" y="2098"/>
              <a:ext cx="484"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dick</a:t>
              </a:r>
              <a:endParaRPr lang="en-US" altLang="zh-CN" b="0" dirty="0">
                <a:latin typeface="Arial" panose="020B0604020202020204" pitchFamily="34" charset="0"/>
              </a:endParaRPr>
            </a:p>
          </p:txBody>
        </p:sp>
        <p:sp>
          <p:nvSpPr>
            <p:cNvPr id="81972" name="Rectangle 87"/>
            <p:cNvSpPr/>
            <p:nvPr/>
          </p:nvSpPr>
          <p:spPr>
            <a:xfrm>
              <a:off x="2336" y="2098"/>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19</a:t>
              </a:r>
              <a:endParaRPr lang="en-US" altLang="zh-CN" b="0" dirty="0">
                <a:latin typeface="Arial" panose="020B0604020202020204" pitchFamily="34" charset="0"/>
              </a:endParaRPr>
            </a:p>
          </p:txBody>
        </p:sp>
        <p:sp>
          <p:nvSpPr>
            <p:cNvPr id="81973" name="Rectangle 88"/>
            <p:cNvSpPr/>
            <p:nvPr/>
          </p:nvSpPr>
          <p:spPr>
            <a:xfrm>
              <a:off x="2714" y="1778"/>
              <a:ext cx="484" cy="320"/>
            </a:xfrm>
            <a:prstGeom prst="rect">
              <a:avLst/>
            </a:prstGeom>
            <a:noFill/>
            <a:ln w="9525">
              <a:noFill/>
            </a:ln>
          </p:spPr>
          <p:txBody>
            <a:bodyPr/>
            <a:p>
              <a:pPr eaLnBrk="0" hangingPunct="0">
                <a:spcBef>
                  <a:spcPct val="20000"/>
                </a:spcBef>
                <a:buClrTx/>
              </a:pPr>
              <a:r>
                <a:rPr lang="en-US" altLang="zh-CN" sz="3200" dirty="0">
                  <a:latin typeface="Arial" panose="020B0604020202020204" pitchFamily="34" charset="0"/>
                </a:rPr>
                <a:t>  ..</a:t>
              </a:r>
              <a:endParaRPr lang="en-US" altLang="zh-CN" sz="3200" dirty="0">
                <a:latin typeface="Arial" panose="020B0604020202020204" pitchFamily="34" charset="0"/>
              </a:endParaRPr>
            </a:p>
          </p:txBody>
        </p:sp>
        <p:sp>
          <p:nvSpPr>
            <p:cNvPr id="81974" name="Rectangle 89"/>
            <p:cNvSpPr/>
            <p:nvPr/>
          </p:nvSpPr>
          <p:spPr>
            <a:xfrm>
              <a:off x="2336" y="1778"/>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1</a:t>
              </a:r>
              <a:endParaRPr lang="en-US" altLang="zh-CN" b="0" dirty="0">
                <a:latin typeface="Arial" panose="020B0604020202020204" pitchFamily="34" charset="0"/>
              </a:endParaRPr>
            </a:p>
          </p:txBody>
        </p:sp>
        <p:sp>
          <p:nvSpPr>
            <p:cNvPr id="81975" name="Rectangle 90"/>
            <p:cNvSpPr/>
            <p:nvPr/>
          </p:nvSpPr>
          <p:spPr>
            <a:xfrm>
              <a:off x="2714" y="1458"/>
              <a:ext cx="484" cy="320"/>
            </a:xfrm>
            <a:prstGeom prst="rect">
              <a:avLst/>
            </a:prstGeom>
            <a:noFill/>
            <a:ln w="9525">
              <a:noFill/>
            </a:ln>
          </p:spPr>
          <p:txBody>
            <a:bodyPr/>
            <a:p>
              <a:pPr eaLnBrk="0" hangingPunct="0">
                <a:spcBef>
                  <a:spcPct val="20000"/>
                </a:spcBef>
                <a:buClrTx/>
              </a:pPr>
              <a:r>
                <a:rPr lang="en-US" altLang="zh-CN" sz="3200" dirty="0">
                  <a:latin typeface="Arial" panose="020B0604020202020204" pitchFamily="34" charset="0"/>
                </a:rPr>
                <a:t>   .</a:t>
              </a:r>
              <a:endParaRPr lang="en-US" altLang="zh-CN" sz="3200" dirty="0">
                <a:latin typeface="Arial" panose="020B0604020202020204" pitchFamily="34" charset="0"/>
              </a:endParaRPr>
            </a:p>
          </p:txBody>
        </p:sp>
        <p:sp>
          <p:nvSpPr>
            <p:cNvPr id="81976" name="Rectangle 91"/>
            <p:cNvSpPr/>
            <p:nvPr/>
          </p:nvSpPr>
          <p:spPr>
            <a:xfrm>
              <a:off x="2336" y="1480"/>
              <a:ext cx="378" cy="320"/>
            </a:xfrm>
            <a:prstGeom prst="rect">
              <a:avLst/>
            </a:prstGeom>
            <a:noFill/>
            <a:ln w="9525">
              <a:noFill/>
            </a:ln>
          </p:spPr>
          <p:txBody>
            <a:bodyPr/>
            <a:p>
              <a:pPr eaLnBrk="0" hangingPunct="0">
                <a:spcBef>
                  <a:spcPct val="20000"/>
                </a:spcBef>
                <a:buClrTx/>
              </a:pPr>
              <a:r>
                <a:rPr lang="en-US" altLang="zh-CN" b="0" dirty="0">
                  <a:latin typeface="Arial" panose="020B0604020202020204" pitchFamily="34" charset="0"/>
                </a:rPr>
                <a:t>6</a:t>
              </a:r>
              <a:endParaRPr lang="en-US" altLang="zh-CN" b="0" dirty="0">
                <a:latin typeface="Arial" panose="020B0604020202020204" pitchFamily="34" charset="0"/>
              </a:endParaRPr>
            </a:p>
          </p:txBody>
        </p:sp>
        <p:sp>
          <p:nvSpPr>
            <p:cNvPr id="81977" name="Line 92"/>
            <p:cNvSpPr/>
            <p:nvPr/>
          </p:nvSpPr>
          <p:spPr>
            <a:xfrm>
              <a:off x="2336" y="1458"/>
              <a:ext cx="862" cy="0"/>
            </a:xfrm>
            <a:prstGeom prst="line">
              <a:avLst/>
            </a:prstGeom>
            <a:ln w="28575" cap="sq" cmpd="sng">
              <a:solidFill>
                <a:schemeClr val="tx1"/>
              </a:solidFill>
              <a:prstDash val="solid"/>
              <a:headEnd type="none" w="med" len="med"/>
              <a:tailEnd type="none" w="med" len="med"/>
            </a:ln>
          </p:spPr>
        </p:sp>
        <p:sp>
          <p:nvSpPr>
            <p:cNvPr id="81978" name="Line 93"/>
            <p:cNvSpPr/>
            <p:nvPr/>
          </p:nvSpPr>
          <p:spPr>
            <a:xfrm>
              <a:off x="2336" y="1778"/>
              <a:ext cx="862" cy="0"/>
            </a:xfrm>
            <a:prstGeom prst="line">
              <a:avLst/>
            </a:prstGeom>
            <a:ln w="12700" cap="flat" cmpd="sng">
              <a:solidFill>
                <a:schemeClr val="tx1"/>
              </a:solidFill>
              <a:prstDash val="solid"/>
              <a:headEnd type="none" w="med" len="med"/>
              <a:tailEnd type="none" w="med" len="med"/>
            </a:ln>
          </p:spPr>
        </p:sp>
        <p:sp>
          <p:nvSpPr>
            <p:cNvPr id="81979" name="Line 94"/>
            <p:cNvSpPr/>
            <p:nvPr/>
          </p:nvSpPr>
          <p:spPr>
            <a:xfrm>
              <a:off x="2336" y="2098"/>
              <a:ext cx="862" cy="0"/>
            </a:xfrm>
            <a:prstGeom prst="line">
              <a:avLst/>
            </a:prstGeom>
            <a:ln w="12700" cap="flat" cmpd="sng">
              <a:solidFill>
                <a:schemeClr val="tx1"/>
              </a:solidFill>
              <a:prstDash val="solid"/>
              <a:headEnd type="none" w="med" len="med"/>
              <a:tailEnd type="none" w="med" len="med"/>
            </a:ln>
          </p:spPr>
        </p:sp>
        <p:sp>
          <p:nvSpPr>
            <p:cNvPr id="81980" name="Line 95"/>
            <p:cNvSpPr/>
            <p:nvPr/>
          </p:nvSpPr>
          <p:spPr>
            <a:xfrm>
              <a:off x="2336" y="2418"/>
              <a:ext cx="862" cy="0"/>
            </a:xfrm>
            <a:prstGeom prst="line">
              <a:avLst/>
            </a:prstGeom>
            <a:ln w="12700" cap="flat" cmpd="sng">
              <a:solidFill>
                <a:schemeClr val="tx1"/>
              </a:solidFill>
              <a:prstDash val="solid"/>
              <a:headEnd type="none" w="med" len="med"/>
              <a:tailEnd type="none" w="med" len="med"/>
            </a:ln>
          </p:spPr>
        </p:sp>
        <p:sp>
          <p:nvSpPr>
            <p:cNvPr id="81981" name="Line 96"/>
            <p:cNvSpPr/>
            <p:nvPr/>
          </p:nvSpPr>
          <p:spPr>
            <a:xfrm>
              <a:off x="2336" y="2738"/>
              <a:ext cx="862" cy="0"/>
            </a:xfrm>
            <a:prstGeom prst="line">
              <a:avLst/>
            </a:prstGeom>
            <a:ln w="12700" cap="flat" cmpd="sng">
              <a:solidFill>
                <a:schemeClr val="tx1"/>
              </a:solidFill>
              <a:prstDash val="solid"/>
              <a:headEnd type="none" w="med" len="med"/>
              <a:tailEnd type="none" w="med" len="med"/>
            </a:ln>
          </p:spPr>
        </p:sp>
        <p:sp>
          <p:nvSpPr>
            <p:cNvPr id="81982" name="Line 97"/>
            <p:cNvSpPr/>
            <p:nvPr/>
          </p:nvSpPr>
          <p:spPr>
            <a:xfrm>
              <a:off x="2336" y="3058"/>
              <a:ext cx="862" cy="0"/>
            </a:xfrm>
            <a:prstGeom prst="line">
              <a:avLst/>
            </a:prstGeom>
            <a:ln w="12700" cap="flat" cmpd="sng">
              <a:solidFill>
                <a:schemeClr val="tx1"/>
              </a:solidFill>
              <a:prstDash val="solid"/>
              <a:headEnd type="none" w="med" len="med"/>
              <a:tailEnd type="none" w="med" len="med"/>
            </a:ln>
          </p:spPr>
        </p:sp>
        <p:sp>
          <p:nvSpPr>
            <p:cNvPr id="81983" name="Line 98"/>
            <p:cNvSpPr/>
            <p:nvPr/>
          </p:nvSpPr>
          <p:spPr>
            <a:xfrm>
              <a:off x="2336" y="3378"/>
              <a:ext cx="862" cy="0"/>
            </a:xfrm>
            <a:prstGeom prst="line">
              <a:avLst/>
            </a:prstGeom>
            <a:ln w="12700" cap="flat" cmpd="sng">
              <a:solidFill>
                <a:schemeClr val="tx1"/>
              </a:solidFill>
              <a:prstDash val="solid"/>
              <a:headEnd type="none" w="med" len="med"/>
              <a:tailEnd type="none" w="med" len="med"/>
            </a:ln>
          </p:spPr>
        </p:sp>
        <p:sp>
          <p:nvSpPr>
            <p:cNvPr id="81984" name="Line 99"/>
            <p:cNvSpPr/>
            <p:nvPr/>
          </p:nvSpPr>
          <p:spPr>
            <a:xfrm>
              <a:off x="2336" y="3698"/>
              <a:ext cx="862" cy="0"/>
            </a:xfrm>
            <a:prstGeom prst="line">
              <a:avLst/>
            </a:prstGeom>
            <a:ln w="12700" cap="flat" cmpd="sng">
              <a:solidFill>
                <a:schemeClr val="tx1"/>
              </a:solidFill>
              <a:prstDash val="solid"/>
              <a:headEnd type="none" w="med" len="med"/>
              <a:tailEnd type="none" w="med" len="med"/>
            </a:ln>
          </p:spPr>
        </p:sp>
        <p:sp>
          <p:nvSpPr>
            <p:cNvPr id="81985" name="Line 100"/>
            <p:cNvSpPr/>
            <p:nvPr/>
          </p:nvSpPr>
          <p:spPr>
            <a:xfrm>
              <a:off x="2336" y="4018"/>
              <a:ext cx="862" cy="0"/>
            </a:xfrm>
            <a:prstGeom prst="line">
              <a:avLst/>
            </a:prstGeom>
            <a:ln w="28575" cap="sq" cmpd="sng">
              <a:solidFill>
                <a:schemeClr val="tx1"/>
              </a:solidFill>
              <a:prstDash val="solid"/>
              <a:headEnd type="none" w="med" len="med"/>
              <a:tailEnd type="none" w="med" len="med"/>
            </a:ln>
          </p:spPr>
        </p:sp>
        <p:sp>
          <p:nvSpPr>
            <p:cNvPr id="81986" name="Line 101"/>
            <p:cNvSpPr/>
            <p:nvPr/>
          </p:nvSpPr>
          <p:spPr>
            <a:xfrm>
              <a:off x="2336" y="1458"/>
              <a:ext cx="0" cy="2560"/>
            </a:xfrm>
            <a:prstGeom prst="line">
              <a:avLst/>
            </a:prstGeom>
            <a:ln w="28575" cap="sq" cmpd="sng">
              <a:solidFill>
                <a:schemeClr val="tx1"/>
              </a:solidFill>
              <a:prstDash val="solid"/>
              <a:headEnd type="none" w="med" len="med"/>
              <a:tailEnd type="none" w="med" len="med"/>
            </a:ln>
          </p:spPr>
        </p:sp>
        <p:sp>
          <p:nvSpPr>
            <p:cNvPr id="81987" name="Line 102"/>
            <p:cNvSpPr/>
            <p:nvPr/>
          </p:nvSpPr>
          <p:spPr>
            <a:xfrm>
              <a:off x="2714" y="1458"/>
              <a:ext cx="0" cy="2560"/>
            </a:xfrm>
            <a:prstGeom prst="line">
              <a:avLst/>
            </a:prstGeom>
            <a:ln w="12700" cap="flat" cmpd="sng">
              <a:solidFill>
                <a:schemeClr val="tx1"/>
              </a:solidFill>
              <a:prstDash val="solid"/>
              <a:headEnd type="none" w="med" len="med"/>
              <a:tailEnd type="none" w="med" len="med"/>
            </a:ln>
          </p:spPr>
        </p:sp>
        <p:sp>
          <p:nvSpPr>
            <p:cNvPr id="81988" name="Line 103"/>
            <p:cNvSpPr/>
            <p:nvPr/>
          </p:nvSpPr>
          <p:spPr>
            <a:xfrm>
              <a:off x="3198" y="1458"/>
              <a:ext cx="0" cy="2560"/>
            </a:xfrm>
            <a:prstGeom prst="line">
              <a:avLst/>
            </a:prstGeom>
            <a:ln w="28575" cap="sq" cmpd="sng">
              <a:solidFill>
                <a:schemeClr val="tx1"/>
              </a:solidFill>
              <a:prstDash val="solid"/>
              <a:headEnd type="none" w="med" len="med"/>
              <a:tailEnd type="none" w="med" len="med"/>
            </a:ln>
          </p:spPr>
        </p:sp>
      </p:grpSp>
      <p:sp>
        <p:nvSpPr>
          <p:cNvPr id="58473" name="Line 105"/>
          <p:cNvSpPr>
            <a:spLocks noChangeShapeType="1"/>
          </p:cNvSpPr>
          <p:nvPr/>
        </p:nvSpPr>
        <p:spPr bwMode="auto">
          <a:xfrm>
            <a:off x="3203575" y="3500438"/>
            <a:ext cx="431800"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474" name="Line 106"/>
          <p:cNvSpPr>
            <a:spLocks noChangeShapeType="1"/>
          </p:cNvSpPr>
          <p:nvPr/>
        </p:nvSpPr>
        <p:spPr bwMode="auto">
          <a:xfrm>
            <a:off x="6661150" y="3284538"/>
            <a:ext cx="431800"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 name="Group 108"/>
          <p:cNvGrpSpPr/>
          <p:nvPr/>
        </p:nvGrpSpPr>
        <p:grpSpPr>
          <a:xfrm>
            <a:off x="7091363" y="1773238"/>
            <a:ext cx="2052637" cy="4676775"/>
            <a:chOff x="2335" y="1117"/>
            <a:chExt cx="1089" cy="2901"/>
          </a:xfrm>
        </p:grpSpPr>
        <p:sp>
          <p:nvSpPr>
            <p:cNvPr id="58477" name="Text Box 109"/>
            <p:cNvSpPr txBox="1">
              <a:spLocks noChangeArrowheads="1"/>
            </p:cNvSpPr>
            <p:nvPr/>
          </p:nvSpPr>
          <p:spPr bwMode="auto">
            <a:xfrm>
              <a:off x="2335" y="1117"/>
              <a:ext cx="1089" cy="2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/ast</a:t>
              </a:r>
              <a:r>
                <a:rPr kumimoji="0" lang="zh-CN" altLang="en-US" sz="2200" kern="1200" cap="none" spc="0" normalizeH="0" baseline="0" noProof="0">
                  <a:latin typeface="Arial" panose="020B0604020202020204" pitchFamily="34" charset="0"/>
                  <a:ea typeface="宋体" panose="02010600030101010101" pitchFamily="2" charset="-122"/>
                  <a:cs typeface="+mn-cs"/>
                </a:rPr>
                <a:t>子目录</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81932" name="Rectangle 110"/>
            <p:cNvSpPr/>
            <p:nvPr/>
          </p:nvSpPr>
          <p:spPr>
            <a:xfrm>
              <a:off x="2714" y="369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ab</a:t>
              </a:r>
              <a:endParaRPr lang="en-US" altLang="zh-CN" sz="2200" b="0" dirty="0">
                <a:latin typeface="Arial" panose="020B0604020202020204" pitchFamily="34" charset="0"/>
              </a:endParaRPr>
            </a:p>
          </p:txBody>
        </p:sp>
        <p:sp>
          <p:nvSpPr>
            <p:cNvPr id="81933" name="Rectangle 111"/>
            <p:cNvSpPr/>
            <p:nvPr/>
          </p:nvSpPr>
          <p:spPr>
            <a:xfrm>
              <a:off x="2336" y="3698"/>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78</a:t>
              </a:r>
              <a:endParaRPr lang="en-US" altLang="zh-CN" sz="2200" b="0" dirty="0">
                <a:latin typeface="Arial" panose="020B0604020202020204" pitchFamily="34" charset="0"/>
              </a:endParaRPr>
            </a:p>
          </p:txBody>
        </p:sp>
        <p:sp>
          <p:nvSpPr>
            <p:cNvPr id="81934" name="Rectangle 112"/>
            <p:cNvSpPr/>
            <p:nvPr/>
          </p:nvSpPr>
          <p:spPr>
            <a:xfrm>
              <a:off x="2714" y="337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src</a:t>
              </a:r>
              <a:endParaRPr lang="en-US" altLang="zh-CN" sz="2200" b="0" dirty="0">
                <a:latin typeface="Arial" panose="020B0604020202020204" pitchFamily="34" charset="0"/>
              </a:endParaRPr>
            </a:p>
          </p:txBody>
        </p:sp>
        <p:sp>
          <p:nvSpPr>
            <p:cNvPr id="81935" name="Rectangle 113"/>
            <p:cNvSpPr/>
            <p:nvPr/>
          </p:nvSpPr>
          <p:spPr>
            <a:xfrm>
              <a:off x="2336" y="3385"/>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17</a:t>
              </a:r>
              <a:endParaRPr lang="en-US" altLang="zh-CN" sz="2200" b="0" dirty="0">
                <a:latin typeface="Arial" panose="020B0604020202020204" pitchFamily="34" charset="0"/>
              </a:endParaRPr>
            </a:p>
          </p:txBody>
        </p:sp>
        <p:sp>
          <p:nvSpPr>
            <p:cNvPr id="81936" name="Rectangle 114"/>
            <p:cNvSpPr/>
            <p:nvPr/>
          </p:nvSpPr>
          <p:spPr>
            <a:xfrm>
              <a:off x="2714" y="305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mini</a:t>
              </a:r>
              <a:endParaRPr lang="en-US" altLang="zh-CN" sz="2200" b="0" dirty="0">
                <a:latin typeface="Arial" panose="020B0604020202020204" pitchFamily="34" charset="0"/>
              </a:endParaRPr>
            </a:p>
          </p:txBody>
        </p:sp>
        <p:sp>
          <p:nvSpPr>
            <p:cNvPr id="81937" name="Rectangle 115"/>
            <p:cNvSpPr/>
            <p:nvPr/>
          </p:nvSpPr>
          <p:spPr>
            <a:xfrm>
              <a:off x="2381" y="3067"/>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81</a:t>
              </a:r>
              <a:endParaRPr lang="en-US" altLang="zh-CN" sz="2200" b="0" dirty="0">
                <a:latin typeface="Arial" panose="020B0604020202020204" pitchFamily="34" charset="0"/>
              </a:endParaRPr>
            </a:p>
          </p:txBody>
        </p:sp>
        <p:sp>
          <p:nvSpPr>
            <p:cNvPr id="81938" name="Rectangle 116"/>
            <p:cNvSpPr/>
            <p:nvPr/>
          </p:nvSpPr>
          <p:spPr>
            <a:xfrm>
              <a:off x="2714" y="273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mbox</a:t>
              </a:r>
              <a:endParaRPr lang="en-US" altLang="zh-CN" sz="2200" b="0" dirty="0">
                <a:latin typeface="Arial" panose="020B0604020202020204" pitchFamily="34" charset="0"/>
              </a:endParaRPr>
            </a:p>
          </p:txBody>
        </p:sp>
        <p:sp>
          <p:nvSpPr>
            <p:cNvPr id="81939" name="Rectangle 117"/>
            <p:cNvSpPr/>
            <p:nvPr/>
          </p:nvSpPr>
          <p:spPr>
            <a:xfrm>
              <a:off x="2336" y="2738"/>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60</a:t>
              </a:r>
              <a:endParaRPr lang="en-US" altLang="zh-CN" sz="2200" b="0" dirty="0">
                <a:latin typeface="Arial" panose="020B0604020202020204" pitchFamily="34" charset="0"/>
              </a:endParaRPr>
            </a:p>
          </p:txBody>
        </p:sp>
        <p:sp>
          <p:nvSpPr>
            <p:cNvPr id="81940" name="Rectangle 118"/>
            <p:cNvSpPr/>
            <p:nvPr/>
          </p:nvSpPr>
          <p:spPr>
            <a:xfrm>
              <a:off x="2714" y="241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book</a:t>
              </a:r>
              <a:endParaRPr lang="en-US" altLang="zh-CN" sz="2200" b="0" dirty="0">
                <a:latin typeface="Arial" panose="020B0604020202020204" pitchFamily="34" charset="0"/>
              </a:endParaRPr>
            </a:p>
          </p:txBody>
        </p:sp>
        <p:sp>
          <p:nvSpPr>
            <p:cNvPr id="81941" name="Rectangle 119"/>
            <p:cNvSpPr/>
            <p:nvPr/>
          </p:nvSpPr>
          <p:spPr>
            <a:xfrm>
              <a:off x="2336" y="2418"/>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92</a:t>
              </a:r>
              <a:endParaRPr lang="en-US" altLang="zh-CN" sz="2200" b="0" dirty="0">
                <a:latin typeface="Arial" panose="020B0604020202020204" pitchFamily="34" charset="0"/>
              </a:endParaRPr>
            </a:p>
          </p:txBody>
        </p:sp>
        <p:sp>
          <p:nvSpPr>
            <p:cNvPr id="81942" name="Rectangle 120"/>
            <p:cNvSpPr/>
            <p:nvPr/>
          </p:nvSpPr>
          <p:spPr>
            <a:xfrm>
              <a:off x="2714" y="2098"/>
              <a:ext cx="484"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grant</a:t>
              </a:r>
              <a:endParaRPr lang="en-US" altLang="zh-CN" sz="2200" b="0" dirty="0">
                <a:latin typeface="Arial" panose="020B0604020202020204" pitchFamily="34" charset="0"/>
              </a:endParaRPr>
            </a:p>
          </p:txBody>
        </p:sp>
        <p:sp>
          <p:nvSpPr>
            <p:cNvPr id="81943" name="Rectangle 121"/>
            <p:cNvSpPr/>
            <p:nvPr/>
          </p:nvSpPr>
          <p:spPr>
            <a:xfrm>
              <a:off x="2336" y="2098"/>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64</a:t>
              </a:r>
              <a:endParaRPr lang="en-US" altLang="zh-CN" sz="2200" b="0" dirty="0">
                <a:latin typeface="Arial" panose="020B0604020202020204" pitchFamily="34" charset="0"/>
              </a:endParaRPr>
            </a:p>
          </p:txBody>
        </p:sp>
        <p:sp>
          <p:nvSpPr>
            <p:cNvPr id="81944" name="Rectangle 122"/>
            <p:cNvSpPr/>
            <p:nvPr/>
          </p:nvSpPr>
          <p:spPr>
            <a:xfrm>
              <a:off x="2714" y="1778"/>
              <a:ext cx="484" cy="320"/>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  ..</a:t>
              </a:r>
              <a:endParaRPr lang="en-US" altLang="zh-CN" sz="2200" dirty="0">
                <a:latin typeface="Arial" panose="020B0604020202020204" pitchFamily="34" charset="0"/>
              </a:endParaRPr>
            </a:p>
          </p:txBody>
        </p:sp>
        <p:sp>
          <p:nvSpPr>
            <p:cNvPr id="81945" name="Rectangle 123"/>
            <p:cNvSpPr/>
            <p:nvPr/>
          </p:nvSpPr>
          <p:spPr>
            <a:xfrm>
              <a:off x="2336" y="1778"/>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6</a:t>
              </a:r>
              <a:endParaRPr lang="en-US" altLang="zh-CN" sz="2200" b="0" dirty="0">
                <a:latin typeface="Arial" panose="020B0604020202020204" pitchFamily="34" charset="0"/>
              </a:endParaRPr>
            </a:p>
          </p:txBody>
        </p:sp>
        <p:sp>
          <p:nvSpPr>
            <p:cNvPr id="81946" name="Rectangle 124"/>
            <p:cNvSpPr/>
            <p:nvPr/>
          </p:nvSpPr>
          <p:spPr>
            <a:xfrm>
              <a:off x="2714" y="1458"/>
              <a:ext cx="484" cy="320"/>
            </a:xfrm>
            <a:prstGeom prst="rect">
              <a:avLst/>
            </a:prstGeom>
            <a:noFill/>
            <a:ln w="9525">
              <a:noFill/>
            </a:ln>
          </p:spPr>
          <p:txBody>
            <a:bodyPr/>
            <a:p>
              <a:pPr eaLnBrk="0" hangingPunct="0">
                <a:spcBef>
                  <a:spcPct val="20000"/>
                </a:spcBef>
                <a:buClrTx/>
              </a:pPr>
              <a:r>
                <a:rPr lang="en-US" altLang="zh-CN" sz="2200" dirty="0">
                  <a:latin typeface="Arial" panose="020B0604020202020204" pitchFamily="34" charset="0"/>
                </a:rPr>
                <a:t>   .</a:t>
              </a:r>
              <a:endParaRPr lang="en-US" altLang="zh-CN" sz="2200" dirty="0">
                <a:latin typeface="Arial" panose="020B0604020202020204" pitchFamily="34" charset="0"/>
              </a:endParaRPr>
            </a:p>
          </p:txBody>
        </p:sp>
        <p:sp>
          <p:nvSpPr>
            <p:cNvPr id="81947" name="Rectangle 125"/>
            <p:cNvSpPr/>
            <p:nvPr/>
          </p:nvSpPr>
          <p:spPr>
            <a:xfrm>
              <a:off x="2336" y="1480"/>
              <a:ext cx="378" cy="320"/>
            </a:xfrm>
            <a:prstGeom prst="rect">
              <a:avLst/>
            </a:prstGeom>
            <a:noFill/>
            <a:ln w="9525">
              <a:noFill/>
            </a:ln>
          </p:spPr>
          <p:txBody>
            <a:bodyPr/>
            <a:p>
              <a:pPr eaLnBrk="0" hangingPunct="0">
                <a:spcBef>
                  <a:spcPct val="20000"/>
                </a:spcBef>
                <a:buClrTx/>
              </a:pPr>
              <a:r>
                <a:rPr lang="en-US" altLang="zh-CN" sz="2200" b="0" dirty="0">
                  <a:latin typeface="Arial" panose="020B0604020202020204" pitchFamily="34" charset="0"/>
                </a:rPr>
                <a:t>26</a:t>
              </a:r>
              <a:endParaRPr lang="en-US" altLang="zh-CN" sz="2200" b="0" dirty="0">
                <a:latin typeface="Arial" panose="020B0604020202020204" pitchFamily="34" charset="0"/>
              </a:endParaRPr>
            </a:p>
          </p:txBody>
        </p:sp>
        <p:sp>
          <p:nvSpPr>
            <p:cNvPr id="81948" name="Line 126"/>
            <p:cNvSpPr/>
            <p:nvPr/>
          </p:nvSpPr>
          <p:spPr>
            <a:xfrm>
              <a:off x="2336" y="1458"/>
              <a:ext cx="862" cy="0"/>
            </a:xfrm>
            <a:prstGeom prst="line">
              <a:avLst/>
            </a:prstGeom>
            <a:ln w="28575" cap="sq" cmpd="sng">
              <a:solidFill>
                <a:schemeClr val="tx1"/>
              </a:solidFill>
              <a:prstDash val="solid"/>
              <a:headEnd type="none" w="med" len="med"/>
              <a:tailEnd type="none" w="med" len="med"/>
            </a:ln>
          </p:spPr>
        </p:sp>
        <p:sp>
          <p:nvSpPr>
            <p:cNvPr id="81949" name="Line 127"/>
            <p:cNvSpPr/>
            <p:nvPr/>
          </p:nvSpPr>
          <p:spPr>
            <a:xfrm>
              <a:off x="2336" y="1778"/>
              <a:ext cx="862" cy="0"/>
            </a:xfrm>
            <a:prstGeom prst="line">
              <a:avLst/>
            </a:prstGeom>
            <a:ln w="12700" cap="flat" cmpd="sng">
              <a:solidFill>
                <a:schemeClr val="tx1"/>
              </a:solidFill>
              <a:prstDash val="solid"/>
              <a:headEnd type="none" w="med" len="med"/>
              <a:tailEnd type="none" w="med" len="med"/>
            </a:ln>
          </p:spPr>
        </p:sp>
        <p:sp>
          <p:nvSpPr>
            <p:cNvPr id="81950" name="Line 128"/>
            <p:cNvSpPr/>
            <p:nvPr/>
          </p:nvSpPr>
          <p:spPr>
            <a:xfrm>
              <a:off x="2336" y="2098"/>
              <a:ext cx="862" cy="0"/>
            </a:xfrm>
            <a:prstGeom prst="line">
              <a:avLst/>
            </a:prstGeom>
            <a:ln w="12700" cap="flat" cmpd="sng">
              <a:solidFill>
                <a:schemeClr val="tx1"/>
              </a:solidFill>
              <a:prstDash val="solid"/>
              <a:headEnd type="none" w="med" len="med"/>
              <a:tailEnd type="none" w="med" len="med"/>
            </a:ln>
          </p:spPr>
        </p:sp>
        <p:sp>
          <p:nvSpPr>
            <p:cNvPr id="81951" name="Line 129"/>
            <p:cNvSpPr/>
            <p:nvPr/>
          </p:nvSpPr>
          <p:spPr>
            <a:xfrm>
              <a:off x="2336" y="2418"/>
              <a:ext cx="862" cy="0"/>
            </a:xfrm>
            <a:prstGeom prst="line">
              <a:avLst/>
            </a:prstGeom>
            <a:ln w="12700" cap="flat" cmpd="sng">
              <a:solidFill>
                <a:schemeClr val="tx1"/>
              </a:solidFill>
              <a:prstDash val="solid"/>
              <a:headEnd type="none" w="med" len="med"/>
              <a:tailEnd type="none" w="med" len="med"/>
            </a:ln>
          </p:spPr>
        </p:sp>
        <p:sp>
          <p:nvSpPr>
            <p:cNvPr id="81952" name="Line 130"/>
            <p:cNvSpPr/>
            <p:nvPr/>
          </p:nvSpPr>
          <p:spPr>
            <a:xfrm>
              <a:off x="2336" y="2738"/>
              <a:ext cx="862" cy="0"/>
            </a:xfrm>
            <a:prstGeom prst="line">
              <a:avLst/>
            </a:prstGeom>
            <a:ln w="12700" cap="flat" cmpd="sng">
              <a:solidFill>
                <a:schemeClr val="tx1"/>
              </a:solidFill>
              <a:prstDash val="solid"/>
              <a:headEnd type="none" w="med" len="med"/>
              <a:tailEnd type="none" w="med" len="med"/>
            </a:ln>
          </p:spPr>
        </p:sp>
        <p:sp>
          <p:nvSpPr>
            <p:cNvPr id="81953" name="Line 131"/>
            <p:cNvSpPr/>
            <p:nvPr/>
          </p:nvSpPr>
          <p:spPr>
            <a:xfrm>
              <a:off x="2336" y="3058"/>
              <a:ext cx="862" cy="0"/>
            </a:xfrm>
            <a:prstGeom prst="line">
              <a:avLst/>
            </a:prstGeom>
            <a:ln w="12700" cap="flat" cmpd="sng">
              <a:solidFill>
                <a:schemeClr val="tx1"/>
              </a:solidFill>
              <a:prstDash val="solid"/>
              <a:headEnd type="none" w="med" len="med"/>
              <a:tailEnd type="none" w="med" len="med"/>
            </a:ln>
          </p:spPr>
        </p:sp>
        <p:sp>
          <p:nvSpPr>
            <p:cNvPr id="81954" name="Line 132"/>
            <p:cNvSpPr/>
            <p:nvPr/>
          </p:nvSpPr>
          <p:spPr>
            <a:xfrm>
              <a:off x="2336" y="3378"/>
              <a:ext cx="862" cy="0"/>
            </a:xfrm>
            <a:prstGeom prst="line">
              <a:avLst/>
            </a:prstGeom>
            <a:ln w="12700" cap="flat" cmpd="sng">
              <a:solidFill>
                <a:schemeClr val="tx1"/>
              </a:solidFill>
              <a:prstDash val="solid"/>
              <a:headEnd type="none" w="med" len="med"/>
              <a:tailEnd type="none" w="med" len="med"/>
            </a:ln>
          </p:spPr>
        </p:sp>
        <p:sp>
          <p:nvSpPr>
            <p:cNvPr id="81955" name="Line 133"/>
            <p:cNvSpPr/>
            <p:nvPr/>
          </p:nvSpPr>
          <p:spPr>
            <a:xfrm>
              <a:off x="2336" y="3698"/>
              <a:ext cx="862" cy="0"/>
            </a:xfrm>
            <a:prstGeom prst="line">
              <a:avLst/>
            </a:prstGeom>
            <a:ln w="12700" cap="flat" cmpd="sng">
              <a:solidFill>
                <a:schemeClr val="tx1"/>
              </a:solidFill>
              <a:prstDash val="solid"/>
              <a:headEnd type="none" w="med" len="med"/>
              <a:tailEnd type="none" w="med" len="med"/>
            </a:ln>
          </p:spPr>
        </p:sp>
        <p:sp>
          <p:nvSpPr>
            <p:cNvPr id="81956" name="Line 134"/>
            <p:cNvSpPr/>
            <p:nvPr/>
          </p:nvSpPr>
          <p:spPr>
            <a:xfrm>
              <a:off x="2336" y="4018"/>
              <a:ext cx="862" cy="0"/>
            </a:xfrm>
            <a:prstGeom prst="line">
              <a:avLst/>
            </a:prstGeom>
            <a:ln w="28575" cap="sq" cmpd="sng">
              <a:solidFill>
                <a:schemeClr val="tx1"/>
              </a:solidFill>
              <a:prstDash val="solid"/>
              <a:headEnd type="none" w="med" len="med"/>
              <a:tailEnd type="none" w="med" len="med"/>
            </a:ln>
          </p:spPr>
        </p:sp>
        <p:sp>
          <p:nvSpPr>
            <p:cNvPr id="81957" name="Line 135"/>
            <p:cNvSpPr/>
            <p:nvPr/>
          </p:nvSpPr>
          <p:spPr>
            <a:xfrm>
              <a:off x="2336" y="1458"/>
              <a:ext cx="0" cy="2560"/>
            </a:xfrm>
            <a:prstGeom prst="line">
              <a:avLst/>
            </a:prstGeom>
            <a:ln w="28575" cap="sq" cmpd="sng">
              <a:solidFill>
                <a:schemeClr val="tx1"/>
              </a:solidFill>
              <a:prstDash val="solid"/>
              <a:headEnd type="none" w="med" len="med"/>
              <a:tailEnd type="none" w="med" len="med"/>
            </a:ln>
          </p:spPr>
        </p:sp>
        <p:sp>
          <p:nvSpPr>
            <p:cNvPr id="81958" name="Line 136"/>
            <p:cNvSpPr/>
            <p:nvPr/>
          </p:nvSpPr>
          <p:spPr>
            <a:xfrm>
              <a:off x="2714" y="1458"/>
              <a:ext cx="0" cy="2560"/>
            </a:xfrm>
            <a:prstGeom prst="line">
              <a:avLst/>
            </a:prstGeom>
            <a:ln w="12700" cap="flat" cmpd="sng">
              <a:solidFill>
                <a:schemeClr val="tx1"/>
              </a:solidFill>
              <a:prstDash val="solid"/>
              <a:headEnd type="none" w="med" len="med"/>
              <a:tailEnd type="none" w="med" len="med"/>
            </a:ln>
          </p:spPr>
        </p:sp>
        <p:sp>
          <p:nvSpPr>
            <p:cNvPr id="81959" name="Line 137"/>
            <p:cNvSpPr/>
            <p:nvPr/>
          </p:nvSpPr>
          <p:spPr>
            <a:xfrm>
              <a:off x="3198" y="1458"/>
              <a:ext cx="0" cy="2560"/>
            </a:xfrm>
            <a:prstGeom prst="line">
              <a:avLst/>
            </a:prstGeom>
            <a:ln w="28575" cap="sq" cmpd="sng">
              <a:solidFill>
                <a:schemeClr val="tx1"/>
              </a:solidFill>
              <a:prstDash val="soli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par>
                                <p:cTn id="18" presetID="4" presetClass="entr" presetSubtype="16" fill="hold" nodeType="withEffect">
                                  <p:stCondLst>
                                    <p:cond delay="0"/>
                                  </p:stCondLst>
                                  <p:childTnLst>
                                    <p:set>
                                      <p:cBhvr>
                                        <p:cTn id="19" dur="1" fill="hold">
                                          <p:stCondLst>
                                            <p:cond delay="0"/>
                                          </p:stCondLst>
                                        </p:cTn>
                                        <p:tgtEl>
                                          <p:spTgt spid="58473"/>
                                        </p:tgtEl>
                                        <p:attrNameLst>
                                          <p:attrName>style.visibility</p:attrName>
                                        </p:attrNameLst>
                                      </p:cBhvr>
                                      <p:to>
                                        <p:strVal val="visible"/>
                                      </p:to>
                                    </p:set>
                                    <p:animEffect transition="in" filter="box(in)">
                                      <p:cBhvr>
                                        <p:cTn id="20" dur="500"/>
                                        <p:tgtEl>
                                          <p:spTgt spid="5847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8474"/>
                                        </p:tgtEl>
                                        <p:attrNameLst>
                                          <p:attrName>style.visibility</p:attrName>
                                        </p:attrNameLst>
                                      </p:cBhvr>
                                      <p:to>
                                        <p:strVal val="visible"/>
                                      </p:to>
                                    </p:set>
                                    <p:animEffect transition="in" filter="box(in)">
                                      <p:cBhvr>
                                        <p:cTn id="30" dur="500"/>
                                        <p:tgtEl>
                                          <p:spTgt spid="58474"/>
                                        </p:tgtEl>
                                      </p:cBhvr>
                                    </p:animEffect>
                                  </p:childTnLst>
                                </p:cTn>
                              </p:par>
                              <p:par>
                                <p:cTn id="31" presetID="4" presetClass="entr" presetSubtype="16"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4"/>
          <p:cNvSpPr txBox="1"/>
          <p:nvPr/>
        </p:nvSpPr>
        <p:spPr>
          <a:xfrm>
            <a:off x="1066800" y="685800"/>
            <a:ext cx="1852613"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Hash</a:t>
            </a:r>
            <a:r>
              <a:rPr lang="zh-CN" altLang="en-US" dirty="0">
                <a:latin typeface="Times New Roman" panose="02020603050405020304" pitchFamily="18" charset="0"/>
              </a:rPr>
              <a:t>方法 </a:t>
            </a:r>
            <a:endParaRPr lang="zh-CN" altLang="en-US" dirty="0">
              <a:latin typeface="Times New Roman" panose="02020603050405020304" pitchFamily="18" charset="0"/>
            </a:endParaRPr>
          </a:p>
        </p:txBody>
      </p:sp>
      <p:sp>
        <p:nvSpPr>
          <p:cNvPr id="82947" name="Text Box 5"/>
          <p:cNvSpPr txBox="1"/>
          <p:nvPr/>
        </p:nvSpPr>
        <p:spPr>
          <a:xfrm>
            <a:off x="533400" y="1447800"/>
            <a:ext cx="8153400" cy="3822700"/>
          </a:xfrm>
          <a:prstGeom prst="rect">
            <a:avLst/>
          </a:prstGeom>
          <a:noFill/>
          <a:ln w="9525">
            <a:noFill/>
          </a:ln>
        </p:spPr>
        <p:txBody>
          <a:bodyPr>
            <a:spAutoFit/>
          </a:bodyPr>
          <a:p>
            <a:pPr algn="just">
              <a:lnSpc>
                <a:spcPct val="11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对于</a:t>
            </a:r>
            <a:r>
              <a:rPr lang="en-US" altLang="zh-CN" b="0" dirty="0">
                <a:latin typeface="Times New Roman" panose="02020603050405020304" pitchFamily="18" charset="0"/>
              </a:rPr>
              <a:t>Hash</a:t>
            </a:r>
            <a:r>
              <a:rPr lang="zh-CN" altLang="en-US" b="0" dirty="0">
                <a:latin typeface="Times New Roman" panose="02020603050405020304" pitchFamily="18" charset="0"/>
              </a:rPr>
              <a:t>索引文件目录，可利用</a:t>
            </a:r>
            <a:r>
              <a:rPr lang="en-US" altLang="zh-CN" b="0" dirty="0">
                <a:latin typeface="Times New Roman" panose="02020603050405020304" pitchFamily="18" charset="0"/>
              </a:rPr>
              <a:t>Hash</a:t>
            </a:r>
            <a:r>
              <a:rPr lang="zh-CN" altLang="en-US" b="0" dirty="0">
                <a:latin typeface="Times New Roman" panose="02020603050405020304" pitchFamily="18" charset="0"/>
              </a:rPr>
              <a:t>方法进行查询：系统利用用户提供的文件名并将它变换为文件目录的索引值，再利用该索引值到目录中查找。这可显著地提高检索速度。</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Hash</a:t>
            </a:r>
            <a:r>
              <a:rPr lang="zh-CN" altLang="en-US" b="0" dirty="0">
                <a:latin typeface="Times New Roman" panose="02020603050405020304" pitchFamily="18" charset="0"/>
              </a:rPr>
              <a:t>方式不支持使用通配符的模式匹配查找功能，此时还是需要利用线性查找方式。</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在进行文件名的转换时，有可能把</a:t>
            </a:r>
            <a:r>
              <a:rPr lang="en-US" altLang="zh-CN" b="0" dirty="0">
                <a:latin typeface="Times New Roman" panose="02020603050405020304" pitchFamily="18" charset="0"/>
              </a:rPr>
              <a:t>n</a:t>
            </a:r>
            <a:r>
              <a:rPr lang="zh-CN" altLang="en-US" b="0" dirty="0">
                <a:latin typeface="Times New Roman" panose="02020603050405020304" pitchFamily="18" charset="0"/>
              </a:rPr>
              <a:t>个不同的文件名转换为相同的</a:t>
            </a:r>
            <a:r>
              <a:rPr lang="en-US" altLang="zh-CN" b="0" dirty="0">
                <a:latin typeface="Times New Roman" panose="02020603050405020304" pitchFamily="18" charset="0"/>
              </a:rPr>
              <a:t>Hash</a:t>
            </a:r>
            <a:r>
              <a:rPr lang="zh-CN" altLang="en-US" b="0" dirty="0">
                <a:latin typeface="Times New Roman" panose="02020603050405020304" pitchFamily="18" charset="0"/>
              </a:rPr>
              <a:t>值，即出现所谓的“冲突”。</a:t>
            </a:r>
            <a:endParaRPr lang="zh-CN" altLang="en-US" b="0" dirty="0">
              <a:latin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4"/>
          <p:cNvSpPr txBox="1"/>
          <p:nvPr/>
        </p:nvSpPr>
        <p:spPr>
          <a:xfrm>
            <a:off x="395288" y="404813"/>
            <a:ext cx="8062912" cy="5683250"/>
          </a:xfrm>
          <a:prstGeom prst="rect">
            <a:avLst/>
          </a:prstGeom>
          <a:noFill/>
          <a:ln w="9525">
            <a:noFill/>
          </a:ln>
        </p:spPr>
        <p:txBody>
          <a:bodyPr>
            <a:spAutoFit/>
          </a:bodyPr>
          <a:p>
            <a:pPr algn="just">
              <a:lnSpc>
                <a:spcPct val="145000"/>
              </a:lnSpc>
              <a:buClrTx/>
            </a:pPr>
            <a:r>
              <a:rPr lang="en-US" altLang="zh-CN" dirty="0">
                <a:solidFill>
                  <a:srgbClr val="00CC66"/>
                </a:solidFill>
                <a:latin typeface="Times New Roman" panose="02020603050405020304" pitchFamily="18" charset="0"/>
              </a:rPr>
              <a:t>      </a:t>
            </a:r>
            <a:r>
              <a:rPr lang="zh-CN" altLang="en-US" sz="2800" dirty="0">
                <a:solidFill>
                  <a:srgbClr val="00CC66"/>
                </a:solidFill>
                <a:latin typeface="Times New Roman" panose="02020603050405020304" pitchFamily="18" charset="0"/>
              </a:rPr>
              <a:t>（ </a:t>
            </a:r>
            <a:r>
              <a:rPr lang="en-US" altLang="zh-CN" sz="2800" dirty="0">
                <a:solidFill>
                  <a:srgbClr val="00CC66"/>
                </a:solidFill>
                <a:latin typeface="Times New Roman" panose="02020603050405020304" pitchFamily="18" charset="0"/>
              </a:rPr>
              <a:t>1</a:t>
            </a:r>
            <a:r>
              <a:rPr lang="zh-CN" altLang="en-US" sz="2800" dirty="0">
                <a:solidFill>
                  <a:srgbClr val="00CC66"/>
                </a:solidFill>
                <a:latin typeface="Times New Roman" panose="02020603050405020304" pitchFamily="18" charset="0"/>
              </a:rPr>
              <a:t>） 对象及其属性：</a:t>
            </a:r>
            <a:endParaRPr lang="zh-CN" altLang="en-US" sz="2800" dirty="0">
              <a:solidFill>
                <a:srgbClr val="00CC66"/>
              </a:solidFill>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文件系统管理的对象有： </a:t>
            </a:r>
            <a:endParaRPr lang="zh-CN" altLang="en-US" dirty="0">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a:t>
            </a:r>
            <a:r>
              <a:rPr lang="zh-CN" altLang="en-US" dirty="0">
                <a:solidFill>
                  <a:srgbClr val="990099"/>
                </a:solidFill>
                <a:latin typeface="Times New Roman" panose="02020603050405020304" pitchFamily="18" charset="0"/>
              </a:rPr>
              <a:t>① 文件。</a:t>
            </a:r>
            <a:r>
              <a:rPr lang="zh-CN" altLang="en-US" dirty="0">
                <a:latin typeface="Times New Roman" panose="02020603050405020304" pitchFamily="18" charset="0"/>
              </a:rPr>
              <a:t> 它作为文件系统管理的直接对象。 </a:t>
            </a:r>
            <a:endParaRPr lang="zh-CN" altLang="en-US" dirty="0">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a:t>
            </a:r>
            <a:r>
              <a:rPr lang="zh-CN" altLang="en-US" dirty="0">
                <a:solidFill>
                  <a:srgbClr val="990099"/>
                </a:solidFill>
                <a:latin typeface="Times New Roman" panose="02020603050405020304" pitchFamily="18" charset="0"/>
              </a:rPr>
              <a:t>② 目录。</a:t>
            </a:r>
            <a:r>
              <a:rPr lang="zh-CN" altLang="en-US" dirty="0">
                <a:latin typeface="Times New Roman" panose="02020603050405020304" pitchFamily="18" charset="0"/>
              </a:rPr>
              <a:t>为了方便用户对文件的存取和检索，在文件系统中必须配置目录。对目录的组织和管理是方便用户和提高对文件存取速度的关键。</a:t>
            </a:r>
            <a:endParaRPr lang="zh-CN" altLang="en-US" dirty="0">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a:t>
            </a:r>
            <a:r>
              <a:rPr lang="zh-CN" altLang="en-US" dirty="0">
                <a:solidFill>
                  <a:srgbClr val="990099"/>
                </a:solidFill>
                <a:latin typeface="Times New Roman" panose="02020603050405020304" pitchFamily="18" charset="0"/>
              </a:rPr>
              <a:t>③ 文件存储空间。</a:t>
            </a:r>
            <a:r>
              <a:rPr lang="zh-CN" altLang="en-US" dirty="0">
                <a:latin typeface="Times New Roman" panose="02020603050405020304" pitchFamily="18" charset="0"/>
              </a:rPr>
              <a:t>如磁盘</a:t>
            </a:r>
            <a:r>
              <a:rPr lang="en-US" altLang="zh-CN" dirty="0">
                <a:latin typeface="Times New Roman" panose="02020603050405020304" pitchFamily="18" charset="0"/>
              </a:rPr>
              <a:t>(</a:t>
            </a:r>
            <a:r>
              <a:rPr lang="zh-CN" altLang="en-US" dirty="0">
                <a:latin typeface="Times New Roman" panose="02020603050405020304" pitchFamily="18" charset="0"/>
              </a:rPr>
              <a:t>磁带</a:t>
            </a:r>
            <a:r>
              <a:rPr lang="en-US" altLang="zh-CN" dirty="0">
                <a:latin typeface="Times New Roman" panose="02020603050405020304" pitchFamily="18" charset="0"/>
              </a:rPr>
              <a:t>)</a:t>
            </a:r>
            <a:r>
              <a:rPr lang="zh-CN" altLang="en-US" dirty="0">
                <a:latin typeface="Times New Roman" panose="02020603050405020304" pitchFamily="18" charset="0"/>
              </a:rPr>
              <a:t>、光盘等。文件和目录必定占用存储空间，对这部分空间的有效管理，不仅能提高外存的利用率，而且能提高对文件的存取速度。</a:t>
            </a:r>
            <a:r>
              <a:rPr lang="zh-CN" altLang="en-US" sz="2000" b="0" dirty="0">
                <a:latin typeface="Times New Roman" panose="02020603050405020304" pitchFamily="18" charset="0"/>
              </a:rPr>
              <a:t> </a:t>
            </a:r>
            <a:endParaRPr lang="zh-CN" altLang="en-US" sz="2000" b="0" dirty="0">
              <a:latin typeface="Times New Roman" panose="02020603050405020304" pitchFamily="18" charset="0"/>
            </a:endParaRP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4"/>
          <p:cNvSpPr txBox="1"/>
          <p:nvPr/>
        </p:nvSpPr>
        <p:spPr>
          <a:xfrm>
            <a:off x="1066800" y="685800"/>
            <a:ext cx="1852613" cy="457200"/>
          </a:xfrm>
          <a:prstGeom prst="rect">
            <a:avLst/>
          </a:prstGeom>
          <a:noFill/>
          <a:ln w="9525">
            <a:noFill/>
          </a:ln>
        </p:spPr>
        <p:txBody>
          <a:bodyPr wrap="none">
            <a:spAutoFit/>
          </a:bodyPr>
          <a:p>
            <a:pPr>
              <a:spcBef>
                <a:spcPct val="0"/>
              </a:spcBef>
              <a:buClrTx/>
            </a:pPr>
            <a:r>
              <a:rPr lang="en-US" altLang="zh-CN" dirty="0">
                <a:latin typeface="Times New Roman" panose="02020603050405020304" pitchFamily="18" charset="0"/>
              </a:rPr>
              <a:t>2. Hash</a:t>
            </a:r>
            <a:r>
              <a:rPr lang="zh-CN" altLang="en-US" dirty="0">
                <a:latin typeface="Times New Roman" panose="02020603050405020304" pitchFamily="18" charset="0"/>
              </a:rPr>
              <a:t>方法 </a:t>
            </a:r>
            <a:endParaRPr lang="zh-CN" altLang="en-US" dirty="0">
              <a:latin typeface="Times New Roman" panose="02020603050405020304" pitchFamily="18" charset="0"/>
            </a:endParaRPr>
          </a:p>
        </p:txBody>
      </p:sp>
      <p:sp>
        <p:nvSpPr>
          <p:cNvPr id="83971" name="Text Box 5"/>
          <p:cNvSpPr txBox="1"/>
          <p:nvPr/>
        </p:nvSpPr>
        <p:spPr>
          <a:xfrm>
            <a:off x="533400" y="1447800"/>
            <a:ext cx="8153400" cy="4846638"/>
          </a:xfrm>
          <a:prstGeom prst="rect">
            <a:avLst/>
          </a:prstGeom>
          <a:noFill/>
          <a:ln w="9525">
            <a:noFill/>
          </a:ln>
        </p:spPr>
        <p:txBody>
          <a:bodyPr>
            <a:spAutoFit/>
          </a:bodyPr>
          <a:p>
            <a:pPr algn="just">
              <a:lnSpc>
                <a:spcPct val="115000"/>
              </a:lnSpc>
              <a:buClrTx/>
            </a:pPr>
            <a:r>
              <a:rPr lang="en-US" altLang="zh-CN" b="0" dirty="0">
                <a:latin typeface="Times New Roman" panose="02020603050405020304" pitchFamily="18" charset="0"/>
              </a:rPr>
              <a:t>      </a:t>
            </a:r>
            <a:r>
              <a:rPr lang="zh-CN" altLang="en-US" b="0" dirty="0">
                <a:latin typeface="Times New Roman" panose="02020603050405020304" pitchFamily="18" charset="0"/>
              </a:rPr>
              <a:t>一种处理此</a:t>
            </a:r>
            <a:r>
              <a:rPr lang="zh-CN" altLang="en-US" b="0" dirty="0">
                <a:latin typeface="Courier New" panose="02070309020205020404" pitchFamily="49" charset="0"/>
              </a:rPr>
              <a:t>“</a:t>
            </a:r>
            <a:r>
              <a:rPr lang="zh-CN" altLang="en-US" b="0" dirty="0">
                <a:latin typeface="Times New Roman" panose="02020603050405020304" pitchFamily="18" charset="0"/>
              </a:rPr>
              <a:t>冲突</a:t>
            </a:r>
            <a:r>
              <a:rPr lang="zh-CN" altLang="en-US" b="0" dirty="0">
                <a:latin typeface="Courier New" panose="02070309020205020404" pitchFamily="49" charset="0"/>
              </a:rPr>
              <a:t>”</a:t>
            </a:r>
            <a:r>
              <a:rPr lang="zh-CN" altLang="en-US" b="0" dirty="0">
                <a:latin typeface="Times New Roman" panose="02020603050405020304" pitchFamily="18" charset="0"/>
              </a:rPr>
              <a:t>的有效规则是：</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(1) </a:t>
            </a:r>
            <a:r>
              <a:rPr lang="zh-CN" altLang="en-US" b="0" dirty="0">
                <a:latin typeface="Times New Roman" panose="02020603050405020304" pitchFamily="18" charset="0"/>
              </a:rPr>
              <a:t>在利用</a:t>
            </a:r>
            <a:r>
              <a:rPr lang="en-US" altLang="zh-CN" b="0" dirty="0">
                <a:latin typeface="Times New Roman" panose="02020603050405020304" pitchFamily="18" charset="0"/>
              </a:rPr>
              <a:t>Hash</a:t>
            </a:r>
            <a:r>
              <a:rPr lang="zh-CN" altLang="en-US" b="0" dirty="0">
                <a:latin typeface="Times New Roman" panose="02020603050405020304" pitchFamily="18" charset="0"/>
              </a:rPr>
              <a:t>法索引查找目录时，如果目录表中相应的目录项是空的，则表示系统中并无指定文件。</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(2) </a:t>
            </a:r>
            <a:r>
              <a:rPr lang="zh-CN" altLang="en-US" b="0" dirty="0">
                <a:latin typeface="Times New Roman" panose="02020603050405020304" pitchFamily="18" charset="0"/>
              </a:rPr>
              <a:t>如果目录项中的文件名与指定文件名相匹配， 则表示该目录项正是所要寻找的文件所对应的目录项，故而可从中找到该文件所在的物理地址。</a:t>
            </a:r>
            <a:endParaRPr lang="zh-CN" altLang="en-US" b="0" dirty="0">
              <a:latin typeface="Times New Roman" panose="02020603050405020304" pitchFamily="18" charset="0"/>
            </a:endParaRPr>
          </a:p>
          <a:p>
            <a:pPr algn="just">
              <a:lnSpc>
                <a:spcPct val="115000"/>
              </a:lnSpc>
              <a:buClrTx/>
            </a:pPr>
            <a:r>
              <a:rPr lang="zh-CN" altLang="en-US" b="0" dirty="0">
                <a:latin typeface="Times New Roman" panose="02020603050405020304" pitchFamily="18" charset="0"/>
              </a:rPr>
              <a:t>       </a:t>
            </a:r>
            <a:r>
              <a:rPr lang="en-US" altLang="zh-CN" b="0" dirty="0">
                <a:latin typeface="Times New Roman" panose="02020603050405020304" pitchFamily="18" charset="0"/>
              </a:rPr>
              <a:t>(3) </a:t>
            </a:r>
            <a:r>
              <a:rPr lang="zh-CN" altLang="en-US" b="0" dirty="0">
                <a:latin typeface="Times New Roman" panose="02020603050405020304" pitchFamily="18" charset="0"/>
              </a:rPr>
              <a:t>如果在目录表的相应目录项中的文件名与指定文件名并不匹配，则表示发生了</a:t>
            </a:r>
            <a:r>
              <a:rPr lang="zh-CN" altLang="en-US" b="0" dirty="0">
                <a:latin typeface="Courier New" panose="02070309020205020404" pitchFamily="49" charset="0"/>
              </a:rPr>
              <a:t>“</a:t>
            </a:r>
            <a:r>
              <a:rPr lang="zh-CN" altLang="en-US" b="0" dirty="0">
                <a:latin typeface="Times New Roman" panose="02020603050405020304" pitchFamily="18" charset="0"/>
              </a:rPr>
              <a:t>冲突</a:t>
            </a:r>
            <a:r>
              <a:rPr lang="zh-CN" altLang="en-US" b="0" dirty="0">
                <a:latin typeface="Courier New" panose="02070309020205020404" pitchFamily="49" charset="0"/>
              </a:rPr>
              <a:t>”</a:t>
            </a:r>
            <a:r>
              <a:rPr lang="zh-CN" altLang="en-US" b="0" dirty="0">
                <a:latin typeface="Times New Roman" panose="02020603050405020304" pitchFamily="18" charset="0"/>
              </a:rPr>
              <a:t>，此时须将其</a:t>
            </a:r>
            <a:r>
              <a:rPr lang="en-US" altLang="zh-CN" b="0" dirty="0">
                <a:latin typeface="Times New Roman" panose="02020603050405020304" pitchFamily="18" charset="0"/>
              </a:rPr>
              <a:t>Hash</a:t>
            </a:r>
            <a:r>
              <a:rPr lang="zh-CN" altLang="en-US" b="0" dirty="0">
                <a:latin typeface="Times New Roman" panose="02020603050405020304" pitchFamily="18" charset="0"/>
              </a:rPr>
              <a:t>值再加上一个常数</a:t>
            </a:r>
            <a:r>
              <a:rPr lang="en-US" altLang="zh-CN" b="0" dirty="0">
                <a:latin typeface="Times New Roman" panose="02020603050405020304" pitchFamily="18" charset="0"/>
              </a:rPr>
              <a:t>(</a:t>
            </a:r>
            <a:r>
              <a:rPr lang="zh-CN" altLang="en-US" b="0" dirty="0">
                <a:latin typeface="Times New Roman" panose="02020603050405020304" pitchFamily="18" charset="0"/>
              </a:rPr>
              <a:t>该常数应与目录的长度值互质</a:t>
            </a:r>
            <a:r>
              <a:rPr lang="en-US" altLang="zh-CN" b="0" dirty="0">
                <a:latin typeface="Times New Roman" panose="02020603050405020304" pitchFamily="18" charset="0"/>
              </a:rPr>
              <a:t>)</a:t>
            </a:r>
            <a:r>
              <a:rPr lang="zh-CN" altLang="en-US" b="0" dirty="0">
                <a:latin typeface="Times New Roman" panose="02020603050405020304" pitchFamily="18" charset="0"/>
              </a:rPr>
              <a:t>，形成新的索引值， 再返回到第一步重新开始查找。  </a:t>
            </a:r>
            <a:endParaRPr lang="zh-CN" altLang="en-US" b="0" dirty="0">
              <a:latin typeface="Times New Roman" panose="02020603050405020304" pitchFamily="18" charset="0"/>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浙江大学</a:t>
            </a:r>
            <a:r>
              <a:rPr kumimoji="0" lang="en-US" altLang="zh-CN" sz="3600" b="1" i="0" u="none" strike="noStrike" kern="0" cap="none" spc="0" normalizeH="0" baseline="0" noProof="0" smtClean="0">
                <a:ln>
                  <a:noFill/>
                </a:ln>
                <a:solidFill>
                  <a:schemeClr val="tx2"/>
                </a:solidFill>
                <a:effectLst/>
                <a:uLnTx/>
                <a:uFillTx/>
                <a:latin typeface="+mj-lt"/>
                <a:ea typeface="+mj-ea"/>
                <a:cs typeface="+mj-cs"/>
              </a:rPr>
              <a:t>2001</a:t>
            </a:r>
            <a:endParaRPr kumimoji="0" lang="en-US" altLang="zh-CN"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84995" name="Rectangle 3"/>
          <p:cNvSpPr>
            <a:spLocks noGrp="1"/>
          </p:cNvSpPr>
          <p:nvPr>
            <p:ph idx="1"/>
          </p:nvPr>
        </p:nvSpPr>
        <p:spPr>
          <a:ln/>
        </p:spPr>
        <p:txBody>
          <a:bodyPr vert="horz" wrap="square" lIns="91440" tIns="45720" rIns="91440" bIns="45720" anchor="t"/>
          <a:p>
            <a:r>
              <a:rPr lang="zh-CN" altLang="en-US" dirty="0"/>
              <a:t>就文件系统的设计，回答下列问题</a:t>
            </a:r>
            <a:endParaRPr lang="zh-CN" altLang="en-US" dirty="0"/>
          </a:p>
          <a:p>
            <a:pPr lvl="1"/>
            <a:r>
              <a:rPr lang="en-US" altLang="zh-CN" dirty="0"/>
              <a:t>1.</a:t>
            </a:r>
            <a:r>
              <a:rPr lang="zh-CN" altLang="en-US" dirty="0"/>
              <a:t>子目录可以当作特殊的文件，也可以当作一般数据看待，请分析其优缺点</a:t>
            </a:r>
            <a:endParaRPr lang="zh-CN" altLang="en-US" dirty="0"/>
          </a:p>
          <a:p>
            <a:pPr lvl="1"/>
            <a:r>
              <a:rPr lang="en-US" altLang="zh-CN" dirty="0"/>
              <a:t>2.</a:t>
            </a:r>
            <a:r>
              <a:rPr lang="zh-CN" altLang="en-US" dirty="0"/>
              <a:t>列举</a:t>
            </a:r>
            <a:r>
              <a:rPr lang="en-US" altLang="zh-CN" dirty="0"/>
              <a:t>5</a:t>
            </a:r>
            <a:r>
              <a:rPr lang="zh-CN" altLang="en-US" dirty="0"/>
              <a:t>种以上流行的文件系统，并指出它们分别在什么操作系统中使用？</a:t>
            </a:r>
            <a:endParaRPr lang="zh-CN" altLang="en-US" dirty="0"/>
          </a:p>
          <a:p>
            <a:pPr lvl="1"/>
            <a:r>
              <a:rPr lang="en-US" altLang="zh-CN" dirty="0"/>
              <a:t>3.</a:t>
            </a:r>
            <a:r>
              <a:rPr lang="zh-CN" altLang="en-US" dirty="0"/>
              <a:t>从路径文件名可以唯一确定一个文件但是操作效率不是很理想（或者说通过路径找文件比较费时）。采取什么方法可以改进之。</a:t>
            </a:r>
            <a:endParaRPr lang="zh-CN" alt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mj-ea"/>
                <a:cs typeface="+mj-cs"/>
              </a:rPr>
              <a:t>答案</a:t>
            </a:r>
            <a:endParaRPr kumimoji="0" lang="zh-CN" altLang="en-US" sz="3600" b="1" i="0" u="none" strike="noStrike" kern="0" cap="none" spc="0" normalizeH="0" baseline="0" noProof="0" smtClean="0">
              <a:ln>
                <a:noFill/>
              </a:ln>
              <a:solidFill>
                <a:schemeClr val="tx2"/>
              </a:solidFill>
              <a:effectLst/>
              <a:uLnTx/>
              <a:uFillTx/>
              <a:latin typeface="+mj-lt"/>
              <a:ea typeface="+mj-ea"/>
              <a:cs typeface="+mj-cs"/>
            </a:endParaRPr>
          </a:p>
        </p:txBody>
      </p:sp>
      <p:sp>
        <p:nvSpPr>
          <p:cNvPr id="86019" name="Rectangle 3"/>
          <p:cNvSpPr>
            <a:spLocks noGrp="1"/>
          </p:cNvSpPr>
          <p:nvPr>
            <p:ph idx="1"/>
          </p:nvPr>
        </p:nvSpPr>
        <p:spPr>
          <a:ln/>
        </p:spPr>
        <p:txBody>
          <a:bodyPr vert="horz" wrap="square" lIns="91440" tIns="45720" rIns="91440" bIns="45720" anchor="t"/>
          <a:p>
            <a:r>
              <a:rPr lang="en-US" altLang="zh-CN" sz="2800" dirty="0"/>
              <a:t>1.</a:t>
            </a:r>
            <a:r>
              <a:rPr lang="zh-CN" altLang="en-US" sz="2800" dirty="0"/>
              <a:t>如果将子目录当成一般的数据文件，可以使用一般文件操作方法来对其进行操作。这种方法简化了系统设计，但因为目录文件由各文件的</a:t>
            </a:r>
            <a:r>
              <a:rPr lang="en-US" altLang="zh-CN" sz="2800" dirty="0"/>
              <a:t>FCB</a:t>
            </a:r>
            <a:r>
              <a:rPr lang="zh-CN" altLang="en-US" sz="2800" dirty="0"/>
              <a:t>组成，是操作系统对文件操作的唯一凭证，当采用普通文件对其进行访问，可能会造成数据的破坏和丢失，产生严重的后果。作为特殊文件时，可以采用特殊的方法进行读写，操作系统为此要增加专门的系统调用，协调开销增加，但有助于保护子目录文件</a:t>
            </a:r>
            <a:endParaRPr lang="zh-CN" altLang="en-US" sz="2800"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4"/>
          <p:cNvSpPr txBox="1"/>
          <p:nvPr/>
        </p:nvSpPr>
        <p:spPr>
          <a:xfrm>
            <a:off x="395288" y="333375"/>
            <a:ext cx="8137525" cy="701675"/>
          </a:xfrm>
          <a:prstGeom prst="rect">
            <a:avLst/>
          </a:prstGeom>
          <a:noFill/>
          <a:ln w="9525">
            <a:noFill/>
          </a:ln>
        </p:spPr>
        <p:txBody>
          <a:bodyPr>
            <a:spAutoFit/>
          </a:bodyPr>
          <a:p>
            <a:pPr>
              <a:spcBef>
                <a:spcPct val="0"/>
              </a:spcBef>
              <a:buClrTx/>
            </a:pPr>
            <a:r>
              <a:rPr lang="en-US" altLang="zh-CN" sz="4000" dirty="0">
                <a:solidFill>
                  <a:schemeClr val="tx2"/>
                </a:solidFill>
                <a:latin typeface="宋体" panose="02010600030101010101" pitchFamily="2" charset="-122"/>
              </a:rPr>
              <a:t>6.5 </a:t>
            </a:r>
            <a:r>
              <a:rPr lang="zh-CN" altLang="en-US" sz="4000" dirty="0">
                <a:solidFill>
                  <a:schemeClr val="tx2"/>
                </a:solidFill>
                <a:latin typeface="宋体" panose="02010600030101010101" pitchFamily="2" charset="-122"/>
              </a:rPr>
              <a:t>文件存储空间的管理 </a:t>
            </a:r>
            <a:endParaRPr lang="zh-CN" altLang="en-US" sz="4000" dirty="0">
              <a:solidFill>
                <a:schemeClr val="tx2"/>
              </a:solidFill>
              <a:latin typeface="宋体" panose="02010600030101010101" pitchFamily="2" charset="-122"/>
            </a:endParaRPr>
          </a:p>
        </p:txBody>
      </p:sp>
      <p:sp>
        <p:nvSpPr>
          <p:cNvPr id="87043" name="Text Box 5"/>
          <p:cNvSpPr txBox="1"/>
          <p:nvPr/>
        </p:nvSpPr>
        <p:spPr>
          <a:xfrm>
            <a:off x="179388" y="1125538"/>
            <a:ext cx="5400675" cy="1068387"/>
          </a:xfrm>
          <a:prstGeom prst="rect">
            <a:avLst/>
          </a:prstGeom>
          <a:noFill/>
          <a:ln w="9525">
            <a:noFill/>
          </a:ln>
        </p:spPr>
        <p:txBody>
          <a:bodyPr>
            <a:spAutoFit/>
          </a:bodyPr>
          <a:p>
            <a:pPr marL="609600" indent="-609600">
              <a:spcBef>
                <a:spcPct val="0"/>
              </a:spcBef>
              <a:buClrTx/>
              <a:buAutoNum type=""/>
            </a:pPr>
            <a:r>
              <a:rPr lang="zh-CN" altLang="en-US" sz="3600" dirty="0">
                <a:solidFill>
                  <a:srgbClr val="3333FF"/>
                </a:solidFill>
                <a:latin typeface="Times New Roman" panose="02020603050405020304" pitchFamily="18" charset="0"/>
              </a:rPr>
              <a:t>空闲表法</a:t>
            </a:r>
            <a:endParaRPr lang="zh-CN" altLang="en-US" sz="3600" dirty="0">
              <a:solidFill>
                <a:srgbClr val="3333FF"/>
              </a:solidFill>
              <a:latin typeface="Times New Roman" panose="02020603050405020304" pitchFamily="18" charset="0"/>
            </a:endParaRPr>
          </a:p>
          <a:p>
            <a:pPr marL="609600" indent="-609600">
              <a:spcBef>
                <a:spcPct val="0"/>
              </a:spcBef>
              <a:buClrTx/>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1. </a:t>
            </a:r>
            <a:r>
              <a:rPr lang="zh-CN" altLang="en-US" sz="2800" dirty="0">
                <a:solidFill>
                  <a:schemeClr val="accent1"/>
                </a:solidFill>
                <a:latin typeface="Times New Roman" panose="02020603050405020304" pitchFamily="18" charset="0"/>
              </a:rPr>
              <a:t>数据结构：</a:t>
            </a:r>
            <a:endParaRPr lang="zh-CN" altLang="en-US" sz="2800" dirty="0">
              <a:solidFill>
                <a:schemeClr val="accent1"/>
              </a:solidFill>
              <a:latin typeface="Times New Roman" panose="02020603050405020304" pitchFamily="18" charset="0"/>
            </a:endParaRPr>
          </a:p>
        </p:txBody>
      </p:sp>
      <p:graphicFrame>
        <p:nvGraphicFramePr>
          <p:cNvPr id="87044" name="表格 87043"/>
          <p:cNvGraphicFramePr/>
          <p:nvPr/>
        </p:nvGraphicFramePr>
        <p:xfrm>
          <a:off x="1403350" y="2276475"/>
          <a:ext cx="6337300" cy="2286000"/>
        </p:xfrm>
        <a:graphic>
          <a:graphicData uri="http://schemas.openxmlformats.org/drawingml/2006/table">
            <a:tbl>
              <a:tblPr/>
              <a:tblGrid>
                <a:gridCol w="1720850"/>
                <a:gridCol w="2347913"/>
                <a:gridCol w="2268537"/>
              </a:tblGrid>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序号</a:t>
                      </a:r>
                      <a:endParaRPr lang="zh-CN" altLang="en-US"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第一空闲盘块号</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zh-CN" altLang="en-US" dirty="0">
                          <a:latin typeface="Arial" panose="020B0604020202020204" pitchFamily="34" charset="0"/>
                        </a:rPr>
                        <a:t>空闲盘块数</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9</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15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50</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Arial" panose="020B0604020202020204" pitchFamily="34" charset="0"/>
                        </a:rPr>
                        <a:t>4</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宋体" panose="02010600030101010101" pitchFamily="2" charset="-122"/>
                        </a:rPr>
                        <a:t>—</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Clr>
                          <a:schemeClr val="tx1"/>
                        </a:buClr>
                        <a:buNone/>
                        <a:defRPr sz="2400"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ClrTx/>
                        <a:buNone/>
                      </a:pPr>
                      <a:r>
                        <a:rPr lang="en-US" altLang="zh-CN" dirty="0">
                          <a:latin typeface="宋体" panose="02010600030101010101" pitchFamily="2" charset="-122"/>
                        </a:rPr>
                        <a:t>—</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071" name="Text Box 46"/>
          <p:cNvSpPr txBox="1"/>
          <p:nvPr/>
        </p:nvSpPr>
        <p:spPr>
          <a:xfrm>
            <a:off x="250825" y="4797425"/>
            <a:ext cx="5400675" cy="884238"/>
          </a:xfrm>
          <a:prstGeom prst="rect">
            <a:avLst/>
          </a:prstGeom>
          <a:noFill/>
          <a:ln w="9525">
            <a:noFill/>
          </a:ln>
        </p:spPr>
        <p:txBody>
          <a:bodyPr>
            <a:spAutoFit/>
          </a:bodyPr>
          <a:p>
            <a:pPr marL="609600" indent="-609600">
              <a:spcBef>
                <a:spcPct val="0"/>
              </a:spcBef>
              <a:buClrTx/>
            </a:pPr>
            <a:r>
              <a:rPr lang="en-US" altLang="zh-CN" sz="2800" dirty="0">
                <a:solidFill>
                  <a:schemeClr val="accent1"/>
                </a:solidFill>
                <a:latin typeface="Times New Roman" panose="02020603050405020304" pitchFamily="18" charset="0"/>
              </a:rPr>
              <a:t> 2. </a:t>
            </a:r>
            <a:r>
              <a:rPr lang="zh-CN" altLang="en-US" sz="2800" dirty="0">
                <a:solidFill>
                  <a:schemeClr val="accent1"/>
                </a:solidFill>
                <a:latin typeface="Times New Roman" panose="02020603050405020304" pitchFamily="18" charset="0"/>
              </a:rPr>
              <a:t>分配与回收：</a:t>
            </a:r>
            <a:endParaRPr lang="zh-CN" altLang="en-US" sz="2800" dirty="0">
              <a:solidFill>
                <a:schemeClr val="accent1"/>
              </a:solidFill>
              <a:latin typeface="Times New Roman" panose="02020603050405020304" pitchFamily="18" charset="0"/>
            </a:endParaRPr>
          </a:p>
          <a:p>
            <a:pPr marL="609600" indent="-609600">
              <a:spcBef>
                <a:spcPct val="0"/>
              </a:spcBef>
              <a:buClrTx/>
            </a:pPr>
            <a:r>
              <a:rPr lang="zh-CN" altLang="en-US" dirty="0">
                <a:solidFill>
                  <a:schemeClr val="accent1"/>
                </a:solidFill>
                <a:latin typeface="宋体" panose="02010600030101010101" pitchFamily="2" charset="-122"/>
              </a:rPr>
              <a:t>     </a:t>
            </a:r>
            <a:r>
              <a:rPr lang="zh-CN" altLang="en-US" dirty="0">
                <a:latin typeface="宋体" panose="02010600030101010101" pitchFamily="2" charset="-122"/>
              </a:rPr>
              <a:t>连续分配方式</a:t>
            </a:r>
            <a:endParaRPr lang="zh-CN" altLang="en-US" dirty="0">
              <a:solidFill>
                <a:schemeClr val="accent1"/>
              </a:solidFill>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box(in)">
                                      <p:cBhvr>
                                        <p:cTn id="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250825" y="404813"/>
            <a:ext cx="4752975" cy="579437"/>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二</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空闲链表法 </a:t>
            </a:r>
            <a:endParaRPr lang="zh-CN" altLang="en-US" sz="3200" dirty="0">
              <a:solidFill>
                <a:srgbClr val="3333FF"/>
              </a:solidFill>
              <a:latin typeface="Times New Roman" panose="02020603050405020304" pitchFamily="18" charset="0"/>
            </a:endParaRPr>
          </a:p>
        </p:txBody>
      </p:sp>
      <p:sp>
        <p:nvSpPr>
          <p:cNvPr id="317443" name="Text Box 3"/>
          <p:cNvSpPr txBox="1"/>
          <p:nvPr/>
        </p:nvSpPr>
        <p:spPr>
          <a:xfrm>
            <a:off x="539750" y="1052513"/>
            <a:ext cx="4464050" cy="884237"/>
          </a:xfrm>
          <a:prstGeom prst="rect">
            <a:avLst/>
          </a:prstGeom>
          <a:noFill/>
          <a:ln w="9525">
            <a:noFill/>
          </a:ln>
        </p:spPr>
        <p:txBody>
          <a:bodyPr>
            <a:spAutoFit/>
          </a:bodyPr>
          <a:p>
            <a:pPr marL="457200" indent="-457200">
              <a:spcBef>
                <a:spcPct val="0"/>
              </a:spcBef>
              <a:buClrTx/>
              <a:buAutoNum type="arabicParenBoth"/>
            </a:pPr>
            <a:r>
              <a:rPr lang="zh-CN" altLang="en-US" sz="2800" dirty="0">
                <a:solidFill>
                  <a:schemeClr val="accent1"/>
                </a:solidFill>
                <a:latin typeface="Times New Roman" panose="02020603050405020304" pitchFamily="18" charset="0"/>
              </a:rPr>
              <a:t>空闲盘块链</a:t>
            </a:r>
            <a:endParaRPr lang="zh-CN" altLang="en-US" sz="2800" dirty="0">
              <a:solidFill>
                <a:schemeClr val="accent1"/>
              </a:solidFill>
              <a:latin typeface="Times New Roman" panose="02020603050405020304" pitchFamily="18" charset="0"/>
            </a:endParaRPr>
          </a:p>
          <a:p>
            <a:pPr marL="457200" indent="-457200">
              <a:spcBef>
                <a:spcPct val="0"/>
              </a:spcBef>
              <a:buClrTx/>
            </a:pPr>
            <a:endParaRPr lang="en-US" altLang="zh-CN" b="0" dirty="0">
              <a:latin typeface="Times New Roman" panose="02020603050405020304" pitchFamily="18" charset="0"/>
            </a:endParaRPr>
          </a:p>
        </p:txBody>
      </p:sp>
      <p:sp>
        <p:nvSpPr>
          <p:cNvPr id="317447" name="Text Box 7"/>
          <p:cNvSpPr txBox="1"/>
          <p:nvPr/>
        </p:nvSpPr>
        <p:spPr>
          <a:xfrm>
            <a:off x="755650" y="1773238"/>
            <a:ext cx="576263"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317449" name="Text Box 9"/>
          <p:cNvSpPr txBox="1"/>
          <p:nvPr/>
        </p:nvSpPr>
        <p:spPr>
          <a:xfrm>
            <a:off x="-109537" y="17018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     5</a:t>
            </a:r>
            <a:endParaRPr lang="en-US" altLang="zh-CN" dirty="0">
              <a:latin typeface="Times New Roman" panose="02020603050405020304" pitchFamily="18" charset="0"/>
            </a:endParaRPr>
          </a:p>
        </p:txBody>
      </p:sp>
      <p:sp>
        <p:nvSpPr>
          <p:cNvPr id="317452" name="Line 12"/>
          <p:cNvSpPr>
            <a:spLocks noChangeShapeType="1"/>
          </p:cNvSpPr>
          <p:nvPr/>
        </p:nvSpPr>
        <p:spPr bwMode="auto">
          <a:xfrm>
            <a:off x="1331913" y="2565400"/>
            <a:ext cx="2159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53" name="Line 13"/>
          <p:cNvSpPr>
            <a:spLocks noChangeShapeType="1"/>
          </p:cNvSpPr>
          <p:nvPr/>
        </p:nvSpPr>
        <p:spPr bwMode="auto">
          <a:xfrm flipV="1">
            <a:off x="1547813" y="1773238"/>
            <a:ext cx="0" cy="7667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54" name="Line 14"/>
          <p:cNvSpPr>
            <a:spLocks noChangeShapeType="1"/>
          </p:cNvSpPr>
          <p:nvPr/>
        </p:nvSpPr>
        <p:spPr bwMode="auto">
          <a:xfrm>
            <a:off x="1547813" y="1773238"/>
            <a:ext cx="2889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4" name="Line 34"/>
          <p:cNvSpPr>
            <a:spLocks noChangeShapeType="1"/>
          </p:cNvSpPr>
          <p:nvPr/>
        </p:nvSpPr>
        <p:spPr bwMode="auto">
          <a:xfrm>
            <a:off x="755650" y="2349500"/>
            <a:ext cx="5762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5" name="Text Box 35"/>
          <p:cNvSpPr txBox="1"/>
          <p:nvPr/>
        </p:nvSpPr>
        <p:spPr>
          <a:xfrm>
            <a:off x="1835150" y="1773238"/>
            <a:ext cx="576263"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317476" name="Line 36"/>
          <p:cNvSpPr>
            <a:spLocks noChangeShapeType="1"/>
          </p:cNvSpPr>
          <p:nvPr/>
        </p:nvSpPr>
        <p:spPr bwMode="auto">
          <a:xfrm>
            <a:off x="2411413" y="2593975"/>
            <a:ext cx="2159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7" name="Line 37"/>
          <p:cNvSpPr>
            <a:spLocks noChangeShapeType="1"/>
          </p:cNvSpPr>
          <p:nvPr/>
        </p:nvSpPr>
        <p:spPr bwMode="auto">
          <a:xfrm flipV="1">
            <a:off x="2627313" y="1801813"/>
            <a:ext cx="0" cy="7667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8" name="Line 38"/>
          <p:cNvSpPr>
            <a:spLocks noChangeShapeType="1"/>
          </p:cNvSpPr>
          <p:nvPr/>
        </p:nvSpPr>
        <p:spPr bwMode="auto">
          <a:xfrm>
            <a:off x="2627313" y="1801813"/>
            <a:ext cx="2889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9" name="Line 39"/>
          <p:cNvSpPr>
            <a:spLocks noChangeShapeType="1"/>
          </p:cNvSpPr>
          <p:nvPr/>
        </p:nvSpPr>
        <p:spPr bwMode="auto">
          <a:xfrm>
            <a:off x="1835150" y="2378075"/>
            <a:ext cx="5762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0" name="Text Box 40"/>
          <p:cNvSpPr txBox="1"/>
          <p:nvPr/>
        </p:nvSpPr>
        <p:spPr>
          <a:xfrm>
            <a:off x="2916238" y="1773238"/>
            <a:ext cx="576262"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317481" name="Line 41"/>
          <p:cNvSpPr>
            <a:spLocks noChangeShapeType="1"/>
          </p:cNvSpPr>
          <p:nvPr/>
        </p:nvSpPr>
        <p:spPr bwMode="auto">
          <a:xfrm>
            <a:off x="3492500" y="2593975"/>
            <a:ext cx="2159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2" name="Line 42"/>
          <p:cNvSpPr>
            <a:spLocks noChangeShapeType="1"/>
          </p:cNvSpPr>
          <p:nvPr/>
        </p:nvSpPr>
        <p:spPr bwMode="auto">
          <a:xfrm flipV="1">
            <a:off x="3708400" y="1801813"/>
            <a:ext cx="0" cy="7667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3" name="Line 43"/>
          <p:cNvSpPr>
            <a:spLocks noChangeShapeType="1"/>
          </p:cNvSpPr>
          <p:nvPr/>
        </p:nvSpPr>
        <p:spPr bwMode="auto">
          <a:xfrm>
            <a:off x="3708400" y="1801813"/>
            <a:ext cx="2889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4" name="Line 44"/>
          <p:cNvSpPr>
            <a:spLocks noChangeShapeType="1"/>
          </p:cNvSpPr>
          <p:nvPr/>
        </p:nvSpPr>
        <p:spPr bwMode="auto">
          <a:xfrm>
            <a:off x="2916238" y="2378075"/>
            <a:ext cx="5762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5" name="Text Box 45"/>
          <p:cNvSpPr txBox="1"/>
          <p:nvPr/>
        </p:nvSpPr>
        <p:spPr>
          <a:xfrm>
            <a:off x="3995738" y="1773238"/>
            <a:ext cx="576262"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17488" name="Line 48"/>
          <p:cNvSpPr>
            <a:spLocks noChangeShapeType="1"/>
          </p:cNvSpPr>
          <p:nvPr/>
        </p:nvSpPr>
        <p:spPr bwMode="auto">
          <a:xfrm>
            <a:off x="250825" y="1773238"/>
            <a:ext cx="50641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89" name="Line 49"/>
          <p:cNvSpPr>
            <a:spLocks noChangeShapeType="1"/>
          </p:cNvSpPr>
          <p:nvPr/>
        </p:nvSpPr>
        <p:spPr bwMode="auto">
          <a:xfrm>
            <a:off x="3995738" y="2406650"/>
            <a:ext cx="5762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90" name="Text Box 50"/>
          <p:cNvSpPr txBox="1"/>
          <p:nvPr/>
        </p:nvSpPr>
        <p:spPr>
          <a:xfrm>
            <a:off x="5219700" y="1773238"/>
            <a:ext cx="720725"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300</a:t>
            </a:r>
            <a:endParaRPr lang="en-US" altLang="zh-CN" dirty="0">
              <a:latin typeface="Times New Roman" panose="02020603050405020304" pitchFamily="18" charset="0"/>
            </a:endParaRPr>
          </a:p>
        </p:txBody>
      </p:sp>
      <p:sp>
        <p:nvSpPr>
          <p:cNvPr id="317491" name="Line 51"/>
          <p:cNvSpPr>
            <a:spLocks noChangeShapeType="1"/>
          </p:cNvSpPr>
          <p:nvPr/>
        </p:nvSpPr>
        <p:spPr bwMode="auto">
          <a:xfrm>
            <a:off x="5940425" y="2622550"/>
            <a:ext cx="2159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92" name="Line 52"/>
          <p:cNvSpPr>
            <a:spLocks noChangeShapeType="1"/>
          </p:cNvSpPr>
          <p:nvPr/>
        </p:nvSpPr>
        <p:spPr bwMode="auto">
          <a:xfrm flipV="1">
            <a:off x="6156325" y="1830388"/>
            <a:ext cx="0" cy="7667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93" name="Line 53"/>
          <p:cNvSpPr>
            <a:spLocks noChangeShapeType="1"/>
          </p:cNvSpPr>
          <p:nvPr/>
        </p:nvSpPr>
        <p:spPr bwMode="auto">
          <a:xfrm>
            <a:off x="6156325" y="1830388"/>
            <a:ext cx="2889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2" name="Line 62"/>
          <p:cNvSpPr>
            <a:spLocks noChangeShapeType="1"/>
          </p:cNvSpPr>
          <p:nvPr/>
        </p:nvSpPr>
        <p:spPr bwMode="auto">
          <a:xfrm>
            <a:off x="5219700" y="2378075"/>
            <a:ext cx="71913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3" name="Text Box 63"/>
          <p:cNvSpPr txBox="1"/>
          <p:nvPr/>
        </p:nvSpPr>
        <p:spPr>
          <a:xfrm>
            <a:off x="6443663" y="1773238"/>
            <a:ext cx="720725"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Times New Roman" panose="02020603050405020304" pitchFamily="18" charset="0"/>
              </a:rPr>
              <a:t>310</a:t>
            </a:r>
            <a:endParaRPr lang="en-US" altLang="zh-CN" dirty="0">
              <a:latin typeface="Times New Roman" panose="02020603050405020304" pitchFamily="18" charset="0"/>
            </a:endParaRPr>
          </a:p>
        </p:txBody>
      </p:sp>
      <p:sp>
        <p:nvSpPr>
          <p:cNvPr id="317504" name="Line 64"/>
          <p:cNvSpPr>
            <a:spLocks noChangeShapeType="1"/>
          </p:cNvSpPr>
          <p:nvPr/>
        </p:nvSpPr>
        <p:spPr bwMode="auto">
          <a:xfrm>
            <a:off x="7164388" y="2622550"/>
            <a:ext cx="2159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5" name="Line 65"/>
          <p:cNvSpPr>
            <a:spLocks noChangeShapeType="1"/>
          </p:cNvSpPr>
          <p:nvPr/>
        </p:nvSpPr>
        <p:spPr bwMode="auto">
          <a:xfrm flipV="1">
            <a:off x="7380288" y="1830388"/>
            <a:ext cx="0" cy="766763"/>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6" name="Line 66"/>
          <p:cNvSpPr>
            <a:spLocks noChangeShapeType="1"/>
          </p:cNvSpPr>
          <p:nvPr/>
        </p:nvSpPr>
        <p:spPr bwMode="auto">
          <a:xfrm>
            <a:off x="7380288" y="1830388"/>
            <a:ext cx="2889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7" name="Line 67"/>
          <p:cNvSpPr>
            <a:spLocks noChangeShapeType="1"/>
          </p:cNvSpPr>
          <p:nvPr/>
        </p:nvSpPr>
        <p:spPr bwMode="auto">
          <a:xfrm>
            <a:off x="6443663" y="2378075"/>
            <a:ext cx="71913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8" name="Text Box 68"/>
          <p:cNvSpPr txBox="1"/>
          <p:nvPr/>
        </p:nvSpPr>
        <p:spPr>
          <a:xfrm>
            <a:off x="7667625" y="1773238"/>
            <a:ext cx="720725" cy="1036637"/>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r>
              <a:rPr lang="en-US" altLang="zh-CN" dirty="0">
                <a:latin typeface="Arial" panose="020B0604020202020204" pitchFamily="34" charset="0"/>
                <a:sym typeface="Symbol" panose="05050102010706020507" pitchFamily="18" charset="2"/>
              </a:rPr>
              <a:t> </a:t>
            </a:r>
            <a:endParaRPr lang="en-US" altLang="zh-CN" dirty="0">
              <a:latin typeface="Arial" panose="020B0604020202020204" pitchFamily="34" charset="0"/>
              <a:sym typeface="Symbol" panose="05050102010706020507" pitchFamily="18" charset="2"/>
            </a:endParaRPr>
          </a:p>
        </p:txBody>
      </p:sp>
      <p:sp>
        <p:nvSpPr>
          <p:cNvPr id="317512" name="Line 72"/>
          <p:cNvSpPr>
            <a:spLocks noChangeShapeType="1"/>
          </p:cNvSpPr>
          <p:nvPr/>
        </p:nvSpPr>
        <p:spPr bwMode="auto">
          <a:xfrm>
            <a:off x="7667625" y="2378075"/>
            <a:ext cx="71913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13" name="Text Box 73"/>
          <p:cNvSpPr txBox="1">
            <a:spLocks noChangeArrowheads="1"/>
          </p:cNvSpPr>
          <p:nvPr/>
        </p:nvSpPr>
        <p:spPr bwMode="auto">
          <a:xfrm>
            <a:off x="4643438" y="1917700"/>
            <a:ext cx="9366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17514" name="Text Box 74"/>
          <p:cNvSpPr txBox="1"/>
          <p:nvPr/>
        </p:nvSpPr>
        <p:spPr>
          <a:xfrm>
            <a:off x="395288" y="27559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     5</a:t>
            </a:r>
            <a:endParaRPr lang="en-US" altLang="zh-CN" dirty="0">
              <a:latin typeface="Times New Roman" panose="02020603050405020304" pitchFamily="18" charset="0"/>
            </a:endParaRPr>
          </a:p>
        </p:txBody>
      </p:sp>
      <p:sp>
        <p:nvSpPr>
          <p:cNvPr id="317515" name="Text Box 75"/>
          <p:cNvSpPr txBox="1"/>
          <p:nvPr/>
        </p:nvSpPr>
        <p:spPr>
          <a:xfrm>
            <a:off x="1474788" y="27559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     6</a:t>
            </a:r>
            <a:endParaRPr lang="en-US" altLang="zh-CN" dirty="0">
              <a:latin typeface="Times New Roman" panose="02020603050405020304" pitchFamily="18" charset="0"/>
            </a:endParaRPr>
          </a:p>
        </p:txBody>
      </p:sp>
      <p:sp>
        <p:nvSpPr>
          <p:cNvPr id="317516" name="Text Box 76"/>
          <p:cNvSpPr txBox="1"/>
          <p:nvPr/>
        </p:nvSpPr>
        <p:spPr>
          <a:xfrm>
            <a:off x="2627313" y="27559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     7</a:t>
            </a:r>
            <a:endParaRPr lang="en-US" altLang="zh-CN" dirty="0">
              <a:latin typeface="Times New Roman" panose="02020603050405020304" pitchFamily="18" charset="0"/>
            </a:endParaRPr>
          </a:p>
        </p:txBody>
      </p:sp>
      <p:sp>
        <p:nvSpPr>
          <p:cNvPr id="317517" name="Text Box 77"/>
          <p:cNvSpPr txBox="1"/>
          <p:nvPr/>
        </p:nvSpPr>
        <p:spPr>
          <a:xfrm>
            <a:off x="3706813" y="27559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     8</a:t>
            </a:r>
            <a:endParaRPr lang="en-US" altLang="zh-CN" dirty="0">
              <a:latin typeface="Times New Roman" panose="02020603050405020304" pitchFamily="18" charset="0"/>
            </a:endParaRPr>
          </a:p>
        </p:txBody>
      </p:sp>
      <p:sp>
        <p:nvSpPr>
          <p:cNvPr id="317518" name="Text Box 78"/>
          <p:cNvSpPr txBox="1"/>
          <p:nvPr/>
        </p:nvSpPr>
        <p:spPr>
          <a:xfrm>
            <a:off x="5219700" y="2709863"/>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299</a:t>
            </a:r>
            <a:endParaRPr lang="en-US" altLang="zh-CN" dirty="0">
              <a:latin typeface="Times New Roman" panose="02020603050405020304" pitchFamily="18" charset="0"/>
            </a:endParaRPr>
          </a:p>
        </p:txBody>
      </p:sp>
      <p:sp>
        <p:nvSpPr>
          <p:cNvPr id="317519" name="Text Box 79"/>
          <p:cNvSpPr txBox="1"/>
          <p:nvPr/>
        </p:nvSpPr>
        <p:spPr>
          <a:xfrm>
            <a:off x="6443663" y="2709863"/>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300</a:t>
            </a:r>
            <a:endParaRPr lang="en-US" altLang="zh-CN" dirty="0">
              <a:latin typeface="Times New Roman" panose="02020603050405020304" pitchFamily="18" charset="0"/>
            </a:endParaRPr>
          </a:p>
        </p:txBody>
      </p:sp>
      <p:sp>
        <p:nvSpPr>
          <p:cNvPr id="317520" name="Text Box 80"/>
          <p:cNvSpPr txBox="1"/>
          <p:nvPr/>
        </p:nvSpPr>
        <p:spPr>
          <a:xfrm>
            <a:off x="7667625" y="2755900"/>
            <a:ext cx="720725" cy="457200"/>
          </a:xfrm>
          <a:prstGeom prst="rect">
            <a:avLst/>
          </a:prstGeom>
          <a:noFill/>
          <a:ln w="9525">
            <a:noFill/>
          </a:ln>
        </p:spPr>
        <p:txBody>
          <a:bodyPr>
            <a:spAutoFit/>
          </a:bodyPr>
          <a:p>
            <a:pPr>
              <a:buClrTx/>
            </a:pPr>
            <a:r>
              <a:rPr lang="en-US" altLang="zh-CN" dirty="0">
                <a:latin typeface="Times New Roman" panose="02020603050405020304" pitchFamily="18" charset="0"/>
              </a:rPr>
              <a:t>310</a:t>
            </a:r>
            <a:endParaRPr lang="en-US" altLang="zh-CN" dirty="0">
              <a:latin typeface="Times New Roman" panose="02020603050405020304" pitchFamily="18" charset="0"/>
            </a:endParaRPr>
          </a:p>
        </p:txBody>
      </p:sp>
      <p:sp>
        <p:nvSpPr>
          <p:cNvPr id="317521" name="Text Box 81"/>
          <p:cNvSpPr txBox="1"/>
          <p:nvPr/>
        </p:nvSpPr>
        <p:spPr>
          <a:xfrm>
            <a:off x="250825" y="3284538"/>
            <a:ext cx="4464050" cy="884237"/>
          </a:xfrm>
          <a:prstGeom prst="rect">
            <a:avLst/>
          </a:prstGeom>
          <a:noFill/>
          <a:ln w="9525">
            <a:noFill/>
          </a:ln>
        </p:spPr>
        <p:txBody>
          <a:bodyPr>
            <a:spAutoFit/>
          </a:bodyPr>
          <a:p>
            <a:pPr marL="457200" indent="-457200">
              <a:spcBef>
                <a:spcPct val="0"/>
              </a:spcBef>
              <a:buClrTx/>
            </a:pPr>
            <a:r>
              <a:rPr lang="en-US" altLang="zh-CN" sz="2800" dirty="0">
                <a:solidFill>
                  <a:schemeClr val="accent1"/>
                </a:solidFill>
                <a:latin typeface="Times New Roman" panose="02020603050405020304" pitchFamily="18" charset="0"/>
              </a:rPr>
              <a:t> </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2</a:t>
            </a:r>
            <a:r>
              <a:rPr lang="zh-CN" altLang="en-US" sz="2800" dirty="0">
                <a:solidFill>
                  <a:schemeClr val="accent1"/>
                </a:solidFill>
                <a:latin typeface="Times New Roman" panose="02020603050405020304" pitchFamily="18" charset="0"/>
              </a:rPr>
              <a:t>）空闲盘区链</a:t>
            </a:r>
            <a:endParaRPr lang="zh-CN" altLang="en-US" sz="2800" dirty="0">
              <a:solidFill>
                <a:schemeClr val="accent1"/>
              </a:solidFill>
              <a:latin typeface="Times New Roman" panose="02020603050405020304" pitchFamily="18" charset="0"/>
            </a:endParaRPr>
          </a:p>
          <a:p>
            <a:pPr marL="457200" indent="-457200">
              <a:spcBef>
                <a:spcPct val="0"/>
              </a:spcBef>
              <a:buClrTx/>
            </a:pPr>
            <a:endParaRPr lang="en-US" altLang="zh-CN" b="0" dirty="0">
              <a:latin typeface="Times New Roman" panose="02020603050405020304" pitchFamily="18" charset="0"/>
            </a:endParaRPr>
          </a:p>
        </p:txBody>
      </p:sp>
      <p:sp>
        <p:nvSpPr>
          <p:cNvPr id="317522" name="Text Box 82"/>
          <p:cNvSpPr txBox="1"/>
          <p:nvPr/>
        </p:nvSpPr>
        <p:spPr>
          <a:xfrm>
            <a:off x="900113" y="4076700"/>
            <a:ext cx="792162" cy="7921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endParaRPr lang="en-US" altLang="zh-CN" dirty="0">
              <a:latin typeface="Times New Roman" panose="02020603050405020304" pitchFamily="18" charset="0"/>
            </a:endParaRPr>
          </a:p>
        </p:txBody>
      </p:sp>
      <p:sp>
        <p:nvSpPr>
          <p:cNvPr id="317523" name="Text Box 83"/>
          <p:cNvSpPr txBox="1"/>
          <p:nvPr/>
        </p:nvSpPr>
        <p:spPr>
          <a:xfrm>
            <a:off x="2195513" y="4076700"/>
            <a:ext cx="792162" cy="7921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endParaRPr lang="en-US" altLang="zh-CN" dirty="0">
              <a:latin typeface="Times New Roman" panose="02020603050405020304" pitchFamily="18" charset="0"/>
            </a:endParaRPr>
          </a:p>
        </p:txBody>
      </p:sp>
      <p:sp>
        <p:nvSpPr>
          <p:cNvPr id="317524" name="Text Box 84"/>
          <p:cNvSpPr txBox="1"/>
          <p:nvPr/>
        </p:nvSpPr>
        <p:spPr>
          <a:xfrm>
            <a:off x="3492500" y="4076700"/>
            <a:ext cx="792163" cy="7921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endParaRPr lang="en-US" altLang="zh-CN" dirty="0">
              <a:latin typeface="Times New Roman" panose="02020603050405020304" pitchFamily="18" charset="0"/>
            </a:endParaRPr>
          </a:p>
        </p:txBody>
      </p:sp>
      <p:sp>
        <p:nvSpPr>
          <p:cNvPr id="317525" name="Text Box 85"/>
          <p:cNvSpPr txBox="1"/>
          <p:nvPr/>
        </p:nvSpPr>
        <p:spPr>
          <a:xfrm>
            <a:off x="6372225" y="4076700"/>
            <a:ext cx="792163" cy="7921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endParaRPr lang="en-US" altLang="zh-CN" dirty="0">
              <a:latin typeface="Times New Roman" panose="02020603050405020304" pitchFamily="18" charset="0"/>
            </a:endParaRPr>
          </a:p>
        </p:txBody>
      </p:sp>
      <p:sp>
        <p:nvSpPr>
          <p:cNvPr id="317526" name="Text Box 86"/>
          <p:cNvSpPr txBox="1"/>
          <p:nvPr/>
        </p:nvSpPr>
        <p:spPr>
          <a:xfrm>
            <a:off x="4932363" y="4076700"/>
            <a:ext cx="792162" cy="792163"/>
          </a:xfrm>
          <a:prstGeom prst="rect">
            <a:avLst/>
          </a:prstGeom>
          <a:solidFill>
            <a:srgbClr val="FFCCFF"/>
          </a:solidFill>
          <a:ln w="9525"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endParaRPr lang="en-US" altLang="zh-CN" baseline="-25000" dirty="0">
              <a:latin typeface="Times New Roman" panose="02020603050405020304" pitchFamily="18" charset="0"/>
            </a:endParaRPr>
          </a:p>
          <a:p>
            <a:pPr algn="just">
              <a:spcBef>
                <a:spcPct val="0"/>
              </a:spcBef>
              <a:buClrTx/>
            </a:pPr>
            <a:endParaRPr lang="en-US" altLang="zh-CN" baseline="-25000" dirty="0">
              <a:latin typeface="Times New Roman" panose="02020603050405020304" pitchFamily="18" charset="0"/>
            </a:endParaRPr>
          </a:p>
          <a:p>
            <a:pPr algn="just">
              <a:spcBef>
                <a:spcPct val="0"/>
              </a:spcBef>
              <a:buClrTx/>
            </a:pPr>
            <a:endParaRPr lang="en-US" altLang="zh-CN" dirty="0">
              <a:latin typeface="Times New Roman" panose="02020603050405020304" pitchFamily="18" charset="0"/>
            </a:endParaRPr>
          </a:p>
        </p:txBody>
      </p:sp>
      <p:sp>
        <p:nvSpPr>
          <p:cNvPr id="317527" name="Line 87"/>
          <p:cNvSpPr>
            <a:spLocks noChangeShapeType="1"/>
          </p:cNvSpPr>
          <p:nvPr/>
        </p:nvSpPr>
        <p:spPr bwMode="auto">
          <a:xfrm>
            <a:off x="1692275" y="4508500"/>
            <a:ext cx="503238"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8" name="Line 88"/>
          <p:cNvSpPr>
            <a:spLocks noChangeShapeType="1"/>
          </p:cNvSpPr>
          <p:nvPr/>
        </p:nvSpPr>
        <p:spPr bwMode="auto">
          <a:xfrm>
            <a:off x="2987675" y="4508500"/>
            <a:ext cx="504825"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9" name="Line 89"/>
          <p:cNvSpPr>
            <a:spLocks noChangeShapeType="1"/>
          </p:cNvSpPr>
          <p:nvPr/>
        </p:nvSpPr>
        <p:spPr bwMode="auto">
          <a:xfrm>
            <a:off x="4284663" y="4508500"/>
            <a:ext cx="64770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30" name="Line 90"/>
          <p:cNvSpPr>
            <a:spLocks noChangeShapeType="1"/>
          </p:cNvSpPr>
          <p:nvPr/>
        </p:nvSpPr>
        <p:spPr bwMode="auto">
          <a:xfrm>
            <a:off x="5724525" y="4508500"/>
            <a:ext cx="647700"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31" name="Text Box 91"/>
          <p:cNvSpPr txBox="1"/>
          <p:nvPr/>
        </p:nvSpPr>
        <p:spPr>
          <a:xfrm>
            <a:off x="2555875" y="5516563"/>
            <a:ext cx="3529013" cy="863600"/>
          </a:xfrm>
          <a:prstGeom prst="rect">
            <a:avLst/>
          </a:prstGeom>
          <a:noFill/>
          <a:ln w="19050" cap="flat" cmpd="sng">
            <a:solidFill>
              <a:srgbClr val="000000"/>
            </a:solidFill>
            <a:prstDash val="solid"/>
            <a:miter/>
            <a:headEnd type="none" w="med" len="med"/>
            <a:tailEnd type="none" w="med" len="med"/>
          </a:ln>
        </p:spPr>
        <p:txBody>
          <a:bodyPr/>
          <a:p>
            <a:pPr algn="just">
              <a:spcBef>
                <a:spcPct val="0"/>
              </a:spcBef>
              <a:buClrTx/>
            </a:pPr>
            <a:r>
              <a:rPr lang="en-US" altLang="zh-CN" dirty="0">
                <a:latin typeface="Times New Roman" panose="02020603050405020304" pitchFamily="18" charset="0"/>
              </a:rPr>
              <a:t> </a:t>
            </a:r>
            <a:r>
              <a:rPr lang="zh-CN" altLang="en-US" dirty="0">
                <a:latin typeface="Times New Roman" panose="02020603050405020304" pitchFamily="18" charset="0"/>
              </a:rPr>
              <a:t>分区序号、起始块号、盘块数等</a:t>
            </a:r>
            <a:endParaRPr lang="zh-CN" altLang="en-US" dirty="0">
              <a:latin typeface="Times New Roman" panose="02020603050405020304" pitchFamily="18" charset="0"/>
            </a:endParaRPr>
          </a:p>
        </p:txBody>
      </p:sp>
      <p:sp>
        <p:nvSpPr>
          <p:cNvPr id="317532" name="Line 92"/>
          <p:cNvSpPr>
            <a:spLocks noChangeShapeType="1"/>
          </p:cNvSpPr>
          <p:nvPr/>
        </p:nvSpPr>
        <p:spPr bwMode="auto">
          <a:xfrm>
            <a:off x="3851275" y="4868863"/>
            <a:ext cx="0" cy="647700"/>
          </a:xfrm>
          <a:prstGeom prst="line">
            <a:avLst/>
          </a:prstGeom>
          <a:noFill/>
          <a:ln w="28575">
            <a:solidFill>
              <a:schemeClr val="accent1"/>
            </a:solidFill>
            <a:prstDash val="dash"/>
            <a:round/>
            <a:tailEnd type="triangle" w="med" len="med"/>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33" name="Line 93"/>
          <p:cNvSpPr>
            <a:spLocks noChangeShapeType="1"/>
          </p:cNvSpPr>
          <p:nvPr/>
        </p:nvSpPr>
        <p:spPr bwMode="auto">
          <a:xfrm>
            <a:off x="395288" y="4508500"/>
            <a:ext cx="503238"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43">
                                            <p:txEl>
                                              <p:charRg st="0" end="6"/>
                                            </p:txEl>
                                          </p:spTgt>
                                        </p:tgtEl>
                                        <p:attrNameLst>
                                          <p:attrName>style.visibility</p:attrName>
                                        </p:attrNameLst>
                                      </p:cBhvr>
                                      <p:to>
                                        <p:strVal val="visible"/>
                                      </p:to>
                                    </p:set>
                                    <p:animEffect transition="in" filter="box(in)">
                                      <p:cBhvr>
                                        <p:cTn id="7" dur="500"/>
                                        <p:tgtEl>
                                          <p:spTgt spid="31744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47"/>
                                        </p:tgtEl>
                                        <p:attrNameLst>
                                          <p:attrName>style.visibility</p:attrName>
                                        </p:attrNameLst>
                                      </p:cBhvr>
                                      <p:to>
                                        <p:strVal val="visible"/>
                                      </p:to>
                                    </p:set>
                                    <p:animEffect transition="in" filter="box(in)">
                                      <p:cBhvr>
                                        <p:cTn id="12" dur="500"/>
                                        <p:tgtEl>
                                          <p:spTgt spid="31744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17449"/>
                                        </p:tgtEl>
                                        <p:attrNameLst>
                                          <p:attrName>style.visibility</p:attrName>
                                        </p:attrNameLst>
                                      </p:cBhvr>
                                      <p:to>
                                        <p:strVal val="visible"/>
                                      </p:to>
                                    </p:set>
                                    <p:animEffect transition="in" filter="box(in)">
                                      <p:cBhvr>
                                        <p:cTn id="15" dur="500"/>
                                        <p:tgtEl>
                                          <p:spTgt spid="317449"/>
                                        </p:tgtEl>
                                      </p:cBhvr>
                                    </p:animEffect>
                                  </p:childTnLst>
                                </p:cTn>
                              </p:par>
                              <p:par>
                                <p:cTn id="16" presetID="4" presetClass="entr" presetSubtype="16" fill="hold" nodeType="withEffect">
                                  <p:stCondLst>
                                    <p:cond delay="0"/>
                                  </p:stCondLst>
                                  <p:childTnLst>
                                    <p:set>
                                      <p:cBhvr>
                                        <p:cTn id="17" dur="1" fill="hold">
                                          <p:stCondLst>
                                            <p:cond delay="0"/>
                                          </p:stCondLst>
                                        </p:cTn>
                                        <p:tgtEl>
                                          <p:spTgt spid="317452"/>
                                        </p:tgtEl>
                                        <p:attrNameLst>
                                          <p:attrName>style.visibility</p:attrName>
                                        </p:attrNameLst>
                                      </p:cBhvr>
                                      <p:to>
                                        <p:strVal val="visible"/>
                                      </p:to>
                                    </p:set>
                                    <p:animEffect transition="in" filter="box(in)">
                                      <p:cBhvr>
                                        <p:cTn id="18" dur="500"/>
                                        <p:tgtEl>
                                          <p:spTgt spid="317452"/>
                                        </p:tgtEl>
                                      </p:cBhvr>
                                    </p:animEffect>
                                  </p:childTnLst>
                                </p:cTn>
                              </p:par>
                              <p:par>
                                <p:cTn id="19" presetID="4" presetClass="entr" presetSubtype="16" fill="hold" nodeType="withEffect">
                                  <p:stCondLst>
                                    <p:cond delay="0"/>
                                  </p:stCondLst>
                                  <p:childTnLst>
                                    <p:set>
                                      <p:cBhvr>
                                        <p:cTn id="20" dur="1" fill="hold">
                                          <p:stCondLst>
                                            <p:cond delay="0"/>
                                          </p:stCondLst>
                                        </p:cTn>
                                        <p:tgtEl>
                                          <p:spTgt spid="317453"/>
                                        </p:tgtEl>
                                        <p:attrNameLst>
                                          <p:attrName>style.visibility</p:attrName>
                                        </p:attrNameLst>
                                      </p:cBhvr>
                                      <p:to>
                                        <p:strVal val="visible"/>
                                      </p:to>
                                    </p:set>
                                    <p:animEffect transition="in" filter="box(in)">
                                      <p:cBhvr>
                                        <p:cTn id="21" dur="500"/>
                                        <p:tgtEl>
                                          <p:spTgt spid="317453"/>
                                        </p:tgtEl>
                                      </p:cBhvr>
                                    </p:animEffect>
                                  </p:childTnLst>
                                </p:cTn>
                              </p:par>
                              <p:par>
                                <p:cTn id="22" presetID="4" presetClass="entr" presetSubtype="16" fill="hold" nodeType="withEffect">
                                  <p:stCondLst>
                                    <p:cond delay="0"/>
                                  </p:stCondLst>
                                  <p:childTnLst>
                                    <p:set>
                                      <p:cBhvr>
                                        <p:cTn id="23" dur="1" fill="hold">
                                          <p:stCondLst>
                                            <p:cond delay="0"/>
                                          </p:stCondLst>
                                        </p:cTn>
                                        <p:tgtEl>
                                          <p:spTgt spid="317454"/>
                                        </p:tgtEl>
                                        <p:attrNameLst>
                                          <p:attrName>style.visibility</p:attrName>
                                        </p:attrNameLst>
                                      </p:cBhvr>
                                      <p:to>
                                        <p:strVal val="visible"/>
                                      </p:to>
                                    </p:set>
                                    <p:animEffect transition="in" filter="box(in)">
                                      <p:cBhvr>
                                        <p:cTn id="24" dur="500"/>
                                        <p:tgtEl>
                                          <p:spTgt spid="317454"/>
                                        </p:tgtEl>
                                      </p:cBhvr>
                                    </p:animEffect>
                                  </p:childTnLst>
                                </p:cTn>
                              </p:par>
                              <p:par>
                                <p:cTn id="25" presetID="4" presetClass="entr" presetSubtype="16" fill="hold" nodeType="withEffect">
                                  <p:stCondLst>
                                    <p:cond delay="0"/>
                                  </p:stCondLst>
                                  <p:childTnLst>
                                    <p:set>
                                      <p:cBhvr>
                                        <p:cTn id="26" dur="1" fill="hold">
                                          <p:stCondLst>
                                            <p:cond delay="0"/>
                                          </p:stCondLst>
                                        </p:cTn>
                                        <p:tgtEl>
                                          <p:spTgt spid="317474"/>
                                        </p:tgtEl>
                                        <p:attrNameLst>
                                          <p:attrName>style.visibility</p:attrName>
                                        </p:attrNameLst>
                                      </p:cBhvr>
                                      <p:to>
                                        <p:strVal val="visible"/>
                                      </p:to>
                                    </p:set>
                                    <p:animEffect transition="in" filter="box(in)">
                                      <p:cBhvr>
                                        <p:cTn id="27" dur="500"/>
                                        <p:tgtEl>
                                          <p:spTgt spid="31747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17475"/>
                                        </p:tgtEl>
                                        <p:attrNameLst>
                                          <p:attrName>style.visibility</p:attrName>
                                        </p:attrNameLst>
                                      </p:cBhvr>
                                      <p:to>
                                        <p:strVal val="visible"/>
                                      </p:to>
                                    </p:set>
                                    <p:animEffect transition="in" filter="box(in)">
                                      <p:cBhvr>
                                        <p:cTn id="30" dur="500"/>
                                        <p:tgtEl>
                                          <p:spTgt spid="317475"/>
                                        </p:tgtEl>
                                      </p:cBhvr>
                                    </p:animEffect>
                                  </p:childTnLst>
                                </p:cTn>
                              </p:par>
                              <p:par>
                                <p:cTn id="31" presetID="4" presetClass="entr" presetSubtype="16" fill="hold" nodeType="withEffect">
                                  <p:stCondLst>
                                    <p:cond delay="0"/>
                                  </p:stCondLst>
                                  <p:childTnLst>
                                    <p:set>
                                      <p:cBhvr>
                                        <p:cTn id="32" dur="1" fill="hold">
                                          <p:stCondLst>
                                            <p:cond delay="0"/>
                                          </p:stCondLst>
                                        </p:cTn>
                                        <p:tgtEl>
                                          <p:spTgt spid="317476"/>
                                        </p:tgtEl>
                                        <p:attrNameLst>
                                          <p:attrName>style.visibility</p:attrName>
                                        </p:attrNameLst>
                                      </p:cBhvr>
                                      <p:to>
                                        <p:strVal val="visible"/>
                                      </p:to>
                                    </p:set>
                                    <p:animEffect transition="in" filter="box(in)">
                                      <p:cBhvr>
                                        <p:cTn id="33" dur="500"/>
                                        <p:tgtEl>
                                          <p:spTgt spid="317476"/>
                                        </p:tgtEl>
                                      </p:cBhvr>
                                    </p:animEffect>
                                  </p:childTnLst>
                                </p:cTn>
                              </p:par>
                              <p:par>
                                <p:cTn id="34" presetID="4" presetClass="entr" presetSubtype="16" fill="hold" nodeType="withEffect">
                                  <p:stCondLst>
                                    <p:cond delay="0"/>
                                  </p:stCondLst>
                                  <p:childTnLst>
                                    <p:set>
                                      <p:cBhvr>
                                        <p:cTn id="35" dur="1" fill="hold">
                                          <p:stCondLst>
                                            <p:cond delay="0"/>
                                          </p:stCondLst>
                                        </p:cTn>
                                        <p:tgtEl>
                                          <p:spTgt spid="317477"/>
                                        </p:tgtEl>
                                        <p:attrNameLst>
                                          <p:attrName>style.visibility</p:attrName>
                                        </p:attrNameLst>
                                      </p:cBhvr>
                                      <p:to>
                                        <p:strVal val="visible"/>
                                      </p:to>
                                    </p:set>
                                    <p:animEffect transition="in" filter="box(in)">
                                      <p:cBhvr>
                                        <p:cTn id="36" dur="500"/>
                                        <p:tgtEl>
                                          <p:spTgt spid="317477"/>
                                        </p:tgtEl>
                                      </p:cBhvr>
                                    </p:animEffect>
                                  </p:childTnLst>
                                </p:cTn>
                              </p:par>
                              <p:par>
                                <p:cTn id="37" presetID="4" presetClass="entr" presetSubtype="16" fill="hold" nodeType="withEffect">
                                  <p:stCondLst>
                                    <p:cond delay="0"/>
                                  </p:stCondLst>
                                  <p:childTnLst>
                                    <p:set>
                                      <p:cBhvr>
                                        <p:cTn id="38" dur="1" fill="hold">
                                          <p:stCondLst>
                                            <p:cond delay="0"/>
                                          </p:stCondLst>
                                        </p:cTn>
                                        <p:tgtEl>
                                          <p:spTgt spid="317478"/>
                                        </p:tgtEl>
                                        <p:attrNameLst>
                                          <p:attrName>style.visibility</p:attrName>
                                        </p:attrNameLst>
                                      </p:cBhvr>
                                      <p:to>
                                        <p:strVal val="visible"/>
                                      </p:to>
                                    </p:set>
                                    <p:animEffect transition="in" filter="box(in)">
                                      <p:cBhvr>
                                        <p:cTn id="39" dur="500"/>
                                        <p:tgtEl>
                                          <p:spTgt spid="317478"/>
                                        </p:tgtEl>
                                      </p:cBhvr>
                                    </p:animEffect>
                                  </p:childTnLst>
                                </p:cTn>
                              </p:par>
                              <p:par>
                                <p:cTn id="40" presetID="4" presetClass="entr" presetSubtype="16" fill="hold" nodeType="withEffect">
                                  <p:stCondLst>
                                    <p:cond delay="0"/>
                                  </p:stCondLst>
                                  <p:childTnLst>
                                    <p:set>
                                      <p:cBhvr>
                                        <p:cTn id="41" dur="1" fill="hold">
                                          <p:stCondLst>
                                            <p:cond delay="0"/>
                                          </p:stCondLst>
                                        </p:cTn>
                                        <p:tgtEl>
                                          <p:spTgt spid="317479"/>
                                        </p:tgtEl>
                                        <p:attrNameLst>
                                          <p:attrName>style.visibility</p:attrName>
                                        </p:attrNameLst>
                                      </p:cBhvr>
                                      <p:to>
                                        <p:strVal val="visible"/>
                                      </p:to>
                                    </p:set>
                                    <p:animEffect transition="in" filter="box(in)">
                                      <p:cBhvr>
                                        <p:cTn id="42" dur="500"/>
                                        <p:tgtEl>
                                          <p:spTgt spid="317479"/>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17480"/>
                                        </p:tgtEl>
                                        <p:attrNameLst>
                                          <p:attrName>style.visibility</p:attrName>
                                        </p:attrNameLst>
                                      </p:cBhvr>
                                      <p:to>
                                        <p:strVal val="visible"/>
                                      </p:to>
                                    </p:set>
                                    <p:animEffect transition="in" filter="box(in)">
                                      <p:cBhvr>
                                        <p:cTn id="45" dur="500"/>
                                        <p:tgtEl>
                                          <p:spTgt spid="317480"/>
                                        </p:tgtEl>
                                      </p:cBhvr>
                                    </p:animEffect>
                                  </p:childTnLst>
                                </p:cTn>
                              </p:par>
                              <p:par>
                                <p:cTn id="46" presetID="4" presetClass="entr" presetSubtype="16" fill="hold" nodeType="withEffect">
                                  <p:stCondLst>
                                    <p:cond delay="0"/>
                                  </p:stCondLst>
                                  <p:childTnLst>
                                    <p:set>
                                      <p:cBhvr>
                                        <p:cTn id="47" dur="1" fill="hold">
                                          <p:stCondLst>
                                            <p:cond delay="0"/>
                                          </p:stCondLst>
                                        </p:cTn>
                                        <p:tgtEl>
                                          <p:spTgt spid="317481"/>
                                        </p:tgtEl>
                                        <p:attrNameLst>
                                          <p:attrName>style.visibility</p:attrName>
                                        </p:attrNameLst>
                                      </p:cBhvr>
                                      <p:to>
                                        <p:strVal val="visible"/>
                                      </p:to>
                                    </p:set>
                                    <p:animEffect transition="in" filter="box(in)">
                                      <p:cBhvr>
                                        <p:cTn id="48" dur="500"/>
                                        <p:tgtEl>
                                          <p:spTgt spid="317481"/>
                                        </p:tgtEl>
                                      </p:cBhvr>
                                    </p:animEffect>
                                  </p:childTnLst>
                                </p:cTn>
                              </p:par>
                              <p:par>
                                <p:cTn id="49" presetID="4" presetClass="entr" presetSubtype="16" fill="hold" nodeType="withEffect">
                                  <p:stCondLst>
                                    <p:cond delay="0"/>
                                  </p:stCondLst>
                                  <p:childTnLst>
                                    <p:set>
                                      <p:cBhvr>
                                        <p:cTn id="50" dur="1" fill="hold">
                                          <p:stCondLst>
                                            <p:cond delay="0"/>
                                          </p:stCondLst>
                                        </p:cTn>
                                        <p:tgtEl>
                                          <p:spTgt spid="317482"/>
                                        </p:tgtEl>
                                        <p:attrNameLst>
                                          <p:attrName>style.visibility</p:attrName>
                                        </p:attrNameLst>
                                      </p:cBhvr>
                                      <p:to>
                                        <p:strVal val="visible"/>
                                      </p:to>
                                    </p:set>
                                    <p:animEffect transition="in" filter="box(in)">
                                      <p:cBhvr>
                                        <p:cTn id="51" dur="500"/>
                                        <p:tgtEl>
                                          <p:spTgt spid="317482"/>
                                        </p:tgtEl>
                                      </p:cBhvr>
                                    </p:animEffect>
                                  </p:childTnLst>
                                </p:cTn>
                              </p:par>
                              <p:par>
                                <p:cTn id="52" presetID="4" presetClass="entr" presetSubtype="16" fill="hold" nodeType="withEffect">
                                  <p:stCondLst>
                                    <p:cond delay="0"/>
                                  </p:stCondLst>
                                  <p:childTnLst>
                                    <p:set>
                                      <p:cBhvr>
                                        <p:cTn id="53" dur="1" fill="hold">
                                          <p:stCondLst>
                                            <p:cond delay="0"/>
                                          </p:stCondLst>
                                        </p:cTn>
                                        <p:tgtEl>
                                          <p:spTgt spid="317483"/>
                                        </p:tgtEl>
                                        <p:attrNameLst>
                                          <p:attrName>style.visibility</p:attrName>
                                        </p:attrNameLst>
                                      </p:cBhvr>
                                      <p:to>
                                        <p:strVal val="visible"/>
                                      </p:to>
                                    </p:set>
                                    <p:animEffect transition="in" filter="box(in)">
                                      <p:cBhvr>
                                        <p:cTn id="54" dur="500"/>
                                        <p:tgtEl>
                                          <p:spTgt spid="317483"/>
                                        </p:tgtEl>
                                      </p:cBhvr>
                                    </p:animEffect>
                                  </p:childTnLst>
                                </p:cTn>
                              </p:par>
                              <p:par>
                                <p:cTn id="55" presetID="4" presetClass="entr" presetSubtype="16" fill="hold" nodeType="withEffect">
                                  <p:stCondLst>
                                    <p:cond delay="0"/>
                                  </p:stCondLst>
                                  <p:childTnLst>
                                    <p:set>
                                      <p:cBhvr>
                                        <p:cTn id="56" dur="1" fill="hold">
                                          <p:stCondLst>
                                            <p:cond delay="0"/>
                                          </p:stCondLst>
                                        </p:cTn>
                                        <p:tgtEl>
                                          <p:spTgt spid="317484"/>
                                        </p:tgtEl>
                                        <p:attrNameLst>
                                          <p:attrName>style.visibility</p:attrName>
                                        </p:attrNameLst>
                                      </p:cBhvr>
                                      <p:to>
                                        <p:strVal val="visible"/>
                                      </p:to>
                                    </p:set>
                                    <p:animEffect transition="in" filter="box(in)">
                                      <p:cBhvr>
                                        <p:cTn id="57" dur="500"/>
                                        <p:tgtEl>
                                          <p:spTgt spid="317484"/>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317485"/>
                                        </p:tgtEl>
                                        <p:attrNameLst>
                                          <p:attrName>style.visibility</p:attrName>
                                        </p:attrNameLst>
                                      </p:cBhvr>
                                      <p:to>
                                        <p:strVal val="visible"/>
                                      </p:to>
                                    </p:set>
                                    <p:animEffect transition="in" filter="box(in)">
                                      <p:cBhvr>
                                        <p:cTn id="60" dur="500"/>
                                        <p:tgtEl>
                                          <p:spTgt spid="317485"/>
                                        </p:tgtEl>
                                      </p:cBhvr>
                                    </p:animEffect>
                                  </p:childTnLst>
                                </p:cTn>
                              </p:par>
                              <p:par>
                                <p:cTn id="61" presetID="4" presetClass="entr" presetSubtype="16" fill="hold" nodeType="withEffect">
                                  <p:stCondLst>
                                    <p:cond delay="0"/>
                                  </p:stCondLst>
                                  <p:childTnLst>
                                    <p:set>
                                      <p:cBhvr>
                                        <p:cTn id="62" dur="1" fill="hold">
                                          <p:stCondLst>
                                            <p:cond delay="0"/>
                                          </p:stCondLst>
                                        </p:cTn>
                                        <p:tgtEl>
                                          <p:spTgt spid="317488"/>
                                        </p:tgtEl>
                                        <p:attrNameLst>
                                          <p:attrName>style.visibility</p:attrName>
                                        </p:attrNameLst>
                                      </p:cBhvr>
                                      <p:to>
                                        <p:strVal val="visible"/>
                                      </p:to>
                                    </p:set>
                                    <p:animEffect transition="in" filter="box(in)">
                                      <p:cBhvr>
                                        <p:cTn id="63" dur="500"/>
                                        <p:tgtEl>
                                          <p:spTgt spid="317488"/>
                                        </p:tgtEl>
                                      </p:cBhvr>
                                    </p:animEffect>
                                  </p:childTnLst>
                                </p:cTn>
                              </p:par>
                              <p:par>
                                <p:cTn id="64" presetID="4" presetClass="entr" presetSubtype="16" fill="hold" nodeType="withEffect">
                                  <p:stCondLst>
                                    <p:cond delay="0"/>
                                  </p:stCondLst>
                                  <p:childTnLst>
                                    <p:set>
                                      <p:cBhvr>
                                        <p:cTn id="65" dur="1" fill="hold">
                                          <p:stCondLst>
                                            <p:cond delay="0"/>
                                          </p:stCondLst>
                                        </p:cTn>
                                        <p:tgtEl>
                                          <p:spTgt spid="317489"/>
                                        </p:tgtEl>
                                        <p:attrNameLst>
                                          <p:attrName>style.visibility</p:attrName>
                                        </p:attrNameLst>
                                      </p:cBhvr>
                                      <p:to>
                                        <p:strVal val="visible"/>
                                      </p:to>
                                    </p:set>
                                    <p:animEffect transition="in" filter="box(in)">
                                      <p:cBhvr>
                                        <p:cTn id="66" dur="500"/>
                                        <p:tgtEl>
                                          <p:spTgt spid="31748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317490"/>
                                        </p:tgtEl>
                                        <p:attrNameLst>
                                          <p:attrName>style.visibility</p:attrName>
                                        </p:attrNameLst>
                                      </p:cBhvr>
                                      <p:to>
                                        <p:strVal val="visible"/>
                                      </p:to>
                                    </p:set>
                                    <p:animEffect transition="in" filter="box(in)">
                                      <p:cBhvr>
                                        <p:cTn id="69" dur="500"/>
                                        <p:tgtEl>
                                          <p:spTgt spid="317490"/>
                                        </p:tgtEl>
                                      </p:cBhvr>
                                    </p:animEffect>
                                  </p:childTnLst>
                                </p:cTn>
                              </p:par>
                              <p:par>
                                <p:cTn id="70" presetID="4" presetClass="entr" presetSubtype="16" fill="hold" nodeType="withEffect">
                                  <p:stCondLst>
                                    <p:cond delay="0"/>
                                  </p:stCondLst>
                                  <p:childTnLst>
                                    <p:set>
                                      <p:cBhvr>
                                        <p:cTn id="71" dur="1" fill="hold">
                                          <p:stCondLst>
                                            <p:cond delay="0"/>
                                          </p:stCondLst>
                                        </p:cTn>
                                        <p:tgtEl>
                                          <p:spTgt spid="317491"/>
                                        </p:tgtEl>
                                        <p:attrNameLst>
                                          <p:attrName>style.visibility</p:attrName>
                                        </p:attrNameLst>
                                      </p:cBhvr>
                                      <p:to>
                                        <p:strVal val="visible"/>
                                      </p:to>
                                    </p:set>
                                    <p:animEffect transition="in" filter="box(in)">
                                      <p:cBhvr>
                                        <p:cTn id="72" dur="500"/>
                                        <p:tgtEl>
                                          <p:spTgt spid="317491"/>
                                        </p:tgtEl>
                                      </p:cBhvr>
                                    </p:animEffect>
                                  </p:childTnLst>
                                </p:cTn>
                              </p:par>
                              <p:par>
                                <p:cTn id="73" presetID="4" presetClass="entr" presetSubtype="16" fill="hold" nodeType="withEffect">
                                  <p:stCondLst>
                                    <p:cond delay="0"/>
                                  </p:stCondLst>
                                  <p:childTnLst>
                                    <p:set>
                                      <p:cBhvr>
                                        <p:cTn id="74" dur="1" fill="hold">
                                          <p:stCondLst>
                                            <p:cond delay="0"/>
                                          </p:stCondLst>
                                        </p:cTn>
                                        <p:tgtEl>
                                          <p:spTgt spid="317492"/>
                                        </p:tgtEl>
                                        <p:attrNameLst>
                                          <p:attrName>style.visibility</p:attrName>
                                        </p:attrNameLst>
                                      </p:cBhvr>
                                      <p:to>
                                        <p:strVal val="visible"/>
                                      </p:to>
                                    </p:set>
                                    <p:animEffect transition="in" filter="box(in)">
                                      <p:cBhvr>
                                        <p:cTn id="75" dur="500"/>
                                        <p:tgtEl>
                                          <p:spTgt spid="317492"/>
                                        </p:tgtEl>
                                      </p:cBhvr>
                                    </p:animEffect>
                                  </p:childTnLst>
                                </p:cTn>
                              </p:par>
                              <p:par>
                                <p:cTn id="76" presetID="4" presetClass="entr" presetSubtype="16" fill="hold" nodeType="withEffect">
                                  <p:stCondLst>
                                    <p:cond delay="0"/>
                                  </p:stCondLst>
                                  <p:childTnLst>
                                    <p:set>
                                      <p:cBhvr>
                                        <p:cTn id="77" dur="1" fill="hold">
                                          <p:stCondLst>
                                            <p:cond delay="0"/>
                                          </p:stCondLst>
                                        </p:cTn>
                                        <p:tgtEl>
                                          <p:spTgt spid="317493"/>
                                        </p:tgtEl>
                                        <p:attrNameLst>
                                          <p:attrName>style.visibility</p:attrName>
                                        </p:attrNameLst>
                                      </p:cBhvr>
                                      <p:to>
                                        <p:strVal val="visible"/>
                                      </p:to>
                                    </p:set>
                                    <p:animEffect transition="in" filter="box(in)">
                                      <p:cBhvr>
                                        <p:cTn id="78" dur="500"/>
                                        <p:tgtEl>
                                          <p:spTgt spid="317493"/>
                                        </p:tgtEl>
                                      </p:cBhvr>
                                    </p:animEffect>
                                  </p:childTnLst>
                                </p:cTn>
                              </p:par>
                              <p:par>
                                <p:cTn id="79" presetID="4" presetClass="entr" presetSubtype="16" fill="hold" nodeType="withEffect">
                                  <p:stCondLst>
                                    <p:cond delay="0"/>
                                  </p:stCondLst>
                                  <p:childTnLst>
                                    <p:set>
                                      <p:cBhvr>
                                        <p:cTn id="80" dur="1" fill="hold">
                                          <p:stCondLst>
                                            <p:cond delay="0"/>
                                          </p:stCondLst>
                                        </p:cTn>
                                        <p:tgtEl>
                                          <p:spTgt spid="317502"/>
                                        </p:tgtEl>
                                        <p:attrNameLst>
                                          <p:attrName>style.visibility</p:attrName>
                                        </p:attrNameLst>
                                      </p:cBhvr>
                                      <p:to>
                                        <p:strVal val="visible"/>
                                      </p:to>
                                    </p:set>
                                    <p:animEffect transition="in" filter="box(in)">
                                      <p:cBhvr>
                                        <p:cTn id="81" dur="500"/>
                                        <p:tgtEl>
                                          <p:spTgt spid="317502"/>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317503"/>
                                        </p:tgtEl>
                                        <p:attrNameLst>
                                          <p:attrName>style.visibility</p:attrName>
                                        </p:attrNameLst>
                                      </p:cBhvr>
                                      <p:to>
                                        <p:strVal val="visible"/>
                                      </p:to>
                                    </p:set>
                                    <p:animEffect transition="in" filter="box(in)">
                                      <p:cBhvr>
                                        <p:cTn id="84" dur="500"/>
                                        <p:tgtEl>
                                          <p:spTgt spid="317503"/>
                                        </p:tgtEl>
                                      </p:cBhvr>
                                    </p:animEffect>
                                  </p:childTnLst>
                                </p:cTn>
                              </p:par>
                              <p:par>
                                <p:cTn id="85" presetID="4" presetClass="entr" presetSubtype="16" fill="hold" nodeType="withEffect">
                                  <p:stCondLst>
                                    <p:cond delay="0"/>
                                  </p:stCondLst>
                                  <p:childTnLst>
                                    <p:set>
                                      <p:cBhvr>
                                        <p:cTn id="86" dur="1" fill="hold">
                                          <p:stCondLst>
                                            <p:cond delay="0"/>
                                          </p:stCondLst>
                                        </p:cTn>
                                        <p:tgtEl>
                                          <p:spTgt spid="317504"/>
                                        </p:tgtEl>
                                        <p:attrNameLst>
                                          <p:attrName>style.visibility</p:attrName>
                                        </p:attrNameLst>
                                      </p:cBhvr>
                                      <p:to>
                                        <p:strVal val="visible"/>
                                      </p:to>
                                    </p:set>
                                    <p:animEffect transition="in" filter="box(in)">
                                      <p:cBhvr>
                                        <p:cTn id="87" dur="500"/>
                                        <p:tgtEl>
                                          <p:spTgt spid="317504"/>
                                        </p:tgtEl>
                                      </p:cBhvr>
                                    </p:animEffect>
                                  </p:childTnLst>
                                </p:cTn>
                              </p:par>
                              <p:par>
                                <p:cTn id="88" presetID="4" presetClass="entr" presetSubtype="16" fill="hold" nodeType="withEffect">
                                  <p:stCondLst>
                                    <p:cond delay="0"/>
                                  </p:stCondLst>
                                  <p:childTnLst>
                                    <p:set>
                                      <p:cBhvr>
                                        <p:cTn id="89" dur="1" fill="hold">
                                          <p:stCondLst>
                                            <p:cond delay="0"/>
                                          </p:stCondLst>
                                        </p:cTn>
                                        <p:tgtEl>
                                          <p:spTgt spid="317505"/>
                                        </p:tgtEl>
                                        <p:attrNameLst>
                                          <p:attrName>style.visibility</p:attrName>
                                        </p:attrNameLst>
                                      </p:cBhvr>
                                      <p:to>
                                        <p:strVal val="visible"/>
                                      </p:to>
                                    </p:set>
                                    <p:animEffect transition="in" filter="box(in)">
                                      <p:cBhvr>
                                        <p:cTn id="90" dur="500"/>
                                        <p:tgtEl>
                                          <p:spTgt spid="317505"/>
                                        </p:tgtEl>
                                      </p:cBhvr>
                                    </p:animEffect>
                                  </p:childTnLst>
                                </p:cTn>
                              </p:par>
                              <p:par>
                                <p:cTn id="91" presetID="4" presetClass="entr" presetSubtype="16" fill="hold" nodeType="withEffect">
                                  <p:stCondLst>
                                    <p:cond delay="0"/>
                                  </p:stCondLst>
                                  <p:childTnLst>
                                    <p:set>
                                      <p:cBhvr>
                                        <p:cTn id="92" dur="1" fill="hold">
                                          <p:stCondLst>
                                            <p:cond delay="0"/>
                                          </p:stCondLst>
                                        </p:cTn>
                                        <p:tgtEl>
                                          <p:spTgt spid="317506"/>
                                        </p:tgtEl>
                                        <p:attrNameLst>
                                          <p:attrName>style.visibility</p:attrName>
                                        </p:attrNameLst>
                                      </p:cBhvr>
                                      <p:to>
                                        <p:strVal val="visible"/>
                                      </p:to>
                                    </p:set>
                                    <p:animEffect transition="in" filter="box(in)">
                                      <p:cBhvr>
                                        <p:cTn id="93" dur="500"/>
                                        <p:tgtEl>
                                          <p:spTgt spid="317506"/>
                                        </p:tgtEl>
                                      </p:cBhvr>
                                    </p:animEffect>
                                  </p:childTnLst>
                                </p:cTn>
                              </p:par>
                              <p:par>
                                <p:cTn id="94" presetID="4" presetClass="entr" presetSubtype="16" fill="hold" nodeType="withEffect">
                                  <p:stCondLst>
                                    <p:cond delay="0"/>
                                  </p:stCondLst>
                                  <p:childTnLst>
                                    <p:set>
                                      <p:cBhvr>
                                        <p:cTn id="95" dur="1" fill="hold">
                                          <p:stCondLst>
                                            <p:cond delay="0"/>
                                          </p:stCondLst>
                                        </p:cTn>
                                        <p:tgtEl>
                                          <p:spTgt spid="317507"/>
                                        </p:tgtEl>
                                        <p:attrNameLst>
                                          <p:attrName>style.visibility</p:attrName>
                                        </p:attrNameLst>
                                      </p:cBhvr>
                                      <p:to>
                                        <p:strVal val="visible"/>
                                      </p:to>
                                    </p:set>
                                    <p:animEffect transition="in" filter="box(in)">
                                      <p:cBhvr>
                                        <p:cTn id="96" dur="500"/>
                                        <p:tgtEl>
                                          <p:spTgt spid="317507"/>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317508"/>
                                        </p:tgtEl>
                                        <p:attrNameLst>
                                          <p:attrName>style.visibility</p:attrName>
                                        </p:attrNameLst>
                                      </p:cBhvr>
                                      <p:to>
                                        <p:strVal val="visible"/>
                                      </p:to>
                                    </p:set>
                                    <p:animEffect transition="in" filter="box(in)">
                                      <p:cBhvr>
                                        <p:cTn id="99" dur="500"/>
                                        <p:tgtEl>
                                          <p:spTgt spid="317508"/>
                                        </p:tgtEl>
                                      </p:cBhvr>
                                    </p:animEffect>
                                  </p:childTnLst>
                                </p:cTn>
                              </p:par>
                              <p:par>
                                <p:cTn id="100" presetID="4" presetClass="entr" presetSubtype="16" fill="hold" nodeType="withEffect">
                                  <p:stCondLst>
                                    <p:cond delay="0"/>
                                  </p:stCondLst>
                                  <p:childTnLst>
                                    <p:set>
                                      <p:cBhvr>
                                        <p:cTn id="101" dur="1" fill="hold">
                                          <p:stCondLst>
                                            <p:cond delay="0"/>
                                          </p:stCondLst>
                                        </p:cTn>
                                        <p:tgtEl>
                                          <p:spTgt spid="317512"/>
                                        </p:tgtEl>
                                        <p:attrNameLst>
                                          <p:attrName>style.visibility</p:attrName>
                                        </p:attrNameLst>
                                      </p:cBhvr>
                                      <p:to>
                                        <p:strVal val="visible"/>
                                      </p:to>
                                    </p:set>
                                    <p:animEffect transition="in" filter="box(in)">
                                      <p:cBhvr>
                                        <p:cTn id="102" dur="500"/>
                                        <p:tgtEl>
                                          <p:spTgt spid="317512"/>
                                        </p:tgtEl>
                                      </p:cBhvr>
                                    </p:animEffect>
                                  </p:childTnLst>
                                </p:cTn>
                              </p:par>
                              <p:par>
                                <p:cTn id="103" presetID="4" presetClass="entr" presetSubtype="16" fill="hold" grpId="0" nodeType="withEffect">
                                  <p:stCondLst>
                                    <p:cond delay="0"/>
                                  </p:stCondLst>
                                  <p:childTnLst>
                                    <p:set>
                                      <p:cBhvr>
                                        <p:cTn id="104" dur="1" fill="hold">
                                          <p:stCondLst>
                                            <p:cond delay="0"/>
                                          </p:stCondLst>
                                        </p:cTn>
                                        <p:tgtEl>
                                          <p:spTgt spid="317513"/>
                                        </p:tgtEl>
                                        <p:attrNameLst>
                                          <p:attrName>style.visibility</p:attrName>
                                        </p:attrNameLst>
                                      </p:cBhvr>
                                      <p:to>
                                        <p:strVal val="visible"/>
                                      </p:to>
                                    </p:set>
                                    <p:animEffect transition="in" filter="box(in)">
                                      <p:cBhvr>
                                        <p:cTn id="105" dur="500"/>
                                        <p:tgtEl>
                                          <p:spTgt spid="317513"/>
                                        </p:tgtEl>
                                      </p:cBhvr>
                                    </p:animEffect>
                                  </p:childTnLst>
                                </p:cTn>
                              </p:par>
                              <p:par>
                                <p:cTn id="106" presetID="4" presetClass="entr" presetSubtype="16" fill="hold" grpId="0" nodeType="withEffect">
                                  <p:stCondLst>
                                    <p:cond delay="0"/>
                                  </p:stCondLst>
                                  <p:childTnLst>
                                    <p:set>
                                      <p:cBhvr>
                                        <p:cTn id="107" dur="1" fill="hold">
                                          <p:stCondLst>
                                            <p:cond delay="0"/>
                                          </p:stCondLst>
                                        </p:cTn>
                                        <p:tgtEl>
                                          <p:spTgt spid="317514"/>
                                        </p:tgtEl>
                                        <p:attrNameLst>
                                          <p:attrName>style.visibility</p:attrName>
                                        </p:attrNameLst>
                                      </p:cBhvr>
                                      <p:to>
                                        <p:strVal val="visible"/>
                                      </p:to>
                                    </p:set>
                                    <p:animEffect transition="in" filter="box(in)">
                                      <p:cBhvr>
                                        <p:cTn id="108" dur="500"/>
                                        <p:tgtEl>
                                          <p:spTgt spid="317514"/>
                                        </p:tgtEl>
                                      </p:cBhvr>
                                    </p:animEffect>
                                  </p:childTnLst>
                                </p:cTn>
                              </p:par>
                              <p:par>
                                <p:cTn id="109" presetID="4" presetClass="entr" presetSubtype="16" fill="hold" grpId="0" nodeType="withEffect">
                                  <p:stCondLst>
                                    <p:cond delay="0"/>
                                  </p:stCondLst>
                                  <p:childTnLst>
                                    <p:set>
                                      <p:cBhvr>
                                        <p:cTn id="110" dur="1" fill="hold">
                                          <p:stCondLst>
                                            <p:cond delay="0"/>
                                          </p:stCondLst>
                                        </p:cTn>
                                        <p:tgtEl>
                                          <p:spTgt spid="317515"/>
                                        </p:tgtEl>
                                        <p:attrNameLst>
                                          <p:attrName>style.visibility</p:attrName>
                                        </p:attrNameLst>
                                      </p:cBhvr>
                                      <p:to>
                                        <p:strVal val="visible"/>
                                      </p:to>
                                    </p:set>
                                    <p:animEffect transition="in" filter="box(in)">
                                      <p:cBhvr>
                                        <p:cTn id="111" dur="500"/>
                                        <p:tgtEl>
                                          <p:spTgt spid="317515"/>
                                        </p:tgtEl>
                                      </p:cBhvr>
                                    </p:animEffect>
                                  </p:childTnLst>
                                </p:cTn>
                              </p:par>
                              <p:par>
                                <p:cTn id="112" presetID="4" presetClass="entr" presetSubtype="16" fill="hold" grpId="0" nodeType="withEffect">
                                  <p:stCondLst>
                                    <p:cond delay="0"/>
                                  </p:stCondLst>
                                  <p:childTnLst>
                                    <p:set>
                                      <p:cBhvr>
                                        <p:cTn id="113" dur="1" fill="hold">
                                          <p:stCondLst>
                                            <p:cond delay="0"/>
                                          </p:stCondLst>
                                        </p:cTn>
                                        <p:tgtEl>
                                          <p:spTgt spid="317516"/>
                                        </p:tgtEl>
                                        <p:attrNameLst>
                                          <p:attrName>style.visibility</p:attrName>
                                        </p:attrNameLst>
                                      </p:cBhvr>
                                      <p:to>
                                        <p:strVal val="visible"/>
                                      </p:to>
                                    </p:set>
                                    <p:animEffect transition="in" filter="box(in)">
                                      <p:cBhvr>
                                        <p:cTn id="114" dur="500"/>
                                        <p:tgtEl>
                                          <p:spTgt spid="317516"/>
                                        </p:tgtEl>
                                      </p:cBhvr>
                                    </p:animEffect>
                                  </p:childTnLst>
                                </p:cTn>
                              </p:par>
                              <p:par>
                                <p:cTn id="115" presetID="4" presetClass="entr" presetSubtype="16" fill="hold" grpId="0" nodeType="withEffect">
                                  <p:stCondLst>
                                    <p:cond delay="0"/>
                                  </p:stCondLst>
                                  <p:childTnLst>
                                    <p:set>
                                      <p:cBhvr>
                                        <p:cTn id="116" dur="1" fill="hold">
                                          <p:stCondLst>
                                            <p:cond delay="0"/>
                                          </p:stCondLst>
                                        </p:cTn>
                                        <p:tgtEl>
                                          <p:spTgt spid="317517"/>
                                        </p:tgtEl>
                                        <p:attrNameLst>
                                          <p:attrName>style.visibility</p:attrName>
                                        </p:attrNameLst>
                                      </p:cBhvr>
                                      <p:to>
                                        <p:strVal val="visible"/>
                                      </p:to>
                                    </p:set>
                                    <p:animEffect transition="in" filter="box(in)">
                                      <p:cBhvr>
                                        <p:cTn id="117" dur="500"/>
                                        <p:tgtEl>
                                          <p:spTgt spid="317517"/>
                                        </p:tgtEl>
                                      </p:cBhvr>
                                    </p:animEffect>
                                  </p:childTnLst>
                                </p:cTn>
                              </p:par>
                              <p:par>
                                <p:cTn id="118" presetID="4" presetClass="entr" presetSubtype="16" fill="hold" grpId="0" nodeType="withEffect">
                                  <p:stCondLst>
                                    <p:cond delay="0"/>
                                  </p:stCondLst>
                                  <p:childTnLst>
                                    <p:set>
                                      <p:cBhvr>
                                        <p:cTn id="119" dur="1" fill="hold">
                                          <p:stCondLst>
                                            <p:cond delay="0"/>
                                          </p:stCondLst>
                                        </p:cTn>
                                        <p:tgtEl>
                                          <p:spTgt spid="317518"/>
                                        </p:tgtEl>
                                        <p:attrNameLst>
                                          <p:attrName>style.visibility</p:attrName>
                                        </p:attrNameLst>
                                      </p:cBhvr>
                                      <p:to>
                                        <p:strVal val="visible"/>
                                      </p:to>
                                    </p:set>
                                    <p:animEffect transition="in" filter="box(in)">
                                      <p:cBhvr>
                                        <p:cTn id="120" dur="500"/>
                                        <p:tgtEl>
                                          <p:spTgt spid="317518"/>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317519"/>
                                        </p:tgtEl>
                                        <p:attrNameLst>
                                          <p:attrName>style.visibility</p:attrName>
                                        </p:attrNameLst>
                                      </p:cBhvr>
                                      <p:to>
                                        <p:strVal val="visible"/>
                                      </p:to>
                                    </p:set>
                                    <p:animEffect transition="in" filter="box(in)">
                                      <p:cBhvr>
                                        <p:cTn id="123" dur="500"/>
                                        <p:tgtEl>
                                          <p:spTgt spid="317519"/>
                                        </p:tgtEl>
                                      </p:cBhvr>
                                    </p:animEffect>
                                  </p:childTnLst>
                                </p:cTn>
                              </p:par>
                              <p:par>
                                <p:cTn id="124" presetID="4" presetClass="entr" presetSubtype="16" fill="hold" grpId="0" nodeType="withEffect">
                                  <p:stCondLst>
                                    <p:cond delay="0"/>
                                  </p:stCondLst>
                                  <p:childTnLst>
                                    <p:set>
                                      <p:cBhvr>
                                        <p:cTn id="125" dur="1" fill="hold">
                                          <p:stCondLst>
                                            <p:cond delay="0"/>
                                          </p:stCondLst>
                                        </p:cTn>
                                        <p:tgtEl>
                                          <p:spTgt spid="317520"/>
                                        </p:tgtEl>
                                        <p:attrNameLst>
                                          <p:attrName>style.visibility</p:attrName>
                                        </p:attrNameLst>
                                      </p:cBhvr>
                                      <p:to>
                                        <p:strVal val="visible"/>
                                      </p:to>
                                    </p:set>
                                    <p:animEffect transition="in" filter="box(in)">
                                      <p:cBhvr>
                                        <p:cTn id="126" dur="500"/>
                                        <p:tgtEl>
                                          <p:spTgt spid="317520"/>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nodeType="clickEffect">
                                  <p:stCondLst>
                                    <p:cond delay="0"/>
                                  </p:stCondLst>
                                  <p:childTnLst>
                                    <p:set>
                                      <p:cBhvr>
                                        <p:cTn id="130" dur="1" fill="hold">
                                          <p:stCondLst>
                                            <p:cond delay="0"/>
                                          </p:stCondLst>
                                        </p:cTn>
                                        <p:tgtEl>
                                          <p:spTgt spid="317521">
                                            <p:txEl>
                                              <p:charRg st="0" end="10"/>
                                            </p:txEl>
                                          </p:spTgt>
                                        </p:tgtEl>
                                        <p:attrNameLst>
                                          <p:attrName>style.visibility</p:attrName>
                                        </p:attrNameLst>
                                      </p:cBhvr>
                                      <p:to>
                                        <p:strVal val="visible"/>
                                      </p:to>
                                    </p:set>
                                    <p:animEffect transition="in" filter="box(in)">
                                      <p:cBhvr>
                                        <p:cTn id="131" dur="500"/>
                                        <p:tgtEl>
                                          <p:spTgt spid="317521">
                                            <p:txEl>
                                              <p:charRg st="0" end="1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4" presetClass="entr" presetSubtype="16" fill="hold" grpId="0" nodeType="clickEffect">
                                  <p:stCondLst>
                                    <p:cond delay="0"/>
                                  </p:stCondLst>
                                  <p:childTnLst>
                                    <p:set>
                                      <p:cBhvr>
                                        <p:cTn id="135" dur="1" fill="hold">
                                          <p:stCondLst>
                                            <p:cond delay="0"/>
                                          </p:stCondLst>
                                        </p:cTn>
                                        <p:tgtEl>
                                          <p:spTgt spid="317522"/>
                                        </p:tgtEl>
                                        <p:attrNameLst>
                                          <p:attrName>style.visibility</p:attrName>
                                        </p:attrNameLst>
                                      </p:cBhvr>
                                      <p:to>
                                        <p:strVal val="visible"/>
                                      </p:to>
                                    </p:set>
                                    <p:animEffect transition="in" filter="box(in)">
                                      <p:cBhvr>
                                        <p:cTn id="136" dur="500"/>
                                        <p:tgtEl>
                                          <p:spTgt spid="317522"/>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317523"/>
                                        </p:tgtEl>
                                        <p:attrNameLst>
                                          <p:attrName>style.visibility</p:attrName>
                                        </p:attrNameLst>
                                      </p:cBhvr>
                                      <p:to>
                                        <p:strVal val="visible"/>
                                      </p:to>
                                    </p:set>
                                    <p:animEffect transition="in" filter="box(in)">
                                      <p:cBhvr>
                                        <p:cTn id="139" dur="500"/>
                                        <p:tgtEl>
                                          <p:spTgt spid="317523"/>
                                        </p:tgtEl>
                                      </p:cBhvr>
                                    </p:animEffect>
                                  </p:childTnLst>
                                </p:cTn>
                              </p:par>
                              <p:par>
                                <p:cTn id="140" presetID="4" presetClass="entr" presetSubtype="16" fill="hold" grpId="0" nodeType="withEffect">
                                  <p:stCondLst>
                                    <p:cond delay="0"/>
                                  </p:stCondLst>
                                  <p:childTnLst>
                                    <p:set>
                                      <p:cBhvr>
                                        <p:cTn id="141" dur="1" fill="hold">
                                          <p:stCondLst>
                                            <p:cond delay="0"/>
                                          </p:stCondLst>
                                        </p:cTn>
                                        <p:tgtEl>
                                          <p:spTgt spid="317524"/>
                                        </p:tgtEl>
                                        <p:attrNameLst>
                                          <p:attrName>style.visibility</p:attrName>
                                        </p:attrNameLst>
                                      </p:cBhvr>
                                      <p:to>
                                        <p:strVal val="visible"/>
                                      </p:to>
                                    </p:set>
                                    <p:animEffect transition="in" filter="box(in)">
                                      <p:cBhvr>
                                        <p:cTn id="142" dur="500"/>
                                        <p:tgtEl>
                                          <p:spTgt spid="317524"/>
                                        </p:tgtEl>
                                      </p:cBhvr>
                                    </p:animEffect>
                                  </p:childTnLst>
                                </p:cTn>
                              </p:par>
                              <p:par>
                                <p:cTn id="143" presetID="4" presetClass="entr" presetSubtype="16" fill="hold" grpId="0" nodeType="withEffect">
                                  <p:stCondLst>
                                    <p:cond delay="0"/>
                                  </p:stCondLst>
                                  <p:childTnLst>
                                    <p:set>
                                      <p:cBhvr>
                                        <p:cTn id="144" dur="1" fill="hold">
                                          <p:stCondLst>
                                            <p:cond delay="0"/>
                                          </p:stCondLst>
                                        </p:cTn>
                                        <p:tgtEl>
                                          <p:spTgt spid="317525"/>
                                        </p:tgtEl>
                                        <p:attrNameLst>
                                          <p:attrName>style.visibility</p:attrName>
                                        </p:attrNameLst>
                                      </p:cBhvr>
                                      <p:to>
                                        <p:strVal val="visible"/>
                                      </p:to>
                                    </p:set>
                                    <p:animEffect transition="in" filter="box(in)">
                                      <p:cBhvr>
                                        <p:cTn id="145" dur="500"/>
                                        <p:tgtEl>
                                          <p:spTgt spid="317525"/>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317526"/>
                                        </p:tgtEl>
                                        <p:attrNameLst>
                                          <p:attrName>style.visibility</p:attrName>
                                        </p:attrNameLst>
                                      </p:cBhvr>
                                      <p:to>
                                        <p:strVal val="visible"/>
                                      </p:to>
                                    </p:set>
                                    <p:animEffect transition="in" filter="box(in)">
                                      <p:cBhvr>
                                        <p:cTn id="148" dur="500"/>
                                        <p:tgtEl>
                                          <p:spTgt spid="317526"/>
                                        </p:tgtEl>
                                      </p:cBhvr>
                                    </p:animEffect>
                                  </p:childTnLst>
                                </p:cTn>
                              </p:par>
                              <p:par>
                                <p:cTn id="149" presetID="4" presetClass="entr" presetSubtype="16" fill="hold" nodeType="withEffect">
                                  <p:stCondLst>
                                    <p:cond delay="0"/>
                                  </p:stCondLst>
                                  <p:childTnLst>
                                    <p:set>
                                      <p:cBhvr>
                                        <p:cTn id="150" dur="1" fill="hold">
                                          <p:stCondLst>
                                            <p:cond delay="0"/>
                                          </p:stCondLst>
                                        </p:cTn>
                                        <p:tgtEl>
                                          <p:spTgt spid="317527"/>
                                        </p:tgtEl>
                                        <p:attrNameLst>
                                          <p:attrName>style.visibility</p:attrName>
                                        </p:attrNameLst>
                                      </p:cBhvr>
                                      <p:to>
                                        <p:strVal val="visible"/>
                                      </p:to>
                                    </p:set>
                                    <p:animEffect transition="in" filter="box(in)">
                                      <p:cBhvr>
                                        <p:cTn id="151" dur="500"/>
                                        <p:tgtEl>
                                          <p:spTgt spid="317527"/>
                                        </p:tgtEl>
                                      </p:cBhvr>
                                    </p:animEffect>
                                  </p:childTnLst>
                                </p:cTn>
                              </p:par>
                              <p:par>
                                <p:cTn id="152" presetID="4" presetClass="entr" presetSubtype="16" fill="hold" nodeType="withEffect">
                                  <p:stCondLst>
                                    <p:cond delay="0"/>
                                  </p:stCondLst>
                                  <p:childTnLst>
                                    <p:set>
                                      <p:cBhvr>
                                        <p:cTn id="153" dur="1" fill="hold">
                                          <p:stCondLst>
                                            <p:cond delay="0"/>
                                          </p:stCondLst>
                                        </p:cTn>
                                        <p:tgtEl>
                                          <p:spTgt spid="317528"/>
                                        </p:tgtEl>
                                        <p:attrNameLst>
                                          <p:attrName>style.visibility</p:attrName>
                                        </p:attrNameLst>
                                      </p:cBhvr>
                                      <p:to>
                                        <p:strVal val="visible"/>
                                      </p:to>
                                    </p:set>
                                    <p:animEffect transition="in" filter="box(in)">
                                      <p:cBhvr>
                                        <p:cTn id="154" dur="500"/>
                                        <p:tgtEl>
                                          <p:spTgt spid="317528"/>
                                        </p:tgtEl>
                                      </p:cBhvr>
                                    </p:animEffect>
                                  </p:childTnLst>
                                </p:cTn>
                              </p:par>
                              <p:par>
                                <p:cTn id="155" presetID="4" presetClass="entr" presetSubtype="16" fill="hold" nodeType="withEffect">
                                  <p:stCondLst>
                                    <p:cond delay="0"/>
                                  </p:stCondLst>
                                  <p:childTnLst>
                                    <p:set>
                                      <p:cBhvr>
                                        <p:cTn id="156" dur="1" fill="hold">
                                          <p:stCondLst>
                                            <p:cond delay="0"/>
                                          </p:stCondLst>
                                        </p:cTn>
                                        <p:tgtEl>
                                          <p:spTgt spid="317529"/>
                                        </p:tgtEl>
                                        <p:attrNameLst>
                                          <p:attrName>style.visibility</p:attrName>
                                        </p:attrNameLst>
                                      </p:cBhvr>
                                      <p:to>
                                        <p:strVal val="visible"/>
                                      </p:to>
                                    </p:set>
                                    <p:animEffect transition="in" filter="box(in)">
                                      <p:cBhvr>
                                        <p:cTn id="157" dur="500"/>
                                        <p:tgtEl>
                                          <p:spTgt spid="317529"/>
                                        </p:tgtEl>
                                      </p:cBhvr>
                                    </p:animEffect>
                                  </p:childTnLst>
                                </p:cTn>
                              </p:par>
                              <p:par>
                                <p:cTn id="158" presetID="4" presetClass="entr" presetSubtype="16" fill="hold" nodeType="withEffect">
                                  <p:stCondLst>
                                    <p:cond delay="0"/>
                                  </p:stCondLst>
                                  <p:childTnLst>
                                    <p:set>
                                      <p:cBhvr>
                                        <p:cTn id="159" dur="1" fill="hold">
                                          <p:stCondLst>
                                            <p:cond delay="0"/>
                                          </p:stCondLst>
                                        </p:cTn>
                                        <p:tgtEl>
                                          <p:spTgt spid="317530"/>
                                        </p:tgtEl>
                                        <p:attrNameLst>
                                          <p:attrName>style.visibility</p:attrName>
                                        </p:attrNameLst>
                                      </p:cBhvr>
                                      <p:to>
                                        <p:strVal val="visible"/>
                                      </p:to>
                                    </p:set>
                                    <p:animEffect transition="in" filter="box(in)">
                                      <p:cBhvr>
                                        <p:cTn id="160" dur="500"/>
                                        <p:tgtEl>
                                          <p:spTgt spid="317530"/>
                                        </p:tgtEl>
                                      </p:cBhvr>
                                    </p:animEffect>
                                  </p:childTnLst>
                                </p:cTn>
                              </p:par>
                              <p:par>
                                <p:cTn id="161" presetID="4" presetClass="entr" presetSubtype="16" fill="hold" nodeType="withEffect">
                                  <p:stCondLst>
                                    <p:cond delay="0"/>
                                  </p:stCondLst>
                                  <p:childTnLst>
                                    <p:set>
                                      <p:cBhvr>
                                        <p:cTn id="162" dur="1" fill="hold">
                                          <p:stCondLst>
                                            <p:cond delay="0"/>
                                          </p:stCondLst>
                                        </p:cTn>
                                        <p:tgtEl>
                                          <p:spTgt spid="317533"/>
                                        </p:tgtEl>
                                        <p:attrNameLst>
                                          <p:attrName>style.visibility</p:attrName>
                                        </p:attrNameLst>
                                      </p:cBhvr>
                                      <p:to>
                                        <p:strVal val="visible"/>
                                      </p:to>
                                    </p:set>
                                    <p:animEffect transition="in" filter="box(in)">
                                      <p:cBhvr>
                                        <p:cTn id="163" dur="500"/>
                                        <p:tgtEl>
                                          <p:spTgt spid="317533"/>
                                        </p:tgtEl>
                                      </p:cBhvr>
                                    </p:animEffect>
                                  </p:childTnLst>
                                </p:cTn>
                              </p:par>
                            </p:childTnLst>
                          </p:cTn>
                        </p:par>
                      </p:childTnLst>
                    </p:cTn>
                  </p:par>
                  <p:par>
                    <p:cTn id="164" fill="hold">
                      <p:stCondLst>
                        <p:cond delay="indefinite"/>
                      </p:stCondLst>
                      <p:childTnLst>
                        <p:par>
                          <p:cTn id="165" fill="hold">
                            <p:stCondLst>
                              <p:cond delay="0"/>
                            </p:stCondLst>
                            <p:childTnLst>
                              <p:par>
                                <p:cTn id="166" presetID="4" presetClass="entr" presetSubtype="16" fill="hold" grpId="0" nodeType="clickEffect">
                                  <p:stCondLst>
                                    <p:cond delay="0"/>
                                  </p:stCondLst>
                                  <p:childTnLst>
                                    <p:set>
                                      <p:cBhvr>
                                        <p:cTn id="167" dur="1" fill="hold">
                                          <p:stCondLst>
                                            <p:cond delay="0"/>
                                          </p:stCondLst>
                                        </p:cTn>
                                        <p:tgtEl>
                                          <p:spTgt spid="317531"/>
                                        </p:tgtEl>
                                        <p:attrNameLst>
                                          <p:attrName>style.visibility</p:attrName>
                                        </p:attrNameLst>
                                      </p:cBhvr>
                                      <p:to>
                                        <p:strVal val="visible"/>
                                      </p:to>
                                    </p:set>
                                    <p:animEffect transition="in" filter="box(in)">
                                      <p:cBhvr>
                                        <p:cTn id="168" dur="500"/>
                                        <p:tgtEl>
                                          <p:spTgt spid="317531"/>
                                        </p:tgtEl>
                                      </p:cBhvr>
                                    </p:animEffect>
                                  </p:childTnLst>
                                </p:cTn>
                              </p:par>
                              <p:par>
                                <p:cTn id="169" presetID="4" presetClass="entr" presetSubtype="16" fill="hold" nodeType="withEffect">
                                  <p:stCondLst>
                                    <p:cond delay="0"/>
                                  </p:stCondLst>
                                  <p:childTnLst>
                                    <p:set>
                                      <p:cBhvr>
                                        <p:cTn id="170" dur="1" fill="hold">
                                          <p:stCondLst>
                                            <p:cond delay="0"/>
                                          </p:stCondLst>
                                        </p:cTn>
                                        <p:tgtEl>
                                          <p:spTgt spid="317532"/>
                                        </p:tgtEl>
                                        <p:attrNameLst>
                                          <p:attrName>style.visibility</p:attrName>
                                        </p:attrNameLst>
                                      </p:cBhvr>
                                      <p:to>
                                        <p:strVal val="visible"/>
                                      </p:to>
                                    </p:set>
                                    <p:animEffect transition="in" filter="box(in)">
                                      <p:cBhvr>
                                        <p:cTn id="171" dur="500"/>
                                        <p:tgtEl>
                                          <p:spTgt spid="317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nimBg="1"/>
      <p:bldP spid="317449" grpId="0"/>
      <p:bldP spid="317475" grpId="0" animBg="1"/>
      <p:bldP spid="317480" grpId="0" animBg="1"/>
      <p:bldP spid="317485" grpId="0" animBg="1"/>
      <p:bldP spid="317490" grpId="0" animBg="1"/>
      <p:bldP spid="317503" grpId="0" animBg="1"/>
      <p:bldP spid="317508" grpId="0" animBg="1"/>
      <p:bldP spid="317513" grpId="0"/>
      <p:bldP spid="317514" grpId="0"/>
      <p:bldP spid="317515" grpId="0"/>
      <p:bldP spid="317516" grpId="0"/>
      <p:bldP spid="317517" grpId="0"/>
      <p:bldP spid="317518" grpId="0"/>
      <p:bldP spid="317519" grpId="0"/>
      <p:bldP spid="317520" grpId="0"/>
      <p:bldP spid="317522" grpId="0" animBg="1"/>
      <p:bldP spid="317523" grpId="0" animBg="1"/>
      <p:bldP spid="317524" grpId="0" animBg="1"/>
      <p:bldP spid="317525" grpId="0" animBg="1"/>
      <p:bldP spid="317526" grpId="0" animBg="1"/>
      <p:bldP spid="31753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8" name="Text Box 6"/>
          <p:cNvSpPr txBox="1"/>
          <p:nvPr/>
        </p:nvSpPr>
        <p:spPr>
          <a:xfrm>
            <a:off x="323850" y="404813"/>
            <a:ext cx="4752975" cy="1006475"/>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三</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位示图法 </a:t>
            </a:r>
            <a:endParaRPr lang="zh-CN" altLang="en-US" sz="3200" dirty="0">
              <a:solidFill>
                <a:srgbClr val="3333FF"/>
              </a:solidFill>
              <a:latin typeface="Times New Roman" panose="02020603050405020304" pitchFamily="18" charset="0"/>
            </a:endParaRPr>
          </a:p>
          <a:p>
            <a:pPr>
              <a:spcBef>
                <a:spcPct val="0"/>
              </a:spcBef>
              <a:buClrTx/>
            </a:pPr>
            <a:r>
              <a:rPr lang="en-US" altLang="zh-CN" sz="2800" dirty="0">
                <a:solidFill>
                  <a:schemeClr val="accent1"/>
                </a:solidFill>
                <a:latin typeface="Times New Roman" panose="02020603050405020304" pitchFamily="18" charset="0"/>
              </a:rPr>
              <a:t>1.</a:t>
            </a:r>
            <a:r>
              <a:rPr lang="zh-CN" altLang="en-US" sz="2800" dirty="0">
                <a:solidFill>
                  <a:schemeClr val="accent1"/>
                </a:solidFill>
                <a:latin typeface="Times New Roman" panose="02020603050405020304" pitchFamily="18" charset="0"/>
              </a:rPr>
              <a:t>位示图概念：</a:t>
            </a:r>
            <a:endParaRPr lang="zh-CN" altLang="en-US" sz="2800" dirty="0">
              <a:solidFill>
                <a:schemeClr val="accent1"/>
              </a:solidFill>
              <a:latin typeface="Times New Roman" panose="02020603050405020304" pitchFamily="18" charset="0"/>
            </a:endParaRPr>
          </a:p>
        </p:txBody>
      </p:sp>
      <p:pic>
        <p:nvPicPr>
          <p:cNvPr id="59399" name="Picture 7" descr="未标题-1 拷贝"/>
          <p:cNvPicPr>
            <a:picLocks noChangeAspect="1"/>
          </p:cNvPicPr>
          <p:nvPr/>
        </p:nvPicPr>
        <p:blipFill>
          <a:blip r:embed="rId1"/>
          <a:stretch>
            <a:fillRect/>
          </a:stretch>
        </p:blipFill>
        <p:spPr>
          <a:xfrm>
            <a:off x="0" y="1557338"/>
            <a:ext cx="9086850" cy="47974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ox(in)">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box(in)">
                                      <p:cBhvr>
                                        <p:cTn id="12"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5" name="Text Box 5"/>
          <p:cNvSpPr txBox="1"/>
          <p:nvPr/>
        </p:nvSpPr>
        <p:spPr>
          <a:xfrm>
            <a:off x="533400" y="1196975"/>
            <a:ext cx="8215313" cy="5000625"/>
          </a:xfrm>
          <a:prstGeom prst="rect">
            <a:avLst/>
          </a:prstGeom>
          <a:noFill/>
          <a:ln w="9525">
            <a:noFill/>
          </a:ln>
        </p:spPr>
        <p:txBody>
          <a:bodyPr>
            <a:spAutoFit/>
          </a:bodyPr>
          <a:p>
            <a:pPr algn="just">
              <a:lnSpc>
                <a:spcPct val="135000"/>
              </a:lnSpc>
              <a:buClrTx/>
            </a:pPr>
            <a:r>
              <a:rPr lang="en-US" altLang="zh-CN" dirty="0">
                <a:latin typeface="Times New Roman" panose="02020603050405020304" pitchFamily="18" charset="0"/>
              </a:rPr>
              <a:t>       (1) </a:t>
            </a:r>
            <a:r>
              <a:rPr lang="zh-CN" altLang="en-US" dirty="0">
                <a:latin typeface="Times New Roman" panose="02020603050405020304" pitchFamily="18" charset="0"/>
              </a:rPr>
              <a:t>顺序扫描位示图，从中找出一个或一组其值为</a:t>
            </a:r>
            <a:r>
              <a:rPr lang="zh-CN" altLang="en-US" dirty="0">
                <a:latin typeface="Courier New" panose="02070309020205020404" pitchFamily="49" charset="0"/>
              </a:rPr>
              <a:t>“</a:t>
            </a:r>
            <a:r>
              <a:rPr lang="en-US" altLang="zh-CN" dirty="0">
                <a:latin typeface="Times New Roman" panose="02020603050405020304" pitchFamily="18" charset="0"/>
              </a:rPr>
              <a:t>0</a:t>
            </a:r>
            <a:r>
              <a:rPr lang="en-US" altLang="zh-CN" dirty="0">
                <a:latin typeface="Courier New" panose="02070309020205020404" pitchFamily="49" charset="0"/>
              </a:rPr>
              <a:t>”</a:t>
            </a:r>
            <a:r>
              <a:rPr lang="zh-CN" altLang="en-US" dirty="0">
                <a:latin typeface="Times New Roman" panose="02020603050405020304" pitchFamily="18" charset="0"/>
              </a:rPr>
              <a:t>的二进制位</a:t>
            </a:r>
            <a:r>
              <a:rPr lang="en-US" altLang="zh-CN" dirty="0">
                <a:latin typeface="Times New Roman" panose="02020603050405020304" pitchFamily="18" charset="0"/>
              </a:rPr>
              <a:t>(</a:t>
            </a:r>
            <a:r>
              <a:rPr lang="en-US" altLang="zh-CN" dirty="0">
                <a:latin typeface="Courier New" panose="02070309020205020404" pitchFamily="49" charset="0"/>
              </a:rPr>
              <a:t>“</a:t>
            </a:r>
            <a:r>
              <a:rPr lang="en-US" altLang="zh-CN" dirty="0">
                <a:latin typeface="Times New Roman" panose="02020603050405020304" pitchFamily="18" charset="0"/>
              </a:rPr>
              <a:t>0</a:t>
            </a:r>
            <a:r>
              <a:rPr lang="en-US" altLang="zh-CN" dirty="0">
                <a:latin typeface="Courier New" panose="02070309020205020404" pitchFamily="49" charset="0"/>
              </a:rPr>
              <a:t>”</a:t>
            </a:r>
            <a:r>
              <a:rPr lang="zh-CN" altLang="en-US" dirty="0">
                <a:latin typeface="Times New Roman" panose="02020603050405020304" pitchFamily="18" charset="0"/>
              </a:rPr>
              <a:t>表示空闲时</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35000"/>
              </a:lnSpc>
              <a:buClrTx/>
            </a:pPr>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将所找到的一个或一组二进制位， 转换成与之相应的盘块号。假定找到的其值为</a:t>
            </a:r>
            <a:r>
              <a:rPr lang="zh-CN" altLang="en-US" dirty="0">
                <a:latin typeface="Courier New" panose="02070309020205020404" pitchFamily="49" charset="0"/>
              </a:rPr>
              <a:t>“</a:t>
            </a:r>
            <a:r>
              <a:rPr lang="en-US" altLang="zh-CN" dirty="0">
                <a:latin typeface="Times New Roman" panose="02020603050405020304" pitchFamily="18" charset="0"/>
              </a:rPr>
              <a:t>0</a:t>
            </a:r>
            <a:r>
              <a:rPr lang="en-US" altLang="zh-CN" dirty="0">
                <a:latin typeface="Courier New" panose="02070309020205020404" pitchFamily="49" charset="0"/>
              </a:rPr>
              <a:t>”</a:t>
            </a:r>
            <a:r>
              <a:rPr lang="zh-CN" altLang="en-US" dirty="0">
                <a:latin typeface="Times New Roman" panose="02020603050405020304" pitchFamily="18" charset="0"/>
              </a:rPr>
              <a:t>的二进制位，位于位示图的第</a:t>
            </a:r>
            <a:r>
              <a:rPr lang="en-US" altLang="zh-CN" dirty="0">
                <a:latin typeface="Times New Roman" panose="02020603050405020304" pitchFamily="18" charset="0"/>
              </a:rPr>
              <a:t>i</a:t>
            </a:r>
            <a:r>
              <a:rPr lang="zh-CN" altLang="en-US" dirty="0">
                <a:latin typeface="Times New Roman" panose="02020603050405020304" pitchFamily="18" charset="0"/>
              </a:rPr>
              <a:t>行、第</a:t>
            </a:r>
            <a:r>
              <a:rPr lang="en-US" altLang="zh-CN" dirty="0">
                <a:latin typeface="Times New Roman" panose="02020603050405020304" pitchFamily="18" charset="0"/>
              </a:rPr>
              <a:t>j</a:t>
            </a:r>
            <a:r>
              <a:rPr lang="zh-CN" altLang="en-US" dirty="0">
                <a:latin typeface="Times New Roman" panose="02020603050405020304" pitchFamily="18" charset="0"/>
              </a:rPr>
              <a:t>列，则其相应的盘块号应按下式计算：  </a:t>
            </a:r>
            <a:endParaRPr lang="zh-CN" altLang="en-US" dirty="0">
              <a:latin typeface="Times New Roman" panose="02020603050405020304" pitchFamily="18" charset="0"/>
            </a:endParaRPr>
          </a:p>
          <a:p>
            <a:pPr algn="ctr">
              <a:lnSpc>
                <a:spcPct val="135000"/>
              </a:lnSpc>
              <a:buClrTx/>
            </a:pPr>
            <a:r>
              <a:rPr lang="en-US" altLang="zh-CN" sz="2800" dirty="0">
                <a:solidFill>
                  <a:schemeClr val="accent1"/>
                </a:solidFill>
                <a:latin typeface="Times New Roman" panose="02020603050405020304" pitchFamily="18" charset="0"/>
              </a:rPr>
              <a:t>b=n(i-1)+j</a:t>
            </a:r>
            <a:endParaRPr lang="en-US" altLang="zh-CN" sz="2800" dirty="0">
              <a:solidFill>
                <a:schemeClr val="accent1"/>
              </a:solidFill>
              <a:latin typeface="Times New Roman" panose="02020603050405020304" pitchFamily="18" charset="0"/>
            </a:endParaRPr>
          </a:p>
          <a:p>
            <a:pPr algn="just">
              <a:lnSpc>
                <a:spcPct val="135000"/>
              </a:lnSpc>
              <a:buClrTx/>
            </a:pPr>
            <a:r>
              <a:rPr lang="zh-CN" altLang="en-US" dirty="0">
                <a:latin typeface="Times New Roman" panose="02020603050405020304" pitchFamily="18" charset="0"/>
              </a:rPr>
              <a:t>式中， </a:t>
            </a:r>
            <a:r>
              <a:rPr lang="en-US" altLang="zh-CN" dirty="0">
                <a:latin typeface="Times New Roman" panose="02020603050405020304" pitchFamily="18" charset="0"/>
              </a:rPr>
              <a:t>n</a:t>
            </a:r>
            <a:r>
              <a:rPr lang="zh-CN" altLang="en-US" dirty="0">
                <a:latin typeface="Times New Roman" panose="02020603050405020304" pitchFamily="18" charset="0"/>
              </a:rPr>
              <a:t>代表每行的位数，</a:t>
            </a:r>
            <a:r>
              <a:rPr lang="en-US" altLang="zh-CN" dirty="0">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j</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从</a:t>
            </a:r>
            <a:r>
              <a:rPr lang="en-US" altLang="zh-CN" dirty="0">
                <a:latin typeface="Times New Roman" panose="02020603050405020304" pitchFamily="18" charset="0"/>
              </a:rPr>
              <a:t>1</a:t>
            </a:r>
            <a:r>
              <a:rPr lang="zh-CN" altLang="en-US" dirty="0">
                <a:latin typeface="Times New Roman" panose="02020603050405020304" pitchFamily="18" charset="0"/>
              </a:rPr>
              <a:t>开始计数。</a:t>
            </a:r>
            <a:endParaRPr lang="zh-CN" altLang="en-US" dirty="0">
              <a:latin typeface="Times New Roman" panose="02020603050405020304" pitchFamily="18" charset="0"/>
            </a:endParaRPr>
          </a:p>
          <a:p>
            <a:pPr>
              <a:lnSpc>
                <a:spcPct val="135000"/>
              </a:lnSpc>
              <a:buClrTx/>
            </a:pPr>
            <a:r>
              <a:rPr lang="zh-CN" altLang="en-US" dirty="0">
                <a:latin typeface="Times New Roman" panose="02020603050405020304" pitchFamily="18" charset="0"/>
              </a:rPr>
              <a:t>       </a:t>
            </a:r>
            <a:r>
              <a:rPr lang="en-US" altLang="zh-CN" dirty="0">
                <a:latin typeface="Times New Roman" panose="02020603050405020304" pitchFamily="18" charset="0"/>
              </a:rPr>
              <a:t>(3) </a:t>
            </a:r>
            <a:r>
              <a:rPr lang="zh-CN" altLang="en-US" dirty="0">
                <a:latin typeface="Times New Roman" panose="02020603050405020304" pitchFamily="18" charset="0"/>
              </a:rPr>
              <a:t>修改位示图， 令</a:t>
            </a:r>
            <a:r>
              <a:rPr lang="en-US" altLang="zh-CN" sz="2800" dirty="0">
                <a:solidFill>
                  <a:schemeClr val="accent1"/>
                </a:solidFill>
                <a:latin typeface="Times New Roman" panose="02020603050405020304" pitchFamily="18" charset="0"/>
              </a:rPr>
              <a:t>map</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i,j</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=1</a:t>
            </a:r>
            <a:r>
              <a:rPr lang="zh-CN" altLang="en-US" sz="2800" dirty="0">
                <a:solidFill>
                  <a:schemeClr val="accent1"/>
                </a:solidFill>
                <a:latin typeface="Times New Roman" panose="02020603050405020304" pitchFamily="18" charset="0"/>
              </a:rPr>
              <a:t>。</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90115" name="Text Box 7"/>
          <p:cNvSpPr txBox="1"/>
          <p:nvPr/>
        </p:nvSpPr>
        <p:spPr>
          <a:xfrm>
            <a:off x="395288" y="188913"/>
            <a:ext cx="4752975" cy="1006475"/>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三</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位示图法 </a:t>
            </a:r>
            <a:endParaRPr lang="zh-CN" altLang="en-US" sz="3200" dirty="0">
              <a:solidFill>
                <a:srgbClr val="3333FF"/>
              </a:solidFill>
              <a:latin typeface="Times New Roman" panose="02020603050405020304" pitchFamily="18" charset="0"/>
            </a:endParaRPr>
          </a:p>
          <a:p>
            <a:pPr>
              <a:spcBef>
                <a:spcPct val="0"/>
              </a:spcBef>
              <a:buClrTx/>
            </a:pPr>
            <a:r>
              <a:rPr lang="en-US" altLang="zh-CN" sz="2800" dirty="0">
                <a:solidFill>
                  <a:schemeClr val="accent1"/>
                </a:solidFill>
                <a:latin typeface="Times New Roman" panose="02020603050405020304" pitchFamily="18" charset="0"/>
              </a:rPr>
              <a:t>2.</a:t>
            </a:r>
            <a:r>
              <a:rPr lang="zh-CN" altLang="en-US" sz="2800" dirty="0">
                <a:solidFill>
                  <a:schemeClr val="accent1"/>
                </a:solidFill>
                <a:latin typeface="Arial" panose="020B0604020202020204" pitchFamily="34" charset="0"/>
              </a:rPr>
              <a:t>盘块的分配 </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1445">
                                            <p:txEl>
                                              <p:charRg st="0" end="51"/>
                                            </p:txEl>
                                          </p:spTgt>
                                        </p:tgtEl>
                                        <p:attrNameLst>
                                          <p:attrName>style.visibility</p:attrName>
                                        </p:attrNameLst>
                                      </p:cBhvr>
                                      <p:to>
                                        <p:strVal val="visible"/>
                                      </p:to>
                                    </p:set>
                                    <p:animEffect transition="in" filter="box(in)">
                                      <p:cBhvr>
                                        <p:cTn id="7" dur="500"/>
                                        <p:tgtEl>
                                          <p:spTgt spid="61445">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45">
                                            <p:txEl>
                                              <p:charRg st="51" end="139"/>
                                            </p:txEl>
                                          </p:spTgt>
                                        </p:tgtEl>
                                        <p:attrNameLst>
                                          <p:attrName>style.visibility</p:attrName>
                                        </p:attrNameLst>
                                      </p:cBhvr>
                                      <p:to>
                                        <p:strVal val="visible"/>
                                      </p:to>
                                    </p:set>
                                    <p:animEffect transition="in" filter="box(in)">
                                      <p:cBhvr>
                                        <p:cTn id="12" dur="500"/>
                                        <p:tgtEl>
                                          <p:spTgt spid="61445">
                                            <p:txEl>
                                              <p:charRg st="51" end="1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1445">
                                            <p:txEl>
                                              <p:charRg st="139" end="150"/>
                                            </p:txEl>
                                          </p:spTgt>
                                        </p:tgtEl>
                                        <p:attrNameLst>
                                          <p:attrName>style.visibility</p:attrName>
                                        </p:attrNameLst>
                                      </p:cBhvr>
                                      <p:to>
                                        <p:strVal val="visible"/>
                                      </p:to>
                                    </p:set>
                                    <p:animEffect transition="in" filter="box(in)">
                                      <p:cBhvr>
                                        <p:cTn id="17" dur="500"/>
                                        <p:tgtEl>
                                          <p:spTgt spid="61445">
                                            <p:txEl>
                                              <p:charRg st="139" end="15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61445">
                                            <p:txEl>
                                              <p:charRg st="150" end="176"/>
                                            </p:txEl>
                                          </p:spTgt>
                                        </p:tgtEl>
                                        <p:attrNameLst>
                                          <p:attrName>style.visibility</p:attrName>
                                        </p:attrNameLst>
                                      </p:cBhvr>
                                      <p:to>
                                        <p:strVal val="visible"/>
                                      </p:to>
                                    </p:set>
                                    <p:animEffect transition="in" filter="box(in)">
                                      <p:cBhvr>
                                        <p:cTn id="20" dur="500"/>
                                        <p:tgtEl>
                                          <p:spTgt spid="61445">
                                            <p:txEl>
                                              <p:charRg st="150" end="17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1445">
                                            <p:txEl>
                                              <p:charRg st="176" end="208"/>
                                            </p:txEl>
                                          </p:spTgt>
                                        </p:tgtEl>
                                        <p:attrNameLst>
                                          <p:attrName>style.visibility</p:attrName>
                                        </p:attrNameLst>
                                      </p:cBhvr>
                                      <p:to>
                                        <p:strVal val="visible"/>
                                      </p:to>
                                    </p:set>
                                    <p:animEffect transition="in" filter="box(in)">
                                      <p:cBhvr>
                                        <p:cTn id="25" dur="500"/>
                                        <p:tgtEl>
                                          <p:spTgt spid="61445">
                                            <p:txEl>
                                              <p:charRg st="176"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0450" name="Text Box 2"/>
          <p:cNvSpPr txBox="1"/>
          <p:nvPr/>
        </p:nvSpPr>
        <p:spPr>
          <a:xfrm>
            <a:off x="323850" y="404813"/>
            <a:ext cx="4752975" cy="1006475"/>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三</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位示图法 </a:t>
            </a:r>
            <a:endParaRPr lang="zh-CN" altLang="en-US" sz="3200" dirty="0">
              <a:solidFill>
                <a:srgbClr val="3333FF"/>
              </a:solidFill>
              <a:latin typeface="Times New Roman" panose="02020603050405020304" pitchFamily="18" charset="0"/>
            </a:endParaRPr>
          </a:p>
          <a:p>
            <a:pPr>
              <a:spcBef>
                <a:spcPct val="0"/>
              </a:spcBef>
              <a:buClrTx/>
            </a:pPr>
            <a:r>
              <a:rPr lang="en-US" altLang="zh-CN" sz="2800" dirty="0">
                <a:solidFill>
                  <a:schemeClr val="accent1"/>
                </a:solidFill>
                <a:latin typeface="Times New Roman" panose="02020603050405020304" pitchFamily="18" charset="0"/>
              </a:rPr>
              <a:t>2.</a:t>
            </a:r>
            <a:r>
              <a:rPr lang="zh-CN" altLang="en-US" sz="2800" dirty="0">
                <a:solidFill>
                  <a:schemeClr val="accent1"/>
                </a:solidFill>
                <a:latin typeface="Times New Roman" panose="02020603050405020304" pitchFamily="18" charset="0"/>
              </a:rPr>
              <a:t>盘块分配：</a:t>
            </a:r>
            <a:endParaRPr lang="zh-CN" altLang="en-US" sz="2800" dirty="0">
              <a:solidFill>
                <a:schemeClr val="accent1"/>
              </a:solidFill>
              <a:latin typeface="Times New Roman" panose="02020603050405020304" pitchFamily="18" charset="0"/>
            </a:endParaRPr>
          </a:p>
        </p:txBody>
      </p:sp>
      <p:pic>
        <p:nvPicPr>
          <p:cNvPr id="360451" name="Picture 3" descr="未标题-1 拷贝"/>
          <p:cNvPicPr>
            <a:picLocks noChangeAspect="1"/>
          </p:cNvPicPr>
          <p:nvPr/>
        </p:nvPicPr>
        <p:blipFill>
          <a:blip r:embed="rId1"/>
          <a:stretch>
            <a:fillRect/>
          </a:stretch>
        </p:blipFill>
        <p:spPr>
          <a:xfrm>
            <a:off x="0" y="1557338"/>
            <a:ext cx="9086850" cy="47974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animEffect transition="in" filter="box(in)">
                                      <p:cBhvr>
                                        <p:cTn id="7" dur="500"/>
                                        <p:tgtEl>
                                          <p:spTgt spid="3604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0451"/>
                                        </p:tgtEl>
                                        <p:attrNameLst>
                                          <p:attrName>style.visibility</p:attrName>
                                        </p:attrNameLst>
                                      </p:cBhvr>
                                      <p:to>
                                        <p:strVal val="visible"/>
                                      </p:to>
                                    </p:set>
                                    <p:animEffect transition="in" filter="box(in)">
                                      <p:cBhvr>
                                        <p:cTn id="12" dur="500"/>
                                        <p:tgtEl>
                                          <p:spTgt spid="360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7" name="Text Box 5"/>
          <p:cNvSpPr txBox="1"/>
          <p:nvPr/>
        </p:nvSpPr>
        <p:spPr>
          <a:xfrm>
            <a:off x="838200" y="1752600"/>
            <a:ext cx="7848600" cy="3854450"/>
          </a:xfrm>
          <a:prstGeom prst="rect">
            <a:avLst/>
          </a:prstGeom>
          <a:noFill/>
          <a:ln w="9525">
            <a:noFill/>
          </a:ln>
        </p:spPr>
        <p:txBody>
          <a:bodyPr>
            <a:spAutoFit/>
          </a:bodyPr>
          <a:p>
            <a:pPr algn="just">
              <a:lnSpc>
                <a:spcPct val="155000"/>
              </a:lnSpc>
              <a:buClrTx/>
            </a:pPr>
            <a:r>
              <a:rPr lang="en-US" altLang="zh-CN" dirty="0">
                <a:latin typeface="Times New Roman" panose="02020603050405020304" pitchFamily="18" charset="0"/>
              </a:rPr>
              <a:t>        (1) </a:t>
            </a:r>
            <a:r>
              <a:rPr lang="zh-CN" altLang="en-US" dirty="0">
                <a:latin typeface="Times New Roman" panose="02020603050405020304" pitchFamily="18" charset="0"/>
              </a:rPr>
              <a:t>将回收盘块的盘块号</a:t>
            </a:r>
            <a:r>
              <a:rPr lang="en-US" altLang="zh-CN" dirty="0">
                <a:latin typeface="Times New Roman" panose="02020603050405020304" pitchFamily="18" charset="0"/>
              </a:rPr>
              <a:t>b</a:t>
            </a:r>
            <a:r>
              <a:rPr lang="zh-CN" altLang="en-US" dirty="0">
                <a:latin typeface="Times New Roman" panose="02020603050405020304" pitchFamily="18" charset="0"/>
              </a:rPr>
              <a:t>转换成位示图中的行号</a:t>
            </a:r>
            <a:r>
              <a:rPr lang="en-US" altLang="zh-CN" dirty="0">
                <a:latin typeface="Times New Roman" panose="02020603050405020304" pitchFamily="18" charset="0"/>
              </a:rPr>
              <a:t>i</a:t>
            </a:r>
            <a:r>
              <a:rPr lang="zh-CN" altLang="en-US" dirty="0">
                <a:latin typeface="Times New Roman" panose="02020603050405020304" pitchFamily="18" charset="0"/>
              </a:rPr>
              <a:t>和列号</a:t>
            </a:r>
            <a:r>
              <a:rPr lang="en-US" altLang="zh-CN" dirty="0">
                <a:latin typeface="Times New Roman" panose="02020603050405020304" pitchFamily="18" charset="0"/>
              </a:rPr>
              <a:t>j</a:t>
            </a:r>
            <a:r>
              <a:rPr lang="zh-CN" altLang="en-US" dirty="0">
                <a:latin typeface="Times New Roman" panose="02020603050405020304" pitchFamily="18" charset="0"/>
              </a:rPr>
              <a:t>。 转换公式为：</a:t>
            </a:r>
            <a:endParaRPr lang="zh-CN" altLang="en-US" dirty="0">
              <a:latin typeface="Times New Roman" panose="02020603050405020304" pitchFamily="18" charset="0"/>
            </a:endParaRPr>
          </a:p>
          <a:p>
            <a:pPr lvl="2" algn="just" eaLnBrk="1" hangingPunct="1">
              <a:lnSpc>
                <a:spcPct val="155000"/>
              </a:lnSpc>
              <a:buClrTx/>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i=(b-1)DIV n+1</a:t>
            </a:r>
            <a:endParaRPr lang="en-US" altLang="zh-CN" sz="2800" dirty="0">
              <a:solidFill>
                <a:schemeClr val="accent1"/>
              </a:solidFill>
              <a:latin typeface="Times New Roman" panose="02020603050405020304" pitchFamily="18" charset="0"/>
            </a:endParaRPr>
          </a:p>
          <a:p>
            <a:pPr lvl="2" algn="just" eaLnBrk="1" hangingPunct="1">
              <a:lnSpc>
                <a:spcPct val="155000"/>
              </a:lnSpc>
              <a:buClrTx/>
            </a:pPr>
            <a:r>
              <a:rPr lang="en-US" altLang="zh-CN" sz="2800" dirty="0">
                <a:solidFill>
                  <a:schemeClr val="accent1"/>
                </a:solidFill>
                <a:latin typeface="Times New Roman" panose="02020603050405020304" pitchFamily="18" charset="0"/>
              </a:rPr>
              <a:t>  j=(b-1)MOD n+1</a:t>
            </a:r>
            <a:endParaRPr lang="en-US" altLang="zh-CN" sz="2800" dirty="0">
              <a:solidFill>
                <a:schemeClr val="accent1"/>
              </a:solidFill>
              <a:latin typeface="Times New Roman" panose="02020603050405020304" pitchFamily="18" charset="0"/>
            </a:endParaRPr>
          </a:p>
          <a:p>
            <a:pPr>
              <a:lnSpc>
                <a:spcPct val="155000"/>
              </a:lnSpc>
              <a:buClrTx/>
            </a:pPr>
            <a:r>
              <a:rPr lang="en-US" altLang="zh-CN" dirty="0">
                <a:latin typeface="Times New Roman" panose="02020603050405020304" pitchFamily="18" charset="0"/>
              </a:rPr>
              <a:t>        (2) </a:t>
            </a:r>
            <a:r>
              <a:rPr lang="zh-CN" altLang="en-US" dirty="0">
                <a:latin typeface="Times New Roman" panose="02020603050405020304" pitchFamily="18" charset="0"/>
              </a:rPr>
              <a:t>修改位示图。 令</a:t>
            </a:r>
            <a:r>
              <a:rPr lang="en-US" altLang="zh-CN" sz="2800" dirty="0">
                <a:solidFill>
                  <a:schemeClr val="accent1"/>
                </a:solidFill>
                <a:latin typeface="Times New Roman" panose="02020603050405020304" pitchFamily="18" charset="0"/>
              </a:rPr>
              <a:t>map </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i,j</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=0</a:t>
            </a:r>
            <a:r>
              <a:rPr lang="zh-CN" altLang="en-US" sz="2800" dirty="0">
                <a:solidFill>
                  <a:schemeClr val="accent1"/>
                </a:solidFill>
                <a:latin typeface="Times New Roman" panose="02020603050405020304" pitchFamily="18" charset="0"/>
              </a:rPr>
              <a:t>。</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92163" name="Text Box 6"/>
          <p:cNvSpPr txBox="1"/>
          <p:nvPr/>
        </p:nvSpPr>
        <p:spPr>
          <a:xfrm>
            <a:off x="395288" y="188913"/>
            <a:ext cx="4752975" cy="1006475"/>
          </a:xfrm>
          <a:prstGeom prst="rect">
            <a:avLst/>
          </a:prstGeom>
          <a:noFill/>
          <a:ln w="9525">
            <a:noFill/>
          </a:ln>
        </p:spPr>
        <p:txBody>
          <a:bodyPr>
            <a:spAutoFit/>
          </a:bodyPr>
          <a:p>
            <a:pPr>
              <a:spcBef>
                <a:spcPct val="0"/>
              </a:spcBef>
              <a:buClrTx/>
            </a:pPr>
            <a:r>
              <a:rPr lang="zh-CN" altLang="en-US" sz="3200" dirty="0">
                <a:solidFill>
                  <a:srgbClr val="3333FF"/>
                </a:solidFill>
                <a:latin typeface="Times New Roman" panose="02020603050405020304" pitchFamily="18" charset="0"/>
              </a:rPr>
              <a:t>三</a:t>
            </a:r>
            <a:r>
              <a:rPr lang="en-US" altLang="zh-CN" sz="3200" dirty="0">
                <a:solidFill>
                  <a:srgbClr val="3333FF"/>
                </a:solidFill>
                <a:latin typeface="Times New Roman" panose="02020603050405020304" pitchFamily="18" charset="0"/>
              </a:rPr>
              <a:t>. </a:t>
            </a:r>
            <a:r>
              <a:rPr lang="zh-CN" altLang="en-US" sz="3200" dirty="0">
                <a:solidFill>
                  <a:srgbClr val="3333FF"/>
                </a:solidFill>
                <a:latin typeface="Times New Roman" panose="02020603050405020304" pitchFamily="18" charset="0"/>
              </a:rPr>
              <a:t>位示图法 </a:t>
            </a:r>
            <a:endParaRPr lang="zh-CN" altLang="en-US" sz="3200" dirty="0">
              <a:solidFill>
                <a:srgbClr val="3333FF"/>
              </a:solidFill>
              <a:latin typeface="Times New Roman" panose="02020603050405020304" pitchFamily="18" charset="0"/>
            </a:endParaRPr>
          </a:p>
          <a:p>
            <a:pPr>
              <a:spcBef>
                <a:spcPct val="0"/>
              </a:spcBef>
              <a:buClrTx/>
            </a:pPr>
            <a:r>
              <a:rPr lang="en-US" altLang="zh-CN" sz="2800" dirty="0">
                <a:solidFill>
                  <a:schemeClr val="accent1"/>
                </a:solidFill>
                <a:latin typeface="Times New Roman" panose="02020603050405020304" pitchFamily="18" charset="0"/>
              </a:rPr>
              <a:t>2.</a:t>
            </a:r>
            <a:r>
              <a:rPr lang="zh-CN" altLang="en-US" sz="2800" dirty="0">
                <a:solidFill>
                  <a:schemeClr val="accent1"/>
                </a:solidFill>
                <a:latin typeface="Arial" panose="020B0604020202020204" pitchFamily="34" charset="0"/>
              </a:rPr>
              <a:t>盘块的回收 </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4517">
                                            <p:txEl>
                                              <p:charRg st="0" end="46"/>
                                            </p:txEl>
                                          </p:spTgt>
                                        </p:tgtEl>
                                        <p:attrNameLst>
                                          <p:attrName>style.visibility</p:attrName>
                                        </p:attrNameLst>
                                      </p:cBhvr>
                                      <p:to>
                                        <p:strVal val="visible"/>
                                      </p:to>
                                    </p:set>
                                    <p:animEffect transition="in" filter="box(in)">
                                      <p:cBhvr>
                                        <p:cTn id="7" dur="500"/>
                                        <p:tgtEl>
                                          <p:spTgt spid="64517">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4517">
                                            <p:txEl>
                                              <p:charRg st="46" end="63"/>
                                            </p:txEl>
                                          </p:spTgt>
                                        </p:tgtEl>
                                        <p:attrNameLst>
                                          <p:attrName>style.visibility</p:attrName>
                                        </p:attrNameLst>
                                      </p:cBhvr>
                                      <p:to>
                                        <p:strVal val="visible"/>
                                      </p:to>
                                    </p:set>
                                    <p:animEffect transition="in" filter="box(in)">
                                      <p:cBhvr>
                                        <p:cTn id="12" dur="500"/>
                                        <p:tgtEl>
                                          <p:spTgt spid="64517">
                                            <p:txEl>
                                              <p:charRg st="46" end="6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4517">
                                            <p:txEl>
                                              <p:charRg st="63" end="80"/>
                                            </p:txEl>
                                          </p:spTgt>
                                        </p:tgtEl>
                                        <p:attrNameLst>
                                          <p:attrName>style.visibility</p:attrName>
                                        </p:attrNameLst>
                                      </p:cBhvr>
                                      <p:to>
                                        <p:strVal val="visible"/>
                                      </p:to>
                                    </p:set>
                                    <p:animEffect transition="in" filter="box(in)">
                                      <p:cBhvr>
                                        <p:cTn id="15" dur="500"/>
                                        <p:tgtEl>
                                          <p:spTgt spid="64517">
                                            <p:txEl>
                                              <p:charRg st="63"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4517">
                                            <p:txEl>
                                              <p:charRg st="80" end="114"/>
                                            </p:txEl>
                                          </p:spTgt>
                                        </p:tgtEl>
                                        <p:attrNameLst>
                                          <p:attrName>style.visibility</p:attrName>
                                        </p:attrNameLst>
                                      </p:cBhvr>
                                      <p:to>
                                        <p:strVal val="visible"/>
                                      </p:to>
                                    </p:set>
                                    <p:animEffect transition="in" filter="box(in)">
                                      <p:cBhvr>
                                        <p:cTn id="20" dur="500"/>
                                        <p:tgtEl>
                                          <p:spTgt spid="64517">
                                            <p:txEl>
                                              <p:charRg st="80"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4"/>
          <p:cNvSpPr txBox="1"/>
          <p:nvPr/>
        </p:nvSpPr>
        <p:spPr>
          <a:xfrm>
            <a:off x="250825" y="188913"/>
            <a:ext cx="6048375"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四</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成组链接法</a:t>
            </a:r>
            <a:endParaRPr lang="zh-CN" altLang="en-US" sz="3600" dirty="0">
              <a:solidFill>
                <a:srgbClr val="3333FF"/>
              </a:solidFill>
              <a:latin typeface="Times New Roman" panose="02020603050405020304" pitchFamily="18" charset="0"/>
            </a:endParaRPr>
          </a:p>
        </p:txBody>
      </p:sp>
      <p:sp>
        <p:nvSpPr>
          <p:cNvPr id="63493" name="Text Box 5"/>
          <p:cNvSpPr txBox="1"/>
          <p:nvPr/>
        </p:nvSpPr>
        <p:spPr>
          <a:xfrm>
            <a:off x="0" y="836613"/>
            <a:ext cx="8893175" cy="4483100"/>
          </a:xfrm>
          <a:prstGeom prst="rect">
            <a:avLst/>
          </a:prstGeom>
          <a:noFill/>
          <a:ln w="9525">
            <a:noFill/>
          </a:ln>
        </p:spPr>
        <p:txBody>
          <a:bodyPr>
            <a:spAutoFit/>
          </a:bodyPr>
          <a:p>
            <a:pPr marL="457200" indent="-457200">
              <a:spcBef>
                <a:spcPct val="0"/>
              </a:spcBef>
              <a:buClrTx/>
              <a:buAutoNum type="arabicPeriod"/>
            </a:pPr>
            <a:r>
              <a:rPr lang="zh-CN" altLang="en-US" sz="3200" dirty="0">
                <a:solidFill>
                  <a:schemeClr val="accent1"/>
                </a:solidFill>
                <a:latin typeface="Times New Roman" panose="02020603050405020304" pitchFamily="18" charset="0"/>
              </a:rPr>
              <a:t>空闲盘块的组织</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a:p>
            <a:pPr marL="457200" indent="-457200">
              <a:spcBef>
                <a:spcPct val="0"/>
              </a:spcBef>
              <a:buClrTx/>
            </a:pPr>
            <a:endParaRPr lang="zh-CN" altLang="en-US" sz="3200" dirty="0">
              <a:latin typeface="Times New Roman" panose="02020603050405020304" pitchFamily="18" charset="0"/>
            </a:endParaRPr>
          </a:p>
          <a:p>
            <a:pPr marL="457200" indent="-457200">
              <a:spcBef>
                <a:spcPct val="0"/>
              </a:spcBef>
              <a:buClrTx/>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）对所有空闲盘块分组：</a:t>
            </a:r>
            <a:endParaRPr lang="zh-CN" altLang="en-US" sz="2800" dirty="0">
              <a:latin typeface="Times New Roman" panose="02020603050405020304" pitchFamily="18" charset="0"/>
            </a:endParaRPr>
          </a:p>
          <a:p>
            <a:pPr marL="457200" indent="-457200">
              <a:spcBef>
                <a:spcPct val="0"/>
              </a:spcBef>
              <a:buClrTx/>
            </a:pPr>
            <a:r>
              <a:rPr lang="zh-CN" altLang="en-US" sz="2800" dirty="0">
                <a:latin typeface="Times New Roman" panose="02020603050405020304" pitchFamily="18" charset="0"/>
              </a:rPr>
              <a:t>           若</a:t>
            </a:r>
            <a:r>
              <a:rPr lang="en-US" altLang="zh-CN" sz="2800" dirty="0">
                <a:latin typeface="Arial" panose="020B0604020202020204" pitchFamily="34" charset="0"/>
              </a:rPr>
              <a:t>8#</a:t>
            </a:r>
            <a:r>
              <a:rPr lang="en-US" altLang="zh-CN" sz="2800" dirty="0">
                <a:latin typeface="Times New Roman" panose="02020603050405020304" pitchFamily="18" charset="0"/>
              </a:rPr>
              <a:t> </a:t>
            </a:r>
            <a:r>
              <a:rPr lang="zh-CN" altLang="en-US" sz="2800" dirty="0">
                <a:latin typeface="Arial" panose="020B0604020202020204" pitchFamily="34" charset="0"/>
              </a:rPr>
              <a:t>～ </a:t>
            </a:r>
            <a:r>
              <a:rPr lang="en-US" altLang="zh-CN" sz="2800" dirty="0">
                <a:latin typeface="Arial" panose="020B0604020202020204" pitchFamily="34" charset="0"/>
              </a:rPr>
              <a:t>499</a:t>
            </a:r>
            <a:r>
              <a:rPr lang="en-US" altLang="zh-CN" sz="2800" baseline="30000" dirty="0">
                <a:latin typeface="Arial" panose="020B0604020202020204" pitchFamily="34" charset="0"/>
              </a:rPr>
              <a:t>#</a:t>
            </a:r>
            <a:r>
              <a:rPr lang="zh-CN" altLang="en-US" sz="2800" dirty="0">
                <a:latin typeface="Arial" panose="020B0604020202020204" pitchFamily="34" charset="0"/>
              </a:rPr>
              <a:t>空闲，每组</a:t>
            </a:r>
            <a:r>
              <a:rPr lang="en-US" altLang="zh-CN" sz="2800" dirty="0">
                <a:latin typeface="Arial" panose="020B0604020202020204" pitchFamily="34" charset="0"/>
              </a:rPr>
              <a:t>100</a:t>
            </a:r>
            <a:r>
              <a:rPr lang="zh-CN" altLang="en-US" sz="2800" dirty="0">
                <a:latin typeface="Arial" panose="020B0604020202020204" pitchFamily="34" charset="0"/>
              </a:rPr>
              <a:t>块，从后往前分组，则分组情况是：</a:t>
            </a:r>
            <a:endParaRPr lang="zh-CN" altLang="en-US" sz="2800" dirty="0">
              <a:latin typeface="Arial" panose="020B0604020202020204" pitchFamily="34" charset="0"/>
            </a:endParaRPr>
          </a:p>
          <a:p>
            <a:pPr marL="457200" indent="-457200">
              <a:spcBef>
                <a:spcPct val="0"/>
              </a:spcBef>
              <a:buClrTx/>
            </a:pPr>
            <a:endParaRPr lang="zh-CN" altLang="en-US" sz="2800" dirty="0">
              <a:latin typeface="Arial" panose="020B0604020202020204" pitchFamily="34" charset="0"/>
            </a:endParaRPr>
          </a:p>
          <a:p>
            <a:pPr marL="914400" lvl="1" indent="-457200" eaLnBrk="1" hangingPunct="1">
              <a:spcBef>
                <a:spcPct val="0"/>
              </a:spcBef>
              <a:buClrTx/>
              <a:buChar char="•"/>
            </a:pPr>
            <a:r>
              <a:rPr lang="zh-CN" altLang="en-US" sz="2800" dirty="0">
                <a:latin typeface="Arial" panose="020B0604020202020204" pitchFamily="34" charset="0"/>
              </a:rPr>
              <a:t>最末组为</a:t>
            </a:r>
            <a:r>
              <a:rPr lang="en-US" altLang="zh-CN" sz="2800" dirty="0">
                <a:latin typeface="Arial" panose="020B0604020202020204" pitchFamily="34" charset="0"/>
              </a:rPr>
              <a:t>99</a:t>
            </a:r>
            <a:r>
              <a:rPr lang="zh-CN" altLang="en-US" sz="2800" dirty="0">
                <a:latin typeface="Arial" panose="020B0604020202020204" pitchFamily="34" charset="0"/>
              </a:rPr>
              <a:t>块：</a:t>
            </a:r>
            <a:r>
              <a:rPr lang="en-US" altLang="zh-CN" sz="2800" dirty="0">
                <a:latin typeface="Arial" panose="020B0604020202020204" pitchFamily="34" charset="0"/>
              </a:rPr>
              <a:t>499</a:t>
            </a:r>
            <a:r>
              <a:rPr lang="zh-CN" altLang="en-US" sz="2800" dirty="0">
                <a:latin typeface="Arial" panose="020B0604020202020204" pitchFamily="34" charset="0"/>
              </a:rPr>
              <a:t>～</a:t>
            </a:r>
            <a:r>
              <a:rPr lang="en-US" altLang="zh-CN" sz="2800" dirty="0">
                <a:latin typeface="Arial" panose="020B0604020202020204" pitchFamily="34" charset="0"/>
              </a:rPr>
              <a:t>401</a:t>
            </a:r>
            <a:r>
              <a:rPr lang="zh-CN" altLang="en-US" sz="2800" dirty="0">
                <a:latin typeface="Arial" panose="020B0604020202020204" pitchFamily="34" charset="0"/>
              </a:rPr>
              <a:t>；</a:t>
            </a:r>
            <a:endParaRPr lang="zh-CN" altLang="en-US" sz="2800" dirty="0">
              <a:latin typeface="Arial" panose="020B0604020202020204" pitchFamily="34" charset="0"/>
            </a:endParaRPr>
          </a:p>
          <a:p>
            <a:pPr marL="914400" lvl="1" indent="-457200" eaLnBrk="1" hangingPunct="1">
              <a:spcBef>
                <a:spcPct val="0"/>
              </a:spcBef>
              <a:buClrTx/>
            </a:pPr>
            <a:endParaRPr lang="zh-CN" altLang="en-US" sz="2800" dirty="0">
              <a:latin typeface="Arial" panose="020B0604020202020204" pitchFamily="34" charset="0"/>
            </a:endParaRPr>
          </a:p>
          <a:p>
            <a:pPr marL="914400" lvl="1" indent="-457200" eaLnBrk="1" hangingPunct="1">
              <a:spcBef>
                <a:spcPct val="0"/>
              </a:spcBef>
              <a:buClrTx/>
              <a:buChar char="•"/>
            </a:pPr>
            <a:r>
              <a:rPr lang="zh-CN" altLang="en-US" sz="2800" dirty="0">
                <a:latin typeface="Arial" panose="020B0604020202020204" pitchFamily="34" charset="0"/>
              </a:rPr>
              <a:t>其余每组</a:t>
            </a:r>
            <a:r>
              <a:rPr lang="en-US" altLang="zh-CN" sz="2800" dirty="0">
                <a:latin typeface="Arial" panose="020B0604020202020204" pitchFamily="34" charset="0"/>
              </a:rPr>
              <a:t>100</a:t>
            </a:r>
            <a:r>
              <a:rPr lang="zh-CN" altLang="en-US" sz="2800" dirty="0">
                <a:latin typeface="Arial" panose="020B0604020202020204" pitchFamily="34" charset="0"/>
              </a:rPr>
              <a:t>块，分别为： </a:t>
            </a:r>
            <a:endParaRPr lang="zh-CN" altLang="en-US" sz="2800" dirty="0">
              <a:latin typeface="Arial" panose="020B0604020202020204" pitchFamily="34" charset="0"/>
            </a:endParaRPr>
          </a:p>
          <a:p>
            <a:pPr marL="914400" lvl="1" indent="-457200" eaLnBrk="1" hangingPunct="1">
              <a:spcBef>
                <a:spcPct val="0"/>
              </a:spcBef>
              <a:buClrTx/>
            </a:pPr>
            <a:r>
              <a:rPr lang="zh-CN" altLang="en-US" sz="2800" dirty="0">
                <a:latin typeface="Arial" panose="020B0604020202020204" pitchFamily="34" charset="0"/>
              </a:rPr>
              <a:t>   </a:t>
            </a:r>
            <a:r>
              <a:rPr lang="en-US" altLang="zh-CN" sz="2800" dirty="0">
                <a:latin typeface="Arial" panose="020B0604020202020204" pitchFamily="34" charset="0"/>
              </a:rPr>
              <a:t>400</a:t>
            </a:r>
            <a:r>
              <a:rPr lang="zh-CN" altLang="en-US" sz="2800" dirty="0">
                <a:latin typeface="Arial" panose="020B0604020202020204" pitchFamily="34" charset="0"/>
              </a:rPr>
              <a:t>～</a:t>
            </a:r>
            <a:r>
              <a:rPr lang="en-US" altLang="zh-CN" sz="2800" dirty="0">
                <a:latin typeface="Arial" panose="020B0604020202020204" pitchFamily="34" charset="0"/>
              </a:rPr>
              <a:t>301</a:t>
            </a:r>
            <a:r>
              <a:rPr lang="zh-CN" altLang="en-US" sz="2800" dirty="0">
                <a:latin typeface="Arial" panose="020B0604020202020204" pitchFamily="34" charset="0"/>
              </a:rPr>
              <a:t>； </a:t>
            </a:r>
            <a:r>
              <a:rPr lang="en-US" altLang="zh-CN" sz="2800" dirty="0">
                <a:latin typeface="Arial" panose="020B0604020202020204" pitchFamily="34" charset="0"/>
              </a:rPr>
              <a:t>300</a:t>
            </a:r>
            <a:r>
              <a:rPr lang="zh-CN" altLang="en-US" sz="2800" dirty="0">
                <a:latin typeface="Arial" panose="020B0604020202020204" pitchFamily="34" charset="0"/>
              </a:rPr>
              <a:t>～</a:t>
            </a:r>
            <a:r>
              <a:rPr lang="en-US" altLang="zh-CN" sz="2800" dirty="0">
                <a:latin typeface="Arial" panose="020B0604020202020204" pitchFamily="34" charset="0"/>
              </a:rPr>
              <a:t>201</a:t>
            </a:r>
            <a:r>
              <a:rPr lang="zh-CN" altLang="en-US" sz="2800" dirty="0">
                <a:latin typeface="Arial" panose="020B0604020202020204" pitchFamily="34" charset="0"/>
              </a:rPr>
              <a:t>；  </a:t>
            </a:r>
            <a:r>
              <a:rPr lang="en-US" altLang="zh-CN" sz="2800" dirty="0">
                <a:latin typeface="Arial" panose="020B0604020202020204" pitchFamily="34" charset="0"/>
              </a:rPr>
              <a:t>200</a:t>
            </a:r>
            <a:r>
              <a:rPr lang="zh-CN" altLang="en-US" sz="2800" dirty="0">
                <a:latin typeface="Arial" panose="020B0604020202020204" pitchFamily="34" charset="0"/>
              </a:rPr>
              <a:t>～</a:t>
            </a:r>
            <a:r>
              <a:rPr lang="en-US" altLang="zh-CN" sz="2800" dirty="0">
                <a:latin typeface="Arial" panose="020B0604020202020204" pitchFamily="34" charset="0"/>
              </a:rPr>
              <a:t>101</a:t>
            </a:r>
            <a:r>
              <a:rPr lang="zh-CN" altLang="en-US" sz="2800" dirty="0">
                <a:latin typeface="Arial" panose="020B0604020202020204" pitchFamily="34" charset="0"/>
              </a:rPr>
              <a:t>； </a:t>
            </a:r>
            <a:r>
              <a:rPr lang="en-US" altLang="zh-CN" sz="2800" dirty="0">
                <a:latin typeface="Arial" panose="020B0604020202020204" pitchFamily="34" charset="0"/>
              </a:rPr>
              <a:t>100</a:t>
            </a:r>
            <a:r>
              <a:rPr lang="zh-CN" altLang="en-US" sz="2800" dirty="0">
                <a:latin typeface="Arial" panose="020B0604020202020204" pitchFamily="34" charset="0"/>
              </a:rPr>
              <a:t>～</a:t>
            </a:r>
            <a:r>
              <a:rPr lang="en-US" altLang="zh-CN" sz="2800" dirty="0">
                <a:latin typeface="Arial" panose="020B0604020202020204" pitchFamily="34" charset="0"/>
              </a:rPr>
              <a:t>8.</a:t>
            </a:r>
            <a:r>
              <a:rPr lang="zh-CN" altLang="en-US" sz="2800" dirty="0">
                <a:latin typeface="Arial" panose="020B0604020202020204" pitchFamily="34" charset="0"/>
              </a:rPr>
              <a:t>　</a:t>
            </a:r>
            <a:r>
              <a:rPr lang="zh-CN" altLang="en-US" sz="2000" b="0" dirty="0">
                <a:latin typeface="Arial" panose="020B0604020202020204" pitchFamily="34" charset="0"/>
              </a:rPr>
              <a:t>　</a:t>
            </a:r>
            <a:endParaRPr lang="zh-CN" altLang="en-US" sz="2000" b="0" dirty="0">
              <a:latin typeface="Arial" panose="020B0604020202020204" pitchFamily="34" charset="0"/>
            </a:endParaRPr>
          </a:p>
        </p:txBody>
      </p:sp>
      <p:sp>
        <p:nvSpPr>
          <p:cNvPr id="63572" name="AutoShape 84">
            <a:hlinkClick r:id="" action="ppaction://hlinkshowjump?jump=nextslide" highlightClick="1"/>
          </p:cNvPr>
          <p:cNvSpPr>
            <a:spLocks noChangeArrowheads="1"/>
          </p:cNvSpPr>
          <p:nvPr/>
        </p:nvSpPr>
        <p:spPr bwMode="auto">
          <a:xfrm>
            <a:off x="5508625" y="3573463"/>
            <a:ext cx="792163" cy="360363"/>
          </a:xfrm>
          <a:prstGeom prst="actionButtonForwardNex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493">
                                            <p:txEl>
                                              <p:charRg st="71" end="88"/>
                                            </p:txEl>
                                          </p:spTgt>
                                        </p:tgtEl>
                                        <p:attrNameLst>
                                          <p:attrName>style.visibility</p:attrName>
                                        </p:attrNameLst>
                                      </p:cBhvr>
                                      <p:to>
                                        <p:strVal val="visible"/>
                                      </p:to>
                                    </p:set>
                                    <p:animEffect transition="in" filter="box(in)">
                                      <p:cBhvr>
                                        <p:cTn id="7" dur="500"/>
                                        <p:tgtEl>
                                          <p:spTgt spid="63493">
                                            <p:txEl>
                                              <p:charRg st="71" end="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3493">
                                            <p:txEl>
                                              <p:charRg st="89" end="104"/>
                                            </p:txEl>
                                          </p:spTgt>
                                        </p:tgtEl>
                                        <p:attrNameLst>
                                          <p:attrName>style.visibility</p:attrName>
                                        </p:attrNameLst>
                                      </p:cBhvr>
                                      <p:to>
                                        <p:strVal val="visible"/>
                                      </p:to>
                                    </p:set>
                                    <p:animEffect transition="in" filter="box(in)">
                                      <p:cBhvr>
                                        <p:cTn id="12" dur="500"/>
                                        <p:tgtEl>
                                          <p:spTgt spid="63493">
                                            <p:txEl>
                                              <p:charRg st="89"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493">
                                            <p:txEl>
                                              <p:charRg st="104" end="144"/>
                                            </p:txEl>
                                          </p:spTgt>
                                        </p:tgtEl>
                                        <p:attrNameLst>
                                          <p:attrName>style.visibility</p:attrName>
                                        </p:attrNameLst>
                                      </p:cBhvr>
                                      <p:to>
                                        <p:strVal val="visible"/>
                                      </p:to>
                                    </p:set>
                                    <p:animEffect transition="in" filter="box(in)">
                                      <p:cBhvr>
                                        <p:cTn id="17" dur="500"/>
                                        <p:tgtEl>
                                          <p:spTgt spid="63493">
                                            <p:txEl>
                                              <p:charRg st="104"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Text Box 4"/>
          <p:cNvSpPr txBox="1"/>
          <p:nvPr/>
        </p:nvSpPr>
        <p:spPr>
          <a:xfrm>
            <a:off x="539750" y="404813"/>
            <a:ext cx="8070850" cy="5700712"/>
          </a:xfrm>
          <a:prstGeom prst="rect">
            <a:avLst/>
          </a:prstGeom>
          <a:noFill/>
          <a:ln w="9525">
            <a:noFill/>
          </a:ln>
        </p:spPr>
        <p:txBody>
          <a:bodyPr>
            <a:spAutoFit/>
          </a:bodyPr>
          <a:p>
            <a:pPr algn="just">
              <a:lnSpc>
                <a:spcPct val="145000"/>
              </a:lnSpc>
              <a:buClrTx/>
            </a:pPr>
            <a:r>
              <a:rPr lang="en-US" altLang="zh-CN" b="0" dirty="0">
                <a:latin typeface="Times New Roman" panose="02020603050405020304" pitchFamily="18" charset="0"/>
              </a:rPr>
              <a:t>       </a:t>
            </a:r>
            <a:r>
              <a:rPr lang="zh-CN" altLang="en-US" sz="2800" b="0" dirty="0">
                <a:latin typeface="Times New Roman" panose="02020603050405020304" pitchFamily="18" charset="0"/>
              </a:rPr>
              <a:t>（ </a:t>
            </a:r>
            <a:r>
              <a:rPr lang="en-US" altLang="zh-CN" sz="2800" b="0" dirty="0">
                <a:latin typeface="Times New Roman" panose="02020603050405020304" pitchFamily="18" charset="0"/>
              </a:rPr>
              <a:t>2</a:t>
            </a:r>
            <a:r>
              <a:rPr lang="zh-CN" altLang="en-US" sz="2800" b="0" dirty="0">
                <a:latin typeface="Times New Roman" panose="02020603050405020304" pitchFamily="18" charset="0"/>
              </a:rPr>
              <a:t>） </a:t>
            </a:r>
            <a:r>
              <a:rPr lang="zh-CN" altLang="en-US" sz="2800" dirty="0">
                <a:solidFill>
                  <a:srgbClr val="00CC66"/>
                </a:solidFill>
                <a:latin typeface="Times New Roman" panose="02020603050405020304" pitchFamily="18" charset="0"/>
              </a:rPr>
              <a:t>对对象操纵和管理的软件集合</a:t>
            </a:r>
            <a:endParaRPr lang="zh-CN" altLang="en-US" sz="2800" dirty="0">
              <a:solidFill>
                <a:srgbClr val="00CC66"/>
              </a:solidFill>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这是文件管理系统的核心部分。功能包括：</a:t>
            </a:r>
            <a:endParaRPr lang="zh-CN" altLang="en-US" dirty="0">
              <a:latin typeface="Times New Roman" panose="02020603050405020304" pitchFamily="18" charset="0"/>
            </a:endParaRPr>
          </a:p>
          <a:p>
            <a:pPr lvl="1" algn="just" eaLnBrk="1" hangingPunct="1">
              <a:lnSpc>
                <a:spcPct val="145000"/>
              </a:lnSpc>
              <a:buClrTx/>
              <a:buChar char="•"/>
            </a:pPr>
            <a:r>
              <a:rPr lang="zh-CN" altLang="en-US" dirty="0">
                <a:latin typeface="Times New Roman" panose="02020603050405020304" pitchFamily="18" charset="0"/>
              </a:rPr>
              <a:t>	对文件存储空间的管理</a:t>
            </a:r>
            <a:endParaRPr lang="zh-CN" altLang="en-US" dirty="0">
              <a:latin typeface="Times New Roman" panose="02020603050405020304" pitchFamily="18" charset="0"/>
            </a:endParaRPr>
          </a:p>
          <a:p>
            <a:pPr lvl="1" algn="just" eaLnBrk="1" hangingPunct="1">
              <a:lnSpc>
                <a:spcPct val="145000"/>
              </a:lnSpc>
              <a:buClrTx/>
              <a:buChar char="•"/>
            </a:pPr>
            <a:r>
              <a:rPr lang="zh-CN" altLang="en-US" dirty="0">
                <a:latin typeface="Times New Roman" panose="02020603050405020304" pitchFamily="18" charset="0"/>
              </a:rPr>
              <a:t>	对文件目录的管理</a:t>
            </a:r>
            <a:endParaRPr lang="zh-CN" altLang="en-US" dirty="0">
              <a:latin typeface="Times New Roman" panose="02020603050405020304" pitchFamily="18" charset="0"/>
            </a:endParaRPr>
          </a:p>
          <a:p>
            <a:pPr lvl="1" algn="just" eaLnBrk="1" hangingPunct="1">
              <a:lnSpc>
                <a:spcPct val="145000"/>
              </a:lnSpc>
              <a:buClrTx/>
              <a:buChar char="•"/>
            </a:pPr>
            <a:r>
              <a:rPr lang="zh-CN" altLang="en-US" dirty="0">
                <a:latin typeface="Times New Roman" panose="02020603050405020304" pitchFamily="18" charset="0"/>
              </a:rPr>
              <a:t>     将文件的逻辑地址转换为物理地址的机制</a:t>
            </a:r>
            <a:endParaRPr lang="zh-CN" altLang="en-US" dirty="0">
              <a:latin typeface="Times New Roman" panose="02020603050405020304" pitchFamily="18" charset="0"/>
            </a:endParaRPr>
          </a:p>
          <a:p>
            <a:pPr lvl="1" algn="just" eaLnBrk="1" hangingPunct="1">
              <a:lnSpc>
                <a:spcPct val="145000"/>
              </a:lnSpc>
              <a:buClrTx/>
              <a:buChar char="•"/>
            </a:pPr>
            <a:r>
              <a:rPr lang="zh-CN" altLang="en-US" dirty="0">
                <a:latin typeface="Times New Roman" panose="02020603050405020304" pitchFamily="18" charset="0"/>
              </a:rPr>
              <a:t>      对文件读和写的管理</a:t>
            </a:r>
            <a:endParaRPr lang="zh-CN" altLang="en-US" dirty="0">
              <a:latin typeface="Times New Roman" panose="02020603050405020304" pitchFamily="18" charset="0"/>
            </a:endParaRPr>
          </a:p>
          <a:p>
            <a:pPr lvl="1" algn="just" eaLnBrk="1" hangingPunct="1">
              <a:lnSpc>
                <a:spcPct val="145000"/>
              </a:lnSpc>
              <a:buClrTx/>
              <a:buChar char="•"/>
            </a:pPr>
            <a:r>
              <a:rPr lang="zh-CN" altLang="en-US" dirty="0">
                <a:latin typeface="Times New Roman" panose="02020603050405020304" pitchFamily="18" charset="0"/>
              </a:rPr>
              <a:t>      对文件的共享与保护等功能。</a:t>
            </a:r>
            <a:endParaRPr lang="zh-CN" altLang="en-US" dirty="0">
              <a:latin typeface="Times New Roman" panose="02020603050405020304" pitchFamily="18" charset="0"/>
            </a:endParaRPr>
          </a:p>
          <a:p>
            <a:pPr algn="just">
              <a:lnSpc>
                <a:spcPct val="145000"/>
              </a:lnSpc>
              <a:buClrTx/>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6">
                                            <p:txEl>
                                              <p:charRg st="54" end="66"/>
                                            </p:txEl>
                                          </p:spTgt>
                                        </p:tgtEl>
                                        <p:attrNameLst>
                                          <p:attrName>style.visibility</p:attrName>
                                        </p:attrNameLst>
                                      </p:cBhvr>
                                      <p:to>
                                        <p:strVal val="visible"/>
                                      </p:to>
                                    </p:set>
                                    <p:animEffect transition="in" filter="box(in)">
                                      <p:cBhvr>
                                        <p:cTn id="7" dur="500"/>
                                        <p:tgtEl>
                                          <p:spTgt spid="13316">
                                            <p:txEl>
                                              <p:charRg st="54"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316">
                                            <p:txEl>
                                              <p:charRg st="66" end="76"/>
                                            </p:txEl>
                                          </p:spTgt>
                                        </p:tgtEl>
                                        <p:attrNameLst>
                                          <p:attrName>style.visibility</p:attrName>
                                        </p:attrNameLst>
                                      </p:cBhvr>
                                      <p:to>
                                        <p:strVal val="visible"/>
                                      </p:to>
                                    </p:set>
                                    <p:animEffect transition="in" filter="box(in)">
                                      <p:cBhvr>
                                        <p:cTn id="12" dur="500"/>
                                        <p:tgtEl>
                                          <p:spTgt spid="13316">
                                            <p:txEl>
                                              <p:charRg st="66"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16">
                                            <p:txEl>
                                              <p:charRg st="76" end="100"/>
                                            </p:txEl>
                                          </p:spTgt>
                                        </p:tgtEl>
                                        <p:attrNameLst>
                                          <p:attrName>style.visibility</p:attrName>
                                        </p:attrNameLst>
                                      </p:cBhvr>
                                      <p:to>
                                        <p:strVal val="visible"/>
                                      </p:to>
                                    </p:set>
                                    <p:animEffect transition="in" filter="box(in)">
                                      <p:cBhvr>
                                        <p:cTn id="17" dur="500"/>
                                        <p:tgtEl>
                                          <p:spTgt spid="13316">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3316">
                                            <p:txEl>
                                              <p:charRg st="100" end="116"/>
                                            </p:txEl>
                                          </p:spTgt>
                                        </p:tgtEl>
                                        <p:attrNameLst>
                                          <p:attrName>style.visibility</p:attrName>
                                        </p:attrNameLst>
                                      </p:cBhvr>
                                      <p:to>
                                        <p:strVal val="visible"/>
                                      </p:to>
                                    </p:set>
                                    <p:animEffect transition="in" filter="box(in)">
                                      <p:cBhvr>
                                        <p:cTn id="22" dur="500"/>
                                        <p:tgtEl>
                                          <p:spTgt spid="13316">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3316">
                                            <p:txEl>
                                              <p:charRg st="116" end="136"/>
                                            </p:txEl>
                                          </p:spTgt>
                                        </p:tgtEl>
                                        <p:attrNameLst>
                                          <p:attrName>style.visibility</p:attrName>
                                        </p:attrNameLst>
                                      </p:cBhvr>
                                      <p:to>
                                        <p:strVal val="visible"/>
                                      </p:to>
                                    </p:set>
                                    <p:animEffect transition="in" filter="box(in)">
                                      <p:cBhvr>
                                        <p:cTn id="27" dur="500"/>
                                        <p:tgtEl>
                                          <p:spTgt spid="13316">
                                            <p:txEl>
                                              <p:charRg st="116"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250825" y="188913"/>
            <a:ext cx="6048375"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四</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成组链接法</a:t>
            </a:r>
            <a:endParaRPr lang="zh-CN" altLang="en-US" sz="3600" dirty="0">
              <a:solidFill>
                <a:srgbClr val="3333FF"/>
              </a:solidFill>
              <a:latin typeface="Times New Roman" panose="02020603050405020304" pitchFamily="18" charset="0"/>
            </a:endParaRPr>
          </a:p>
        </p:txBody>
      </p:sp>
      <p:sp>
        <p:nvSpPr>
          <p:cNvPr id="94211" name="Text Box 3"/>
          <p:cNvSpPr txBox="1"/>
          <p:nvPr/>
        </p:nvSpPr>
        <p:spPr>
          <a:xfrm>
            <a:off x="0" y="836613"/>
            <a:ext cx="9144000" cy="884237"/>
          </a:xfrm>
          <a:prstGeom prst="rect">
            <a:avLst/>
          </a:prstGeom>
          <a:noFill/>
          <a:ln w="9525">
            <a:noFill/>
          </a:ln>
        </p:spPr>
        <p:txBody>
          <a:bodyPr>
            <a:spAutoFit/>
          </a:bodyPr>
          <a:p>
            <a:pPr marL="457200" indent="-457200">
              <a:spcBef>
                <a:spcPct val="0"/>
              </a:spcBef>
              <a:buClrTx/>
              <a:buAutoNum type="arabicPeriod"/>
            </a:pPr>
            <a:r>
              <a:rPr lang="zh-CN" altLang="en-US" sz="2800" dirty="0">
                <a:solidFill>
                  <a:schemeClr val="accent1"/>
                </a:solidFill>
                <a:latin typeface="Times New Roman" panose="02020603050405020304" pitchFamily="18" charset="0"/>
              </a:rPr>
              <a:t>空闲盘块的组织</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）对所有空闲盘块分组：</a:t>
            </a:r>
            <a:r>
              <a:rPr lang="zh-CN" altLang="en-US" sz="2000" b="0" dirty="0">
                <a:latin typeface="Arial" panose="020B0604020202020204" pitchFamily="34" charset="0"/>
              </a:rPr>
              <a:t>　</a:t>
            </a:r>
            <a:endParaRPr lang="zh-CN" altLang="en-US" sz="2000" b="0" dirty="0">
              <a:latin typeface="Arial" panose="020B0604020202020204" pitchFamily="34" charset="0"/>
            </a:endParaRPr>
          </a:p>
        </p:txBody>
      </p:sp>
      <p:grpSp>
        <p:nvGrpSpPr>
          <p:cNvPr id="94212" name="Group 75"/>
          <p:cNvGrpSpPr/>
          <p:nvPr/>
        </p:nvGrpSpPr>
        <p:grpSpPr>
          <a:xfrm>
            <a:off x="611188" y="2038350"/>
            <a:ext cx="8137525" cy="4127500"/>
            <a:chOff x="385" y="2275"/>
            <a:chExt cx="4443" cy="1553"/>
          </a:xfrm>
        </p:grpSpPr>
        <p:sp>
          <p:nvSpPr>
            <p:cNvPr id="312324" name="Rectangle 4"/>
            <p:cNvSpPr>
              <a:spLocks noChangeArrowheads="1"/>
            </p:cNvSpPr>
            <p:nvPr/>
          </p:nvSpPr>
          <p:spPr bwMode="auto">
            <a:xfrm>
              <a:off x="4059" y="229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25" name="Rectangle 5"/>
            <p:cNvSpPr>
              <a:spLocks noChangeArrowheads="1"/>
            </p:cNvSpPr>
            <p:nvPr/>
          </p:nvSpPr>
          <p:spPr bwMode="auto">
            <a:xfrm>
              <a:off x="4059" y="251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26" name="Text Box 6"/>
            <p:cNvSpPr txBox="1">
              <a:spLocks noChangeArrowheads="1"/>
            </p:cNvSpPr>
            <p:nvPr/>
          </p:nvSpPr>
          <p:spPr bwMode="auto">
            <a:xfrm>
              <a:off x="4150" y="2512"/>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498</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27" name="Rectangle 7"/>
            <p:cNvSpPr>
              <a:spLocks noChangeArrowheads="1"/>
            </p:cNvSpPr>
            <p:nvPr/>
          </p:nvSpPr>
          <p:spPr bwMode="auto">
            <a:xfrm>
              <a:off x="4059" y="274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28" name="Text Box 8"/>
            <p:cNvSpPr txBox="1">
              <a:spLocks noChangeArrowheads="1"/>
            </p:cNvSpPr>
            <p:nvPr/>
          </p:nvSpPr>
          <p:spPr bwMode="auto">
            <a:xfrm>
              <a:off x="4150" y="2704"/>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29" name="Rectangle 9"/>
            <p:cNvSpPr>
              <a:spLocks noChangeArrowheads="1"/>
            </p:cNvSpPr>
            <p:nvPr/>
          </p:nvSpPr>
          <p:spPr bwMode="auto">
            <a:xfrm>
              <a:off x="4059" y="297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30" name="Text Box 10"/>
            <p:cNvSpPr txBox="1">
              <a:spLocks noChangeArrowheads="1"/>
            </p:cNvSpPr>
            <p:nvPr/>
          </p:nvSpPr>
          <p:spPr bwMode="auto">
            <a:xfrm>
              <a:off x="4150" y="2976"/>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402</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31" name="Text Box 11"/>
            <p:cNvSpPr txBox="1">
              <a:spLocks noChangeArrowheads="1"/>
            </p:cNvSpPr>
            <p:nvPr/>
          </p:nvSpPr>
          <p:spPr bwMode="auto">
            <a:xfrm>
              <a:off x="4150" y="2286"/>
              <a:ext cx="363"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499</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32" name="Text Box 12"/>
            <p:cNvSpPr txBox="1">
              <a:spLocks noChangeArrowheads="1"/>
            </p:cNvSpPr>
            <p:nvPr/>
          </p:nvSpPr>
          <p:spPr bwMode="auto">
            <a:xfrm>
              <a:off x="4014" y="3657"/>
              <a:ext cx="725"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最末组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33" name="Rectangle 13"/>
            <p:cNvSpPr>
              <a:spLocks noChangeArrowheads="1"/>
            </p:cNvSpPr>
            <p:nvPr/>
          </p:nvSpPr>
          <p:spPr bwMode="auto">
            <a:xfrm>
              <a:off x="4059" y="320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34" name="Text Box 14"/>
            <p:cNvSpPr txBox="1">
              <a:spLocks noChangeArrowheads="1"/>
            </p:cNvSpPr>
            <p:nvPr/>
          </p:nvSpPr>
          <p:spPr bwMode="auto">
            <a:xfrm>
              <a:off x="4150" y="3203"/>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401</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35" name="AutoShape 15"/>
            <p:cNvSpPr/>
            <p:nvPr/>
          </p:nvSpPr>
          <p:spPr bwMode="auto">
            <a:xfrm>
              <a:off x="4558" y="2296"/>
              <a:ext cx="47" cy="998"/>
            </a:xfrm>
            <a:prstGeom prst="rightBrace">
              <a:avLst>
                <a:gd name="adj1" fmla="val 180797"/>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36" name="Text Box 16"/>
            <p:cNvSpPr txBox="1">
              <a:spLocks noChangeArrowheads="1"/>
            </p:cNvSpPr>
            <p:nvPr/>
          </p:nvSpPr>
          <p:spPr bwMode="auto">
            <a:xfrm>
              <a:off x="4545" y="2568"/>
              <a:ext cx="283"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99</a:t>
              </a:r>
              <a:r>
                <a:rPr kumimoji="0" lang="zh-CN" altLang="en-US" sz="2200" kern="1200" cap="none" spc="0" normalizeH="0" baseline="0" noProof="0">
                  <a:latin typeface="Arial" panose="020B0604020202020204" pitchFamily="34" charset="0"/>
                  <a:ea typeface="宋体" panose="02010600030101010101" pitchFamily="2" charset="-122"/>
                  <a:cs typeface="+mn-cs"/>
                </a:rPr>
                <a:t>块</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37" name="Rectangle 17"/>
            <p:cNvSpPr>
              <a:spLocks noChangeArrowheads="1"/>
            </p:cNvSpPr>
            <p:nvPr/>
          </p:nvSpPr>
          <p:spPr bwMode="auto">
            <a:xfrm>
              <a:off x="3152" y="230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38" name="Rectangle 18"/>
            <p:cNvSpPr>
              <a:spLocks noChangeArrowheads="1"/>
            </p:cNvSpPr>
            <p:nvPr/>
          </p:nvSpPr>
          <p:spPr bwMode="auto">
            <a:xfrm>
              <a:off x="3152" y="252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39" name="Text Box 19"/>
            <p:cNvSpPr txBox="1">
              <a:spLocks noChangeArrowheads="1"/>
            </p:cNvSpPr>
            <p:nvPr/>
          </p:nvSpPr>
          <p:spPr bwMode="auto">
            <a:xfrm>
              <a:off x="3243" y="2522"/>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399</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40" name="Rectangle 20"/>
            <p:cNvSpPr>
              <a:spLocks noChangeArrowheads="1"/>
            </p:cNvSpPr>
            <p:nvPr/>
          </p:nvSpPr>
          <p:spPr bwMode="auto">
            <a:xfrm>
              <a:off x="3152" y="274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41" name="Text Box 21"/>
            <p:cNvSpPr txBox="1">
              <a:spLocks noChangeArrowheads="1"/>
            </p:cNvSpPr>
            <p:nvPr/>
          </p:nvSpPr>
          <p:spPr bwMode="auto">
            <a:xfrm>
              <a:off x="3243" y="2749"/>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398</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42" name="Rectangle 22"/>
            <p:cNvSpPr>
              <a:spLocks noChangeArrowheads="1"/>
            </p:cNvSpPr>
            <p:nvPr/>
          </p:nvSpPr>
          <p:spPr bwMode="auto">
            <a:xfrm>
              <a:off x="3152" y="298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43" name="Text Box 23"/>
            <p:cNvSpPr txBox="1">
              <a:spLocks noChangeArrowheads="1"/>
            </p:cNvSpPr>
            <p:nvPr/>
          </p:nvSpPr>
          <p:spPr bwMode="auto">
            <a:xfrm>
              <a:off x="3243" y="2941"/>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44" name="Rectangle 24"/>
            <p:cNvSpPr>
              <a:spLocks noChangeArrowheads="1"/>
            </p:cNvSpPr>
            <p:nvPr/>
          </p:nvSpPr>
          <p:spPr bwMode="auto">
            <a:xfrm>
              <a:off x="3152" y="321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45" name="Text Box 25"/>
            <p:cNvSpPr txBox="1">
              <a:spLocks noChangeArrowheads="1"/>
            </p:cNvSpPr>
            <p:nvPr/>
          </p:nvSpPr>
          <p:spPr bwMode="auto">
            <a:xfrm>
              <a:off x="3243" y="3213"/>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302</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46" name="Text Box 26"/>
            <p:cNvSpPr txBox="1">
              <a:spLocks noChangeArrowheads="1"/>
            </p:cNvSpPr>
            <p:nvPr/>
          </p:nvSpPr>
          <p:spPr bwMode="auto">
            <a:xfrm>
              <a:off x="3243" y="2296"/>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400</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47" name="Text Box 27"/>
            <p:cNvSpPr txBox="1">
              <a:spLocks noChangeArrowheads="1"/>
            </p:cNvSpPr>
            <p:nvPr/>
          </p:nvSpPr>
          <p:spPr bwMode="auto">
            <a:xfrm>
              <a:off x="3197" y="3667"/>
              <a:ext cx="499"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第</a:t>
              </a:r>
              <a:r>
                <a:rPr kumimoji="0" lang="en-US" altLang="zh-CN" sz="2200" kern="1200" cap="none" spc="0" normalizeH="0" baseline="0" noProof="0">
                  <a:latin typeface="Arial" panose="020B0604020202020204" pitchFamily="34" charset="0"/>
                  <a:ea typeface="宋体" panose="02010600030101010101" pitchFamily="2" charset="-122"/>
                  <a:cs typeface="+mn-cs"/>
                </a:rPr>
                <a:t>4</a:t>
              </a:r>
              <a:r>
                <a:rPr kumimoji="0" lang="zh-CN" altLang="en-US" sz="2200" kern="1200" cap="none" spc="0" normalizeH="0" baseline="0" noProof="0">
                  <a:latin typeface="Arial" panose="020B0604020202020204" pitchFamily="34" charset="0"/>
                  <a:ea typeface="宋体" panose="02010600030101010101" pitchFamily="2" charset="-122"/>
                  <a:cs typeface="+mn-cs"/>
                </a:rPr>
                <a:t>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48" name="Rectangle 28"/>
            <p:cNvSpPr>
              <a:spLocks noChangeArrowheads="1"/>
            </p:cNvSpPr>
            <p:nvPr/>
          </p:nvSpPr>
          <p:spPr bwMode="auto">
            <a:xfrm>
              <a:off x="3152" y="344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49" name="Text Box 29"/>
            <p:cNvSpPr txBox="1">
              <a:spLocks noChangeArrowheads="1"/>
            </p:cNvSpPr>
            <p:nvPr/>
          </p:nvSpPr>
          <p:spPr bwMode="auto">
            <a:xfrm>
              <a:off x="3243" y="3440"/>
              <a:ext cx="363"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301</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50" name="AutoShape 30"/>
            <p:cNvSpPr/>
            <p:nvPr/>
          </p:nvSpPr>
          <p:spPr bwMode="auto">
            <a:xfrm>
              <a:off x="3651" y="2306"/>
              <a:ext cx="46" cy="1270"/>
            </a:xfrm>
            <a:prstGeom prst="rightBrace">
              <a:avLst>
                <a:gd name="adj1" fmla="val 230072"/>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51" name="Text Box 31"/>
            <p:cNvSpPr txBox="1">
              <a:spLocks noChangeArrowheads="1"/>
            </p:cNvSpPr>
            <p:nvPr/>
          </p:nvSpPr>
          <p:spPr bwMode="auto">
            <a:xfrm>
              <a:off x="3638" y="2805"/>
              <a:ext cx="283"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100</a:t>
              </a:r>
              <a:r>
                <a:rPr kumimoji="0" lang="zh-CN" altLang="en-US" sz="2200" kern="1200" cap="none" spc="0" normalizeH="0" baseline="0" noProof="0">
                  <a:latin typeface="Arial" panose="020B0604020202020204" pitchFamily="34" charset="0"/>
                  <a:ea typeface="宋体" panose="02010600030101010101" pitchFamily="2" charset="-122"/>
                  <a:cs typeface="+mn-cs"/>
                </a:rPr>
                <a:t>块</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52" name="Rectangle 32"/>
            <p:cNvSpPr>
              <a:spLocks noChangeArrowheads="1"/>
            </p:cNvSpPr>
            <p:nvPr/>
          </p:nvSpPr>
          <p:spPr bwMode="auto">
            <a:xfrm>
              <a:off x="2245" y="230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53" name="Rectangle 33"/>
            <p:cNvSpPr>
              <a:spLocks noChangeArrowheads="1"/>
            </p:cNvSpPr>
            <p:nvPr/>
          </p:nvSpPr>
          <p:spPr bwMode="auto">
            <a:xfrm>
              <a:off x="2245" y="252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54" name="Text Box 34"/>
            <p:cNvSpPr txBox="1">
              <a:spLocks noChangeArrowheads="1"/>
            </p:cNvSpPr>
            <p:nvPr/>
          </p:nvSpPr>
          <p:spPr bwMode="auto">
            <a:xfrm>
              <a:off x="2336" y="2522"/>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299</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55" name="Rectangle 35"/>
            <p:cNvSpPr>
              <a:spLocks noChangeArrowheads="1"/>
            </p:cNvSpPr>
            <p:nvPr/>
          </p:nvSpPr>
          <p:spPr bwMode="auto">
            <a:xfrm>
              <a:off x="2245" y="274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56" name="Text Box 36"/>
            <p:cNvSpPr txBox="1">
              <a:spLocks noChangeArrowheads="1"/>
            </p:cNvSpPr>
            <p:nvPr/>
          </p:nvSpPr>
          <p:spPr bwMode="auto">
            <a:xfrm>
              <a:off x="2336" y="2749"/>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298</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57" name="Rectangle 37"/>
            <p:cNvSpPr>
              <a:spLocks noChangeArrowheads="1"/>
            </p:cNvSpPr>
            <p:nvPr/>
          </p:nvSpPr>
          <p:spPr bwMode="auto">
            <a:xfrm>
              <a:off x="2245" y="298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58" name="Text Box 38"/>
            <p:cNvSpPr txBox="1">
              <a:spLocks noChangeArrowheads="1"/>
            </p:cNvSpPr>
            <p:nvPr/>
          </p:nvSpPr>
          <p:spPr bwMode="auto">
            <a:xfrm>
              <a:off x="2336" y="2941"/>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59" name="Rectangle 39"/>
            <p:cNvSpPr>
              <a:spLocks noChangeArrowheads="1"/>
            </p:cNvSpPr>
            <p:nvPr/>
          </p:nvSpPr>
          <p:spPr bwMode="auto">
            <a:xfrm>
              <a:off x="2245" y="321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60" name="Text Box 40"/>
            <p:cNvSpPr txBox="1">
              <a:spLocks noChangeArrowheads="1"/>
            </p:cNvSpPr>
            <p:nvPr/>
          </p:nvSpPr>
          <p:spPr bwMode="auto">
            <a:xfrm>
              <a:off x="2336" y="3213"/>
              <a:ext cx="363"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202</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61" name="Text Box 41"/>
            <p:cNvSpPr txBox="1">
              <a:spLocks noChangeArrowheads="1"/>
            </p:cNvSpPr>
            <p:nvPr/>
          </p:nvSpPr>
          <p:spPr bwMode="auto">
            <a:xfrm>
              <a:off x="2336" y="2296"/>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300</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62" name="Text Box 42"/>
            <p:cNvSpPr txBox="1">
              <a:spLocks noChangeArrowheads="1"/>
            </p:cNvSpPr>
            <p:nvPr/>
          </p:nvSpPr>
          <p:spPr bwMode="auto">
            <a:xfrm>
              <a:off x="2290" y="3667"/>
              <a:ext cx="499"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第</a:t>
              </a:r>
              <a:r>
                <a:rPr kumimoji="0" lang="en-US" altLang="zh-CN" sz="2200" kern="1200" cap="none" spc="0" normalizeH="0" baseline="0" noProof="0">
                  <a:latin typeface="Arial" panose="020B0604020202020204" pitchFamily="34" charset="0"/>
                  <a:ea typeface="宋体" panose="02010600030101010101" pitchFamily="2" charset="-122"/>
                  <a:cs typeface="+mn-cs"/>
                </a:rPr>
                <a:t>3</a:t>
              </a:r>
              <a:r>
                <a:rPr kumimoji="0" lang="zh-CN" altLang="en-US" sz="2200" kern="1200" cap="none" spc="0" normalizeH="0" baseline="0" noProof="0">
                  <a:latin typeface="Arial" panose="020B0604020202020204" pitchFamily="34" charset="0"/>
                  <a:ea typeface="宋体" panose="02010600030101010101" pitchFamily="2" charset="-122"/>
                  <a:cs typeface="+mn-cs"/>
                </a:rPr>
                <a:t>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63" name="Rectangle 43"/>
            <p:cNvSpPr>
              <a:spLocks noChangeArrowheads="1"/>
            </p:cNvSpPr>
            <p:nvPr/>
          </p:nvSpPr>
          <p:spPr bwMode="auto">
            <a:xfrm>
              <a:off x="2245" y="344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64" name="Text Box 44"/>
            <p:cNvSpPr txBox="1">
              <a:spLocks noChangeArrowheads="1"/>
            </p:cNvSpPr>
            <p:nvPr/>
          </p:nvSpPr>
          <p:spPr bwMode="auto">
            <a:xfrm>
              <a:off x="2336" y="3430"/>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201</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65" name="AutoShape 45"/>
            <p:cNvSpPr/>
            <p:nvPr/>
          </p:nvSpPr>
          <p:spPr bwMode="auto">
            <a:xfrm>
              <a:off x="2744" y="2306"/>
              <a:ext cx="46" cy="1270"/>
            </a:xfrm>
            <a:prstGeom prst="rightBrace">
              <a:avLst>
                <a:gd name="adj1" fmla="val 230072"/>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66" name="Text Box 46"/>
            <p:cNvSpPr txBox="1">
              <a:spLocks noChangeArrowheads="1"/>
            </p:cNvSpPr>
            <p:nvPr/>
          </p:nvSpPr>
          <p:spPr bwMode="auto">
            <a:xfrm>
              <a:off x="2730" y="2805"/>
              <a:ext cx="284"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100</a:t>
              </a:r>
              <a:r>
                <a:rPr kumimoji="0" lang="zh-CN" altLang="en-US" sz="2200" kern="1200" cap="none" spc="0" normalizeH="0" baseline="0" noProof="0">
                  <a:latin typeface="Arial" panose="020B0604020202020204" pitchFamily="34" charset="0"/>
                  <a:ea typeface="宋体" panose="02010600030101010101" pitchFamily="2" charset="-122"/>
                  <a:cs typeface="+mn-cs"/>
                </a:rPr>
                <a:t>块</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67" name="Rectangle 47"/>
            <p:cNvSpPr>
              <a:spLocks noChangeArrowheads="1"/>
            </p:cNvSpPr>
            <p:nvPr/>
          </p:nvSpPr>
          <p:spPr bwMode="auto">
            <a:xfrm>
              <a:off x="1338" y="229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68" name="Rectangle 48"/>
            <p:cNvSpPr>
              <a:spLocks noChangeArrowheads="1"/>
            </p:cNvSpPr>
            <p:nvPr/>
          </p:nvSpPr>
          <p:spPr bwMode="auto">
            <a:xfrm>
              <a:off x="1338" y="251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69" name="Text Box 49"/>
            <p:cNvSpPr txBox="1">
              <a:spLocks noChangeArrowheads="1"/>
            </p:cNvSpPr>
            <p:nvPr/>
          </p:nvSpPr>
          <p:spPr bwMode="auto">
            <a:xfrm>
              <a:off x="1429" y="2512"/>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199</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70" name="Rectangle 50"/>
            <p:cNvSpPr>
              <a:spLocks noChangeArrowheads="1"/>
            </p:cNvSpPr>
            <p:nvPr/>
          </p:nvSpPr>
          <p:spPr bwMode="auto">
            <a:xfrm>
              <a:off x="1338" y="273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71" name="Text Box 51"/>
            <p:cNvSpPr txBox="1">
              <a:spLocks noChangeArrowheads="1"/>
            </p:cNvSpPr>
            <p:nvPr/>
          </p:nvSpPr>
          <p:spPr bwMode="auto">
            <a:xfrm>
              <a:off x="1429" y="2739"/>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198</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72" name="Rectangle 52"/>
            <p:cNvSpPr>
              <a:spLocks noChangeArrowheads="1"/>
            </p:cNvSpPr>
            <p:nvPr/>
          </p:nvSpPr>
          <p:spPr bwMode="auto">
            <a:xfrm>
              <a:off x="1338" y="297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73" name="Text Box 53"/>
            <p:cNvSpPr txBox="1">
              <a:spLocks noChangeArrowheads="1"/>
            </p:cNvSpPr>
            <p:nvPr/>
          </p:nvSpPr>
          <p:spPr bwMode="auto">
            <a:xfrm>
              <a:off x="1429" y="2931"/>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74" name="Rectangle 54"/>
            <p:cNvSpPr>
              <a:spLocks noChangeArrowheads="1"/>
            </p:cNvSpPr>
            <p:nvPr/>
          </p:nvSpPr>
          <p:spPr bwMode="auto">
            <a:xfrm>
              <a:off x="1338" y="320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75" name="Text Box 55"/>
            <p:cNvSpPr txBox="1">
              <a:spLocks noChangeArrowheads="1"/>
            </p:cNvSpPr>
            <p:nvPr/>
          </p:nvSpPr>
          <p:spPr bwMode="auto">
            <a:xfrm>
              <a:off x="1429" y="3203"/>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102</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76" name="Text Box 56"/>
            <p:cNvSpPr txBox="1">
              <a:spLocks noChangeArrowheads="1"/>
            </p:cNvSpPr>
            <p:nvPr/>
          </p:nvSpPr>
          <p:spPr bwMode="auto">
            <a:xfrm>
              <a:off x="1429" y="2286"/>
              <a:ext cx="363"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200</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77" name="Text Box 57"/>
            <p:cNvSpPr txBox="1">
              <a:spLocks noChangeArrowheads="1"/>
            </p:cNvSpPr>
            <p:nvPr/>
          </p:nvSpPr>
          <p:spPr bwMode="auto">
            <a:xfrm>
              <a:off x="1383" y="3657"/>
              <a:ext cx="499"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第</a:t>
              </a:r>
              <a:r>
                <a:rPr kumimoji="0" lang="en-US" altLang="zh-CN" sz="2200" kern="1200" cap="none" spc="0" normalizeH="0" baseline="0" noProof="0">
                  <a:latin typeface="Arial" panose="020B0604020202020204" pitchFamily="34" charset="0"/>
                  <a:ea typeface="宋体" panose="02010600030101010101" pitchFamily="2" charset="-122"/>
                  <a:cs typeface="+mn-cs"/>
                </a:rPr>
                <a:t>2</a:t>
              </a:r>
              <a:r>
                <a:rPr kumimoji="0" lang="zh-CN" altLang="en-US" sz="2200" kern="1200" cap="none" spc="0" normalizeH="0" baseline="0" noProof="0">
                  <a:latin typeface="Arial" panose="020B0604020202020204" pitchFamily="34" charset="0"/>
                  <a:ea typeface="宋体" panose="02010600030101010101" pitchFamily="2" charset="-122"/>
                  <a:cs typeface="+mn-cs"/>
                </a:rPr>
                <a:t>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78" name="Rectangle 58"/>
            <p:cNvSpPr>
              <a:spLocks noChangeArrowheads="1"/>
            </p:cNvSpPr>
            <p:nvPr/>
          </p:nvSpPr>
          <p:spPr bwMode="auto">
            <a:xfrm>
              <a:off x="1338" y="343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79" name="Text Box 59"/>
            <p:cNvSpPr txBox="1">
              <a:spLocks noChangeArrowheads="1"/>
            </p:cNvSpPr>
            <p:nvPr/>
          </p:nvSpPr>
          <p:spPr bwMode="auto">
            <a:xfrm>
              <a:off x="1429" y="3430"/>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101</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80" name="AutoShape 60"/>
            <p:cNvSpPr/>
            <p:nvPr/>
          </p:nvSpPr>
          <p:spPr bwMode="auto">
            <a:xfrm>
              <a:off x="1837" y="2296"/>
              <a:ext cx="46" cy="1270"/>
            </a:xfrm>
            <a:prstGeom prst="rightBrace">
              <a:avLst>
                <a:gd name="adj1" fmla="val 230072"/>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81" name="Text Box 61"/>
            <p:cNvSpPr txBox="1">
              <a:spLocks noChangeArrowheads="1"/>
            </p:cNvSpPr>
            <p:nvPr/>
          </p:nvSpPr>
          <p:spPr bwMode="auto">
            <a:xfrm>
              <a:off x="1824" y="2795"/>
              <a:ext cx="283"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100</a:t>
              </a:r>
              <a:r>
                <a:rPr kumimoji="0" lang="zh-CN" altLang="en-US" sz="2200" kern="1200" cap="none" spc="0" normalizeH="0" baseline="0" noProof="0">
                  <a:latin typeface="Arial" panose="020B0604020202020204" pitchFamily="34" charset="0"/>
                  <a:ea typeface="宋体" panose="02010600030101010101" pitchFamily="2" charset="-122"/>
                  <a:cs typeface="+mn-cs"/>
                </a:rPr>
                <a:t>块</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82" name="Rectangle 62"/>
            <p:cNvSpPr>
              <a:spLocks noChangeArrowheads="1"/>
            </p:cNvSpPr>
            <p:nvPr/>
          </p:nvSpPr>
          <p:spPr bwMode="auto">
            <a:xfrm>
              <a:off x="430" y="2285"/>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83" name="Rectangle 63"/>
            <p:cNvSpPr>
              <a:spLocks noChangeArrowheads="1"/>
            </p:cNvSpPr>
            <p:nvPr/>
          </p:nvSpPr>
          <p:spPr bwMode="auto">
            <a:xfrm>
              <a:off x="430" y="2501"/>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84" name="Text Box 64"/>
            <p:cNvSpPr txBox="1">
              <a:spLocks noChangeArrowheads="1"/>
            </p:cNvSpPr>
            <p:nvPr/>
          </p:nvSpPr>
          <p:spPr bwMode="auto">
            <a:xfrm>
              <a:off x="521" y="2501"/>
              <a:ext cx="363"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99</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85" name="Rectangle 65"/>
            <p:cNvSpPr>
              <a:spLocks noChangeArrowheads="1"/>
            </p:cNvSpPr>
            <p:nvPr/>
          </p:nvSpPr>
          <p:spPr bwMode="auto">
            <a:xfrm>
              <a:off x="430" y="2738"/>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86" name="Text Box 66"/>
            <p:cNvSpPr txBox="1">
              <a:spLocks noChangeArrowheads="1"/>
            </p:cNvSpPr>
            <p:nvPr/>
          </p:nvSpPr>
          <p:spPr bwMode="auto">
            <a:xfrm>
              <a:off x="521" y="2693"/>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87" name="Rectangle 67"/>
            <p:cNvSpPr>
              <a:spLocks noChangeArrowheads="1"/>
            </p:cNvSpPr>
            <p:nvPr/>
          </p:nvSpPr>
          <p:spPr bwMode="auto">
            <a:xfrm>
              <a:off x="430" y="2965"/>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88" name="Text Box 68"/>
            <p:cNvSpPr txBox="1">
              <a:spLocks noChangeArrowheads="1"/>
            </p:cNvSpPr>
            <p:nvPr/>
          </p:nvSpPr>
          <p:spPr bwMode="auto">
            <a:xfrm>
              <a:off x="521" y="2965"/>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200" dirty="0">
                  <a:latin typeface="Arial" panose="020B0604020202020204" pitchFamily="34" charset="0"/>
                </a:rPr>
                <a:t>9</a:t>
              </a:r>
              <a:endParaRPr lang="en-US" altLang="zh-CN" sz="2200" dirty="0">
                <a:latin typeface="Arial" panose="020B0604020202020204" pitchFamily="34" charset="0"/>
              </a:endParaRPr>
            </a:p>
          </p:txBody>
        </p:sp>
        <p:sp>
          <p:nvSpPr>
            <p:cNvPr id="312389" name="Text Box 69"/>
            <p:cNvSpPr txBox="1">
              <a:spLocks noChangeArrowheads="1"/>
            </p:cNvSpPr>
            <p:nvPr/>
          </p:nvSpPr>
          <p:spPr bwMode="auto">
            <a:xfrm>
              <a:off x="521" y="2275"/>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100</a:t>
              </a:r>
              <a:endParaRPr kumimoji="0" lang="en-US" altLang="zh-CN" sz="2200" kern="1200" cap="none" spc="0" normalizeH="0" baseline="0" noProof="0">
                <a:latin typeface="Arial" panose="020B0604020202020204" pitchFamily="34" charset="0"/>
                <a:ea typeface="宋体" panose="02010600030101010101" pitchFamily="2" charset="-122"/>
                <a:cs typeface="+mn-cs"/>
              </a:endParaRPr>
            </a:p>
          </p:txBody>
        </p:sp>
        <p:sp>
          <p:nvSpPr>
            <p:cNvPr id="312390" name="Text Box 70"/>
            <p:cNvSpPr txBox="1">
              <a:spLocks noChangeArrowheads="1"/>
            </p:cNvSpPr>
            <p:nvPr/>
          </p:nvSpPr>
          <p:spPr bwMode="auto">
            <a:xfrm>
              <a:off x="385" y="3646"/>
              <a:ext cx="726"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第</a:t>
              </a:r>
              <a:r>
                <a:rPr kumimoji="0" lang="en-US" altLang="zh-CN" sz="2200" kern="1200" cap="none" spc="0" normalizeH="0" baseline="0" noProof="0">
                  <a:latin typeface="Arial" panose="020B0604020202020204" pitchFamily="34" charset="0"/>
                  <a:ea typeface="宋体" panose="02010600030101010101" pitchFamily="2" charset="-122"/>
                  <a:cs typeface="+mn-cs"/>
                </a:rPr>
                <a:t>1</a:t>
              </a:r>
              <a:r>
                <a:rPr kumimoji="0" lang="zh-CN" altLang="en-US" sz="2200" kern="1200" cap="none" spc="0" normalizeH="0" baseline="0" noProof="0">
                  <a:latin typeface="Arial" panose="020B0604020202020204" pitchFamily="34" charset="0"/>
                  <a:ea typeface="宋体" panose="02010600030101010101" pitchFamily="2" charset="-122"/>
                  <a:cs typeface="+mn-cs"/>
                </a:rPr>
                <a:t>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2391" name="Rectangle 71"/>
            <p:cNvSpPr>
              <a:spLocks noChangeArrowheads="1"/>
            </p:cNvSpPr>
            <p:nvPr/>
          </p:nvSpPr>
          <p:spPr bwMode="auto">
            <a:xfrm>
              <a:off x="430" y="319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92" name="Text Box 72"/>
            <p:cNvSpPr txBox="1">
              <a:spLocks noChangeArrowheads="1"/>
            </p:cNvSpPr>
            <p:nvPr/>
          </p:nvSpPr>
          <p:spPr bwMode="auto">
            <a:xfrm>
              <a:off x="521" y="3192"/>
              <a:ext cx="363"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200" dirty="0">
                  <a:latin typeface="Arial" panose="020B0604020202020204" pitchFamily="34" charset="0"/>
                </a:rPr>
                <a:t>8</a:t>
              </a:r>
              <a:endParaRPr lang="en-US" altLang="zh-CN" sz="2200" dirty="0">
                <a:latin typeface="Arial" panose="020B0604020202020204" pitchFamily="34" charset="0"/>
              </a:endParaRPr>
            </a:p>
          </p:txBody>
        </p:sp>
        <p:sp>
          <p:nvSpPr>
            <p:cNvPr id="312393" name="AutoShape 73"/>
            <p:cNvSpPr/>
            <p:nvPr/>
          </p:nvSpPr>
          <p:spPr bwMode="auto">
            <a:xfrm>
              <a:off x="929" y="2285"/>
              <a:ext cx="46" cy="998"/>
            </a:xfrm>
            <a:prstGeom prst="rightBrace">
              <a:avLst>
                <a:gd name="adj1" fmla="val 180797"/>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394" name="Text Box 74"/>
            <p:cNvSpPr txBox="1">
              <a:spLocks noChangeArrowheads="1"/>
            </p:cNvSpPr>
            <p:nvPr/>
          </p:nvSpPr>
          <p:spPr bwMode="auto">
            <a:xfrm>
              <a:off x="915" y="2557"/>
              <a:ext cx="284"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2200" kern="1200" cap="none" spc="0" normalizeH="0" baseline="0" noProof="0">
                  <a:latin typeface="Arial" panose="020B0604020202020204" pitchFamily="34" charset="0"/>
                  <a:ea typeface="宋体" panose="02010600030101010101" pitchFamily="2" charset="-122"/>
                  <a:cs typeface="+mn-cs"/>
                </a:rPr>
                <a:t>93</a:t>
              </a:r>
              <a:r>
                <a:rPr kumimoji="0" lang="zh-CN" altLang="en-US" sz="2200" kern="1200" cap="none" spc="0" normalizeH="0" baseline="0" noProof="0">
                  <a:latin typeface="Arial" panose="020B0604020202020204" pitchFamily="34" charset="0"/>
                  <a:ea typeface="宋体" panose="02010600030101010101" pitchFamily="2" charset="-122"/>
                  <a:cs typeface="+mn-cs"/>
                </a:rPr>
                <a:t>块</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grpSp>
      <p:sp>
        <p:nvSpPr>
          <p:cNvPr id="312396" name="Text Box 76"/>
          <p:cNvSpPr txBox="1">
            <a:spLocks noChangeArrowheads="1"/>
          </p:cNvSpPr>
          <p:nvPr/>
        </p:nvSpPr>
        <p:spPr bwMode="auto">
          <a:xfrm>
            <a:off x="7308850" y="5373688"/>
            <a:ext cx="1079500"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第</a:t>
            </a:r>
            <a:r>
              <a:rPr kumimoji="0" lang="en-US" altLang="zh-CN" sz="2200" kern="1200" cap="none" spc="0" normalizeH="0" baseline="0" noProof="0">
                <a:latin typeface="Arial" panose="020B0604020202020204" pitchFamily="34" charset="0"/>
                <a:ea typeface="宋体" panose="02010600030101010101" pitchFamily="2" charset="-122"/>
                <a:cs typeface="+mn-cs"/>
              </a:rPr>
              <a:t>5</a:t>
            </a:r>
            <a:r>
              <a:rPr kumimoji="0" lang="zh-CN" altLang="en-US" sz="2200" kern="1200" cap="none" spc="0" normalizeH="0" baseline="0" noProof="0">
                <a:latin typeface="Arial" panose="020B0604020202020204" pitchFamily="34" charset="0"/>
                <a:ea typeface="宋体" panose="02010600030101010101" pitchFamily="2" charset="-122"/>
                <a:cs typeface="+mn-cs"/>
              </a:rPr>
              <a:t>组</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ext Box 2"/>
          <p:cNvSpPr txBox="1"/>
          <p:nvPr/>
        </p:nvSpPr>
        <p:spPr>
          <a:xfrm>
            <a:off x="323850" y="260350"/>
            <a:ext cx="6048375"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四</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成组链接法</a:t>
            </a:r>
            <a:endParaRPr lang="zh-CN" altLang="en-US" sz="3600" dirty="0">
              <a:solidFill>
                <a:srgbClr val="3333FF"/>
              </a:solidFill>
              <a:latin typeface="Times New Roman" panose="02020603050405020304" pitchFamily="18" charset="0"/>
            </a:endParaRPr>
          </a:p>
        </p:txBody>
      </p:sp>
      <p:sp>
        <p:nvSpPr>
          <p:cNvPr id="268291" name="Text Box 3"/>
          <p:cNvSpPr txBox="1"/>
          <p:nvPr/>
        </p:nvSpPr>
        <p:spPr>
          <a:xfrm>
            <a:off x="250825" y="1052513"/>
            <a:ext cx="8078788" cy="4657725"/>
          </a:xfrm>
          <a:prstGeom prst="rect">
            <a:avLst/>
          </a:prstGeom>
          <a:noFill/>
          <a:ln w="9525">
            <a:noFill/>
          </a:ln>
        </p:spPr>
        <p:txBody>
          <a:bodyPr>
            <a:spAutoFit/>
          </a:bodyPr>
          <a:p>
            <a:pPr marL="457200" indent="-457200">
              <a:spcBef>
                <a:spcPct val="0"/>
              </a:spcBef>
              <a:buClrTx/>
              <a:buAutoNum type="arabicPeriod"/>
            </a:pPr>
            <a:r>
              <a:rPr lang="zh-CN" altLang="en-US" sz="3200" dirty="0">
                <a:solidFill>
                  <a:schemeClr val="accent1"/>
                </a:solidFill>
                <a:latin typeface="Times New Roman" panose="02020603050405020304" pitchFamily="18" charset="0"/>
              </a:rPr>
              <a:t>空闲盘块的组织</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   </a:t>
            </a:r>
            <a:r>
              <a:rPr lang="zh-CN" altLang="en-US" sz="1400" dirty="0">
                <a:latin typeface="Times New Roman" panose="02020603050405020304" pitchFamily="18" charset="0"/>
              </a:rPr>
              <a:t>   </a:t>
            </a:r>
            <a:endParaRPr lang="zh-CN" altLang="en-US" sz="1400" dirty="0">
              <a:latin typeface="Times New Roman" panose="02020603050405020304" pitchFamily="18" charset="0"/>
            </a:endParaRPr>
          </a:p>
          <a:p>
            <a:pPr marL="457200" indent="-457200">
              <a:spcBef>
                <a:spcPct val="0"/>
              </a:spcBef>
              <a:buClrTx/>
            </a:pP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）空闲盘块的链接：</a:t>
            </a:r>
            <a:endParaRPr lang="zh-CN" altLang="en-US" sz="2800" dirty="0">
              <a:solidFill>
                <a:schemeClr val="tx2"/>
              </a:solidFill>
              <a:latin typeface="Times New Roman" panose="02020603050405020304" pitchFamily="18" charset="0"/>
            </a:endParaRPr>
          </a:p>
          <a:p>
            <a:pPr marL="457200" indent="-457200">
              <a:spcBef>
                <a:spcPct val="0"/>
              </a:spcBef>
              <a:buClrTx/>
            </a:pPr>
            <a:endParaRPr lang="zh-CN" altLang="en-US" dirty="0">
              <a:latin typeface="Times New Roman" panose="02020603050405020304" pitchFamily="18" charset="0"/>
            </a:endParaRPr>
          </a:p>
          <a:p>
            <a:pPr marL="457200" indent="-457200">
              <a:spcBef>
                <a:spcPct val="0"/>
              </a:spcBef>
              <a:buClrTx/>
            </a:pPr>
            <a:r>
              <a:rPr lang="zh-CN" altLang="en-US" dirty="0">
                <a:latin typeface="Arial" panose="020B0604020202020204" pitchFamily="34" charset="0"/>
              </a:rPr>
              <a:t>  ①　将每组（第</a:t>
            </a:r>
            <a:r>
              <a:rPr lang="en-US" altLang="zh-CN" dirty="0">
                <a:latin typeface="Arial" panose="020B0604020202020204" pitchFamily="34" charset="0"/>
              </a:rPr>
              <a:t>1</a:t>
            </a:r>
            <a:r>
              <a:rPr lang="zh-CN" altLang="en-US" dirty="0">
                <a:latin typeface="Arial" panose="020B0604020202020204" pitchFamily="34" charset="0"/>
              </a:rPr>
              <a:t>组除外）的总块数及相应的块号记录在前一组的最末块中：</a:t>
            </a:r>
            <a:endParaRPr lang="zh-CN" altLang="en-US" dirty="0">
              <a:latin typeface="Arial" panose="020B0604020202020204" pitchFamily="34" charset="0"/>
            </a:endParaRPr>
          </a:p>
          <a:p>
            <a:pPr marL="457200" indent="-457200">
              <a:spcBef>
                <a:spcPct val="0"/>
              </a:spcBef>
              <a:buClrTx/>
            </a:pP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② 对第</a:t>
            </a:r>
            <a:r>
              <a:rPr lang="en-US" altLang="zh-CN" dirty="0">
                <a:latin typeface="Arial" panose="020B0604020202020204" pitchFamily="34" charset="0"/>
              </a:rPr>
              <a:t>1</a:t>
            </a:r>
            <a:r>
              <a:rPr lang="zh-CN" altLang="en-US" dirty="0">
                <a:latin typeface="Arial" panose="020B0604020202020204" pitchFamily="34" charset="0"/>
              </a:rPr>
              <a:t>组，其总块数和各块块号记录在空闲盘块栈中，放在超级块里。</a:t>
            </a:r>
            <a:endParaRPr lang="zh-CN" altLang="en-US" dirty="0">
              <a:latin typeface="Arial" panose="020B0604020202020204" pitchFamily="34" charset="0"/>
            </a:endParaRPr>
          </a:p>
          <a:p>
            <a:pPr marL="457200" indent="-457200">
              <a:spcBef>
                <a:spcPct val="0"/>
              </a:spcBef>
              <a:buClrTx/>
            </a:pP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系统启动后，将超级块复制到主存中，并建立空闲盘块号栈，栈顶指针</a:t>
            </a:r>
            <a:r>
              <a:rPr lang="en-US" altLang="zh-CN" dirty="0">
                <a:latin typeface="Arial" panose="020B0604020202020204" pitchFamily="34" charset="0"/>
              </a:rPr>
              <a:t>S_Free=</a:t>
            </a:r>
            <a:r>
              <a:rPr lang="zh-CN" altLang="en-US" dirty="0">
                <a:latin typeface="Arial" panose="020B0604020202020204" pitchFamily="34" charset="0"/>
              </a:rPr>
              <a:t>第</a:t>
            </a:r>
            <a:r>
              <a:rPr lang="en-US" altLang="zh-CN" dirty="0">
                <a:latin typeface="Arial" panose="020B0604020202020204" pitchFamily="34" charset="0"/>
              </a:rPr>
              <a:t>1</a:t>
            </a:r>
            <a:r>
              <a:rPr lang="zh-CN" altLang="en-US" dirty="0">
                <a:latin typeface="Arial" panose="020B0604020202020204" pitchFamily="34" charset="0"/>
              </a:rPr>
              <a:t>组总块数。</a:t>
            </a:r>
            <a:endParaRPr lang="zh-CN" altLang="en-US" dirty="0">
              <a:latin typeface="Arial" panose="020B0604020202020204" pitchFamily="34" charset="0"/>
            </a:endParaRPr>
          </a:p>
        </p:txBody>
      </p:sp>
      <p:sp>
        <p:nvSpPr>
          <p:cNvPr id="268363" name="AutoShape 75">
            <a:hlinkClick r:id="" action="ppaction://hlinkshowjump?jump=nextslide" highlightClick="1"/>
          </p:cNvPr>
          <p:cNvSpPr>
            <a:spLocks noChangeArrowheads="1"/>
          </p:cNvSpPr>
          <p:nvPr/>
        </p:nvSpPr>
        <p:spPr bwMode="auto">
          <a:xfrm>
            <a:off x="3635375" y="3213100"/>
            <a:ext cx="1008063" cy="360363"/>
          </a:xfrm>
          <a:prstGeom prst="actionButtonForwardNext">
            <a:avLst/>
          </a:prstGeom>
          <a:solidFill>
            <a:srgbClr val="FF99CC"/>
          </a:solidFill>
          <a:ln w="12700">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68291">
                                            <p:txEl>
                                              <p:charRg st="29" end="66"/>
                                            </p:txEl>
                                          </p:spTgt>
                                        </p:tgtEl>
                                        <p:attrNameLst>
                                          <p:attrName>style.visibility</p:attrName>
                                        </p:attrNameLst>
                                      </p:cBhvr>
                                      <p:to>
                                        <p:strVal val="visible"/>
                                      </p:to>
                                    </p:set>
                                    <p:animEffect transition="in" filter="box(in)">
                                      <p:cBhvr>
                                        <p:cTn id="7" dur="500"/>
                                        <p:tgtEl>
                                          <p:spTgt spid="268291">
                                            <p:txEl>
                                              <p:charRg st="29"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8291">
                                            <p:txEl>
                                              <p:charRg st="67" end="103"/>
                                            </p:txEl>
                                          </p:spTgt>
                                        </p:tgtEl>
                                        <p:attrNameLst>
                                          <p:attrName>style.visibility</p:attrName>
                                        </p:attrNameLst>
                                      </p:cBhvr>
                                      <p:to>
                                        <p:strVal val="visible"/>
                                      </p:to>
                                    </p:set>
                                    <p:animEffect transition="in" filter="box(in)">
                                      <p:cBhvr>
                                        <p:cTn id="12" dur="500"/>
                                        <p:tgtEl>
                                          <p:spTgt spid="268291">
                                            <p:txEl>
                                              <p:charRg st="67"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68291">
                                            <p:txEl>
                                              <p:charRg st="104" end="150"/>
                                            </p:txEl>
                                          </p:spTgt>
                                        </p:tgtEl>
                                        <p:attrNameLst>
                                          <p:attrName>style.visibility</p:attrName>
                                        </p:attrNameLst>
                                      </p:cBhvr>
                                      <p:to>
                                        <p:strVal val="visible"/>
                                      </p:to>
                                    </p:set>
                                    <p:animEffect transition="in" filter="box(in)">
                                      <p:cBhvr>
                                        <p:cTn id="17" dur="500"/>
                                        <p:tgtEl>
                                          <p:spTgt spid="268291">
                                            <p:txEl>
                                              <p:charRg st="104"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258" name="Group 3"/>
          <p:cNvGrpSpPr/>
          <p:nvPr/>
        </p:nvGrpSpPr>
        <p:grpSpPr>
          <a:xfrm>
            <a:off x="1979613" y="404813"/>
            <a:ext cx="7081837" cy="6059487"/>
            <a:chOff x="1610" y="799"/>
            <a:chExt cx="4354" cy="3369"/>
          </a:xfrm>
        </p:grpSpPr>
        <p:sp>
          <p:nvSpPr>
            <p:cNvPr id="318468" name="Rectangle 4"/>
            <p:cNvSpPr>
              <a:spLocks noChangeArrowheads="1"/>
            </p:cNvSpPr>
            <p:nvPr/>
          </p:nvSpPr>
          <p:spPr bwMode="auto">
            <a:xfrm>
              <a:off x="5283" y="259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69" name="Rectangle 5"/>
            <p:cNvSpPr>
              <a:spLocks noChangeArrowheads="1"/>
            </p:cNvSpPr>
            <p:nvPr/>
          </p:nvSpPr>
          <p:spPr bwMode="auto">
            <a:xfrm>
              <a:off x="5283" y="280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70" name="Text Box 6"/>
            <p:cNvSpPr txBox="1">
              <a:spLocks noChangeArrowheads="1"/>
            </p:cNvSpPr>
            <p:nvPr/>
          </p:nvSpPr>
          <p:spPr bwMode="auto">
            <a:xfrm>
              <a:off x="5374" y="2809"/>
              <a:ext cx="362"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71" name="Rectangle 7"/>
            <p:cNvSpPr>
              <a:spLocks noChangeArrowheads="1"/>
            </p:cNvSpPr>
            <p:nvPr/>
          </p:nvSpPr>
          <p:spPr bwMode="auto">
            <a:xfrm>
              <a:off x="5283" y="304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72" name="Text Box 8"/>
            <p:cNvSpPr txBox="1">
              <a:spLocks noChangeArrowheads="1"/>
            </p:cNvSpPr>
            <p:nvPr/>
          </p:nvSpPr>
          <p:spPr bwMode="auto">
            <a:xfrm>
              <a:off x="5374" y="3001"/>
              <a:ext cx="362"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73" name="Rectangle 9"/>
            <p:cNvSpPr>
              <a:spLocks noChangeArrowheads="1"/>
            </p:cNvSpPr>
            <p:nvPr/>
          </p:nvSpPr>
          <p:spPr bwMode="auto">
            <a:xfrm>
              <a:off x="5283" y="327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74" name="Text Box 10"/>
            <p:cNvSpPr txBox="1">
              <a:spLocks noChangeArrowheads="1"/>
            </p:cNvSpPr>
            <p:nvPr/>
          </p:nvSpPr>
          <p:spPr bwMode="auto">
            <a:xfrm>
              <a:off x="5374" y="3273"/>
              <a:ext cx="362"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75" name="Text Box 11"/>
            <p:cNvSpPr txBox="1">
              <a:spLocks noChangeArrowheads="1"/>
            </p:cNvSpPr>
            <p:nvPr/>
          </p:nvSpPr>
          <p:spPr bwMode="auto">
            <a:xfrm>
              <a:off x="5374" y="2583"/>
              <a:ext cx="362"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76" name="Text Box 12"/>
            <p:cNvSpPr txBox="1">
              <a:spLocks noChangeArrowheads="1"/>
            </p:cNvSpPr>
            <p:nvPr/>
          </p:nvSpPr>
          <p:spPr bwMode="auto">
            <a:xfrm>
              <a:off x="5238" y="3954"/>
              <a:ext cx="726"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最末组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477" name="Rectangle 13"/>
            <p:cNvSpPr>
              <a:spLocks noChangeArrowheads="1"/>
            </p:cNvSpPr>
            <p:nvPr/>
          </p:nvSpPr>
          <p:spPr bwMode="auto">
            <a:xfrm>
              <a:off x="5283" y="350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78" name="Text Box 14"/>
            <p:cNvSpPr txBox="1">
              <a:spLocks noChangeArrowheads="1"/>
            </p:cNvSpPr>
            <p:nvPr/>
          </p:nvSpPr>
          <p:spPr bwMode="auto">
            <a:xfrm>
              <a:off x="5374" y="3499"/>
              <a:ext cx="362"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79" name="Rectangle 15"/>
            <p:cNvSpPr>
              <a:spLocks noChangeArrowheads="1"/>
            </p:cNvSpPr>
            <p:nvPr/>
          </p:nvSpPr>
          <p:spPr bwMode="auto">
            <a:xfrm>
              <a:off x="4422" y="281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80" name="Text Box 16"/>
            <p:cNvSpPr txBox="1">
              <a:spLocks noChangeArrowheads="1"/>
            </p:cNvSpPr>
            <p:nvPr/>
          </p:nvSpPr>
          <p:spPr bwMode="auto">
            <a:xfrm>
              <a:off x="4513" y="2819"/>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81" name="Rectangle 17"/>
            <p:cNvSpPr>
              <a:spLocks noChangeArrowheads="1"/>
            </p:cNvSpPr>
            <p:nvPr/>
          </p:nvSpPr>
          <p:spPr bwMode="auto">
            <a:xfrm>
              <a:off x="4422" y="304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82" name="Text Box 18"/>
            <p:cNvSpPr txBox="1">
              <a:spLocks noChangeArrowheads="1"/>
            </p:cNvSpPr>
            <p:nvPr/>
          </p:nvSpPr>
          <p:spPr bwMode="auto">
            <a:xfrm>
              <a:off x="4513" y="304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83" name="Rectangle 19"/>
            <p:cNvSpPr>
              <a:spLocks noChangeArrowheads="1"/>
            </p:cNvSpPr>
            <p:nvPr/>
          </p:nvSpPr>
          <p:spPr bwMode="auto">
            <a:xfrm>
              <a:off x="4422" y="328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84" name="Text Box 20"/>
            <p:cNvSpPr txBox="1">
              <a:spLocks noChangeArrowheads="1"/>
            </p:cNvSpPr>
            <p:nvPr/>
          </p:nvSpPr>
          <p:spPr bwMode="auto">
            <a:xfrm>
              <a:off x="4513" y="323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85" name="Rectangle 21"/>
            <p:cNvSpPr>
              <a:spLocks noChangeArrowheads="1"/>
            </p:cNvSpPr>
            <p:nvPr/>
          </p:nvSpPr>
          <p:spPr bwMode="auto">
            <a:xfrm>
              <a:off x="4422" y="351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86" name="Text Box 22"/>
            <p:cNvSpPr txBox="1">
              <a:spLocks noChangeArrowheads="1"/>
            </p:cNvSpPr>
            <p:nvPr/>
          </p:nvSpPr>
          <p:spPr bwMode="auto">
            <a:xfrm>
              <a:off x="4513" y="3510"/>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87" name="Text Box 23"/>
            <p:cNvSpPr txBox="1">
              <a:spLocks noChangeArrowheads="1"/>
            </p:cNvSpPr>
            <p:nvPr/>
          </p:nvSpPr>
          <p:spPr bwMode="auto">
            <a:xfrm>
              <a:off x="4467" y="3964"/>
              <a:ext cx="499"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第</a:t>
              </a:r>
              <a:r>
                <a:rPr kumimoji="0" lang="en-US" altLang="zh-CN" sz="1800" kern="1200" cap="none" spc="0" normalizeH="0" baseline="0" noProof="0">
                  <a:latin typeface="Arial" panose="020B0604020202020204" pitchFamily="34" charset="0"/>
                  <a:ea typeface="宋体" panose="02010600030101010101" pitchFamily="2" charset="-122"/>
                  <a:cs typeface="+mn-cs"/>
                </a:rPr>
                <a:t>4</a:t>
              </a:r>
              <a:r>
                <a:rPr kumimoji="0" lang="zh-CN" altLang="en-US" sz="1800" kern="1200" cap="none" spc="0" normalizeH="0" baseline="0" noProof="0">
                  <a:latin typeface="Arial" panose="020B0604020202020204" pitchFamily="34" charset="0"/>
                  <a:ea typeface="宋体" panose="02010600030101010101" pitchFamily="2" charset="-122"/>
                  <a:cs typeface="+mn-cs"/>
                </a:rPr>
                <a:t>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488" name="Rectangle 24"/>
            <p:cNvSpPr>
              <a:spLocks noChangeArrowheads="1"/>
            </p:cNvSpPr>
            <p:nvPr/>
          </p:nvSpPr>
          <p:spPr bwMode="auto">
            <a:xfrm>
              <a:off x="4422" y="3737"/>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89" name="Text Box 25"/>
            <p:cNvSpPr txBox="1">
              <a:spLocks noChangeArrowheads="1"/>
            </p:cNvSpPr>
            <p:nvPr/>
          </p:nvSpPr>
          <p:spPr bwMode="auto">
            <a:xfrm>
              <a:off x="4513" y="373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90" name="Rectangle 26"/>
            <p:cNvSpPr>
              <a:spLocks noChangeArrowheads="1"/>
            </p:cNvSpPr>
            <p:nvPr/>
          </p:nvSpPr>
          <p:spPr bwMode="auto">
            <a:xfrm>
              <a:off x="3561" y="281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91" name="Text Box 27"/>
            <p:cNvSpPr txBox="1">
              <a:spLocks noChangeArrowheads="1"/>
            </p:cNvSpPr>
            <p:nvPr/>
          </p:nvSpPr>
          <p:spPr bwMode="auto">
            <a:xfrm>
              <a:off x="3652" y="2819"/>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92" name="Rectangle 28"/>
            <p:cNvSpPr>
              <a:spLocks noChangeArrowheads="1"/>
            </p:cNvSpPr>
            <p:nvPr/>
          </p:nvSpPr>
          <p:spPr bwMode="auto">
            <a:xfrm>
              <a:off x="3561" y="3046"/>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93" name="Text Box 29"/>
            <p:cNvSpPr txBox="1">
              <a:spLocks noChangeArrowheads="1"/>
            </p:cNvSpPr>
            <p:nvPr/>
          </p:nvSpPr>
          <p:spPr bwMode="auto">
            <a:xfrm>
              <a:off x="3652" y="304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94" name="Rectangle 30"/>
            <p:cNvSpPr>
              <a:spLocks noChangeArrowheads="1"/>
            </p:cNvSpPr>
            <p:nvPr/>
          </p:nvSpPr>
          <p:spPr bwMode="auto">
            <a:xfrm>
              <a:off x="3561" y="328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95" name="Text Box 31"/>
            <p:cNvSpPr txBox="1">
              <a:spLocks noChangeArrowheads="1"/>
            </p:cNvSpPr>
            <p:nvPr/>
          </p:nvSpPr>
          <p:spPr bwMode="auto">
            <a:xfrm>
              <a:off x="3652" y="323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96" name="Rectangle 32"/>
            <p:cNvSpPr>
              <a:spLocks noChangeArrowheads="1"/>
            </p:cNvSpPr>
            <p:nvPr/>
          </p:nvSpPr>
          <p:spPr bwMode="auto">
            <a:xfrm>
              <a:off x="3561" y="351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497" name="Text Box 33"/>
            <p:cNvSpPr txBox="1">
              <a:spLocks noChangeArrowheads="1"/>
            </p:cNvSpPr>
            <p:nvPr/>
          </p:nvSpPr>
          <p:spPr bwMode="auto">
            <a:xfrm>
              <a:off x="3652" y="3509"/>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498" name="Text Box 34"/>
            <p:cNvSpPr txBox="1">
              <a:spLocks noChangeArrowheads="1"/>
            </p:cNvSpPr>
            <p:nvPr/>
          </p:nvSpPr>
          <p:spPr bwMode="auto">
            <a:xfrm>
              <a:off x="3606" y="3964"/>
              <a:ext cx="499"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第</a:t>
              </a:r>
              <a:r>
                <a:rPr kumimoji="0" lang="en-US" altLang="zh-CN" sz="1800" kern="1200" cap="none" spc="0" normalizeH="0" baseline="0" noProof="0">
                  <a:latin typeface="Arial" panose="020B0604020202020204" pitchFamily="34" charset="0"/>
                  <a:ea typeface="宋体" panose="02010600030101010101" pitchFamily="2" charset="-122"/>
                  <a:cs typeface="+mn-cs"/>
                </a:rPr>
                <a:t>3</a:t>
              </a:r>
              <a:r>
                <a:rPr kumimoji="0" lang="zh-CN" altLang="en-US" sz="1800" kern="1200" cap="none" spc="0" normalizeH="0" baseline="0" noProof="0">
                  <a:latin typeface="Arial" panose="020B0604020202020204" pitchFamily="34" charset="0"/>
                  <a:ea typeface="宋体" panose="02010600030101010101" pitchFamily="2" charset="-122"/>
                  <a:cs typeface="+mn-cs"/>
                </a:rPr>
                <a:t>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499" name="Rectangle 35"/>
            <p:cNvSpPr>
              <a:spLocks noChangeArrowheads="1"/>
            </p:cNvSpPr>
            <p:nvPr/>
          </p:nvSpPr>
          <p:spPr bwMode="auto">
            <a:xfrm>
              <a:off x="3561" y="3737"/>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00" name="Text Box 36"/>
            <p:cNvSpPr txBox="1">
              <a:spLocks noChangeArrowheads="1"/>
            </p:cNvSpPr>
            <p:nvPr/>
          </p:nvSpPr>
          <p:spPr bwMode="auto">
            <a:xfrm>
              <a:off x="3652" y="3737"/>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01" name="Rectangle 37"/>
            <p:cNvSpPr>
              <a:spLocks noChangeArrowheads="1"/>
            </p:cNvSpPr>
            <p:nvPr/>
          </p:nvSpPr>
          <p:spPr bwMode="auto">
            <a:xfrm>
              <a:off x="2653" y="280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02" name="Text Box 38"/>
            <p:cNvSpPr txBox="1">
              <a:spLocks noChangeArrowheads="1"/>
            </p:cNvSpPr>
            <p:nvPr/>
          </p:nvSpPr>
          <p:spPr bwMode="auto">
            <a:xfrm>
              <a:off x="2744" y="280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03" name="Rectangle 39"/>
            <p:cNvSpPr>
              <a:spLocks noChangeArrowheads="1"/>
            </p:cNvSpPr>
            <p:nvPr/>
          </p:nvSpPr>
          <p:spPr bwMode="auto">
            <a:xfrm>
              <a:off x="2653" y="3036"/>
              <a:ext cx="454" cy="137"/>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04" name="Text Box 40"/>
            <p:cNvSpPr txBox="1">
              <a:spLocks noChangeArrowheads="1"/>
            </p:cNvSpPr>
            <p:nvPr/>
          </p:nvSpPr>
          <p:spPr bwMode="auto">
            <a:xfrm>
              <a:off x="2744" y="3036"/>
              <a:ext cx="363" cy="20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05" name="Rectangle 41"/>
            <p:cNvSpPr>
              <a:spLocks noChangeArrowheads="1"/>
            </p:cNvSpPr>
            <p:nvPr/>
          </p:nvSpPr>
          <p:spPr bwMode="auto">
            <a:xfrm>
              <a:off x="2653" y="3273"/>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06" name="Text Box 42"/>
            <p:cNvSpPr txBox="1">
              <a:spLocks noChangeArrowheads="1"/>
            </p:cNvSpPr>
            <p:nvPr/>
          </p:nvSpPr>
          <p:spPr bwMode="auto">
            <a:xfrm>
              <a:off x="2744" y="322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07" name="Rectangle 43"/>
            <p:cNvSpPr>
              <a:spLocks noChangeArrowheads="1"/>
            </p:cNvSpPr>
            <p:nvPr/>
          </p:nvSpPr>
          <p:spPr bwMode="auto">
            <a:xfrm>
              <a:off x="2653" y="3500"/>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08" name="Text Box 44"/>
            <p:cNvSpPr txBox="1">
              <a:spLocks noChangeArrowheads="1"/>
            </p:cNvSpPr>
            <p:nvPr/>
          </p:nvSpPr>
          <p:spPr bwMode="auto">
            <a:xfrm>
              <a:off x="2744" y="3499"/>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09" name="Text Box 45"/>
            <p:cNvSpPr txBox="1">
              <a:spLocks noChangeArrowheads="1"/>
            </p:cNvSpPr>
            <p:nvPr/>
          </p:nvSpPr>
          <p:spPr bwMode="auto">
            <a:xfrm>
              <a:off x="2698" y="3953"/>
              <a:ext cx="499" cy="20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第</a:t>
              </a:r>
              <a:r>
                <a:rPr kumimoji="0" lang="en-US" altLang="zh-CN" sz="1800" kern="1200" cap="none" spc="0" normalizeH="0" baseline="0" noProof="0">
                  <a:latin typeface="Arial" panose="020B0604020202020204" pitchFamily="34" charset="0"/>
                  <a:ea typeface="宋体" panose="02010600030101010101" pitchFamily="2" charset="-122"/>
                  <a:cs typeface="+mn-cs"/>
                </a:rPr>
                <a:t>2</a:t>
              </a:r>
              <a:r>
                <a:rPr kumimoji="0" lang="zh-CN" altLang="en-US" sz="1800" kern="1200" cap="none" spc="0" normalizeH="0" baseline="0" noProof="0">
                  <a:latin typeface="Arial" panose="020B0604020202020204" pitchFamily="34" charset="0"/>
                  <a:ea typeface="宋体" panose="02010600030101010101" pitchFamily="2" charset="-122"/>
                  <a:cs typeface="+mn-cs"/>
                </a:rPr>
                <a:t>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10" name="Rectangle 46"/>
            <p:cNvSpPr>
              <a:spLocks noChangeArrowheads="1"/>
            </p:cNvSpPr>
            <p:nvPr/>
          </p:nvSpPr>
          <p:spPr bwMode="auto">
            <a:xfrm>
              <a:off x="2653" y="3727"/>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11" name="Text Box 47"/>
            <p:cNvSpPr txBox="1">
              <a:spLocks noChangeArrowheads="1"/>
            </p:cNvSpPr>
            <p:nvPr/>
          </p:nvSpPr>
          <p:spPr bwMode="auto">
            <a:xfrm>
              <a:off x="2744" y="372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12" name="Rectangle 48"/>
            <p:cNvSpPr>
              <a:spLocks noChangeArrowheads="1"/>
            </p:cNvSpPr>
            <p:nvPr/>
          </p:nvSpPr>
          <p:spPr bwMode="auto">
            <a:xfrm>
              <a:off x="1700" y="845"/>
              <a:ext cx="454" cy="181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13" name="Rectangle 49"/>
            <p:cNvSpPr>
              <a:spLocks noChangeArrowheads="1"/>
            </p:cNvSpPr>
            <p:nvPr/>
          </p:nvSpPr>
          <p:spPr bwMode="auto">
            <a:xfrm>
              <a:off x="1700" y="2798"/>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14" name="Text Box 50"/>
            <p:cNvSpPr txBox="1">
              <a:spLocks noChangeArrowheads="1"/>
            </p:cNvSpPr>
            <p:nvPr/>
          </p:nvSpPr>
          <p:spPr bwMode="auto">
            <a:xfrm>
              <a:off x="1791" y="279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15" name="Rectangle 51"/>
            <p:cNvSpPr>
              <a:spLocks noChangeArrowheads="1"/>
            </p:cNvSpPr>
            <p:nvPr/>
          </p:nvSpPr>
          <p:spPr bwMode="auto">
            <a:xfrm>
              <a:off x="1700" y="3035"/>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16" name="Text Box 52"/>
            <p:cNvSpPr txBox="1">
              <a:spLocks noChangeArrowheads="1"/>
            </p:cNvSpPr>
            <p:nvPr/>
          </p:nvSpPr>
          <p:spPr bwMode="auto">
            <a:xfrm>
              <a:off x="1791" y="2989"/>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17" name="Rectangle 53"/>
            <p:cNvSpPr>
              <a:spLocks noChangeArrowheads="1"/>
            </p:cNvSpPr>
            <p:nvPr/>
          </p:nvSpPr>
          <p:spPr bwMode="auto">
            <a:xfrm>
              <a:off x="1700" y="3262"/>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18" name="Text Box 54"/>
            <p:cNvSpPr txBox="1">
              <a:spLocks noChangeArrowheads="1"/>
            </p:cNvSpPr>
            <p:nvPr/>
          </p:nvSpPr>
          <p:spPr bwMode="auto">
            <a:xfrm>
              <a:off x="1791" y="3262"/>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1800" dirty="0">
                  <a:latin typeface="Arial" panose="020B0604020202020204" pitchFamily="34" charset="0"/>
                </a:rPr>
                <a:t>9</a:t>
              </a:r>
              <a:endParaRPr lang="en-US" altLang="zh-CN" sz="1800" dirty="0">
                <a:latin typeface="Arial" panose="020B0604020202020204" pitchFamily="34" charset="0"/>
              </a:endParaRPr>
            </a:p>
          </p:txBody>
        </p:sp>
        <p:sp>
          <p:nvSpPr>
            <p:cNvPr id="318519" name="Text Box 55"/>
            <p:cNvSpPr txBox="1">
              <a:spLocks noChangeArrowheads="1"/>
            </p:cNvSpPr>
            <p:nvPr/>
          </p:nvSpPr>
          <p:spPr bwMode="auto">
            <a:xfrm>
              <a:off x="1655" y="3942"/>
              <a:ext cx="726"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第</a:t>
              </a:r>
              <a:r>
                <a:rPr kumimoji="0" lang="en-US" altLang="zh-CN" sz="1800" kern="1200" cap="none" spc="0" normalizeH="0" baseline="0" noProof="0">
                  <a:latin typeface="Arial" panose="020B0604020202020204" pitchFamily="34" charset="0"/>
                  <a:ea typeface="宋体" panose="02010600030101010101" pitchFamily="2" charset="-122"/>
                  <a:cs typeface="+mn-cs"/>
                </a:rPr>
                <a:t>1</a:t>
              </a:r>
              <a:r>
                <a:rPr kumimoji="0" lang="zh-CN" altLang="en-US" sz="1800" kern="1200" cap="none" spc="0" normalizeH="0" baseline="0" noProof="0">
                  <a:latin typeface="Arial" panose="020B0604020202020204" pitchFamily="34" charset="0"/>
                  <a:ea typeface="宋体" panose="02010600030101010101" pitchFamily="2" charset="-122"/>
                  <a:cs typeface="+mn-cs"/>
                </a:rPr>
                <a:t>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20" name="Rectangle 56"/>
            <p:cNvSpPr>
              <a:spLocks noChangeArrowheads="1"/>
            </p:cNvSpPr>
            <p:nvPr/>
          </p:nvSpPr>
          <p:spPr bwMode="auto">
            <a:xfrm>
              <a:off x="1700" y="3489"/>
              <a:ext cx="454" cy="136"/>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21" name="Text Box 57"/>
            <p:cNvSpPr txBox="1">
              <a:spLocks noChangeArrowheads="1"/>
            </p:cNvSpPr>
            <p:nvPr/>
          </p:nvSpPr>
          <p:spPr bwMode="auto">
            <a:xfrm>
              <a:off x="1791" y="348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1800" dirty="0">
                  <a:latin typeface="Arial" panose="020B0604020202020204" pitchFamily="34" charset="0"/>
                </a:rPr>
                <a:t>8</a:t>
              </a:r>
              <a:endParaRPr lang="en-US" altLang="zh-CN" sz="1800" dirty="0">
                <a:latin typeface="Arial" panose="020B0604020202020204" pitchFamily="34" charset="0"/>
              </a:endParaRPr>
            </a:p>
          </p:txBody>
        </p:sp>
        <p:sp>
          <p:nvSpPr>
            <p:cNvPr id="318522" name="Text Box 58"/>
            <p:cNvSpPr txBox="1">
              <a:spLocks noChangeArrowheads="1"/>
            </p:cNvSpPr>
            <p:nvPr/>
          </p:nvSpPr>
          <p:spPr bwMode="auto">
            <a:xfrm>
              <a:off x="1746" y="890"/>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3" name="Text Box 59"/>
            <p:cNvSpPr txBox="1">
              <a:spLocks noChangeArrowheads="1"/>
            </p:cNvSpPr>
            <p:nvPr/>
          </p:nvSpPr>
          <p:spPr bwMode="auto">
            <a:xfrm>
              <a:off x="1746" y="197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4" name="Text Box 60"/>
            <p:cNvSpPr txBox="1">
              <a:spLocks noChangeArrowheads="1"/>
            </p:cNvSpPr>
            <p:nvPr/>
          </p:nvSpPr>
          <p:spPr bwMode="auto">
            <a:xfrm>
              <a:off x="1746" y="179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5" name="Text Box 61"/>
            <p:cNvSpPr txBox="1">
              <a:spLocks noChangeArrowheads="1"/>
            </p:cNvSpPr>
            <p:nvPr/>
          </p:nvSpPr>
          <p:spPr bwMode="auto">
            <a:xfrm>
              <a:off x="1746" y="1480"/>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6" name="Text Box 62"/>
            <p:cNvSpPr txBox="1">
              <a:spLocks noChangeArrowheads="1"/>
            </p:cNvSpPr>
            <p:nvPr/>
          </p:nvSpPr>
          <p:spPr bwMode="auto">
            <a:xfrm>
              <a:off x="1746" y="1299"/>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7" name="Text Box 63"/>
            <p:cNvSpPr txBox="1">
              <a:spLocks noChangeArrowheads="1"/>
            </p:cNvSpPr>
            <p:nvPr/>
          </p:nvSpPr>
          <p:spPr bwMode="auto">
            <a:xfrm>
              <a:off x="1746" y="111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8" name="Text Box 64"/>
            <p:cNvSpPr txBox="1">
              <a:spLocks noChangeArrowheads="1"/>
            </p:cNvSpPr>
            <p:nvPr/>
          </p:nvSpPr>
          <p:spPr bwMode="auto">
            <a:xfrm>
              <a:off x="1791" y="1615"/>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29" name="Line 65"/>
            <p:cNvSpPr>
              <a:spLocks noChangeShapeType="1"/>
            </p:cNvSpPr>
            <p:nvPr/>
          </p:nvSpPr>
          <p:spPr bwMode="auto">
            <a:xfrm>
              <a:off x="1701" y="1072"/>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30" name="Line 66"/>
            <p:cNvSpPr>
              <a:spLocks noChangeShapeType="1"/>
            </p:cNvSpPr>
            <p:nvPr/>
          </p:nvSpPr>
          <p:spPr bwMode="auto">
            <a:xfrm>
              <a:off x="1701" y="2206"/>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31" name="AutoShape 67"/>
            <p:cNvSpPr/>
            <p:nvPr/>
          </p:nvSpPr>
          <p:spPr bwMode="auto">
            <a:xfrm>
              <a:off x="1610" y="845"/>
              <a:ext cx="45" cy="1814"/>
            </a:xfrm>
            <a:prstGeom prst="leftBrace">
              <a:avLst>
                <a:gd name="adj1" fmla="val 335926"/>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32" name="Rectangle 68"/>
            <p:cNvSpPr>
              <a:spLocks noChangeArrowheads="1"/>
            </p:cNvSpPr>
            <p:nvPr/>
          </p:nvSpPr>
          <p:spPr bwMode="auto">
            <a:xfrm>
              <a:off x="2652" y="799"/>
              <a:ext cx="454" cy="181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33" name="Text Box 69"/>
            <p:cNvSpPr txBox="1">
              <a:spLocks noChangeArrowheads="1"/>
            </p:cNvSpPr>
            <p:nvPr/>
          </p:nvSpPr>
          <p:spPr bwMode="auto">
            <a:xfrm>
              <a:off x="2698" y="844"/>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4" name="Text Box 70"/>
            <p:cNvSpPr txBox="1">
              <a:spLocks noChangeArrowheads="1"/>
            </p:cNvSpPr>
            <p:nvPr/>
          </p:nvSpPr>
          <p:spPr bwMode="auto">
            <a:xfrm>
              <a:off x="2698" y="1932"/>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5" name="Text Box 71"/>
            <p:cNvSpPr txBox="1">
              <a:spLocks noChangeArrowheads="1"/>
            </p:cNvSpPr>
            <p:nvPr/>
          </p:nvSpPr>
          <p:spPr bwMode="auto">
            <a:xfrm>
              <a:off x="2698" y="1750"/>
              <a:ext cx="363" cy="20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6" name="Text Box 72"/>
            <p:cNvSpPr txBox="1">
              <a:spLocks noChangeArrowheads="1"/>
            </p:cNvSpPr>
            <p:nvPr/>
          </p:nvSpPr>
          <p:spPr bwMode="auto">
            <a:xfrm>
              <a:off x="2698" y="1434"/>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7" name="Text Box 73"/>
            <p:cNvSpPr txBox="1">
              <a:spLocks noChangeArrowheads="1"/>
            </p:cNvSpPr>
            <p:nvPr/>
          </p:nvSpPr>
          <p:spPr bwMode="auto">
            <a:xfrm>
              <a:off x="2698" y="1253"/>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8" name="Text Box 74"/>
            <p:cNvSpPr txBox="1">
              <a:spLocks noChangeArrowheads="1"/>
            </p:cNvSpPr>
            <p:nvPr/>
          </p:nvSpPr>
          <p:spPr bwMode="auto">
            <a:xfrm>
              <a:off x="2698" y="1071"/>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39" name="Text Box 75"/>
            <p:cNvSpPr txBox="1">
              <a:spLocks noChangeArrowheads="1"/>
            </p:cNvSpPr>
            <p:nvPr/>
          </p:nvSpPr>
          <p:spPr bwMode="auto">
            <a:xfrm>
              <a:off x="2743" y="1570"/>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40" name="Line 76"/>
            <p:cNvSpPr>
              <a:spLocks noChangeShapeType="1"/>
            </p:cNvSpPr>
            <p:nvPr/>
          </p:nvSpPr>
          <p:spPr bwMode="auto">
            <a:xfrm>
              <a:off x="2653" y="1026"/>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41" name="Line 77"/>
            <p:cNvSpPr>
              <a:spLocks noChangeShapeType="1"/>
            </p:cNvSpPr>
            <p:nvPr/>
          </p:nvSpPr>
          <p:spPr bwMode="auto">
            <a:xfrm>
              <a:off x="2653" y="2160"/>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42" name="AutoShape 78"/>
            <p:cNvSpPr/>
            <p:nvPr/>
          </p:nvSpPr>
          <p:spPr bwMode="auto">
            <a:xfrm>
              <a:off x="2562" y="799"/>
              <a:ext cx="46" cy="1814"/>
            </a:xfrm>
            <a:prstGeom prst="leftBrace">
              <a:avLst>
                <a:gd name="adj1" fmla="val 335926"/>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43" name="Text Box 79"/>
            <p:cNvSpPr txBox="1">
              <a:spLocks noChangeArrowheads="1"/>
            </p:cNvSpPr>
            <p:nvPr/>
          </p:nvSpPr>
          <p:spPr bwMode="auto">
            <a:xfrm>
              <a:off x="2325" y="1434"/>
              <a:ext cx="282" cy="77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200</a:t>
              </a:r>
              <a:r>
                <a:rPr kumimoji="0" lang="zh-CN" altLang="en-US" sz="1800" kern="1200" cap="none" spc="0" normalizeH="0" baseline="0" noProof="0">
                  <a:latin typeface="Arial" panose="020B0604020202020204" pitchFamily="34" charset="0"/>
                  <a:ea typeface="宋体" panose="02010600030101010101" pitchFamily="2" charset="-122"/>
                  <a:cs typeface="+mn-cs"/>
                </a:rPr>
                <a:t>号块</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44" name="Rectangle 80"/>
            <p:cNvSpPr>
              <a:spLocks noChangeArrowheads="1"/>
            </p:cNvSpPr>
            <p:nvPr/>
          </p:nvSpPr>
          <p:spPr bwMode="auto">
            <a:xfrm>
              <a:off x="3561" y="845"/>
              <a:ext cx="454" cy="181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45" name="Text Box 81"/>
            <p:cNvSpPr txBox="1">
              <a:spLocks noChangeArrowheads="1"/>
            </p:cNvSpPr>
            <p:nvPr/>
          </p:nvSpPr>
          <p:spPr bwMode="auto">
            <a:xfrm>
              <a:off x="3607" y="890"/>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46" name="Text Box 82"/>
            <p:cNvSpPr txBox="1">
              <a:spLocks noChangeArrowheads="1"/>
            </p:cNvSpPr>
            <p:nvPr/>
          </p:nvSpPr>
          <p:spPr bwMode="auto">
            <a:xfrm>
              <a:off x="3607" y="197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47" name="Text Box 83"/>
            <p:cNvSpPr txBox="1">
              <a:spLocks noChangeArrowheads="1"/>
            </p:cNvSpPr>
            <p:nvPr/>
          </p:nvSpPr>
          <p:spPr bwMode="auto">
            <a:xfrm>
              <a:off x="3607" y="179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48" name="Text Box 84"/>
            <p:cNvSpPr txBox="1">
              <a:spLocks noChangeArrowheads="1"/>
            </p:cNvSpPr>
            <p:nvPr/>
          </p:nvSpPr>
          <p:spPr bwMode="auto">
            <a:xfrm>
              <a:off x="3607" y="1480"/>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49" name="Text Box 85"/>
            <p:cNvSpPr txBox="1">
              <a:spLocks noChangeArrowheads="1"/>
            </p:cNvSpPr>
            <p:nvPr/>
          </p:nvSpPr>
          <p:spPr bwMode="auto">
            <a:xfrm>
              <a:off x="3607" y="1299"/>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50" name="Text Box 86"/>
            <p:cNvSpPr txBox="1">
              <a:spLocks noChangeArrowheads="1"/>
            </p:cNvSpPr>
            <p:nvPr/>
          </p:nvSpPr>
          <p:spPr bwMode="auto">
            <a:xfrm>
              <a:off x="3607" y="111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400</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51" name="Text Box 87"/>
            <p:cNvSpPr txBox="1">
              <a:spLocks noChangeArrowheads="1"/>
            </p:cNvSpPr>
            <p:nvPr/>
          </p:nvSpPr>
          <p:spPr bwMode="auto">
            <a:xfrm>
              <a:off x="3606" y="1615"/>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52" name="Line 88"/>
            <p:cNvSpPr>
              <a:spLocks noChangeShapeType="1"/>
            </p:cNvSpPr>
            <p:nvPr/>
          </p:nvSpPr>
          <p:spPr bwMode="auto">
            <a:xfrm>
              <a:off x="3562" y="1072"/>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53" name="Line 89"/>
            <p:cNvSpPr>
              <a:spLocks noChangeShapeType="1"/>
            </p:cNvSpPr>
            <p:nvPr/>
          </p:nvSpPr>
          <p:spPr bwMode="auto">
            <a:xfrm>
              <a:off x="3562" y="2206"/>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54" name="AutoShape 90"/>
            <p:cNvSpPr/>
            <p:nvPr/>
          </p:nvSpPr>
          <p:spPr bwMode="auto">
            <a:xfrm>
              <a:off x="3471" y="845"/>
              <a:ext cx="45" cy="1814"/>
            </a:xfrm>
            <a:prstGeom prst="leftBrace">
              <a:avLst>
                <a:gd name="adj1" fmla="val 335926"/>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55" name="Text Box 91"/>
            <p:cNvSpPr txBox="1">
              <a:spLocks noChangeArrowheads="1"/>
            </p:cNvSpPr>
            <p:nvPr/>
          </p:nvSpPr>
          <p:spPr bwMode="auto">
            <a:xfrm>
              <a:off x="3233" y="1480"/>
              <a:ext cx="282" cy="77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300</a:t>
              </a:r>
              <a:r>
                <a:rPr kumimoji="0" lang="zh-CN" altLang="en-US" sz="1800" kern="1200" cap="none" spc="0" normalizeH="0" baseline="0" noProof="0">
                  <a:latin typeface="Arial" panose="020B0604020202020204" pitchFamily="34" charset="0"/>
                  <a:ea typeface="宋体" panose="02010600030101010101" pitchFamily="2" charset="-122"/>
                  <a:cs typeface="+mn-cs"/>
                </a:rPr>
                <a:t>号块</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56" name="Rectangle 92"/>
            <p:cNvSpPr>
              <a:spLocks noChangeArrowheads="1"/>
            </p:cNvSpPr>
            <p:nvPr/>
          </p:nvSpPr>
          <p:spPr bwMode="auto">
            <a:xfrm>
              <a:off x="4439" y="845"/>
              <a:ext cx="454" cy="181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57" name="Text Box 93"/>
            <p:cNvSpPr txBox="1">
              <a:spLocks noChangeArrowheads="1"/>
            </p:cNvSpPr>
            <p:nvPr/>
          </p:nvSpPr>
          <p:spPr bwMode="auto">
            <a:xfrm>
              <a:off x="4485" y="890"/>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solidFill>
                    <a:schemeClr val="accent1"/>
                  </a:solidFill>
                  <a:latin typeface="Arial" panose="020B0604020202020204" pitchFamily="34" charset="0"/>
                  <a:ea typeface="宋体" panose="02010600030101010101" pitchFamily="2" charset="-122"/>
                  <a:cs typeface="+mn-cs"/>
                </a:rPr>
                <a:t>100</a:t>
              </a:r>
              <a:endParaRPr kumimoji="0" lang="en-US" altLang="zh-CN" sz="1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18558" name="Text Box 94"/>
            <p:cNvSpPr txBox="1">
              <a:spLocks noChangeArrowheads="1"/>
            </p:cNvSpPr>
            <p:nvPr/>
          </p:nvSpPr>
          <p:spPr bwMode="auto">
            <a:xfrm>
              <a:off x="4485" y="1978"/>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59" name="Text Box 95"/>
            <p:cNvSpPr txBox="1">
              <a:spLocks noChangeArrowheads="1"/>
            </p:cNvSpPr>
            <p:nvPr/>
          </p:nvSpPr>
          <p:spPr bwMode="auto">
            <a:xfrm>
              <a:off x="4485" y="1796"/>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60" name="Text Box 96"/>
            <p:cNvSpPr txBox="1">
              <a:spLocks noChangeArrowheads="1"/>
            </p:cNvSpPr>
            <p:nvPr/>
          </p:nvSpPr>
          <p:spPr bwMode="auto">
            <a:xfrm>
              <a:off x="4485" y="1480"/>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498</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61" name="Text Box 97"/>
            <p:cNvSpPr txBox="1">
              <a:spLocks noChangeArrowheads="1"/>
            </p:cNvSpPr>
            <p:nvPr/>
          </p:nvSpPr>
          <p:spPr bwMode="auto">
            <a:xfrm>
              <a:off x="4485" y="1299"/>
              <a:ext cx="363" cy="20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499</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62" name="Text Box 98"/>
            <p:cNvSpPr txBox="1">
              <a:spLocks noChangeArrowheads="1"/>
            </p:cNvSpPr>
            <p:nvPr/>
          </p:nvSpPr>
          <p:spPr bwMode="auto">
            <a:xfrm>
              <a:off x="4485" y="1117"/>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18563" name="Text Box 99"/>
            <p:cNvSpPr txBox="1">
              <a:spLocks noChangeArrowheads="1"/>
            </p:cNvSpPr>
            <p:nvPr/>
          </p:nvSpPr>
          <p:spPr bwMode="auto">
            <a:xfrm>
              <a:off x="4513" y="1615"/>
              <a:ext cx="363" cy="20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64" name="Line 100"/>
            <p:cNvSpPr>
              <a:spLocks noChangeShapeType="1"/>
            </p:cNvSpPr>
            <p:nvPr/>
          </p:nvSpPr>
          <p:spPr bwMode="auto">
            <a:xfrm>
              <a:off x="4440" y="1072"/>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65" name="Line 101"/>
            <p:cNvSpPr>
              <a:spLocks noChangeShapeType="1"/>
            </p:cNvSpPr>
            <p:nvPr/>
          </p:nvSpPr>
          <p:spPr bwMode="auto">
            <a:xfrm>
              <a:off x="4440" y="2206"/>
              <a:ext cx="45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66" name="AutoShape 102"/>
            <p:cNvSpPr/>
            <p:nvPr/>
          </p:nvSpPr>
          <p:spPr bwMode="auto">
            <a:xfrm>
              <a:off x="4349" y="845"/>
              <a:ext cx="45" cy="1814"/>
            </a:xfrm>
            <a:prstGeom prst="leftBrace">
              <a:avLst>
                <a:gd name="adj1" fmla="val 335926"/>
                <a:gd name="adj2" fmla="val 50000"/>
              </a:avLst>
            </a:prstGeom>
            <a:noFill/>
            <a:ln w="9525">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67" name="Text Box 103"/>
            <p:cNvSpPr txBox="1">
              <a:spLocks noChangeArrowheads="1"/>
            </p:cNvSpPr>
            <p:nvPr/>
          </p:nvSpPr>
          <p:spPr bwMode="auto">
            <a:xfrm>
              <a:off x="4112" y="1480"/>
              <a:ext cx="282" cy="77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400</a:t>
              </a:r>
              <a:r>
                <a:rPr kumimoji="0" lang="zh-CN" altLang="en-US" sz="1800" kern="1200" cap="none" spc="0" normalizeH="0" baseline="0" noProof="0">
                  <a:latin typeface="Arial" panose="020B0604020202020204" pitchFamily="34" charset="0"/>
                  <a:ea typeface="宋体" panose="02010600030101010101" pitchFamily="2" charset="-122"/>
                  <a:cs typeface="+mn-cs"/>
                </a:rPr>
                <a:t>号块</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grpSp>
      <p:sp>
        <p:nvSpPr>
          <p:cNvPr id="318466" name="Text Box 2"/>
          <p:cNvSpPr txBox="1">
            <a:spLocks noChangeArrowheads="1"/>
          </p:cNvSpPr>
          <p:nvPr/>
        </p:nvSpPr>
        <p:spPr bwMode="auto">
          <a:xfrm>
            <a:off x="1592263" y="549275"/>
            <a:ext cx="458788" cy="18002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100</a:t>
            </a:r>
            <a:r>
              <a:rPr kumimoji="0" lang="zh-CN" altLang="en-US" sz="1800" kern="1200" cap="none" spc="0" normalizeH="0" baseline="0" noProof="0">
                <a:latin typeface="Arial" panose="020B0604020202020204" pitchFamily="34" charset="0"/>
                <a:ea typeface="宋体" panose="02010600030101010101" pitchFamily="2" charset="-122"/>
                <a:cs typeface="+mn-cs"/>
              </a:rPr>
              <a:t>号块</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69" name="Rectangle 105"/>
          <p:cNvSpPr>
            <a:spLocks noChangeArrowheads="1"/>
          </p:cNvSpPr>
          <p:nvPr/>
        </p:nvSpPr>
        <p:spPr bwMode="auto">
          <a:xfrm>
            <a:off x="763588" y="1557338"/>
            <a:ext cx="803275" cy="3094038"/>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70" name="Text Box 106"/>
          <p:cNvSpPr txBox="1">
            <a:spLocks noChangeArrowheads="1"/>
          </p:cNvSpPr>
          <p:nvPr/>
        </p:nvSpPr>
        <p:spPr bwMode="auto">
          <a:xfrm>
            <a:off x="844550" y="1633538"/>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93</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18571" name="Text Box 107"/>
          <p:cNvSpPr txBox="1">
            <a:spLocks noChangeArrowheads="1"/>
          </p:cNvSpPr>
          <p:nvPr/>
        </p:nvSpPr>
        <p:spPr bwMode="auto">
          <a:xfrm>
            <a:off x="844550" y="3490913"/>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000" dirty="0">
                <a:latin typeface="Arial" panose="020B0604020202020204" pitchFamily="34" charset="0"/>
              </a:rPr>
              <a:t>8</a:t>
            </a:r>
            <a:endParaRPr lang="en-US" altLang="zh-CN" sz="2000" dirty="0">
              <a:latin typeface="Arial" panose="020B0604020202020204" pitchFamily="34" charset="0"/>
            </a:endParaRPr>
          </a:p>
        </p:txBody>
      </p:sp>
      <p:sp>
        <p:nvSpPr>
          <p:cNvPr id="318572" name="Text Box 108"/>
          <p:cNvSpPr txBox="1">
            <a:spLocks noChangeArrowheads="1"/>
          </p:cNvSpPr>
          <p:nvPr/>
        </p:nvSpPr>
        <p:spPr bwMode="auto">
          <a:xfrm>
            <a:off x="844550" y="3179763"/>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000" dirty="0">
                <a:latin typeface="Arial" panose="020B0604020202020204" pitchFamily="34" charset="0"/>
              </a:rPr>
              <a:t>9</a:t>
            </a:r>
            <a:endParaRPr lang="en-US" altLang="zh-CN" sz="2000" dirty="0">
              <a:latin typeface="Arial" panose="020B0604020202020204" pitchFamily="34" charset="0"/>
            </a:endParaRPr>
          </a:p>
        </p:txBody>
      </p:sp>
      <p:sp>
        <p:nvSpPr>
          <p:cNvPr id="318573" name="Text Box 109"/>
          <p:cNvSpPr txBox="1">
            <a:spLocks noChangeArrowheads="1"/>
          </p:cNvSpPr>
          <p:nvPr/>
        </p:nvSpPr>
        <p:spPr bwMode="auto">
          <a:xfrm>
            <a:off x="844550" y="2640013"/>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98</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18574" name="Text Box 110"/>
          <p:cNvSpPr txBox="1">
            <a:spLocks noChangeArrowheads="1"/>
          </p:cNvSpPr>
          <p:nvPr/>
        </p:nvSpPr>
        <p:spPr bwMode="auto">
          <a:xfrm>
            <a:off x="844550" y="2330450"/>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99</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18575" name="Text Box 111"/>
          <p:cNvSpPr txBox="1">
            <a:spLocks noChangeArrowheads="1"/>
          </p:cNvSpPr>
          <p:nvPr/>
        </p:nvSpPr>
        <p:spPr bwMode="auto">
          <a:xfrm>
            <a:off x="844550" y="2020888"/>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100</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18576" name="Text Box 112"/>
          <p:cNvSpPr txBox="1">
            <a:spLocks noChangeArrowheads="1"/>
          </p:cNvSpPr>
          <p:nvPr/>
        </p:nvSpPr>
        <p:spPr bwMode="auto">
          <a:xfrm>
            <a:off x="844550" y="2871788"/>
            <a:ext cx="6413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a:t>
            </a:r>
            <a:endParaRPr kumimoji="0" lang="en-US" altLang="zh-CN" sz="2000" kern="1200" cap="none" spc="0" normalizeH="0" baseline="0" noProof="0">
              <a:latin typeface="Arial" panose="020B0604020202020204" pitchFamily="34" charset="0"/>
              <a:ea typeface="宋体" panose="02010600030101010101" pitchFamily="2" charset="-122"/>
              <a:cs typeface="+mn-cs"/>
            </a:endParaRPr>
          </a:p>
        </p:txBody>
      </p:sp>
      <p:sp>
        <p:nvSpPr>
          <p:cNvPr id="318577" name="Line 113"/>
          <p:cNvSpPr>
            <a:spLocks noChangeShapeType="1"/>
          </p:cNvSpPr>
          <p:nvPr/>
        </p:nvSpPr>
        <p:spPr bwMode="auto">
          <a:xfrm>
            <a:off x="765175" y="1944688"/>
            <a:ext cx="801688"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78" name="Text Box 114"/>
          <p:cNvSpPr txBox="1">
            <a:spLocks noChangeArrowheads="1"/>
          </p:cNvSpPr>
          <p:nvPr/>
        </p:nvSpPr>
        <p:spPr bwMode="auto">
          <a:xfrm>
            <a:off x="-107950" y="3587750"/>
            <a:ext cx="96202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S_Free</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318579" name="Line 115"/>
          <p:cNvSpPr>
            <a:spLocks noChangeShapeType="1"/>
          </p:cNvSpPr>
          <p:nvPr/>
        </p:nvSpPr>
        <p:spPr bwMode="auto">
          <a:xfrm>
            <a:off x="42863" y="3973513"/>
            <a:ext cx="7207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0" name="Text Box 116"/>
          <p:cNvSpPr txBox="1">
            <a:spLocks noChangeArrowheads="1"/>
          </p:cNvSpPr>
          <p:nvPr/>
        </p:nvSpPr>
        <p:spPr bwMode="auto">
          <a:xfrm>
            <a:off x="179388" y="4724400"/>
            <a:ext cx="1800225" cy="4270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200"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sz="2200" kern="1200" cap="none" spc="0" normalizeH="0" baseline="0" noProof="0">
              <a:latin typeface="Arial" panose="020B0604020202020204" pitchFamily="34" charset="0"/>
              <a:ea typeface="宋体" panose="02010600030101010101" pitchFamily="2" charset="-122"/>
              <a:cs typeface="+mn-cs"/>
            </a:endParaRPr>
          </a:p>
        </p:txBody>
      </p:sp>
      <p:sp>
        <p:nvSpPr>
          <p:cNvPr id="318581" name="Line 117"/>
          <p:cNvSpPr>
            <a:spLocks noChangeShapeType="1"/>
          </p:cNvSpPr>
          <p:nvPr/>
        </p:nvSpPr>
        <p:spPr bwMode="auto">
          <a:xfrm flipV="1">
            <a:off x="1476375" y="1484313"/>
            <a:ext cx="503238" cy="720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2" name="Line 118"/>
          <p:cNvSpPr>
            <a:spLocks noChangeShapeType="1"/>
          </p:cNvSpPr>
          <p:nvPr/>
        </p:nvSpPr>
        <p:spPr bwMode="auto">
          <a:xfrm>
            <a:off x="1476375" y="3284538"/>
            <a:ext cx="647700" cy="165735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3" name="Line 119"/>
          <p:cNvSpPr>
            <a:spLocks noChangeShapeType="1"/>
          </p:cNvSpPr>
          <p:nvPr/>
        </p:nvSpPr>
        <p:spPr bwMode="auto">
          <a:xfrm>
            <a:off x="1476375" y="3644900"/>
            <a:ext cx="647700" cy="17287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4" name="Line 120"/>
          <p:cNvSpPr>
            <a:spLocks noChangeShapeType="1"/>
          </p:cNvSpPr>
          <p:nvPr/>
        </p:nvSpPr>
        <p:spPr bwMode="auto">
          <a:xfrm>
            <a:off x="1403350" y="2492375"/>
            <a:ext cx="720725" cy="15843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5" name="Line 121"/>
          <p:cNvSpPr>
            <a:spLocks noChangeShapeType="1"/>
          </p:cNvSpPr>
          <p:nvPr/>
        </p:nvSpPr>
        <p:spPr bwMode="auto">
          <a:xfrm>
            <a:off x="765175" y="3819525"/>
            <a:ext cx="801688"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7" name="Text Box 123"/>
          <p:cNvSpPr txBox="1">
            <a:spLocks noChangeArrowheads="1"/>
          </p:cNvSpPr>
          <p:nvPr/>
        </p:nvSpPr>
        <p:spPr bwMode="auto">
          <a:xfrm>
            <a:off x="7956550" y="5870575"/>
            <a:ext cx="1079500"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a:latin typeface="Arial" panose="020B0604020202020204" pitchFamily="34" charset="0"/>
                <a:ea typeface="宋体" panose="02010600030101010101" pitchFamily="2" charset="-122"/>
                <a:cs typeface="+mn-cs"/>
              </a:rPr>
              <a:t>第</a:t>
            </a:r>
            <a:r>
              <a:rPr kumimoji="0" lang="en-US" altLang="zh-CN" sz="1800" kern="1200" cap="none" spc="0" normalizeH="0" baseline="0" noProof="0">
                <a:latin typeface="Arial" panose="020B0604020202020204" pitchFamily="34" charset="0"/>
                <a:ea typeface="宋体" panose="02010600030101010101" pitchFamily="2" charset="-122"/>
                <a:cs typeface="+mn-cs"/>
              </a:rPr>
              <a:t>5</a:t>
            </a:r>
            <a:r>
              <a:rPr kumimoji="0" lang="zh-CN" altLang="en-US" sz="1800" kern="1200" cap="none" spc="0" normalizeH="0" baseline="0" noProof="0">
                <a:latin typeface="Arial" panose="020B0604020202020204" pitchFamily="34" charset="0"/>
                <a:ea typeface="宋体" panose="02010600030101010101" pitchFamily="2" charset="-122"/>
                <a:cs typeface="+mn-cs"/>
              </a:rPr>
              <a:t>组</a:t>
            </a:r>
            <a:endParaRPr kumimoji="0" lang="zh-CN" altLang="en-US" sz="1800" kern="1200" cap="none" spc="0" normalizeH="0" baseline="0" noProof="0">
              <a:latin typeface="Arial" panose="020B0604020202020204" pitchFamily="34" charset="0"/>
              <a:ea typeface="宋体" panose="02010600030101010101" pitchFamily="2" charset="-122"/>
              <a:cs typeface="+mn-cs"/>
            </a:endParaRPr>
          </a:p>
        </p:txBody>
      </p:sp>
      <p:sp>
        <p:nvSpPr>
          <p:cNvPr id="318588" name="Line 124"/>
          <p:cNvSpPr>
            <a:spLocks noChangeShapeType="1"/>
          </p:cNvSpPr>
          <p:nvPr/>
        </p:nvSpPr>
        <p:spPr bwMode="auto">
          <a:xfrm>
            <a:off x="1116013" y="5157788"/>
            <a:ext cx="0" cy="431800"/>
          </a:xfrm>
          <a:prstGeom prst="line">
            <a:avLst/>
          </a:prstGeom>
          <a:noFill/>
          <a:ln w="19050">
            <a:solidFill>
              <a:srgbClr val="FF0000"/>
            </a:solidFill>
            <a:round/>
            <a:tailEnd type="triangle" w="med" len="med"/>
          </a:ln>
          <a:effectLst>
            <a:outerShdw dist="17961" dir="2700000" algn="ctr" rotWithShape="0">
              <a:srgbClr val="FF0000">
                <a:gamma/>
                <a:shade val="60000"/>
                <a:invGamma/>
                <a:alpha val="50000"/>
              </a:srgb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589" name="Text Box 125"/>
          <p:cNvSpPr txBox="1">
            <a:spLocks noChangeArrowheads="1"/>
          </p:cNvSpPr>
          <p:nvPr/>
        </p:nvSpPr>
        <p:spPr bwMode="auto">
          <a:xfrm>
            <a:off x="539750" y="5589588"/>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超级块</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18590" name="Rectangle 126"/>
          <p:cNvSpPr>
            <a:spLocks noChangeArrowheads="1"/>
          </p:cNvSpPr>
          <p:nvPr/>
        </p:nvSpPr>
        <p:spPr bwMode="auto">
          <a:xfrm>
            <a:off x="539750" y="5589588"/>
            <a:ext cx="1152525" cy="576263"/>
          </a:xfrm>
          <a:prstGeom prst="rect">
            <a:avLst/>
          </a:prstGeom>
          <a:noFill/>
          <a:ln w="19050">
            <a:solidFill>
              <a:srgbClr val="FF0000"/>
            </a:solidFill>
            <a:miter lim="800000"/>
          </a:ln>
          <a:effectLst>
            <a:outerShdw dist="17961" dir="2700000" algn="ctr" rotWithShape="0">
              <a:srgbClr val="FF0000">
                <a:gamma/>
                <a:shade val="60000"/>
                <a:invGamma/>
                <a:alpha val="50000"/>
              </a:srgb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8569"/>
                                        </p:tgtEl>
                                        <p:attrNameLst>
                                          <p:attrName>style.visibility</p:attrName>
                                        </p:attrNameLst>
                                      </p:cBhvr>
                                      <p:to>
                                        <p:strVal val="visible"/>
                                      </p:to>
                                    </p:set>
                                    <p:animEffect transition="in" filter="box(in)">
                                      <p:cBhvr>
                                        <p:cTn id="7" dur="500"/>
                                        <p:tgtEl>
                                          <p:spTgt spid="31856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18570"/>
                                        </p:tgtEl>
                                        <p:attrNameLst>
                                          <p:attrName>style.visibility</p:attrName>
                                        </p:attrNameLst>
                                      </p:cBhvr>
                                      <p:to>
                                        <p:strVal val="visible"/>
                                      </p:to>
                                    </p:set>
                                    <p:animEffect transition="in" filter="box(in)">
                                      <p:cBhvr>
                                        <p:cTn id="10" dur="500"/>
                                        <p:tgtEl>
                                          <p:spTgt spid="31857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8571"/>
                                        </p:tgtEl>
                                        <p:attrNameLst>
                                          <p:attrName>style.visibility</p:attrName>
                                        </p:attrNameLst>
                                      </p:cBhvr>
                                      <p:to>
                                        <p:strVal val="visible"/>
                                      </p:to>
                                    </p:set>
                                    <p:animEffect transition="in" filter="box(in)">
                                      <p:cBhvr>
                                        <p:cTn id="13" dur="500"/>
                                        <p:tgtEl>
                                          <p:spTgt spid="31857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18572"/>
                                        </p:tgtEl>
                                        <p:attrNameLst>
                                          <p:attrName>style.visibility</p:attrName>
                                        </p:attrNameLst>
                                      </p:cBhvr>
                                      <p:to>
                                        <p:strVal val="visible"/>
                                      </p:to>
                                    </p:set>
                                    <p:animEffect transition="in" filter="box(in)">
                                      <p:cBhvr>
                                        <p:cTn id="16" dur="500"/>
                                        <p:tgtEl>
                                          <p:spTgt spid="31857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8573"/>
                                        </p:tgtEl>
                                        <p:attrNameLst>
                                          <p:attrName>style.visibility</p:attrName>
                                        </p:attrNameLst>
                                      </p:cBhvr>
                                      <p:to>
                                        <p:strVal val="visible"/>
                                      </p:to>
                                    </p:set>
                                    <p:animEffect transition="in" filter="box(in)">
                                      <p:cBhvr>
                                        <p:cTn id="19" dur="500"/>
                                        <p:tgtEl>
                                          <p:spTgt spid="31857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18574"/>
                                        </p:tgtEl>
                                        <p:attrNameLst>
                                          <p:attrName>style.visibility</p:attrName>
                                        </p:attrNameLst>
                                      </p:cBhvr>
                                      <p:to>
                                        <p:strVal val="visible"/>
                                      </p:to>
                                    </p:set>
                                    <p:animEffect transition="in" filter="box(in)">
                                      <p:cBhvr>
                                        <p:cTn id="22" dur="500"/>
                                        <p:tgtEl>
                                          <p:spTgt spid="31857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18575"/>
                                        </p:tgtEl>
                                        <p:attrNameLst>
                                          <p:attrName>style.visibility</p:attrName>
                                        </p:attrNameLst>
                                      </p:cBhvr>
                                      <p:to>
                                        <p:strVal val="visible"/>
                                      </p:to>
                                    </p:set>
                                    <p:animEffect transition="in" filter="box(in)">
                                      <p:cBhvr>
                                        <p:cTn id="25" dur="500"/>
                                        <p:tgtEl>
                                          <p:spTgt spid="31857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18576"/>
                                        </p:tgtEl>
                                        <p:attrNameLst>
                                          <p:attrName>style.visibility</p:attrName>
                                        </p:attrNameLst>
                                      </p:cBhvr>
                                      <p:to>
                                        <p:strVal val="visible"/>
                                      </p:to>
                                    </p:set>
                                    <p:animEffect transition="in" filter="box(in)">
                                      <p:cBhvr>
                                        <p:cTn id="28" dur="500"/>
                                        <p:tgtEl>
                                          <p:spTgt spid="318576"/>
                                        </p:tgtEl>
                                      </p:cBhvr>
                                    </p:animEffect>
                                  </p:childTnLst>
                                </p:cTn>
                              </p:par>
                              <p:par>
                                <p:cTn id="29" presetID="4" presetClass="entr" presetSubtype="16" fill="hold" nodeType="withEffect">
                                  <p:stCondLst>
                                    <p:cond delay="0"/>
                                  </p:stCondLst>
                                  <p:childTnLst>
                                    <p:set>
                                      <p:cBhvr>
                                        <p:cTn id="30" dur="1" fill="hold">
                                          <p:stCondLst>
                                            <p:cond delay="0"/>
                                          </p:stCondLst>
                                        </p:cTn>
                                        <p:tgtEl>
                                          <p:spTgt spid="318577"/>
                                        </p:tgtEl>
                                        <p:attrNameLst>
                                          <p:attrName>style.visibility</p:attrName>
                                        </p:attrNameLst>
                                      </p:cBhvr>
                                      <p:to>
                                        <p:strVal val="visible"/>
                                      </p:to>
                                    </p:set>
                                    <p:animEffect transition="in" filter="box(in)">
                                      <p:cBhvr>
                                        <p:cTn id="31" dur="500"/>
                                        <p:tgtEl>
                                          <p:spTgt spid="31857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18578"/>
                                        </p:tgtEl>
                                        <p:attrNameLst>
                                          <p:attrName>style.visibility</p:attrName>
                                        </p:attrNameLst>
                                      </p:cBhvr>
                                      <p:to>
                                        <p:strVal val="visible"/>
                                      </p:to>
                                    </p:set>
                                    <p:animEffect transition="in" filter="box(in)">
                                      <p:cBhvr>
                                        <p:cTn id="34" dur="500"/>
                                        <p:tgtEl>
                                          <p:spTgt spid="318578"/>
                                        </p:tgtEl>
                                      </p:cBhvr>
                                    </p:animEffect>
                                  </p:childTnLst>
                                </p:cTn>
                              </p:par>
                              <p:par>
                                <p:cTn id="35" presetID="4" presetClass="entr" presetSubtype="16" fill="hold" nodeType="withEffect">
                                  <p:stCondLst>
                                    <p:cond delay="0"/>
                                  </p:stCondLst>
                                  <p:childTnLst>
                                    <p:set>
                                      <p:cBhvr>
                                        <p:cTn id="36" dur="1" fill="hold">
                                          <p:stCondLst>
                                            <p:cond delay="0"/>
                                          </p:stCondLst>
                                        </p:cTn>
                                        <p:tgtEl>
                                          <p:spTgt spid="318579"/>
                                        </p:tgtEl>
                                        <p:attrNameLst>
                                          <p:attrName>style.visibility</p:attrName>
                                        </p:attrNameLst>
                                      </p:cBhvr>
                                      <p:to>
                                        <p:strVal val="visible"/>
                                      </p:to>
                                    </p:set>
                                    <p:animEffect transition="in" filter="box(in)">
                                      <p:cBhvr>
                                        <p:cTn id="37" dur="500"/>
                                        <p:tgtEl>
                                          <p:spTgt spid="31857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18580"/>
                                        </p:tgtEl>
                                        <p:attrNameLst>
                                          <p:attrName>style.visibility</p:attrName>
                                        </p:attrNameLst>
                                      </p:cBhvr>
                                      <p:to>
                                        <p:strVal val="visible"/>
                                      </p:to>
                                    </p:set>
                                    <p:animEffect transition="in" filter="box(in)">
                                      <p:cBhvr>
                                        <p:cTn id="40" dur="500"/>
                                        <p:tgtEl>
                                          <p:spTgt spid="318580"/>
                                        </p:tgtEl>
                                      </p:cBhvr>
                                    </p:animEffect>
                                  </p:childTnLst>
                                </p:cTn>
                              </p:par>
                              <p:par>
                                <p:cTn id="41" presetID="4" presetClass="entr" presetSubtype="16" fill="hold" nodeType="withEffect">
                                  <p:stCondLst>
                                    <p:cond delay="0"/>
                                  </p:stCondLst>
                                  <p:childTnLst>
                                    <p:set>
                                      <p:cBhvr>
                                        <p:cTn id="42" dur="1" fill="hold">
                                          <p:stCondLst>
                                            <p:cond delay="0"/>
                                          </p:stCondLst>
                                        </p:cTn>
                                        <p:tgtEl>
                                          <p:spTgt spid="318581"/>
                                        </p:tgtEl>
                                        <p:attrNameLst>
                                          <p:attrName>style.visibility</p:attrName>
                                        </p:attrNameLst>
                                      </p:cBhvr>
                                      <p:to>
                                        <p:strVal val="visible"/>
                                      </p:to>
                                    </p:set>
                                    <p:animEffect transition="in" filter="box(in)">
                                      <p:cBhvr>
                                        <p:cTn id="43" dur="500"/>
                                        <p:tgtEl>
                                          <p:spTgt spid="318581"/>
                                        </p:tgtEl>
                                      </p:cBhvr>
                                    </p:animEffect>
                                  </p:childTnLst>
                                </p:cTn>
                              </p:par>
                              <p:par>
                                <p:cTn id="44" presetID="4" presetClass="entr" presetSubtype="16" fill="hold" nodeType="withEffect">
                                  <p:stCondLst>
                                    <p:cond delay="0"/>
                                  </p:stCondLst>
                                  <p:childTnLst>
                                    <p:set>
                                      <p:cBhvr>
                                        <p:cTn id="45" dur="1" fill="hold">
                                          <p:stCondLst>
                                            <p:cond delay="0"/>
                                          </p:stCondLst>
                                        </p:cTn>
                                        <p:tgtEl>
                                          <p:spTgt spid="318582"/>
                                        </p:tgtEl>
                                        <p:attrNameLst>
                                          <p:attrName>style.visibility</p:attrName>
                                        </p:attrNameLst>
                                      </p:cBhvr>
                                      <p:to>
                                        <p:strVal val="visible"/>
                                      </p:to>
                                    </p:set>
                                    <p:animEffect transition="in" filter="box(in)">
                                      <p:cBhvr>
                                        <p:cTn id="46" dur="500"/>
                                        <p:tgtEl>
                                          <p:spTgt spid="318582"/>
                                        </p:tgtEl>
                                      </p:cBhvr>
                                    </p:animEffect>
                                  </p:childTnLst>
                                </p:cTn>
                              </p:par>
                              <p:par>
                                <p:cTn id="47" presetID="4" presetClass="entr" presetSubtype="16" fill="hold" nodeType="withEffect">
                                  <p:stCondLst>
                                    <p:cond delay="0"/>
                                  </p:stCondLst>
                                  <p:childTnLst>
                                    <p:set>
                                      <p:cBhvr>
                                        <p:cTn id="48" dur="1" fill="hold">
                                          <p:stCondLst>
                                            <p:cond delay="0"/>
                                          </p:stCondLst>
                                        </p:cTn>
                                        <p:tgtEl>
                                          <p:spTgt spid="318583"/>
                                        </p:tgtEl>
                                        <p:attrNameLst>
                                          <p:attrName>style.visibility</p:attrName>
                                        </p:attrNameLst>
                                      </p:cBhvr>
                                      <p:to>
                                        <p:strVal val="visible"/>
                                      </p:to>
                                    </p:set>
                                    <p:animEffect transition="in" filter="box(in)">
                                      <p:cBhvr>
                                        <p:cTn id="49" dur="500"/>
                                        <p:tgtEl>
                                          <p:spTgt spid="318583"/>
                                        </p:tgtEl>
                                      </p:cBhvr>
                                    </p:animEffect>
                                  </p:childTnLst>
                                </p:cTn>
                              </p:par>
                              <p:par>
                                <p:cTn id="50" presetID="4" presetClass="entr" presetSubtype="16" fill="hold" nodeType="withEffect">
                                  <p:stCondLst>
                                    <p:cond delay="0"/>
                                  </p:stCondLst>
                                  <p:childTnLst>
                                    <p:set>
                                      <p:cBhvr>
                                        <p:cTn id="51" dur="1" fill="hold">
                                          <p:stCondLst>
                                            <p:cond delay="0"/>
                                          </p:stCondLst>
                                        </p:cTn>
                                        <p:tgtEl>
                                          <p:spTgt spid="318584"/>
                                        </p:tgtEl>
                                        <p:attrNameLst>
                                          <p:attrName>style.visibility</p:attrName>
                                        </p:attrNameLst>
                                      </p:cBhvr>
                                      <p:to>
                                        <p:strVal val="visible"/>
                                      </p:to>
                                    </p:set>
                                    <p:animEffect transition="in" filter="box(in)">
                                      <p:cBhvr>
                                        <p:cTn id="52" dur="500"/>
                                        <p:tgtEl>
                                          <p:spTgt spid="318584"/>
                                        </p:tgtEl>
                                      </p:cBhvr>
                                    </p:animEffect>
                                  </p:childTnLst>
                                </p:cTn>
                              </p:par>
                              <p:par>
                                <p:cTn id="53" presetID="4" presetClass="entr" presetSubtype="16" fill="hold" nodeType="withEffect">
                                  <p:stCondLst>
                                    <p:cond delay="0"/>
                                  </p:stCondLst>
                                  <p:childTnLst>
                                    <p:set>
                                      <p:cBhvr>
                                        <p:cTn id="54" dur="1" fill="hold">
                                          <p:stCondLst>
                                            <p:cond delay="0"/>
                                          </p:stCondLst>
                                        </p:cTn>
                                        <p:tgtEl>
                                          <p:spTgt spid="318585"/>
                                        </p:tgtEl>
                                        <p:attrNameLst>
                                          <p:attrName>style.visibility</p:attrName>
                                        </p:attrNameLst>
                                      </p:cBhvr>
                                      <p:to>
                                        <p:strVal val="visible"/>
                                      </p:to>
                                    </p:set>
                                    <p:animEffect transition="in" filter="box(in)">
                                      <p:cBhvr>
                                        <p:cTn id="55" dur="500"/>
                                        <p:tgtEl>
                                          <p:spTgt spid="31858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318588"/>
                                        </p:tgtEl>
                                        <p:attrNameLst>
                                          <p:attrName>style.visibility</p:attrName>
                                        </p:attrNameLst>
                                      </p:cBhvr>
                                      <p:to>
                                        <p:strVal val="visible"/>
                                      </p:to>
                                    </p:set>
                                    <p:animEffect transition="in" filter="box(in)">
                                      <p:cBhvr>
                                        <p:cTn id="60" dur="500"/>
                                        <p:tgtEl>
                                          <p:spTgt spid="318588"/>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318589"/>
                                        </p:tgtEl>
                                        <p:attrNameLst>
                                          <p:attrName>style.visibility</p:attrName>
                                        </p:attrNameLst>
                                      </p:cBhvr>
                                      <p:to>
                                        <p:strVal val="visible"/>
                                      </p:to>
                                    </p:set>
                                    <p:animEffect transition="in" filter="box(in)">
                                      <p:cBhvr>
                                        <p:cTn id="63" dur="500"/>
                                        <p:tgtEl>
                                          <p:spTgt spid="318589"/>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18590"/>
                                        </p:tgtEl>
                                        <p:attrNameLst>
                                          <p:attrName>style.visibility</p:attrName>
                                        </p:attrNameLst>
                                      </p:cBhvr>
                                      <p:to>
                                        <p:strVal val="visible"/>
                                      </p:to>
                                    </p:set>
                                    <p:animEffect transition="in" filter="box(in)">
                                      <p:cBhvr>
                                        <p:cTn id="66" dur="500"/>
                                        <p:tgtEl>
                                          <p:spTgt spid="31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69" grpId="0" animBg="1"/>
      <p:bldP spid="318570" grpId="0"/>
      <p:bldP spid="318571" grpId="0"/>
      <p:bldP spid="318572" grpId="0"/>
      <p:bldP spid="318573" grpId="0"/>
      <p:bldP spid="318574" grpId="0"/>
      <p:bldP spid="318575" grpId="0"/>
      <p:bldP spid="318576" grpId="0"/>
      <p:bldP spid="318578" grpId="0"/>
      <p:bldP spid="318580" grpId="0"/>
      <p:bldP spid="318589" grpId="0"/>
      <p:bldP spid="31859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179388" y="0"/>
            <a:ext cx="6048375"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四</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成组链接法</a:t>
            </a:r>
            <a:endParaRPr lang="zh-CN" altLang="en-US" sz="3600" dirty="0">
              <a:solidFill>
                <a:srgbClr val="3333FF"/>
              </a:solidFill>
              <a:latin typeface="Times New Roman" panose="02020603050405020304" pitchFamily="18" charset="0"/>
            </a:endParaRPr>
          </a:p>
        </p:txBody>
      </p:sp>
      <p:sp>
        <p:nvSpPr>
          <p:cNvPr id="97283" name="Text Box 3"/>
          <p:cNvSpPr txBox="1"/>
          <p:nvPr/>
        </p:nvSpPr>
        <p:spPr>
          <a:xfrm>
            <a:off x="179388" y="692150"/>
            <a:ext cx="6913562" cy="5995988"/>
          </a:xfrm>
          <a:prstGeom prst="rect">
            <a:avLst/>
          </a:prstGeom>
          <a:noFill/>
          <a:ln w="9525">
            <a:noFill/>
          </a:ln>
        </p:spPr>
        <p:txBody>
          <a:bodyPr>
            <a:spAutoFit/>
          </a:bodyPr>
          <a:p>
            <a:pPr marL="457200" indent="-457200">
              <a:spcBef>
                <a:spcPct val="0"/>
              </a:spcBef>
              <a:buClrTx/>
              <a:buAutoNum type="arabicPeriod"/>
            </a:pPr>
            <a:r>
              <a:rPr lang="zh-CN" altLang="en-US" sz="2800" dirty="0">
                <a:solidFill>
                  <a:schemeClr val="accent1"/>
                </a:solidFill>
                <a:latin typeface="Times New Roman" panose="02020603050405020304" pitchFamily="18" charset="0"/>
              </a:rPr>
              <a:t>空闲盘块的分配</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rPr>
              <a:t>针对</a:t>
            </a:r>
            <a:r>
              <a:rPr lang="zh-CN" altLang="en-US" dirty="0">
                <a:solidFill>
                  <a:schemeClr val="tx2"/>
                </a:solidFill>
                <a:latin typeface="Times New Roman" panose="02020603050405020304" pitchFamily="18" charset="0"/>
              </a:rPr>
              <a:t>空闲盘块栈</a:t>
            </a:r>
            <a:r>
              <a:rPr lang="zh-CN" altLang="en-US" dirty="0">
                <a:latin typeface="Times New Roman" panose="02020603050405020304" pitchFamily="18" charset="0"/>
              </a:rPr>
              <a:t>进行。</a:t>
            </a:r>
            <a:endParaRPr lang="zh-CN" altLang="en-US"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	</a:t>
            </a:r>
            <a:r>
              <a:rPr lang="en-US" altLang="zh-CN" dirty="0">
                <a:latin typeface="Times New Roman" panose="02020603050405020304" pitchFamily="18" charset="0"/>
              </a:rPr>
              <a:t>count=</a:t>
            </a:r>
            <a:r>
              <a:rPr lang="zh-CN" altLang="en-US" dirty="0">
                <a:latin typeface="Times New Roman" panose="02020603050405020304" pitchFamily="18" charset="0"/>
              </a:rPr>
              <a:t>当前组空闲盘块总数；</a:t>
            </a:r>
            <a:endParaRPr lang="zh-CN" altLang="en-US"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      </a:t>
            </a:r>
            <a:r>
              <a:rPr lang="en-US" altLang="zh-CN" dirty="0">
                <a:latin typeface="Times New Roman" panose="02020603050405020304" pitchFamily="18" charset="0"/>
              </a:rPr>
              <a:t>S_free--</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	</a:t>
            </a:r>
            <a:r>
              <a:rPr lang="en-US" altLang="zh-CN" dirty="0">
                <a:latin typeface="Times New Roman" panose="02020603050405020304" pitchFamily="18" charset="0"/>
              </a:rPr>
              <a:t>b=*S_free;</a:t>
            </a:r>
            <a:endParaRPr lang="en-US" altLang="zh-CN" dirty="0">
              <a:latin typeface="Times New Roman" panose="02020603050405020304" pitchFamily="18" charset="0"/>
            </a:endParaRPr>
          </a:p>
          <a:p>
            <a:pPr marL="457200" indent="-457200">
              <a:spcBef>
                <a:spcPct val="0"/>
              </a:spcBef>
              <a:buClrTx/>
            </a:pPr>
            <a:r>
              <a:rPr lang="en-US" altLang="zh-CN" dirty="0">
                <a:latin typeface="Times New Roman" panose="02020603050405020304" pitchFamily="18" charset="0"/>
              </a:rPr>
              <a:t>	if (count</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then</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  count--;</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return b;}</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else if (count==1)then</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  if (b==0)then </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a:t>
            </a:r>
            <a:r>
              <a:rPr lang="zh-CN" altLang="en-US" dirty="0">
                <a:latin typeface="Arial" panose="020B0604020202020204" pitchFamily="34" charset="0"/>
              </a:rPr>
              <a:t>拒绝分配，返回</a:t>
            </a:r>
            <a:r>
              <a:rPr lang="en-US" altLang="zh-CN" dirty="0">
                <a:latin typeface="Arial" panose="020B0604020202020204" pitchFamily="34" charset="0"/>
              </a:rPr>
              <a:t>0</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else</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 </a:t>
            </a:r>
            <a:r>
              <a:rPr lang="zh-CN" altLang="en-US" dirty="0">
                <a:latin typeface="Arial" panose="020B0604020202020204" pitchFamily="34" charset="0"/>
              </a:rPr>
              <a:t>将</a:t>
            </a:r>
            <a:r>
              <a:rPr lang="en-US" altLang="zh-CN" dirty="0">
                <a:latin typeface="Arial" panose="020B0604020202020204" pitchFamily="34" charset="0"/>
              </a:rPr>
              <a:t>b</a:t>
            </a:r>
            <a:r>
              <a:rPr lang="zh-CN" altLang="en-US" dirty="0">
                <a:latin typeface="Arial" panose="020B0604020202020204" pitchFamily="34" charset="0"/>
              </a:rPr>
              <a:t>中内容读入空闲盘块栈；</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count=</a:t>
            </a:r>
            <a:r>
              <a:rPr lang="zh-CN" altLang="en-US" dirty="0">
                <a:latin typeface="Arial" panose="020B0604020202020204" pitchFamily="34" charset="0"/>
              </a:rPr>
              <a:t>当前组空闲盘块总数；</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S_free=count</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return b;}</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358404" name="Text Box 4"/>
          <p:cNvSpPr txBox="1">
            <a:spLocks noChangeArrowheads="1"/>
          </p:cNvSpPr>
          <p:nvPr/>
        </p:nvSpPr>
        <p:spPr bwMode="auto">
          <a:xfrm>
            <a:off x="7019925" y="5229225"/>
            <a:ext cx="18002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58405" name="Rectangle 5"/>
          <p:cNvSpPr>
            <a:spLocks noChangeArrowheads="1"/>
          </p:cNvSpPr>
          <p:nvPr/>
        </p:nvSpPr>
        <p:spPr bwMode="auto">
          <a:xfrm>
            <a:off x="7380288" y="1557338"/>
            <a:ext cx="1225550" cy="3384550"/>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06" name="Text Box 6"/>
          <p:cNvSpPr txBox="1">
            <a:spLocks noChangeArrowheads="1"/>
          </p:cNvSpPr>
          <p:nvPr/>
        </p:nvSpPr>
        <p:spPr bwMode="auto">
          <a:xfrm>
            <a:off x="7502525" y="1641475"/>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93</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07" name="Text Box 7"/>
          <p:cNvSpPr txBox="1">
            <a:spLocks noChangeArrowheads="1"/>
          </p:cNvSpPr>
          <p:nvPr/>
        </p:nvSpPr>
        <p:spPr bwMode="auto">
          <a:xfrm>
            <a:off x="7502525" y="3673475"/>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58408" name="Text Box 8"/>
          <p:cNvSpPr txBox="1">
            <a:spLocks noChangeArrowheads="1"/>
          </p:cNvSpPr>
          <p:nvPr/>
        </p:nvSpPr>
        <p:spPr bwMode="auto">
          <a:xfrm>
            <a:off x="7502525" y="3333750"/>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358409" name="Text Box 9"/>
          <p:cNvSpPr txBox="1">
            <a:spLocks noChangeArrowheads="1"/>
          </p:cNvSpPr>
          <p:nvPr/>
        </p:nvSpPr>
        <p:spPr bwMode="auto">
          <a:xfrm>
            <a:off x="7502525" y="2741613"/>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98</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10" name="Text Box 10"/>
          <p:cNvSpPr txBox="1">
            <a:spLocks noChangeArrowheads="1"/>
          </p:cNvSpPr>
          <p:nvPr/>
        </p:nvSpPr>
        <p:spPr bwMode="auto">
          <a:xfrm>
            <a:off x="7502525" y="2405063"/>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11" name="Text Box 11"/>
          <p:cNvSpPr txBox="1">
            <a:spLocks noChangeArrowheads="1"/>
          </p:cNvSpPr>
          <p:nvPr/>
        </p:nvSpPr>
        <p:spPr bwMode="auto">
          <a:xfrm>
            <a:off x="7502525" y="2065338"/>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12" name="Text Box 12"/>
          <p:cNvSpPr txBox="1">
            <a:spLocks noChangeArrowheads="1"/>
          </p:cNvSpPr>
          <p:nvPr/>
        </p:nvSpPr>
        <p:spPr bwMode="auto">
          <a:xfrm>
            <a:off x="7502525" y="2995613"/>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13" name="Line 13"/>
          <p:cNvSpPr>
            <a:spLocks noChangeShapeType="1"/>
          </p:cNvSpPr>
          <p:nvPr/>
        </p:nvSpPr>
        <p:spPr bwMode="auto">
          <a:xfrm>
            <a:off x="7381875" y="1981200"/>
            <a:ext cx="122237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14"/>
          <p:cNvGrpSpPr/>
          <p:nvPr/>
        </p:nvGrpSpPr>
        <p:grpSpPr>
          <a:xfrm>
            <a:off x="6156325" y="3789363"/>
            <a:ext cx="1468438" cy="457200"/>
            <a:chOff x="3878" y="2381"/>
            <a:chExt cx="925" cy="288"/>
          </a:xfrm>
        </p:grpSpPr>
        <p:sp>
          <p:nvSpPr>
            <p:cNvPr id="358415" name="Text Box 15"/>
            <p:cNvSpPr txBox="1">
              <a:spLocks noChangeArrowheads="1"/>
            </p:cNvSpPr>
            <p:nvPr/>
          </p:nvSpPr>
          <p:spPr bwMode="auto">
            <a:xfrm>
              <a:off x="3878" y="2381"/>
              <a:ext cx="92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S_Free</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16" name="Line 16"/>
            <p:cNvSpPr>
              <a:spLocks noChangeShapeType="1"/>
            </p:cNvSpPr>
            <p:nvPr/>
          </p:nvSpPr>
          <p:spPr bwMode="auto">
            <a:xfrm>
              <a:off x="3955" y="2646"/>
              <a:ext cx="69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8417" name="Line 17"/>
          <p:cNvSpPr>
            <a:spLocks noChangeShapeType="1"/>
          </p:cNvSpPr>
          <p:nvPr/>
        </p:nvSpPr>
        <p:spPr bwMode="auto">
          <a:xfrm>
            <a:off x="7380288" y="4076700"/>
            <a:ext cx="122237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18" name="Line 18"/>
          <p:cNvSpPr>
            <a:spLocks noChangeShapeType="1"/>
          </p:cNvSpPr>
          <p:nvPr/>
        </p:nvSpPr>
        <p:spPr bwMode="auto">
          <a:xfrm>
            <a:off x="7380288" y="4365625"/>
            <a:ext cx="122237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 name="Group 19"/>
          <p:cNvGrpSpPr/>
          <p:nvPr/>
        </p:nvGrpSpPr>
        <p:grpSpPr>
          <a:xfrm>
            <a:off x="6156325" y="1557338"/>
            <a:ext cx="2663825" cy="4129087"/>
            <a:chOff x="612" y="981"/>
            <a:chExt cx="1678" cy="2601"/>
          </a:xfrm>
        </p:grpSpPr>
        <p:sp>
          <p:nvSpPr>
            <p:cNvPr id="358420" name="Text Box 20"/>
            <p:cNvSpPr txBox="1">
              <a:spLocks noChangeArrowheads="1"/>
            </p:cNvSpPr>
            <p:nvPr/>
          </p:nvSpPr>
          <p:spPr bwMode="auto">
            <a:xfrm>
              <a:off x="1156" y="3294"/>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58421" name="Rectangle 21"/>
            <p:cNvSpPr>
              <a:spLocks noChangeArrowheads="1"/>
            </p:cNvSpPr>
            <p:nvPr/>
          </p:nvSpPr>
          <p:spPr bwMode="auto">
            <a:xfrm>
              <a:off x="1383" y="981"/>
              <a:ext cx="772"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22" name="Text Box 22"/>
            <p:cNvSpPr txBox="1">
              <a:spLocks noChangeArrowheads="1"/>
            </p:cNvSpPr>
            <p:nvPr/>
          </p:nvSpPr>
          <p:spPr bwMode="auto">
            <a:xfrm>
              <a:off x="1460" y="98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23" name="Text Box 23"/>
            <p:cNvSpPr txBox="1">
              <a:spLocks noChangeArrowheads="1"/>
            </p:cNvSpPr>
            <p:nvPr/>
          </p:nvSpPr>
          <p:spPr bwMode="auto">
            <a:xfrm>
              <a:off x="1460" y="130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24" name="Line 24"/>
            <p:cNvSpPr>
              <a:spLocks noChangeShapeType="1"/>
            </p:cNvSpPr>
            <p:nvPr/>
          </p:nvSpPr>
          <p:spPr bwMode="auto">
            <a:xfrm>
              <a:off x="1384" y="1248"/>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25" name="Text Box 25"/>
            <p:cNvSpPr txBox="1">
              <a:spLocks noChangeArrowheads="1"/>
            </p:cNvSpPr>
            <p:nvPr/>
          </p:nvSpPr>
          <p:spPr bwMode="auto">
            <a:xfrm>
              <a:off x="612" y="1162"/>
              <a:ext cx="92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S_Free</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26" name="Line 26"/>
            <p:cNvSpPr>
              <a:spLocks noChangeShapeType="1"/>
            </p:cNvSpPr>
            <p:nvPr/>
          </p:nvSpPr>
          <p:spPr bwMode="auto">
            <a:xfrm>
              <a:off x="703" y="1434"/>
              <a:ext cx="69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27" name="Line 27"/>
            <p:cNvSpPr>
              <a:spLocks noChangeShapeType="1"/>
            </p:cNvSpPr>
            <p:nvPr/>
          </p:nvSpPr>
          <p:spPr bwMode="auto">
            <a:xfrm>
              <a:off x="1383" y="1570"/>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28" name="Line 28"/>
            <p:cNvSpPr>
              <a:spLocks noChangeShapeType="1"/>
            </p:cNvSpPr>
            <p:nvPr/>
          </p:nvSpPr>
          <p:spPr bwMode="auto">
            <a:xfrm>
              <a:off x="1383" y="1752"/>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 name="Group 29"/>
          <p:cNvGrpSpPr/>
          <p:nvPr/>
        </p:nvGrpSpPr>
        <p:grpSpPr>
          <a:xfrm>
            <a:off x="4572000" y="1412875"/>
            <a:ext cx="1225550" cy="3384550"/>
            <a:chOff x="1628" y="709"/>
            <a:chExt cx="772" cy="2132"/>
          </a:xfrm>
        </p:grpSpPr>
        <p:sp>
          <p:nvSpPr>
            <p:cNvPr id="358430" name="Rectangle 30"/>
            <p:cNvSpPr>
              <a:spLocks noChangeArrowheads="1"/>
            </p:cNvSpPr>
            <p:nvPr/>
          </p:nvSpPr>
          <p:spPr bwMode="auto">
            <a:xfrm>
              <a:off x="1628" y="709"/>
              <a:ext cx="772"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31" name="Text Box 31"/>
            <p:cNvSpPr txBox="1">
              <a:spLocks noChangeArrowheads="1"/>
            </p:cNvSpPr>
            <p:nvPr/>
          </p:nvSpPr>
          <p:spPr bwMode="auto">
            <a:xfrm>
              <a:off x="1628" y="709"/>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2" name="Text Box 32"/>
            <p:cNvSpPr txBox="1">
              <a:spLocks noChangeArrowheads="1"/>
            </p:cNvSpPr>
            <p:nvPr/>
          </p:nvSpPr>
          <p:spPr bwMode="auto">
            <a:xfrm>
              <a:off x="1705" y="935"/>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3" name="Line 33"/>
            <p:cNvSpPr>
              <a:spLocks noChangeShapeType="1"/>
            </p:cNvSpPr>
            <p:nvPr/>
          </p:nvSpPr>
          <p:spPr bwMode="auto">
            <a:xfrm>
              <a:off x="1629" y="976"/>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34" name="Line 34"/>
            <p:cNvSpPr>
              <a:spLocks noChangeShapeType="1"/>
            </p:cNvSpPr>
            <p:nvPr/>
          </p:nvSpPr>
          <p:spPr bwMode="auto">
            <a:xfrm>
              <a:off x="1628" y="2387"/>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35" name="Text Box 35"/>
            <p:cNvSpPr txBox="1">
              <a:spLocks noChangeArrowheads="1"/>
            </p:cNvSpPr>
            <p:nvPr/>
          </p:nvSpPr>
          <p:spPr bwMode="auto">
            <a:xfrm>
              <a:off x="1764" y="1480"/>
              <a:ext cx="5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6" name="Text Box 36"/>
            <p:cNvSpPr txBox="1">
              <a:spLocks noChangeArrowheads="1"/>
            </p:cNvSpPr>
            <p:nvPr/>
          </p:nvSpPr>
          <p:spPr bwMode="auto">
            <a:xfrm>
              <a:off x="1692" y="1146"/>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7" name="Text Box 37"/>
            <p:cNvSpPr txBox="1">
              <a:spLocks noChangeArrowheads="1"/>
            </p:cNvSpPr>
            <p:nvPr/>
          </p:nvSpPr>
          <p:spPr bwMode="auto">
            <a:xfrm>
              <a:off x="1692" y="1344"/>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198</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8" name="Text Box 38"/>
            <p:cNvSpPr txBox="1">
              <a:spLocks noChangeArrowheads="1"/>
            </p:cNvSpPr>
            <p:nvPr/>
          </p:nvSpPr>
          <p:spPr bwMode="auto">
            <a:xfrm>
              <a:off x="1737" y="1872"/>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39" name="Text Box 39"/>
            <p:cNvSpPr txBox="1">
              <a:spLocks noChangeArrowheads="1"/>
            </p:cNvSpPr>
            <p:nvPr/>
          </p:nvSpPr>
          <p:spPr bwMode="auto">
            <a:xfrm>
              <a:off x="1737" y="2069"/>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grpSp>
      <p:grpSp>
        <p:nvGrpSpPr>
          <p:cNvPr id="5" name="Group 40"/>
          <p:cNvGrpSpPr/>
          <p:nvPr/>
        </p:nvGrpSpPr>
        <p:grpSpPr>
          <a:xfrm>
            <a:off x="6156325" y="1484313"/>
            <a:ext cx="2692400" cy="4129087"/>
            <a:chOff x="594" y="981"/>
            <a:chExt cx="1696" cy="2601"/>
          </a:xfrm>
        </p:grpSpPr>
        <p:sp>
          <p:nvSpPr>
            <p:cNvPr id="358441" name="Text Box 41"/>
            <p:cNvSpPr txBox="1">
              <a:spLocks noChangeArrowheads="1"/>
            </p:cNvSpPr>
            <p:nvPr/>
          </p:nvSpPr>
          <p:spPr bwMode="auto">
            <a:xfrm>
              <a:off x="1156" y="3294"/>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58442" name="Rectangle 42"/>
            <p:cNvSpPr>
              <a:spLocks noChangeArrowheads="1"/>
            </p:cNvSpPr>
            <p:nvPr/>
          </p:nvSpPr>
          <p:spPr bwMode="auto">
            <a:xfrm>
              <a:off x="1383" y="981"/>
              <a:ext cx="772"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3" name="Text Box 43"/>
            <p:cNvSpPr txBox="1">
              <a:spLocks noChangeArrowheads="1"/>
            </p:cNvSpPr>
            <p:nvPr/>
          </p:nvSpPr>
          <p:spPr bwMode="auto">
            <a:xfrm>
              <a:off x="1383" y="98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44" name="Text Box 44"/>
            <p:cNvSpPr txBox="1">
              <a:spLocks noChangeArrowheads="1"/>
            </p:cNvSpPr>
            <p:nvPr/>
          </p:nvSpPr>
          <p:spPr bwMode="auto">
            <a:xfrm>
              <a:off x="1460" y="1207"/>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45" name="Line 45"/>
            <p:cNvSpPr>
              <a:spLocks noChangeShapeType="1"/>
            </p:cNvSpPr>
            <p:nvPr/>
          </p:nvSpPr>
          <p:spPr bwMode="auto">
            <a:xfrm>
              <a:off x="1384" y="1248"/>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6" name="Text Box 46"/>
            <p:cNvSpPr txBox="1">
              <a:spLocks noChangeArrowheads="1"/>
            </p:cNvSpPr>
            <p:nvPr/>
          </p:nvSpPr>
          <p:spPr bwMode="auto">
            <a:xfrm>
              <a:off x="594" y="2523"/>
              <a:ext cx="92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S_Free</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47" name="Line 47"/>
            <p:cNvSpPr>
              <a:spLocks noChangeShapeType="1"/>
            </p:cNvSpPr>
            <p:nvPr/>
          </p:nvSpPr>
          <p:spPr bwMode="auto">
            <a:xfrm>
              <a:off x="685" y="2795"/>
              <a:ext cx="69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8" name="Line 48"/>
            <p:cNvSpPr>
              <a:spLocks noChangeShapeType="1"/>
            </p:cNvSpPr>
            <p:nvPr/>
          </p:nvSpPr>
          <p:spPr bwMode="auto">
            <a:xfrm>
              <a:off x="1383" y="2659"/>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9" name="Line 49"/>
            <p:cNvSpPr>
              <a:spLocks noChangeShapeType="1"/>
            </p:cNvSpPr>
            <p:nvPr/>
          </p:nvSpPr>
          <p:spPr bwMode="auto">
            <a:xfrm>
              <a:off x="1383" y="2886"/>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0" name="Text Box 50"/>
            <p:cNvSpPr txBox="1">
              <a:spLocks noChangeArrowheads="1"/>
            </p:cNvSpPr>
            <p:nvPr/>
          </p:nvSpPr>
          <p:spPr bwMode="auto">
            <a:xfrm>
              <a:off x="1519" y="1752"/>
              <a:ext cx="5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51" name="Text Box 51"/>
            <p:cNvSpPr txBox="1">
              <a:spLocks noChangeArrowheads="1"/>
            </p:cNvSpPr>
            <p:nvPr/>
          </p:nvSpPr>
          <p:spPr bwMode="auto">
            <a:xfrm>
              <a:off x="1447" y="1418"/>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52" name="Text Box 52"/>
            <p:cNvSpPr txBox="1">
              <a:spLocks noChangeArrowheads="1"/>
            </p:cNvSpPr>
            <p:nvPr/>
          </p:nvSpPr>
          <p:spPr bwMode="auto">
            <a:xfrm>
              <a:off x="1447" y="1616"/>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198</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53" name="Text Box 53"/>
            <p:cNvSpPr txBox="1">
              <a:spLocks noChangeArrowheads="1"/>
            </p:cNvSpPr>
            <p:nvPr/>
          </p:nvSpPr>
          <p:spPr bwMode="auto">
            <a:xfrm>
              <a:off x="1492" y="2144"/>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8454" name="Text Box 54"/>
            <p:cNvSpPr txBox="1">
              <a:spLocks noChangeArrowheads="1"/>
            </p:cNvSpPr>
            <p:nvPr/>
          </p:nvSpPr>
          <p:spPr bwMode="auto">
            <a:xfrm>
              <a:off x="1492" y="234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8404"/>
                                        </p:tgtEl>
                                        <p:attrNameLst>
                                          <p:attrName>style.visibility</p:attrName>
                                        </p:attrNameLst>
                                      </p:cBhvr>
                                      <p:to>
                                        <p:strVal val="visible"/>
                                      </p:to>
                                    </p:set>
                                    <p:animEffect transition="in" filter="box(in)">
                                      <p:cBhvr>
                                        <p:cTn id="7" dur="500"/>
                                        <p:tgtEl>
                                          <p:spTgt spid="35840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58405"/>
                                        </p:tgtEl>
                                        <p:attrNameLst>
                                          <p:attrName>style.visibility</p:attrName>
                                        </p:attrNameLst>
                                      </p:cBhvr>
                                      <p:to>
                                        <p:strVal val="visible"/>
                                      </p:to>
                                    </p:set>
                                    <p:animEffect transition="in" filter="box(in)">
                                      <p:cBhvr>
                                        <p:cTn id="10" dur="500"/>
                                        <p:tgtEl>
                                          <p:spTgt spid="35840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58406"/>
                                        </p:tgtEl>
                                        <p:attrNameLst>
                                          <p:attrName>style.visibility</p:attrName>
                                        </p:attrNameLst>
                                      </p:cBhvr>
                                      <p:to>
                                        <p:strVal val="visible"/>
                                      </p:to>
                                    </p:set>
                                    <p:animEffect transition="in" filter="box(in)">
                                      <p:cBhvr>
                                        <p:cTn id="13" dur="500"/>
                                        <p:tgtEl>
                                          <p:spTgt spid="35840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58407"/>
                                        </p:tgtEl>
                                        <p:attrNameLst>
                                          <p:attrName>style.visibility</p:attrName>
                                        </p:attrNameLst>
                                      </p:cBhvr>
                                      <p:to>
                                        <p:strVal val="visible"/>
                                      </p:to>
                                    </p:set>
                                    <p:animEffect transition="in" filter="box(in)">
                                      <p:cBhvr>
                                        <p:cTn id="16" dur="500"/>
                                        <p:tgtEl>
                                          <p:spTgt spid="35840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58408"/>
                                        </p:tgtEl>
                                        <p:attrNameLst>
                                          <p:attrName>style.visibility</p:attrName>
                                        </p:attrNameLst>
                                      </p:cBhvr>
                                      <p:to>
                                        <p:strVal val="visible"/>
                                      </p:to>
                                    </p:set>
                                    <p:animEffect transition="in" filter="box(in)">
                                      <p:cBhvr>
                                        <p:cTn id="19" dur="500"/>
                                        <p:tgtEl>
                                          <p:spTgt spid="358408"/>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58409"/>
                                        </p:tgtEl>
                                        <p:attrNameLst>
                                          <p:attrName>style.visibility</p:attrName>
                                        </p:attrNameLst>
                                      </p:cBhvr>
                                      <p:to>
                                        <p:strVal val="visible"/>
                                      </p:to>
                                    </p:set>
                                    <p:animEffect transition="in" filter="box(in)">
                                      <p:cBhvr>
                                        <p:cTn id="22" dur="500"/>
                                        <p:tgtEl>
                                          <p:spTgt spid="358409"/>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58410"/>
                                        </p:tgtEl>
                                        <p:attrNameLst>
                                          <p:attrName>style.visibility</p:attrName>
                                        </p:attrNameLst>
                                      </p:cBhvr>
                                      <p:to>
                                        <p:strVal val="visible"/>
                                      </p:to>
                                    </p:set>
                                    <p:animEffect transition="in" filter="box(in)">
                                      <p:cBhvr>
                                        <p:cTn id="25" dur="500"/>
                                        <p:tgtEl>
                                          <p:spTgt spid="358410"/>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58411"/>
                                        </p:tgtEl>
                                        <p:attrNameLst>
                                          <p:attrName>style.visibility</p:attrName>
                                        </p:attrNameLst>
                                      </p:cBhvr>
                                      <p:to>
                                        <p:strVal val="visible"/>
                                      </p:to>
                                    </p:set>
                                    <p:animEffect transition="in" filter="box(in)">
                                      <p:cBhvr>
                                        <p:cTn id="28" dur="500"/>
                                        <p:tgtEl>
                                          <p:spTgt spid="358411"/>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58412"/>
                                        </p:tgtEl>
                                        <p:attrNameLst>
                                          <p:attrName>style.visibility</p:attrName>
                                        </p:attrNameLst>
                                      </p:cBhvr>
                                      <p:to>
                                        <p:strVal val="visible"/>
                                      </p:to>
                                    </p:set>
                                    <p:animEffect transition="in" filter="box(in)">
                                      <p:cBhvr>
                                        <p:cTn id="31" dur="500"/>
                                        <p:tgtEl>
                                          <p:spTgt spid="358412"/>
                                        </p:tgtEl>
                                      </p:cBhvr>
                                    </p:animEffect>
                                  </p:childTnLst>
                                </p:cTn>
                              </p:par>
                              <p:par>
                                <p:cTn id="32" presetID="4" presetClass="entr" presetSubtype="16" fill="hold" nodeType="withEffect">
                                  <p:stCondLst>
                                    <p:cond delay="0"/>
                                  </p:stCondLst>
                                  <p:childTnLst>
                                    <p:set>
                                      <p:cBhvr>
                                        <p:cTn id="33" dur="1" fill="hold">
                                          <p:stCondLst>
                                            <p:cond delay="0"/>
                                          </p:stCondLst>
                                        </p:cTn>
                                        <p:tgtEl>
                                          <p:spTgt spid="358413"/>
                                        </p:tgtEl>
                                        <p:attrNameLst>
                                          <p:attrName>style.visibility</p:attrName>
                                        </p:attrNameLst>
                                      </p:cBhvr>
                                      <p:to>
                                        <p:strVal val="visible"/>
                                      </p:to>
                                    </p:set>
                                    <p:animEffect transition="in" filter="box(in)">
                                      <p:cBhvr>
                                        <p:cTn id="34" dur="500"/>
                                        <p:tgtEl>
                                          <p:spTgt spid="358413"/>
                                        </p:tgtEl>
                                      </p:cBhvr>
                                    </p:animEffect>
                                  </p:childTnLst>
                                </p:cTn>
                              </p:par>
                              <p:par>
                                <p:cTn id="35" presetID="4" presetClass="entr" presetSubtype="16"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par>
                                <p:cTn id="38" presetID="4" presetClass="entr" presetSubtype="16" fill="hold" nodeType="withEffect">
                                  <p:stCondLst>
                                    <p:cond delay="0"/>
                                  </p:stCondLst>
                                  <p:childTnLst>
                                    <p:set>
                                      <p:cBhvr>
                                        <p:cTn id="39" dur="1" fill="hold">
                                          <p:stCondLst>
                                            <p:cond delay="0"/>
                                          </p:stCondLst>
                                        </p:cTn>
                                        <p:tgtEl>
                                          <p:spTgt spid="358417"/>
                                        </p:tgtEl>
                                        <p:attrNameLst>
                                          <p:attrName>style.visibility</p:attrName>
                                        </p:attrNameLst>
                                      </p:cBhvr>
                                      <p:to>
                                        <p:strVal val="visible"/>
                                      </p:to>
                                    </p:set>
                                    <p:animEffect transition="in" filter="box(in)">
                                      <p:cBhvr>
                                        <p:cTn id="40" dur="500"/>
                                        <p:tgtEl>
                                          <p:spTgt spid="358417"/>
                                        </p:tgtEl>
                                      </p:cBhvr>
                                    </p:animEffect>
                                  </p:childTnLst>
                                </p:cTn>
                              </p:par>
                              <p:par>
                                <p:cTn id="41" presetID="4" presetClass="entr" presetSubtype="16" fill="hold" nodeType="withEffect">
                                  <p:stCondLst>
                                    <p:cond delay="0"/>
                                  </p:stCondLst>
                                  <p:childTnLst>
                                    <p:set>
                                      <p:cBhvr>
                                        <p:cTn id="42" dur="1" fill="hold">
                                          <p:stCondLst>
                                            <p:cond delay="0"/>
                                          </p:stCondLst>
                                        </p:cTn>
                                        <p:tgtEl>
                                          <p:spTgt spid="358418"/>
                                        </p:tgtEl>
                                        <p:attrNameLst>
                                          <p:attrName>style.visibility</p:attrName>
                                        </p:attrNameLst>
                                      </p:cBhvr>
                                      <p:to>
                                        <p:strVal val="visible"/>
                                      </p:to>
                                    </p:set>
                                    <p:animEffect transition="in" filter="box(in)">
                                      <p:cBhvr>
                                        <p:cTn id="43" dur="500"/>
                                        <p:tgtEl>
                                          <p:spTgt spid="358418"/>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2.22222E-6 3.7037E-7 L -0.00139 -0.0544 " pathEditMode="relative" rAng="0" ptsTypes="AA">
                                      <p:cBhvr>
                                        <p:cTn id="47" dur="2000" fill="hold"/>
                                        <p:tgtEl>
                                          <p:spTgt spid="2"/>
                                        </p:tgtEl>
                                        <p:attrNameLst>
                                          <p:attrName>ppt_x</p:attrName>
                                          <p:attrName>ppt_y</p:attrName>
                                        </p:attrNameLst>
                                      </p:cBhvr>
                                      <p:rCtr x="-100" y="-2700"/>
                                    </p:animMotion>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grpId="1" nodeType="clickEffect">
                                  <p:stCondLst>
                                    <p:cond delay="0"/>
                                  </p:stCondLst>
                                  <p:childTnLst>
                                    <p:anim calcmode="lin" valueType="num">
                                      <p:cBhvr additive="base">
                                        <p:cTn id="51" dur="500"/>
                                        <p:tgtEl>
                                          <p:spTgt spid="358404"/>
                                        </p:tgtEl>
                                        <p:attrNameLst>
                                          <p:attrName>ppt_x</p:attrName>
                                        </p:attrNameLst>
                                      </p:cBhvr>
                                      <p:tavLst>
                                        <p:tav tm="0">
                                          <p:val>
                                            <p:strVal val="ppt_x"/>
                                          </p:val>
                                        </p:tav>
                                        <p:tav tm="100000">
                                          <p:val>
                                            <p:strVal val="ppt_x"/>
                                          </p:val>
                                        </p:tav>
                                      </p:tavLst>
                                    </p:anim>
                                    <p:anim calcmode="lin" valueType="num">
                                      <p:cBhvr additive="base">
                                        <p:cTn id="52" dur="500"/>
                                        <p:tgtEl>
                                          <p:spTgt spid="358404"/>
                                        </p:tgtEl>
                                        <p:attrNameLst>
                                          <p:attrName>ppt_y</p:attrName>
                                        </p:attrNameLst>
                                      </p:cBhvr>
                                      <p:tavLst>
                                        <p:tav tm="0">
                                          <p:val>
                                            <p:strVal val="ppt_y"/>
                                          </p:val>
                                        </p:tav>
                                        <p:tav tm="100000">
                                          <p:val>
                                            <p:strVal val="1+ppt_h/2"/>
                                          </p:val>
                                        </p:tav>
                                      </p:tavLst>
                                    </p:anim>
                                    <p:set>
                                      <p:cBhvr>
                                        <p:cTn id="53" dur="1" fill="hold">
                                          <p:stCondLst>
                                            <p:cond delay="499"/>
                                          </p:stCondLst>
                                        </p:cTn>
                                        <p:tgtEl>
                                          <p:spTgt spid="358404"/>
                                        </p:tgtEl>
                                        <p:attrNameLst>
                                          <p:attrName>style.visibility</p:attrName>
                                        </p:attrNameLst>
                                      </p:cBhvr>
                                      <p:to>
                                        <p:strVal val="hidden"/>
                                      </p:to>
                                    </p:set>
                                  </p:childTnLst>
                                </p:cTn>
                              </p:par>
                              <p:par>
                                <p:cTn id="54" presetID="2" presetClass="exit" presetSubtype="4" fill="hold" grpId="1" nodeType="withEffect">
                                  <p:stCondLst>
                                    <p:cond delay="0"/>
                                  </p:stCondLst>
                                  <p:childTnLst>
                                    <p:anim calcmode="lin" valueType="num">
                                      <p:cBhvr additive="base">
                                        <p:cTn id="55" dur="500"/>
                                        <p:tgtEl>
                                          <p:spTgt spid="358405"/>
                                        </p:tgtEl>
                                        <p:attrNameLst>
                                          <p:attrName>ppt_x</p:attrName>
                                        </p:attrNameLst>
                                      </p:cBhvr>
                                      <p:tavLst>
                                        <p:tav tm="0">
                                          <p:val>
                                            <p:strVal val="ppt_x"/>
                                          </p:val>
                                        </p:tav>
                                        <p:tav tm="100000">
                                          <p:val>
                                            <p:strVal val="ppt_x"/>
                                          </p:val>
                                        </p:tav>
                                      </p:tavLst>
                                    </p:anim>
                                    <p:anim calcmode="lin" valueType="num">
                                      <p:cBhvr additive="base">
                                        <p:cTn id="56" dur="500"/>
                                        <p:tgtEl>
                                          <p:spTgt spid="358405"/>
                                        </p:tgtEl>
                                        <p:attrNameLst>
                                          <p:attrName>ppt_y</p:attrName>
                                        </p:attrNameLst>
                                      </p:cBhvr>
                                      <p:tavLst>
                                        <p:tav tm="0">
                                          <p:val>
                                            <p:strVal val="ppt_y"/>
                                          </p:val>
                                        </p:tav>
                                        <p:tav tm="100000">
                                          <p:val>
                                            <p:strVal val="1+ppt_h/2"/>
                                          </p:val>
                                        </p:tav>
                                      </p:tavLst>
                                    </p:anim>
                                    <p:set>
                                      <p:cBhvr>
                                        <p:cTn id="57" dur="1" fill="hold">
                                          <p:stCondLst>
                                            <p:cond delay="499"/>
                                          </p:stCondLst>
                                        </p:cTn>
                                        <p:tgtEl>
                                          <p:spTgt spid="358405"/>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358406"/>
                                        </p:tgtEl>
                                        <p:attrNameLst>
                                          <p:attrName>ppt_x</p:attrName>
                                        </p:attrNameLst>
                                      </p:cBhvr>
                                      <p:tavLst>
                                        <p:tav tm="0">
                                          <p:val>
                                            <p:strVal val="ppt_x"/>
                                          </p:val>
                                        </p:tav>
                                        <p:tav tm="100000">
                                          <p:val>
                                            <p:strVal val="ppt_x"/>
                                          </p:val>
                                        </p:tav>
                                      </p:tavLst>
                                    </p:anim>
                                    <p:anim calcmode="lin" valueType="num">
                                      <p:cBhvr additive="base">
                                        <p:cTn id="60" dur="500"/>
                                        <p:tgtEl>
                                          <p:spTgt spid="358406"/>
                                        </p:tgtEl>
                                        <p:attrNameLst>
                                          <p:attrName>ppt_y</p:attrName>
                                        </p:attrNameLst>
                                      </p:cBhvr>
                                      <p:tavLst>
                                        <p:tav tm="0">
                                          <p:val>
                                            <p:strVal val="ppt_y"/>
                                          </p:val>
                                        </p:tav>
                                        <p:tav tm="100000">
                                          <p:val>
                                            <p:strVal val="1+ppt_h/2"/>
                                          </p:val>
                                        </p:tav>
                                      </p:tavLst>
                                    </p:anim>
                                    <p:set>
                                      <p:cBhvr>
                                        <p:cTn id="61" dur="1" fill="hold">
                                          <p:stCondLst>
                                            <p:cond delay="499"/>
                                          </p:stCondLst>
                                        </p:cTn>
                                        <p:tgtEl>
                                          <p:spTgt spid="358406"/>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358407"/>
                                        </p:tgtEl>
                                        <p:attrNameLst>
                                          <p:attrName>ppt_x</p:attrName>
                                        </p:attrNameLst>
                                      </p:cBhvr>
                                      <p:tavLst>
                                        <p:tav tm="0">
                                          <p:val>
                                            <p:strVal val="ppt_x"/>
                                          </p:val>
                                        </p:tav>
                                        <p:tav tm="100000">
                                          <p:val>
                                            <p:strVal val="ppt_x"/>
                                          </p:val>
                                        </p:tav>
                                      </p:tavLst>
                                    </p:anim>
                                    <p:anim calcmode="lin" valueType="num">
                                      <p:cBhvr additive="base">
                                        <p:cTn id="64" dur="500"/>
                                        <p:tgtEl>
                                          <p:spTgt spid="358407"/>
                                        </p:tgtEl>
                                        <p:attrNameLst>
                                          <p:attrName>ppt_y</p:attrName>
                                        </p:attrNameLst>
                                      </p:cBhvr>
                                      <p:tavLst>
                                        <p:tav tm="0">
                                          <p:val>
                                            <p:strVal val="ppt_y"/>
                                          </p:val>
                                        </p:tav>
                                        <p:tav tm="100000">
                                          <p:val>
                                            <p:strVal val="1+ppt_h/2"/>
                                          </p:val>
                                        </p:tav>
                                      </p:tavLst>
                                    </p:anim>
                                    <p:set>
                                      <p:cBhvr>
                                        <p:cTn id="65" dur="1" fill="hold">
                                          <p:stCondLst>
                                            <p:cond delay="499"/>
                                          </p:stCondLst>
                                        </p:cTn>
                                        <p:tgtEl>
                                          <p:spTgt spid="358407"/>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358408"/>
                                        </p:tgtEl>
                                        <p:attrNameLst>
                                          <p:attrName>ppt_x</p:attrName>
                                        </p:attrNameLst>
                                      </p:cBhvr>
                                      <p:tavLst>
                                        <p:tav tm="0">
                                          <p:val>
                                            <p:strVal val="ppt_x"/>
                                          </p:val>
                                        </p:tav>
                                        <p:tav tm="100000">
                                          <p:val>
                                            <p:strVal val="ppt_x"/>
                                          </p:val>
                                        </p:tav>
                                      </p:tavLst>
                                    </p:anim>
                                    <p:anim calcmode="lin" valueType="num">
                                      <p:cBhvr additive="base">
                                        <p:cTn id="68" dur="500"/>
                                        <p:tgtEl>
                                          <p:spTgt spid="358408"/>
                                        </p:tgtEl>
                                        <p:attrNameLst>
                                          <p:attrName>ppt_y</p:attrName>
                                        </p:attrNameLst>
                                      </p:cBhvr>
                                      <p:tavLst>
                                        <p:tav tm="0">
                                          <p:val>
                                            <p:strVal val="ppt_y"/>
                                          </p:val>
                                        </p:tav>
                                        <p:tav tm="100000">
                                          <p:val>
                                            <p:strVal val="1+ppt_h/2"/>
                                          </p:val>
                                        </p:tav>
                                      </p:tavLst>
                                    </p:anim>
                                    <p:set>
                                      <p:cBhvr>
                                        <p:cTn id="69" dur="1" fill="hold">
                                          <p:stCondLst>
                                            <p:cond delay="499"/>
                                          </p:stCondLst>
                                        </p:cTn>
                                        <p:tgtEl>
                                          <p:spTgt spid="358408"/>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358409"/>
                                        </p:tgtEl>
                                        <p:attrNameLst>
                                          <p:attrName>ppt_x</p:attrName>
                                        </p:attrNameLst>
                                      </p:cBhvr>
                                      <p:tavLst>
                                        <p:tav tm="0">
                                          <p:val>
                                            <p:strVal val="ppt_x"/>
                                          </p:val>
                                        </p:tav>
                                        <p:tav tm="100000">
                                          <p:val>
                                            <p:strVal val="ppt_x"/>
                                          </p:val>
                                        </p:tav>
                                      </p:tavLst>
                                    </p:anim>
                                    <p:anim calcmode="lin" valueType="num">
                                      <p:cBhvr additive="base">
                                        <p:cTn id="72" dur="500"/>
                                        <p:tgtEl>
                                          <p:spTgt spid="358409"/>
                                        </p:tgtEl>
                                        <p:attrNameLst>
                                          <p:attrName>ppt_y</p:attrName>
                                        </p:attrNameLst>
                                      </p:cBhvr>
                                      <p:tavLst>
                                        <p:tav tm="0">
                                          <p:val>
                                            <p:strVal val="ppt_y"/>
                                          </p:val>
                                        </p:tav>
                                        <p:tav tm="100000">
                                          <p:val>
                                            <p:strVal val="1+ppt_h/2"/>
                                          </p:val>
                                        </p:tav>
                                      </p:tavLst>
                                    </p:anim>
                                    <p:set>
                                      <p:cBhvr>
                                        <p:cTn id="73" dur="1" fill="hold">
                                          <p:stCondLst>
                                            <p:cond delay="499"/>
                                          </p:stCondLst>
                                        </p:cTn>
                                        <p:tgtEl>
                                          <p:spTgt spid="358409"/>
                                        </p:tgtEl>
                                        <p:attrNameLst>
                                          <p:attrName>style.visibility</p:attrName>
                                        </p:attrNameLst>
                                      </p:cBhvr>
                                      <p:to>
                                        <p:strVal val="hidden"/>
                                      </p:to>
                                    </p:set>
                                  </p:childTnLst>
                                </p:cTn>
                              </p:par>
                              <p:par>
                                <p:cTn id="74" presetID="2" presetClass="exit" presetSubtype="4" fill="hold" grpId="1" nodeType="withEffect">
                                  <p:stCondLst>
                                    <p:cond delay="0"/>
                                  </p:stCondLst>
                                  <p:childTnLst>
                                    <p:anim calcmode="lin" valueType="num">
                                      <p:cBhvr additive="base">
                                        <p:cTn id="75" dur="500"/>
                                        <p:tgtEl>
                                          <p:spTgt spid="358410"/>
                                        </p:tgtEl>
                                        <p:attrNameLst>
                                          <p:attrName>ppt_x</p:attrName>
                                        </p:attrNameLst>
                                      </p:cBhvr>
                                      <p:tavLst>
                                        <p:tav tm="0">
                                          <p:val>
                                            <p:strVal val="ppt_x"/>
                                          </p:val>
                                        </p:tav>
                                        <p:tav tm="100000">
                                          <p:val>
                                            <p:strVal val="ppt_x"/>
                                          </p:val>
                                        </p:tav>
                                      </p:tavLst>
                                    </p:anim>
                                    <p:anim calcmode="lin" valueType="num">
                                      <p:cBhvr additive="base">
                                        <p:cTn id="76" dur="500"/>
                                        <p:tgtEl>
                                          <p:spTgt spid="358410"/>
                                        </p:tgtEl>
                                        <p:attrNameLst>
                                          <p:attrName>ppt_y</p:attrName>
                                        </p:attrNameLst>
                                      </p:cBhvr>
                                      <p:tavLst>
                                        <p:tav tm="0">
                                          <p:val>
                                            <p:strVal val="ppt_y"/>
                                          </p:val>
                                        </p:tav>
                                        <p:tav tm="100000">
                                          <p:val>
                                            <p:strVal val="1+ppt_h/2"/>
                                          </p:val>
                                        </p:tav>
                                      </p:tavLst>
                                    </p:anim>
                                    <p:set>
                                      <p:cBhvr>
                                        <p:cTn id="77" dur="1" fill="hold">
                                          <p:stCondLst>
                                            <p:cond delay="499"/>
                                          </p:stCondLst>
                                        </p:cTn>
                                        <p:tgtEl>
                                          <p:spTgt spid="358410"/>
                                        </p:tgtEl>
                                        <p:attrNameLst>
                                          <p:attrName>style.visibility</p:attrName>
                                        </p:attrNameLst>
                                      </p:cBhvr>
                                      <p:to>
                                        <p:strVal val="hidden"/>
                                      </p:to>
                                    </p:set>
                                  </p:childTnLst>
                                </p:cTn>
                              </p:par>
                              <p:par>
                                <p:cTn id="78" presetID="2" presetClass="exit" presetSubtype="4" fill="hold" grpId="1" nodeType="withEffect">
                                  <p:stCondLst>
                                    <p:cond delay="0"/>
                                  </p:stCondLst>
                                  <p:childTnLst>
                                    <p:anim calcmode="lin" valueType="num">
                                      <p:cBhvr additive="base">
                                        <p:cTn id="79" dur="500"/>
                                        <p:tgtEl>
                                          <p:spTgt spid="358411"/>
                                        </p:tgtEl>
                                        <p:attrNameLst>
                                          <p:attrName>ppt_x</p:attrName>
                                        </p:attrNameLst>
                                      </p:cBhvr>
                                      <p:tavLst>
                                        <p:tav tm="0">
                                          <p:val>
                                            <p:strVal val="ppt_x"/>
                                          </p:val>
                                        </p:tav>
                                        <p:tav tm="100000">
                                          <p:val>
                                            <p:strVal val="ppt_x"/>
                                          </p:val>
                                        </p:tav>
                                      </p:tavLst>
                                    </p:anim>
                                    <p:anim calcmode="lin" valueType="num">
                                      <p:cBhvr additive="base">
                                        <p:cTn id="80" dur="500"/>
                                        <p:tgtEl>
                                          <p:spTgt spid="358411"/>
                                        </p:tgtEl>
                                        <p:attrNameLst>
                                          <p:attrName>ppt_y</p:attrName>
                                        </p:attrNameLst>
                                      </p:cBhvr>
                                      <p:tavLst>
                                        <p:tav tm="0">
                                          <p:val>
                                            <p:strVal val="ppt_y"/>
                                          </p:val>
                                        </p:tav>
                                        <p:tav tm="100000">
                                          <p:val>
                                            <p:strVal val="1+ppt_h/2"/>
                                          </p:val>
                                        </p:tav>
                                      </p:tavLst>
                                    </p:anim>
                                    <p:set>
                                      <p:cBhvr>
                                        <p:cTn id="81" dur="1" fill="hold">
                                          <p:stCondLst>
                                            <p:cond delay="499"/>
                                          </p:stCondLst>
                                        </p:cTn>
                                        <p:tgtEl>
                                          <p:spTgt spid="358411"/>
                                        </p:tgtEl>
                                        <p:attrNameLst>
                                          <p:attrName>style.visibility</p:attrName>
                                        </p:attrNameLst>
                                      </p:cBhvr>
                                      <p:to>
                                        <p:strVal val="hidden"/>
                                      </p:to>
                                    </p:set>
                                  </p:childTnLst>
                                </p:cTn>
                              </p:par>
                              <p:par>
                                <p:cTn id="82" presetID="2" presetClass="exit" presetSubtype="4" fill="hold" grpId="1" nodeType="withEffect">
                                  <p:stCondLst>
                                    <p:cond delay="0"/>
                                  </p:stCondLst>
                                  <p:childTnLst>
                                    <p:anim calcmode="lin" valueType="num">
                                      <p:cBhvr additive="base">
                                        <p:cTn id="83" dur="500"/>
                                        <p:tgtEl>
                                          <p:spTgt spid="358412"/>
                                        </p:tgtEl>
                                        <p:attrNameLst>
                                          <p:attrName>ppt_x</p:attrName>
                                        </p:attrNameLst>
                                      </p:cBhvr>
                                      <p:tavLst>
                                        <p:tav tm="0">
                                          <p:val>
                                            <p:strVal val="ppt_x"/>
                                          </p:val>
                                        </p:tav>
                                        <p:tav tm="100000">
                                          <p:val>
                                            <p:strVal val="ppt_x"/>
                                          </p:val>
                                        </p:tav>
                                      </p:tavLst>
                                    </p:anim>
                                    <p:anim calcmode="lin" valueType="num">
                                      <p:cBhvr additive="base">
                                        <p:cTn id="84" dur="500"/>
                                        <p:tgtEl>
                                          <p:spTgt spid="358412"/>
                                        </p:tgtEl>
                                        <p:attrNameLst>
                                          <p:attrName>ppt_y</p:attrName>
                                        </p:attrNameLst>
                                      </p:cBhvr>
                                      <p:tavLst>
                                        <p:tav tm="0">
                                          <p:val>
                                            <p:strVal val="ppt_y"/>
                                          </p:val>
                                        </p:tav>
                                        <p:tav tm="100000">
                                          <p:val>
                                            <p:strVal val="1+ppt_h/2"/>
                                          </p:val>
                                        </p:tav>
                                      </p:tavLst>
                                    </p:anim>
                                    <p:set>
                                      <p:cBhvr>
                                        <p:cTn id="85" dur="1" fill="hold">
                                          <p:stCondLst>
                                            <p:cond delay="499"/>
                                          </p:stCondLst>
                                        </p:cTn>
                                        <p:tgtEl>
                                          <p:spTgt spid="358412"/>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358413"/>
                                        </p:tgtEl>
                                        <p:attrNameLst>
                                          <p:attrName>ppt_x</p:attrName>
                                        </p:attrNameLst>
                                      </p:cBhvr>
                                      <p:tavLst>
                                        <p:tav tm="0">
                                          <p:val>
                                            <p:strVal val="ppt_x"/>
                                          </p:val>
                                        </p:tav>
                                        <p:tav tm="100000">
                                          <p:val>
                                            <p:strVal val="ppt_x"/>
                                          </p:val>
                                        </p:tav>
                                      </p:tavLst>
                                    </p:anim>
                                    <p:anim calcmode="lin" valueType="num">
                                      <p:cBhvr additive="base">
                                        <p:cTn id="88" dur="500"/>
                                        <p:tgtEl>
                                          <p:spTgt spid="358413"/>
                                        </p:tgtEl>
                                        <p:attrNameLst>
                                          <p:attrName>ppt_y</p:attrName>
                                        </p:attrNameLst>
                                      </p:cBhvr>
                                      <p:tavLst>
                                        <p:tav tm="0">
                                          <p:val>
                                            <p:strVal val="ppt_y"/>
                                          </p:val>
                                        </p:tav>
                                        <p:tav tm="100000">
                                          <p:val>
                                            <p:strVal val="1+ppt_h/2"/>
                                          </p:val>
                                        </p:tav>
                                      </p:tavLst>
                                    </p:anim>
                                    <p:set>
                                      <p:cBhvr>
                                        <p:cTn id="89" dur="1" fill="hold">
                                          <p:stCondLst>
                                            <p:cond delay="499"/>
                                          </p:stCondLst>
                                        </p:cTn>
                                        <p:tgtEl>
                                          <p:spTgt spid="358413"/>
                                        </p:tgtEl>
                                        <p:attrNameLst>
                                          <p:attrName>style.visibility</p:attrName>
                                        </p:attrNameLst>
                                      </p:cBhvr>
                                      <p:to>
                                        <p:strVal val="hidden"/>
                                      </p:to>
                                    </p:set>
                                  </p:childTnLst>
                                </p:cTn>
                              </p:par>
                              <p:par>
                                <p:cTn id="90" presetID="2" presetClass="exit" presetSubtype="4" fill="hold" nodeType="withEffect">
                                  <p:stCondLst>
                                    <p:cond delay="0"/>
                                  </p:stCondLst>
                                  <p:childTnLst>
                                    <p:anim calcmode="lin" valueType="num">
                                      <p:cBhvr additive="base">
                                        <p:cTn id="91" dur="500"/>
                                        <p:tgtEl>
                                          <p:spTgt spid="2"/>
                                        </p:tgtEl>
                                        <p:attrNameLst>
                                          <p:attrName>ppt_x</p:attrName>
                                        </p:attrNameLst>
                                      </p:cBhvr>
                                      <p:tavLst>
                                        <p:tav tm="0">
                                          <p:val>
                                            <p:strVal val="ppt_x"/>
                                          </p:val>
                                        </p:tav>
                                        <p:tav tm="100000">
                                          <p:val>
                                            <p:strVal val="ppt_x"/>
                                          </p:val>
                                        </p:tav>
                                      </p:tavLst>
                                    </p:anim>
                                    <p:anim calcmode="lin" valueType="num">
                                      <p:cBhvr additive="base">
                                        <p:cTn id="92" dur="500"/>
                                        <p:tgtEl>
                                          <p:spTgt spid="2"/>
                                        </p:tgtEl>
                                        <p:attrNameLst>
                                          <p:attrName>ppt_y</p:attrName>
                                        </p:attrNameLst>
                                      </p:cBhvr>
                                      <p:tavLst>
                                        <p:tav tm="0">
                                          <p:val>
                                            <p:strVal val="ppt_y"/>
                                          </p:val>
                                        </p:tav>
                                        <p:tav tm="100000">
                                          <p:val>
                                            <p:strVal val="1+ppt_h/2"/>
                                          </p:val>
                                        </p:tav>
                                      </p:tavLst>
                                    </p:anim>
                                    <p:set>
                                      <p:cBhvr>
                                        <p:cTn id="93" dur="1" fill="hold">
                                          <p:stCondLst>
                                            <p:cond delay="499"/>
                                          </p:stCondLst>
                                        </p:cTn>
                                        <p:tgtEl>
                                          <p:spTgt spid="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358417"/>
                                        </p:tgtEl>
                                        <p:attrNameLst>
                                          <p:attrName>ppt_x</p:attrName>
                                        </p:attrNameLst>
                                      </p:cBhvr>
                                      <p:tavLst>
                                        <p:tav tm="0">
                                          <p:val>
                                            <p:strVal val="ppt_x"/>
                                          </p:val>
                                        </p:tav>
                                        <p:tav tm="100000">
                                          <p:val>
                                            <p:strVal val="ppt_x"/>
                                          </p:val>
                                        </p:tav>
                                      </p:tavLst>
                                    </p:anim>
                                    <p:anim calcmode="lin" valueType="num">
                                      <p:cBhvr additive="base">
                                        <p:cTn id="96" dur="500"/>
                                        <p:tgtEl>
                                          <p:spTgt spid="358417"/>
                                        </p:tgtEl>
                                        <p:attrNameLst>
                                          <p:attrName>ppt_y</p:attrName>
                                        </p:attrNameLst>
                                      </p:cBhvr>
                                      <p:tavLst>
                                        <p:tav tm="0">
                                          <p:val>
                                            <p:strVal val="ppt_y"/>
                                          </p:val>
                                        </p:tav>
                                        <p:tav tm="100000">
                                          <p:val>
                                            <p:strVal val="1+ppt_h/2"/>
                                          </p:val>
                                        </p:tav>
                                      </p:tavLst>
                                    </p:anim>
                                    <p:set>
                                      <p:cBhvr>
                                        <p:cTn id="97" dur="1" fill="hold">
                                          <p:stCondLst>
                                            <p:cond delay="499"/>
                                          </p:stCondLst>
                                        </p:cTn>
                                        <p:tgtEl>
                                          <p:spTgt spid="358417"/>
                                        </p:tgtEl>
                                        <p:attrNameLst>
                                          <p:attrName>style.visibility</p:attrName>
                                        </p:attrNameLst>
                                      </p:cBhvr>
                                      <p:to>
                                        <p:strVal val="hidden"/>
                                      </p:to>
                                    </p:set>
                                  </p:childTnLst>
                                </p:cTn>
                              </p:par>
                              <p:par>
                                <p:cTn id="98" presetID="2" presetClass="exit" presetSubtype="4" fill="hold" nodeType="withEffect">
                                  <p:stCondLst>
                                    <p:cond delay="0"/>
                                  </p:stCondLst>
                                  <p:childTnLst>
                                    <p:anim calcmode="lin" valueType="num">
                                      <p:cBhvr additive="base">
                                        <p:cTn id="99" dur="500"/>
                                        <p:tgtEl>
                                          <p:spTgt spid="358418"/>
                                        </p:tgtEl>
                                        <p:attrNameLst>
                                          <p:attrName>ppt_x</p:attrName>
                                        </p:attrNameLst>
                                      </p:cBhvr>
                                      <p:tavLst>
                                        <p:tav tm="0">
                                          <p:val>
                                            <p:strVal val="ppt_x"/>
                                          </p:val>
                                        </p:tav>
                                        <p:tav tm="100000">
                                          <p:val>
                                            <p:strVal val="ppt_x"/>
                                          </p:val>
                                        </p:tav>
                                      </p:tavLst>
                                    </p:anim>
                                    <p:anim calcmode="lin" valueType="num">
                                      <p:cBhvr additive="base">
                                        <p:cTn id="100" dur="500"/>
                                        <p:tgtEl>
                                          <p:spTgt spid="358418"/>
                                        </p:tgtEl>
                                        <p:attrNameLst>
                                          <p:attrName>ppt_y</p:attrName>
                                        </p:attrNameLst>
                                      </p:cBhvr>
                                      <p:tavLst>
                                        <p:tav tm="0">
                                          <p:val>
                                            <p:strVal val="ppt_y"/>
                                          </p:val>
                                        </p:tav>
                                        <p:tav tm="100000">
                                          <p:val>
                                            <p:strVal val="1+ppt_h/2"/>
                                          </p:val>
                                        </p:tav>
                                      </p:tavLst>
                                    </p:anim>
                                    <p:set>
                                      <p:cBhvr>
                                        <p:cTn id="101" dur="1" fill="hold">
                                          <p:stCondLst>
                                            <p:cond delay="499"/>
                                          </p:stCondLst>
                                        </p:cTn>
                                        <p:tgtEl>
                                          <p:spTgt spid="35841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3"/>
                                        </p:tgtEl>
                                        <p:attrNameLst>
                                          <p:attrName>style.visibility</p:attrName>
                                        </p:attrNameLst>
                                      </p:cBhvr>
                                      <p:to>
                                        <p:strVal val="visible"/>
                                      </p:to>
                                    </p:set>
                                    <p:animEffect transition="in" filter="box(in)">
                                      <p:cBhvr>
                                        <p:cTn id="106" dur="500"/>
                                        <p:tgtEl>
                                          <p:spTgt spid="3"/>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box(in)">
                                      <p:cBhvr>
                                        <p:cTn id="111" dur="500"/>
                                        <p:tgtEl>
                                          <p:spTgt spid="4"/>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xit" presetSubtype="16" fill="hold" nodeType="clickEffect">
                                  <p:stCondLst>
                                    <p:cond delay="0"/>
                                  </p:stCondLst>
                                  <p:childTnLst>
                                    <p:animEffect transition="out" filter="box(in)">
                                      <p:cBhvr>
                                        <p:cTn id="115" dur="500"/>
                                        <p:tgtEl>
                                          <p:spTgt spid="3"/>
                                        </p:tgtEl>
                                      </p:cBhvr>
                                    </p:animEffect>
                                    <p:set>
                                      <p:cBhvr>
                                        <p:cTn id="116" dur="1" fill="hold">
                                          <p:stCondLst>
                                            <p:cond delay="499"/>
                                          </p:stCondLst>
                                        </p:cTn>
                                        <p:tgtEl>
                                          <p:spTgt spid="3"/>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4" presetClass="exit" presetSubtype="16" fill="hold" nodeType="clickEffect">
                                  <p:stCondLst>
                                    <p:cond delay="0"/>
                                  </p:stCondLst>
                                  <p:childTnLst>
                                    <p:animEffect transition="out" filter="box(in)">
                                      <p:cBhvr>
                                        <p:cTn id="120" dur="500"/>
                                        <p:tgtEl>
                                          <p:spTgt spid="3"/>
                                        </p:tgtEl>
                                      </p:cBhvr>
                                    </p:animEffect>
                                    <p:set>
                                      <p:cBhvr>
                                        <p:cTn id="121" dur="1" fill="hold">
                                          <p:stCondLst>
                                            <p:cond delay="499"/>
                                          </p:stCondLst>
                                        </p:cTn>
                                        <p:tgtEl>
                                          <p:spTgt spid="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 presetClass="entr" presetSubtype="16" fill="hold" nodeType="clickEffect">
                                  <p:stCondLst>
                                    <p:cond delay="0"/>
                                  </p:stCondLst>
                                  <p:childTnLst>
                                    <p:set>
                                      <p:cBhvr>
                                        <p:cTn id="125" dur="1" fill="hold">
                                          <p:stCondLst>
                                            <p:cond delay="0"/>
                                          </p:stCondLst>
                                        </p:cTn>
                                        <p:tgtEl>
                                          <p:spTgt spid="5"/>
                                        </p:tgtEl>
                                        <p:attrNameLst>
                                          <p:attrName>style.visibility</p:attrName>
                                        </p:attrNameLst>
                                      </p:cBhvr>
                                      <p:to>
                                        <p:strVal val="visible"/>
                                      </p:to>
                                    </p:set>
                                    <p:animEffect transition="in" filter="box(in)">
                                      <p:cBhvr>
                                        <p:cTn id="1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p:bldP spid="358404" grpId="1"/>
      <p:bldP spid="358405" grpId="0" animBg="1"/>
      <p:bldP spid="358405" grpId="1" animBg="1"/>
      <p:bldP spid="358406" grpId="0"/>
      <p:bldP spid="358406" grpId="1"/>
      <p:bldP spid="358407" grpId="0"/>
      <p:bldP spid="358407" grpId="1"/>
      <p:bldP spid="358408" grpId="0"/>
      <p:bldP spid="358408" grpId="1"/>
      <p:bldP spid="358409" grpId="0"/>
      <p:bldP spid="358409" grpId="1"/>
      <p:bldP spid="358410" grpId="0"/>
      <p:bldP spid="358410" grpId="1"/>
      <p:bldP spid="358411" grpId="0"/>
      <p:bldP spid="358411" grpId="1"/>
      <p:bldP spid="358412" grpId="0"/>
      <p:bldP spid="35841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ext Box 2"/>
          <p:cNvSpPr txBox="1"/>
          <p:nvPr/>
        </p:nvSpPr>
        <p:spPr>
          <a:xfrm>
            <a:off x="323850" y="260350"/>
            <a:ext cx="6048375" cy="641350"/>
          </a:xfrm>
          <a:prstGeom prst="rect">
            <a:avLst/>
          </a:prstGeom>
          <a:noFill/>
          <a:ln w="9525">
            <a:noFill/>
          </a:ln>
        </p:spPr>
        <p:txBody>
          <a:bodyPr>
            <a:spAutoFit/>
          </a:bodyPr>
          <a:p>
            <a:pPr>
              <a:spcBef>
                <a:spcPct val="0"/>
              </a:spcBef>
              <a:buClrTx/>
            </a:pPr>
            <a:r>
              <a:rPr lang="zh-CN" altLang="en-US" sz="3600" dirty="0">
                <a:solidFill>
                  <a:srgbClr val="3333FF"/>
                </a:solidFill>
                <a:latin typeface="Times New Roman" panose="02020603050405020304" pitchFamily="18" charset="0"/>
              </a:rPr>
              <a:t>四</a:t>
            </a:r>
            <a:r>
              <a:rPr lang="en-US" altLang="zh-CN" sz="3600" dirty="0">
                <a:solidFill>
                  <a:srgbClr val="3333FF"/>
                </a:solidFill>
                <a:latin typeface="Times New Roman" panose="02020603050405020304" pitchFamily="18" charset="0"/>
              </a:rPr>
              <a:t>.  </a:t>
            </a:r>
            <a:r>
              <a:rPr lang="zh-CN" altLang="en-US" sz="3600" dirty="0">
                <a:solidFill>
                  <a:srgbClr val="3333FF"/>
                </a:solidFill>
                <a:latin typeface="Times New Roman" panose="02020603050405020304" pitchFamily="18" charset="0"/>
              </a:rPr>
              <a:t>成组链接法</a:t>
            </a:r>
            <a:endParaRPr lang="zh-CN" altLang="en-US" sz="3600" dirty="0">
              <a:solidFill>
                <a:srgbClr val="3333FF"/>
              </a:solidFill>
              <a:latin typeface="Times New Roman" panose="02020603050405020304" pitchFamily="18" charset="0"/>
            </a:endParaRPr>
          </a:p>
        </p:txBody>
      </p:sp>
      <p:sp>
        <p:nvSpPr>
          <p:cNvPr id="98307" name="Text Box 3"/>
          <p:cNvSpPr txBox="1"/>
          <p:nvPr/>
        </p:nvSpPr>
        <p:spPr>
          <a:xfrm>
            <a:off x="250825" y="981075"/>
            <a:ext cx="6626225" cy="5630863"/>
          </a:xfrm>
          <a:prstGeom prst="rect">
            <a:avLst/>
          </a:prstGeom>
          <a:noFill/>
          <a:ln w="9525">
            <a:noFill/>
          </a:ln>
        </p:spPr>
        <p:txBody>
          <a:bodyPr>
            <a:spAutoFit/>
          </a:bodyPr>
          <a:p>
            <a:pPr marL="457200" indent="-457200">
              <a:spcBef>
                <a:spcPct val="0"/>
              </a:spcBef>
              <a:buClrTx/>
            </a:pPr>
            <a:r>
              <a:rPr lang="en-US" altLang="zh-CN" sz="2800" dirty="0">
                <a:solidFill>
                  <a:schemeClr val="accent1"/>
                </a:solidFill>
                <a:latin typeface="Times New Roman" panose="02020603050405020304" pitchFamily="18" charset="0"/>
              </a:rPr>
              <a:t>2. </a:t>
            </a:r>
            <a:r>
              <a:rPr lang="zh-CN" altLang="en-US" sz="2800" dirty="0">
                <a:solidFill>
                  <a:schemeClr val="accent1"/>
                </a:solidFill>
                <a:latin typeface="Times New Roman" panose="02020603050405020304" pitchFamily="18" charset="0"/>
              </a:rPr>
              <a:t>空闲盘块的回收</a:t>
            </a:r>
            <a:r>
              <a:rPr lang="en-US" altLang="zh-CN" dirty="0">
                <a:latin typeface="Times New Roman" panose="02020603050405020304" pitchFamily="18" charset="0"/>
              </a:rPr>
              <a:t>:   </a:t>
            </a:r>
            <a:r>
              <a:rPr lang="zh-CN" altLang="en-US" dirty="0">
                <a:latin typeface="Times New Roman" panose="02020603050405020304" pitchFamily="18" charset="0"/>
              </a:rPr>
              <a:t>针对空闲盘块栈进行。</a:t>
            </a:r>
            <a:endParaRPr lang="zh-CN" altLang="en-US" dirty="0">
              <a:latin typeface="Times New Roman" panose="02020603050405020304" pitchFamily="18" charset="0"/>
            </a:endParaRPr>
          </a:p>
          <a:p>
            <a:pPr marL="457200" indent="-457200">
              <a:spcBef>
                <a:spcPct val="0"/>
              </a:spcBef>
              <a:buClrTx/>
            </a:pPr>
            <a:r>
              <a:rPr lang="zh-CN" altLang="en-US" dirty="0">
                <a:latin typeface="Times New Roman" panose="02020603050405020304" pitchFamily="18" charset="0"/>
              </a:rPr>
              <a:t>	</a:t>
            </a:r>
            <a:r>
              <a:rPr lang="en-US" altLang="zh-CN" dirty="0">
                <a:latin typeface="Times New Roman" panose="02020603050405020304" pitchFamily="18" charset="0"/>
              </a:rPr>
              <a:t>count=</a:t>
            </a:r>
            <a:r>
              <a:rPr lang="zh-CN" altLang="en-US" dirty="0">
                <a:latin typeface="Times New Roman" panose="02020603050405020304" pitchFamily="18" charset="0"/>
              </a:rPr>
              <a:t>当前组空闲盘块总数；</a:t>
            </a:r>
            <a:endParaRPr lang="zh-CN" altLang="en-US" dirty="0">
              <a:latin typeface="Times New Roman" panose="02020603050405020304" pitchFamily="18"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b:</a:t>
            </a:r>
            <a:r>
              <a:rPr lang="zh-CN" altLang="en-US" dirty="0">
                <a:latin typeface="Arial" panose="020B0604020202020204" pitchFamily="34" charset="0"/>
              </a:rPr>
              <a:t>回收块号；</a:t>
            </a:r>
            <a:r>
              <a:rPr lang="zh-CN" altLang="en-US" dirty="0">
                <a:solidFill>
                  <a:schemeClr val="tx2"/>
                </a:solidFill>
                <a:latin typeface="Arial" panose="020B0604020202020204" pitchFamily="34" charset="0"/>
              </a:rPr>
              <a:t>（如回收</a:t>
            </a:r>
            <a:r>
              <a:rPr lang="en-US" altLang="zh-CN" dirty="0">
                <a:solidFill>
                  <a:schemeClr val="tx2"/>
                </a:solidFill>
                <a:latin typeface="Arial" panose="020B0604020202020204" pitchFamily="34" charset="0"/>
              </a:rPr>
              <a:t>50</a:t>
            </a:r>
            <a:r>
              <a:rPr lang="zh-CN" altLang="en-US" dirty="0">
                <a:solidFill>
                  <a:schemeClr val="tx2"/>
                </a:solidFill>
                <a:latin typeface="Arial" panose="020B0604020202020204" pitchFamily="34" charset="0"/>
              </a:rPr>
              <a:t>、</a:t>
            </a:r>
            <a:r>
              <a:rPr lang="en-US" altLang="zh-CN" dirty="0">
                <a:solidFill>
                  <a:schemeClr val="tx2"/>
                </a:solidFill>
                <a:latin typeface="Arial" panose="020B0604020202020204" pitchFamily="34" charset="0"/>
              </a:rPr>
              <a:t>60</a:t>
            </a:r>
            <a:r>
              <a:rPr lang="zh-CN" altLang="en-US" dirty="0">
                <a:solidFill>
                  <a:schemeClr val="tx2"/>
                </a:solidFill>
                <a:latin typeface="Arial" panose="020B0604020202020204" pitchFamily="34" charset="0"/>
              </a:rPr>
              <a:t>号块）</a:t>
            </a:r>
            <a:endParaRPr lang="zh-CN" altLang="en-US" dirty="0">
              <a:solidFill>
                <a:schemeClr val="tx2"/>
              </a:solidFill>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if</a:t>
            </a:r>
            <a:r>
              <a:rPr lang="zh-CN" altLang="en-US" dirty="0">
                <a:latin typeface="Arial" panose="020B0604020202020204" pitchFamily="34" charset="0"/>
              </a:rPr>
              <a:t>（</a:t>
            </a:r>
            <a:r>
              <a:rPr lang="en-US" altLang="zh-CN" dirty="0">
                <a:latin typeface="Arial" panose="020B0604020202020204" pitchFamily="34" charset="0"/>
              </a:rPr>
              <a:t>count</a:t>
            </a:r>
            <a:r>
              <a:rPr lang="zh-CN" altLang="en-US" dirty="0">
                <a:latin typeface="Arial" panose="020B0604020202020204" pitchFamily="34" charset="0"/>
              </a:rPr>
              <a:t>＜</a:t>
            </a:r>
            <a:r>
              <a:rPr lang="en-US" altLang="zh-CN" dirty="0">
                <a:latin typeface="Arial" panose="020B0604020202020204" pitchFamily="34" charset="0"/>
              </a:rPr>
              <a:t>100) then</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   *S_Free=b;</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count++;</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S_Free++;</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return;   }</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else if( count==100) then</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   </a:t>
            </a:r>
            <a:r>
              <a:rPr lang="zh-CN" altLang="en-US" dirty="0">
                <a:latin typeface="Arial" panose="020B0604020202020204" pitchFamily="34" charset="0"/>
              </a:rPr>
              <a:t>将空闲盘块栈内容写入</a:t>
            </a:r>
            <a:r>
              <a:rPr lang="en-US" altLang="zh-CN" dirty="0">
                <a:latin typeface="Arial" panose="020B0604020202020204" pitchFamily="34" charset="0"/>
              </a:rPr>
              <a:t>b</a:t>
            </a:r>
            <a:r>
              <a:rPr lang="zh-CN" altLang="en-US" dirty="0">
                <a:latin typeface="Arial" panose="020B0604020202020204" pitchFamily="34" charset="0"/>
              </a:rPr>
              <a:t>中；</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count=1</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S_free=0</a:t>
            </a:r>
            <a:r>
              <a:rPr lang="zh-CN" altLang="en-US" dirty="0">
                <a:latin typeface="Arial" panose="020B0604020202020204" pitchFamily="34" charset="0"/>
              </a:rPr>
              <a:t>；</a:t>
            </a:r>
            <a:endParaRPr lang="zh-CN" altLang="en-US" dirty="0">
              <a:latin typeface="Arial" panose="020B0604020202020204" pitchFamily="34" charset="0"/>
            </a:endParaRPr>
          </a:p>
          <a:p>
            <a:pPr marL="457200" indent="-457200">
              <a:spcBef>
                <a:spcPct val="0"/>
              </a:spcBef>
              <a:buClrTx/>
            </a:pPr>
            <a:r>
              <a:rPr lang="zh-CN" altLang="en-US" dirty="0">
                <a:latin typeface="Arial" panose="020B0604020202020204" pitchFamily="34" charset="0"/>
              </a:rPr>
              <a:t>		    *</a:t>
            </a:r>
            <a:r>
              <a:rPr lang="en-US" altLang="zh-CN" dirty="0">
                <a:latin typeface="Arial" panose="020B0604020202020204" pitchFamily="34" charset="0"/>
              </a:rPr>
              <a:t>S_Free=b;</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S_Free++;</a:t>
            </a:r>
            <a:endParaRPr lang="en-US" altLang="zh-CN" dirty="0">
              <a:latin typeface="Arial" panose="020B0604020202020204" pitchFamily="34" charset="0"/>
            </a:endParaRPr>
          </a:p>
          <a:p>
            <a:pPr marL="457200" indent="-457200">
              <a:spcBef>
                <a:spcPct val="0"/>
              </a:spcBef>
              <a:buClrTx/>
            </a:pPr>
            <a:r>
              <a:rPr lang="en-US" altLang="zh-CN" dirty="0">
                <a:latin typeface="Arial" panose="020B0604020202020204" pitchFamily="34" charset="0"/>
              </a:rPr>
              <a:t>		    return;   }</a:t>
            </a:r>
            <a:endParaRPr lang="en-US" altLang="zh-CN" dirty="0">
              <a:latin typeface="Arial" panose="020B0604020202020204" pitchFamily="34" charset="0"/>
            </a:endParaRPr>
          </a:p>
        </p:txBody>
      </p:sp>
      <p:grpSp>
        <p:nvGrpSpPr>
          <p:cNvPr id="2" name="Group 4"/>
          <p:cNvGrpSpPr/>
          <p:nvPr/>
        </p:nvGrpSpPr>
        <p:grpSpPr>
          <a:xfrm>
            <a:off x="5070475" y="3500438"/>
            <a:ext cx="1230313" cy="457200"/>
            <a:chOff x="3693" y="1842"/>
            <a:chExt cx="775" cy="288"/>
          </a:xfrm>
        </p:grpSpPr>
        <p:sp>
          <p:nvSpPr>
            <p:cNvPr id="359429" name="Text Box 5"/>
            <p:cNvSpPr txBox="1">
              <a:spLocks noChangeArrowheads="1"/>
            </p:cNvSpPr>
            <p:nvPr/>
          </p:nvSpPr>
          <p:spPr bwMode="auto">
            <a:xfrm>
              <a:off x="3693" y="1842"/>
              <a:ext cx="77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S_Free</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30" name="Line 6"/>
            <p:cNvSpPr>
              <a:spLocks noChangeShapeType="1"/>
            </p:cNvSpPr>
            <p:nvPr/>
          </p:nvSpPr>
          <p:spPr bwMode="auto">
            <a:xfrm>
              <a:off x="3738" y="2114"/>
              <a:ext cx="69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 name="Group 7"/>
          <p:cNvGrpSpPr/>
          <p:nvPr/>
        </p:nvGrpSpPr>
        <p:grpSpPr>
          <a:xfrm>
            <a:off x="5940425" y="1603375"/>
            <a:ext cx="1800225" cy="4057650"/>
            <a:chOff x="4286" y="618"/>
            <a:chExt cx="1134" cy="2556"/>
          </a:xfrm>
        </p:grpSpPr>
        <p:sp>
          <p:nvSpPr>
            <p:cNvPr id="359432" name="Rectangle 8"/>
            <p:cNvSpPr>
              <a:spLocks noChangeArrowheads="1"/>
            </p:cNvSpPr>
            <p:nvPr/>
          </p:nvSpPr>
          <p:spPr bwMode="auto">
            <a:xfrm>
              <a:off x="4517" y="618"/>
              <a:ext cx="772"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3" name="Text Box 9"/>
            <p:cNvSpPr txBox="1">
              <a:spLocks noChangeArrowheads="1"/>
            </p:cNvSpPr>
            <p:nvPr/>
          </p:nvSpPr>
          <p:spPr bwMode="auto">
            <a:xfrm>
              <a:off x="4563" y="618"/>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34" name="Text Box 10"/>
            <p:cNvSpPr txBox="1">
              <a:spLocks noChangeArrowheads="1"/>
            </p:cNvSpPr>
            <p:nvPr/>
          </p:nvSpPr>
          <p:spPr bwMode="auto">
            <a:xfrm>
              <a:off x="4594" y="844"/>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35" name="Line 11"/>
            <p:cNvSpPr>
              <a:spLocks noChangeShapeType="1"/>
            </p:cNvSpPr>
            <p:nvPr/>
          </p:nvSpPr>
          <p:spPr bwMode="auto">
            <a:xfrm>
              <a:off x="4518" y="885"/>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6" name="Line 12"/>
            <p:cNvSpPr>
              <a:spLocks noChangeShapeType="1"/>
            </p:cNvSpPr>
            <p:nvPr/>
          </p:nvSpPr>
          <p:spPr bwMode="auto">
            <a:xfrm>
              <a:off x="4517" y="2024"/>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7" name="Line 13"/>
            <p:cNvSpPr>
              <a:spLocks noChangeShapeType="1"/>
            </p:cNvSpPr>
            <p:nvPr/>
          </p:nvSpPr>
          <p:spPr bwMode="auto">
            <a:xfrm>
              <a:off x="4517" y="2251"/>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8" name="Text Box 14"/>
            <p:cNvSpPr txBox="1">
              <a:spLocks noChangeArrowheads="1"/>
            </p:cNvSpPr>
            <p:nvPr/>
          </p:nvSpPr>
          <p:spPr bwMode="auto">
            <a:xfrm>
              <a:off x="4653" y="1389"/>
              <a:ext cx="5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39" name="Text Box 15"/>
            <p:cNvSpPr txBox="1">
              <a:spLocks noChangeArrowheads="1"/>
            </p:cNvSpPr>
            <p:nvPr/>
          </p:nvSpPr>
          <p:spPr bwMode="auto">
            <a:xfrm>
              <a:off x="4581" y="1055"/>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40" name="Text Box 16"/>
            <p:cNvSpPr txBox="1">
              <a:spLocks noChangeArrowheads="1"/>
            </p:cNvSpPr>
            <p:nvPr/>
          </p:nvSpPr>
          <p:spPr bwMode="auto">
            <a:xfrm>
              <a:off x="4581" y="1253"/>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198</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41" name="Text Box 17"/>
            <p:cNvSpPr txBox="1">
              <a:spLocks noChangeArrowheads="1"/>
            </p:cNvSpPr>
            <p:nvPr/>
          </p:nvSpPr>
          <p:spPr bwMode="auto">
            <a:xfrm>
              <a:off x="4626" y="178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42" name="Text Box 18"/>
            <p:cNvSpPr txBox="1">
              <a:spLocks noChangeArrowheads="1"/>
            </p:cNvSpPr>
            <p:nvPr/>
          </p:nvSpPr>
          <p:spPr bwMode="auto">
            <a:xfrm>
              <a:off x="4286" y="2886"/>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59443" name="Line 19"/>
            <p:cNvSpPr>
              <a:spLocks noChangeShapeType="1"/>
            </p:cNvSpPr>
            <p:nvPr/>
          </p:nvSpPr>
          <p:spPr bwMode="auto">
            <a:xfrm>
              <a:off x="4530" y="2250"/>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4" name="Text Box 20"/>
            <p:cNvSpPr txBox="1">
              <a:spLocks noChangeArrowheads="1"/>
            </p:cNvSpPr>
            <p:nvPr/>
          </p:nvSpPr>
          <p:spPr bwMode="auto">
            <a:xfrm>
              <a:off x="4666" y="1389"/>
              <a:ext cx="5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grpSp>
      <p:sp>
        <p:nvSpPr>
          <p:cNvPr id="359445" name="Text Box 21"/>
          <p:cNvSpPr txBox="1">
            <a:spLocks noChangeArrowheads="1"/>
          </p:cNvSpPr>
          <p:nvPr/>
        </p:nvSpPr>
        <p:spPr bwMode="auto">
          <a:xfrm>
            <a:off x="6588125" y="3763963"/>
            <a:ext cx="979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rPr>
              <a:t>50</a:t>
            </a:r>
            <a:endPar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9446" name="Text Box 22"/>
          <p:cNvSpPr txBox="1">
            <a:spLocks noChangeArrowheads="1"/>
          </p:cNvSpPr>
          <p:nvPr/>
        </p:nvSpPr>
        <p:spPr bwMode="auto">
          <a:xfrm>
            <a:off x="6300788" y="1577975"/>
            <a:ext cx="1223963" cy="457200"/>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rPr>
              <a:t> 100</a:t>
            </a:r>
            <a:endParaRPr kumimoji="0" lang="en-US" altLang="zh-CN"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grpSp>
        <p:nvGrpSpPr>
          <p:cNvPr id="4" name="Group 23"/>
          <p:cNvGrpSpPr/>
          <p:nvPr/>
        </p:nvGrpSpPr>
        <p:grpSpPr>
          <a:xfrm>
            <a:off x="7696200" y="1628775"/>
            <a:ext cx="1555750" cy="4032250"/>
            <a:chOff x="3288" y="618"/>
            <a:chExt cx="980" cy="2540"/>
          </a:xfrm>
        </p:grpSpPr>
        <p:sp>
          <p:nvSpPr>
            <p:cNvPr id="359448" name="Text Box 24"/>
            <p:cNvSpPr txBox="1">
              <a:spLocks noChangeArrowheads="1"/>
            </p:cNvSpPr>
            <p:nvPr/>
          </p:nvSpPr>
          <p:spPr bwMode="auto">
            <a:xfrm>
              <a:off x="3343" y="2870"/>
              <a:ext cx="92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solidFill>
                    <a:schemeClr val="tx2"/>
                  </a:solidFill>
                  <a:latin typeface="Arial" panose="020B0604020202020204" pitchFamily="34" charset="0"/>
                  <a:ea typeface="宋体" panose="02010600030101010101" pitchFamily="2" charset="-122"/>
                  <a:cs typeface="+mn-cs"/>
                </a:rPr>
                <a:t>60</a:t>
              </a:r>
              <a:r>
                <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rPr>
                <a:t>号块</a:t>
              </a:r>
              <a:endParaRPr kumimoji="0" lang="zh-CN" altLang="en-US" kern="1200" cap="none" spc="0" normalizeH="0" baseline="0" noProof="0">
                <a:solidFill>
                  <a:schemeClr val="tx2"/>
                </a:solidFill>
                <a:latin typeface="Arial" panose="020B0604020202020204" pitchFamily="34" charset="0"/>
                <a:ea typeface="宋体" panose="02010600030101010101" pitchFamily="2" charset="-122"/>
                <a:cs typeface="+mn-cs"/>
              </a:endParaRPr>
            </a:p>
          </p:txBody>
        </p:sp>
        <p:sp>
          <p:nvSpPr>
            <p:cNvPr id="359449" name="Rectangle 25"/>
            <p:cNvSpPr>
              <a:spLocks noChangeArrowheads="1"/>
            </p:cNvSpPr>
            <p:nvPr/>
          </p:nvSpPr>
          <p:spPr bwMode="auto">
            <a:xfrm>
              <a:off x="3288" y="618"/>
              <a:ext cx="772"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0" name="Text Box 26"/>
            <p:cNvSpPr txBox="1">
              <a:spLocks noChangeArrowheads="1"/>
            </p:cNvSpPr>
            <p:nvPr/>
          </p:nvSpPr>
          <p:spPr bwMode="auto">
            <a:xfrm>
              <a:off x="3316" y="618"/>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1" name="Text Box 27"/>
            <p:cNvSpPr txBox="1">
              <a:spLocks noChangeArrowheads="1"/>
            </p:cNvSpPr>
            <p:nvPr/>
          </p:nvSpPr>
          <p:spPr bwMode="auto">
            <a:xfrm>
              <a:off x="3365" y="844"/>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200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2" name="Line 28"/>
            <p:cNvSpPr>
              <a:spLocks noChangeShapeType="1"/>
            </p:cNvSpPr>
            <p:nvPr/>
          </p:nvSpPr>
          <p:spPr bwMode="auto">
            <a:xfrm>
              <a:off x="3289" y="885"/>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3" name="Line 29"/>
            <p:cNvSpPr>
              <a:spLocks noChangeShapeType="1"/>
            </p:cNvSpPr>
            <p:nvPr/>
          </p:nvSpPr>
          <p:spPr bwMode="auto">
            <a:xfrm>
              <a:off x="3288" y="2250"/>
              <a:ext cx="77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4" name="Text Box 30"/>
            <p:cNvSpPr txBox="1">
              <a:spLocks noChangeArrowheads="1"/>
            </p:cNvSpPr>
            <p:nvPr/>
          </p:nvSpPr>
          <p:spPr bwMode="auto">
            <a:xfrm>
              <a:off x="3424" y="1389"/>
              <a:ext cx="5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5" name="Text Box 31"/>
            <p:cNvSpPr txBox="1">
              <a:spLocks noChangeArrowheads="1"/>
            </p:cNvSpPr>
            <p:nvPr/>
          </p:nvSpPr>
          <p:spPr bwMode="auto">
            <a:xfrm>
              <a:off x="3352" y="1055"/>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199</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6" name="Text Box 32"/>
            <p:cNvSpPr txBox="1">
              <a:spLocks noChangeArrowheads="1"/>
            </p:cNvSpPr>
            <p:nvPr/>
          </p:nvSpPr>
          <p:spPr bwMode="auto">
            <a:xfrm>
              <a:off x="3352" y="1253"/>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198</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7" name="Text Box 33"/>
            <p:cNvSpPr txBox="1">
              <a:spLocks noChangeArrowheads="1"/>
            </p:cNvSpPr>
            <p:nvPr/>
          </p:nvSpPr>
          <p:spPr bwMode="auto">
            <a:xfrm>
              <a:off x="3397" y="1781"/>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102</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58" name="Text Box 34"/>
            <p:cNvSpPr txBox="1">
              <a:spLocks noChangeArrowheads="1"/>
            </p:cNvSpPr>
            <p:nvPr/>
          </p:nvSpPr>
          <p:spPr bwMode="auto">
            <a:xfrm>
              <a:off x="3424" y="1978"/>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50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grpSp>
      <p:grpSp>
        <p:nvGrpSpPr>
          <p:cNvPr id="5" name="Group 35"/>
          <p:cNvGrpSpPr/>
          <p:nvPr/>
        </p:nvGrpSpPr>
        <p:grpSpPr>
          <a:xfrm>
            <a:off x="5192713" y="1628775"/>
            <a:ext cx="2692400" cy="3984625"/>
            <a:chOff x="158" y="1026"/>
            <a:chExt cx="1696" cy="2510"/>
          </a:xfrm>
        </p:grpSpPr>
        <p:sp>
          <p:nvSpPr>
            <p:cNvPr id="359460" name="Text Box 36"/>
            <p:cNvSpPr txBox="1">
              <a:spLocks noChangeArrowheads="1"/>
            </p:cNvSpPr>
            <p:nvPr/>
          </p:nvSpPr>
          <p:spPr bwMode="auto">
            <a:xfrm>
              <a:off x="720" y="3248"/>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
          <p:nvSpPr>
            <p:cNvPr id="359461" name="Rectangle 37"/>
            <p:cNvSpPr>
              <a:spLocks noChangeArrowheads="1"/>
            </p:cNvSpPr>
            <p:nvPr/>
          </p:nvSpPr>
          <p:spPr bwMode="auto">
            <a:xfrm>
              <a:off x="930" y="1026"/>
              <a:ext cx="635" cy="2132"/>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2" name="Text Box 38"/>
            <p:cNvSpPr txBox="1">
              <a:spLocks noChangeArrowheads="1"/>
            </p:cNvSpPr>
            <p:nvPr/>
          </p:nvSpPr>
          <p:spPr bwMode="auto">
            <a:xfrm>
              <a:off x="993" y="1026"/>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 1</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63" name="Text Box 39"/>
            <p:cNvSpPr txBox="1">
              <a:spLocks noChangeArrowheads="1"/>
            </p:cNvSpPr>
            <p:nvPr/>
          </p:nvSpPr>
          <p:spPr bwMode="auto">
            <a:xfrm>
              <a:off x="1024" y="1252"/>
              <a:ext cx="6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60</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64" name="Line 40"/>
            <p:cNvSpPr>
              <a:spLocks noChangeShapeType="1"/>
            </p:cNvSpPr>
            <p:nvPr/>
          </p:nvSpPr>
          <p:spPr bwMode="auto">
            <a:xfrm>
              <a:off x="948" y="1293"/>
              <a:ext cx="616" cy="5"/>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5" name="Text Box 41"/>
            <p:cNvSpPr txBox="1">
              <a:spLocks noChangeArrowheads="1"/>
            </p:cNvSpPr>
            <p:nvPr/>
          </p:nvSpPr>
          <p:spPr bwMode="auto">
            <a:xfrm>
              <a:off x="158" y="1388"/>
              <a:ext cx="92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a:latin typeface="Arial" panose="020B0604020202020204" pitchFamily="34" charset="0"/>
                  <a:ea typeface="宋体" panose="02010600030101010101" pitchFamily="2" charset="-122"/>
                  <a:cs typeface="+mn-cs"/>
                </a:rPr>
                <a:t>S_Free</a:t>
              </a:r>
              <a:endParaRPr kumimoji="0" lang="en-US" altLang="zh-CN" kern="1200" cap="none" spc="0" normalizeH="0" baseline="0" noProof="0">
                <a:latin typeface="Arial" panose="020B0604020202020204" pitchFamily="34" charset="0"/>
                <a:ea typeface="宋体" panose="02010600030101010101" pitchFamily="2" charset="-122"/>
                <a:cs typeface="+mn-cs"/>
              </a:endParaRPr>
            </a:p>
          </p:txBody>
        </p:sp>
        <p:sp>
          <p:nvSpPr>
            <p:cNvPr id="359466" name="Line 42"/>
            <p:cNvSpPr>
              <a:spLocks noChangeShapeType="1"/>
            </p:cNvSpPr>
            <p:nvPr/>
          </p:nvSpPr>
          <p:spPr bwMode="auto">
            <a:xfrm>
              <a:off x="249" y="1660"/>
              <a:ext cx="69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7" name="Line 43"/>
            <p:cNvSpPr>
              <a:spLocks noChangeShapeType="1"/>
            </p:cNvSpPr>
            <p:nvPr/>
          </p:nvSpPr>
          <p:spPr bwMode="auto">
            <a:xfrm>
              <a:off x="929" y="1525"/>
              <a:ext cx="63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8" name="Line 44"/>
            <p:cNvSpPr>
              <a:spLocks noChangeShapeType="1"/>
            </p:cNvSpPr>
            <p:nvPr/>
          </p:nvSpPr>
          <p:spPr bwMode="auto">
            <a:xfrm>
              <a:off x="929" y="1751"/>
              <a:ext cx="635"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59445"/>
                                        </p:tgtEl>
                                        <p:attrNameLst>
                                          <p:attrName>style.visibility</p:attrName>
                                        </p:attrNameLst>
                                      </p:cBhvr>
                                      <p:to>
                                        <p:strVal val="visible"/>
                                      </p:to>
                                    </p:set>
                                    <p:animEffect transition="in" filter="box(in)">
                                      <p:cBhvr>
                                        <p:cTn id="15" dur="500"/>
                                        <p:tgtEl>
                                          <p:spTgt spid="35944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9446"/>
                                        </p:tgtEl>
                                        <p:attrNameLst>
                                          <p:attrName>style.visibility</p:attrName>
                                        </p:attrNameLst>
                                      </p:cBhvr>
                                      <p:to>
                                        <p:strVal val="visible"/>
                                      </p:to>
                                    </p:set>
                                    <p:animEffect transition="in" filter="box(in)">
                                      <p:cBhvr>
                                        <p:cTn id="20" dur="500"/>
                                        <p:tgtEl>
                                          <p:spTgt spid="35944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1.38889E-6 0 L 0.00434 0.07176 " pathEditMode="relative" rAng="0" ptsTypes="AA">
                                      <p:cBhvr>
                                        <p:cTn id="24" dur="2000" fill="hold"/>
                                        <p:tgtEl>
                                          <p:spTgt spid="2"/>
                                        </p:tgtEl>
                                        <p:attrNameLst>
                                          <p:attrName>ppt_x</p:attrName>
                                          <p:attrName>ppt_y</p:attrName>
                                        </p:attrNameLst>
                                      </p:cBhvr>
                                      <p:rCtr x="200" y="3600"/>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in)">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nodeType="clickEffect">
                                  <p:stCondLst>
                                    <p:cond delay="0"/>
                                  </p:stCondLst>
                                  <p:childTnLst>
                                    <p:animEffect transition="out" filter="box(in)">
                                      <p:cBhvr>
                                        <p:cTn id="33" dur="500"/>
                                        <p:tgtEl>
                                          <p:spTgt spid="2"/>
                                        </p:tgtEl>
                                      </p:cBhvr>
                                    </p:animEffect>
                                    <p:set>
                                      <p:cBhvr>
                                        <p:cTn id="34" dur="1" fill="hold">
                                          <p:stCondLst>
                                            <p:cond delay="499"/>
                                          </p:stCondLst>
                                        </p:cTn>
                                        <p:tgtEl>
                                          <p:spTgt spid="2"/>
                                        </p:tgtEl>
                                        <p:attrNameLst>
                                          <p:attrName>style.visibility</p:attrName>
                                        </p:attrNameLst>
                                      </p:cBhvr>
                                      <p:to>
                                        <p:strVal val="hidden"/>
                                      </p:to>
                                    </p:set>
                                  </p:childTnLst>
                                </p:cTn>
                              </p:par>
                              <p:par>
                                <p:cTn id="35" presetID="4" presetClass="exit" presetSubtype="16" fill="hold" nodeType="withEffect">
                                  <p:stCondLst>
                                    <p:cond delay="0"/>
                                  </p:stCondLst>
                                  <p:childTnLst>
                                    <p:animEffect transition="out" filter="box(in)">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4" presetClass="exit" presetSubtype="16" fill="hold" grpId="1" nodeType="withEffect">
                                  <p:stCondLst>
                                    <p:cond delay="0"/>
                                  </p:stCondLst>
                                  <p:childTnLst>
                                    <p:animEffect transition="out" filter="box(in)">
                                      <p:cBhvr>
                                        <p:cTn id="39" dur="500"/>
                                        <p:tgtEl>
                                          <p:spTgt spid="359445"/>
                                        </p:tgtEl>
                                      </p:cBhvr>
                                    </p:animEffect>
                                    <p:set>
                                      <p:cBhvr>
                                        <p:cTn id="40" dur="1" fill="hold">
                                          <p:stCondLst>
                                            <p:cond delay="499"/>
                                          </p:stCondLst>
                                        </p:cTn>
                                        <p:tgtEl>
                                          <p:spTgt spid="359445"/>
                                        </p:tgtEl>
                                        <p:attrNameLst>
                                          <p:attrName>style.visibility</p:attrName>
                                        </p:attrNameLst>
                                      </p:cBhvr>
                                      <p:to>
                                        <p:strVal val="hidden"/>
                                      </p:to>
                                    </p:set>
                                  </p:childTnLst>
                                </p:cTn>
                              </p:par>
                              <p:par>
                                <p:cTn id="41" presetID="4" presetClass="exit" presetSubtype="16" fill="hold" grpId="1" nodeType="withEffect">
                                  <p:stCondLst>
                                    <p:cond delay="0"/>
                                  </p:stCondLst>
                                  <p:childTnLst>
                                    <p:animEffect transition="out" filter="box(in)">
                                      <p:cBhvr>
                                        <p:cTn id="42" dur="500"/>
                                        <p:tgtEl>
                                          <p:spTgt spid="359446"/>
                                        </p:tgtEl>
                                      </p:cBhvr>
                                    </p:animEffect>
                                    <p:set>
                                      <p:cBhvr>
                                        <p:cTn id="43" dur="1" fill="hold">
                                          <p:stCondLst>
                                            <p:cond delay="499"/>
                                          </p:stCondLst>
                                        </p:cTn>
                                        <p:tgtEl>
                                          <p:spTgt spid="35944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ox(in)">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45" grpId="0"/>
      <p:bldP spid="359445" grpId="1"/>
      <p:bldP spid="359446" grpId="0" animBg="1"/>
      <p:bldP spid="359446"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3"/>
          <p:cNvSpPr>
            <a:spLocks noGrp="1"/>
          </p:cNvSpPr>
          <p:nvPr>
            <p:ph idx="1"/>
          </p:nvPr>
        </p:nvSpPr>
        <p:spPr>
          <a:xfrm>
            <a:off x="250825" y="333375"/>
            <a:ext cx="4105275" cy="5903913"/>
          </a:xfrm>
          <a:ln/>
        </p:spPr>
        <p:txBody>
          <a:bodyPr vert="horz" wrap="square" lIns="91440" tIns="45720" rIns="91440" bIns="45720" anchor="t"/>
          <a:p>
            <a:pPr>
              <a:buNone/>
            </a:pPr>
            <a:r>
              <a:rPr lang="en-US" altLang="zh-CN" sz="2800" dirty="0"/>
              <a:t>1</a:t>
            </a:r>
            <a:r>
              <a:rPr lang="zh-CN" altLang="en-US" sz="2800" dirty="0"/>
              <a:t>、在</a:t>
            </a:r>
            <a:r>
              <a:rPr lang="en-US" altLang="zh-CN" sz="2800" dirty="0"/>
              <a:t>UNIX</a:t>
            </a:r>
            <a:r>
              <a:rPr lang="zh-CN" altLang="en-US" sz="2800" dirty="0"/>
              <a:t>系统中有空闲盘块栈如图所示：</a:t>
            </a:r>
            <a:endParaRPr lang="zh-CN" altLang="en-US" sz="2800" dirty="0"/>
          </a:p>
          <a:p>
            <a:pPr>
              <a:buNone/>
            </a:pPr>
            <a:r>
              <a:rPr lang="en-US" altLang="zh-CN" sz="2800" dirty="0"/>
              <a:t>(1)</a:t>
            </a:r>
            <a:r>
              <a:rPr lang="zh-CN" altLang="en-US" sz="2800" dirty="0"/>
              <a:t>现有一个进程要释放</a:t>
            </a:r>
            <a:r>
              <a:rPr lang="en-US" altLang="zh-CN" sz="2800" dirty="0"/>
              <a:t>4</a:t>
            </a:r>
            <a:r>
              <a:rPr lang="zh-CN" altLang="en-US" sz="2800" dirty="0"/>
              <a:t>个物理块，其块号为</a:t>
            </a:r>
            <a:r>
              <a:rPr lang="en-US" altLang="zh-CN" sz="2800" dirty="0"/>
              <a:t>150</a:t>
            </a:r>
            <a:r>
              <a:rPr lang="zh-CN" altLang="en-US" sz="2800" baseline="30000" dirty="0"/>
              <a:t>＃</a:t>
            </a:r>
            <a:r>
              <a:rPr lang="zh-CN" altLang="en-US" sz="2800" dirty="0"/>
              <a:t>、</a:t>
            </a:r>
            <a:r>
              <a:rPr lang="en-US" altLang="zh-CN" sz="2800" dirty="0"/>
              <a:t>156</a:t>
            </a:r>
            <a:r>
              <a:rPr lang="zh-CN" altLang="en-US" sz="2800" baseline="30000" dirty="0"/>
              <a:t>＃</a:t>
            </a:r>
            <a:r>
              <a:rPr lang="zh-CN" altLang="en-US" sz="2800" dirty="0"/>
              <a:t>、</a:t>
            </a:r>
            <a:r>
              <a:rPr lang="en-US" altLang="zh-CN" sz="2800" dirty="0"/>
              <a:t>172</a:t>
            </a:r>
            <a:r>
              <a:rPr lang="zh-CN" altLang="en-US" sz="2800" baseline="30000" dirty="0"/>
              <a:t>＃</a:t>
            </a:r>
            <a:r>
              <a:rPr lang="zh-CN" altLang="en-US" sz="2800" dirty="0"/>
              <a:t>、</a:t>
            </a:r>
            <a:r>
              <a:rPr lang="en-US" altLang="zh-CN" sz="2800" dirty="0"/>
              <a:t>177</a:t>
            </a:r>
            <a:r>
              <a:rPr lang="zh-CN" altLang="en-US" sz="2800" baseline="30000" dirty="0"/>
              <a:t>＃</a:t>
            </a:r>
            <a:r>
              <a:rPr lang="zh-CN" altLang="en-US" sz="2800" dirty="0"/>
              <a:t>，画出空闲盘块栈的变化。</a:t>
            </a:r>
            <a:endParaRPr lang="zh-CN" altLang="en-US" sz="2800" dirty="0"/>
          </a:p>
          <a:p>
            <a:pPr>
              <a:buNone/>
            </a:pPr>
            <a:r>
              <a:rPr lang="en-US" altLang="zh-CN" sz="2800" dirty="0"/>
              <a:t>(2)</a:t>
            </a:r>
            <a:r>
              <a:rPr lang="zh-CN" altLang="en-US" sz="2800" dirty="0"/>
              <a:t>在（</a:t>
            </a:r>
            <a:r>
              <a:rPr lang="en-US" altLang="zh-CN" sz="2800" dirty="0"/>
              <a:t>1</a:t>
            </a:r>
            <a:r>
              <a:rPr lang="zh-CN" altLang="en-US" sz="2800" dirty="0"/>
              <a:t>）的基础上假定一个进程要求分配</a:t>
            </a:r>
            <a:r>
              <a:rPr lang="en-US" altLang="zh-CN" sz="2800" dirty="0"/>
              <a:t>5</a:t>
            </a:r>
            <a:r>
              <a:rPr lang="zh-CN" altLang="en-US" sz="2800" dirty="0"/>
              <a:t>个空闲块，画出分配后的空闲盘块栈</a:t>
            </a:r>
            <a:r>
              <a:rPr lang="zh-CN" altLang="en-US" dirty="0"/>
              <a:t>。</a:t>
            </a:r>
            <a:endParaRPr lang="zh-CN" altLang="en-US" dirty="0"/>
          </a:p>
        </p:txBody>
      </p:sp>
      <p:grpSp>
        <p:nvGrpSpPr>
          <p:cNvPr id="99331" name="Group 29"/>
          <p:cNvGrpSpPr/>
          <p:nvPr/>
        </p:nvGrpSpPr>
        <p:grpSpPr>
          <a:xfrm>
            <a:off x="4932363" y="549275"/>
            <a:ext cx="3600450" cy="5543550"/>
            <a:chOff x="3107" y="346"/>
            <a:chExt cx="2268" cy="3492"/>
          </a:xfrm>
        </p:grpSpPr>
        <p:sp>
          <p:nvSpPr>
            <p:cNvPr id="349190" name="Text Box 6"/>
            <p:cNvSpPr txBox="1">
              <a:spLocks noChangeArrowheads="1"/>
            </p:cNvSpPr>
            <p:nvPr/>
          </p:nvSpPr>
          <p:spPr bwMode="auto">
            <a:xfrm>
              <a:off x="3980" y="3510"/>
              <a:ext cx="1395"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sp>
          <p:nvSpPr>
            <p:cNvPr id="349195" name="Text Box 11"/>
            <p:cNvSpPr txBox="1">
              <a:spLocks noChangeArrowheads="1"/>
            </p:cNvSpPr>
            <p:nvPr/>
          </p:nvSpPr>
          <p:spPr bwMode="auto">
            <a:xfrm>
              <a:off x="3107" y="2560"/>
              <a:ext cx="1043"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S_Free</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0" name="Rectangle 16"/>
            <p:cNvSpPr>
              <a:spLocks noChangeArrowheads="1"/>
            </p:cNvSpPr>
            <p:nvPr/>
          </p:nvSpPr>
          <p:spPr bwMode="auto">
            <a:xfrm>
              <a:off x="4037" y="346"/>
              <a:ext cx="1197" cy="31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201" name="Text Box 17"/>
            <p:cNvSpPr txBox="1">
              <a:spLocks noChangeArrowheads="1"/>
            </p:cNvSpPr>
            <p:nvPr/>
          </p:nvSpPr>
          <p:spPr bwMode="auto">
            <a:xfrm>
              <a:off x="4283" y="428"/>
              <a:ext cx="956"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98</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2" name="Text Box 18"/>
            <p:cNvSpPr txBox="1">
              <a:spLocks noChangeArrowheads="1"/>
            </p:cNvSpPr>
            <p:nvPr/>
          </p:nvSpPr>
          <p:spPr bwMode="auto">
            <a:xfrm>
              <a:off x="4236" y="790"/>
              <a:ext cx="95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3" name="Line 19"/>
            <p:cNvSpPr>
              <a:spLocks noChangeShapeType="1"/>
            </p:cNvSpPr>
            <p:nvPr/>
          </p:nvSpPr>
          <p:spPr bwMode="auto">
            <a:xfrm>
              <a:off x="4038" y="739"/>
              <a:ext cx="119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204" name="Line 20"/>
            <p:cNvSpPr>
              <a:spLocks noChangeShapeType="1"/>
            </p:cNvSpPr>
            <p:nvPr/>
          </p:nvSpPr>
          <p:spPr bwMode="auto">
            <a:xfrm>
              <a:off x="4037" y="2746"/>
              <a:ext cx="119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205" name="Line 21"/>
            <p:cNvSpPr>
              <a:spLocks noChangeShapeType="1"/>
            </p:cNvSpPr>
            <p:nvPr/>
          </p:nvSpPr>
          <p:spPr bwMode="auto">
            <a:xfrm>
              <a:off x="4037" y="3080"/>
              <a:ext cx="119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206" name="Text Box 22"/>
            <p:cNvSpPr txBox="1">
              <a:spLocks noChangeArrowheads="1"/>
            </p:cNvSpPr>
            <p:nvPr/>
          </p:nvSpPr>
          <p:spPr bwMode="auto">
            <a:xfrm>
              <a:off x="4268" y="1562"/>
              <a:ext cx="744"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7" name="Text Box 23"/>
            <p:cNvSpPr txBox="1">
              <a:spLocks noChangeArrowheads="1"/>
            </p:cNvSpPr>
            <p:nvPr/>
          </p:nvSpPr>
          <p:spPr bwMode="auto">
            <a:xfrm>
              <a:off x="4237" y="1061"/>
              <a:ext cx="956"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121</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8" name="Text Box 24"/>
            <p:cNvSpPr txBox="1">
              <a:spLocks noChangeArrowheads="1"/>
            </p:cNvSpPr>
            <p:nvPr/>
          </p:nvSpPr>
          <p:spPr bwMode="auto">
            <a:xfrm>
              <a:off x="4237" y="1335"/>
              <a:ext cx="956"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09" name="Text Box 25"/>
            <p:cNvSpPr txBox="1">
              <a:spLocks noChangeArrowheads="1"/>
            </p:cNvSpPr>
            <p:nvPr/>
          </p:nvSpPr>
          <p:spPr bwMode="auto">
            <a:xfrm>
              <a:off x="4206" y="2056"/>
              <a:ext cx="956"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145</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10" name="Text Box 26"/>
            <p:cNvSpPr txBox="1">
              <a:spLocks noChangeArrowheads="1"/>
            </p:cNvSpPr>
            <p:nvPr/>
          </p:nvSpPr>
          <p:spPr bwMode="auto">
            <a:xfrm>
              <a:off x="4241" y="2347"/>
              <a:ext cx="956"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200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49212" name="Line 28"/>
            <p:cNvSpPr>
              <a:spLocks noChangeShapeType="1"/>
            </p:cNvSpPr>
            <p:nvPr/>
          </p:nvSpPr>
          <p:spPr bwMode="auto">
            <a:xfrm>
              <a:off x="3152" y="2886"/>
              <a:ext cx="862"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mj-ea"/>
                <a:cs typeface="+mj-cs"/>
              </a:rPr>
              <a:t>参考答案：</a:t>
            </a:r>
            <a:endParaRPr kumimoji="0" lang="zh-CN" altLang="en-US" sz="3200" b="1" i="0" u="none" strike="noStrike" kern="0" cap="none" spc="0" normalizeH="0" baseline="0" noProof="0" smtClean="0">
              <a:ln>
                <a:noFill/>
              </a:ln>
              <a:solidFill>
                <a:schemeClr val="tx2"/>
              </a:solidFill>
              <a:effectLst/>
              <a:uLnTx/>
              <a:uFillTx/>
              <a:latin typeface="+mj-lt"/>
              <a:ea typeface="+mj-ea"/>
              <a:cs typeface="+mj-cs"/>
            </a:endParaRPr>
          </a:p>
        </p:txBody>
      </p:sp>
      <p:sp>
        <p:nvSpPr>
          <p:cNvPr id="350213" name="Text Box 5"/>
          <p:cNvSpPr txBox="1">
            <a:spLocks noChangeArrowheads="1"/>
          </p:cNvSpPr>
          <p:nvPr/>
        </p:nvSpPr>
        <p:spPr bwMode="auto">
          <a:xfrm>
            <a:off x="1763713" y="6165850"/>
            <a:ext cx="352901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grpSp>
        <p:nvGrpSpPr>
          <p:cNvPr id="100356" name="Group 53"/>
          <p:cNvGrpSpPr/>
          <p:nvPr/>
        </p:nvGrpSpPr>
        <p:grpSpPr>
          <a:xfrm>
            <a:off x="7380288" y="1028700"/>
            <a:ext cx="1331912" cy="4848225"/>
            <a:chOff x="3806" y="572"/>
            <a:chExt cx="839" cy="3054"/>
          </a:xfrm>
        </p:grpSpPr>
        <p:sp>
          <p:nvSpPr>
            <p:cNvPr id="350215" name="Rectangle 7"/>
            <p:cNvSpPr>
              <a:spLocks noChangeArrowheads="1"/>
            </p:cNvSpPr>
            <p:nvPr/>
          </p:nvSpPr>
          <p:spPr bwMode="auto">
            <a:xfrm>
              <a:off x="3806" y="572"/>
              <a:ext cx="836" cy="305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16" name="Text Box 8"/>
            <p:cNvSpPr txBox="1">
              <a:spLocks noChangeArrowheads="1"/>
            </p:cNvSpPr>
            <p:nvPr/>
          </p:nvSpPr>
          <p:spPr bwMode="auto">
            <a:xfrm>
              <a:off x="3977" y="652"/>
              <a:ext cx="66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 2</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17" name="Text Box 9"/>
            <p:cNvSpPr txBox="1">
              <a:spLocks noChangeArrowheads="1"/>
            </p:cNvSpPr>
            <p:nvPr/>
          </p:nvSpPr>
          <p:spPr bwMode="auto">
            <a:xfrm>
              <a:off x="3945" y="1005"/>
              <a:ext cx="66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172</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18" name="Line 10"/>
            <p:cNvSpPr>
              <a:spLocks noChangeShapeType="1"/>
            </p:cNvSpPr>
            <p:nvPr/>
          </p:nvSpPr>
          <p:spPr bwMode="auto">
            <a:xfrm>
              <a:off x="3806" y="955"/>
              <a:ext cx="83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19" name="Line 11"/>
            <p:cNvSpPr>
              <a:spLocks noChangeShapeType="1"/>
            </p:cNvSpPr>
            <p:nvPr/>
          </p:nvSpPr>
          <p:spPr bwMode="auto">
            <a:xfrm>
              <a:off x="3806" y="1593"/>
              <a:ext cx="83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20" name="Line 12"/>
            <p:cNvSpPr>
              <a:spLocks noChangeShapeType="1"/>
            </p:cNvSpPr>
            <p:nvPr/>
          </p:nvSpPr>
          <p:spPr bwMode="auto">
            <a:xfrm>
              <a:off x="3806" y="1918"/>
              <a:ext cx="83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22" name="Text Box 14"/>
            <p:cNvSpPr txBox="1">
              <a:spLocks noChangeArrowheads="1"/>
            </p:cNvSpPr>
            <p:nvPr/>
          </p:nvSpPr>
          <p:spPr bwMode="auto">
            <a:xfrm>
              <a:off x="3945" y="1269"/>
              <a:ext cx="66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177</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grpSp>
      <p:sp>
        <p:nvSpPr>
          <p:cNvPr id="350227" name="Text Box 19"/>
          <p:cNvSpPr txBox="1">
            <a:spLocks noChangeArrowheads="1"/>
          </p:cNvSpPr>
          <p:nvPr/>
        </p:nvSpPr>
        <p:spPr bwMode="auto">
          <a:xfrm>
            <a:off x="2411413" y="333375"/>
            <a:ext cx="14573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a:t>
            </a:r>
            <a:r>
              <a:rPr kumimoji="0" lang="en-US" altLang="zh-CN" sz="2800" kern="1200" cap="none" spc="0" normalizeH="0" baseline="0" noProof="0">
                <a:latin typeface="Arial" panose="020B0604020202020204" pitchFamily="34" charset="0"/>
                <a:ea typeface="宋体" panose="02010600030101010101" pitchFamily="2" charset="-122"/>
                <a:cs typeface="+mn-cs"/>
              </a:rPr>
              <a:t>1</a:t>
            </a:r>
            <a:r>
              <a:rPr kumimoji="0" lang="zh-CN" altLang="en-US" sz="2800" kern="1200" cap="none" spc="0" normalizeH="0" baseline="0" noProof="0">
                <a:latin typeface="Arial" panose="020B0604020202020204" pitchFamily="34" charset="0"/>
                <a:ea typeface="宋体" panose="02010600030101010101" pitchFamily="2" charset="-122"/>
                <a:cs typeface="+mn-cs"/>
              </a:rPr>
              <a:t>）</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grpSp>
        <p:nvGrpSpPr>
          <p:cNvPr id="100358" name="Group 67"/>
          <p:cNvGrpSpPr/>
          <p:nvPr/>
        </p:nvGrpSpPr>
        <p:grpSpPr>
          <a:xfrm>
            <a:off x="755650" y="908050"/>
            <a:ext cx="1411288" cy="4976813"/>
            <a:chOff x="983" y="482"/>
            <a:chExt cx="889" cy="3135"/>
          </a:xfrm>
        </p:grpSpPr>
        <p:sp>
          <p:nvSpPr>
            <p:cNvPr id="350249" name="Rectangle 41"/>
            <p:cNvSpPr>
              <a:spLocks noChangeArrowheads="1"/>
            </p:cNvSpPr>
            <p:nvPr/>
          </p:nvSpPr>
          <p:spPr bwMode="auto">
            <a:xfrm>
              <a:off x="983" y="482"/>
              <a:ext cx="886" cy="31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50" name="Text Box 42"/>
            <p:cNvSpPr txBox="1">
              <a:spLocks noChangeArrowheads="1"/>
            </p:cNvSpPr>
            <p:nvPr/>
          </p:nvSpPr>
          <p:spPr bwMode="auto">
            <a:xfrm>
              <a:off x="1165" y="564"/>
              <a:ext cx="707"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99</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51" name="Text Box 43"/>
            <p:cNvSpPr txBox="1">
              <a:spLocks noChangeArrowheads="1"/>
            </p:cNvSpPr>
            <p:nvPr/>
          </p:nvSpPr>
          <p:spPr bwMode="auto">
            <a:xfrm>
              <a:off x="1130" y="926"/>
              <a:ext cx="70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52" name="Line 44"/>
            <p:cNvSpPr>
              <a:spLocks noChangeShapeType="1"/>
            </p:cNvSpPr>
            <p:nvPr/>
          </p:nvSpPr>
          <p:spPr bwMode="auto">
            <a:xfrm>
              <a:off x="984" y="875"/>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53" name="Line 45"/>
            <p:cNvSpPr>
              <a:spLocks noChangeShapeType="1"/>
            </p:cNvSpPr>
            <p:nvPr/>
          </p:nvSpPr>
          <p:spPr bwMode="auto">
            <a:xfrm>
              <a:off x="983" y="3067"/>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54" name="Line 46"/>
            <p:cNvSpPr>
              <a:spLocks noChangeShapeType="1"/>
            </p:cNvSpPr>
            <p:nvPr/>
          </p:nvSpPr>
          <p:spPr bwMode="auto">
            <a:xfrm>
              <a:off x="983" y="3385"/>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55" name="Text Box 47"/>
            <p:cNvSpPr txBox="1">
              <a:spLocks noChangeArrowheads="1"/>
            </p:cNvSpPr>
            <p:nvPr/>
          </p:nvSpPr>
          <p:spPr bwMode="auto">
            <a:xfrm>
              <a:off x="1154" y="1698"/>
              <a:ext cx="550"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56" name="Text Box 48"/>
            <p:cNvSpPr txBox="1">
              <a:spLocks noChangeArrowheads="1"/>
            </p:cNvSpPr>
            <p:nvPr/>
          </p:nvSpPr>
          <p:spPr bwMode="auto">
            <a:xfrm>
              <a:off x="1131" y="1197"/>
              <a:ext cx="707"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121</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57" name="Text Box 49"/>
            <p:cNvSpPr txBox="1">
              <a:spLocks noChangeArrowheads="1"/>
            </p:cNvSpPr>
            <p:nvPr/>
          </p:nvSpPr>
          <p:spPr bwMode="auto">
            <a:xfrm>
              <a:off x="1131" y="1471"/>
              <a:ext cx="707"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58" name="Text Box 50"/>
            <p:cNvSpPr txBox="1">
              <a:spLocks noChangeArrowheads="1"/>
            </p:cNvSpPr>
            <p:nvPr/>
          </p:nvSpPr>
          <p:spPr bwMode="auto">
            <a:xfrm>
              <a:off x="1108" y="2192"/>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145</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59" name="Text Box 51"/>
            <p:cNvSpPr txBox="1">
              <a:spLocks noChangeArrowheads="1"/>
            </p:cNvSpPr>
            <p:nvPr/>
          </p:nvSpPr>
          <p:spPr bwMode="auto">
            <a:xfrm>
              <a:off x="1134" y="2483"/>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200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62" name="Text Box 54"/>
            <p:cNvSpPr txBox="1">
              <a:spLocks noChangeArrowheads="1"/>
            </p:cNvSpPr>
            <p:nvPr/>
          </p:nvSpPr>
          <p:spPr bwMode="auto">
            <a:xfrm>
              <a:off x="1130" y="2704"/>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150</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grpSp>
      <p:grpSp>
        <p:nvGrpSpPr>
          <p:cNvPr id="100359" name="Group 69"/>
          <p:cNvGrpSpPr/>
          <p:nvPr/>
        </p:nvGrpSpPr>
        <p:grpSpPr>
          <a:xfrm>
            <a:off x="2987675" y="908050"/>
            <a:ext cx="1411288" cy="4976813"/>
            <a:chOff x="2445" y="436"/>
            <a:chExt cx="889" cy="3135"/>
          </a:xfrm>
        </p:grpSpPr>
        <p:sp>
          <p:nvSpPr>
            <p:cNvPr id="350263" name="Rectangle 55"/>
            <p:cNvSpPr>
              <a:spLocks noChangeArrowheads="1"/>
            </p:cNvSpPr>
            <p:nvPr/>
          </p:nvSpPr>
          <p:spPr bwMode="auto">
            <a:xfrm>
              <a:off x="2445" y="436"/>
              <a:ext cx="886" cy="31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64" name="Text Box 56"/>
            <p:cNvSpPr txBox="1">
              <a:spLocks noChangeArrowheads="1"/>
            </p:cNvSpPr>
            <p:nvPr/>
          </p:nvSpPr>
          <p:spPr bwMode="auto">
            <a:xfrm>
              <a:off x="2627" y="518"/>
              <a:ext cx="707"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100</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65" name="Text Box 57"/>
            <p:cNvSpPr txBox="1">
              <a:spLocks noChangeArrowheads="1"/>
            </p:cNvSpPr>
            <p:nvPr/>
          </p:nvSpPr>
          <p:spPr bwMode="auto">
            <a:xfrm>
              <a:off x="2592" y="880"/>
              <a:ext cx="70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66" name="Line 58"/>
            <p:cNvSpPr>
              <a:spLocks noChangeShapeType="1"/>
            </p:cNvSpPr>
            <p:nvPr/>
          </p:nvSpPr>
          <p:spPr bwMode="auto">
            <a:xfrm>
              <a:off x="2446" y="829"/>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67" name="Line 59"/>
            <p:cNvSpPr>
              <a:spLocks noChangeShapeType="1"/>
            </p:cNvSpPr>
            <p:nvPr/>
          </p:nvSpPr>
          <p:spPr bwMode="auto">
            <a:xfrm>
              <a:off x="2445" y="3203"/>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68" name="Line 60"/>
            <p:cNvSpPr>
              <a:spLocks noChangeShapeType="1"/>
            </p:cNvSpPr>
            <p:nvPr/>
          </p:nvSpPr>
          <p:spPr bwMode="auto">
            <a:xfrm>
              <a:off x="2445" y="3521"/>
              <a:ext cx="88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69" name="Text Box 61"/>
            <p:cNvSpPr txBox="1">
              <a:spLocks noChangeArrowheads="1"/>
            </p:cNvSpPr>
            <p:nvPr/>
          </p:nvSpPr>
          <p:spPr bwMode="auto">
            <a:xfrm>
              <a:off x="2616" y="1652"/>
              <a:ext cx="550"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70" name="Text Box 62"/>
            <p:cNvSpPr txBox="1">
              <a:spLocks noChangeArrowheads="1"/>
            </p:cNvSpPr>
            <p:nvPr/>
          </p:nvSpPr>
          <p:spPr bwMode="auto">
            <a:xfrm>
              <a:off x="2593" y="1151"/>
              <a:ext cx="707"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121</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71" name="Text Box 63"/>
            <p:cNvSpPr txBox="1">
              <a:spLocks noChangeArrowheads="1"/>
            </p:cNvSpPr>
            <p:nvPr/>
          </p:nvSpPr>
          <p:spPr bwMode="auto">
            <a:xfrm>
              <a:off x="2593" y="1425"/>
              <a:ext cx="707"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72" name="Text Box 64"/>
            <p:cNvSpPr txBox="1">
              <a:spLocks noChangeArrowheads="1"/>
            </p:cNvSpPr>
            <p:nvPr/>
          </p:nvSpPr>
          <p:spPr bwMode="auto">
            <a:xfrm>
              <a:off x="2570" y="2146"/>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145</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73" name="Text Box 65"/>
            <p:cNvSpPr txBox="1">
              <a:spLocks noChangeArrowheads="1"/>
            </p:cNvSpPr>
            <p:nvPr/>
          </p:nvSpPr>
          <p:spPr bwMode="auto">
            <a:xfrm>
              <a:off x="2596" y="2437"/>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200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0274" name="Text Box 66"/>
            <p:cNvSpPr txBox="1">
              <a:spLocks noChangeArrowheads="1"/>
            </p:cNvSpPr>
            <p:nvPr/>
          </p:nvSpPr>
          <p:spPr bwMode="auto">
            <a:xfrm>
              <a:off x="2592" y="2658"/>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150</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76" name="Text Box 68"/>
            <p:cNvSpPr txBox="1">
              <a:spLocks noChangeArrowheads="1"/>
            </p:cNvSpPr>
            <p:nvPr/>
          </p:nvSpPr>
          <p:spPr bwMode="auto">
            <a:xfrm>
              <a:off x="2581" y="2876"/>
              <a:ext cx="70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156</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grpSp>
      <p:grpSp>
        <p:nvGrpSpPr>
          <p:cNvPr id="100360" name="Group 79"/>
          <p:cNvGrpSpPr/>
          <p:nvPr/>
        </p:nvGrpSpPr>
        <p:grpSpPr>
          <a:xfrm>
            <a:off x="5219700" y="981075"/>
            <a:ext cx="1331913" cy="4848225"/>
            <a:chOff x="3424" y="618"/>
            <a:chExt cx="839" cy="3054"/>
          </a:xfrm>
        </p:grpSpPr>
        <p:sp>
          <p:nvSpPr>
            <p:cNvPr id="350280" name="Rectangle 72"/>
            <p:cNvSpPr>
              <a:spLocks noChangeArrowheads="1"/>
            </p:cNvSpPr>
            <p:nvPr/>
          </p:nvSpPr>
          <p:spPr bwMode="auto">
            <a:xfrm>
              <a:off x="3424" y="618"/>
              <a:ext cx="836" cy="3054"/>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81" name="Text Box 73"/>
            <p:cNvSpPr txBox="1">
              <a:spLocks noChangeArrowheads="1"/>
            </p:cNvSpPr>
            <p:nvPr/>
          </p:nvSpPr>
          <p:spPr bwMode="auto">
            <a:xfrm>
              <a:off x="3595" y="698"/>
              <a:ext cx="66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 1</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82" name="Text Box 74"/>
            <p:cNvSpPr txBox="1">
              <a:spLocks noChangeArrowheads="1"/>
            </p:cNvSpPr>
            <p:nvPr/>
          </p:nvSpPr>
          <p:spPr bwMode="auto">
            <a:xfrm>
              <a:off x="3563" y="1051"/>
              <a:ext cx="66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172</a:t>
              </a:r>
              <a:endPar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350283" name="Line 75"/>
            <p:cNvSpPr>
              <a:spLocks noChangeShapeType="1"/>
            </p:cNvSpPr>
            <p:nvPr/>
          </p:nvSpPr>
          <p:spPr bwMode="auto">
            <a:xfrm>
              <a:off x="3424" y="1001"/>
              <a:ext cx="83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84" name="Line 76"/>
            <p:cNvSpPr>
              <a:spLocks noChangeShapeType="1"/>
            </p:cNvSpPr>
            <p:nvPr/>
          </p:nvSpPr>
          <p:spPr bwMode="auto">
            <a:xfrm>
              <a:off x="3424" y="1389"/>
              <a:ext cx="83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85" name="Line 77"/>
            <p:cNvSpPr>
              <a:spLocks noChangeShapeType="1"/>
            </p:cNvSpPr>
            <p:nvPr/>
          </p:nvSpPr>
          <p:spPr bwMode="auto">
            <a:xfrm>
              <a:off x="3424" y="1714"/>
              <a:ext cx="83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0288" name="Line 80"/>
          <p:cNvSpPr>
            <a:spLocks noChangeShapeType="1"/>
          </p:cNvSpPr>
          <p:nvPr/>
        </p:nvSpPr>
        <p:spPr bwMode="auto">
          <a:xfrm>
            <a:off x="2195513" y="3284538"/>
            <a:ext cx="7921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89" name="Line 81"/>
          <p:cNvSpPr>
            <a:spLocks noChangeShapeType="1"/>
          </p:cNvSpPr>
          <p:nvPr/>
        </p:nvSpPr>
        <p:spPr bwMode="auto">
          <a:xfrm>
            <a:off x="4427538" y="3141663"/>
            <a:ext cx="7921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290" name="Line 82"/>
          <p:cNvSpPr>
            <a:spLocks noChangeShapeType="1"/>
          </p:cNvSpPr>
          <p:nvPr/>
        </p:nvSpPr>
        <p:spPr bwMode="auto">
          <a:xfrm>
            <a:off x="6588125" y="3068638"/>
            <a:ext cx="7921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12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600" b="1" i="0" u="none" strike="noStrike" kern="0" cap="none" spc="0" normalizeH="0" baseline="0" noProof="0" smtClean="0">
              <a:ln>
                <a:noFill/>
              </a:ln>
              <a:solidFill>
                <a:schemeClr val="tx2"/>
              </a:solidFill>
              <a:effectLst/>
              <a:uLnTx/>
              <a:uFillTx/>
              <a:latin typeface="+mj-lt"/>
              <a:ea typeface="+mj-ea"/>
              <a:cs typeface="+mj-cs"/>
            </a:endParaRPr>
          </a:p>
        </p:txBody>
      </p:sp>
      <p:grpSp>
        <p:nvGrpSpPr>
          <p:cNvPr id="2" name="Group 4"/>
          <p:cNvGrpSpPr/>
          <p:nvPr/>
        </p:nvGrpSpPr>
        <p:grpSpPr>
          <a:xfrm>
            <a:off x="2484438" y="1052513"/>
            <a:ext cx="3600450" cy="5543550"/>
            <a:chOff x="3061" y="436"/>
            <a:chExt cx="2268" cy="3492"/>
          </a:xfrm>
        </p:grpSpPr>
        <p:sp>
          <p:nvSpPr>
            <p:cNvPr id="351237" name="Text Box 5"/>
            <p:cNvSpPr txBox="1">
              <a:spLocks noChangeArrowheads="1"/>
            </p:cNvSpPr>
            <p:nvPr/>
          </p:nvSpPr>
          <p:spPr bwMode="auto">
            <a:xfrm>
              <a:off x="3934" y="3600"/>
              <a:ext cx="1395"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空闲盘块栈</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sp>
          <p:nvSpPr>
            <p:cNvPr id="351238" name="Text Box 6"/>
            <p:cNvSpPr txBox="1">
              <a:spLocks noChangeArrowheads="1"/>
            </p:cNvSpPr>
            <p:nvPr/>
          </p:nvSpPr>
          <p:spPr bwMode="auto">
            <a:xfrm>
              <a:off x="3061" y="2296"/>
              <a:ext cx="1043"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S_Free</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39" name="Rectangle 7"/>
            <p:cNvSpPr>
              <a:spLocks noChangeArrowheads="1"/>
            </p:cNvSpPr>
            <p:nvPr/>
          </p:nvSpPr>
          <p:spPr bwMode="auto">
            <a:xfrm>
              <a:off x="3991" y="436"/>
              <a:ext cx="1197" cy="31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40" name="Text Box 8"/>
            <p:cNvSpPr txBox="1">
              <a:spLocks noChangeArrowheads="1"/>
            </p:cNvSpPr>
            <p:nvPr/>
          </p:nvSpPr>
          <p:spPr bwMode="auto">
            <a:xfrm>
              <a:off x="4237" y="518"/>
              <a:ext cx="956"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 97</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1" name="Text Box 9"/>
            <p:cNvSpPr txBox="1">
              <a:spLocks noChangeArrowheads="1"/>
            </p:cNvSpPr>
            <p:nvPr/>
          </p:nvSpPr>
          <p:spPr bwMode="auto">
            <a:xfrm>
              <a:off x="4190" y="880"/>
              <a:ext cx="957"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120</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2" name="Line 10"/>
            <p:cNvSpPr>
              <a:spLocks noChangeShapeType="1"/>
            </p:cNvSpPr>
            <p:nvPr/>
          </p:nvSpPr>
          <p:spPr bwMode="auto">
            <a:xfrm>
              <a:off x="3992" y="829"/>
              <a:ext cx="1194"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43" name="Line 11"/>
            <p:cNvSpPr>
              <a:spLocks noChangeShapeType="1"/>
            </p:cNvSpPr>
            <p:nvPr/>
          </p:nvSpPr>
          <p:spPr bwMode="auto">
            <a:xfrm>
              <a:off x="3991" y="2482"/>
              <a:ext cx="119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44" name="Line 12"/>
            <p:cNvSpPr>
              <a:spLocks noChangeShapeType="1"/>
            </p:cNvSpPr>
            <p:nvPr/>
          </p:nvSpPr>
          <p:spPr bwMode="auto">
            <a:xfrm>
              <a:off x="3991" y="2816"/>
              <a:ext cx="1193"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45" name="Text Box 13"/>
            <p:cNvSpPr txBox="1">
              <a:spLocks noChangeArrowheads="1"/>
            </p:cNvSpPr>
            <p:nvPr/>
          </p:nvSpPr>
          <p:spPr bwMode="auto">
            <a:xfrm>
              <a:off x="4222" y="1652"/>
              <a:ext cx="744"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6" name="Text Box 14"/>
            <p:cNvSpPr txBox="1">
              <a:spLocks noChangeArrowheads="1"/>
            </p:cNvSpPr>
            <p:nvPr/>
          </p:nvSpPr>
          <p:spPr bwMode="auto">
            <a:xfrm>
              <a:off x="4191" y="1151"/>
              <a:ext cx="956" cy="32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121</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7" name="Text Box 15"/>
            <p:cNvSpPr txBox="1">
              <a:spLocks noChangeArrowheads="1"/>
            </p:cNvSpPr>
            <p:nvPr/>
          </p:nvSpPr>
          <p:spPr bwMode="auto">
            <a:xfrm>
              <a:off x="4191" y="1425"/>
              <a:ext cx="956" cy="32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122</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8" name="Text Box 16"/>
            <p:cNvSpPr txBox="1">
              <a:spLocks noChangeArrowheads="1"/>
            </p:cNvSpPr>
            <p:nvPr/>
          </p:nvSpPr>
          <p:spPr bwMode="auto">
            <a:xfrm>
              <a:off x="4160" y="2146"/>
              <a:ext cx="956"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800" kern="1200" cap="none" spc="0" normalizeH="0" baseline="0" noProof="0">
                  <a:latin typeface="Arial" panose="020B0604020202020204" pitchFamily="34" charset="0"/>
                  <a:ea typeface="宋体" panose="02010600030101010101" pitchFamily="2" charset="-122"/>
                  <a:cs typeface="+mn-cs"/>
                </a:rPr>
                <a:t>145</a:t>
              </a:r>
              <a:endParaRPr kumimoji="0" lang="en-US" altLang="zh-CN" sz="2800" kern="1200" cap="none" spc="0" normalizeH="0" baseline="0" noProof="0">
                <a:latin typeface="Arial" panose="020B0604020202020204" pitchFamily="34" charset="0"/>
                <a:ea typeface="宋体" panose="02010600030101010101" pitchFamily="2" charset="-122"/>
                <a:cs typeface="+mn-cs"/>
              </a:endParaRPr>
            </a:p>
          </p:txBody>
        </p:sp>
        <p:sp>
          <p:nvSpPr>
            <p:cNvPr id="351249" name="Line 17"/>
            <p:cNvSpPr>
              <a:spLocks noChangeShapeType="1"/>
            </p:cNvSpPr>
            <p:nvPr/>
          </p:nvSpPr>
          <p:spPr bwMode="auto">
            <a:xfrm>
              <a:off x="3106" y="2622"/>
              <a:ext cx="862"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50" name="Text Box 18"/>
            <p:cNvSpPr txBox="1">
              <a:spLocks noChangeArrowheads="1"/>
            </p:cNvSpPr>
            <p:nvPr/>
          </p:nvSpPr>
          <p:spPr bwMode="auto">
            <a:xfrm>
              <a:off x="3061" y="572"/>
              <a:ext cx="861"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a:latin typeface="Arial" panose="020B0604020202020204" pitchFamily="34" charset="0"/>
                  <a:ea typeface="宋体" panose="02010600030101010101" pitchFamily="2" charset="-122"/>
                  <a:cs typeface="+mn-cs"/>
                </a:rPr>
                <a:t>（</a:t>
              </a:r>
              <a:r>
                <a:rPr kumimoji="0" lang="en-US" altLang="zh-CN" sz="2800" kern="1200" cap="none" spc="0" normalizeH="0" baseline="0" noProof="0">
                  <a:latin typeface="Arial" panose="020B0604020202020204" pitchFamily="34" charset="0"/>
                  <a:ea typeface="宋体" panose="02010600030101010101" pitchFamily="2" charset="-122"/>
                  <a:cs typeface="+mn-cs"/>
                </a:rPr>
                <a:t>2</a:t>
              </a:r>
              <a:r>
                <a:rPr kumimoji="0" lang="zh-CN" altLang="en-US" sz="2800" kern="1200" cap="none" spc="0" normalizeH="0" baseline="0" noProof="0">
                  <a:latin typeface="Arial" panose="020B0604020202020204" pitchFamily="34" charset="0"/>
                  <a:ea typeface="宋体" panose="02010600030101010101" pitchFamily="2" charset="-122"/>
                  <a:cs typeface="+mn-cs"/>
                </a:rPr>
                <a:t>）</a:t>
              </a:r>
              <a:endParaRPr kumimoji="0" lang="zh-CN" altLang="en-US" sz="2800" kern="1200" cap="none" spc="0" normalizeH="0" baseline="0" noProof="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ext Box 4"/>
          <p:cNvSpPr txBox="1"/>
          <p:nvPr/>
        </p:nvSpPr>
        <p:spPr>
          <a:xfrm>
            <a:off x="323850" y="260350"/>
            <a:ext cx="6048375" cy="701675"/>
          </a:xfrm>
          <a:prstGeom prst="rect">
            <a:avLst/>
          </a:prstGeom>
          <a:noFill/>
          <a:ln w="9525">
            <a:noFill/>
          </a:ln>
        </p:spPr>
        <p:txBody>
          <a:bodyPr>
            <a:spAutoFit/>
          </a:bodyPr>
          <a:p>
            <a:pPr>
              <a:spcBef>
                <a:spcPct val="0"/>
              </a:spcBef>
              <a:buClrTx/>
            </a:pPr>
            <a:r>
              <a:rPr lang="en-US" altLang="zh-CN" sz="4000" dirty="0">
                <a:solidFill>
                  <a:schemeClr val="tx2"/>
                </a:solidFill>
                <a:latin typeface="Times New Roman" panose="02020603050405020304" pitchFamily="18" charset="0"/>
              </a:rPr>
              <a:t>6.6  </a:t>
            </a:r>
            <a:r>
              <a:rPr lang="zh-CN" altLang="en-US" sz="4000" dirty="0">
                <a:solidFill>
                  <a:schemeClr val="tx2"/>
                </a:solidFill>
                <a:latin typeface="Times New Roman" panose="02020603050405020304" pitchFamily="18" charset="0"/>
              </a:rPr>
              <a:t>文件共享与文件保护</a:t>
            </a:r>
            <a:endParaRPr lang="zh-CN" altLang="en-US" sz="4000" dirty="0">
              <a:solidFill>
                <a:schemeClr val="tx2"/>
              </a:solidFill>
              <a:latin typeface="Times New Roman" panose="02020603050405020304" pitchFamily="18" charset="0"/>
            </a:endParaRPr>
          </a:p>
        </p:txBody>
      </p:sp>
      <p:sp>
        <p:nvSpPr>
          <p:cNvPr id="67591" name="Text Box 7"/>
          <p:cNvSpPr txBox="1">
            <a:spLocks noChangeArrowheads="1"/>
          </p:cNvSpPr>
          <p:nvPr/>
        </p:nvSpPr>
        <p:spPr bwMode="auto">
          <a:xfrm>
            <a:off x="250825" y="981075"/>
            <a:ext cx="2881313" cy="5794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2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2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2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200" kern="1200" cap="none" spc="0" normalizeH="0" baseline="0" noProof="0">
              <a:solidFill>
                <a:srgbClr val="3333FF"/>
              </a:solidFill>
              <a:latin typeface="Arial" panose="020B0604020202020204" pitchFamily="34" charset="0"/>
              <a:ea typeface="宋体" panose="02010600030101010101" pitchFamily="2" charset="-122"/>
              <a:cs typeface="+mn-cs"/>
            </a:endParaRPr>
          </a:p>
        </p:txBody>
      </p:sp>
      <p:sp>
        <p:nvSpPr>
          <p:cNvPr id="67645" name="Rectangle 61"/>
          <p:cNvSpPr>
            <a:spLocks noChangeArrowheads="1"/>
          </p:cNvSpPr>
          <p:nvPr/>
        </p:nvSpPr>
        <p:spPr bwMode="auto">
          <a:xfrm>
            <a:off x="3492500" y="1412875"/>
            <a:ext cx="1943100"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46" name="Line 62"/>
          <p:cNvSpPr>
            <a:spLocks noChangeShapeType="1"/>
          </p:cNvSpPr>
          <p:nvPr/>
        </p:nvSpPr>
        <p:spPr bwMode="auto">
          <a:xfrm>
            <a:off x="4140200" y="1412875"/>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47" name="Line 63"/>
          <p:cNvSpPr>
            <a:spLocks noChangeShapeType="1"/>
          </p:cNvSpPr>
          <p:nvPr/>
        </p:nvSpPr>
        <p:spPr bwMode="auto">
          <a:xfrm>
            <a:off x="4787900" y="1412875"/>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48" name="Text Box 64"/>
          <p:cNvSpPr txBox="1">
            <a:spLocks noChangeArrowheads="1"/>
          </p:cNvSpPr>
          <p:nvPr/>
        </p:nvSpPr>
        <p:spPr bwMode="auto">
          <a:xfrm>
            <a:off x="3563938" y="1484313"/>
            <a:ext cx="433388"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000" dirty="0">
                <a:latin typeface="Arial" panose="020B0604020202020204" pitchFamily="34" charset="0"/>
              </a:rPr>
              <a:t>A</a:t>
            </a:r>
            <a:endParaRPr lang="en-US" altLang="zh-CN" sz="2000" dirty="0">
              <a:latin typeface="Arial" panose="020B0604020202020204" pitchFamily="34" charset="0"/>
            </a:endParaRPr>
          </a:p>
        </p:txBody>
      </p:sp>
      <p:sp>
        <p:nvSpPr>
          <p:cNvPr id="67650" name="Text Box 66"/>
          <p:cNvSpPr txBox="1">
            <a:spLocks noChangeArrowheads="1"/>
          </p:cNvSpPr>
          <p:nvPr/>
        </p:nvSpPr>
        <p:spPr bwMode="auto">
          <a:xfrm>
            <a:off x="4283075" y="1484313"/>
            <a:ext cx="433388"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000" dirty="0">
                <a:latin typeface="Arial" panose="020B0604020202020204" pitchFamily="34" charset="0"/>
              </a:rPr>
              <a:t>B</a:t>
            </a:r>
            <a:endParaRPr lang="en-US" altLang="zh-CN" sz="2000" dirty="0">
              <a:latin typeface="Arial" panose="020B0604020202020204" pitchFamily="34" charset="0"/>
            </a:endParaRPr>
          </a:p>
        </p:txBody>
      </p:sp>
      <p:sp>
        <p:nvSpPr>
          <p:cNvPr id="67651" name="Text Box 67"/>
          <p:cNvSpPr txBox="1">
            <a:spLocks noChangeArrowheads="1"/>
          </p:cNvSpPr>
          <p:nvPr/>
        </p:nvSpPr>
        <p:spPr bwMode="auto">
          <a:xfrm>
            <a:off x="4930775" y="1484313"/>
            <a:ext cx="433388"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r>
              <a:rPr lang="en-US" altLang="zh-CN" sz="2000" dirty="0">
                <a:latin typeface="Arial" panose="020B0604020202020204" pitchFamily="34" charset="0"/>
              </a:rPr>
              <a:t>C</a:t>
            </a:r>
            <a:endParaRPr lang="en-US" altLang="zh-CN" sz="2000" dirty="0">
              <a:latin typeface="Arial" panose="020B0604020202020204" pitchFamily="34" charset="0"/>
            </a:endParaRPr>
          </a:p>
        </p:txBody>
      </p:sp>
      <p:sp>
        <p:nvSpPr>
          <p:cNvPr id="67652" name="Text Box 68"/>
          <p:cNvSpPr txBox="1">
            <a:spLocks noChangeArrowheads="1"/>
          </p:cNvSpPr>
          <p:nvPr/>
        </p:nvSpPr>
        <p:spPr bwMode="auto">
          <a:xfrm>
            <a:off x="5508625" y="1484313"/>
            <a:ext cx="122555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2000" kern="1200" cap="none" spc="0" normalizeH="0" baseline="0" noProof="0">
                <a:latin typeface="Arial" panose="020B0604020202020204" pitchFamily="34" charset="0"/>
                <a:ea typeface="宋体" panose="02010600030101010101" pitchFamily="2" charset="-122"/>
                <a:cs typeface="+mn-cs"/>
              </a:rPr>
              <a:t>根目录</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67653" name="Line 69"/>
          <p:cNvSpPr>
            <a:spLocks noChangeShapeType="1"/>
          </p:cNvSpPr>
          <p:nvPr/>
        </p:nvSpPr>
        <p:spPr bwMode="auto">
          <a:xfrm>
            <a:off x="3492500" y="1989138"/>
            <a:ext cx="1943100"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54" name="Rectangle 70"/>
          <p:cNvSpPr>
            <a:spLocks noChangeArrowheads="1"/>
          </p:cNvSpPr>
          <p:nvPr/>
        </p:nvSpPr>
        <p:spPr bwMode="auto">
          <a:xfrm>
            <a:off x="901700" y="2781300"/>
            <a:ext cx="1222375"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55" name="Line 71"/>
          <p:cNvSpPr>
            <a:spLocks noChangeShapeType="1"/>
          </p:cNvSpPr>
          <p:nvPr/>
        </p:nvSpPr>
        <p:spPr bwMode="auto">
          <a:xfrm>
            <a:off x="1549400" y="2781300"/>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57" name="Text Box 73"/>
          <p:cNvSpPr txBox="1">
            <a:spLocks noChangeArrowheads="1"/>
          </p:cNvSpPr>
          <p:nvPr/>
        </p:nvSpPr>
        <p:spPr bwMode="auto">
          <a:xfrm>
            <a:off x="968375" y="2852738"/>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58" name="Text Box 74"/>
          <p:cNvSpPr txBox="1">
            <a:spLocks noChangeArrowheads="1"/>
          </p:cNvSpPr>
          <p:nvPr/>
        </p:nvSpPr>
        <p:spPr bwMode="auto">
          <a:xfrm>
            <a:off x="1619250" y="2852738"/>
            <a:ext cx="863600"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60" name="Line 76"/>
          <p:cNvSpPr>
            <a:spLocks noChangeShapeType="1"/>
          </p:cNvSpPr>
          <p:nvPr/>
        </p:nvSpPr>
        <p:spPr bwMode="auto">
          <a:xfrm flipV="1">
            <a:off x="901700" y="3355975"/>
            <a:ext cx="1222375"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61" name="Oval 77"/>
          <p:cNvSpPr>
            <a:spLocks noChangeArrowheads="1"/>
          </p:cNvSpPr>
          <p:nvPr/>
        </p:nvSpPr>
        <p:spPr bwMode="auto">
          <a:xfrm>
            <a:off x="539750" y="4508500"/>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62" name="Text Box 78"/>
          <p:cNvSpPr txBox="1">
            <a:spLocks noChangeArrowheads="1"/>
          </p:cNvSpPr>
          <p:nvPr/>
        </p:nvSpPr>
        <p:spPr bwMode="auto">
          <a:xfrm>
            <a:off x="536575" y="4575175"/>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65" name="Oval 81"/>
          <p:cNvSpPr>
            <a:spLocks noChangeArrowheads="1"/>
          </p:cNvSpPr>
          <p:nvPr/>
        </p:nvSpPr>
        <p:spPr bwMode="auto">
          <a:xfrm>
            <a:off x="1476375" y="4508500"/>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66" name="Text Box 82"/>
          <p:cNvSpPr txBox="1">
            <a:spLocks noChangeArrowheads="1"/>
          </p:cNvSpPr>
          <p:nvPr/>
        </p:nvSpPr>
        <p:spPr bwMode="auto">
          <a:xfrm>
            <a:off x="1473200" y="4575175"/>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A2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67" name="Rectangle 83"/>
          <p:cNvSpPr>
            <a:spLocks noChangeArrowheads="1"/>
          </p:cNvSpPr>
          <p:nvPr/>
        </p:nvSpPr>
        <p:spPr bwMode="auto">
          <a:xfrm>
            <a:off x="3278188" y="2781300"/>
            <a:ext cx="1222375"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68" name="Line 84"/>
          <p:cNvSpPr>
            <a:spLocks noChangeShapeType="1"/>
          </p:cNvSpPr>
          <p:nvPr/>
        </p:nvSpPr>
        <p:spPr bwMode="auto">
          <a:xfrm>
            <a:off x="3925888" y="2781300"/>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69" name="Text Box 85"/>
          <p:cNvSpPr txBox="1">
            <a:spLocks noChangeArrowheads="1"/>
          </p:cNvSpPr>
          <p:nvPr/>
        </p:nvSpPr>
        <p:spPr bwMode="auto">
          <a:xfrm>
            <a:off x="3344863" y="2852738"/>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B1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70" name="Text Box 86"/>
          <p:cNvSpPr txBox="1">
            <a:spLocks noChangeArrowheads="1"/>
          </p:cNvSpPr>
          <p:nvPr/>
        </p:nvSpPr>
        <p:spPr bwMode="auto">
          <a:xfrm>
            <a:off x="3995738" y="2852738"/>
            <a:ext cx="863600"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B2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71" name="Line 87"/>
          <p:cNvSpPr>
            <a:spLocks noChangeShapeType="1"/>
          </p:cNvSpPr>
          <p:nvPr/>
        </p:nvSpPr>
        <p:spPr bwMode="auto">
          <a:xfrm flipV="1">
            <a:off x="3278188" y="3355975"/>
            <a:ext cx="1222375"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72" name="Rectangle 88"/>
          <p:cNvSpPr>
            <a:spLocks noChangeArrowheads="1"/>
          </p:cNvSpPr>
          <p:nvPr/>
        </p:nvSpPr>
        <p:spPr bwMode="auto">
          <a:xfrm>
            <a:off x="5726113" y="2781300"/>
            <a:ext cx="1222375"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73" name="Line 89"/>
          <p:cNvSpPr>
            <a:spLocks noChangeShapeType="1"/>
          </p:cNvSpPr>
          <p:nvPr/>
        </p:nvSpPr>
        <p:spPr bwMode="auto">
          <a:xfrm>
            <a:off x="6373813" y="2781300"/>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74" name="Text Box 90"/>
          <p:cNvSpPr txBox="1">
            <a:spLocks noChangeArrowheads="1"/>
          </p:cNvSpPr>
          <p:nvPr/>
        </p:nvSpPr>
        <p:spPr bwMode="auto">
          <a:xfrm>
            <a:off x="5792788" y="2852738"/>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75" name="Text Box 91"/>
          <p:cNvSpPr txBox="1">
            <a:spLocks noChangeArrowheads="1"/>
          </p:cNvSpPr>
          <p:nvPr/>
        </p:nvSpPr>
        <p:spPr bwMode="auto">
          <a:xfrm>
            <a:off x="6443663" y="2852738"/>
            <a:ext cx="863600"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76" name="Line 92"/>
          <p:cNvSpPr>
            <a:spLocks noChangeShapeType="1"/>
          </p:cNvSpPr>
          <p:nvPr/>
        </p:nvSpPr>
        <p:spPr bwMode="auto">
          <a:xfrm flipV="1">
            <a:off x="5726113" y="3355975"/>
            <a:ext cx="1222375"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77" name="Oval 93"/>
          <p:cNvSpPr>
            <a:spLocks noChangeArrowheads="1"/>
          </p:cNvSpPr>
          <p:nvPr/>
        </p:nvSpPr>
        <p:spPr bwMode="auto">
          <a:xfrm>
            <a:off x="4356100" y="4437063"/>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78" name="Text Box 94"/>
          <p:cNvSpPr txBox="1">
            <a:spLocks noChangeArrowheads="1"/>
          </p:cNvSpPr>
          <p:nvPr/>
        </p:nvSpPr>
        <p:spPr bwMode="auto">
          <a:xfrm>
            <a:off x="4352925" y="4503738"/>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B2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79" name="Oval 95"/>
          <p:cNvSpPr>
            <a:spLocks noChangeArrowheads="1"/>
          </p:cNvSpPr>
          <p:nvPr/>
        </p:nvSpPr>
        <p:spPr bwMode="auto">
          <a:xfrm>
            <a:off x="5438775" y="5589588"/>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0" name="Text Box 96"/>
          <p:cNvSpPr txBox="1">
            <a:spLocks noChangeArrowheads="1"/>
          </p:cNvSpPr>
          <p:nvPr/>
        </p:nvSpPr>
        <p:spPr bwMode="auto">
          <a:xfrm>
            <a:off x="5435600" y="5656263"/>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C21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81" name="Oval 97"/>
          <p:cNvSpPr>
            <a:spLocks noChangeArrowheads="1"/>
          </p:cNvSpPr>
          <p:nvPr/>
        </p:nvSpPr>
        <p:spPr bwMode="auto">
          <a:xfrm>
            <a:off x="7239000" y="4441825"/>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2" name="Text Box 98"/>
          <p:cNvSpPr txBox="1">
            <a:spLocks noChangeArrowheads="1"/>
          </p:cNvSpPr>
          <p:nvPr/>
        </p:nvSpPr>
        <p:spPr bwMode="auto">
          <a:xfrm>
            <a:off x="7235825" y="4508500"/>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83" name="Rectangle 99"/>
          <p:cNvSpPr>
            <a:spLocks noChangeArrowheads="1"/>
          </p:cNvSpPr>
          <p:nvPr/>
        </p:nvSpPr>
        <p:spPr bwMode="auto">
          <a:xfrm>
            <a:off x="5438775" y="4221163"/>
            <a:ext cx="1222375"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4" name="Line 100"/>
          <p:cNvSpPr>
            <a:spLocks noChangeShapeType="1"/>
          </p:cNvSpPr>
          <p:nvPr/>
        </p:nvSpPr>
        <p:spPr bwMode="auto">
          <a:xfrm>
            <a:off x="6086475" y="4221163"/>
            <a:ext cx="0" cy="86360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5" name="Text Box 101"/>
          <p:cNvSpPr txBox="1">
            <a:spLocks noChangeArrowheads="1"/>
          </p:cNvSpPr>
          <p:nvPr/>
        </p:nvSpPr>
        <p:spPr bwMode="auto">
          <a:xfrm>
            <a:off x="5505450" y="4292600"/>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C21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86" name="Text Box 102"/>
          <p:cNvSpPr txBox="1">
            <a:spLocks noChangeArrowheads="1"/>
          </p:cNvSpPr>
          <p:nvPr/>
        </p:nvSpPr>
        <p:spPr bwMode="auto">
          <a:xfrm>
            <a:off x="6084888" y="4292600"/>
            <a:ext cx="863600"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C22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87" name="Line 103"/>
          <p:cNvSpPr>
            <a:spLocks noChangeShapeType="1"/>
          </p:cNvSpPr>
          <p:nvPr/>
        </p:nvSpPr>
        <p:spPr bwMode="auto">
          <a:xfrm flipV="1">
            <a:off x="5438775" y="4795838"/>
            <a:ext cx="1222375"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8" name="Oval 104"/>
          <p:cNvSpPr>
            <a:spLocks noChangeArrowheads="1"/>
          </p:cNvSpPr>
          <p:nvPr/>
        </p:nvSpPr>
        <p:spPr bwMode="auto">
          <a:xfrm>
            <a:off x="6303963" y="5588000"/>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89" name="Text Box 105"/>
          <p:cNvSpPr txBox="1">
            <a:spLocks noChangeArrowheads="1"/>
          </p:cNvSpPr>
          <p:nvPr/>
        </p:nvSpPr>
        <p:spPr bwMode="auto">
          <a:xfrm>
            <a:off x="6300788" y="5654675"/>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C22</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90" name="Rectangle 106"/>
          <p:cNvSpPr>
            <a:spLocks noChangeArrowheads="1"/>
          </p:cNvSpPr>
          <p:nvPr/>
        </p:nvSpPr>
        <p:spPr bwMode="auto">
          <a:xfrm>
            <a:off x="2414588" y="4294188"/>
            <a:ext cx="644525" cy="863600"/>
          </a:xfrm>
          <a:prstGeom prst="rect">
            <a:avLst/>
          </a:prstGeom>
          <a:solidFill>
            <a:srgbClr val="FF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2" name="Text Box 108"/>
          <p:cNvSpPr txBox="1">
            <a:spLocks noChangeArrowheads="1"/>
          </p:cNvSpPr>
          <p:nvPr/>
        </p:nvSpPr>
        <p:spPr bwMode="auto">
          <a:xfrm>
            <a:off x="2481263" y="4365625"/>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B11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694" name="Line 110"/>
          <p:cNvSpPr>
            <a:spLocks noChangeShapeType="1"/>
          </p:cNvSpPr>
          <p:nvPr/>
        </p:nvSpPr>
        <p:spPr bwMode="auto">
          <a:xfrm flipV="1">
            <a:off x="2414588" y="4868863"/>
            <a:ext cx="644525" cy="158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5" name="Line 111"/>
          <p:cNvSpPr>
            <a:spLocks noChangeShapeType="1"/>
          </p:cNvSpPr>
          <p:nvPr/>
        </p:nvSpPr>
        <p:spPr bwMode="auto">
          <a:xfrm flipH="1">
            <a:off x="1547813" y="2133600"/>
            <a:ext cx="2232025" cy="6477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6" name="Line 112"/>
          <p:cNvSpPr>
            <a:spLocks noChangeShapeType="1"/>
          </p:cNvSpPr>
          <p:nvPr/>
        </p:nvSpPr>
        <p:spPr bwMode="auto">
          <a:xfrm flipH="1">
            <a:off x="3924300" y="2133600"/>
            <a:ext cx="431800" cy="6477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7" name="Line 113"/>
          <p:cNvSpPr>
            <a:spLocks noChangeShapeType="1"/>
          </p:cNvSpPr>
          <p:nvPr/>
        </p:nvSpPr>
        <p:spPr bwMode="auto">
          <a:xfrm>
            <a:off x="5219700" y="2133600"/>
            <a:ext cx="1152525" cy="6477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699" name="Text Box 115"/>
          <p:cNvSpPr txBox="1">
            <a:spLocks noChangeArrowheads="1"/>
          </p:cNvSpPr>
          <p:nvPr/>
        </p:nvSpPr>
        <p:spPr bwMode="auto">
          <a:xfrm>
            <a:off x="900113" y="2276475"/>
            <a:ext cx="107950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A</a:t>
            </a:r>
            <a:r>
              <a:rPr kumimoji="0" lang="zh-CN" altLang="en-US" sz="2000" kern="1200" cap="none" spc="0" normalizeH="0" baseline="0" noProof="0">
                <a:latin typeface="Arial" panose="020B0604020202020204" pitchFamily="34" charset="0"/>
                <a:ea typeface="宋体" panose="02010600030101010101" pitchFamily="2" charset="-122"/>
                <a:cs typeface="+mn-cs"/>
              </a:rPr>
              <a:t>用户</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67700" name="Text Box 116"/>
          <p:cNvSpPr txBox="1">
            <a:spLocks noChangeArrowheads="1"/>
          </p:cNvSpPr>
          <p:nvPr/>
        </p:nvSpPr>
        <p:spPr bwMode="auto">
          <a:xfrm>
            <a:off x="4284663" y="2384425"/>
            <a:ext cx="107950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B</a:t>
            </a:r>
            <a:r>
              <a:rPr kumimoji="0" lang="zh-CN" altLang="en-US" sz="2000" kern="1200" cap="none" spc="0" normalizeH="0" baseline="0" noProof="0">
                <a:latin typeface="Arial" panose="020B0604020202020204" pitchFamily="34" charset="0"/>
                <a:ea typeface="宋体" panose="02010600030101010101" pitchFamily="2" charset="-122"/>
                <a:cs typeface="+mn-cs"/>
              </a:rPr>
              <a:t>用户</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67701" name="Text Box 117"/>
          <p:cNvSpPr txBox="1">
            <a:spLocks noChangeArrowheads="1"/>
          </p:cNvSpPr>
          <p:nvPr/>
        </p:nvSpPr>
        <p:spPr bwMode="auto">
          <a:xfrm>
            <a:off x="6300788" y="2311400"/>
            <a:ext cx="1079500"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2000" kern="1200" cap="none" spc="0" normalizeH="0" baseline="0" noProof="0">
                <a:latin typeface="Arial" panose="020B0604020202020204" pitchFamily="34" charset="0"/>
                <a:ea typeface="宋体" panose="02010600030101010101" pitchFamily="2" charset="-122"/>
                <a:cs typeface="+mn-cs"/>
              </a:rPr>
              <a:t>C</a:t>
            </a:r>
            <a:r>
              <a:rPr kumimoji="0" lang="zh-CN" altLang="en-US" sz="2000" kern="1200" cap="none" spc="0" normalizeH="0" baseline="0" noProof="0">
                <a:latin typeface="Arial" panose="020B0604020202020204" pitchFamily="34" charset="0"/>
                <a:ea typeface="宋体" panose="02010600030101010101" pitchFamily="2" charset="-122"/>
                <a:cs typeface="+mn-cs"/>
              </a:rPr>
              <a:t>用户</a:t>
            </a:r>
            <a:endParaRPr kumimoji="0" lang="zh-CN" altLang="en-US" sz="2000" kern="1200" cap="none" spc="0" normalizeH="0" baseline="0" noProof="0">
              <a:latin typeface="Arial" panose="020B0604020202020204" pitchFamily="34" charset="0"/>
              <a:ea typeface="宋体" panose="02010600030101010101" pitchFamily="2" charset="-122"/>
              <a:cs typeface="+mn-cs"/>
            </a:endParaRPr>
          </a:p>
        </p:txBody>
      </p:sp>
      <p:sp>
        <p:nvSpPr>
          <p:cNvPr id="67702" name="Line 118"/>
          <p:cNvSpPr>
            <a:spLocks noChangeShapeType="1"/>
          </p:cNvSpPr>
          <p:nvPr/>
        </p:nvSpPr>
        <p:spPr bwMode="auto">
          <a:xfrm flipH="1">
            <a:off x="755650" y="3500438"/>
            <a:ext cx="431800" cy="10080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3" name="Line 119"/>
          <p:cNvSpPr>
            <a:spLocks noChangeShapeType="1"/>
          </p:cNvSpPr>
          <p:nvPr/>
        </p:nvSpPr>
        <p:spPr bwMode="auto">
          <a:xfrm flipH="1">
            <a:off x="1763713" y="3500438"/>
            <a:ext cx="71438" cy="10080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4" name="Line 120"/>
          <p:cNvSpPr>
            <a:spLocks noChangeShapeType="1"/>
          </p:cNvSpPr>
          <p:nvPr/>
        </p:nvSpPr>
        <p:spPr bwMode="auto">
          <a:xfrm flipH="1">
            <a:off x="2771775" y="3500438"/>
            <a:ext cx="792163" cy="7921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5" name="Line 121"/>
          <p:cNvSpPr>
            <a:spLocks noChangeShapeType="1"/>
          </p:cNvSpPr>
          <p:nvPr/>
        </p:nvSpPr>
        <p:spPr bwMode="auto">
          <a:xfrm>
            <a:off x="4283075" y="3500438"/>
            <a:ext cx="288925" cy="9366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6" name="Line 122"/>
          <p:cNvSpPr>
            <a:spLocks noChangeShapeType="1"/>
          </p:cNvSpPr>
          <p:nvPr/>
        </p:nvSpPr>
        <p:spPr bwMode="auto">
          <a:xfrm flipH="1">
            <a:off x="5795963" y="3500438"/>
            <a:ext cx="215900" cy="720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7" name="Line 123"/>
          <p:cNvSpPr>
            <a:spLocks noChangeShapeType="1"/>
          </p:cNvSpPr>
          <p:nvPr/>
        </p:nvSpPr>
        <p:spPr bwMode="auto">
          <a:xfrm>
            <a:off x="6659563" y="3500438"/>
            <a:ext cx="865188" cy="9366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8" name="Line 124"/>
          <p:cNvSpPr>
            <a:spLocks noChangeShapeType="1"/>
          </p:cNvSpPr>
          <p:nvPr/>
        </p:nvSpPr>
        <p:spPr bwMode="auto">
          <a:xfrm flipH="1">
            <a:off x="5651500" y="4941888"/>
            <a:ext cx="144463" cy="6477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09" name="Line 125"/>
          <p:cNvSpPr>
            <a:spLocks noChangeShapeType="1"/>
          </p:cNvSpPr>
          <p:nvPr/>
        </p:nvSpPr>
        <p:spPr bwMode="auto">
          <a:xfrm>
            <a:off x="6443663" y="4941888"/>
            <a:ext cx="73025" cy="64770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10" name="Oval 126"/>
          <p:cNvSpPr>
            <a:spLocks noChangeArrowheads="1"/>
          </p:cNvSpPr>
          <p:nvPr/>
        </p:nvSpPr>
        <p:spPr bwMode="auto">
          <a:xfrm>
            <a:off x="2411413" y="5516563"/>
            <a:ext cx="503238" cy="504825"/>
          </a:xfrm>
          <a:prstGeom prst="ellipse">
            <a:avLst/>
          </a:prstGeom>
          <a:solidFill>
            <a:srgbClr val="CCFFCC"/>
          </a:solidFill>
          <a:ln w="952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711" name="Text Box 127"/>
          <p:cNvSpPr txBox="1">
            <a:spLocks noChangeArrowheads="1"/>
          </p:cNvSpPr>
          <p:nvPr/>
        </p:nvSpPr>
        <p:spPr bwMode="auto">
          <a:xfrm>
            <a:off x="2411413" y="5588000"/>
            <a:ext cx="650875" cy="3667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a:latin typeface="Arial" panose="020B0604020202020204" pitchFamily="34" charset="0"/>
                <a:ea typeface="宋体" panose="02010600030101010101" pitchFamily="2" charset="-122"/>
                <a:cs typeface="+mn-cs"/>
              </a:rPr>
              <a:t>B11</a:t>
            </a:r>
            <a:endParaRPr kumimoji="0" lang="en-US" altLang="zh-CN" sz="1800" kern="1200" cap="none" spc="0" normalizeH="0" baseline="0" noProof="0">
              <a:latin typeface="Arial" panose="020B0604020202020204" pitchFamily="34" charset="0"/>
              <a:ea typeface="宋体" panose="02010600030101010101" pitchFamily="2" charset="-122"/>
              <a:cs typeface="+mn-cs"/>
            </a:endParaRPr>
          </a:p>
        </p:txBody>
      </p:sp>
      <p:sp>
        <p:nvSpPr>
          <p:cNvPr id="67712" name="Line 128"/>
          <p:cNvSpPr>
            <a:spLocks noChangeShapeType="1"/>
          </p:cNvSpPr>
          <p:nvPr/>
        </p:nvSpPr>
        <p:spPr bwMode="auto">
          <a:xfrm>
            <a:off x="2698750" y="5013325"/>
            <a:ext cx="1588" cy="50323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8"/>
          <p:cNvSpPr/>
          <p:nvPr/>
        </p:nvSpPr>
        <p:spPr>
          <a:xfrm>
            <a:off x="960438" y="2230438"/>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27" name="Rectangle 9"/>
          <p:cNvSpPr/>
          <p:nvPr/>
        </p:nvSpPr>
        <p:spPr>
          <a:xfrm>
            <a:off x="2562225" y="2230438"/>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28" name="Rectangle 11"/>
          <p:cNvSpPr/>
          <p:nvPr/>
        </p:nvSpPr>
        <p:spPr>
          <a:xfrm>
            <a:off x="1619250" y="1763713"/>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C2</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3429" name="Rectangle 12"/>
          <p:cNvSpPr/>
          <p:nvPr/>
        </p:nvSpPr>
        <p:spPr>
          <a:xfrm>
            <a:off x="960438" y="2630488"/>
            <a:ext cx="1601787"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0" name="Rectangle 13"/>
          <p:cNvSpPr/>
          <p:nvPr/>
        </p:nvSpPr>
        <p:spPr>
          <a:xfrm>
            <a:off x="2562225" y="2630488"/>
            <a:ext cx="785813"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1" name="Rectangle 14"/>
          <p:cNvSpPr/>
          <p:nvPr/>
        </p:nvSpPr>
        <p:spPr>
          <a:xfrm>
            <a:off x="960438" y="3032125"/>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2" name="Rectangle 15"/>
          <p:cNvSpPr/>
          <p:nvPr/>
        </p:nvSpPr>
        <p:spPr>
          <a:xfrm>
            <a:off x="1547813" y="3059113"/>
            <a:ext cx="560387" cy="365125"/>
          </a:xfrm>
          <a:prstGeom prst="rect">
            <a:avLst/>
          </a:prstGeom>
          <a:noFill/>
          <a:ln w="9525">
            <a:noFill/>
          </a:ln>
        </p:spPr>
        <p:txBody>
          <a:bodyPr wrap="none" lIns="0" tIns="0" rIns="0" bIns="0">
            <a:spAutoFit/>
          </a:bodyPr>
          <a:p>
            <a:r>
              <a:rPr lang="en-US" altLang="zh-CN" b="0" dirty="0">
                <a:solidFill>
                  <a:srgbClr val="000000"/>
                </a:solidFill>
                <a:latin typeface="Times" charset="0"/>
              </a:rPr>
              <a:t>C22</a:t>
            </a:r>
            <a:endParaRPr lang="en-US" altLang="zh-CN" dirty="0">
              <a:latin typeface="Arial" panose="020B0604020202020204" pitchFamily="34" charset="0"/>
            </a:endParaRPr>
          </a:p>
        </p:txBody>
      </p:sp>
      <p:sp>
        <p:nvSpPr>
          <p:cNvPr id="103433" name="Rectangle 16"/>
          <p:cNvSpPr/>
          <p:nvPr/>
        </p:nvSpPr>
        <p:spPr>
          <a:xfrm>
            <a:off x="2562225" y="3032125"/>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zh-CN" dirty="0">
              <a:latin typeface="Arial" panose="020B0604020202020204" pitchFamily="34" charset="0"/>
            </a:endParaRPr>
          </a:p>
        </p:txBody>
      </p:sp>
      <p:sp>
        <p:nvSpPr>
          <p:cNvPr id="103434" name="Rectangle 17"/>
          <p:cNvSpPr/>
          <p:nvPr/>
        </p:nvSpPr>
        <p:spPr>
          <a:xfrm>
            <a:off x="960438" y="3432175"/>
            <a:ext cx="1601787" cy="41910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5" name="Rectangle 18"/>
          <p:cNvSpPr/>
          <p:nvPr/>
        </p:nvSpPr>
        <p:spPr>
          <a:xfrm>
            <a:off x="2562225" y="3432175"/>
            <a:ext cx="785813" cy="419100"/>
          </a:xfrm>
          <a:prstGeom prst="rect">
            <a:avLst/>
          </a:prstGeom>
          <a:solidFill>
            <a:srgbClr val="FFFFFF"/>
          </a:solidFill>
          <a:ln w="20638" cap="flat" cmpd="sng">
            <a:solidFill>
              <a:srgbClr val="000000"/>
            </a:solidFill>
            <a:prstDash val="solid"/>
            <a:miter/>
            <a:headEnd type="none" w="med" len="med"/>
            <a:tailEnd type="none" w="med" len="med"/>
          </a:ln>
        </p:spPr>
        <p:txBody>
          <a:bodyPr/>
          <a:p>
            <a:r>
              <a:rPr lang="en-US" altLang="zh-CN" dirty="0">
                <a:latin typeface="Arial" panose="020B0604020202020204" pitchFamily="34" charset="0"/>
              </a:rPr>
              <a:t>15</a:t>
            </a:r>
            <a:endParaRPr lang="en-US" altLang="zh-CN" dirty="0">
              <a:latin typeface="Arial" panose="020B0604020202020204" pitchFamily="34" charset="0"/>
            </a:endParaRPr>
          </a:p>
        </p:txBody>
      </p:sp>
      <p:sp>
        <p:nvSpPr>
          <p:cNvPr id="103436" name="Rectangle 19"/>
          <p:cNvSpPr/>
          <p:nvPr/>
        </p:nvSpPr>
        <p:spPr>
          <a:xfrm>
            <a:off x="960438" y="4583113"/>
            <a:ext cx="1601787"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7" name="Rectangle 20"/>
          <p:cNvSpPr/>
          <p:nvPr/>
        </p:nvSpPr>
        <p:spPr>
          <a:xfrm>
            <a:off x="2562225" y="4583113"/>
            <a:ext cx="785813" cy="401637"/>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38" name="Rectangle 22"/>
          <p:cNvSpPr/>
          <p:nvPr/>
        </p:nvSpPr>
        <p:spPr>
          <a:xfrm>
            <a:off x="1474788" y="4211638"/>
            <a:ext cx="15335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B1</a:t>
            </a:r>
            <a:r>
              <a:rPr lang="zh-CN" altLang="en-US" dirty="0">
                <a:solidFill>
                  <a:srgbClr val="000000"/>
                </a:solidFill>
                <a:latin typeface="宋体" panose="02010600030101010101" pitchFamily="2" charset="-122"/>
              </a:rPr>
              <a:t>目录文件</a:t>
            </a:r>
            <a:endParaRPr lang="zh-CN" altLang="en-US" dirty="0">
              <a:latin typeface="Arial" panose="020B0604020202020204" pitchFamily="34" charset="0"/>
            </a:endParaRPr>
          </a:p>
        </p:txBody>
      </p:sp>
      <p:sp>
        <p:nvSpPr>
          <p:cNvPr id="103439" name="Rectangle 23"/>
          <p:cNvSpPr/>
          <p:nvPr/>
        </p:nvSpPr>
        <p:spPr>
          <a:xfrm>
            <a:off x="960438" y="4984750"/>
            <a:ext cx="1601787"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40" name="Rectangle 24"/>
          <p:cNvSpPr/>
          <p:nvPr/>
        </p:nvSpPr>
        <p:spPr>
          <a:xfrm>
            <a:off x="2562225" y="4984750"/>
            <a:ext cx="785813" cy="400050"/>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41" name="Rectangle 25"/>
          <p:cNvSpPr/>
          <p:nvPr/>
        </p:nvSpPr>
        <p:spPr>
          <a:xfrm>
            <a:off x="960438" y="5384800"/>
            <a:ext cx="1601787"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42" name="Rectangle 26"/>
          <p:cNvSpPr/>
          <p:nvPr/>
        </p:nvSpPr>
        <p:spPr>
          <a:xfrm>
            <a:off x="1423988" y="5427663"/>
            <a:ext cx="542925" cy="365125"/>
          </a:xfrm>
          <a:prstGeom prst="rect">
            <a:avLst/>
          </a:prstGeom>
          <a:noFill/>
          <a:ln w="9525">
            <a:noFill/>
          </a:ln>
        </p:spPr>
        <p:txBody>
          <a:bodyPr wrap="none" lIns="0" tIns="0" rIns="0" bIns="0">
            <a:spAutoFit/>
          </a:bodyPr>
          <a:p>
            <a:r>
              <a:rPr lang="en-US" altLang="zh-CN" b="0" dirty="0">
                <a:solidFill>
                  <a:srgbClr val="000000"/>
                </a:solidFill>
                <a:latin typeface="Times" charset="0"/>
              </a:rPr>
              <a:t>B11</a:t>
            </a:r>
            <a:endParaRPr lang="en-US" altLang="zh-CN" dirty="0">
              <a:latin typeface="Arial" panose="020B0604020202020204" pitchFamily="34" charset="0"/>
            </a:endParaRPr>
          </a:p>
        </p:txBody>
      </p:sp>
      <p:sp>
        <p:nvSpPr>
          <p:cNvPr id="103443" name="Rectangle 27"/>
          <p:cNvSpPr/>
          <p:nvPr/>
        </p:nvSpPr>
        <p:spPr>
          <a:xfrm>
            <a:off x="2562225" y="5384800"/>
            <a:ext cx="785813" cy="401638"/>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44" name="Rectangle 32"/>
          <p:cNvSpPr/>
          <p:nvPr/>
        </p:nvSpPr>
        <p:spPr>
          <a:xfrm>
            <a:off x="4789488" y="2597150"/>
            <a:ext cx="1938337" cy="1984375"/>
          </a:xfrm>
          <a:prstGeom prst="rect">
            <a:avLst/>
          </a:prstGeom>
          <a:solidFill>
            <a:srgbClr val="FFFFFF"/>
          </a:solidFill>
          <a:ln w="20638"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45" name="Rectangle 34"/>
          <p:cNvSpPr/>
          <p:nvPr/>
        </p:nvSpPr>
        <p:spPr>
          <a:xfrm>
            <a:off x="4856163" y="3013075"/>
            <a:ext cx="1838325" cy="365125"/>
          </a:xfrm>
          <a:prstGeom prst="rect">
            <a:avLst/>
          </a:prstGeom>
          <a:noFill/>
          <a:ln w="9525">
            <a:noFill/>
          </a:ln>
        </p:spPr>
        <p:txBody>
          <a:bodyPr wrap="none" lIns="0" tIns="0" rIns="0" bIns="0">
            <a:spAutoFit/>
          </a:bodyPr>
          <a:p>
            <a:r>
              <a:rPr lang="zh-CN" altLang="en-US" dirty="0">
                <a:solidFill>
                  <a:srgbClr val="000000"/>
                </a:solidFill>
                <a:latin typeface="宋体" panose="02010600030101010101" pitchFamily="2" charset="-122"/>
              </a:rPr>
              <a:t>文件物理地址</a:t>
            </a:r>
            <a:endParaRPr lang="zh-CN" altLang="en-US" dirty="0">
              <a:latin typeface="Arial" panose="020B0604020202020204" pitchFamily="34" charset="0"/>
            </a:endParaRPr>
          </a:p>
        </p:txBody>
      </p:sp>
      <p:sp>
        <p:nvSpPr>
          <p:cNvPr id="103446" name="Rectangle 37"/>
          <p:cNvSpPr/>
          <p:nvPr/>
        </p:nvSpPr>
        <p:spPr>
          <a:xfrm>
            <a:off x="4932363" y="2149475"/>
            <a:ext cx="1381125" cy="365125"/>
          </a:xfrm>
          <a:prstGeom prst="rect">
            <a:avLst/>
          </a:prstGeom>
          <a:noFill/>
          <a:ln w="9525">
            <a:noFill/>
          </a:ln>
        </p:spPr>
        <p:txBody>
          <a:bodyPr wrap="none" lIns="0" tIns="0" rIns="0" bIns="0">
            <a:spAutoFit/>
          </a:bodyPr>
          <a:p>
            <a:r>
              <a:rPr lang="en-US" altLang="zh-CN" dirty="0">
                <a:solidFill>
                  <a:srgbClr val="000000"/>
                </a:solidFill>
                <a:latin typeface="宋体" panose="02010600030101010101" pitchFamily="2" charset="-122"/>
              </a:rPr>
              <a:t>15</a:t>
            </a:r>
            <a:r>
              <a:rPr lang="zh-CN" altLang="en-US" dirty="0">
                <a:solidFill>
                  <a:srgbClr val="000000"/>
                </a:solidFill>
                <a:latin typeface="宋体" panose="02010600030101010101" pitchFamily="2" charset="-122"/>
              </a:rPr>
              <a:t>号</a:t>
            </a:r>
            <a:r>
              <a:rPr lang="en-US" altLang="zh-CN" dirty="0">
                <a:solidFill>
                  <a:srgbClr val="000000"/>
                </a:solidFill>
                <a:latin typeface="宋体" panose="02010600030101010101" pitchFamily="2" charset="-122"/>
              </a:rPr>
              <a:t>i</a:t>
            </a:r>
            <a:r>
              <a:rPr lang="zh-CN" altLang="en-US" dirty="0">
                <a:solidFill>
                  <a:srgbClr val="000000"/>
                </a:solidFill>
                <a:latin typeface="宋体" panose="02010600030101010101" pitchFamily="2" charset="-122"/>
              </a:rPr>
              <a:t>结点</a:t>
            </a:r>
            <a:endParaRPr lang="zh-CN" altLang="en-US" dirty="0">
              <a:latin typeface="Arial" panose="020B0604020202020204" pitchFamily="34" charset="0"/>
            </a:endParaRPr>
          </a:p>
        </p:txBody>
      </p:sp>
      <p:sp>
        <p:nvSpPr>
          <p:cNvPr id="103447" name="Freeform 40"/>
          <p:cNvSpPr/>
          <p:nvPr/>
        </p:nvSpPr>
        <p:spPr>
          <a:xfrm>
            <a:off x="7669213" y="2941638"/>
            <a:ext cx="719137" cy="647700"/>
          </a:xfrm>
          <a:custGeom>
            <a:avLst/>
            <a:gdLst>
              <a:gd name="txL" fmla="*/ 0 w 371"/>
              <a:gd name="txT" fmla="*/ 0 h 385"/>
              <a:gd name="txR" fmla="*/ 371 w 371"/>
              <a:gd name="txB" fmla="*/ 385 h 385"/>
            </a:gdLst>
            <a:ahLst/>
            <a:cxnLst>
              <a:cxn ang="0">
                <a:pos x="0" y="334785"/>
              </a:cxn>
              <a:cxn ang="0">
                <a:pos x="50398" y="178328"/>
              </a:cxn>
              <a:cxn ang="0">
                <a:pos x="180269" y="45423"/>
              </a:cxn>
              <a:cxn ang="0">
                <a:pos x="358599" y="0"/>
              </a:cxn>
              <a:cxn ang="0">
                <a:pos x="538868" y="45423"/>
              </a:cxn>
              <a:cxn ang="0">
                <a:pos x="668739" y="178328"/>
              </a:cxn>
              <a:cxn ang="0">
                <a:pos x="719137" y="334785"/>
              </a:cxn>
              <a:cxn ang="0">
                <a:pos x="668739" y="491243"/>
              </a:cxn>
              <a:cxn ang="0">
                <a:pos x="538868" y="603959"/>
              </a:cxn>
              <a:cxn ang="0">
                <a:pos x="358599" y="647700"/>
              </a:cxn>
              <a:cxn ang="0">
                <a:pos x="180269" y="603959"/>
              </a:cxn>
              <a:cxn ang="0">
                <a:pos x="50398" y="491243"/>
              </a:cxn>
              <a:cxn ang="0">
                <a:pos x="0" y="334785"/>
              </a:cxn>
            </a:cxnLst>
            <a:rect l="txL" t="txT" r="txR" b="txB"/>
            <a:pathLst>
              <a:path w="371" h="385">
                <a:moveTo>
                  <a:pt x="0" y="199"/>
                </a:moveTo>
                <a:lnTo>
                  <a:pt x="26" y="106"/>
                </a:lnTo>
                <a:lnTo>
                  <a:pt x="93" y="27"/>
                </a:lnTo>
                <a:lnTo>
                  <a:pt x="185" y="0"/>
                </a:lnTo>
                <a:lnTo>
                  <a:pt x="278" y="27"/>
                </a:lnTo>
                <a:lnTo>
                  <a:pt x="345" y="106"/>
                </a:lnTo>
                <a:lnTo>
                  <a:pt x="371" y="199"/>
                </a:lnTo>
                <a:lnTo>
                  <a:pt x="345" y="292"/>
                </a:lnTo>
                <a:lnTo>
                  <a:pt x="278" y="359"/>
                </a:lnTo>
                <a:lnTo>
                  <a:pt x="185" y="385"/>
                </a:lnTo>
                <a:lnTo>
                  <a:pt x="93" y="359"/>
                </a:lnTo>
                <a:lnTo>
                  <a:pt x="26" y="292"/>
                </a:lnTo>
                <a:lnTo>
                  <a:pt x="0" y="199"/>
                </a:lnTo>
                <a:close/>
              </a:path>
            </a:pathLst>
          </a:custGeom>
          <a:solidFill>
            <a:srgbClr val="CCFFCC"/>
          </a:solidFill>
          <a:ln w="20701"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03448" name="Rectangle 43"/>
          <p:cNvSpPr/>
          <p:nvPr/>
        </p:nvSpPr>
        <p:spPr>
          <a:xfrm>
            <a:off x="7740650" y="3079750"/>
            <a:ext cx="720725" cy="365125"/>
          </a:xfrm>
          <a:prstGeom prst="rect">
            <a:avLst/>
          </a:prstGeom>
          <a:noFill/>
          <a:ln w="9525">
            <a:noFill/>
          </a:ln>
        </p:spPr>
        <p:txBody>
          <a:bodyPr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66605" name="Text Box 45"/>
          <p:cNvSpPr txBox="1">
            <a:spLocks noChangeArrowheads="1"/>
          </p:cNvSpPr>
          <p:nvPr/>
        </p:nvSpPr>
        <p:spPr bwMode="auto">
          <a:xfrm>
            <a:off x="250825" y="260350"/>
            <a:ext cx="4105275" cy="12827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一</a:t>
            </a:r>
            <a:r>
              <a:rPr kumimoji="0" lang="en-US" altLang="zh-CN" sz="3600" kern="1200" cap="none" spc="0" normalizeH="0" baseline="0" noProof="0">
                <a:solidFill>
                  <a:srgbClr val="3333FF"/>
                </a:solidFill>
                <a:latin typeface="Arial" panose="020B0604020202020204" pitchFamily="34" charset="0"/>
                <a:ea typeface="宋体" panose="02010600030101010101" pitchFamily="2" charset="-122"/>
                <a:cs typeface="+mn-cs"/>
              </a:rPr>
              <a:t>.</a:t>
            </a:r>
            <a:r>
              <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rPr>
              <a:t>文件共享</a:t>
            </a:r>
            <a:endParaRPr kumimoji="0" lang="zh-CN" altLang="en-US" sz="3600" kern="1200" cap="none" spc="0" normalizeH="0" baseline="0" noProof="0">
              <a:solidFill>
                <a:srgbClr val="3333FF"/>
              </a:solidFill>
              <a:latin typeface="Arial" panose="020B0604020202020204" pitchFamily="34" charset="0"/>
              <a:ea typeface="宋体" panose="02010600030101010101" pitchFamily="2" charset="-122"/>
              <a:cs typeface="+mn-cs"/>
            </a:endParaRPr>
          </a:p>
          <a:p>
            <a:pPr marR="0" defTabSz="914400">
              <a:buClr>
                <a:schemeClr val="tx1"/>
              </a:buClr>
              <a:buSzTx/>
              <a:buFontTx/>
              <a:buNone/>
              <a:defRPr/>
            </a:pP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 </a:t>
            </a:r>
            <a:r>
              <a:rPr kumimoji="0" lang="en-US" altLang="zh-CN" sz="2800" kern="1200" cap="none" spc="0" normalizeH="0" baseline="0" noProof="0">
                <a:solidFill>
                  <a:schemeClr val="accent1"/>
                </a:solidFill>
                <a:latin typeface="Arial" panose="020B0604020202020204" pitchFamily="34" charset="0"/>
                <a:ea typeface="宋体" panose="02010600030101010101" pitchFamily="2" charset="-122"/>
                <a:cs typeface="+mn-cs"/>
              </a:rPr>
              <a:t>1. </a:t>
            </a:r>
            <a:r>
              <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rPr>
              <a:t>共享索引节点法：</a:t>
            </a:r>
            <a:endParaRPr kumimoji="0" lang="zh-CN" altLang="en-US" sz="2800" kern="1200" cap="none" spc="0" normalizeH="0" baseline="0" noProof="0">
              <a:solidFill>
                <a:schemeClr val="accent1"/>
              </a:solidFill>
              <a:latin typeface="Arial" panose="020B0604020202020204" pitchFamily="34" charset="0"/>
              <a:ea typeface="宋体" panose="02010600030101010101" pitchFamily="2" charset="-122"/>
              <a:cs typeface="+mn-cs"/>
            </a:endParaRPr>
          </a:p>
        </p:txBody>
      </p:sp>
      <p:sp>
        <p:nvSpPr>
          <p:cNvPr id="103450" name="Rectangle 47"/>
          <p:cNvSpPr/>
          <p:nvPr/>
        </p:nvSpPr>
        <p:spPr>
          <a:xfrm>
            <a:off x="1690688" y="2127250"/>
            <a:ext cx="112712" cy="487363"/>
          </a:xfrm>
          <a:prstGeom prst="rect">
            <a:avLst/>
          </a:prstGeom>
          <a:noFill/>
          <a:ln w="9525">
            <a:noFill/>
          </a:ln>
        </p:spPr>
        <p:txBody>
          <a:bodyPr wrap="none"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3451" name="Rectangle 48"/>
          <p:cNvSpPr/>
          <p:nvPr/>
        </p:nvSpPr>
        <p:spPr>
          <a:xfrm>
            <a:off x="1690688" y="2484438"/>
            <a:ext cx="503237" cy="487362"/>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3452" name="Rectangle 49"/>
          <p:cNvSpPr/>
          <p:nvPr/>
        </p:nvSpPr>
        <p:spPr>
          <a:xfrm>
            <a:off x="1547813" y="3492500"/>
            <a:ext cx="560387" cy="365125"/>
          </a:xfrm>
          <a:prstGeom prst="rect">
            <a:avLst/>
          </a:prstGeom>
          <a:noFill/>
          <a:ln w="9525">
            <a:noFill/>
          </a:ln>
        </p:spPr>
        <p:txBody>
          <a:bodyPr wrap="none" lIns="0" tIns="0" rIns="0" bIns="0">
            <a:spAutoFit/>
          </a:bodyPr>
          <a:p>
            <a:r>
              <a:rPr lang="en-US" altLang="zh-CN" b="0" dirty="0">
                <a:solidFill>
                  <a:srgbClr val="000000"/>
                </a:solidFill>
                <a:latin typeface="Times" charset="0"/>
              </a:rPr>
              <a:t>C21</a:t>
            </a:r>
            <a:endParaRPr lang="en-US" altLang="zh-CN" dirty="0">
              <a:latin typeface="Arial" panose="020B0604020202020204" pitchFamily="34" charset="0"/>
            </a:endParaRPr>
          </a:p>
        </p:txBody>
      </p:sp>
      <p:sp>
        <p:nvSpPr>
          <p:cNvPr id="66613" name="Line 53"/>
          <p:cNvSpPr>
            <a:spLocks noChangeShapeType="1"/>
          </p:cNvSpPr>
          <p:nvPr/>
        </p:nvSpPr>
        <p:spPr bwMode="auto">
          <a:xfrm flipV="1">
            <a:off x="3132138" y="2708275"/>
            <a:ext cx="1655763" cy="93821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Group 57"/>
          <p:cNvGrpSpPr/>
          <p:nvPr/>
        </p:nvGrpSpPr>
        <p:grpSpPr>
          <a:xfrm>
            <a:off x="971550" y="5795963"/>
            <a:ext cx="2376488" cy="369887"/>
            <a:chOff x="2517" y="3748"/>
            <a:chExt cx="1497" cy="233"/>
          </a:xfrm>
        </p:grpSpPr>
        <p:sp>
          <p:nvSpPr>
            <p:cNvPr id="103460" name="Rectangle 28"/>
            <p:cNvSpPr/>
            <p:nvPr/>
          </p:nvSpPr>
          <p:spPr>
            <a:xfrm>
              <a:off x="2517" y="3748"/>
              <a:ext cx="100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61" name="Rectangle 29"/>
            <p:cNvSpPr/>
            <p:nvPr/>
          </p:nvSpPr>
          <p:spPr>
            <a:xfrm>
              <a:off x="3515" y="3748"/>
              <a:ext cx="499" cy="233"/>
            </a:xfrm>
            <a:prstGeom prst="rect">
              <a:avLst/>
            </a:prstGeom>
            <a:solidFill>
              <a:srgbClr val="FF99CC"/>
            </a:solidFill>
            <a:ln w="20701"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03462" name="Rectangle 54"/>
            <p:cNvSpPr/>
            <p:nvPr/>
          </p:nvSpPr>
          <p:spPr>
            <a:xfrm>
              <a:off x="2789" y="3748"/>
              <a:ext cx="342" cy="230"/>
            </a:xfrm>
            <a:prstGeom prst="rect">
              <a:avLst/>
            </a:prstGeom>
            <a:noFill/>
            <a:ln w="9525">
              <a:noFill/>
            </a:ln>
          </p:spPr>
          <p:txBody>
            <a:bodyPr wrap="none" lIns="0" tIns="0" rIns="0" bIns="0">
              <a:spAutoFit/>
            </a:bodyPr>
            <a:p>
              <a:r>
                <a:rPr lang="en-US" altLang="zh-CN" b="0" dirty="0">
                  <a:solidFill>
                    <a:srgbClr val="000000"/>
                  </a:solidFill>
                  <a:latin typeface="Times" charset="0"/>
                </a:rPr>
                <a:t>B12</a:t>
              </a:r>
              <a:endParaRPr lang="en-US" altLang="zh-CN" dirty="0">
                <a:latin typeface="Arial" panose="020B0604020202020204" pitchFamily="34" charset="0"/>
              </a:endParaRPr>
            </a:p>
          </p:txBody>
        </p:sp>
        <p:sp>
          <p:nvSpPr>
            <p:cNvPr id="103463" name="Rectangle 56"/>
            <p:cNvSpPr/>
            <p:nvPr/>
          </p:nvSpPr>
          <p:spPr>
            <a:xfrm>
              <a:off x="3606" y="3748"/>
              <a:ext cx="214" cy="230"/>
            </a:xfrm>
            <a:prstGeom prst="rect">
              <a:avLst/>
            </a:prstGeom>
            <a:noFill/>
            <a:ln w="9525">
              <a:noFill/>
            </a:ln>
          </p:spPr>
          <p:txBody>
            <a:bodyPr wrap="none" lIns="0" tIns="0" rIns="0" bIns="0">
              <a:spAutoFit/>
            </a:bodyPr>
            <a:p>
              <a:r>
                <a:rPr lang="en-US" altLang="zh-CN" b="0" dirty="0">
                  <a:solidFill>
                    <a:srgbClr val="000000"/>
                  </a:solidFill>
                  <a:latin typeface="Times" charset="0"/>
                </a:rPr>
                <a:t>15</a:t>
              </a:r>
              <a:endParaRPr lang="en-US" altLang="zh-CN" dirty="0">
                <a:latin typeface="Arial" panose="020B0604020202020204" pitchFamily="34" charset="0"/>
              </a:endParaRPr>
            </a:p>
          </p:txBody>
        </p:sp>
      </p:grpSp>
      <p:sp>
        <p:nvSpPr>
          <p:cNvPr id="66618" name="Line 58"/>
          <p:cNvSpPr>
            <a:spLocks noChangeShapeType="1"/>
          </p:cNvSpPr>
          <p:nvPr/>
        </p:nvSpPr>
        <p:spPr bwMode="auto">
          <a:xfrm flipV="1">
            <a:off x="3203575" y="3068638"/>
            <a:ext cx="1584325" cy="2879725"/>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619" name="Line 59"/>
          <p:cNvSpPr>
            <a:spLocks noChangeShapeType="1"/>
          </p:cNvSpPr>
          <p:nvPr/>
        </p:nvSpPr>
        <p:spPr bwMode="auto">
          <a:xfrm flipV="1">
            <a:off x="6732588" y="3228975"/>
            <a:ext cx="9366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57" name="Rectangle 60"/>
          <p:cNvSpPr/>
          <p:nvPr/>
        </p:nvSpPr>
        <p:spPr>
          <a:xfrm>
            <a:off x="1547813" y="4797425"/>
            <a:ext cx="503237" cy="487363"/>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103458" name="Rectangle 61"/>
          <p:cNvSpPr/>
          <p:nvPr/>
        </p:nvSpPr>
        <p:spPr>
          <a:xfrm>
            <a:off x="1619250" y="4437063"/>
            <a:ext cx="503238" cy="487362"/>
          </a:xfrm>
          <a:prstGeom prst="rect">
            <a:avLst/>
          </a:prstGeom>
          <a:noFill/>
          <a:ln w="9525">
            <a:noFill/>
          </a:ln>
        </p:spPr>
        <p:txBody>
          <a:bodyPr lIns="0" tIns="0" rIns="0" bIns="0">
            <a:spAutoFit/>
          </a:bodyPr>
          <a:p>
            <a:r>
              <a:rPr lang="en-US" altLang="zh-CN" sz="3200" dirty="0">
                <a:solidFill>
                  <a:srgbClr val="000000"/>
                </a:solidFill>
                <a:latin typeface="Times" charset="0"/>
              </a:rPr>
              <a:t>.</a:t>
            </a:r>
            <a:endParaRPr lang="en-US" altLang="zh-CN" sz="3200" dirty="0">
              <a:latin typeface="Arial" panose="020B0604020202020204" pitchFamily="34" charset="0"/>
            </a:endParaRPr>
          </a:p>
        </p:txBody>
      </p:sp>
      <p:sp>
        <p:nvSpPr>
          <p:cNvPr id="66623" name="Text Box 63"/>
          <p:cNvSpPr txBox="1">
            <a:spLocks noChangeArrowheads="1"/>
          </p:cNvSpPr>
          <p:nvPr/>
        </p:nvSpPr>
        <p:spPr bwMode="auto">
          <a:xfrm>
            <a:off x="3851275" y="404813"/>
            <a:ext cx="4968875" cy="82232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a:latin typeface="Arial" panose="020B0604020202020204" pitchFamily="34" charset="0"/>
                <a:ea typeface="宋体" panose="02010600030101010101" pitchFamily="2" charset="-122"/>
                <a:cs typeface="+mn-cs"/>
              </a:rPr>
              <a:t>假设</a:t>
            </a:r>
            <a:r>
              <a:rPr kumimoji="0" lang="en-US" altLang="zh-CN" kern="1200" cap="none" spc="0" normalizeH="0" baseline="0" noProof="0">
                <a:latin typeface="Arial" panose="020B0604020202020204" pitchFamily="34" charset="0"/>
                <a:ea typeface="宋体" panose="02010600030101010101" pitchFamily="2" charset="-122"/>
                <a:cs typeface="+mn-cs"/>
              </a:rPr>
              <a:t>B</a:t>
            </a:r>
            <a:r>
              <a:rPr kumimoji="0" lang="zh-CN" altLang="en-US" kern="1200" cap="none" spc="0" normalizeH="0" baseline="0" noProof="0">
                <a:latin typeface="Arial" panose="020B0604020202020204" pitchFamily="34" charset="0"/>
                <a:ea typeface="宋体" panose="02010600030101010101" pitchFamily="2" charset="-122"/>
                <a:cs typeface="+mn-cs"/>
              </a:rPr>
              <a:t>用户想使用“</a:t>
            </a:r>
            <a:r>
              <a:rPr kumimoji="0" lang="en-US" altLang="zh-CN" kern="1200" cap="none" spc="0" normalizeH="0" baseline="0" noProof="0">
                <a:latin typeface="Arial" panose="020B0604020202020204" pitchFamily="34" charset="0"/>
                <a:ea typeface="宋体" panose="02010600030101010101" pitchFamily="2" charset="-122"/>
                <a:cs typeface="+mn-cs"/>
              </a:rPr>
              <a:t>/B/B1/B12”</a:t>
            </a:r>
            <a:r>
              <a:rPr kumimoji="0" lang="zh-CN" altLang="en-US" kern="1200" cap="none" spc="0" normalizeH="0" baseline="0" noProof="0">
                <a:latin typeface="Arial" panose="020B0604020202020204" pitchFamily="34" charset="0"/>
                <a:ea typeface="宋体" panose="02010600030101010101" pitchFamily="2" charset="-122"/>
                <a:cs typeface="+mn-cs"/>
              </a:rPr>
              <a:t>文件名访问共享文件</a:t>
            </a:r>
            <a:r>
              <a:rPr kumimoji="0" lang="en-US" altLang="zh-CN" kern="1200" cap="none" spc="0" normalizeH="0" baseline="0" noProof="0">
                <a:latin typeface="Arial" panose="020B0604020202020204" pitchFamily="34" charset="0"/>
                <a:ea typeface="宋体" panose="02010600030101010101" pitchFamily="2" charset="-122"/>
                <a:cs typeface="+mn-cs"/>
              </a:rPr>
              <a:t>C21</a:t>
            </a:r>
            <a:r>
              <a:rPr kumimoji="0" lang="zh-CN" altLang="en-US" kern="1200" cap="none" spc="0" normalizeH="0" baseline="0" noProof="0">
                <a:latin typeface="Arial" panose="020B0604020202020204" pitchFamily="34" charset="0"/>
                <a:ea typeface="宋体" panose="02010600030101010101" pitchFamily="2" charset="-122"/>
                <a:cs typeface="+mn-cs"/>
              </a:rPr>
              <a:t>。</a:t>
            </a:r>
            <a:endParaRPr kumimoji="0"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6618"/>
                                        </p:tgtEl>
                                        <p:attrNameLst>
                                          <p:attrName>style.visibility</p:attrName>
                                        </p:attrNameLst>
                                      </p:cBhvr>
                                      <p:to>
                                        <p:strVal val="visible"/>
                                      </p:to>
                                    </p:set>
                                    <p:animEffect transition="in" filter="box(in)">
                                      <p:cBhvr>
                                        <p:cTn id="12" dur="500"/>
                                        <p:tgtEl>
                                          <p:spTgt spid="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577TGp_fruit_light_ani">
  <a:themeElements>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1_577TGp_fruit_light_ani">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alpha val="50000"/>
            </a:schemeClr>
          </a:outerShdw>
        </a:effectLst>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
            <a:schemeClr val="tx1"/>
          </a:buClr>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alpha val="50000"/>
            </a:schemeClr>
          </a:outerShdw>
        </a:effectLst>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
            <a:schemeClr val="tx1"/>
          </a:buClr>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1_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1_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alpha val="50000"/>
            </a:schemeClr>
          </a:outerShdw>
        </a:effectLst>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
            <a:schemeClr val="tx1"/>
          </a:buClr>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outerShdw dist="17961" dir="2700000" algn="ctr" rotWithShape="0">
            <a:schemeClr val="accent1">
              <a:gamma/>
              <a:shade val="60000"/>
              <a:invGamma/>
              <a:alpha val="50000"/>
            </a:schemeClr>
          </a:outerShdw>
        </a:effectLst>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
            <a:schemeClr val="tx1"/>
          </a:buClr>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osppt</Template>
  <TotalTime>0</TotalTime>
  <Words>20144</Words>
  <Application>WPS 演示</Application>
  <PresentationFormat>全屏显示(4:3)</PresentationFormat>
  <Paragraphs>3392</Paragraphs>
  <Slides>136</Slides>
  <Notes>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8</vt:i4>
      </vt:variant>
      <vt:variant>
        <vt:lpstr>幻灯片标题</vt:lpstr>
      </vt:variant>
      <vt:variant>
        <vt:i4>136</vt:i4>
      </vt:variant>
    </vt:vector>
  </HeadingPairs>
  <TitlesOfParts>
    <vt:vector size="158" baseType="lpstr">
      <vt:lpstr>Arial</vt:lpstr>
      <vt:lpstr>宋体</vt:lpstr>
      <vt:lpstr>Wingdings</vt:lpstr>
      <vt:lpstr>MS PGothic</vt:lpstr>
      <vt:lpstr>Times New Roman</vt:lpstr>
      <vt:lpstr>华文新魏</vt:lpstr>
      <vt:lpstr>Courier New</vt:lpstr>
      <vt:lpstr>Verdana</vt:lpstr>
      <vt:lpstr>Times</vt:lpstr>
      <vt:lpstr>Symbol</vt:lpstr>
      <vt:lpstr>微软雅黑</vt:lpstr>
      <vt:lpstr>Arial Unicode MS</vt:lpstr>
      <vt:lpstr>1_577TGp_fruit_light_ani</vt:lpstr>
      <vt:lpstr>577TGp_fruit_light_ani</vt:lpstr>
      <vt:lpstr>Visio.Drawing.4</vt:lpstr>
      <vt:lpstr>Equation.3</vt:lpstr>
      <vt:lpstr>Visio.Drawing.4</vt:lpstr>
      <vt:lpstr>Visio.Drawing.4</vt:lpstr>
      <vt:lpstr>Visio.Drawing.4</vt:lpstr>
      <vt:lpstr>Visio.Drawing.11</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WPS_121310519</cp:lastModifiedBy>
  <cp:revision>288</cp:revision>
  <dcterms:created xsi:type="dcterms:W3CDTF">2002-11-18T09:20:27Z</dcterms:created>
  <dcterms:modified xsi:type="dcterms:W3CDTF">2018-07-12T05:12:57Z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