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69" r:id="rId5"/>
    <p:sldId id="261" r:id="rId6"/>
    <p:sldId id="278" r:id="rId7"/>
    <p:sldId id="279" r:id="rId8"/>
    <p:sldId id="280" r:id="rId9"/>
    <p:sldId id="281" r:id="rId10"/>
    <p:sldId id="268" r:id="rId11"/>
    <p:sldId id="259" r:id="rId12"/>
    <p:sldId id="265" r:id="rId13"/>
    <p:sldId id="267" r:id="rId14"/>
    <p:sldId id="260" r:id="rId15"/>
    <p:sldId id="266" r:id="rId16"/>
    <p:sldId id="26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62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6586" autoAdjust="0"/>
  </p:normalViewPr>
  <p:slideViewPr>
    <p:cSldViewPr snapToGrid="0">
      <p:cViewPr varScale="1">
        <p:scale>
          <a:sx n="75" d="100"/>
          <a:sy n="75" d="100"/>
        </p:scale>
        <p:origin x="204" y="5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Synonyme nicht enhalten</c:v>
                </c:pt>
                <c:pt idx="1">
                  <c:v>Synonyme enthalten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96</c:v>
                </c:pt>
                <c:pt idx="1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erkannt</c:v>
                </c:pt>
                <c:pt idx="1">
                  <c:v>erkannt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58</c:v>
                </c:pt>
                <c:pt idx="1">
                  <c:v>7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Synonyme nicht enthalten</c:v>
                </c:pt>
                <c:pt idx="1">
                  <c:v>Synonyme enthalten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101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konkretisiert</c:v>
                </c:pt>
                <c:pt idx="1">
                  <c:v>konkretisiert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199</c:v>
                </c:pt>
                <c:pt idx="1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konkretisiert</c:v>
                </c:pt>
                <c:pt idx="1">
                  <c:v>konkretisiert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146</c:v>
                </c:pt>
                <c:pt idx="1">
                  <c:v>65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verallgemeinert</c:v>
                </c:pt>
                <c:pt idx="1">
                  <c:v>verallgemeinert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102</c:v>
                </c:pt>
                <c:pt idx="1">
                  <c:v>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nicht verallgemeinert</c:v>
                </c:pt>
                <c:pt idx="1">
                  <c:v>verallgemeinert</c:v>
                </c:pt>
                <c:pt idx="2">
                  <c:v>nicht im Modell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144</c:v>
                </c:pt>
                <c:pt idx="1">
                  <c:v>67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Tabelle1!$A$2:$A$4</c:f>
              <c:strCache>
                <c:ptCount val="3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81</c:v>
                </c:pt>
                <c:pt idx="1">
                  <c:v>118</c:v>
                </c:pt>
                <c:pt idx="2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Technologiemodell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Tabelle1!$A$2:$A$5</c:f>
              <c:strCache>
                <c:ptCount val="4"/>
                <c:pt idx="0">
                  <c:v>gleiches</c:v>
                </c:pt>
                <c:pt idx="1">
                  <c:v>in Beziehung</c:v>
                </c:pt>
                <c:pt idx="2">
                  <c:v>verschiedenes</c:v>
                </c:pt>
                <c:pt idx="3">
                  <c:v>nicht im Modell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38</c:v>
                </c:pt>
                <c:pt idx="1">
                  <c:v>126</c:v>
                </c:pt>
                <c:pt idx="2">
                  <c:v>47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Gesamtmodell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nicht erkannt</c:v>
                </c:pt>
                <c:pt idx="1">
                  <c:v>erkannt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59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C4EA-7653-4A93-AD9D-2B430ADEFB52}" type="datetimeFigureOut">
              <a:rPr lang="de-DE" smtClean="0"/>
              <a:t>10.09.2015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990D-84F6-475E-9970-1A28C31398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5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E990D-84F6-475E-9970-1A28C31398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914400" y="3509963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 userDrawn="1"/>
        </p:nvCxnSpPr>
        <p:spPr>
          <a:xfrm>
            <a:off x="912416" y="3542048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13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42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903707" y="1423684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3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2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903707" y="1423675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3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19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14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6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2EEA-0FBC-4AC8-BDD5-33722D5777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7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Semantische Beziehungen in Texten mit Word2Vec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nd der Vergleich zwischen allgemeinen und domänenspezifischen Korpora als Trainingsdaten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19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und Vorverarbeitung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Trainingsdaten: &gt; Milliarden Wörter</a:t>
            </a:r>
          </a:p>
          <a:p>
            <a:r>
              <a:rPr lang="de-DE" dirty="0" smtClean="0"/>
              <a:t>Gesamte Wikipedia Daten</a:t>
            </a:r>
          </a:p>
          <a:p>
            <a:r>
              <a:rPr lang="de-DE" dirty="0" smtClean="0"/>
              <a:t>Teilkorpus über Technologie/PC/Internet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Vorverarbeitung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12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07513" y="3631920"/>
            <a:ext cx="1796432" cy="8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Wikipedia Daten</a:t>
            </a:r>
          </a:p>
        </p:txBody>
      </p:sp>
      <p:sp>
        <p:nvSpPr>
          <p:cNvPr id="5" name="Rechteck 4"/>
          <p:cNvSpPr/>
          <p:nvPr/>
        </p:nvSpPr>
        <p:spPr>
          <a:xfrm>
            <a:off x="3841634" y="2246412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</a:p>
        </p:txBody>
      </p:sp>
      <p:sp>
        <p:nvSpPr>
          <p:cNvPr id="6" name="Rechteck 5"/>
          <p:cNvSpPr/>
          <p:nvPr/>
        </p:nvSpPr>
        <p:spPr>
          <a:xfrm>
            <a:off x="3841634" y="317436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</a:p>
        </p:txBody>
      </p:sp>
      <p:sp>
        <p:nvSpPr>
          <p:cNvPr id="7" name="Rechteck 6"/>
          <p:cNvSpPr/>
          <p:nvPr/>
        </p:nvSpPr>
        <p:spPr>
          <a:xfrm>
            <a:off x="3860600" y="4107588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</a:p>
        </p:txBody>
      </p:sp>
      <p:sp>
        <p:nvSpPr>
          <p:cNvPr id="9" name="Rechteck 8"/>
          <p:cNvSpPr/>
          <p:nvPr/>
        </p:nvSpPr>
        <p:spPr>
          <a:xfrm>
            <a:off x="7832934" y="2246412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sp>
        <p:nvSpPr>
          <p:cNvPr id="12" name="Rechteck 11"/>
          <p:cNvSpPr/>
          <p:nvPr/>
        </p:nvSpPr>
        <p:spPr>
          <a:xfrm>
            <a:off x="9715247" y="3160472"/>
            <a:ext cx="1529353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Technologie Daten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32934" y="3174368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32934" y="4102324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Tech-Artikel</a:t>
            </a:r>
          </a:p>
        </p:txBody>
      </p:sp>
      <p:cxnSp>
        <p:nvCxnSpPr>
          <p:cNvPr id="16" name="Gerade Verbindung mit Pfeil 15"/>
          <p:cNvCxnSpPr>
            <a:endCxn id="5" idx="1"/>
          </p:cNvCxnSpPr>
          <p:nvPr/>
        </p:nvCxnSpPr>
        <p:spPr>
          <a:xfrm>
            <a:off x="3375841" y="2642922"/>
            <a:ext cx="465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6" idx="1"/>
          </p:cNvCxnSpPr>
          <p:nvPr/>
        </p:nvCxnSpPr>
        <p:spPr>
          <a:xfrm>
            <a:off x="3375841" y="3570878"/>
            <a:ext cx="465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7" idx="1"/>
          </p:cNvCxnSpPr>
          <p:nvPr/>
        </p:nvCxnSpPr>
        <p:spPr>
          <a:xfrm flipV="1">
            <a:off x="3375841" y="4504098"/>
            <a:ext cx="484759" cy="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5" idx="3"/>
          </p:cNvCxnSpPr>
          <p:nvPr/>
        </p:nvCxnSpPr>
        <p:spPr>
          <a:xfrm>
            <a:off x="4693826" y="2642922"/>
            <a:ext cx="48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6" idx="3"/>
          </p:cNvCxnSpPr>
          <p:nvPr/>
        </p:nvCxnSpPr>
        <p:spPr>
          <a:xfrm>
            <a:off x="4693826" y="3570878"/>
            <a:ext cx="500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</p:cNvCxnSpPr>
          <p:nvPr/>
        </p:nvCxnSpPr>
        <p:spPr>
          <a:xfrm>
            <a:off x="4712792" y="4504098"/>
            <a:ext cx="48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9" idx="3"/>
            <a:endCxn id="12" idx="1"/>
          </p:cNvCxnSpPr>
          <p:nvPr/>
        </p:nvCxnSpPr>
        <p:spPr>
          <a:xfrm>
            <a:off x="8848358" y="2642922"/>
            <a:ext cx="866889" cy="91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3" idx="3"/>
            <a:endCxn id="12" idx="1"/>
          </p:cNvCxnSpPr>
          <p:nvPr/>
        </p:nvCxnSpPr>
        <p:spPr>
          <a:xfrm flipV="1">
            <a:off x="8848358" y="3556982"/>
            <a:ext cx="866889" cy="1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4" idx="3"/>
            <a:endCxn id="12" idx="1"/>
          </p:cNvCxnSpPr>
          <p:nvPr/>
        </p:nvCxnSpPr>
        <p:spPr>
          <a:xfrm flipV="1">
            <a:off x="8848358" y="3556982"/>
            <a:ext cx="866889" cy="94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2707784" y="2246412"/>
            <a:ext cx="668057" cy="358741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SAX-Parser</a:t>
            </a:r>
          </a:p>
        </p:txBody>
      </p:sp>
      <p:sp>
        <p:nvSpPr>
          <p:cNvPr id="35" name="Rechteck 34"/>
          <p:cNvSpPr/>
          <p:nvPr/>
        </p:nvSpPr>
        <p:spPr>
          <a:xfrm>
            <a:off x="5175720" y="2246412"/>
            <a:ext cx="668057" cy="3566411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PERL-Skript</a:t>
            </a:r>
          </a:p>
        </p:txBody>
      </p:sp>
      <p:sp>
        <p:nvSpPr>
          <p:cNvPr id="36" name="Rechteck 35"/>
          <p:cNvSpPr/>
          <p:nvPr/>
        </p:nvSpPr>
        <p:spPr>
          <a:xfrm>
            <a:off x="3860600" y="5040807"/>
            <a:ext cx="852192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</a:t>
            </a:r>
          </a:p>
        </p:txBody>
      </p:sp>
      <p:cxnSp>
        <p:nvCxnSpPr>
          <p:cNvPr id="38" name="Gerade Verbindung mit Pfeil 37"/>
          <p:cNvCxnSpPr>
            <a:endCxn id="36" idx="1"/>
          </p:cNvCxnSpPr>
          <p:nvPr/>
        </p:nvCxnSpPr>
        <p:spPr>
          <a:xfrm>
            <a:off x="3375841" y="5437317"/>
            <a:ext cx="484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6508682" y="2246411"/>
            <a:ext cx="668057" cy="3587414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pc="600" dirty="0" err="1">
                <a:solidFill>
                  <a:schemeClr val="bg2">
                    <a:lumMod val="25000"/>
                  </a:schemeClr>
                </a:solidFill>
              </a:rPr>
              <a:t>Klassifikator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8" name="Gerade Verbindung mit Pfeil 47"/>
          <p:cNvCxnSpPr>
            <a:stCxn id="36" idx="3"/>
          </p:cNvCxnSpPr>
          <p:nvPr/>
        </p:nvCxnSpPr>
        <p:spPr>
          <a:xfrm>
            <a:off x="4712792" y="5437317"/>
            <a:ext cx="46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843777" y="2619445"/>
            <a:ext cx="664905" cy="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5843777" y="3570878"/>
            <a:ext cx="664905" cy="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5843777" y="4504098"/>
            <a:ext cx="664905" cy="1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endCxn id="9" idx="1"/>
          </p:cNvCxnSpPr>
          <p:nvPr/>
        </p:nvCxnSpPr>
        <p:spPr>
          <a:xfrm>
            <a:off x="7184247" y="2642922"/>
            <a:ext cx="648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endCxn id="13" idx="1"/>
          </p:cNvCxnSpPr>
          <p:nvPr/>
        </p:nvCxnSpPr>
        <p:spPr>
          <a:xfrm>
            <a:off x="7170447" y="3570878"/>
            <a:ext cx="662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endCxn id="14" idx="1"/>
          </p:cNvCxnSpPr>
          <p:nvPr/>
        </p:nvCxnSpPr>
        <p:spPr>
          <a:xfrm>
            <a:off x="7184247" y="4494222"/>
            <a:ext cx="648687" cy="4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5843777" y="5408642"/>
            <a:ext cx="664904" cy="1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7831554" y="5026751"/>
            <a:ext cx="1015424" cy="7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pc="-150" dirty="0"/>
              <a:t>bereinigter</a:t>
            </a:r>
            <a:r>
              <a:rPr lang="de-DE" dirty="0"/>
              <a:t> </a:t>
            </a:r>
            <a:r>
              <a:rPr lang="de-DE" spc="-150" dirty="0"/>
              <a:t>Sport-Artikel</a:t>
            </a:r>
          </a:p>
        </p:txBody>
      </p:sp>
      <p:cxnSp>
        <p:nvCxnSpPr>
          <p:cNvPr id="41" name="Gerade Verbindung mit Pfeil 40"/>
          <p:cNvCxnSpPr>
            <a:endCxn id="40" idx="1"/>
          </p:cNvCxnSpPr>
          <p:nvPr/>
        </p:nvCxnSpPr>
        <p:spPr>
          <a:xfrm>
            <a:off x="7184247" y="5408642"/>
            <a:ext cx="647307" cy="1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4" idx="3"/>
            <a:endCxn id="34" idx="1"/>
          </p:cNvCxnSpPr>
          <p:nvPr/>
        </p:nvCxnSpPr>
        <p:spPr>
          <a:xfrm flipV="1">
            <a:off x="2103945" y="4040120"/>
            <a:ext cx="603839" cy="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18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Wikipedia-Korpus, Modelparameter, Testdaten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6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Wikipedia-Korpus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Große Menge an Daten </a:t>
            </a:r>
            <a:r>
              <a:rPr lang="de-DE" dirty="0" smtClean="0"/>
              <a:t>(&gt; 2,9 </a:t>
            </a:r>
            <a:r>
              <a:rPr lang="de-DE" dirty="0" smtClean="0"/>
              <a:t>Mrd. Wörter)</a:t>
            </a:r>
          </a:p>
          <a:p>
            <a:r>
              <a:rPr lang="de-DE" dirty="0" smtClean="0"/>
              <a:t>Gute Qualität der Artikel</a:t>
            </a:r>
          </a:p>
          <a:p>
            <a:r>
              <a:rPr lang="de-DE" dirty="0" smtClean="0"/>
              <a:t>Breite Menge an Themen</a:t>
            </a:r>
          </a:p>
          <a:p>
            <a:r>
              <a:rPr lang="de-DE" dirty="0" smtClean="0"/>
              <a:t>Semantische Ähnlichkeit: Skip-gram &gt;&gt; CBOW</a:t>
            </a:r>
          </a:p>
          <a:p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softmax</a:t>
            </a:r>
            <a:r>
              <a:rPr lang="de-DE" dirty="0" smtClean="0"/>
              <a:t>: gut für seltene Wörter</a:t>
            </a:r>
          </a:p>
          <a:p>
            <a:r>
              <a:rPr lang="de-DE" dirty="0" smtClean="0"/>
              <a:t>Negative </a:t>
            </a:r>
            <a:r>
              <a:rPr lang="de-DE" dirty="0" err="1" smtClean="0"/>
              <a:t>sampling</a:t>
            </a:r>
            <a:r>
              <a:rPr lang="de-DE" dirty="0" smtClean="0"/>
              <a:t>: niedrigdimensionale </a:t>
            </a:r>
            <a:r>
              <a:rPr lang="de-DE" dirty="0" smtClean="0"/>
              <a:t>Vektoren</a:t>
            </a:r>
          </a:p>
          <a:p>
            <a:r>
              <a:rPr lang="en-US" dirty="0" err="1" smtClean="0"/>
              <a:t>most_similar</a:t>
            </a:r>
            <a:r>
              <a:rPr lang="en-US" dirty="0" smtClean="0"/>
              <a:t>(positive=[‘</a:t>
            </a:r>
            <a:r>
              <a:rPr lang="en-US" smtClean="0"/>
              <a:t>koenig’, </a:t>
            </a:r>
            <a:r>
              <a:rPr lang="en-US" dirty="0" smtClean="0"/>
              <a:t>frau’], negative=[‘</a:t>
            </a:r>
            <a:r>
              <a:rPr lang="en-US" dirty="0" err="1" smtClean="0"/>
              <a:t>mann</a:t>
            </a:r>
            <a:r>
              <a:rPr lang="en-US" dirty="0" smtClean="0"/>
              <a:t>’], </a:t>
            </a:r>
            <a:r>
              <a:rPr lang="en-US" dirty="0" err="1" smtClean="0"/>
              <a:t>topn</a:t>
            </a:r>
            <a:r>
              <a:rPr lang="en-US" dirty="0" smtClean="0"/>
              <a:t>=1)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4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Modelparameter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35" y="1825625"/>
            <a:ext cx="8652330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58885" y="2582094"/>
            <a:ext cx="8090806" cy="367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2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2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Synonymsuche durch Rekursion</a:t>
            </a:r>
            <a:endParaRPr lang="de-DE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17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4073552" y="1828801"/>
            <a:ext cx="1327094" cy="5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Testbegriff</a:t>
            </a:r>
          </a:p>
        </p:txBody>
      </p:sp>
      <p:sp>
        <p:nvSpPr>
          <p:cNvPr id="5" name="Rechteck 4"/>
          <p:cNvSpPr/>
          <p:nvPr/>
        </p:nvSpPr>
        <p:spPr>
          <a:xfrm>
            <a:off x="1451734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spc="-150" dirty="0"/>
          </a:p>
        </p:txBody>
      </p:sp>
      <p:sp>
        <p:nvSpPr>
          <p:cNvPr id="6" name="Rechteck 5"/>
          <p:cNvSpPr/>
          <p:nvPr/>
        </p:nvSpPr>
        <p:spPr>
          <a:xfrm>
            <a:off x="4461971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956852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00" spc="-150" dirty="0">
              <a:solidFill>
                <a:prstClr val="white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967090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472209" y="3738519"/>
            <a:ext cx="550258" cy="566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77814" y="5853390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095003" y="5853390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12192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729381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46570" y="5853389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2368319" y="585247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2685508" y="5852478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3002697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3319886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637075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3970131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4287320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604509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4921698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/>
        </p:nvSpPr>
        <p:spPr>
          <a:xfrm>
            <a:off x="5238887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/>
        </p:nvSpPr>
        <p:spPr>
          <a:xfrm>
            <a:off x="5608485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5925674" y="5852477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6242863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6560052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6877241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7199824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7517013" y="5852476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7834202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/>
          <p:cNvSpPr/>
          <p:nvPr/>
        </p:nvSpPr>
        <p:spPr>
          <a:xfrm>
            <a:off x="8151391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8468580" y="5852475"/>
            <a:ext cx="242678" cy="24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1451733" y="2629913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</p:txBody>
      </p:sp>
      <p:sp>
        <p:nvSpPr>
          <p:cNvPr id="68" name="Rechteck 67"/>
          <p:cNvSpPr/>
          <p:nvPr/>
        </p:nvSpPr>
        <p:spPr>
          <a:xfrm>
            <a:off x="1451733" y="4551193"/>
            <a:ext cx="6570734" cy="857755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err="1">
                <a:solidFill>
                  <a:schemeClr val="bg2">
                    <a:lumMod val="25000"/>
                  </a:schemeClr>
                </a:solidFill>
              </a:rPr>
              <a:t>Model.most_similar</a:t>
            </a:r>
            <a:r>
              <a:rPr lang="de-DE" spc="600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</p:txBody>
      </p:sp>
      <p:cxnSp>
        <p:nvCxnSpPr>
          <p:cNvPr id="70" name="Gerade Verbindung mit Pfeil 69"/>
          <p:cNvCxnSpPr>
            <a:stCxn id="4" idx="2"/>
            <a:endCxn id="5" idx="0"/>
          </p:cNvCxnSpPr>
          <p:nvPr/>
        </p:nvCxnSpPr>
        <p:spPr>
          <a:xfrm flipH="1">
            <a:off x="1726863" y="2419519"/>
            <a:ext cx="3010236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" idx="2"/>
            <a:endCxn id="7" idx="0"/>
          </p:cNvCxnSpPr>
          <p:nvPr/>
        </p:nvCxnSpPr>
        <p:spPr>
          <a:xfrm flipH="1">
            <a:off x="3231981" y="2419519"/>
            <a:ext cx="1505118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" idx="2"/>
            <a:endCxn id="6" idx="0"/>
          </p:cNvCxnSpPr>
          <p:nvPr/>
        </p:nvCxnSpPr>
        <p:spPr>
          <a:xfrm>
            <a:off x="4737100" y="2419519"/>
            <a:ext cx="1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4" idx="2"/>
            <a:endCxn id="8" idx="0"/>
          </p:cNvCxnSpPr>
          <p:nvPr/>
        </p:nvCxnSpPr>
        <p:spPr>
          <a:xfrm>
            <a:off x="4737099" y="2419519"/>
            <a:ext cx="1505120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4" idx="2"/>
            <a:endCxn id="9" idx="0"/>
          </p:cNvCxnSpPr>
          <p:nvPr/>
        </p:nvCxnSpPr>
        <p:spPr>
          <a:xfrm>
            <a:off x="4737100" y="2419519"/>
            <a:ext cx="3010239" cy="131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" idx="2"/>
            <a:endCxn id="10" idx="0"/>
          </p:cNvCxnSpPr>
          <p:nvPr/>
        </p:nvCxnSpPr>
        <p:spPr>
          <a:xfrm flipH="1">
            <a:off x="899153" y="4304961"/>
            <a:ext cx="827710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5" idx="2"/>
            <a:endCxn id="11" idx="0"/>
          </p:cNvCxnSpPr>
          <p:nvPr/>
        </p:nvCxnSpPr>
        <p:spPr>
          <a:xfrm flipH="1">
            <a:off x="1216343" y="4304961"/>
            <a:ext cx="510521" cy="15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>
            <a:stCxn id="5" idx="2"/>
            <a:endCxn id="12" idx="0"/>
          </p:cNvCxnSpPr>
          <p:nvPr/>
        </p:nvCxnSpPr>
        <p:spPr>
          <a:xfrm flipH="1">
            <a:off x="1533531" y="4304962"/>
            <a:ext cx="193332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" idx="2"/>
            <a:endCxn id="13" idx="0"/>
          </p:cNvCxnSpPr>
          <p:nvPr/>
        </p:nvCxnSpPr>
        <p:spPr>
          <a:xfrm>
            <a:off x="1726864" y="4304962"/>
            <a:ext cx="123857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5" idx="2"/>
            <a:endCxn id="14" idx="0"/>
          </p:cNvCxnSpPr>
          <p:nvPr/>
        </p:nvCxnSpPr>
        <p:spPr>
          <a:xfrm>
            <a:off x="1726863" y="4304962"/>
            <a:ext cx="441046" cy="154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7" idx="2"/>
            <a:endCxn id="35" idx="0"/>
          </p:cNvCxnSpPr>
          <p:nvPr/>
        </p:nvCxnSpPr>
        <p:spPr>
          <a:xfrm flipH="1">
            <a:off x="2489659" y="4304961"/>
            <a:ext cx="742323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7" idx="2"/>
            <a:endCxn id="36" idx="0"/>
          </p:cNvCxnSpPr>
          <p:nvPr/>
        </p:nvCxnSpPr>
        <p:spPr>
          <a:xfrm flipH="1">
            <a:off x="2806847" y="4304961"/>
            <a:ext cx="425134" cy="154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7" idx="2"/>
            <a:endCxn id="37" idx="0"/>
          </p:cNvCxnSpPr>
          <p:nvPr/>
        </p:nvCxnSpPr>
        <p:spPr>
          <a:xfrm flipH="1">
            <a:off x="3124037" y="4304962"/>
            <a:ext cx="10794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7" idx="2"/>
            <a:endCxn id="38" idx="0"/>
          </p:cNvCxnSpPr>
          <p:nvPr/>
        </p:nvCxnSpPr>
        <p:spPr>
          <a:xfrm>
            <a:off x="3231981" y="4304962"/>
            <a:ext cx="209244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7" idx="2"/>
            <a:endCxn id="39" idx="0"/>
          </p:cNvCxnSpPr>
          <p:nvPr/>
        </p:nvCxnSpPr>
        <p:spPr>
          <a:xfrm>
            <a:off x="3231982" y="4304962"/>
            <a:ext cx="526433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6" idx="2"/>
            <a:endCxn id="40" idx="0"/>
          </p:cNvCxnSpPr>
          <p:nvPr/>
        </p:nvCxnSpPr>
        <p:spPr>
          <a:xfrm flipH="1">
            <a:off x="4091470" y="4304962"/>
            <a:ext cx="645630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6" idx="2"/>
            <a:endCxn id="41" idx="0"/>
          </p:cNvCxnSpPr>
          <p:nvPr/>
        </p:nvCxnSpPr>
        <p:spPr>
          <a:xfrm flipH="1">
            <a:off x="4408660" y="4304962"/>
            <a:ext cx="328441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6" idx="2"/>
            <a:endCxn id="42" idx="0"/>
          </p:cNvCxnSpPr>
          <p:nvPr/>
        </p:nvCxnSpPr>
        <p:spPr>
          <a:xfrm flipH="1">
            <a:off x="4725848" y="4304961"/>
            <a:ext cx="1125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6" idx="2"/>
            <a:endCxn id="43" idx="0"/>
          </p:cNvCxnSpPr>
          <p:nvPr/>
        </p:nvCxnSpPr>
        <p:spPr>
          <a:xfrm>
            <a:off x="4737101" y="4304961"/>
            <a:ext cx="305937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6" idx="2"/>
            <a:endCxn id="44" idx="0"/>
          </p:cNvCxnSpPr>
          <p:nvPr/>
        </p:nvCxnSpPr>
        <p:spPr>
          <a:xfrm>
            <a:off x="4737100" y="4304961"/>
            <a:ext cx="62312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8" idx="2"/>
            <a:endCxn id="45" idx="0"/>
          </p:cNvCxnSpPr>
          <p:nvPr/>
        </p:nvCxnSpPr>
        <p:spPr>
          <a:xfrm flipH="1">
            <a:off x="5729825" y="4304962"/>
            <a:ext cx="512395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8" idx="2"/>
            <a:endCxn id="46" idx="0"/>
          </p:cNvCxnSpPr>
          <p:nvPr/>
        </p:nvCxnSpPr>
        <p:spPr>
          <a:xfrm flipH="1">
            <a:off x="6047013" y="4304962"/>
            <a:ext cx="195206" cy="15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8" idx="2"/>
            <a:endCxn id="47" idx="0"/>
          </p:cNvCxnSpPr>
          <p:nvPr/>
        </p:nvCxnSpPr>
        <p:spPr>
          <a:xfrm>
            <a:off x="6242220" y="4304961"/>
            <a:ext cx="121983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8" idx="2"/>
            <a:endCxn id="48" idx="0"/>
          </p:cNvCxnSpPr>
          <p:nvPr/>
        </p:nvCxnSpPr>
        <p:spPr>
          <a:xfrm>
            <a:off x="6242219" y="4304961"/>
            <a:ext cx="439172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/>
          <p:cNvCxnSpPr>
            <a:stCxn id="8" idx="2"/>
            <a:endCxn id="49" idx="0"/>
          </p:cNvCxnSpPr>
          <p:nvPr/>
        </p:nvCxnSpPr>
        <p:spPr>
          <a:xfrm>
            <a:off x="6242220" y="4304961"/>
            <a:ext cx="756361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9" idx="2"/>
            <a:endCxn id="50" idx="0"/>
          </p:cNvCxnSpPr>
          <p:nvPr/>
        </p:nvCxnSpPr>
        <p:spPr>
          <a:xfrm flipH="1">
            <a:off x="7321164" y="4304961"/>
            <a:ext cx="426175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9" idx="2"/>
            <a:endCxn id="51" idx="0"/>
          </p:cNvCxnSpPr>
          <p:nvPr/>
        </p:nvCxnSpPr>
        <p:spPr>
          <a:xfrm flipH="1">
            <a:off x="7638352" y="4304961"/>
            <a:ext cx="108986" cy="154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9" idx="2"/>
            <a:endCxn id="52" idx="0"/>
          </p:cNvCxnSpPr>
          <p:nvPr/>
        </p:nvCxnSpPr>
        <p:spPr>
          <a:xfrm>
            <a:off x="7747339" y="4304962"/>
            <a:ext cx="208203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>
            <a:stCxn id="9" idx="2"/>
            <a:endCxn id="53" idx="0"/>
          </p:cNvCxnSpPr>
          <p:nvPr/>
        </p:nvCxnSpPr>
        <p:spPr>
          <a:xfrm>
            <a:off x="7747338" y="4304962"/>
            <a:ext cx="525392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>
            <a:stCxn id="9" idx="2"/>
            <a:endCxn id="54" idx="0"/>
          </p:cNvCxnSpPr>
          <p:nvPr/>
        </p:nvCxnSpPr>
        <p:spPr>
          <a:xfrm>
            <a:off x="7747339" y="4304962"/>
            <a:ext cx="842581" cy="154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feld 138"/>
          <p:cNvSpPr txBox="1"/>
          <p:nvPr/>
        </p:nvSpPr>
        <p:spPr>
          <a:xfrm>
            <a:off x="201608" y="3658631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ähnliche</a:t>
            </a:r>
          </a:p>
          <a:p>
            <a:r>
              <a:rPr lang="de-DE" dirty="0"/>
              <a:t>Wörter</a:t>
            </a:r>
          </a:p>
        </p:txBody>
      </p:sp>
      <p:cxnSp>
        <p:nvCxnSpPr>
          <p:cNvPr id="145" name="Gerader Verbinder 144"/>
          <p:cNvCxnSpPr/>
          <p:nvPr/>
        </p:nvCxnSpPr>
        <p:spPr>
          <a:xfrm>
            <a:off x="295583" y="3410858"/>
            <a:ext cx="8332104" cy="9183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Gerader Verbinder 146"/>
          <p:cNvCxnSpPr/>
          <p:nvPr/>
        </p:nvCxnSpPr>
        <p:spPr>
          <a:xfrm flipH="1">
            <a:off x="383585" y="3414073"/>
            <a:ext cx="8206334" cy="10565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Rechteck 147"/>
          <p:cNvSpPr/>
          <p:nvPr/>
        </p:nvSpPr>
        <p:spPr>
          <a:xfrm>
            <a:off x="407861" y="5605383"/>
            <a:ext cx="8618018" cy="83781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/>
          <p:cNvSpPr/>
          <p:nvPr/>
        </p:nvSpPr>
        <p:spPr>
          <a:xfrm>
            <a:off x="5986022" y="1805430"/>
            <a:ext cx="2046934" cy="648258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600" dirty="0" smtClean="0">
                <a:solidFill>
                  <a:schemeClr val="bg2">
                    <a:lumMod val="25000"/>
                  </a:schemeClr>
                </a:solidFill>
              </a:rPr>
              <a:t>Webservice</a:t>
            </a:r>
            <a:endParaRPr lang="de-DE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601200" y="1828802"/>
            <a:ext cx="1587500" cy="250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pc="600" dirty="0" err="1" smtClean="0"/>
              <a:t>Synonymliste</a:t>
            </a:r>
            <a:endParaRPr lang="de-DE" spc="600" dirty="0"/>
          </a:p>
        </p:txBody>
      </p:sp>
      <p:cxnSp>
        <p:nvCxnSpPr>
          <p:cNvPr id="21" name="Gerade Verbindung mit Pfeil 20"/>
          <p:cNvCxnSpPr>
            <a:stCxn id="4" idx="3"/>
            <a:endCxn id="75" idx="1"/>
          </p:cNvCxnSpPr>
          <p:nvPr/>
        </p:nvCxnSpPr>
        <p:spPr>
          <a:xfrm>
            <a:off x="5400646" y="2124161"/>
            <a:ext cx="585376" cy="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5" idx="3"/>
          </p:cNvCxnSpPr>
          <p:nvPr/>
        </p:nvCxnSpPr>
        <p:spPr>
          <a:xfrm flipV="1">
            <a:off x="8032956" y="2126040"/>
            <a:ext cx="1568244" cy="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9601200" y="5605383"/>
            <a:ext cx="1587500" cy="648258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spc="300" dirty="0" smtClean="0">
                <a:solidFill>
                  <a:schemeClr val="bg2">
                    <a:lumMod val="25000"/>
                  </a:schemeClr>
                </a:solidFill>
              </a:rPr>
              <a:t>Vergleich</a:t>
            </a:r>
            <a:endParaRPr lang="de-DE" spc="3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6" name="Gerade Verbindung mit Pfeil 25"/>
          <p:cNvCxnSpPr>
            <a:stCxn id="19" idx="2"/>
            <a:endCxn id="82" idx="0"/>
          </p:cNvCxnSpPr>
          <p:nvPr/>
        </p:nvCxnSpPr>
        <p:spPr>
          <a:xfrm>
            <a:off x="10394950" y="4329240"/>
            <a:ext cx="0" cy="127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8" idx="3"/>
            <a:endCxn id="82" idx="1"/>
          </p:cNvCxnSpPr>
          <p:nvPr/>
        </p:nvCxnSpPr>
        <p:spPr>
          <a:xfrm flipV="1">
            <a:off x="9025879" y="5929512"/>
            <a:ext cx="575321" cy="9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139" grpId="0"/>
      <p:bldP spid="148" grpId="0" animBg="1"/>
      <p:bldP spid="75" grpId="0" animBg="1"/>
      <p:bldP spid="19" grpId="0" animBg="1"/>
      <p:bldP spid="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Synonymsuche durch Rekursion</a:t>
            </a:r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7651126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Inhaltsplatzhalt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2967127"/>
              </p:ext>
            </p:extLst>
          </p:nvPr>
        </p:nvGraphicFramePr>
        <p:xfrm>
          <a:off x="6153150" y="1825624"/>
          <a:ext cx="3886200" cy="4810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0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Konkretisierungen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2294395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8224685"/>
              </p:ext>
            </p:extLst>
          </p:nvPr>
        </p:nvGraphicFramePr>
        <p:xfrm>
          <a:off x="6153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4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 </a:t>
            </a:r>
            <a:r>
              <a:rPr lang="de-DE" dirty="0"/>
              <a:t>und Problemstellung</a:t>
            </a:r>
          </a:p>
          <a:p>
            <a:r>
              <a:rPr lang="de-DE" dirty="0"/>
              <a:t>Word2Vec</a:t>
            </a:r>
          </a:p>
          <a:p>
            <a:r>
              <a:rPr lang="de-DE" dirty="0" smtClean="0"/>
              <a:t>Daten </a:t>
            </a:r>
            <a:r>
              <a:rPr lang="de-DE" dirty="0"/>
              <a:t>und Vorverarbeitung</a:t>
            </a:r>
          </a:p>
          <a:p>
            <a:r>
              <a:rPr lang="de-DE" dirty="0"/>
              <a:t>Wikipedia-Korpus</a:t>
            </a:r>
          </a:p>
          <a:p>
            <a:r>
              <a:rPr lang="de-DE" dirty="0" smtClean="0"/>
              <a:t>Experimente</a:t>
            </a:r>
            <a:endParaRPr lang="de-DE" dirty="0"/>
          </a:p>
          <a:p>
            <a:r>
              <a:rPr lang="de-DE" dirty="0" smtClean="0"/>
              <a:t>Fazit </a:t>
            </a:r>
            <a:r>
              <a:rPr lang="de-DE" dirty="0"/>
              <a:t>und Ausblick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1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Verallgemeinerungen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025115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5345572"/>
              </p:ext>
            </p:extLst>
          </p:nvPr>
        </p:nvGraphicFramePr>
        <p:xfrm>
          <a:off x="6153150" y="1825625"/>
          <a:ext cx="3886200" cy="4720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Unterschiedliche Beziehungen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46256309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Inhaltsplatzhalt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6339640"/>
              </p:ext>
            </p:extLst>
          </p:nvPr>
        </p:nvGraphicFramePr>
        <p:xfrm>
          <a:off x="6153150" y="1825625"/>
          <a:ext cx="3886200" cy="4648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9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1949053"/>
              </p:ext>
            </p:extLst>
          </p:nvPr>
        </p:nvGraphicFramePr>
        <p:xfrm>
          <a:off x="21526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Inhaltsplatzhalt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9464784"/>
              </p:ext>
            </p:extLst>
          </p:nvPr>
        </p:nvGraphicFramePr>
        <p:xfrm>
          <a:off x="6153150" y="1825625"/>
          <a:ext cx="38862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1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Erkennen von Mehrdeutigkeit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65" y="1825625"/>
            <a:ext cx="7437069" cy="4351338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9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Gesamtmodell:</a:t>
            </a:r>
          </a:p>
          <a:p>
            <a:pPr lvl="1"/>
            <a:r>
              <a:rPr lang="de-DE" dirty="0" smtClean="0"/>
              <a:t>Genereller Überblick</a:t>
            </a:r>
          </a:p>
          <a:p>
            <a:pPr lvl="1"/>
            <a:r>
              <a:rPr lang="de-DE" dirty="0" smtClean="0"/>
              <a:t>Verallgemeinerung</a:t>
            </a:r>
          </a:p>
          <a:p>
            <a:r>
              <a:rPr lang="de-DE" dirty="0" smtClean="0"/>
              <a:t>Domänenspezifisches Modell:</a:t>
            </a:r>
          </a:p>
          <a:p>
            <a:pPr lvl="1"/>
            <a:r>
              <a:rPr lang="de-DE" dirty="0" err="1" smtClean="0"/>
              <a:t>Fokussiertere</a:t>
            </a:r>
            <a:r>
              <a:rPr lang="de-DE" dirty="0" smtClean="0"/>
              <a:t> Betrachtung</a:t>
            </a:r>
          </a:p>
          <a:p>
            <a:r>
              <a:rPr lang="de-DE" dirty="0" smtClean="0"/>
              <a:t>Weitere Experimente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6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4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und 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Vergleich unterschiedlicher Korpora als Trainingsdaten</a:t>
            </a:r>
          </a:p>
          <a:p>
            <a:r>
              <a:rPr lang="de-DE" dirty="0" smtClean="0"/>
              <a:t>Ziel: passende Trainingsdaten für jeweilige Anwendung finden/benützen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1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Semantische und syntaktische Ähnlichkeit</a:t>
            </a:r>
          </a:p>
          <a:p>
            <a:r>
              <a:rPr lang="de-DE" dirty="0" smtClean="0"/>
              <a:t>Wörter aus gleichem Kontext werden als ähnlich erkannt</a:t>
            </a:r>
          </a:p>
          <a:p>
            <a:r>
              <a:rPr lang="de-DE" dirty="0" smtClean="0"/>
              <a:t>Wörter werden als Vektoren dargestellt</a:t>
            </a:r>
          </a:p>
          <a:p>
            <a:r>
              <a:rPr lang="de-DE" dirty="0" smtClean="0"/>
              <a:t>Training der Vektoren im neuronalen Netz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37" y="1452631"/>
            <a:ext cx="6521631" cy="4724332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32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</a:t>
            </a:r>
            <a:r>
              <a:rPr lang="de-DE" dirty="0"/>
              <a:t>–</a:t>
            </a:r>
            <a:r>
              <a:rPr lang="de-DE" dirty="0" smtClean="0"/>
              <a:t> CBOW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Eine Projektionsschicht</a:t>
            </a:r>
          </a:p>
          <a:p>
            <a:r>
              <a:rPr lang="de-DE" dirty="0" smtClean="0"/>
              <a:t>Aus dem Kontext wird ein Wort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16" y="888273"/>
            <a:ext cx="3133672" cy="5288689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Skip-gram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Neuronales Netz ohne verdeckte Schichten</a:t>
            </a:r>
          </a:p>
          <a:p>
            <a:r>
              <a:rPr lang="de-DE" dirty="0" smtClean="0"/>
              <a:t>Aus einem Wort wird der Kontext  vorhergesagt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64" y="896983"/>
            <a:ext cx="3128877" cy="5279980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6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Word2Vec – Arten von Ähnlichkeiten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33" y="2845738"/>
            <a:ext cx="4533333" cy="2311111"/>
          </a:xfr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11.09.2015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Ruben Müller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EEA-0FBC-4AC8-BDD5-33722D57773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3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360</Words>
  <Application>Microsoft Office PowerPoint</Application>
  <PresentationFormat>Breitbild</PresentationFormat>
  <Paragraphs>166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Semantische Beziehungen in Texten mit Word2Vec</vt:lpstr>
      <vt:lpstr>Agenda</vt:lpstr>
      <vt:lpstr>Motivation und Problemstellung</vt:lpstr>
      <vt:lpstr>Word2Vec</vt:lpstr>
      <vt:lpstr>Word2Vec</vt:lpstr>
      <vt:lpstr>Word2Vec</vt:lpstr>
      <vt:lpstr>Word2Vec – CBOW</vt:lpstr>
      <vt:lpstr>Word2Vec – Skip-gram</vt:lpstr>
      <vt:lpstr>Word2Vec – Arten von Ähnlichkeiten</vt:lpstr>
      <vt:lpstr>Daten und Vorverarbeitung</vt:lpstr>
      <vt:lpstr>Daten und Vorverarbeitung</vt:lpstr>
      <vt:lpstr>Daten und Vorverarbeitung</vt:lpstr>
      <vt:lpstr>Wikipedia-Korpus, Modelparameter, Testdaten</vt:lpstr>
      <vt:lpstr>Wikipedia-Korpus</vt:lpstr>
      <vt:lpstr>Modelparameter</vt:lpstr>
      <vt:lpstr>Experimente</vt:lpstr>
      <vt:lpstr>Synonymsuche durch Rekursion</vt:lpstr>
      <vt:lpstr>Synonymsuche durch Rekursion</vt:lpstr>
      <vt:lpstr>Konkretisierungen</vt:lpstr>
      <vt:lpstr>Verallgemeinerungen</vt:lpstr>
      <vt:lpstr>Unterschiedliche Beziehungen</vt:lpstr>
      <vt:lpstr>Erkennen von Mehrdeutigkeit</vt:lpstr>
      <vt:lpstr>Erkennen von Mehrdeutigkeit</vt:lpstr>
      <vt:lpstr>Fazit und Ausblick</vt:lpstr>
      <vt:lpstr>Vielen Dank für die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Mueller Ruben</dc:creator>
  <cp:lastModifiedBy>Ruben Müller</cp:lastModifiedBy>
  <cp:revision>86</cp:revision>
  <dcterms:created xsi:type="dcterms:W3CDTF">2015-09-03T06:59:41Z</dcterms:created>
  <dcterms:modified xsi:type="dcterms:W3CDTF">2015-09-10T15:11:09Z</dcterms:modified>
</cp:coreProperties>
</file>