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56" r:id="rId2"/>
    <p:sldId id="257" r:id="rId3"/>
    <p:sldId id="258" r:id="rId4"/>
    <p:sldId id="269" r:id="rId5"/>
    <p:sldId id="261" r:id="rId6"/>
    <p:sldId id="278" r:id="rId7"/>
    <p:sldId id="279" r:id="rId8"/>
    <p:sldId id="280" r:id="rId9"/>
    <p:sldId id="281" r:id="rId10"/>
    <p:sldId id="268" r:id="rId11"/>
    <p:sldId id="259" r:id="rId12"/>
    <p:sldId id="265" r:id="rId13"/>
    <p:sldId id="267" r:id="rId14"/>
    <p:sldId id="260" r:id="rId15"/>
    <p:sldId id="266" r:id="rId16"/>
    <p:sldId id="263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62" r:id="rId25"/>
    <p:sldId id="264" r:id="rId26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6" autoAdjust="0"/>
    <p:restoredTop sz="96586" autoAdjust="0"/>
  </p:normalViewPr>
  <p:slideViewPr>
    <p:cSldViewPr snapToGrid="0">
      <p:cViewPr varScale="1">
        <p:scale>
          <a:sx n="114" d="100"/>
          <a:sy n="114" d="100"/>
        </p:scale>
        <p:origin x="1062" y="96"/>
      </p:cViewPr>
      <p:guideLst/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</p:sldLst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8.xml"/><Relationship Id="rId13" Type="http://schemas.openxmlformats.org/officeDocument/2006/relationships/slide" Target="slides/slide13.xml"/><Relationship Id="rId18" Type="http://schemas.openxmlformats.org/officeDocument/2006/relationships/slide" Target="slides/slide18.xml"/><Relationship Id="rId3" Type="http://schemas.openxmlformats.org/officeDocument/2006/relationships/slide" Target="slides/slide3.xml"/><Relationship Id="rId21" Type="http://schemas.openxmlformats.org/officeDocument/2006/relationships/slide" Target="slides/slide21.xml"/><Relationship Id="rId7" Type="http://schemas.openxmlformats.org/officeDocument/2006/relationships/slide" Target="slides/slide7.xml"/><Relationship Id="rId12" Type="http://schemas.openxmlformats.org/officeDocument/2006/relationships/slide" Target="slides/slide12.xml"/><Relationship Id="rId17" Type="http://schemas.openxmlformats.org/officeDocument/2006/relationships/slide" Target="slides/slide17.xml"/><Relationship Id="rId25" Type="http://schemas.openxmlformats.org/officeDocument/2006/relationships/slide" Target="slides/slide25.xml"/><Relationship Id="rId2" Type="http://schemas.openxmlformats.org/officeDocument/2006/relationships/slide" Target="slides/slide2.xml"/><Relationship Id="rId16" Type="http://schemas.openxmlformats.org/officeDocument/2006/relationships/slide" Target="slides/slide16.xml"/><Relationship Id="rId20" Type="http://schemas.openxmlformats.org/officeDocument/2006/relationships/slide" Target="slides/slide20.xml"/><Relationship Id="rId1" Type="http://schemas.openxmlformats.org/officeDocument/2006/relationships/slide" Target="slides/slide1.xml"/><Relationship Id="rId6" Type="http://schemas.openxmlformats.org/officeDocument/2006/relationships/slide" Target="slides/slide6.xml"/><Relationship Id="rId11" Type="http://schemas.openxmlformats.org/officeDocument/2006/relationships/slide" Target="slides/slide11.xml"/><Relationship Id="rId24" Type="http://schemas.openxmlformats.org/officeDocument/2006/relationships/slide" Target="slides/slide24.xml"/><Relationship Id="rId5" Type="http://schemas.openxmlformats.org/officeDocument/2006/relationships/slide" Target="slides/slide5.xml"/><Relationship Id="rId15" Type="http://schemas.openxmlformats.org/officeDocument/2006/relationships/slide" Target="slides/slide15.xml"/><Relationship Id="rId23" Type="http://schemas.openxmlformats.org/officeDocument/2006/relationships/slide" Target="slides/slide23.xml"/><Relationship Id="rId10" Type="http://schemas.openxmlformats.org/officeDocument/2006/relationships/slide" Target="slides/slide10.xml"/><Relationship Id="rId19" Type="http://schemas.openxmlformats.org/officeDocument/2006/relationships/slide" Target="slides/slide19.xml"/><Relationship Id="rId4" Type="http://schemas.openxmlformats.org/officeDocument/2006/relationships/slide" Target="slides/slide4.xml"/><Relationship Id="rId9" Type="http://schemas.openxmlformats.org/officeDocument/2006/relationships/slide" Target="slides/slide9.xml"/><Relationship Id="rId14" Type="http://schemas.openxmlformats.org/officeDocument/2006/relationships/slide" Target="slides/slide14.xml"/><Relationship Id="rId22" Type="http://schemas.openxmlformats.org/officeDocument/2006/relationships/slide" Target="slides/slide2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Gesamtmodell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Tabelle1!$A$2:$A$3</c:f>
              <c:strCache>
                <c:ptCount val="2"/>
                <c:pt idx="0">
                  <c:v>Synonyme nicht enhalten</c:v>
                </c:pt>
                <c:pt idx="1">
                  <c:v>Synonyme enthalten</c:v>
                </c:pt>
              </c:strCache>
            </c:strRef>
          </c:cat>
          <c:val>
            <c:numRef>
              <c:f>Tabelle1!$B$2:$B$3</c:f>
              <c:numCache>
                <c:formatCode>General</c:formatCode>
                <c:ptCount val="2"/>
                <c:pt idx="0">
                  <c:v>96</c:v>
                </c:pt>
                <c:pt idx="1">
                  <c:v>12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Technologiemodell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Tabelle1!$A$2:$A$4</c:f>
              <c:strCache>
                <c:ptCount val="3"/>
                <c:pt idx="0">
                  <c:v>nicht erkannt</c:v>
                </c:pt>
                <c:pt idx="1">
                  <c:v>erkannt</c:v>
                </c:pt>
                <c:pt idx="2">
                  <c:v>nicht im Modell</c:v>
                </c:pt>
              </c:strCache>
            </c:strRef>
          </c:cat>
          <c:val>
            <c:numRef>
              <c:f>Tabelle1!$B$2:$B$4</c:f>
              <c:numCache>
                <c:formatCode>General</c:formatCode>
                <c:ptCount val="3"/>
                <c:pt idx="0">
                  <c:v>58</c:v>
                </c:pt>
                <c:pt idx="1">
                  <c:v>7</c:v>
                </c:pt>
                <c:pt idx="2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Technologiemodell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Tabelle1!$A$2:$A$4</c:f>
              <c:strCache>
                <c:ptCount val="3"/>
                <c:pt idx="0">
                  <c:v>Synonyme nicht enthalten</c:v>
                </c:pt>
                <c:pt idx="1">
                  <c:v>Synonyme enthalten</c:v>
                </c:pt>
                <c:pt idx="2">
                  <c:v>nicht im Modell</c:v>
                </c:pt>
              </c:strCache>
            </c:strRef>
          </c:cat>
          <c:val>
            <c:numRef>
              <c:f>Tabelle1!$B$2:$B$4</c:f>
              <c:numCache>
                <c:formatCode>General</c:formatCode>
                <c:ptCount val="3"/>
                <c:pt idx="0">
                  <c:v>101</c:v>
                </c:pt>
                <c:pt idx="1">
                  <c:v>2</c:v>
                </c:pt>
                <c:pt idx="2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Gesamtmodell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Tabelle1!$A$2:$A$3</c:f>
              <c:strCache>
                <c:ptCount val="2"/>
                <c:pt idx="0">
                  <c:v>nicht konkretisiert</c:v>
                </c:pt>
                <c:pt idx="1">
                  <c:v>konkretisiert</c:v>
                </c:pt>
              </c:strCache>
            </c:strRef>
          </c:cat>
          <c:val>
            <c:numRef>
              <c:f>Tabelle1!$B$2:$B$3</c:f>
              <c:numCache>
                <c:formatCode>General</c:formatCode>
                <c:ptCount val="2"/>
                <c:pt idx="0">
                  <c:v>199</c:v>
                </c:pt>
                <c:pt idx="1">
                  <c:v>37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Technologiemodell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Tabelle1!$A$2:$A$4</c:f>
              <c:strCache>
                <c:ptCount val="3"/>
                <c:pt idx="0">
                  <c:v>nicht konkretisiert</c:v>
                </c:pt>
                <c:pt idx="1">
                  <c:v>konkretisiert</c:v>
                </c:pt>
                <c:pt idx="2">
                  <c:v>nicht im Modell</c:v>
                </c:pt>
              </c:strCache>
            </c:strRef>
          </c:cat>
          <c:val>
            <c:numRef>
              <c:f>Tabelle1!$B$2:$B$4</c:f>
              <c:numCache>
                <c:formatCode>General</c:formatCode>
                <c:ptCount val="3"/>
                <c:pt idx="0">
                  <c:v>146</c:v>
                </c:pt>
                <c:pt idx="1">
                  <c:v>65</c:v>
                </c:pt>
                <c:pt idx="2">
                  <c:v>25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Gesamtmodell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Tabelle1!$A$2:$A$3</c:f>
              <c:strCache>
                <c:ptCount val="2"/>
                <c:pt idx="0">
                  <c:v>nicht verallgemeinert</c:v>
                </c:pt>
                <c:pt idx="1">
                  <c:v>verallgemeinert</c:v>
                </c:pt>
              </c:strCache>
            </c:strRef>
          </c:cat>
          <c:val>
            <c:numRef>
              <c:f>Tabelle1!$B$2:$B$3</c:f>
              <c:numCache>
                <c:formatCode>General</c:formatCode>
                <c:ptCount val="2"/>
                <c:pt idx="0">
                  <c:v>102</c:v>
                </c:pt>
                <c:pt idx="1">
                  <c:v>134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Technologiemodell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Tabelle1!$A$2:$A$4</c:f>
              <c:strCache>
                <c:ptCount val="3"/>
                <c:pt idx="0">
                  <c:v>nicht verallgemeinert</c:v>
                </c:pt>
                <c:pt idx="1">
                  <c:v>verallgemeinert</c:v>
                </c:pt>
                <c:pt idx="2">
                  <c:v>nicht im Modell</c:v>
                </c:pt>
              </c:strCache>
            </c:strRef>
          </c:cat>
          <c:val>
            <c:numRef>
              <c:f>Tabelle1!$B$2:$B$4</c:f>
              <c:numCache>
                <c:formatCode>General</c:formatCode>
                <c:ptCount val="3"/>
                <c:pt idx="0">
                  <c:v>144</c:v>
                </c:pt>
                <c:pt idx="1">
                  <c:v>67</c:v>
                </c:pt>
                <c:pt idx="2">
                  <c:v>25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Gesamtmodell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Tabelle1!$A$2:$A$4</c:f>
              <c:strCache>
                <c:ptCount val="3"/>
                <c:pt idx="0">
                  <c:v>gleiches</c:v>
                </c:pt>
                <c:pt idx="1">
                  <c:v>in Beziehung</c:v>
                </c:pt>
                <c:pt idx="2">
                  <c:v>verschiedenes</c:v>
                </c:pt>
              </c:strCache>
            </c:strRef>
          </c:cat>
          <c:val>
            <c:numRef>
              <c:f>Tabelle1!$B$2:$B$4</c:f>
              <c:numCache>
                <c:formatCode>General</c:formatCode>
                <c:ptCount val="3"/>
                <c:pt idx="0">
                  <c:v>81</c:v>
                </c:pt>
                <c:pt idx="1">
                  <c:v>118</c:v>
                </c:pt>
                <c:pt idx="2">
                  <c:v>37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Technologiemodell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Tabelle1!$A$2:$A$5</c:f>
              <c:strCache>
                <c:ptCount val="4"/>
                <c:pt idx="0">
                  <c:v>gleiches</c:v>
                </c:pt>
                <c:pt idx="1">
                  <c:v>in Beziehung</c:v>
                </c:pt>
                <c:pt idx="2">
                  <c:v>verschiedenes</c:v>
                </c:pt>
                <c:pt idx="3">
                  <c:v>nicht im Modell</c:v>
                </c:pt>
              </c:strCache>
            </c:str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38</c:v>
                </c:pt>
                <c:pt idx="1">
                  <c:v>126</c:v>
                </c:pt>
                <c:pt idx="2">
                  <c:v>47</c:v>
                </c:pt>
                <c:pt idx="3">
                  <c:v>25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Gesamtmodell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Tabelle1!$A$2:$A$3</c:f>
              <c:strCache>
                <c:ptCount val="2"/>
                <c:pt idx="0">
                  <c:v>nicht erkannt</c:v>
                </c:pt>
                <c:pt idx="1">
                  <c:v>erkannt</c:v>
                </c:pt>
              </c:strCache>
            </c:strRef>
          </c:cat>
          <c:val>
            <c:numRef>
              <c:f>Tabelle1!$B$2:$B$3</c:f>
              <c:numCache>
                <c:formatCode>General</c:formatCode>
                <c:ptCount val="2"/>
                <c:pt idx="0">
                  <c:v>59</c:v>
                </c:pt>
                <c:pt idx="1">
                  <c:v>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D1C4EA-7653-4A93-AD9D-2B430ADEFB52}" type="datetimeFigureOut">
              <a:rPr lang="de-DE" smtClean="0"/>
              <a:t>10.09.2015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1E990D-84F6-475E-9970-1A28C31398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7521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1E990D-84F6-475E-9970-1A28C313984E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892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11.09.2015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Ruben Müller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72EEA-0FBC-4AC8-BDD5-33722D577734}" type="slidenum">
              <a:rPr lang="de-DE" smtClean="0"/>
              <a:t>‹Nr.›</a:t>
            </a:fld>
            <a:endParaRPr lang="de-DE"/>
          </a:p>
        </p:txBody>
      </p:sp>
      <p:cxnSp>
        <p:nvCxnSpPr>
          <p:cNvPr id="8" name="Gerader Verbinder 7"/>
          <p:cNvCxnSpPr/>
          <p:nvPr userDrawn="1"/>
        </p:nvCxnSpPr>
        <p:spPr>
          <a:xfrm>
            <a:off x="685800" y="3509963"/>
            <a:ext cx="777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/>
          <p:cNvCxnSpPr/>
          <p:nvPr userDrawn="1"/>
        </p:nvCxnSpPr>
        <p:spPr>
          <a:xfrm>
            <a:off x="677780" y="3542048"/>
            <a:ext cx="777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1166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11.09.2015</a:t>
            </a: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Ruben Müller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72EEA-0FBC-4AC8-BDD5-33722D5777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6497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11.09.2015</a:t>
            </a: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Ruben Müller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72EEA-0FBC-4AC8-BDD5-33722D5777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9750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11.09.2015</a:t>
            </a: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Ruben Müller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72EEA-0FBC-4AC8-BDD5-33722D5777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6107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11.09.2015</a:t>
            </a: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Ruben Müller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72EEA-0FBC-4AC8-BDD5-33722D5777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6537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11.09.2015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Ruben Müller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72EEA-0FBC-4AC8-BDD5-33722D5777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2647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11.09.2015</a:t>
            </a:r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Ruben Müller</a:t>
            </a:r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72EEA-0FBC-4AC8-BDD5-33722D5777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7638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11.09.2015</a:t>
            </a:r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Ruben Müller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72EEA-0FBC-4AC8-BDD5-33722D5777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7876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11.09.2015</a:t>
            </a:r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Ruben Müller</a:t>
            </a:r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72EEA-0FBC-4AC8-BDD5-33722D5777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7164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11.09.2015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Ruben Müller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72EEA-0FBC-4AC8-BDD5-33722D5777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2750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11.09.2015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Ruben Müller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72EEA-0FBC-4AC8-BDD5-33722D5777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1009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smtClean="0"/>
              <a:t>11.09.2015</a:t>
            </a: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smtClean="0"/>
              <a:t>Ruben Müller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E72EEA-0FBC-4AC8-BDD5-33722D5777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2538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Semantische Beziehungen in Texten mit Word2Vec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u</a:t>
            </a:r>
            <a:r>
              <a:rPr lang="de-DE" dirty="0" smtClean="0"/>
              <a:t>nd der Vergleich zwischen allgemeinen und domänenspezifischen Korpora als Trainingsdaten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11.09.2015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Ruben Müller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72EEA-0FBC-4AC8-BDD5-33722D577734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3572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 und Vorverarbeitung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11.09.2015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Ruben Müller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72EEA-0FBC-4AC8-BDD5-33722D577734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9197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Daten und Vorverarbeitung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Trainingsdaten: &gt; Milliarden Wörter</a:t>
            </a:r>
          </a:p>
          <a:p>
            <a:r>
              <a:rPr lang="de-DE" dirty="0" smtClean="0"/>
              <a:t>Gesamte Wikipedia Daten</a:t>
            </a:r>
          </a:p>
          <a:p>
            <a:r>
              <a:rPr lang="de-DE" dirty="0" smtClean="0"/>
              <a:t>Teilkorpus über Technologie/PC/Internet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11.09.2015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Ruben Müller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72EEA-0FBC-4AC8-BDD5-33722D577734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2976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 und Vorverarbeitung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28650" y="1461485"/>
            <a:ext cx="7886700" cy="4351338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133347" y="3666755"/>
            <a:ext cx="1796432" cy="8172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Wikipedia Daten</a:t>
            </a:r>
            <a:endParaRPr lang="de-DE" dirty="0"/>
          </a:p>
        </p:txBody>
      </p:sp>
      <p:sp>
        <p:nvSpPr>
          <p:cNvPr id="5" name="Rechteck 4"/>
          <p:cNvSpPr/>
          <p:nvPr/>
        </p:nvSpPr>
        <p:spPr>
          <a:xfrm>
            <a:off x="2901121" y="2246412"/>
            <a:ext cx="852192" cy="7930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Artikel</a:t>
            </a:r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2901121" y="3174368"/>
            <a:ext cx="852192" cy="7930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Artikel</a:t>
            </a:r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2920087" y="4107588"/>
            <a:ext cx="852192" cy="7930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Artikel</a:t>
            </a:r>
            <a:endParaRPr lang="de-DE" dirty="0"/>
          </a:p>
        </p:txBody>
      </p:sp>
      <p:sp>
        <p:nvSpPr>
          <p:cNvPr id="9" name="Rechteck 8"/>
          <p:cNvSpPr/>
          <p:nvPr/>
        </p:nvSpPr>
        <p:spPr>
          <a:xfrm>
            <a:off x="5777709" y="2246412"/>
            <a:ext cx="1015424" cy="7930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pc="-150" dirty="0" smtClean="0"/>
              <a:t>bereinigter</a:t>
            </a:r>
            <a:r>
              <a:rPr lang="de-DE" dirty="0" smtClean="0"/>
              <a:t> </a:t>
            </a:r>
            <a:r>
              <a:rPr lang="de-DE" spc="-150" dirty="0" smtClean="0"/>
              <a:t>Tech-Artikel</a:t>
            </a:r>
            <a:endParaRPr lang="de-DE" spc="-150" dirty="0"/>
          </a:p>
        </p:txBody>
      </p:sp>
      <p:sp>
        <p:nvSpPr>
          <p:cNvPr id="12" name="Rechteck 11"/>
          <p:cNvSpPr/>
          <p:nvPr/>
        </p:nvSpPr>
        <p:spPr>
          <a:xfrm>
            <a:off x="7511977" y="3160472"/>
            <a:ext cx="1529353" cy="7930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Technologie Daten</a:t>
            </a:r>
            <a:endParaRPr lang="de-DE" dirty="0"/>
          </a:p>
        </p:txBody>
      </p:sp>
      <p:sp>
        <p:nvSpPr>
          <p:cNvPr id="13" name="Rechteck 12"/>
          <p:cNvSpPr/>
          <p:nvPr/>
        </p:nvSpPr>
        <p:spPr>
          <a:xfrm>
            <a:off x="5777709" y="3174368"/>
            <a:ext cx="1015424" cy="7930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pc="-150" dirty="0"/>
              <a:t>bereinigter</a:t>
            </a:r>
            <a:r>
              <a:rPr lang="de-DE" dirty="0"/>
              <a:t> </a:t>
            </a:r>
            <a:r>
              <a:rPr lang="de-DE" spc="-150" dirty="0"/>
              <a:t>Tech-Artikel</a:t>
            </a:r>
          </a:p>
        </p:txBody>
      </p:sp>
      <p:sp>
        <p:nvSpPr>
          <p:cNvPr id="14" name="Rechteck 13"/>
          <p:cNvSpPr/>
          <p:nvPr/>
        </p:nvSpPr>
        <p:spPr>
          <a:xfrm>
            <a:off x="5777709" y="4102324"/>
            <a:ext cx="1015424" cy="7930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pc="-150" dirty="0"/>
              <a:t>bereinigter</a:t>
            </a:r>
            <a:r>
              <a:rPr lang="de-DE" dirty="0"/>
              <a:t> </a:t>
            </a:r>
            <a:r>
              <a:rPr lang="de-DE" spc="-150" dirty="0"/>
              <a:t>Tech-Artikel</a:t>
            </a:r>
          </a:p>
        </p:txBody>
      </p:sp>
      <p:cxnSp>
        <p:nvCxnSpPr>
          <p:cNvPr id="16" name="Gerade Verbindung mit Pfeil 15"/>
          <p:cNvCxnSpPr>
            <a:stCxn id="4" idx="3"/>
            <a:endCxn id="5" idx="1"/>
          </p:cNvCxnSpPr>
          <p:nvPr/>
        </p:nvCxnSpPr>
        <p:spPr>
          <a:xfrm flipV="1">
            <a:off x="1929779" y="2642922"/>
            <a:ext cx="971342" cy="1432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/>
          <p:cNvCxnSpPr>
            <a:stCxn id="4" idx="3"/>
            <a:endCxn id="6" idx="1"/>
          </p:cNvCxnSpPr>
          <p:nvPr/>
        </p:nvCxnSpPr>
        <p:spPr>
          <a:xfrm flipV="1">
            <a:off x="1929779" y="3570878"/>
            <a:ext cx="971342" cy="504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>
            <a:stCxn id="4" idx="3"/>
            <a:endCxn id="7" idx="1"/>
          </p:cNvCxnSpPr>
          <p:nvPr/>
        </p:nvCxnSpPr>
        <p:spPr>
          <a:xfrm>
            <a:off x="1929779" y="4075403"/>
            <a:ext cx="990308" cy="428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>
            <a:stCxn id="5" idx="3"/>
          </p:cNvCxnSpPr>
          <p:nvPr/>
        </p:nvCxnSpPr>
        <p:spPr>
          <a:xfrm>
            <a:off x="3753313" y="2642922"/>
            <a:ext cx="2759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/>
          <p:cNvCxnSpPr>
            <a:stCxn id="6" idx="3"/>
          </p:cNvCxnSpPr>
          <p:nvPr/>
        </p:nvCxnSpPr>
        <p:spPr>
          <a:xfrm>
            <a:off x="3753313" y="3570878"/>
            <a:ext cx="2759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/>
          <p:cNvCxnSpPr>
            <a:stCxn id="7" idx="3"/>
          </p:cNvCxnSpPr>
          <p:nvPr/>
        </p:nvCxnSpPr>
        <p:spPr>
          <a:xfrm flipV="1">
            <a:off x="3772279" y="4498834"/>
            <a:ext cx="256961" cy="5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/>
          <p:cNvCxnSpPr>
            <a:stCxn id="9" idx="3"/>
            <a:endCxn id="12" idx="1"/>
          </p:cNvCxnSpPr>
          <p:nvPr/>
        </p:nvCxnSpPr>
        <p:spPr>
          <a:xfrm>
            <a:off x="6793133" y="2642922"/>
            <a:ext cx="718844" cy="914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>
            <a:stCxn id="13" idx="3"/>
            <a:endCxn id="12" idx="1"/>
          </p:cNvCxnSpPr>
          <p:nvPr/>
        </p:nvCxnSpPr>
        <p:spPr>
          <a:xfrm flipV="1">
            <a:off x="6793133" y="3556982"/>
            <a:ext cx="718844" cy="13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>
            <a:stCxn id="14" idx="3"/>
            <a:endCxn id="12" idx="1"/>
          </p:cNvCxnSpPr>
          <p:nvPr/>
        </p:nvCxnSpPr>
        <p:spPr>
          <a:xfrm flipV="1">
            <a:off x="6793133" y="3556982"/>
            <a:ext cx="718844" cy="941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hteck 33"/>
          <p:cNvSpPr/>
          <p:nvPr/>
        </p:nvSpPr>
        <p:spPr>
          <a:xfrm>
            <a:off x="2115603" y="2246411"/>
            <a:ext cx="668057" cy="3587415"/>
          </a:xfrm>
          <a:prstGeom prst="rect">
            <a:avLst/>
          </a:prstGeom>
          <a:solidFill>
            <a:srgbClr val="FFC000">
              <a:alpha val="34118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spc="600" dirty="0" smtClean="0">
                <a:solidFill>
                  <a:schemeClr val="bg2">
                    <a:lumMod val="25000"/>
                  </a:schemeClr>
                </a:solidFill>
              </a:rPr>
              <a:t>SAX-Parser</a:t>
            </a:r>
            <a:endParaRPr lang="de-DE" spc="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5" name="Rechteck 34"/>
          <p:cNvSpPr/>
          <p:nvPr/>
        </p:nvSpPr>
        <p:spPr>
          <a:xfrm>
            <a:off x="4026190" y="2246411"/>
            <a:ext cx="668057" cy="3566411"/>
          </a:xfrm>
          <a:prstGeom prst="rect">
            <a:avLst/>
          </a:prstGeom>
          <a:solidFill>
            <a:srgbClr val="FFC000">
              <a:alpha val="34118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spc="600" dirty="0" smtClean="0">
                <a:solidFill>
                  <a:schemeClr val="bg2">
                    <a:lumMod val="25000"/>
                  </a:schemeClr>
                </a:solidFill>
              </a:rPr>
              <a:t>PERL-Skript</a:t>
            </a:r>
            <a:endParaRPr lang="de-DE" spc="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6" name="Rechteck 35"/>
          <p:cNvSpPr/>
          <p:nvPr/>
        </p:nvSpPr>
        <p:spPr>
          <a:xfrm>
            <a:off x="2920087" y="5040807"/>
            <a:ext cx="852192" cy="7930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Artikel</a:t>
            </a:r>
            <a:endParaRPr lang="de-DE" dirty="0"/>
          </a:p>
        </p:txBody>
      </p:sp>
      <p:cxnSp>
        <p:nvCxnSpPr>
          <p:cNvPr id="38" name="Gerade Verbindung mit Pfeil 37"/>
          <p:cNvCxnSpPr>
            <a:stCxn id="4" idx="3"/>
            <a:endCxn id="36" idx="1"/>
          </p:cNvCxnSpPr>
          <p:nvPr/>
        </p:nvCxnSpPr>
        <p:spPr>
          <a:xfrm>
            <a:off x="1929779" y="4075403"/>
            <a:ext cx="990308" cy="1361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hteck 38"/>
          <p:cNvSpPr/>
          <p:nvPr/>
        </p:nvSpPr>
        <p:spPr>
          <a:xfrm>
            <a:off x="4984681" y="2246411"/>
            <a:ext cx="668057" cy="3587414"/>
          </a:xfrm>
          <a:prstGeom prst="rect">
            <a:avLst/>
          </a:prstGeom>
          <a:solidFill>
            <a:srgbClr val="FFC000">
              <a:alpha val="34118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spc="600" dirty="0" err="1" smtClean="0">
                <a:solidFill>
                  <a:schemeClr val="bg2">
                    <a:lumMod val="25000"/>
                  </a:schemeClr>
                </a:solidFill>
              </a:rPr>
              <a:t>Klassifikator</a:t>
            </a:r>
            <a:endParaRPr lang="de-DE" spc="600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48" name="Gerade Verbindung mit Pfeil 47"/>
          <p:cNvCxnSpPr>
            <a:stCxn id="36" idx="3"/>
          </p:cNvCxnSpPr>
          <p:nvPr/>
        </p:nvCxnSpPr>
        <p:spPr>
          <a:xfrm>
            <a:off x="3772279" y="5437317"/>
            <a:ext cx="2569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mit Pfeil 49"/>
          <p:cNvCxnSpPr/>
          <p:nvPr/>
        </p:nvCxnSpPr>
        <p:spPr>
          <a:xfrm>
            <a:off x="4689788" y="2662674"/>
            <a:ext cx="2948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mit Pfeil 50"/>
          <p:cNvCxnSpPr/>
          <p:nvPr/>
        </p:nvCxnSpPr>
        <p:spPr>
          <a:xfrm>
            <a:off x="4689788" y="3576734"/>
            <a:ext cx="2948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mit Pfeil 51"/>
          <p:cNvCxnSpPr/>
          <p:nvPr/>
        </p:nvCxnSpPr>
        <p:spPr>
          <a:xfrm>
            <a:off x="4689788" y="4518586"/>
            <a:ext cx="2948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/>
          <p:cNvCxnSpPr/>
          <p:nvPr/>
        </p:nvCxnSpPr>
        <p:spPr>
          <a:xfrm>
            <a:off x="5660247" y="2642922"/>
            <a:ext cx="1474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mit Pfeil 54"/>
          <p:cNvCxnSpPr/>
          <p:nvPr/>
        </p:nvCxnSpPr>
        <p:spPr>
          <a:xfrm>
            <a:off x="5646447" y="3570878"/>
            <a:ext cx="1474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/>
          <p:cNvCxnSpPr/>
          <p:nvPr/>
        </p:nvCxnSpPr>
        <p:spPr>
          <a:xfrm>
            <a:off x="5660247" y="4518586"/>
            <a:ext cx="1474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11.09.2015</a:t>
            </a:r>
            <a:endParaRPr lang="de-DE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Ruben Müller</a:t>
            </a:r>
            <a:endParaRPr lang="de-DE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72EEA-0FBC-4AC8-BDD5-33722D577734}" type="slidenum">
              <a:rPr lang="de-DE" smtClean="0"/>
              <a:t>12</a:t>
            </a:fld>
            <a:endParaRPr lang="de-DE"/>
          </a:p>
        </p:txBody>
      </p:sp>
      <p:cxnSp>
        <p:nvCxnSpPr>
          <p:cNvPr id="37" name="Gerade Verbindung mit Pfeil 36"/>
          <p:cNvCxnSpPr/>
          <p:nvPr/>
        </p:nvCxnSpPr>
        <p:spPr>
          <a:xfrm>
            <a:off x="4689787" y="5418857"/>
            <a:ext cx="2948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hteck 39"/>
          <p:cNvSpPr/>
          <p:nvPr/>
        </p:nvSpPr>
        <p:spPr>
          <a:xfrm>
            <a:off x="5776329" y="5026751"/>
            <a:ext cx="1015424" cy="7930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pc="-150"/>
              <a:t>bereinigter</a:t>
            </a:r>
            <a:r>
              <a:rPr lang="de-DE"/>
              <a:t> </a:t>
            </a:r>
            <a:r>
              <a:rPr lang="de-DE" spc="-150" smtClean="0"/>
              <a:t>Sport-Artikel</a:t>
            </a:r>
            <a:endParaRPr lang="de-DE" spc="-150" dirty="0"/>
          </a:p>
        </p:txBody>
      </p:sp>
      <p:cxnSp>
        <p:nvCxnSpPr>
          <p:cNvPr id="41" name="Gerade Verbindung mit Pfeil 40"/>
          <p:cNvCxnSpPr/>
          <p:nvPr/>
        </p:nvCxnSpPr>
        <p:spPr>
          <a:xfrm>
            <a:off x="5643745" y="5437317"/>
            <a:ext cx="1474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9180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9" grpId="0" animBg="1"/>
      <p:bldP spid="12" grpId="0" animBg="1"/>
      <p:bldP spid="13" grpId="0" animBg="1"/>
      <p:bldP spid="14" grpId="0" animBg="1"/>
      <p:bldP spid="34" grpId="0" animBg="1"/>
      <p:bldP spid="35" grpId="0" animBg="1"/>
      <p:bldP spid="36" grpId="0" animBg="1"/>
      <p:bldP spid="39" grpId="0" animBg="1"/>
      <p:bldP spid="4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Wikipedia-Korpus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11.09.2015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Ruben Müller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72EEA-0FBC-4AC8-BDD5-33722D577734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0669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Wikipedia-Korpus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Große Menge an Daten (2,9 Mrd. Wörter)</a:t>
            </a:r>
          </a:p>
          <a:p>
            <a:r>
              <a:rPr lang="de-DE" dirty="0" smtClean="0"/>
              <a:t>Gute Qualität der Artikel</a:t>
            </a:r>
          </a:p>
          <a:p>
            <a:r>
              <a:rPr lang="de-DE" dirty="0" smtClean="0"/>
              <a:t>Breite Menge an Themen</a:t>
            </a:r>
          </a:p>
          <a:p>
            <a:r>
              <a:rPr lang="de-DE" dirty="0" smtClean="0"/>
              <a:t>Semantische Ähnlichkeit: Skip-gram &gt;&gt; CBOW</a:t>
            </a:r>
          </a:p>
          <a:p>
            <a:r>
              <a:rPr lang="de-DE" dirty="0" err="1" smtClean="0"/>
              <a:t>Hierarchical</a:t>
            </a:r>
            <a:r>
              <a:rPr lang="de-DE" dirty="0" smtClean="0"/>
              <a:t> </a:t>
            </a:r>
            <a:r>
              <a:rPr lang="de-DE" dirty="0" err="1" smtClean="0"/>
              <a:t>softmax</a:t>
            </a:r>
            <a:r>
              <a:rPr lang="de-DE" dirty="0" smtClean="0"/>
              <a:t>: gut für seltene Wörter</a:t>
            </a:r>
          </a:p>
          <a:p>
            <a:r>
              <a:rPr lang="de-DE" dirty="0" smtClean="0"/>
              <a:t>Negative </a:t>
            </a:r>
            <a:r>
              <a:rPr lang="de-DE" dirty="0" err="1" smtClean="0"/>
              <a:t>sampling</a:t>
            </a:r>
            <a:r>
              <a:rPr lang="de-DE" dirty="0" smtClean="0"/>
              <a:t>: niedrigdimensionale Vektoren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11.09.2015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Ruben Müller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72EEA-0FBC-4AC8-BDD5-33722D577734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5475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Wikipedia-Korpus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018146"/>
            <a:ext cx="7886700" cy="3966295"/>
          </a:xfrm>
        </p:spPr>
      </p:pic>
      <p:sp>
        <p:nvSpPr>
          <p:cNvPr id="5" name="Rechteck 4"/>
          <p:cNvSpPr/>
          <p:nvPr/>
        </p:nvSpPr>
        <p:spPr>
          <a:xfrm>
            <a:off x="791936" y="2677887"/>
            <a:ext cx="7429500" cy="3673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11.09.2015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Ruben Müller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72EEA-0FBC-4AC8-BDD5-33722D577734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5253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Experimente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11.09.2015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Ruben Müller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72EEA-0FBC-4AC8-BDD5-33722D577734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9217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Synonymsuche durch Rekursion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28650" y="1828800"/>
            <a:ext cx="7886700" cy="4351338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3908452" y="1828800"/>
            <a:ext cx="1327094" cy="590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Testbegriff</a:t>
            </a:r>
            <a:endParaRPr lang="de-DE" dirty="0"/>
          </a:p>
        </p:txBody>
      </p:sp>
      <p:sp>
        <p:nvSpPr>
          <p:cNvPr id="5" name="Rechteck 4"/>
          <p:cNvSpPr/>
          <p:nvPr/>
        </p:nvSpPr>
        <p:spPr>
          <a:xfrm>
            <a:off x="1286634" y="3738519"/>
            <a:ext cx="550258" cy="5664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 spc="-150" dirty="0"/>
          </a:p>
        </p:txBody>
      </p:sp>
      <p:sp>
        <p:nvSpPr>
          <p:cNvPr id="6" name="Rechteck 5"/>
          <p:cNvSpPr/>
          <p:nvPr/>
        </p:nvSpPr>
        <p:spPr>
          <a:xfrm>
            <a:off x="4296871" y="3738519"/>
            <a:ext cx="550258" cy="5664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2791752" y="3738519"/>
            <a:ext cx="550258" cy="5664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de-DE" sz="1200" spc="-150" dirty="0">
              <a:solidFill>
                <a:prstClr val="white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5801990" y="3738519"/>
            <a:ext cx="550258" cy="5664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7307109" y="3738519"/>
            <a:ext cx="550258" cy="5664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/>
          <p:cNvSpPr/>
          <p:nvPr/>
        </p:nvSpPr>
        <p:spPr>
          <a:xfrm>
            <a:off x="612714" y="5853389"/>
            <a:ext cx="242678" cy="247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929903" y="5853389"/>
            <a:ext cx="242678" cy="247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1247092" y="5853388"/>
            <a:ext cx="242678" cy="247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/>
          <p:cNvSpPr/>
          <p:nvPr/>
        </p:nvSpPr>
        <p:spPr>
          <a:xfrm>
            <a:off x="1564281" y="5853388"/>
            <a:ext cx="242678" cy="247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/>
          <p:cNvSpPr/>
          <p:nvPr/>
        </p:nvSpPr>
        <p:spPr>
          <a:xfrm>
            <a:off x="1881470" y="5853388"/>
            <a:ext cx="242678" cy="247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Rechteck 34"/>
          <p:cNvSpPr/>
          <p:nvPr/>
        </p:nvSpPr>
        <p:spPr>
          <a:xfrm>
            <a:off x="2203219" y="5852477"/>
            <a:ext cx="242678" cy="247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Rechteck 35"/>
          <p:cNvSpPr/>
          <p:nvPr/>
        </p:nvSpPr>
        <p:spPr>
          <a:xfrm>
            <a:off x="2520408" y="5852477"/>
            <a:ext cx="242678" cy="247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Rechteck 36"/>
          <p:cNvSpPr/>
          <p:nvPr/>
        </p:nvSpPr>
        <p:spPr>
          <a:xfrm>
            <a:off x="2837597" y="5852476"/>
            <a:ext cx="242678" cy="247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Rechteck 37"/>
          <p:cNvSpPr/>
          <p:nvPr/>
        </p:nvSpPr>
        <p:spPr>
          <a:xfrm>
            <a:off x="3154786" y="5852476"/>
            <a:ext cx="242678" cy="247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Rechteck 38"/>
          <p:cNvSpPr/>
          <p:nvPr/>
        </p:nvSpPr>
        <p:spPr>
          <a:xfrm>
            <a:off x="3471975" y="5852476"/>
            <a:ext cx="242678" cy="247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Rechteck 39"/>
          <p:cNvSpPr/>
          <p:nvPr/>
        </p:nvSpPr>
        <p:spPr>
          <a:xfrm>
            <a:off x="3805031" y="5852476"/>
            <a:ext cx="242678" cy="247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Rechteck 40"/>
          <p:cNvSpPr/>
          <p:nvPr/>
        </p:nvSpPr>
        <p:spPr>
          <a:xfrm>
            <a:off x="4122220" y="5852476"/>
            <a:ext cx="242678" cy="247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Rechteck 41"/>
          <p:cNvSpPr/>
          <p:nvPr/>
        </p:nvSpPr>
        <p:spPr>
          <a:xfrm>
            <a:off x="4439409" y="5852475"/>
            <a:ext cx="242678" cy="247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Rechteck 42"/>
          <p:cNvSpPr/>
          <p:nvPr/>
        </p:nvSpPr>
        <p:spPr>
          <a:xfrm>
            <a:off x="4756598" y="5852475"/>
            <a:ext cx="242678" cy="247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Rechteck 43"/>
          <p:cNvSpPr/>
          <p:nvPr/>
        </p:nvSpPr>
        <p:spPr>
          <a:xfrm>
            <a:off x="5073787" y="5852475"/>
            <a:ext cx="242678" cy="247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Rechteck 44"/>
          <p:cNvSpPr/>
          <p:nvPr/>
        </p:nvSpPr>
        <p:spPr>
          <a:xfrm>
            <a:off x="5443385" y="5852476"/>
            <a:ext cx="242678" cy="247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Rechteck 45"/>
          <p:cNvSpPr/>
          <p:nvPr/>
        </p:nvSpPr>
        <p:spPr>
          <a:xfrm>
            <a:off x="5760574" y="5852476"/>
            <a:ext cx="242678" cy="247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Rechteck 46"/>
          <p:cNvSpPr/>
          <p:nvPr/>
        </p:nvSpPr>
        <p:spPr>
          <a:xfrm>
            <a:off x="6077763" y="5852475"/>
            <a:ext cx="242678" cy="247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Rechteck 47"/>
          <p:cNvSpPr/>
          <p:nvPr/>
        </p:nvSpPr>
        <p:spPr>
          <a:xfrm>
            <a:off x="6394952" y="5852475"/>
            <a:ext cx="242678" cy="247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Rechteck 48"/>
          <p:cNvSpPr/>
          <p:nvPr/>
        </p:nvSpPr>
        <p:spPr>
          <a:xfrm>
            <a:off x="6712141" y="5852475"/>
            <a:ext cx="242678" cy="247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Rechteck 49"/>
          <p:cNvSpPr/>
          <p:nvPr/>
        </p:nvSpPr>
        <p:spPr>
          <a:xfrm>
            <a:off x="7034724" y="5852475"/>
            <a:ext cx="242678" cy="247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Rechteck 50"/>
          <p:cNvSpPr/>
          <p:nvPr/>
        </p:nvSpPr>
        <p:spPr>
          <a:xfrm>
            <a:off x="7351913" y="5852475"/>
            <a:ext cx="242678" cy="247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Rechteck 51"/>
          <p:cNvSpPr/>
          <p:nvPr/>
        </p:nvSpPr>
        <p:spPr>
          <a:xfrm>
            <a:off x="7669102" y="5852474"/>
            <a:ext cx="242678" cy="247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Rechteck 52"/>
          <p:cNvSpPr/>
          <p:nvPr/>
        </p:nvSpPr>
        <p:spPr>
          <a:xfrm>
            <a:off x="7986291" y="5852474"/>
            <a:ext cx="242678" cy="247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Rechteck 53"/>
          <p:cNvSpPr/>
          <p:nvPr/>
        </p:nvSpPr>
        <p:spPr>
          <a:xfrm>
            <a:off x="8303480" y="5852474"/>
            <a:ext cx="242678" cy="247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Rechteck 66"/>
          <p:cNvSpPr/>
          <p:nvPr/>
        </p:nvSpPr>
        <p:spPr>
          <a:xfrm>
            <a:off x="1286633" y="2629912"/>
            <a:ext cx="6570734" cy="857755"/>
          </a:xfrm>
          <a:prstGeom prst="rect">
            <a:avLst/>
          </a:prstGeom>
          <a:solidFill>
            <a:srgbClr val="FFC000">
              <a:alpha val="34118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de-DE" spc="600" dirty="0" err="1" smtClean="0">
                <a:solidFill>
                  <a:schemeClr val="bg2">
                    <a:lumMod val="25000"/>
                  </a:schemeClr>
                </a:solidFill>
              </a:rPr>
              <a:t>Model.most_similar</a:t>
            </a:r>
            <a:r>
              <a:rPr lang="de-DE" spc="600" dirty="0" smtClean="0">
                <a:solidFill>
                  <a:schemeClr val="bg2">
                    <a:lumMod val="25000"/>
                  </a:schemeClr>
                </a:solidFill>
              </a:rPr>
              <a:t>()</a:t>
            </a:r>
            <a:endParaRPr lang="de-DE" spc="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8" name="Rechteck 67"/>
          <p:cNvSpPr/>
          <p:nvPr/>
        </p:nvSpPr>
        <p:spPr>
          <a:xfrm>
            <a:off x="1286633" y="4551192"/>
            <a:ext cx="6570734" cy="857755"/>
          </a:xfrm>
          <a:prstGeom prst="rect">
            <a:avLst/>
          </a:prstGeom>
          <a:solidFill>
            <a:srgbClr val="FFC000">
              <a:alpha val="34118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de-DE" spc="600" dirty="0" err="1" smtClean="0">
                <a:solidFill>
                  <a:schemeClr val="bg2">
                    <a:lumMod val="25000"/>
                  </a:schemeClr>
                </a:solidFill>
              </a:rPr>
              <a:t>Model.most_similar</a:t>
            </a:r>
            <a:r>
              <a:rPr lang="de-DE" spc="600" dirty="0" smtClean="0">
                <a:solidFill>
                  <a:schemeClr val="bg2">
                    <a:lumMod val="25000"/>
                  </a:schemeClr>
                </a:solidFill>
              </a:rPr>
              <a:t>()</a:t>
            </a:r>
            <a:endParaRPr lang="de-DE" spc="600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70" name="Gerade Verbindung mit Pfeil 69"/>
          <p:cNvCxnSpPr>
            <a:stCxn id="4" idx="2"/>
            <a:endCxn id="5" idx="0"/>
          </p:cNvCxnSpPr>
          <p:nvPr/>
        </p:nvCxnSpPr>
        <p:spPr>
          <a:xfrm flipH="1">
            <a:off x="1561763" y="2419519"/>
            <a:ext cx="3010236" cy="1319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/>
          <p:cNvCxnSpPr>
            <a:stCxn id="4" idx="2"/>
            <a:endCxn id="7" idx="0"/>
          </p:cNvCxnSpPr>
          <p:nvPr/>
        </p:nvCxnSpPr>
        <p:spPr>
          <a:xfrm flipH="1">
            <a:off x="3066881" y="2419519"/>
            <a:ext cx="1505118" cy="1319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 Verbindung mit Pfeil 73"/>
          <p:cNvCxnSpPr>
            <a:stCxn id="4" idx="2"/>
            <a:endCxn id="6" idx="0"/>
          </p:cNvCxnSpPr>
          <p:nvPr/>
        </p:nvCxnSpPr>
        <p:spPr>
          <a:xfrm>
            <a:off x="4571999" y="2419519"/>
            <a:ext cx="1" cy="1319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mit Pfeil 75"/>
          <p:cNvCxnSpPr>
            <a:stCxn id="4" idx="2"/>
            <a:endCxn id="8" idx="0"/>
          </p:cNvCxnSpPr>
          <p:nvPr/>
        </p:nvCxnSpPr>
        <p:spPr>
          <a:xfrm>
            <a:off x="4571999" y="2419519"/>
            <a:ext cx="1505120" cy="1319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rade Verbindung mit Pfeil 77"/>
          <p:cNvCxnSpPr>
            <a:stCxn id="4" idx="2"/>
            <a:endCxn id="9" idx="0"/>
          </p:cNvCxnSpPr>
          <p:nvPr/>
        </p:nvCxnSpPr>
        <p:spPr>
          <a:xfrm>
            <a:off x="4571999" y="2419519"/>
            <a:ext cx="3010239" cy="1319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 Verbindung mit Pfeil 86"/>
          <p:cNvCxnSpPr>
            <a:stCxn id="5" idx="2"/>
            <a:endCxn id="10" idx="0"/>
          </p:cNvCxnSpPr>
          <p:nvPr/>
        </p:nvCxnSpPr>
        <p:spPr>
          <a:xfrm flipH="1">
            <a:off x="734053" y="4304961"/>
            <a:ext cx="827710" cy="1548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Gerade Verbindung mit Pfeil 90"/>
          <p:cNvCxnSpPr>
            <a:stCxn id="5" idx="2"/>
            <a:endCxn id="11" idx="0"/>
          </p:cNvCxnSpPr>
          <p:nvPr/>
        </p:nvCxnSpPr>
        <p:spPr>
          <a:xfrm flipH="1">
            <a:off x="1051242" y="4304961"/>
            <a:ext cx="510521" cy="1548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Gerade Verbindung mit Pfeil 92"/>
          <p:cNvCxnSpPr>
            <a:stCxn id="5" idx="2"/>
            <a:endCxn id="12" idx="0"/>
          </p:cNvCxnSpPr>
          <p:nvPr/>
        </p:nvCxnSpPr>
        <p:spPr>
          <a:xfrm flipH="1">
            <a:off x="1368431" y="4304961"/>
            <a:ext cx="193332" cy="1548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rade Verbindung mit Pfeil 94"/>
          <p:cNvCxnSpPr>
            <a:stCxn id="5" idx="2"/>
            <a:endCxn id="13" idx="0"/>
          </p:cNvCxnSpPr>
          <p:nvPr/>
        </p:nvCxnSpPr>
        <p:spPr>
          <a:xfrm>
            <a:off x="1561763" y="4304961"/>
            <a:ext cx="123857" cy="1548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mit Pfeil 96"/>
          <p:cNvCxnSpPr>
            <a:stCxn id="5" idx="2"/>
            <a:endCxn id="14" idx="0"/>
          </p:cNvCxnSpPr>
          <p:nvPr/>
        </p:nvCxnSpPr>
        <p:spPr>
          <a:xfrm>
            <a:off x="1561763" y="4304961"/>
            <a:ext cx="441046" cy="1548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 Verbindung mit Pfeil 98"/>
          <p:cNvCxnSpPr>
            <a:stCxn id="7" idx="2"/>
            <a:endCxn id="35" idx="0"/>
          </p:cNvCxnSpPr>
          <p:nvPr/>
        </p:nvCxnSpPr>
        <p:spPr>
          <a:xfrm flipH="1">
            <a:off x="2324558" y="4304961"/>
            <a:ext cx="742323" cy="1547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 Verbindung mit Pfeil 100"/>
          <p:cNvCxnSpPr>
            <a:stCxn id="7" idx="2"/>
            <a:endCxn id="36" idx="0"/>
          </p:cNvCxnSpPr>
          <p:nvPr/>
        </p:nvCxnSpPr>
        <p:spPr>
          <a:xfrm flipH="1">
            <a:off x="2641747" y="4304961"/>
            <a:ext cx="425134" cy="1547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Gerade Verbindung mit Pfeil 102"/>
          <p:cNvCxnSpPr>
            <a:stCxn id="7" idx="2"/>
            <a:endCxn id="37" idx="0"/>
          </p:cNvCxnSpPr>
          <p:nvPr/>
        </p:nvCxnSpPr>
        <p:spPr>
          <a:xfrm flipH="1">
            <a:off x="2958936" y="4304961"/>
            <a:ext cx="107945" cy="1547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Gerade Verbindung mit Pfeil 104"/>
          <p:cNvCxnSpPr>
            <a:stCxn id="7" idx="2"/>
            <a:endCxn id="38" idx="0"/>
          </p:cNvCxnSpPr>
          <p:nvPr/>
        </p:nvCxnSpPr>
        <p:spPr>
          <a:xfrm>
            <a:off x="3066881" y="4304961"/>
            <a:ext cx="209244" cy="1547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Gerade Verbindung mit Pfeil 106"/>
          <p:cNvCxnSpPr>
            <a:stCxn id="7" idx="2"/>
            <a:endCxn id="39" idx="0"/>
          </p:cNvCxnSpPr>
          <p:nvPr/>
        </p:nvCxnSpPr>
        <p:spPr>
          <a:xfrm>
            <a:off x="3066881" y="4304961"/>
            <a:ext cx="526433" cy="1547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Gerade Verbindung mit Pfeil 108"/>
          <p:cNvCxnSpPr>
            <a:stCxn id="6" idx="2"/>
            <a:endCxn id="40" idx="0"/>
          </p:cNvCxnSpPr>
          <p:nvPr/>
        </p:nvCxnSpPr>
        <p:spPr>
          <a:xfrm flipH="1">
            <a:off x="3926370" y="4304961"/>
            <a:ext cx="645630" cy="1547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Gerade Verbindung mit Pfeil 110"/>
          <p:cNvCxnSpPr>
            <a:stCxn id="6" idx="2"/>
            <a:endCxn id="41" idx="0"/>
          </p:cNvCxnSpPr>
          <p:nvPr/>
        </p:nvCxnSpPr>
        <p:spPr>
          <a:xfrm flipH="1">
            <a:off x="4243559" y="4304961"/>
            <a:ext cx="328441" cy="1547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rade Verbindung mit Pfeil 112"/>
          <p:cNvCxnSpPr>
            <a:stCxn id="6" idx="2"/>
            <a:endCxn id="42" idx="0"/>
          </p:cNvCxnSpPr>
          <p:nvPr/>
        </p:nvCxnSpPr>
        <p:spPr>
          <a:xfrm flipH="1">
            <a:off x="4560748" y="4304961"/>
            <a:ext cx="11252" cy="1547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Gerade Verbindung mit Pfeil 114"/>
          <p:cNvCxnSpPr>
            <a:stCxn id="6" idx="2"/>
            <a:endCxn id="43" idx="0"/>
          </p:cNvCxnSpPr>
          <p:nvPr/>
        </p:nvCxnSpPr>
        <p:spPr>
          <a:xfrm>
            <a:off x="4572000" y="4304961"/>
            <a:ext cx="305937" cy="1547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Gerade Verbindung mit Pfeil 116"/>
          <p:cNvCxnSpPr>
            <a:stCxn id="6" idx="2"/>
            <a:endCxn id="44" idx="0"/>
          </p:cNvCxnSpPr>
          <p:nvPr/>
        </p:nvCxnSpPr>
        <p:spPr>
          <a:xfrm>
            <a:off x="4572000" y="4304961"/>
            <a:ext cx="623126" cy="1547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Gerade Verbindung mit Pfeil 118"/>
          <p:cNvCxnSpPr>
            <a:stCxn id="8" idx="2"/>
            <a:endCxn id="45" idx="0"/>
          </p:cNvCxnSpPr>
          <p:nvPr/>
        </p:nvCxnSpPr>
        <p:spPr>
          <a:xfrm flipH="1">
            <a:off x="5564724" y="4304961"/>
            <a:ext cx="512395" cy="1547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Gerade Verbindung mit Pfeil 120"/>
          <p:cNvCxnSpPr>
            <a:stCxn id="8" idx="2"/>
            <a:endCxn id="46" idx="0"/>
          </p:cNvCxnSpPr>
          <p:nvPr/>
        </p:nvCxnSpPr>
        <p:spPr>
          <a:xfrm flipH="1">
            <a:off x="5881913" y="4304961"/>
            <a:ext cx="195206" cy="1547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Gerade Verbindung mit Pfeil 122"/>
          <p:cNvCxnSpPr>
            <a:stCxn id="8" idx="2"/>
            <a:endCxn id="47" idx="0"/>
          </p:cNvCxnSpPr>
          <p:nvPr/>
        </p:nvCxnSpPr>
        <p:spPr>
          <a:xfrm>
            <a:off x="6077119" y="4304961"/>
            <a:ext cx="121983" cy="1547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Gerade Verbindung mit Pfeil 124"/>
          <p:cNvCxnSpPr>
            <a:stCxn id="8" idx="2"/>
            <a:endCxn id="48" idx="0"/>
          </p:cNvCxnSpPr>
          <p:nvPr/>
        </p:nvCxnSpPr>
        <p:spPr>
          <a:xfrm>
            <a:off x="6077119" y="4304961"/>
            <a:ext cx="439172" cy="1547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Gerade Verbindung mit Pfeil 126"/>
          <p:cNvCxnSpPr>
            <a:stCxn id="8" idx="2"/>
            <a:endCxn id="49" idx="0"/>
          </p:cNvCxnSpPr>
          <p:nvPr/>
        </p:nvCxnSpPr>
        <p:spPr>
          <a:xfrm>
            <a:off x="6077119" y="4304961"/>
            <a:ext cx="756361" cy="1547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Gerade Verbindung mit Pfeil 128"/>
          <p:cNvCxnSpPr>
            <a:stCxn id="9" idx="2"/>
            <a:endCxn id="50" idx="0"/>
          </p:cNvCxnSpPr>
          <p:nvPr/>
        </p:nvCxnSpPr>
        <p:spPr>
          <a:xfrm flipH="1">
            <a:off x="7156063" y="4304961"/>
            <a:ext cx="426175" cy="1547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Gerade Verbindung mit Pfeil 130"/>
          <p:cNvCxnSpPr>
            <a:stCxn id="9" idx="2"/>
            <a:endCxn id="51" idx="0"/>
          </p:cNvCxnSpPr>
          <p:nvPr/>
        </p:nvCxnSpPr>
        <p:spPr>
          <a:xfrm flipH="1">
            <a:off x="7473252" y="4304961"/>
            <a:ext cx="108986" cy="1547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Gerade Verbindung mit Pfeil 132"/>
          <p:cNvCxnSpPr>
            <a:stCxn id="9" idx="2"/>
            <a:endCxn id="52" idx="0"/>
          </p:cNvCxnSpPr>
          <p:nvPr/>
        </p:nvCxnSpPr>
        <p:spPr>
          <a:xfrm>
            <a:off x="7582238" y="4304961"/>
            <a:ext cx="208203" cy="1547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Gerade Verbindung mit Pfeil 135"/>
          <p:cNvCxnSpPr>
            <a:stCxn id="9" idx="2"/>
            <a:endCxn id="53" idx="0"/>
          </p:cNvCxnSpPr>
          <p:nvPr/>
        </p:nvCxnSpPr>
        <p:spPr>
          <a:xfrm>
            <a:off x="7582238" y="4304961"/>
            <a:ext cx="525392" cy="1547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Gerade Verbindung mit Pfeil 137"/>
          <p:cNvCxnSpPr>
            <a:stCxn id="9" idx="2"/>
            <a:endCxn id="54" idx="0"/>
          </p:cNvCxnSpPr>
          <p:nvPr/>
        </p:nvCxnSpPr>
        <p:spPr>
          <a:xfrm>
            <a:off x="7582238" y="4304961"/>
            <a:ext cx="842581" cy="1547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feld 138"/>
          <p:cNvSpPr txBox="1"/>
          <p:nvPr/>
        </p:nvSpPr>
        <p:spPr>
          <a:xfrm>
            <a:off x="36507" y="3658630"/>
            <a:ext cx="9797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ähnliche</a:t>
            </a:r>
          </a:p>
          <a:p>
            <a:r>
              <a:rPr lang="de-DE" dirty="0" smtClean="0"/>
              <a:t>Wörter</a:t>
            </a:r>
            <a:endParaRPr lang="de-DE" dirty="0"/>
          </a:p>
        </p:txBody>
      </p:sp>
      <p:cxnSp>
        <p:nvCxnSpPr>
          <p:cNvPr id="145" name="Gerader Verbinder 144"/>
          <p:cNvCxnSpPr/>
          <p:nvPr/>
        </p:nvCxnSpPr>
        <p:spPr>
          <a:xfrm>
            <a:off x="130483" y="3410857"/>
            <a:ext cx="8332104" cy="91838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7" name="Gerader Verbinder 146"/>
          <p:cNvCxnSpPr/>
          <p:nvPr/>
        </p:nvCxnSpPr>
        <p:spPr>
          <a:xfrm flipH="1">
            <a:off x="218485" y="3414072"/>
            <a:ext cx="8206334" cy="1056547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8" name="Rechteck 147"/>
          <p:cNvSpPr/>
          <p:nvPr/>
        </p:nvSpPr>
        <p:spPr>
          <a:xfrm>
            <a:off x="242761" y="5605383"/>
            <a:ext cx="8618018" cy="837810"/>
          </a:xfrm>
          <a:prstGeom prst="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Datumsplatzhalt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11.09.2015</a:t>
            </a:r>
            <a:endParaRPr lang="de-DE"/>
          </a:p>
        </p:txBody>
      </p:sp>
      <p:sp>
        <p:nvSpPr>
          <p:cNvPr id="16" name="Fußzeilenplatzhalt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Ruben Müller</a:t>
            </a:r>
            <a:endParaRPr lang="de-DE"/>
          </a:p>
        </p:txBody>
      </p:sp>
      <p:sp>
        <p:nvSpPr>
          <p:cNvPr id="17" name="Foliennummernplatzhalt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72EEA-0FBC-4AC8-BDD5-33722D577734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4389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67" grpId="0" animBg="1"/>
      <p:bldP spid="68" grpId="0" animBg="1"/>
      <p:bldP spid="139" grpId="0"/>
      <p:bldP spid="14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Synonymsuche durch Rekursion</a:t>
            </a:r>
          </a:p>
        </p:txBody>
      </p:sp>
      <p:graphicFrame>
        <p:nvGraphicFramePr>
          <p:cNvPr id="10" name="Inhaltsplatzhalter 9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487651126"/>
              </p:ext>
            </p:extLst>
          </p:nvPr>
        </p:nvGraphicFramePr>
        <p:xfrm>
          <a:off x="628650" y="1825625"/>
          <a:ext cx="38862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4" name="Inhaltsplatzhalter 13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352967127"/>
              </p:ext>
            </p:extLst>
          </p:nvPr>
        </p:nvGraphicFramePr>
        <p:xfrm>
          <a:off x="4629150" y="1825624"/>
          <a:ext cx="3886200" cy="48100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11.09.2015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Ruben Müller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72EEA-0FBC-4AC8-BDD5-33722D577734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2800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>
        <p:bldAsOne/>
      </p:bldGraphic>
      <p:bldGraphic spid="14" grpId="0">
        <p:bldAsOne/>
      </p:bldGraphic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Konkretisierungen</a:t>
            </a:r>
            <a:endParaRPr lang="de-DE" dirty="0"/>
          </a:p>
        </p:txBody>
      </p:sp>
      <p:graphicFrame>
        <p:nvGraphicFramePr>
          <p:cNvPr id="9" name="Inhaltsplatzhalter 8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602294395"/>
              </p:ext>
            </p:extLst>
          </p:nvPr>
        </p:nvGraphicFramePr>
        <p:xfrm>
          <a:off x="628650" y="1825625"/>
          <a:ext cx="38862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3" name="Inhaltsplatzhalter 12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538224685"/>
              </p:ext>
            </p:extLst>
          </p:nvPr>
        </p:nvGraphicFramePr>
        <p:xfrm>
          <a:off x="4629150" y="1825625"/>
          <a:ext cx="38862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11.09.2015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Ruben Müller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72EEA-0FBC-4AC8-BDD5-33722D577734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6435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AsOne/>
      </p:bldGraphic>
      <p:bldGraphic spid="13" grpId="0">
        <p:bldAsOne/>
      </p:bldGraphic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Motivation </a:t>
            </a:r>
            <a:r>
              <a:rPr lang="de-DE" dirty="0"/>
              <a:t>und Problemstellung</a:t>
            </a:r>
          </a:p>
          <a:p>
            <a:r>
              <a:rPr lang="de-DE" dirty="0"/>
              <a:t>Word2Vec</a:t>
            </a:r>
          </a:p>
          <a:p>
            <a:r>
              <a:rPr lang="de-DE" dirty="0" smtClean="0"/>
              <a:t>Daten </a:t>
            </a:r>
            <a:r>
              <a:rPr lang="de-DE" dirty="0"/>
              <a:t>und Vorverarbeitung</a:t>
            </a:r>
          </a:p>
          <a:p>
            <a:r>
              <a:rPr lang="de-DE" dirty="0"/>
              <a:t>Wikipedia-Korpus</a:t>
            </a:r>
          </a:p>
          <a:p>
            <a:r>
              <a:rPr lang="de-DE" dirty="0" smtClean="0"/>
              <a:t>Experimente</a:t>
            </a:r>
            <a:endParaRPr lang="de-DE" dirty="0"/>
          </a:p>
          <a:p>
            <a:r>
              <a:rPr lang="de-DE" dirty="0" smtClean="0"/>
              <a:t>Fazit </a:t>
            </a:r>
            <a:r>
              <a:rPr lang="de-DE" dirty="0"/>
              <a:t>und Ausblick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11.09.2015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Ruben Müller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72EEA-0FBC-4AC8-BDD5-33722D577734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2156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Verallgemeinerungen</a:t>
            </a:r>
            <a:endParaRPr lang="de-DE" dirty="0"/>
          </a:p>
        </p:txBody>
      </p:sp>
      <p:graphicFrame>
        <p:nvGraphicFramePr>
          <p:cNvPr id="8" name="Inhaltsplatzhalter 7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19025115"/>
              </p:ext>
            </p:extLst>
          </p:nvPr>
        </p:nvGraphicFramePr>
        <p:xfrm>
          <a:off x="628650" y="1825625"/>
          <a:ext cx="38862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Inhaltsplatzhalter 11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715345572"/>
              </p:ext>
            </p:extLst>
          </p:nvPr>
        </p:nvGraphicFramePr>
        <p:xfrm>
          <a:off x="4629150" y="1825625"/>
          <a:ext cx="3886200" cy="47208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11.09.2015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Ruben Müller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72EEA-0FBC-4AC8-BDD5-33722D577734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7857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  <p:bldGraphic spid="12" grpId="0">
        <p:bldAsOne/>
      </p:bldGraphic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Unterschiedliche Beziehungen</a:t>
            </a:r>
            <a:endParaRPr lang="de-DE" dirty="0"/>
          </a:p>
        </p:txBody>
      </p:sp>
      <p:graphicFrame>
        <p:nvGraphicFramePr>
          <p:cNvPr id="9" name="Inhaltsplatzhalter 8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846256309"/>
              </p:ext>
            </p:extLst>
          </p:nvPr>
        </p:nvGraphicFramePr>
        <p:xfrm>
          <a:off x="628650" y="1825625"/>
          <a:ext cx="38862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3" name="Inhaltsplatzhalter 12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676339640"/>
              </p:ext>
            </p:extLst>
          </p:nvPr>
        </p:nvGraphicFramePr>
        <p:xfrm>
          <a:off x="4629150" y="1825625"/>
          <a:ext cx="3886200" cy="46486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11.09.2015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Ruben Müller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72EEA-0FBC-4AC8-BDD5-33722D577734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1905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AsOne/>
      </p:bldGraphic>
      <p:bldGraphic spid="13" grpId="0">
        <p:bldAsOne/>
      </p:bldGraphic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Erkennen von Mehrdeutigkeit</a:t>
            </a:r>
            <a:endParaRPr lang="de-DE" dirty="0"/>
          </a:p>
        </p:txBody>
      </p:sp>
      <p:graphicFrame>
        <p:nvGraphicFramePr>
          <p:cNvPr id="8" name="Inhaltsplatzhalter 7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031949053"/>
              </p:ext>
            </p:extLst>
          </p:nvPr>
        </p:nvGraphicFramePr>
        <p:xfrm>
          <a:off x="628650" y="1825625"/>
          <a:ext cx="38862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Inhaltsplatzhalter 11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459464784"/>
              </p:ext>
            </p:extLst>
          </p:nvPr>
        </p:nvGraphicFramePr>
        <p:xfrm>
          <a:off x="4629150" y="1825625"/>
          <a:ext cx="38862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11.09.2015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Ruben Müller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72EEA-0FBC-4AC8-BDD5-33722D577734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8129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  <p:bldGraphic spid="12" grpId="0">
        <p:bldAsOne/>
      </p:bldGraphic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Erkennen von Mehrdeutigkeit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65" y="1825625"/>
            <a:ext cx="7437069" cy="4351338"/>
          </a:xfrm>
        </p:spPr>
      </p:pic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11.09.2015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Ruben Müller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72EEA-0FBC-4AC8-BDD5-33722D577734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1951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Fazit und Ausblick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Gesamtmodell:</a:t>
            </a:r>
          </a:p>
          <a:p>
            <a:pPr lvl="1"/>
            <a:r>
              <a:rPr lang="de-DE" dirty="0" smtClean="0"/>
              <a:t>Genereller Überblick</a:t>
            </a:r>
          </a:p>
          <a:p>
            <a:pPr lvl="1"/>
            <a:r>
              <a:rPr lang="de-DE" dirty="0" smtClean="0"/>
              <a:t>Verallgemeinerung</a:t>
            </a:r>
          </a:p>
          <a:p>
            <a:r>
              <a:rPr lang="de-DE" dirty="0" smtClean="0"/>
              <a:t>Domänenspezifisches Modell:</a:t>
            </a:r>
          </a:p>
          <a:p>
            <a:pPr lvl="1"/>
            <a:r>
              <a:rPr lang="de-DE" dirty="0" err="1" smtClean="0"/>
              <a:t>Fokussiertere</a:t>
            </a:r>
            <a:r>
              <a:rPr lang="de-DE" dirty="0" smtClean="0"/>
              <a:t> Betrachtung</a:t>
            </a:r>
          </a:p>
          <a:p>
            <a:r>
              <a:rPr lang="de-DE" dirty="0" smtClean="0"/>
              <a:t>Weitere Experimente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11.09.2015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Ruben Müller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72EEA-0FBC-4AC8-BDD5-33722D577734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9651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Vielen Dank für die Aufmerksamkeit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11.09.2015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Ruben Müller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72EEA-0FBC-4AC8-BDD5-33722D577734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6434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Motivation und Problemstellung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Vergleich unterschiedlicher Korpora als Trainingsdaten</a:t>
            </a:r>
          </a:p>
          <a:p>
            <a:r>
              <a:rPr lang="de-DE" dirty="0" smtClean="0"/>
              <a:t>Ziel: passende Trainingsdaten für jeweilige Anwendung finden/benützen</a:t>
            </a:r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11.09.2015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Ruben Müller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72EEA-0FBC-4AC8-BDD5-33722D577734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058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Word2Vec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11.09.2015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Ruben Müller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72EEA-0FBC-4AC8-BDD5-33722D577734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4115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Word2Vec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Semantische und syntaktische Ähnlichkeit</a:t>
            </a:r>
          </a:p>
          <a:p>
            <a:r>
              <a:rPr lang="de-DE" dirty="0" smtClean="0"/>
              <a:t>Wörter aus gleichem Kontext werden als ähnlich erkannt</a:t>
            </a:r>
          </a:p>
          <a:p>
            <a:r>
              <a:rPr lang="de-DE" dirty="0" smtClean="0"/>
              <a:t>Wörter werden als Vektoren dargestellt</a:t>
            </a:r>
          </a:p>
          <a:p>
            <a:r>
              <a:rPr lang="de-DE" dirty="0" smtClean="0"/>
              <a:t>Training der Vektoren im neuronalen Netz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11.09.2015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Ruben Müller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72EEA-0FBC-4AC8-BDD5-33722D577734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7718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Word2Vec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631" y="1825625"/>
            <a:ext cx="6006737" cy="4351338"/>
          </a:xfrm>
        </p:spPr>
      </p:pic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11.09.2015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Ruben Müller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72EEA-0FBC-4AC8-BDD5-33722D577734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235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Word2Vec </a:t>
            </a:r>
            <a:r>
              <a:rPr lang="de-DE" dirty="0"/>
              <a:t>–</a:t>
            </a:r>
            <a:r>
              <a:rPr lang="de-DE" dirty="0" smtClean="0"/>
              <a:t> CBOW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 smtClean="0"/>
              <a:t>Neuronales Netz ohne verdeckte Schichten</a:t>
            </a:r>
          </a:p>
          <a:p>
            <a:r>
              <a:rPr lang="de-DE" dirty="0" smtClean="0"/>
              <a:t>Eine Projektionsschicht</a:t>
            </a:r>
          </a:p>
          <a:p>
            <a:r>
              <a:rPr lang="de-DE" dirty="0" smtClean="0"/>
              <a:t>Aus dem Kontext wird ein Wort vorhergesagt</a:t>
            </a:r>
            <a:endParaRPr lang="de-DE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3115" y="1825625"/>
            <a:ext cx="2578269" cy="4351338"/>
          </a:xfrm>
        </p:spPr>
      </p:pic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11.09.2015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Ruben Müller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72EEA-0FBC-4AC8-BDD5-33722D577734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3257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Word2Vec – Skip-gram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 smtClean="0"/>
              <a:t>Neuronales Netz ohne verdeckte Schichten</a:t>
            </a:r>
          </a:p>
          <a:p>
            <a:r>
              <a:rPr lang="de-DE" dirty="0" smtClean="0"/>
              <a:t>Aus einem Wort wird der Kontext  vorhergesagt</a:t>
            </a:r>
            <a:endParaRPr lang="de-DE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2965" y="1825625"/>
            <a:ext cx="2578570" cy="4351338"/>
          </a:xfrm>
        </p:spPr>
      </p:pic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11.09.2015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Ruben Müller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72EEA-0FBC-4AC8-BDD5-33722D577734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0645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Word2Vec – Arten von Ähnlichkeiten</a:t>
            </a:r>
            <a:endParaRPr lang="de-DE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333" y="2845738"/>
            <a:ext cx="4533333" cy="2311111"/>
          </a:xfrm>
        </p:spPr>
      </p:pic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11.09.2015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Ruben Müller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72EEA-0FBC-4AC8-BDD5-33722D577734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4342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341</Words>
  <Application>Microsoft Office PowerPoint</Application>
  <PresentationFormat>Bildschirmpräsentation (4:3)</PresentationFormat>
  <Paragraphs>162</Paragraphs>
  <Slides>25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Semantische Beziehungen in Texten mit Word2Vec</vt:lpstr>
      <vt:lpstr>Agenda</vt:lpstr>
      <vt:lpstr>Motivation und Problemstellung</vt:lpstr>
      <vt:lpstr>Word2Vec</vt:lpstr>
      <vt:lpstr>Word2Vec</vt:lpstr>
      <vt:lpstr>Word2Vec</vt:lpstr>
      <vt:lpstr>Word2Vec – CBOW</vt:lpstr>
      <vt:lpstr>Word2Vec – Skip-gram</vt:lpstr>
      <vt:lpstr>Word2Vec – Arten von Ähnlichkeiten</vt:lpstr>
      <vt:lpstr>Daten und Vorverarbeitung</vt:lpstr>
      <vt:lpstr>Daten und Vorverarbeitung</vt:lpstr>
      <vt:lpstr>Daten und Vorverarbeitung</vt:lpstr>
      <vt:lpstr>Wikipedia-Korpus</vt:lpstr>
      <vt:lpstr>Wikipedia-Korpus</vt:lpstr>
      <vt:lpstr>Wikipedia-Korpus</vt:lpstr>
      <vt:lpstr>Experimente</vt:lpstr>
      <vt:lpstr>Synonymsuche durch Rekursion</vt:lpstr>
      <vt:lpstr>Synonymsuche durch Rekursion</vt:lpstr>
      <vt:lpstr>Konkretisierungen</vt:lpstr>
      <vt:lpstr>Verallgemeinerungen</vt:lpstr>
      <vt:lpstr>Unterschiedliche Beziehungen</vt:lpstr>
      <vt:lpstr>Erkennen von Mehrdeutigkeit</vt:lpstr>
      <vt:lpstr>Erkennen von Mehrdeutigkeit</vt:lpstr>
      <vt:lpstr>Fazit und Ausblick</vt:lpstr>
      <vt:lpstr>Vielen Dank für die Aufmerksamkeit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Mueller Ruben</dc:creator>
  <cp:lastModifiedBy>Mueller Ruben</cp:lastModifiedBy>
  <cp:revision>67</cp:revision>
  <dcterms:created xsi:type="dcterms:W3CDTF">2015-09-03T06:59:41Z</dcterms:created>
  <dcterms:modified xsi:type="dcterms:W3CDTF">2015-09-10T11:57:30Z</dcterms:modified>
</cp:coreProperties>
</file>