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9" r:id="rId5"/>
    <p:sldId id="261" r:id="rId6"/>
    <p:sldId id="278" r:id="rId7"/>
    <p:sldId id="279" r:id="rId8"/>
    <p:sldId id="280" r:id="rId9"/>
    <p:sldId id="281" r:id="rId10"/>
    <p:sldId id="268" r:id="rId11"/>
    <p:sldId id="259" r:id="rId12"/>
    <p:sldId id="265" r:id="rId13"/>
    <p:sldId id="267" r:id="rId14"/>
    <p:sldId id="260" r:id="rId15"/>
    <p:sldId id="266" r:id="rId16"/>
    <p:sldId id="26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62" r:id="rId25"/>
    <p:sldId id="264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6" autoAdjust="0"/>
    <p:restoredTop sz="96586" autoAdjust="0"/>
  </p:normalViewPr>
  <p:slideViewPr>
    <p:cSldViewPr snapToGrid="0">
      <p:cViewPr varScale="1">
        <p:scale>
          <a:sx n="114" d="100"/>
          <a:sy n="114" d="100"/>
        </p:scale>
        <p:origin x="1062" y="9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Synonyme nicht enhalten</c:v>
                </c:pt>
                <c:pt idx="1">
                  <c:v>Synonyme enthalten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96</c:v>
                </c:pt>
                <c:pt idx="1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nicht erkannt</c:v>
                </c:pt>
                <c:pt idx="1">
                  <c:v>erkannt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58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Synonyme nicht enthalten</c:v>
                </c:pt>
                <c:pt idx="1">
                  <c:v>Synonyme enthalten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101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nicht konkretisiert</c:v>
                </c:pt>
                <c:pt idx="1">
                  <c:v>konkretisiert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199</c:v>
                </c:pt>
                <c:pt idx="1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nicht konkretisiert</c:v>
                </c:pt>
                <c:pt idx="1">
                  <c:v>konkretisiert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146</c:v>
                </c:pt>
                <c:pt idx="1">
                  <c:v>65</c:v>
                </c:pt>
                <c:pt idx="2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nicht verallgemeinert</c:v>
                </c:pt>
                <c:pt idx="1">
                  <c:v>verallgemeinert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102</c:v>
                </c:pt>
                <c:pt idx="1">
                  <c:v>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nicht verallgemeinert</c:v>
                </c:pt>
                <c:pt idx="1">
                  <c:v>verallgemeinert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144</c:v>
                </c:pt>
                <c:pt idx="1">
                  <c:v>67</c:v>
                </c:pt>
                <c:pt idx="2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gleiches</c:v>
                </c:pt>
                <c:pt idx="1">
                  <c:v>in Beziehung</c:v>
                </c:pt>
                <c:pt idx="2">
                  <c:v>verschiedenes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81</c:v>
                </c:pt>
                <c:pt idx="1">
                  <c:v>118</c:v>
                </c:pt>
                <c:pt idx="2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Tabelle1!$A$2:$A$5</c:f>
              <c:strCache>
                <c:ptCount val="4"/>
                <c:pt idx="0">
                  <c:v>gleiches</c:v>
                </c:pt>
                <c:pt idx="1">
                  <c:v>in Beziehung</c:v>
                </c:pt>
                <c:pt idx="2">
                  <c:v>verschiedenes</c:v>
                </c:pt>
                <c:pt idx="3">
                  <c:v>nicht im Modell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38</c:v>
                </c:pt>
                <c:pt idx="1">
                  <c:v>126</c:v>
                </c:pt>
                <c:pt idx="2">
                  <c:v>47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nicht erkannt</c:v>
                </c:pt>
                <c:pt idx="1">
                  <c:v>erkannt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59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1C4EA-7653-4A93-AD9D-2B430ADEFB52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E990D-84F6-475E-9970-1A28C3139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5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E990D-84F6-475E-9970-1A28C313984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85800" y="3509963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 userDrawn="1"/>
        </p:nvCxnSpPr>
        <p:spPr>
          <a:xfrm>
            <a:off x="677780" y="3542048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16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49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75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1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53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64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63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87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16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75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00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53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Semantische Beziehungen in Texten mit Word2Vec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nd der Vergleich zwischen allgemeinen und domänenspezifischen Korpora als Trainingsdaten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5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und Vorverarbeitung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1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und Vorverarbeitung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Trainingsdaten: &gt; Milliarden Wörter</a:t>
            </a:r>
          </a:p>
          <a:p>
            <a:r>
              <a:rPr lang="de-DE" dirty="0" smtClean="0"/>
              <a:t>Gesamte Wikipedia Daten</a:t>
            </a:r>
          </a:p>
          <a:p>
            <a:r>
              <a:rPr lang="de-DE" dirty="0" smtClean="0"/>
              <a:t>Teilkorpus über Technologie/PC/Internet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9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und Vorverarbeitung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461485"/>
            <a:ext cx="7886700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3347" y="3666755"/>
            <a:ext cx="1796432" cy="817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Wikipedia Daten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901121" y="2246412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901121" y="3174368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920087" y="4107588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777709" y="2246412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 smtClean="0"/>
              <a:t>bereinigter</a:t>
            </a:r>
            <a:r>
              <a:rPr lang="de-DE" dirty="0" smtClean="0"/>
              <a:t> </a:t>
            </a:r>
            <a:r>
              <a:rPr lang="de-DE" spc="-150" dirty="0" smtClean="0"/>
              <a:t>Tech-Artikel</a:t>
            </a:r>
            <a:endParaRPr lang="de-DE" spc="-150" dirty="0"/>
          </a:p>
        </p:txBody>
      </p:sp>
      <p:sp>
        <p:nvSpPr>
          <p:cNvPr id="12" name="Rechteck 11"/>
          <p:cNvSpPr/>
          <p:nvPr/>
        </p:nvSpPr>
        <p:spPr>
          <a:xfrm>
            <a:off x="7511977" y="3160472"/>
            <a:ext cx="1529353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Technologie Daten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5777709" y="3174368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/>
              <a:t>bereinigter</a:t>
            </a:r>
            <a:r>
              <a:rPr lang="de-DE" dirty="0"/>
              <a:t> </a:t>
            </a:r>
            <a:r>
              <a:rPr lang="de-DE" spc="-150" dirty="0"/>
              <a:t>Tech-Artikel</a:t>
            </a:r>
          </a:p>
        </p:txBody>
      </p:sp>
      <p:sp>
        <p:nvSpPr>
          <p:cNvPr id="14" name="Rechteck 13"/>
          <p:cNvSpPr/>
          <p:nvPr/>
        </p:nvSpPr>
        <p:spPr>
          <a:xfrm>
            <a:off x="5777709" y="4102324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/>
              <a:t>bereinigter</a:t>
            </a:r>
            <a:r>
              <a:rPr lang="de-DE" dirty="0"/>
              <a:t> </a:t>
            </a:r>
            <a:r>
              <a:rPr lang="de-DE" spc="-150" dirty="0"/>
              <a:t>Tech-Artikel</a:t>
            </a:r>
          </a:p>
        </p:txBody>
      </p:sp>
      <p:cxnSp>
        <p:nvCxnSpPr>
          <p:cNvPr id="16" name="Gerade Verbindung mit Pfeil 15"/>
          <p:cNvCxnSpPr>
            <a:stCxn id="4" idx="3"/>
            <a:endCxn id="5" idx="1"/>
          </p:cNvCxnSpPr>
          <p:nvPr/>
        </p:nvCxnSpPr>
        <p:spPr>
          <a:xfrm flipV="1">
            <a:off x="1929779" y="2642922"/>
            <a:ext cx="971342" cy="143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3"/>
            <a:endCxn id="6" idx="1"/>
          </p:cNvCxnSpPr>
          <p:nvPr/>
        </p:nvCxnSpPr>
        <p:spPr>
          <a:xfrm flipV="1">
            <a:off x="1929779" y="3570878"/>
            <a:ext cx="971342" cy="50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4" idx="3"/>
            <a:endCxn id="7" idx="1"/>
          </p:cNvCxnSpPr>
          <p:nvPr/>
        </p:nvCxnSpPr>
        <p:spPr>
          <a:xfrm>
            <a:off x="1929779" y="4075403"/>
            <a:ext cx="990308" cy="42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5" idx="3"/>
          </p:cNvCxnSpPr>
          <p:nvPr/>
        </p:nvCxnSpPr>
        <p:spPr>
          <a:xfrm>
            <a:off x="3753313" y="2642922"/>
            <a:ext cx="27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3"/>
          </p:cNvCxnSpPr>
          <p:nvPr/>
        </p:nvCxnSpPr>
        <p:spPr>
          <a:xfrm>
            <a:off x="3753313" y="3570878"/>
            <a:ext cx="27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7" idx="3"/>
          </p:cNvCxnSpPr>
          <p:nvPr/>
        </p:nvCxnSpPr>
        <p:spPr>
          <a:xfrm flipV="1">
            <a:off x="3772279" y="4498834"/>
            <a:ext cx="256961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9" idx="3"/>
            <a:endCxn id="12" idx="1"/>
          </p:cNvCxnSpPr>
          <p:nvPr/>
        </p:nvCxnSpPr>
        <p:spPr>
          <a:xfrm>
            <a:off x="6793133" y="2642922"/>
            <a:ext cx="718844" cy="91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3" idx="3"/>
            <a:endCxn id="12" idx="1"/>
          </p:cNvCxnSpPr>
          <p:nvPr/>
        </p:nvCxnSpPr>
        <p:spPr>
          <a:xfrm flipV="1">
            <a:off x="6793133" y="3556982"/>
            <a:ext cx="718844" cy="1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4" idx="3"/>
            <a:endCxn id="12" idx="1"/>
          </p:cNvCxnSpPr>
          <p:nvPr/>
        </p:nvCxnSpPr>
        <p:spPr>
          <a:xfrm flipV="1">
            <a:off x="6793133" y="3556982"/>
            <a:ext cx="718844" cy="94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115603" y="2246411"/>
            <a:ext cx="668057" cy="3587415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pc="600" dirty="0" smtClean="0">
                <a:solidFill>
                  <a:schemeClr val="bg2">
                    <a:lumMod val="25000"/>
                  </a:schemeClr>
                </a:solidFill>
              </a:rPr>
              <a:t>SAX-Parser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4992190" y="2246412"/>
            <a:ext cx="668057" cy="2648932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pc="600" dirty="0" smtClean="0">
                <a:solidFill>
                  <a:schemeClr val="bg2">
                    <a:lumMod val="25000"/>
                  </a:schemeClr>
                </a:solidFill>
              </a:rPr>
              <a:t>PERL-Skript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2920087" y="5040807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4" idx="3"/>
            <a:endCxn id="36" idx="1"/>
          </p:cNvCxnSpPr>
          <p:nvPr/>
        </p:nvCxnSpPr>
        <p:spPr>
          <a:xfrm>
            <a:off x="1929779" y="4075403"/>
            <a:ext cx="990308" cy="136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4029240" y="2246412"/>
            <a:ext cx="668057" cy="3587414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pc="600" dirty="0" err="1" smtClean="0">
                <a:solidFill>
                  <a:schemeClr val="bg2">
                    <a:lumMod val="25000"/>
                  </a:schemeClr>
                </a:solidFill>
              </a:rPr>
              <a:t>Klassifikator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8" name="Gerade Verbindung mit Pfeil 47"/>
          <p:cNvCxnSpPr>
            <a:stCxn id="36" idx="3"/>
          </p:cNvCxnSpPr>
          <p:nvPr/>
        </p:nvCxnSpPr>
        <p:spPr>
          <a:xfrm>
            <a:off x="3772279" y="5437317"/>
            <a:ext cx="256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4697297" y="2642922"/>
            <a:ext cx="294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4697297" y="3556982"/>
            <a:ext cx="294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4697297" y="4498834"/>
            <a:ext cx="294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5660247" y="2642922"/>
            <a:ext cx="1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5646447" y="3570878"/>
            <a:ext cx="1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5660247" y="4518586"/>
            <a:ext cx="14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18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34" grpId="0" animBg="1"/>
      <p:bldP spid="35" grpId="0" animBg="1"/>
      <p:bldP spid="36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Wikipedia-Korpus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6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Wikipedia-Korpus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Große Menge an Daten (2,9 Mrd. Wörter)</a:t>
            </a:r>
          </a:p>
          <a:p>
            <a:r>
              <a:rPr lang="de-DE" dirty="0" smtClean="0"/>
              <a:t>Gute Qualität der Artikel</a:t>
            </a:r>
          </a:p>
          <a:p>
            <a:r>
              <a:rPr lang="de-DE" dirty="0" smtClean="0"/>
              <a:t>Breite Menge an Themen</a:t>
            </a:r>
          </a:p>
          <a:p>
            <a:r>
              <a:rPr lang="de-DE" dirty="0" smtClean="0"/>
              <a:t>Semantische Ähnlichkeit: Skip-gram &gt;&gt; CBOW</a:t>
            </a:r>
          </a:p>
          <a:p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softmax</a:t>
            </a:r>
            <a:r>
              <a:rPr lang="de-DE" dirty="0" smtClean="0"/>
              <a:t>: gut für seltene Wörter</a:t>
            </a:r>
          </a:p>
          <a:p>
            <a:r>
              <a:rPr lang="de-DE" dirty="0" smtClean="0"/>
              <a:t>Negative </a:t>
            </a:r>
            <a:r>
              <a:rPr lang="de-DE" dirty="0" err="1" smtClean="0"/>
              <a:t>sampling</a:t>
            </a:r>
            <a:r>
              <a:rPr lang="de-DE" dirty="0" smtClean="0"/>
              <a:t>: niedrigdimensionale Vektoren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Wikipedia-Korpus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18146"/>
            <a:ext cx="7886700" cy="3966295"/>
          </a:xfrm>
        </p:spPr>
      </p:pic>
      <p:sp>
        <p:nvSpPr>
          <p:cNvPr id="5" name="Rechteck 4"/>
          <p:cNvSpPr/>
          <p:nvPr/>
        </p:nvSpPr>
        <p:spPr>
          <a:xfrm>
            <a:off x="791936" y="2677887"/>
            <a:ext cx="7429500" cy="367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2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2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Synonymsuche durch Rekursion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908452" y="1828800"/>
            <a:ext cx="1327094" cy="5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Testbegriff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286634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spc="-150" dirty="0"/>
          </a:p>
        </p:txBody>
      </p:sp>
      <p:sp>
        <p:nvSpPr>
          <p:cNvPr id="6" name="Rechteck 5"/>
          <p:cNvSpPr/>
          <p:nvPr/>
        </p:nvSpPr>
        <p:spPr>
          <a:xfrm>
            <a:off x="4296871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791752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00" spc="-150" dirty="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801990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307109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12714" y="5853389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29903" y="5853389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247092" y="5853388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564281" y="5853388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881470" y="5853388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2203219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520408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2837597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154786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471975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3805031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4122220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4439409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4756598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5073787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5443385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5760574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6077763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6394952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6712141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7034724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7351913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7669102" y="5852474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7986291" y="5852474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8303480" y="5852474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1286633" y="2629912"/>
            <a:ext cx="6570734" cy="857755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pc="600" dirty="0" err="1" smtClean="0">
                <a:solidFill>
                  <a:schemeClr val="bg2">
                    <a:lumMod val="25000"/>
                  </a:schemeClr>
                </a:solidFill>
              </a:rPr>
              <a:t>Model.most_similar</a:t>
            </a:r>
            <a:r>
              <a:rPr lang="de-DE" spc="600" dirty="0" smtClean="0">
                <a:solidFill>
                  <a:schemeClr val="bg2">
                    <a:lumMod val="25000"/>
                  </a:schemeClr>
                </a:solidFill>
              </a:rPr>
              <a:t>()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1286633" y="4551192"/>
            <a:ext cx="6570734" cy="857755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pc="600" dirty="0" err="1" smtClean="0">
                <a:solidFill>
                  <a:schemeClr val="bg2">
                    <a:lumMod val="25000"/>
                  </a:schemeClr>
                </a:solidFill>
              </a:rPr>
              <a:t>Model.most_similar</a:t>
            </a:r>
            <a:r>
              <a:rPr lang="de-DE" spc="600" dirty="0" smtClean="0">
                <a:solidFill>
                  <a:schemeClr val="bg2">
                    <a:lumMod val="25000"/>
                  </a:schemeClr>
                </a:solidFill>
              </a:rPr>
              <a:t>()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0" name="Gerade Verbindung mit Pfeil 69"/>
          <p:cNvCxnSpPr>
            <a:stCxn id="4" idx="2"/>
            <a:endCxn id="5" idx="0"/>
          </p:cNvCxnSpPr>
          <p:nvPr/>
        </p:nvCxnSpPr>
        <p:spPr>
          <a:xfrm flipH="1">
            <a:off x="1561763" y="2419519"/>
            <a:ext cx="3010236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" idx="2"/>
            <a:endCxn id="7" idx="0"/>
          </p:cNvCxnSpPr>
          <p:nvPr/>
        </p:nvCxnSpPr>
        <p:spPr>
          <a:xfrm flipH="1">
            <a:off x="3066881" y="2419519"/>
            <a:ext cx="1505118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4" idx="2"/>
            <a:endCxn id="6" idx="0"/>
          </p:cNvCxnSpPr>
          <p:nvPr/>
        </p:nvCxnSpPr>
        <p:spPr>
          <a:xfrm>
            <a:off x="4571999" y="2419519"/>
            <a:ext cx="1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4" idx="2"/>
            <a:endCxn id="8" idx="0"/>
          </p:cNvCxnSpPr>
          <p:nvPr/>
        </p:nvCxnSpPr>
        <p:spPr>
          <a:xfrm>
            <a:off x="4571999" y="2419519"/>
            <a:ext cx="1505120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4" idx="2"/>
            <a:endCxn id="9" idx="0"/>
          </p:cNvCxnSpPr>
          <p:nvPr/>
        </p:nvCxnSpPr>
        <p:spPr>
          <a:xfrm>
            <a:off x="4571999" y="2419519"/>
            <a:ext cx="3010239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5" idx="2"/>
            <a:endCxn id="10" idx="0"/>
          </p:cNvCxnSpPr>
          <p:nvPr/>
        </p:nvCxnSpPr>
        <p:spPr>
          <a:xfrm flipH="1">
            <a:off x="734053" y="4304961"/>
            <a:ext cx="827710" cy="154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5" idx="2"/>
            <a:endCxn id="11" idx="0"/>
          </p:cNvCxnSpPr>
          <p:nvPr/>
        </p:nvCxnSpPr>
        <p:spPr>
          <a:xfrm flipH="1">
            <a:off x="1051242" y="4304961"/>
            <a:ext cx="510521" cy="154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5" idx="2"/>
            <a:endCxn id="12" idx="0"/>
          </p:cNvCxnSpPr>
          <p:nvPr/>
        </p:nvCxnSpPr>
        <p:spPr>
          <a:xfrm flipH="1">
            <a:off x="1368431" y="4304961"/>
            <a:ext cx="193332" cy="154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5" idx="2"/>
            <a:endCxn id="13" idx="0"/>
          </p:cNvCxnSpPr>
          <p:nvPr/>
        </p:nvCxnSpPr>
        <p:spPr>
          <a:xfrm>
            <a:off x="1561763" y="4304961"/>
            <a:ext cx="123857" cy="154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stCxn id="5" idx="2"/>
            <a:endCxn id="14" idx="0"/>
          </p:cNvCxnSpPr>
          <p:nvPr/>
        </p:nvCxnSpPr>
        <p:spPr>
          <a:xfrm>
            <a:off x="1561763" y="4304961"/>
            <a:ext cx="441046" cy="154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7" idx="2"/>
            <a:endCxn id="35" idx="0"/>
          </p:cNvCxnSpPr>
          <p:nvPr/>
        </p:nvCxnSpPr>
        <p:spPr>
          <a:xfrm flipH="1">
            <a:off x="2324558" y="4304961"/>
            <a:ext cx="742323" cy="154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7" idx="2"/>
            <a:endCxn id="36" idx="0"/>
          </p:cNvCxnSpPr>
          <p:nvPr/>
        </p:nvCxnSpPr>
        <p:spPr>
          <a:xfrm flipH="1">
            <a:off x="2641747" y="4304961"/>
            <a:ext cx="425134" cy="154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7" idx="2"/>
            <a:endCxn id="37" idx="0"/>
          </p:cNvCxnSpPr>
          <p:nvPr/>
        </p:nvCxnSpPr>
        <p:spPr>
          <a:xfrm flipH="1">
            <a:off x="2958936" y="4304961"/>
            <a:ext cx="107945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7" idx="2"/>
            <a:endCxn id="38" idx="0"/>
          </p:cNvCxnSpPr>
          <p:nvPr/>
        </p:nvCxnSpPr>
        <p:spPr>
          <a:xfrm>
            <a:off x="3066881" y="4304961"/>
            <a:ext cx="209244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7" idx="2"/>
            <a:endCxn id="39" idx="0"/>
          </p:cNvCxnSpPr>
          <p:nvPr/>
        </p:nvCxnSpPr>
        <p:spPr>
          <a:xfrm>
            <a:off x="3066881" y="4304961"/>
            <a:ext cx="526433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6" idx="2"/>
            <a:endCxn id="40" idx="0"/>
          </p:cNvCxnSpPr>
          <p:nvPr/>
        </p:nvCxnSpPr>
        <p:spPr>
          <a:xfrm flipH="1">
            <a:off x="3926370" y="4304961"/>
            <a:ext cx="645630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6" idx="2"/>
            <a:endCxn id="41" idx="0"/>
          </p:cNvCxnSpPr>
          <p:nvPr/>
        </p:nvCxnSpPr>
        <p:spPr>
          <a:xfrm flipH="1">
            <a:off x="4243559" y="4304961"/>
            <a:ext cx="328441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6" idx="2"/>
            <a:endCxn id="42" idx="0"/>
          </p:cNvCxnSpPr>
          <p:nvPr/>
        </p:nvCxnSpPr>
        <p:spPr>
          <a:xfrm flipH="1">
            <a:off x="4560748" y="4304961"/>
            <a:ext cx="11252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6" idx="2"/>
            <a:endCxn id="43" idx="0"/>
          </p:cNvCxnSpPr>
          <p:nvPr/>
        </p:nvCxnSpPr>
        <p:spPr>
          <a:xfrm>
            <a:off x="4572000" y="4304961"/>
            <a:ext cx="305937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6" idx="2"/>
            <a:endCxn id="44" idx="0"/>
          </p:cNvCxnSpPr>
          <p:nvPr/>
        </p:nvCxnSpPr>
        <p:spPr>
          <a:xfrm>
            <a:off x="4572000" y="4304961"/>
            <a:ext cx="623126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8" idx="2"/>
            <a:endCxn id="45" idx="0"/>
          </p:cNvCxnSpPr>
          <p:nvPr/>
        </p:nvCxnSpPr>
        <p:spPr>
          <a:xfrm flipH="1">
            <a:off x="5564724" y="4304961"/>
            <a:ext cx="512395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8" idx="2"/>
            <a:endCxn id="46" idx="0"/>
          </p:cNvCxnSpPr>
          <p:nvPr/>
        </p:nvCxnSpPr>
        <p:spPr>
          <a:xfrm flipH="1">
            <a:off x="5881913" y="4304961"/>
            <a:ext cx="195206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8" idx="2"/>
            <a:endCxn id="47" idx="0"/>
          </p:cNvCxnSpPr>
          <p:nvPr/>
        </p:nvCxnSpPr>
        <p:spPr>
          <a:xfrm>
            <a:off x="6077119" y="4304961"/>
            <a:ext cx="121983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8" idx="2"/>
            <a:endCxn id="48" idx="0"/>
          </p:cNvCxnSpPr>
          <p:nvPr/>
        </p:nvCxnSpPr>
        <p:spPr>
          <a:xfrm>
            <a:off x="6077119" y="4304961"/>
            <a:ext cx="439172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stCxn id="8" idx="2"/>
            <a:endCxn id="49" idx="0"/>
          </p:cNvCxnSpPr>
          <p:nvPr/>
        </p:nvCxnSpPr>
        <p:spPr>
          <a:xfrm>
            <a:off x="6077119" y="4304961"/>
            <a:ext cx="756361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9" idx="2"/>
            <a:endCxn id="50" idx="0"/>
          </p:cNvCxnSpPr>
          <p:nvPr/>
        </p:nvCxnSpPr>
        <p:spPr>
          <a:xfrm flipH="1">
            <a:off x="7156063" y="4304961"/>
            <a:ext cx="426175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9" idx="2"/>
            <a:endCxn id="51" idx="0"/>
          </p:cNvCxnSpPr>
          <p:nvPr/>
        </p:nvCxnSpPr>
        <p:spPr>
          <a:xfrm flipH="1">
            <a:off x="7473252" y="4304961"/>
            <a:ext cx="108986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9" idx="2"/>
            <a:endCxn id="52" idx="0"/>
          </p:cNvCxnSpPr>
          <p:nvPr/>
        </p:nvCxnSpPr>
        <p:spPr>
          <a:xfrm>
            <a:off x="7582238" y="4304961"/>
            <a:ext cx="208203" cy="154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/>
          <p:cNvCxnSpPr>
            <a:stCxn id="9" idx="2"/>
            <a:endCxn id="53" idx="0"/>
          </p:cNvCxnSpPr>
          <p:nvPr/>
        </p:nvCxnSpPr>
        <p:spPr>
          <a:xfrm>
            <a:off x="7582238" y="4304961"/>
            <a:ext cx="525392" cy="154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>
            <a:stCxn id="9" idx="2"/>
            <a:endCxn id="54" idx="0"/>
          </p:cNvCxnSpPr>
          <p:nvPr/>
        </p:nvCxnSpPr>
        <p:spPr>
          <a:xfrm>
            <a:off x="7582238" y="4304961"/>
            <a:ext cx="842581" cy="154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feld 138"/>
          <p:cNvSpPr txBox="1"/>
          <p:nvPr/>
        </p:nvSpPr>
        <p:spPr>
          <a:xfrm>
            <a:off x="36507" y="3658630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ähnliche</a:t>
            </a:r>
          </a:p>
          <a:p>
            <a:r>
              <a:rPr lang="de-DE" dirty="0" smtClean="0"/>
              <a:t>Wörter</a:t>
            </a:r>
            <a:endParaRPr lang="de-DE" dirty="0"/>
          </a:p>
        </p:txBody>
      </p:sp>
      <p:cxnSp>
        <p:nvCxnSpPr>
          <p:cNvPr id="145" name="Gerader Verbinder 144"/>
          <p:cNvCxnSpPr/>
          <p:nvPr/>
        </p:nvCxnSpPr>
        <p:spPr>
          <a:xfrm>
            <a:off x="130483" y="3410857"/>
            <a:ext cx="8332104" cy="9183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Gerader Verbinder 146"/>
          <p:cNvCxnSpPr/>
          <p:nvPr/>
        </p:nvCxnSpPr>
        <p:spPr>
          <a:xfrm flipH="1">
            <a:off x="218485" y="3414072"/>
            <a:ext cx="8206334" cy="10565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Rechteck 147"/>
          <p:cNvSpPr/>
          <p:nvPr/>
        </p:nvSpPr>
        <p:spPr>
          <a:xfrm>
            <a:off x="242761" y="5605383"/>
            <a:ext cx="8618018" cy="83781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3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139" grpId="0"/>
      <p:bldP spid="1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Synonymsuche durch Rekursion</a:t>
            </a: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7651126"/>
              </p:ext>
            </p:extLst>
          </p:nvPr>
        </p:nvGraphicFramePr>
        <p:xfrm>
          <a:off x="628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Inhaltsplatzhalt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2967127"/>
              </p:ext>
            </p:extLst>
          </p:nvPr>
        </p:nvGraphicFramePr>
        <p:xfrm>
          <a:off x="4629150" y="1825624"/>
          <a:ext cx="3886200" cy="4810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80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Konkretisierungen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2294395"/>
              </p:ext>
            </p:extLst>
          </p:nvPr>
        </p:nvGraphicFramePr>
        <p:xfrm>
          <a:off x="628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Inhaltsplatzhalt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8224685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Motivation </a:t>
            </a:r>
            <a:r>
              <a:rPr lang="de-DE" dirty="0"/>
              <a:t>und Problemstellung</a:t>
            </a:r>
          </a:p>
          <a:p>
            <a:r>
              <a:rPr lang="de-DE" dirty="0"/>
              <a:t>Word2Vec</a:t>
            </a:r>
          </a:p>
          <a:p>
            <a:r>
              <a:rPr lang="de-DE" dirty="0" smtClean="0"/>
              <a:t>Daten </a:t>
            </a:r>
            <a:r>
              <a:rPr lang="de-DE" dirty="0"/>
              <a:t>und Vorverarbeitung</a:t>
            </a:r>
          </a:p>
          <a:p>
            <a:r>
              <a:rPr lang="de-DE" dirty="0"/>
              <a:t>Wikipedia-Korpus</a:t>
            </a:r>
          </a:p>
          <a:p>
            <a:r>
              <a:rPr lang="de-DE" dirty="0" smtClean="0"/>
              <a:t>Experimente</a:t>
            </a:r>
            <a:endParaRPr lang="de-DE" dirty="0"/>
          </a:p>
          <a:p>
            <a:r>
              <a:rPr lang="de-DE" dirty="0" smtClean="0"/>
              <a:t>Fazit </a:t>
            </a:r>
            <a:r>
              <a:rPr lang="de-DE" dirty="0"/>
              <a:t>und Ausblick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1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Verallgemeinerungen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025115"/>
              </p:ext>
            </p:extLst>
          </p:nvPr>
        </p:nvGraphicFramePr>
        <p:xfrm>
          <a:off x="628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Inhaltsplatzhalt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5345572"/>
              </p:ext>
            </p:extLst>
          </p:nvPr>
        </p:nvGraphicFramePr>
        <p:xfrm>
          <a:off x="4629150" y="1825625"/>
          <a:ext cx="3886200" cy="4720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5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2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Unterschiedliche Beziehungen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46256309"/>
              </p:ext>
            </p:extLst>
          </p:nvPr>
        </p:nvGraphicFramePr>
        <p:xfrm>
          <a:off x="628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Inhaltsplatzhalt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6339640"/>
              </p:ext>
            </p:extLst>
          </p:nvPr>
        </p:nvGraphicFramePr>
        <p:xfrm>
          <a:off x="4629150" y="1825625"/>
          <a:ext cx="3886200" cy="4648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90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3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Erkennen von Mehrdeutigkeit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1949053"/>
              </p:ext>
            </p:extLst>
          </p:nvPr>
        </p:nvGraphicFramePr>
        <p:xfrm>
          <a:off x="628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Inhaltsplatzhalt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9464784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12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2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Erkennen von Mehrdeutigkeit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5" y="1825625"/>
            <a:ext cx="7437069" cy="4351338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9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Gesamtmodell:</a:t>
            </a:r>
          </a:p>
          <a:p>
            <a:pPr lvl="1"/>
            <a:r>
              <a:rPr lang="de-DE" dirty="0" smtClean="0"/>
              <a:t>Genereller Überblick</a:t>
            </a:r>
          </a:p>
          <a:p>
            <a:pPr lvl="1"/>
            <a:r>
              <a:rPr lang="de-DE" dirty="0" smtClean="0"/>
              <a:t>Verallgemeinerung</a:t>
            </a:r>
          </a:p>
          <a:p>
            <a:r>
              <a:rPr lang="de-DE" dirty="0" smtClean="0"/>
              <a:t>Domänenspezifisches Modell:</a:t>
            </a:r>
          </a:p>
          <a:p>
            <a:pPr lvl="1"/>
            <a:r>
              <a:rPr lang="de-DE" dirty="0" err="1" smtClean="0"/>
              <a:t>Fokussiertere</a:t>
            </a:r>
            <a:r>
              <a:rPr lang="de-DE" dirty="0" smtClean="0"/>
              <a:t> Betrachtung</a:t>
            </a:r>
          </a:p>
          <a:p>
            <a:r>
              <a:rPr lang="de-DE" dirty="0" smtClean="0"/>
              <a:t>Weitere Experimente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6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4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und 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Vergleich unterschiedlicher Korpora als Trainingsdaten</a:t>
            </a:r>
          </a:p>
          <a:p>
            <a:r>
              <a:rPr lang="de-DE" dirty="0" smtClean="0"/>
              <a:t>Ziel: passende Trainingsdaten für jeweilige Anwendung finden/benützen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1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Semantische und syntaktische Ähnlichkeit</a:t>
            </a:r>
          </a:p>
          <a:p>
            <a:r>
              <a:rPr lang="de-DE" dirty="0" smtClean="0"/>
              <a:t>Wörter aus gleichem Kontext werden als ähnlich erkannt</a:t>
            </a:r>
          </a:p>
          <a:p>
            <a:r>
              <a:rPr lang="de-DE" dirty="0" smtClean="0"/>
              <a:t>Wörter werden als Vektoren dargestellt</a:t>
            </a:r>
          </a:p>
          <a:p>
            <a:r>
              <a:rPr lang="de-DE" dirty="0" smtClean="0"/>
              <a:t>Training der Vektoren im neuronalen Netz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31" y="1825625"/>
            <a:ext cx="6006737" cy="4351338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 </a:t>
            </a:r>
            <a:r>
              <a:rPr lang="de-DE" dirty="0"/>
              <a:t>–</a:t>
            </a:r>
            <a:r>
              <a:rPr lang="de-DE" dirty="0" smtClean="0"/>
              <a:t> CBOW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Neuronales Netz ohne verdeckte Schichten</a:t>
            </a:r>
          </a:p>
          <a:p>
            <a:r>
              <a:rPr lang="de-DE" dirty="0" smtClean="0"/>
              <a:t>Eine Projektionsschicht</a:t>
            </a:r>
          </a:p>
          <a:p>
            <a:r>
              <a:rPr lang="de-DE" dirty="0" smtClean="0"/>
              <a:t>Aus dem Kontext wird ein Wort vorhergesagt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115" y="1825625"/>
            <a:ext cx="2578269" cy="4351338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2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 – Skip-gram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Neuronales Netz ohne verdeckte Schichten</a:t>
            </a:r>
          </a:p>
          <a:p>
            <a:r>
              <a:rPr lang="de-DE" dirty="0" smtClean="0"/>
              <a:t>Aus einem Wort wird der Kontext  vorhergesagt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65" y="1825625"/>
            <a:ext cx="2578570" cy="4351338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6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 – Arten von Ähnlichkeiten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33" y="2845738"/>
            <a:ext cx="4533333" cy="2311111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3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339</Words>
  <Application>Microsoft Office PowerPoint</Application>
  <PresentationFormat>Bildschirmpräsentation (4:3)</PresentationFormat>
  <Paragraphs>161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Semantische Beziehungen in Texten mit Word2Vec</vt:lpstr>
      <vt:lpstr>Agenda</vt:lpstr>
      <vt:lpstr>Motivation und Problemstellung</vt:lpstr>
      <vt:lpstr>Word2Vec</vt:lpstr>
      <vt:lpstr>Word2Vec</vt:lpstr>
      <vt:lpstr>Word2Vec</vt:lpstr>
      <vt:lpstr>Word2Vec – CBOW</vt:lpstr>
      <vt:lpstr>Word2Vec – Skip-gram</vt:lpstr>
      <vt:lpstr>Word2Vec – Arten von Ähnlichkeiten</vt:lpstr>
      <vt:lpstr>Daten und Vorverarbeitung</vt:lpstr>
      <vt:lpstr>Daten und Vorverarbeitung</vt:lpstr>
      <vt:lpstr>Daten und Vorverarbeitung</vt:lpstr>
      <vt:lpstr>Wikipedia-Korpus</vt:lpstr>
      <vt:lpstr>Wikipedia-Korpus</vt:lpstr>
      <vt:lpstr>Wikipedia-Korpus</vt:lpstr>
      <vt:lpstr>Experimente</vt:lpstr>
      <vt:lpstr>Synonymsuche durch Rekursion</vt:lpstr>
      <vt:lpstr>Synonymsuche durch Rekursion</vt:lpstr>
      <vt:lpstr>Konkretisierungen</vt:lpstr>
      <vt:lpstr>Verallgemeinerungen</vt:lpstr>
      <vt:lpstr>Unterschiedliche Beziehungen</vt:lpstr>
      <vt:lpstr>Erkennen von Mehrdeutigkeit</vt:lpstr>
      <vt:lpstr>Erkennen von Mehrdeutigkeit</vt:lpstr>
      <vt:lpstr>Fazit und Ausblick</vt:lpstr>
      <vt:lpstr>Vielen Dank für die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Mueller Ruben</dc:creator>
  <cp:lastModifiedBy>Mueller Ruben</cp:lastModifiedBy>
  <cp:revision>65</cp:revision>
  <dcterms:created xsi:type="dcterms:W3CDTF">2015-09-03T06:59:41Z</dcterms:created>
  <dcterms:modified xsi:type="dcterms:W3CDTF">2015-09-10T08:19:48Z</dcterms:modified>
</cp:coreProperties>
</file>