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9" r:id="rId5"/>
    <p:sldId id="261" r:id="rId6"/>
    <p:sldId id="278" r:id="rId7"/>
    <p:sldId id="279" r:id="rId8"/>
    <p:sldId id="280" r:id="rId9"/>
    <p:sldId id="281" r:id="rId10"/>
    <p:sldId id="268" r:id="rId11"/>
    <p:sldId id="259" r:id="rId12"/>
    <p:sldId id="265" r:id="rId13"/>
    <p:sldId id="267" r:id="rId14"/>
    <p:sldId id="260" r:id="rId15"/>
    <p:sldId id="266" r:id="rId16"/>
    <p:sldId id="263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62" r:id="rId25"/>
    <p:sldId id="264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Gesamtmodell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Tabelle1!$A$2:$A$3</c:f>
              <c:strCache>
                <c:ptCount val="2"/>
                <c:pt idx="0">
                  <c:v>Synonyme nicht enhalten</c:v>
                </c:pt>
                <c:pt idx="1">
                  <c:v>Synonyme enthalten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96</c:v>
                </c:pt>
                <c:pt idx="1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Technologiemodell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Tabelle1!$A$2:$A$4</c:f>
              <c:strCache>
                <c:ptCount val="3"/>
                <c:pt idx="0">
                  <c:v>nicht erkannt</c:v>
                </c:pt>
                <c:pt idx="1">
                  <c:v>erkannt</c:v>
                </c:pt>
                <c:pt idx="2">
                  <c:v>nicht im Modell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58</c:v>
                </c:pt>
                <c:pt idx="1">
                  <c:v>7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Technologiemodell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Tabelle1!$A$2:$A$4</c:f>
              <c:strCache>
                <c:ptCount val="3"/>
                <c:pt idx="0">
                  <c:v>Synonyme nicht enthalten</c:v>
                </c:pt>
                <c:pt idx="1">
                  <c:v>Synonyme enthalten</c:v>
                </c:pt>
                <c:pt idx="2">
                  <c:v>nicht im Modell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101</c:v>
                </c:pt>
                <c:pt idx="1">
                  <c:v>2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Gesamtmodell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Tabelle1!$A$2:$A$3</c:f>
              <c:strCache>
                <c:ptCount val="2"/>
                <c:pt idx="0">
                  <c:v>nicht konkretisiert</c:v>
                </c:pt>
                <c:pt idx="1">
                  <c:v>konkretisiert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199</c:v>
                </c:pt>
                <c:pt idx="1">
                  <c:v>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Technologiemodell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Tabelle1!$A$2:$A$4</c:f>
              <c:strCache>
                <c:ptCount val="3"/>
                <c:pt idx="0">
                  <c:v>nicht konkretisiert</c:v>
                </c:pt>
                <c:pt idx="1">
                  <c:v>konkretisiert</c:v>
                </c:pt>
                <c:pt idx="2">
                  <c:v>nicht im Modell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146</c:v>
                </c:pt>
                <c:pt idx="1">
                  <c:v>65</c:v>
                </c:pt>
                <c:pt idx="2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Gesamtmodell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Tabelle1!$A$2:$A$3</c:f>
              <c:strCache>
                <c:ptCount val="2"/>
                <c:pt idx="0">
                  <c:v>nicht verallgemeinert</c:v>
                </c:pt>
                <c:pt idx="1">
                  <c:v>verallgemeinert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102</c:v>
                </c:pt>
                <c:pt idx="1">
                  <c:v>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Technologiemodell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Tabelle1!$A$2:$A$4</c:f>
              <c:strCache>
                <c:ptCount val="3"/>
                <c:pt idx="0">
                  <c:v>nicht verallgemeinert</c:v>
                </c:pt>
                <c:pt idx="1">
                  <c:v>verallgemeinert</c:v>
                </c:pt>
                <c:pt idx="2">
                  <c:v>nicht im Modell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144</c:v>
                </c:pt>
                <c:pt idx="1">
                  <c:v>67</c:v>
                </c:pt>
                <c:pt idx="2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Gesamtmodell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Tabelle1!$A$2:$A$4</c:f>
              <c:strCache>
                <c:ptCount val="3"/>
                <c:pt idx="0">
                  <c:v>gleiches</c:v>
                </c:pt>
                <c:pt idx="1">
                  <c:v>in Beziehung</c:v>
                </c:pt>
                <c:pt idx="2">
                  <c:v>verschiedenes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81</c:v>
                </c:pt>
                <c:pt idx="1">
                  <c:v>118</c:v>
                </c:pt>
                <c:pt idx="2">
                  <c:v>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Technologiemodell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Tabelle1!$A$2:$A$5</c:f>
              <c:strCache>
                <c:ptCount val="4"/>
                <c:pt idx="0">
                  <c:v>gleiches</c:v>
                </c:pt>
                <c:pt idx="1">
                  <c:v>in Beziehung</c:v>
                </c:pt>
                <c:pt idx="2">
                  <c:v>verschiedenes</c:v>
                </c:pt>
                <c:pt idx="3">
                  <c:v>nicht im Modell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38</c:v>
                </c:pt>
                <c:pt idx="1">
                  <c:v>126</c:v>
                </c:pt>
                <c:pt idx="2">
                  <c:v>47</c:v>
                </c:pt>
                <c:pt idx="3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Gesamtmodell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Tabelle1!$A$2:$A$3</c:f>
              <c:strCache>
                <c:ptCount val="2"/>
                <c:pt idx="0">
                  <c:v>nicht erkannt</c:v>
                </c:pt>
                <c:pt idx="1">
                  <c:v>erkannt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59</c:v>
                </c:pt>
                <c:pt idx="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D096-6E55-4EEF-BA58-4033A04C26A2}" type="datetimeFigureOut">
              <a:rPr lang="de-DE" smtClean="0"/>
              <a:t>10.09.2015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07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D096-6E55-4EEF-BA58-4033A04C26A2}" type="datetimeFigureOut">
              <a:rPr lang="de-DE" smtClean="0"/>
              <a:t>10.09.2015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83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D096-6E55-4EEF-BA58-4033A04C26A2}" type="datetimeFigureOut">
              <a:rPr lang="de-DE" smtClean="0"/>
              <a:t>10.09.2015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99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D096-6E55-4EEF-BA58-4033A04C26A2}" type="datetimeFigureOut">
              <a:rPr lang="de-DE" smtClean="0"/>
              <a:t>10.09.2015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49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D096-6E55-4EEF-BA58-4033A04C26A2}" type="datetimeFigureOut">
              <a:rPr lang="de-DE" smtClean="0"/>
              <a:t>10.09.2015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32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D096-6E55-4EEF-BA58-4033A04C26A2}" type="datetimeFigureOut">
              <a:rPr lang="de-DE" smtClean="0"/>
              <a:t>10.09.2015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17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D096-6E55-4EEF-BA58-4033A04C26A2}" type="datetimeFigureOut">
              <a:rPr lang="de-DE" smtClean="0"/>
              <a:t>10.09.2015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02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D096-6E55-4EEF-BA58-4033A04C26A2}" type="datetimeFigureOut">
              <a:rPr lang="de-DE" smtClean="0"/>
              <a:t>10.09.2015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23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D096-6E55-4EEF-BA58-4033A04C26A2}" type="datetimeFigureOut">
              <a:rPr lang="de-DE" smtClean="0"/>
              <a:t>10.09.2015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28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D096-6E55-4EEF-BA58-4033A04C26A2}" type="datetimeFigureOut">
              <a:rPr lang="de-DE" smtClean="0"/>
              <a:t>10.09.2015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34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D096-6E55-4EEF-BA58-4033A04C26A2}" type="datetimeFigureOut">
              <a:rPr lang="de-DE" smtClean="0"/>
              <a:t>10.09.2015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09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D096-6E55-4EEF-BA58-4033A04C26A2}" type="datetimeFigureOut">
              <a:rPr lang="de-DE" smtClean="0"/>
              <a:t>10.09.2015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12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Semantische Beziehungen in Texten mit Word2Vec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</a:t>
            </a:r>
            <a:r>
              <a:rPr lang="de-DE" dirty="0" smtClean="0"/>
              <a:t>nd der Vergleich zwischen allgemeinen und domänenspezifischen Korpora als Trainingsdaten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357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und Vorverarbeitung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1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 und Vorverarbeitung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Trainingsdaten: &gt; Milliarden Wörter</a:t>
            </a:r>
          </a:p>
          <a:p>
            <a:r>
              <a:rPr lang="de-DE" dirty="0" smtClean="0"/>
              <a:t>Gesamte Wikipedia Daten</a:t>
            </a:r>
          </a:p>
          <a:p>
            <a:r>
              <a:rPr lang="de-DE" dirty="0" smtClean="0"/>
              <a:t>Teilkorpus über Technologie/PC/Internet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29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und Vorverarbeitung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52650" y="1461485"/>
            <a:ext cx="7886700" cy="435133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657347" y="3666756"/>
            <a:ext cx="1796432" cy="817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Wikipedia Daten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425121" y="2246412"/>
            <a:ext cx="852192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Artikel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425121" y="3174368"/>
            <a:ext cx="852192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Artikel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444087" y="4107588"/>
            <a:ext cx="852192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Artikel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7301709" y="2246412"/>
            <a:ext cx="1015424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pc="-150" dirty="0"/>
              <a:t>bereinigter</a:t>
            </a:r>
            <a:r>
              <a:rPr lang="de-DE" dirty="0"/>
              <a:t> </a:t>
            </a:r>
            <a:r>
              <a:rPr lang="de-DE" spc="-150" dirty="0"/>
              <a:t>Tech-Artikel</a:t>
            </a:r>
            <a:endParaRPr lang="de-DE" spc="-150" dirty="0"/>
          </a:p>
        </p:txBody>
      </p:sp>
      <p:sp>
        <p:nvSpPr>
          <p:cNvPr id="12" name="Rechteck 11"/>
          <p:cNvSpPr/>
          <p:nvPr/>
        </p:nvSpPr>
        <p:spPr>
          <a:xfrm>
            <a:off x="9035978" y="3160472"/>
            <a:ext cx="1529353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Technologie Daten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301709" y="3174368"/>
            <a:ext cx="1015424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pc="-150" dirty="0"/>
              <a:t>bereinigter</a:t>
            </a:r>
            <a:r>
              <a:rPr lang="de-DE" dirty="0"/>
              <a:t> </a:t>
            </a:r>
            <a:r>
              <a:rPr lang="de-DE" spc="-150" dirty="0"/>
              <a:t>Tech-Artikel</a:t>
            </a:r>
          </a:p>
        </p:txBody>
      </p:sp>
      <p:sp>
        <p:nvSpPr>
          <p:cNvPr id="14" name="Rechteck 13"/>
          <p:cNvSpPr/>
          <p:nvPr/>
        </p:nvSpPr>
        <p:spPr>
          <a:xfrm>
            <a:off x="7301709" y="4102324"/>
            <a:ext cx="1015424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pc="-150" dirty="0"/>
              <a:t>bereinigter</a:t>
            </a:r>
            <a:r>
              <a:rPr lang="de-DE" dirty="0"/>
              <a:t> </a:t>
            </a:r>
            <a:r>
              <a:rPr lang="de-DE" spc="-150" dirty="0"/>
              <a:t>Tech-Artikel</a:t>
            </a:r>
          </a:p>
        </p:txBody>
      </p:sp>
      <p:cxnSp>
        <p:nvCxnSpPr>
          <p:cNvPr id="16" name="Gerade Verbindung mit Pfeil 15"/>
          <p:cNvCxnSpPr>
            <a:stCxn id="4" idx="3"/>
            <a:endCxn id="5" idx="1"/>
          </p:cNvCxnSpPr>
          <p:nvPr/>
        </p:nvCxnSpPr>
        <p:spPr>
          <a:xfrm flipV="1">
            <a:off x="3453779" y="2642923"/>
            <a:ext cx="971342" cy="143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4" idx="3"/>
            <a:endCxn id="6" idx="1"/>
          </p:cNvCxnSpPr>
          <p:nvPr/>
        </p:nvCxnSpPr>
        <p:spPr>
          <a:xfrm flipV="1">
            <a:off x="3453779" y="3570879"/>
            <a:ext cx="971342" cy="50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4" idx="3"/>
            <a:endCxn id="7" idx="1"/>
          </p:cNvCxnSpPr>
          <p:nvPr/>
        </p:nvCxnSpPr>
        <p:spPr>
          <a:xfrm>
            <a:off x="3453779" y="4075404"/>
            <a:ext cx="990308" cy="42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5" idx="3"/>
          </p:cNvCxnSpPr>
          <p:nvPr/>
        </p:nvCxnSpPr>
        <p:spPr>
          <a:xfrm>
            <a:off x="5277314" y="2642922"/>
            <a:ext cx="275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6" idx="3"/>
          </p:cNvCxnSpPr>
          <p:nvPr/>
        </p:nvCxnSpPr>
        <p:spPr>
          <a:xfrm>
            <a:off x="5277314" y="3570878"/>
            <a:ext cx="275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7" idx="3"/>
          </p:cNvCxnSpPr>
          <p:nvPr/>
        </p:nvCxnSpPr>
        <p:spPr>
          <a:xfrm flipV="1">
            <a:off x="5296280" y="4498834"/>
            <a:ext cx="256961" cy="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9" idx="3"/>
            <a:endCxn id="12" idx="1"/>
          </p:cNvCxnSpPr>
          <p:nvPr/>
        </p:nvCxnSpPr>
        <p:spPr>
          <a:xfrm>
            <a:off x="8317133" y="2642922"/>
            <a:ext cx="718844" cy="91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3" idx="3"/>
            <a:endCxn id="12" idx="1"/>
          </p:cNvCxnSpPr>
          <p:nvPr/>
        </p:nvCxnSpPr>
        <p:spPr>
          <a:xfrm flipV="1">
            <a:off x="8317133" y="3556982"/>
            <a:ext cx="718844" cy="1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4" idx="3"/>
            <a:endCxn id="12" idx="1"/>
          </p:cNvCxnSpPr>
          <p:nvPr/>
        </p:nvCxnSpPr>
        <p:spPr>
          <a:xfrm flipV="1">
            <a:off x="8317133" y="3556982"/>
            <a:ext cx="718844" cy="94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3639604" y="2246412"/>
            <a:ext cx="668057" cy="3587415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pc="600" dirty="0">
                <a:solidFill>
                  <a:schemeClr val="bg2">
                    <a:lumMod val="25000"/>
                  </a:schemeClr>
                </a:solidFill>
              </a:rPr>
              <a:t>SAX-Parser</a:t>
            </a:r>
            <a:endParaRPr lang="de-DE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6516191" y="2246412"/>
            <a:ext cx="668057" cy="2648932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pc="600" dirty="0">
                <a:solidFill>
                  <a:schemeClr val="bg2">
                    <a:lumMod val="25000"/>
                  </a:schemeClr>
                </a:solidFill>
              </a:rPr>
              <a:t>PERL-Skript</a:t>
            </a:r>
            <a:endParaRPr lang="de-DE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4444087" y="5040807"/>
            <a:ext cx="852192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Artikel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4" idx="3"/>
            <a:endCxn id="36" idx="1"/>
          </p:cNvCxnSpPr>
          <p:nvPr/>
        </p:nvCxnSpPr>
        <p:spPr>
          <a:xfrm>
            <a:off x="3453779" y="4075403"/>
            <a:ext cx="990308" cy="136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5553241" y="2246412"/>
            <a:ext cx="668057" cy="3587414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pc="600" dirty="0" err="1">
                <a:solidFill>
                  <a:schemeClr val="bg2">
                    <a:lumMod val="25000"/>
                  </a:schemeClr>
                </a:solidFill>
              </a:rPr>
              <a:t>Klassifikator</a:t>
            </a:r>
            <a:endParaRPr lang="de-DE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8" name="Gerade Verbindung mit Pfeil 47"/>
          <p:cNvCxnSpPr>
            <a:stCxn id="36" idx="3"/>
          </p:cNvCxnSpPr>
          <p:nvPr/>
        </p:nvCxnSpPr>
        <p:spPr>
          <a:xfrm>
            <a:off x="5296280" y="5437317"/>
            <a:ext cx="256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>
            <a:off x="6221298" y="2642922"/>
            <a:ext cx="294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6221298" y="3556982"/>
            <a:ext cx="294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6221298" y="4498834"/>
            <a:ext cx="294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7184247" y="2642922"/>
            <a:ext cx="1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7170447" y="3570878"/>
            <a:ext cx="1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>
            <a:off x="7184247" y="4518586"/>
            <a:ext cx="1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18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2" grpId="0" animBg="1"/>
      <p:bldP spid="13" grpId="0" animBg="1"/>
      <p:bldP spid="14" grpId="0" animBg="1"/>
      <p:bldP spid="34" grpId="0" animBg="1"/>
      <p:bldP spid="35" grpId="0" animBg="1"/>
      <p:bldP spid="36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Wikipedia-Korpus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6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Wikipedia-Korpus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Große Menge an Daten (2,9 Mrd. Wörter)</a:t>
            </a:r>
          </a:p>
          <a:p>
            <a:r>
              <a:rPr lang="de-DE" dirty="0" smtClean="0"/>
              <a:t>Gute Qualität der Artikel</a:t>
            </a:r>
          </a:p>
          <a:p>
            <a:r>
              <a:rPr lang="de-DE" dirty="0" smtClean="0"/>
              <a:t>Breite Menge an Themen</a:t>
            </a:r>
          </a:p>
          <a:p>
            <a:r>
              <a:rPr lang="de-DE" dirty="0" smtClean="0"/>
              <a:t>Semantische Ähnlichkeit: Skip-gram &gt;&gt; CBOW</a:t>
            </a:r>
          </a:p>
          <a:p>
            <a:r>
              <a:rPr lang="de-DE" dirty="0" err="1" smtClean="0"/>
              <a:t>Hierarchical</a:t>
            </a:r>
            <a:r>
              <a:rPr lang="de-DE" dirty="0" smtClean="0"/>
              <a:t> </a:t>
            </a:r>
            <a:r>
              <a:rPr lang="de-DE" dirty="0" err="1" smtClean="0"/>
              <a:t>softmax</a:t>
            </a:r>
            <a:r>
              <a:rPr lang="de-DE" dirty="0" smtClean="0"/>
              <a:t>: gut für seltene Wörter</a:t>
            </a:r>
          </a:p>
          <a:p>
            <a:r>
              <a:rPr lang="de-DE" dirty="0" smtClean="0"/>
              <a:t>Negative </a:t>
            </a:r>
            <a:r>
              <a:rPr lang="de-DE" dirty="0" err="1" smtClean="0"/>
              <a:t>sampling</a:t>
            </a:r>
            <a:r>
              <a:rPr lang="de-DE" dirty="0" smtClean="0"/>
              <a:t>: niedrigdimensionale Vektoren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54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Wikipedia-Korpus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35" y="1825625"/>
            <a:ext cx="8652330" cy="4351338"/>
          </a:xfrm>
        </p:spPr>
      </p:pic>
      <p:sp>
        <p:nvSpPr>
          <p:cNvPr id="5" name="Rechteck 4"/>
          <p:cNvSpPr/>
          <p:nvPr/>
        </p:nvSpPr>
        <p:spPr>
          <a:xfrm>
            <a:off x="1934936" y="2569031"/>
            <a:ext cx="8134350" cy="367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25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Experimente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21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Synonymsuche durch Rekursion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52650" y="1828800"/>
            <a:ext cx="7886700" cy="435133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432452" y="1828801"/>
            <a:ext cx="1327094" cy="5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Testbegriff</a:t>
            </a:r>
          </a:p>
        </p:txBody>
      </p:sp>
      <p:sp>
        <p:nvSpPr>
          <p:cNvPr id="5" name="Rechteck 4"/>
          <p:cNvSpPr/>
          <p:nvPr/>
        </p:nvSpPr>
        <p:spPr>
          <a:xfrm>
            <a:off x="2810634" y="3738519"/>
            <a:ext cx="550258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spc="-150" dirty="0"/>
          </a:p>
        </p:txBody>
      </p:sp>
      <p:sp>
        <p:nvSpPr>
          <p:cNvPr id="6" name="Rechteck 5"/>
          <p:cNvSpPr/>
          <p:nvPr/>
        </p:nvSpPr>
        <p:spPr>
          <a:xfrm>
            <a:off x="5820871" y="3738519"/>
            <a:ext cx="550258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315752" y="3738519"/>
            <a:ext cx="550258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 sz="1200" spc="-150" dirty="0">
              <a:solidFill>
                <a:prstClr val="white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325990" y="3738519"/>
            <a:ext cx="550258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8831109" y="3738519"/>
            <a:ext cx="550258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136714" y="5853390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453903" y="5853390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771092" y="5853389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3088281" y="5853389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405470" y="5853389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3727219" y="5852478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4044408" y="5852478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4361597" y="5852477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4678786" y="5852477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4995975" y="5852477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5329031" y="5852477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5646220" y="5852477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5963409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6280598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6597787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6967385" y="5852477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7284574" y="5852477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7601763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7918952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8236141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8558724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8875913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9193102" y="5852475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9510291" y="5852475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9827480" y="5852475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7" name="Rechteck 66"/>
          <p:cNvSpPr/>
          <p:nvPr/>
        </p:nvSpPr>
        <p:spPr>
          <a:xfrm>
            <a:off x="2810633" y="2629913"/>
            <a:ext cx="6570734" cy="857755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pc="600" dirty="0" err="1">
                <a:solidFill>
                  <a:schemeClr val="bg2">
                    <a:lumMod val="25000"/>
                  </a:schemeClr>
                </a:solidFill>
              </a:rPr>
              <a:t>Model.most_similar</a:t>
            </a:r>
            <a:r>
              <a:rPr lang="de-DE" spc="600" dirty="0">
                <a:solidFill>
                  <a:schemeClr val="bg2">
                    <a:lumMod val="25000"/>
                  </a:schemeClr>
                </a:solidFill>
              </a:rPr>
              <a:t>()</a:t>
            </a:r>
            <a:endParaRPr lang="de-DE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2810633" y="4551193"/>
            <a:ext cx="6570734" cy="857755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pc="600" dirty="0" err="1">
                <a:solidFill>
                  <a:schemeClr val="bg2">
                    <a:lumMod val="25000"/>
                  </a:schemeClr>
                </a:solidFill>
              </a:rPr>
              <a:t>Model.most_similar</a:t>
            </a:r>
            <a:r>
              <a:rPr lang="de-DE" spc="600" dirty="0">
                <a:solidFill>
                  <a:schemeClr val="bg2">
                    <a:lumMod val="25000"/>
                  </a:schemeClr>
                </a:solidFill>
              </a:rPr>
              <a:t>()</a:t>
            </a:r>
            <a:endParaRPr lang="de-DE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0" name="Gerade Verbindung mit Pfeil 69"/>
          <p:cNvCxnSpPr>
            <a:stCxn id="4" idx="2"/>
            <a:endCxn id="5" idx="0"/>
          </p:cNvCxnSpPr>
          <p:nvPr/>
        </p:nvCxnSpPr>
        <p:spPr>
          <a:xfrm flipH="1">
            <a:off x="3085763" y="2419519"/>
            <a:ext cx="3010236" cy="13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" idx="2"/>
            <a:endCxn id="7" idx="0"/>
          </p:cNvCxnSpPr>
          <p:nvPr/>
        </p:nvCxnSpPr>
        <p:spPr>
          <a:xfrm flipH="1">
            <a:off x="4590881" y="2419519"/>
            <a:ext cx="1505118" cy="13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4" idx="2"/>
            <a:endCxn id="6" idx="0"/>
          </p:cNvCxnSpPr>
          <p:nvPr/>
        </p:nvCxnSpPr>
        <p:spPr>
          <a:xfrm>
            <a:off x="6096000" y="2419519"/>
            <a:ext cx="1" cy="13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4" idx="2"/>
            <a:endCxn id="8" idx="0"/>
          </p:cNvCxnSpPr>
          <p:nvPr/>
        </p:nvCxnSpPr>
        <p:spPr>
          <a:xfrm>
            <a:off x="6095999" y="2419519"/>
            <a:ext cx="1505120" cy="13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4" idx="2"/>
            <a:endCxn id="9" idx="0"/>
          </p:cNvCxnSpPr>
          <p:nvPr/>
        </p:nvCxnSpPr>
        <p:spPr>
          <a:xfrm>
            <a:off x="6096000" y="2419519"/>
            <a:ext cx="3010239" cy="13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5" idx="2"/>
            <a:endCxn id="10" idx="0"/>
          </p:cNvCxnSpPr>
          <p:nvPr/>
        </p:nvCxnSpPr>
        <p:spPr>
          <a:xfrm flipH="1">
            <a:off x="2258053" y="4304961"/>
            <a:ext cx="827710" cy="154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5" idx="2"/>
            <a:endCxn id="11" idx="0"/>
          </p:cNvCxnSpPr>
          <p:nvPr/>
        </p:nvCxnSpPr>
        <p:spPr>
          <a:xfrm flipH="1">
            <a:off x="2575243" y="4304961"/>
            <a:ext cx="510521" cy="154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5" idx="2"/>
            <a:endCxn id="12" idx="0"/>
          </p:cNvCxnSpPr>
          <p:nvPr/>
        </p:nvCxnSpPr>
        <p:spPr>
          <a:xfrm flipH="1">
            <a:off x="2892431" y="4304962"/>
            <a:ext cx="193332" cy="154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5" idx="2"/>
            <a:endCxn id="13" idx="0"/>
          </p:cNvCxnSpPr>
          <p:nvPr/>
        </p:nvCxnSpPr>
        <p:spPr>
          <a:xfrm>
            <a:off x="3085764" y="4304962"/>
            <a:ext cx="123857" cy="154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stCxn id="5" idx="2"/>
            <a:endCxn id="14" idx="0"/>
          </p:cNvCxnSpPr>
          <p:nvPr/>
        </p:nvCxnSpPr>
        <p:spPr>
          <a:xfrm>
            <a:off x="3085763" y="4304962"/>
            <a:ext cx="441046" cy="154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7" idx="2"/>
            <a:endCxn id="35" idx="0"/>
          </p:cNvCxnSpPr>
          <p:nvPr/>
        </p:nvCxnSpPr>
        <p:spPr>
          <a:xfrm flipH="1">
            <a:off x="3848559" y="4304961"/>
            <a:ext cx="742323" cy="154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7" idx="2"/>
            <a:endCxn id="36" idx="0"/>
          </p:cNvCxnSpPr>
          <p:nvPr/>
        </p:nvCxnSpPr>
        <p:spPr>
          <a:xfrm flipH="1">
            <a:off x="4165747" y="4304961"/>
            <a:ext cx="425134" cy="154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stCxn id="7" idx="2"/>
            <a:endCxn id="37" idx="0"/>
          </p:cNvCxnSpPr>
          <p:nvPr/>
        </p:nvCxnSpPr>
        <p:spPr>
          <a:xfrm flipH="1">
            <a:off x="4482937" y="4304962"/>
            <a:ext cx="107945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7" idx="2"/>
            <a:endCxn id="38" idx="0"/>
          </p:cNvCxnSpPr>
          <p:nvPr/>
        </p:nvCxnSpPr>
        <p:spPr>
          <a:xfrm>
            <a:off x="4590881" y="4304962"/>
            <a:ext cx="209244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7" idx="2"/>
            <a:endCxn id="39" idx="0"/>
          </p:cNvCxnSpPr>
          <p:nvPr/>
        </p:nvCxnSpPr>
        <p:spPr>
          <a:xfrm>
            <a:off x="4590882" y="4304962"/>
            <a:ext cx="526433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>
            <a:stCxn id="6" idx="2"/>
            <a:endCxn id="40" idx="0"/>
          </p:cNvCxnSpPr>
          <p:nvPr/>
        </p:nvCxnSpPr>
        <p:spPr>
          <a:xfrm flipH="1">
            <a:off x="5450370" y="4304962"/>
            <a:ext cx="645630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6" idx="2"/>
            <a:endCxn id="41" idx="0"/>
          </p:cNvCxnSpPr>
          <p:nvPr/>
        </p:nvCxnSpPr>
        <p:spPr>
          <a:xfrm flipH="1">
            <a:off x="5767560" y="4304962"/>
            <a:ext cx="328441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6" idx="2"/>
            <a:endCxn id="42" idx="0"/>
          </p:cNvCxnSpPr>
          <p:nvPr/>
        </p:nvCxnSpPr>
        <p:spPr>
          <a:xfrm flipH="1">
            <a:off x="6084748" y="4304961"/>
            <a:ext cx="11252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6" idx="2"/>
            <a:endCxn id="43" idx="0"/>
          </p:cNvCxnSpPr>
          <p:nvPr/>
        </p:nvCxnSpPr>
        <p:spPr>
          <a:xfrm>
            <a:off x="6096001" y="4304961"/>
            <a:ext cx="305937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>
            <a:stCxn id="6" idx="2"/>
            <a:endCxn id="44" idx="0"/>
          </p:cNvCxnSpPr>
          <p:nvPr/>
        </p:nvCxnSpPr>
        <p:spPr>
          <a:xfrm>
            <a:off x="6096000" y="4304961"/>
            <a:ext cx="623126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>
            <a:stCxn id="8" idx="2"/>
            <a:endCxn id="45" idx="0"/>
          </p:cNvCxnSpPr>
          <p:nvPr/>
        </p:nvCxnSpPr>
        <p:spPr>
          <a:xfrm flipH="1">
            <a:off x="7088725" y="4304962"/>
            <a:ext cx="512395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/>
          <p:cNvCxnSpPr>
            <a:stCxn id="8" idx="2"/>
            <a:endCxn id="46" idx="0"/>
          </p:cNvCxnSpPr>
          <p:nvPr/>
        </p:nvCxnSpPr>
        <p:spPr>
          <a:xfrm flipH="1">
            <a:off x="7405913" y="4304962"/>
            <a:ext cx="195206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stCxn id="8" idx="2"/>
            <a:endCxn id="47" idx="0"/>
          </p:cNvCxnSpPr>
          <p:nvPr/>
        </p:nvCxnSpPr>
        <p:spPr>
          <a:xfrm>
            <a:off x="7601120" y="4304961"/>
            <a:ext cx="121983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/>
          <p:cNvCxnSpPr>
            <a:stCxn id="8" idx="2"/>
            <a:endCxn id="48" idx="0"/>
          </p:cNvCxnSpPr>
          <p:nvPr/>
        </p:nvCxnSpPr>
        <p:spPr>
          <a:xfrm>
            <a:off x="7601119" y="4304961"/>
            <a:ext cx="439172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/>
          <p:cNvCxnSpPr>
            <a:stCxn id="8" idx="2"/>
            <a:endCxn id="49" idx="0"/>
          </p:cNvCxnSpPr>
          <p:nvPr/>
        </p:nvCxnSpPr>
        <p:spPr>
          <a:xfrm>
            <a:off x="7601120" y="4304961"/>
            <a:ext cx="756361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>
            <a:stCxn id="9" idx="2"/>
            <a:endCxn id="50" idx="0"/>
          </p:cNvCxnSpPr>
          <p:nvPr/>
        </p:nvCxnSpPr>
        <p:spPr>
          <a:xfrm flipH="1">
            <a:off x="8680064" y="4304961"/>
            <a:ext cx="426175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>
            <a:stCxn id="9" idx="2"/>
            <a:endCxn id="51" idx="0"/>
          </p:cNvCxnSpPr>
          <p:nvPr/>
        </p:nvCxnSpPr>
        <p:spPr>
          <a:xfrm flipH="1">
            <a:off x="8997252" y="4304961"/>
            <a:ext cx="108986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/>
          <p:cNvCxnSpPr>
            <a:stCxn id="9" idx="2"/>
            <a:endCxn id="52" idx="0"/>
          </p:cNvCxnSpPr>
          <p:nvPr/>
        </p:nvCxnSpPr>
        <p:spPr>
          <a:xfrm>
            <a:off x="9106239" y="4304962"/>
            <a:ext cx="208203" cy="154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/>
          <p:cNvCxnSpPr>
            <a:stCxn id="9" idx="2"/>
            <a:endCxn id="53" idx="0"/>
          </p:cNvCxnSpPr>
          <p:nvPr/>
        </p:nvCxnSpPr>
        <p:spPr>
          <a:xfrm>
            <a:off x="9106238" y="4304962"/>
            <a:ext cx="525392" cy="154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/>
          <p:cNvCxnSpPr>
            <a:stCxn id="9" idx="2"/>
            <a:endCxn id="54" idx="0"/>
          </p:cNvCxnSpPr>
          <p:nvPr/>
        </p:nvCxnSpPr>
        <p:spPr>
          <a:xfrm>
            <a:off x="9106239" y="4304962"/>
            <a:ext cx="842581" cy="154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feld 138"/>
          <p:cNvSpPr txBox="1"/>
          <p:nvPr/>
        </p:nvSpPr>
        <p:spPr>
          <a:xfrm>
            <a:off x="1560508" y="3658631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ähnliche</a:t>
            </a:r>
          </a:p>
          <a:p>
            <a:r>
              <a:rPr lang="de-DE" dirty="0"/>
              <a:t>Wörter</a:t>
            </a:r>
          </a:p>
        </p:txBody>
      </p:sp>
      <p:cxnSp>
        <p:nvCxnSpPr>
          <p:cNvPr id="145" name="Gerader Verbinder 144"/>
          <p:cNvCxnSpPr/>
          <p:nvPr/>
        </p:nvCxnSpPr>
        <p:spPr>
          <a:xfrm>
            <a:off x="1654483" y="3410858"/>
            <a:ext cx="8332104" cy="9183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Gerader Verbinder 146"/>
          <p:cNvCxnSpPr/>
          <p:nvPr/>
        </p:nvCxnSpPr>
        <p:spPr>
          <a:xfrm flipH="1">
            <a:off x="1742485" y="3414073"/>
            <a:ext cx="8206334" cy="10565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Rechteck 147"/>
          <p:cNvSpPr/>
          <p:nvPr/>
        </p:nvSpPr>
        <p:spPr>
          <a:xfrm>
            <a:off x="1766761" y="5605383"/>
            <a:ext cx="8618018" cy="83781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38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7" grpId="0" animBg="1"/>
      <p:bldP spid="68" grpId="0" animBg="1"/>
      <p:bldP spid="139" grpId="0"/>
      <p:bldP spid="1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Synonymsuche durch Rekursion</a:t>
            </a:r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95318862"/>
              </p:ext>
            </p:extLst>
          </p:nvPr>
        </p:nvGraphicFramePr>
        <p:xfrm>
          <a:off x="2152650" y="1825625"/>
          <a:ext cx="3546840" cy="4745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Inhaltsplatzhalter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9272765"/>
              </p:ext>
            </p:extLst>
          </p:nvPr>
        </p:nvGraphicFramePr>
        <p:xfrm>
          <a:off x="6153150" y="1825624"/>
          <a:ext cx="3886200" cy="5032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5280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4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Konkretisierungen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93204801"/>
              </p:ext>
            </p:extLst>
          </p:nvPr>
        </p:nvGraphicFramePr>
        <p:xfrm>
          <a:off x="21526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Inhaltsplatzhalt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8224685"/>
              </p:ext>
            </p:extLst>
          </p:nvPr>
        </p:nvGraphicFramePr>
        <p:xfrm>
          <a:off x="61531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5643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15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Verallgemeinerungen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9025115"/>
              </p:ext>
            </p:extLst>
          </p:nvPr>
        </p:nvGraphicFramePr>
        <p:xfrm>
          <a:off x="21526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Inhaltsplatzhalt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15345572"/>
              </p:ext>
            </p:extLst>
          </p:nvPr>
        </p:nvGraphicFramePr>
        <p:xfrm>
          <a:off x="6153150" y="1825625"/>
          <a:ext cx="3886200" cy="4720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2785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12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Unterschiedliche Beziehungen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46256309"/>
              </p:ext>
            </p:extLst>
          </p:nvPr>
        </p:nvGraphicFramePr>
        <p:xfrm>
          <a:off x="21526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Inhaltsplatzhalt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6339640"/>
              </p:ext>
            </p:extLst>
          </p:nvPr>
        </p:nvGraphicFramePr>
        <p:xfrm>
          <a:off x="6153150" y="1825625"/>
          <a:ext cx="3886200" cy="4648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190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3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Erkennen von Mehrdeutigkeit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31949053"/>
              </p:ext>
            </p:extLst>
          </p:nvPr>
        </p:nvGraphicFramePr>
        <p:xfrm>
          <a:off x="21526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Inhaltsplatzhalt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9464784"/>
              </p:ext>
            </p:extLst>
          </p:nvPr>
        </p:nvGraphicFramePr>
        <p:xfrm>
          <a:off x="61531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9812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12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Erkennen von Mehrdeutigkeit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65" y="1825625"/>
            <a:ext cx="7437069" cy="4351338"/>
          </a:xfrm>
        </p:spPr>
      </p:pic>
    </p:spTree>
    <p:extLst>
      <p:ext uri="{BB962C8B-B14F-4D97-AF65-F5344CB8AC3E}">
        <p14:creationId xmlns:p14="http://schemas.microsoft.com/office/powerpoint/2010/main" val="70195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und 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Gesamtmodell:</a:t>
            </a:r>
          </a:p>
          <a:p>
            <a:pPr lvl="1"/>
            <a:r>
              <a:rPr lang="de-DE" dirty="0" smtClean="0"/>
              <a:t>Genereller Überblick</a:t>
            </a:r>
          </a:p>
          <a:p>
            <a:pPr lvl="1"/>
            <a:r>
              <a:rPr lang="de-DE" dirty="0" smtClean="0"/>
              <a:t>Verallgemeinerung</a:t>
            </a:r>
          </a:p>
          <a:p>
            <a:r>
              <a:rPr lang="de-DE" dirty="0" smtClean="0"/>
              <a:t>Domänenspezifisches Modell:</a:t>
            </a:r>
          </a:p>
          <a:p>
            <a:pPr lvl="1"/>
            <a:r>
              <a:rPr lang="de-DE" dirty="0" err="1" smtClean="0"/>
              <a:t>Fokussiertere</a:t>
            </a:r>
            <a:r>
              <a:rPr lang="de-DE" dirty="0" smtClean="0"/>
              <a:t> Betrachtung</a:t>
            </a:r>
          </a:p>
          <a:p>
            <a:r>
              <a:rPr lang="de-DE" dirty="0" smtClean="0"/>
              <a:t>Weitere Experimente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65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die Aufmerksamkeit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4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und Problemstellung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Vergleich unterschiedlicher Korpora als Trainingsdaten</a:t>
            </a:r>
          </a:p>
          <a:p>
            <a:r>
              <a:rPr lang="de-DE" dirty="0" smtClean="0"/>
              <a:t>Ziel: passende Trainingsdaten für jeweilige Anwendung finden/benützen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0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Word2Vec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1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Word2Vec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Semantische und syntaktische Ähnlichkeit</a:t>
            </a:r>
          </a:p>
          <a:p>
            <a:r>
              <a:rPr lang="de-DE" dirty="0" smtClean="0"/>
              <a:t>Wörter aus gleichem Kontext werden als ähnlich erkannt</a:t>
            </a:r>
          </a:p>
          <a:p>
            <a:r>
              <a:rPr lang="de-DE" dirty="0" smtClean="0"/>
              <a:t>Wörter werden als Vektoren dargestellt</a:t>
            </a:r>
          </a:p>
          <a:p>
            <a:r>
              <a:rPr lang="de-DE" dirty="0" smtClean="0"/>
              <a:t>Training der Vektoren im neuronalen Netz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71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Word2Vec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31" y="1825625"/>
            <a:ext cx="6006737" cy="4351338"/>
          </a:xfrm>
        </p:spPr>
      </p:pic>
    </p:spTree>
    <p:extLst>
      <p:ext uri="{BB962C8B-B14F-4D97-AF65-F5344CB8AC3E}">
        <p14:creationId xmlns:p14="http://schemas.microsoft.com/office/powerpoint/2010/main" val="3432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Word2Vec </a:t>
            </a:r>
            <a:r>
              <a:rPr lang="de-DE" dirty="0"/>
              <a:t>–</a:t>
            </a:r>
            <a:r>
              <a:rPr lang="de-DE" dirty="0" smtClean="0"/>
              <a:t> CBOW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Neuronales Netz ohne verdeckte Schichten</a:t>
            </a:r>
          </a:p>
          <a:p>
            <a:r>
              <a:rPr lang="de-DE" dirty="0" smtClean="0"/>
              <a:t>Eine Projektionsschicht</a:t>
            </a:r>
          </a:p>
          <a:p>
            <a:r>
              <a:rPr lang="de-DE" dirty="0" smtClean="0"/>
              <a:t>Aus dem Kontext wird ein Wort vorhergesagt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116" y="1825625"/>
            <a:ext cx="2578269" cy="4351338"/>
          </a:xfrm>
        </p:spPr>
      </p:pic>
    </p:spTree>
    <p:extLst>
      <p:ext uri="{BB962C8B-B14F-4D97-AF65-F5344CB8AC3E}">
        <p14:creationId xmlns:p14="http://schemas.microsoft.com/office/powerpoint/2010/main" val="269325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Word2Vec – Skip-gram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Neuronales Netz ohne verdeckte Schichten</a:t>
            </a:r>
          </a:p>
          <a:p>
            <a:r>
              <a:rPr lang="de-DE" dirty="0" smtClean="0"/>
              <a:t>Aus einem Wort wird der Kontext  vorhergesagt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965" y="1825625"/>
            <a:ext cx="2578570" cy="4351338"/>
          </a:xfrm>
        </p:spPr>
      </p:pic>
    </p:spTree>
    <p:extLst>
      <p:ext uri="{BB962C8B-B14F-4D97-AF65-F5344CB8AC3E}">
        <p14:creationId xmlns:p14="http://schemas.microsoft.com/office/powerpoint/2010/main" val="427064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Word2Vec – Arten von Ähnlichkeiten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33" y="2845738"/>
            <a:ext cx="4533333" cy="2311111"/>
          </a:xfrm>
        </p:spPr>
      </p:pic>
    </p:spTree>
    <p:extLst>
      <p:ext uri="{BB962C8B-B14F-4D97-AF65-F5344CB8AC3E}">
        <p14:creationId xmlns:p14="http://schemas.microsoft.com/office/powerpoint/2010/main" val="7643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226</Words>
  <Application>Microsoft Office PowerPoint</Application>
  <PresentationFormat>Breitbild</PresentationFormat>
  <Paragraphs>79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Semantische Beziehungen in Texten mit Word2Vec</vt:lpstr>
      <vt:lpstr>Agenda</vt:lpstr>
      <vt:lpstr>Motivation und Problemstellung</vt:lpstr>
      <vt:lpstr>Word2Vec</vt:lpstr>
      <vt:lpstr>Word2Vec</vt:lpstr>
      <vt:lpstr>Word2Vec</vt:lpstr>
      <vt:lpstr>Word2Vec – CBOW</vt:lpstr>
      <vt:lpstr>Word2Vec – Skip-gram</vt:lpstr>
      <vt:lpstr>Word2Vec – Arten von Ähnlichkeiten</vt:lpstr>
      <vt:lpstr>Daten und Vorverarbeitung</vt:lpstr>
      <vt:lpstr>Daten und Vorverarbeitung</vt:lpstr>
      <vt:lpstr>Daten und Vorverarbeitung</vt:lpstr>
      <vt:lpstr>Wikipedia-Korpus</vt:lpstr>
      <vt:lpstr>Wikipedia-Korpus</vt:lpstr>
      <vt:lpstr>Wikipedia-Korpus</vt:lpstr>
      <vt:lpstr>Experimente</vt:lpstr>
      <vt:lpstr>Synonymsuche durch Rekursion</vt:lpstr>
      <vt:lpstr>Synonymsuche durch Rekursion</vt:lpstr>
      <vt:lpstr>Konkretisierungen</vt:lpstr>
      <vt:lpstr>Verallgemeinerungen</vt:lpstr>
      <vt:lpstr>Unterschiedliche Beziehungen</vt:lpstr>
      <vt:lpstr>Erkennen von Mehrdeutigkeit</vt:lpstr>
      <vt:lpstr>Erkennen von Mehrdeutigkeit</vt:lpstr>
      <vt:lpstr>Fazit und Ausblick</vt:lpstr>
      <vt:lpstr>Vielen Dank für die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Mueller Ruben</dc:creator>
  <cp:lastModifiedBy>Mueller Ruben</cp:lastModifiedBy>
  <cp:revision>63</cp:revision>
  <dcterms:created xsi:type="dcterms:W3CDTF">2015-09-03T06:59:41Z</dcterms:created>
  <dcterms:modified xsi:type="dcterms:W3CDTF">2015-09-10T08:10:02Z</dcterms:modified>
</cp:coreProperties>
</file>