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289" r:id="rId9"/>
    <p:sldId id="287" r:id="rId10"/>
    <p:sldId id="288" r:id="rId11"/>
    <p:sldId id="265" r:id="rId12"/>
    <p:sldId id="257" r:id="rId13"/>
    <p:sldId id="258" r:id="rId14"/>
    <p:sldId id="259" r:id="rId15"/>
    <p:sldId id="264" r:id="rId16"/>
    <p:sldId id="263" r:id="rId17"/>
    <p:sldId id="270" r:id="rId18"/>
    <p:sldId id="262" r:id="rId19"/>
    <p:sldId id="261" r:id="rId20"/>
    <p:sldId id="291" r:id="rId21"/>
    <p:sldId id="260" r:id="rId22"/>
    <p:sldId id="269" r:id="rId23"/>
    <p:sldId id="266" r:id="rId24"/>
    <p:sldId id="267" r:id="rId25"/>
    <p:sldId id="268" r:id="rId26"/>
    <p:sldId id="271" r:id="rId27"/>
    <p:sldId id="272" r:id="rId28"/>
    <p:sldId id="290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5" r:id="rId40"/>
    <p:sldId id="286" r:id="rId41"/>
    <p:sldId id="284" r:id="rId42"/>
    <p:sldId id="292" r:id="rId43"/>
    <p:sldId id="304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5" r:id="rId5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9831" autoAdjust="0"/>
    <p:restoredTop sz="94595" autoAdjust="0"/>
  </p:normalViewPr>
  <p:slideViewPr>
    <p:cSldViewPr>
      <p:cViewPr varScale="1">
        <p:scale>
          <a:sx n="44" d="100"/>
          <a:sy n="44" d="100"/>
        </p:scale>
        <p:origin x="-114" y="-18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20301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System rozproszonej wymiany numerów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868346"/>
          </a:xfrm>
        </p:spPr>
        <p:txBody>
          <a:bodyPr/>
          <a:lstStyle/>
          <a:p>
            <a:r>
              <a:rPr lang="pl-PL" dirty="0" smtClean="0"/>
              <a:t>Komunikacja</a:t>
            </a:r>
            <a:endParaRPr lang="pl-PL" dirty="0"/>
          </a:p>
        </p:txBody>
      </p:sp>
      <p:pic>
        <p:nvPicPr>
          <p:cNvPr id="6" name="Obraz 5" descr="systemLocaliz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785794"/>
            <a:ext cx="8512820" cy="5572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diagramklasP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071546"/>
            <a:ext cx="8143900" cy="4920434"/>
          </a:xfrm>
          <a:prstGeom prst="rect">
            <a:avLst/>
          </a:prstGeom>
        </p:spPr>
      </p:pic>
      <p:sp>
        <p:nvSpPr>
          <p:cNvPr id="7" name="Tytuł 3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pl-PL" dirty="0" smtClean="0"/>
              <a:t>Diagram komponentów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3071802" y="2600332"/>
            <a:ext cx="5715040" cy="971544"/>
          </a:xfrm>
        </p:spPr>
        <p:txBody>
          <a:bodyPr/>
          <a:lstStyle/>
          <a:p>
            <a:r>
              <a:rPr lang="pl-PL" dirty="0" smtClean="0"/>
              <a:t>Opis Modułów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NumbexUDPClient</a:t>
            </a:r>
            <a:endParaRPr lang="pl-PL" dirty="0"/>
          </a:p>
        </p:txBody>
      </p:sp>
      <p:sp>
        <p:nvSpPr>
          <p:cNvPr id="11" name="Symbol zastępczy zawartości 10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1863911"/>
          </a:xfrm>
        </p:spPr>
        <p:txBody>
          <a:bodyPr/>
          <a:lstStyle/>
          <a:p>
            <a:r>
              <a:rPr lang="pl-PL" dirty="0" smtClean="0"/>
              <a:t>Odpytywanie bazy o dostępność numeru</a:t>
            </a:r>
          </a:p>
        </p:txBody>
      </p:sp>
      <p:graphicFrame>
        <p:nvGraphicFramePr>
          <p:cNvPr id="12" name="Symbol zastępczy zawartości 6"/>
          <p:cNvGraphicFramePr>
            <a:graphicFrameLocks/>
          </p:cNvGraphicFramePr>
          <p:nvPr/>
        </p:nvGraphicFramePr>
        <p:xfrm>
          <a:off x="428596" y="378619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  <a:gridCol w="6015022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Parametr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Działanie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-p |</a:t>
                      </a:r>
                      <a:r>
                        <a:rPr lang="pl-PL" baseline="0" dirty="0" smtClean="0"/>
                        <a:t> --port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Port docelowy UDP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-t</a:t>
                      </a:r>
                      <a:r>
                        <a:rPr lang="pl-PL" baseline="0" dirty="0" smtClean="0"/>
                        <a:t> | --</a:t>
                      </a:r>
                      <a:r>
                        <a:rPr lang="pl-PL" baseline="0" dirty="0" err="1" smtClean="0"/>
                        <a:t>timeout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Timeout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304862"/>
          </a:xfrm>
        </p:spPr>
        <p:txBody>
          <a:bodyPr>
            <a:normAutofit/>
          </a:bodyPr>
          <a:lstStyle/>
          <a:p>
            <a:r>
              <a:rPr lang="pl-PL" dirty="0" smtClean="0"/>
              <a:t>Przyjmuje zapytania o numer i przekazuje je do bazy</a:t>
            </a:r>
          </a:p>
          <a:p>
            <a:r>
              <a:rPr lang="pl-PL" dirty="0" smtClean="0"/>
              <a:t>Praca w dwóch trybach: </a:t>
            </a:r>
          </a:p>
          <a:p>
            <a:pPr lvl="1"/>
            <a:r>
              <a:rPr lang="pl-PL" dirty="0" smtClean="0"/>
              <a:t>Odpytywanie bazy</a:t>
            </a:r>
          </a:p>
          <a:p>
            <a:pPr lvl="1"/>
            <a:r>
              <a:rPr lang="pl-PL" dirty="0" smtClean="0"/>
              <a:t>Kopiowanie bazy do drzewa przedziałowego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NumbexUDPServer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71472" y="4000504"/>
          <a:ext cx="8358246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  <a:gridCol w="571504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Parametr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Działanie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-l | --</a:t>
                      </a:r>
                      <a:r>
                        <a:rPr lang="pl-PL" dirty="0" err="1" smtClean="0"/>
                        <a:t>loglevel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Loglevel</a:t>
                      </a:r>
                      <a:r>
                        <a:rPr lang="pl-PL" dirty="0" smtClean="0"/>
                        <a:t> (DEBUG,</a:t>
                      </a:r>
                      <a:r>
                        <a:rPr lang="pl-PL" baseline="0" dirty="0" smtClean="0"/>
                        <a:t> WARN)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-p | --port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Port UDP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-b | --bind-to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Host do przypięcia się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-i |</a:t>
                      </a:r>
                      <a:r>
                        <a:rPr lang="pl-PL" baseline="0" dirty="0" smtClean="0"/>
                        <a:t> --</a:t>
                      </a:r>
                      <a:r>
                        <a:rPr lang="pl-PL" baseline="0" dirty="0" err="1" smtClean="0"/>
                        <a:t>interval-tree=X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X &gt; 0 oznacza</a:t>
                      </a:r>
                      <a:r>
                        <a:rPr lang="pl-PL" baseline="0" dirty="0" smtClean="0"/>
                        <a:t> ilość sekund pomiędzy kopiowaniem bazy do drzewa; &lt;= 0 wyłącza drzewo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28596" y="2714620"/>
            <a:ext cx="8229600" cy="3000396"/>
          </a:xfrm>
        </p:spPr>
        <p:txBody>
          <a:bodyPr>
            <a:normAutofit/>
          </a:bodyPr>
          <a:lstStyle/>
          <a:p>
            <a:r>
              <a:rPr lang="pl-PL" dirty="0" smtClean="0"/>
              <a:t>Kopia lokalnej bazy danych</a:t>
            </a:r>
          </a:p>
          <a:p>
            <a:r>
              <a:rPr lang="pl-PL" dirty="0" smtClean="0"/>
              <a:t>Zmiany w bazie logowane tak jak w Git; trzymane w repozytorium</a:t>
            </a:r>
          </a:p>
          <a:p>
            <a:r>
              <a:rPr lang="pl-PL" dirty="0" smtClean="0"/>
              <a:t>Numery (zakresy) trzymane jako drzewa katalogów</a:t>
            </a:r>
          </a:p>
          <a:p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pl-PL" dirty="0" smtClean="0"/>
              <a:t>Git </a:t>
            </a:r>
            <a:r>
              <a:rPr lang="pl-PL" dirty="0" err="1" smtClean="0"/>
              <a:t>Database</a:t>
            </a:r>
            <a:endParaRPr lang="pl-PL" dirty="0"/>
          </a:p>
        </p:txBody>
      </p:sp>
      <p:sp>
        <p:nvSpPr>
          <p:cNvPr id="4" name="Symbol zastępczy zawartości 1"/>
          <p:cNvSpPr txBox="1">
            <a:spLocks/>
          </p:cNvSpPr>
          <p:nvPr/>
        </p:nvSpPr>
        <p:spPr>
          <a:xfrm>
            <a:off x="428596" y="1214422"/>
            <a:ext cx="8229600" cy="92869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l-PL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 – system DVCS (</a:t>
            </a:r>
            <a:r>
              <a:rPr kumimoji="0" lang="pl-PL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Distributed</a:t>
            </a:r>
            <a:r>
              <a:rPr kumimoji="0" lang="pl-PL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7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Version</a:t>
            </a:r>
            <a:r>
              <a:rPr kumimoji="0" lang="pl-PL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7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</a:t>
            </a:r>
            <a:r>
              <a:rPr kumimoji="0" lang="pl-PL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pl-PL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pl-PL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E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357298"/>
            <a:ext cx="7270249" cy="4525962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Database</a:t>
            </a:r>
            <a:r>
              <a:rPr lang="pl-PL" dirty="0" smtClean="0"/>
              <a:t> (ERD diagram)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Klasa </a:t>
            </a:r>
            <a:r>
              <a:rPr lang="pl-PL" dirty="0" err="1" smtClean="0"/>
              <a:t>Database</a:t>
            </a:r>
            <a:endParaRPr lang="pl-PL" dirty="0" smtClean="0"/>
          </a:p>
          <a:p>
            <a:pPr lvl="1"/>
            <a:r>
              <a:rPr lang="pl-PL" dirty="0" smtClean="0"/>
              <a:t>Zbiór metod do komunikacji z bazą danych</a:t>
            </a:r>
          </a:p>
          <a:p>
            <a:pPr lvl="1"/>
            <a:r>
              <a:rPr lang="pl-PL" dirty="0" smtClean="0"/>
              <a:t>Medium komunikacji z bazą dla modułów: </a:t>
            </a:r>
          </a:p>
          <a:p>
            <a:pPr lvl="2"/>
            <a:r>
              <a:rPr lang="pl-PL" dirty="0" err="1" smtClean="0"/>
              <a:t>Numbex</a:t>
            </a:r>
            <a:r>
              <a:rPr lang="pl-PL" dirty="0" smtClean="0"/>
              <a:t> UDP Server</a:t>
            </a:r>
          </a:p>
          <a:p>
            <a:pPr lvl="2"/>
            <a:r>
              <a:rPr lang="pl-PL" dirty="0" err="1" smtClean="0"/>
              <a:t>Numbex</a:t>
            </a:r>
            <a:r>
              <a:rPr lang="pl-PL" dirty="0" smtClean="0"/>
              <a:t> Server</a:t>
            </a:r>
          </a:p>
          <a:p>
            <a:pPr lvl="2"/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Daemon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Database</a:t>
            </a:r>
            <a:r>
              <a:rPr lang="pl-PL" dirty="0" smtClean="0"/>
              <a:t> (</a:t>
            </a:r>
            <a:r>
              <a:rPr lang="pl-PL" dirty="0" err="1" smtClean="0"/>
              <a:t>Database.py</a:t>
            </a:r>
            <a:r>
              <a:rPr lang="pl-PL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Komunikacja przez </a:t>
            </a:r>
            <a:r>
              <a:rPr lang="pl-PL" dirty="0" err="1" smtClean="0"/>
              <a:t>WebService</a:t>
            </a:r>
            <a:r>
              <a:rPr lang="pl-PL" dirty="0" smtClean="0"/>
              <a:t> z </a:t>
            </a:r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 smtClean="0"/>
          </a:p>
          <a:p>
            <a:r>
              <a:rPr lang="pl-PL" dirty="0" smtClean="0"/>
              <a:t>Pobieranie, wysyłanie danych (rekordy CSV)</a:t>
            </a:r>
          </a:p>
          <a:p>
            <a:r>
              <a:rPr lang="pl-PL" dirty="0" smtClean="0"/>
              <a:t>Działa jako wątek demona</a:t>
            </a:r>
          </a:p>
          <a:p>
            <a:pPr>
              <a:buNone/>
            </a:pP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Numbex</a:t>
            </a:r>
            <a:r>
              <a:rPr lang="pl-PL" dirty="0" smtClean="0"/>
              <a:t> Server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Komunikacja przez </a:t>
            </a:r>
            <a:r>
              <a:rPr lang="pl-PL" dirty="0" err="1" smtClean="0"/>
              <a:t>WebService</a:t>
            </a:r>
            <a:r>
              <a:rPr lang="pl-PL" dirty="0" smtClean="0"/>
              <a:t> z </a:t>
            </a:r>
            <a:r>
              <a:rPr lang="pl-PL" dirty="0" err="1" smtClean="0"/>
              <a:t>Numbex</a:t>
            </a:r>
            <a:r>
              <a:rPr lang="pl-PL" dirty="0" smtClean="0"/>
              <a:t> Server</a:t>
            </a:r>
          </a:p>
          <a:p>
            <a:r>
              <a:rPr lang="pl-PL" dirty="0" smtClean="0"/>
              <a:t>Pobieranie, wysyłanie danych (rekordy CSV)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3357554" y="2643182"/>
            <a:ext cx="5000660" cy="828668"/>
          </a:xfrm>
        </p:spPr>
        <p:txBody>
          <a:bodyPr/>
          <a:lstStyle/>
          <a:p>
            <a:r>
              <a:rPr lang="pl-PL" dirty="0" smtClean="0"/>
              <a:t>Założenia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8596" y="1571612"/>
          <a:ext cx="842968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  <a:gridCol w="542928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Komenda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Opis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pullall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</a:t>
                      </a:r>
                      <a:r>
                        <a:rPr lang="pl-PL" sz="1400" baseline="0" dirty="0" smtClean="0"/>
                        <a:t> całej bazy danych w formacie CSV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</a:t>
                      </a:r>
                      <a:r>
                        <a:rPr lang="pl-PL" sz="1400" dirty="0" smtClean="0"/>
                        <a:t> &lt;SINCE&gt;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 od daty SINCE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pullsign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</a:t>
                      </a:r>
                      <a:r>
                        <a:rPr lang="pl-PL" sz="1400" baseline="0" dirty="0" smtClean="0"/>
                        <a:t> niepodpisanych</a:t>
                      </a:r>
                    </a:p>
                    <a:p>
                      <a:r>
                        <a:rPr lang="pl-PL" sz="1400" baseline="0" dirty="0" smtClean="0"/>
                        <a:t>(takie rekordy mogą powstać podczas aktualizacji w wyniku dzielenia zakresów)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</a:t>
                      </a:r>
                      <a:r>
                        <a:rPr lang="pl-PL" sz="1400" dirty="0" smtClean="0"/>
                        <a:t> &lt;PLIK&gt;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</a:t>
                      </a:r>
                      <a:r>
                        <a:rPr lang="pl-PL" sz="1400" baseline="0" dirty="0" smtClean="0"/>
                        <a:t> w celu zaktualizowania bazy (plik CSV musi zawierać podpisy)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sendsign</a:t>
                      </a:r>
                      <a:r>
                        <a:rPr lang="pl-PL" sz="1400" dirty="0" smtClean="0"/>
                        <a:t> &lt;PLIK&gt;</a:t>
                      </a:r>
                      <a:r>
                        <a:rPr lang="pl-PL" sz="1400" baseline="0" dirty="0"/>
                        <a:t> </a:t>
                      </a:r>
                      <a:r>
                        <a:rPr lang="pl-PL" sz="1400" baseline="0" dirty="0" smtClean="0"/>
                        <a:t>&lt;PEM&gt;</a:t>
                      </a:r>
                      <a:endParaRPr lang="pl-P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 bez podpisów</a:t>
                      </a:r>
                      <a:r>
                        <a:rPr lang="pl-PL" sz="1400" baseline="0" dirty="0" smtClean="0"/>
                        <a:t> (program podpisuje kluczem PEM)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getpubkeys</a:t>
                      </a:r>
                      <a:r>
                        <a:rPr lang="pl-PL" sz="1400" dirty="0" smtClean="0"/>
                        <a:t> &lt;OWNER&gt;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Pobiera klucze publiczne przypisane</a:t>
                      </a:r>
                      <a:r>
                        <a:rPr lang="pl-PL" sz="1400" baseline="0" dirty="0" smtClean="0"/>
                        <a:t> do właściciela OWNER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rmpubkey</a:t>
                      </a:r>
                      <a:r>
                        <a:rPr lang="pl-PL" sz="1400" dirty="0" smtClean="0"/>
                        <a:t> &lt;ID&gt;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Usuwa klucz publiczny od</a:t>
                      </a:r>
                      <a:r>
                        <a:rPr lang="pl-PL" sz="1400" baseline="0" dirty="0" smtClean="0"/>
                        <a:t> id = </a:t>
                      </a:r>
                      <a:r>
                        <a:rPr lang="pl-PL" sz="1400" dirty="0" err="1" smtClean="0"/>
                        <a:t>ID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sendpubkey</a:t>
                      </a:r>
                      <a:r>
                        <a:rPr lang="pl-PL" sz="1400" dirty="0" smtClean="0"/>
                        <a:t> &lt;OWNER&gt;</a:t>
                      </a:r>
                      <a:r>
                        <a:rPr lang="pl-PL" sz="1400" baseline="0" dirty="0" smtClean="0"/>
                        <a:t> </a:t>
                      </a:r>
                      <a:r>
                        <a:rPr lang="pl-PL" sz="1400" dirty="0" smtClean="0"/>
                        <a:t>&lt;PEM&gt;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 smtClean="0"/>
                        <a:t>Wysyła</a:t>
                      </a:r>
                      <a:r>
                        <a:rPr lang="pl-PL" sz="1400" b="0" baseline="0" dirty="0" smtClean="0"/>
                        <a:t> klucz publiczny PEM i przypisuje go do OWNER</a:t>
                      </a:r>
                      <a:endParaRPr lang="pl-PL" sz="1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85720" y="1481328"/>
            <a:ext cx="8572560" cy="4525963"/>
          </a:xfrm>
        </p:spPr>
        <p:txBody>
          <a:bodyPr/>
          <a:lstStyle/>
          <a:p>
            <a:r>
              <a:rPr lang="pl-PL" dirty="0" smtClean="0"/>
              <a:t>Demon p2p</a:t>
            </a:r>
          </a:p>
          <a:p>
            <a:r>
              <a:rPr lang="pl-PL" dirty="0" smtClean="0"/>
              <a:t>Synchronizacja lokalnej bazy z baza w sieci p2p</a:t>
            </a:r>
          </a:p>
          <a:p>
            <a:r>
              <a:rPr lang="pl-PL" dirty="0" smtClean="0"/>
              <a:t>Trzymanie listy </a:t>
            </a:r>
            <a:r>
              <a:rPr lang="pl-PL" dirty="0" err="1" smtClean="0"/>
              <a:t>peerów</a:t>
            </a:r>
            <a:endParaRPr lang="pl-PL" dirty="0" smtClean="0"/>
          </a:p>
          <a:p>
            <a:r>
              <a:rPr lang="pl-PL" dirty="0" smtClean="0"/>
              <a:t>Trzymanie ustawień</a:t>
            </a:r>
          </a:p>
          <a:p>
            <a:r>
              <a:rPr lang="pl-PL" dirty="0" smtClean="0"/>
              <a:t>Medium pośredniczące pomiędzy </a:t>
            </a:r>
            <a:r>
              <a:rPr lang="pl-PL" dirty="0" err="1" smtClean="0"/>
              <a:t>trackerem</a:t>
            </a:r>
            <a:r>
              <a:rPr lang="pl-PL" dirty="0" smtClean="0"/>
              <a:t> </a:t>
            </a:r>
            <a:r>
              <a:rPr lang="pl-PL" dirty="0" err="1" smtClean="0"/>
              <a:t>bittorentowym</a:t>
            </a:r>
            <a:r>
              <a:rPr lang="pl-PL" dirty="0" smtClean="0"/>
              <a:t> i bazą danych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Daemon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Daemon</a:t>
            </a:r>
            <a:r>
              <a:rPr lang="pl-PL" dirty="0" smtClean="0"/>
              <a:t> </a:t>
            </a:r>
            <a:r>
              <a:rPr lang="pl-PL" dirty="0" err="1" smtClean="0"/>
              <a:t>Controller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8596" y="2285992"/>
          <a:ext cx="84296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104"/>
                <a:gridCol w="672958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Komenda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p2p-export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Export</a:t>
                      </a:r>
                      <a:r>
                        <a:rPr lang="pl-PL" baseline="0" dirty="0" smtClean="0"/>
                        <a:t> danych do sieci p2p z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p2p-import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Import danych z sieci</a:t>
                      </a:r>
                      <a:r>
                        <a:rPr lang="pl-PL" baseline="0" dirty="0" smtClean="0"/>
                        <a:t> p2p do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Podłączeni</a:t>
                      </a:r>
                      <a:r>
                        <a:rPr lang="pl-PL" baseline="0" dirty="0" smtClean="0"/>
                        <a:t>e się do </a:t>
                      </a:r>
                      <a:r>
                        <a:rPr lang="pl-PL" baseline="0" dirty="0" err="1" smtClean="0"/>
                        <a:t>trackerów</a:t>
                      </a:r>
                      <a:r>
                        <a:rPr lang="pl-PL" baseline="0" dirty="0" smtClean="0"/>
                        <a:t> (sieci p2p)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Odłączenie się od </a:t>
                      </a:r>
                      <a:r>
                        <a:rPr lang="pl-PL" dirty="0" err="1" smtClean="0"/>
                        <a:t>trackerów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status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Wypisuje</a:t>
                      </a:r>
                      <a:r>
                        <a:rPr lang="pl-PL" baseline="0" dirty="0" smtClean="0"/>
                        <a:t> status </a:t>
                      </a:r>
                      <a:r>
                        <a:rPr lang="pl-PL" baseline="0" dirty="0" err="1" smtClean="0"/>
                        <a:t>daemona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Uruchamia</a:t>
                      </a:r>
                      <a:r>
                        <a:rPr lang="pl-PL" baseline="0" dirty="0" smtClean="0"/>
                        <a:t> wątek aktualizacji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Kończy wątek aktualizacji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ymbol zastępczy zawartości 1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804664"/>
          </a:xfrm>
        </p:spPr>
        <p:txBody>
          <a:bodyPr/>
          <a:lstStyle/>
          <a:p>
            <a:r>
              <a:rPr lang="pl-PL" dirty="0" smtClean="0"/>
              <a:t>Aplikacja do kontroli działającego demona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Paczka zawierająca zbiór popularnych funkcji tj.</a:t>
            </a:r>
          </a:p>
          <a:p>
            <a:pPr lvl="1"/>
            <a:r>
              <a:rPr lang="pl-PL" dirty="0" err="1" smtClean="0"/>
              <a:t>parsowanie</a:t>
            </a:r>
            <a:r>
              <a:rPr lang="pl-PL" dirty="0" smtClean="0"/>
              <a:t> daty (zamiana z systemu bazodanowego na kompatybilny z naszym systemem)</a:t>
            </a:r>
          </a:p>
          <a:p>
            <a:pPr lvl="1"/>
            <a:r>
              <a:rPr lang="pl-PL" dirty="0" err="1" smtClean="0"/>
              <a:t>parsowanie</a:t>
            </a:r>
            <a:r>
              <a:rPr lang="pl-PL" dirty="0" smtClean="0"/>
              <a:t> rekordu CSV (baza danych -&gt; system)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Utils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Paczka zawierająca metody stosowane przy podpisywaniu rekordów</a:t>
            </a:r>
          </a:p>
          <a:p>
            <a:pPr lvl="1"/>
            <a:r>
              <a:rPr lang="pl-PL" dirty="0" smtClean="0"/>
              <a:t>Tworzenie</a:t>
            </a:r>
          </a:p>
          <a:p>
            <a:pPr lvl="1"/>
            <a:r>
              <a:rPr lang="pl-PL" dirty="0" smtClean="0"/>
              <a:t>Modyfikacja</a:t>
            </a:r>
          </a:p>
          <a:p>
            <a:pPr lvl="1"/>
            <a:r>
              <a:rPr lang="pl-PL" dirty="0" smtClean="0"/>
              <a:t>Walidacja</a:t>
            </a:r>
          </a:p>
          <a:p>
            <a:pPr lvl="1"/>
            <a:r>
              <a:rPr lang="pl-PL" dirty="0" err="1" smtClean="0"/>
              <a:t>Parsowanie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Crypto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804795"/>
          </a:xfrm>
        </p:spPr>
        <p:txBody>
          <a:bodyPr/>
          <a:lstStyle/>
          <a:p>
            <a:r>
              <a:rPr lang="pl-PL" dirty="0" err="1" smtClean="0"/>
              <a:t>Tracker</a:t>
            </a:r>
            <a:r>
              <a:rPr lang="pl-PL" dirty="0" smtClean="0"/>
              <a:t> - Jednostka synchronizująca wszystkie </a:t>
            </a:r>
            <a:r>
              <a:rPr lang="pl-PL" dirty="0" err="1" smtClean="0"/>
              <a:t>peery</a:t>
            </a:r>
            <a:r>
              <a:rPr lang="pl-PL" dirty="0" smtClean="0"/>
              <a:t> w systemie</a:t>
            </a:r>
          </a:p>
          <a:p>
            <a:r>
              <a:rPr lang="pl-PL" dirty="0" err="1" smtClean="0"/>
              <a:t>Tracker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r>
              <a:rPr lang="pl-PL" dirty="0" smtClean="0"/>
              <a:t> – </a:t>
            </a:r>
            <a:r>
              <a:rPr lang="pl-PL" dirty="0" err="1" smtClean="0"/>
              <a:t>Peer</a:t>
            </a:r>
            <a:r>
              <a:rPr lang="pl-PL" dirty="0" smtClean="0"/>
              <a:t>; adresem </a:t>
            </a:r>
            <a:r>
              <a:rPr lang="pl-PL" dirty="0" err="1" smtClean="0"/>
              <a:t>peera</a:t>
            </a:r>
            <a:r>
              <a:rPr lang="pl-PL" dirty="0" smtClean="0"/>
              <a:t> jest adres repozytorium Gita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Tracker</a:t>
            </a:r>
            <a:r>
              <a:rPr lang="pl-PL" dirty="0" smtClean="0"/>
              <a:t> + </a:t>
            </a:r>
            <a:r>
              <a:rPr lang="pl-PL" dirty="0" err="1" smtClean="0"/>
              <a:t>Tracker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00034" y="3643314"/>
          <a:ext cx="84296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  <a:gridCol w="614366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Parametr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Trackera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-p | --port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Port UDP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-b | --bind-to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Host do przypięcia się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-t | --time-out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Timeout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Zbiór testów jednostkowych dla paczek: </a:t>
            </a:r>
          </a:p>
          <a:p>
            <a:pPr lvl="1"/>
            <a:r>
              <a:rPr lang="pl-PL" dirty="0" err="1" smtClean="0"/>
              <a:t>Crypto</a:t>
            </a:r>
            <a:endParaRPr lang="pl-PL" dirty="0" smtClean="0"/>
          </a:p>
          <a:p>
            <a:pPr lvl="1"/>
            <a:r>
              <a:rPr lang="pl-PL" dirty="0" err="1" smtClean="0"/>
              <a:t>Database</a:t>
            </a:r>
            <a:endParaRPr lang="pl-PL" dirty="0" smtClean="0"/>
          </a:p>
          <a:p>
            <a:pPr lvl="1"/>
            <a:r>
              <a:rPr lang="pl-PL" dirty="0" err="1" smtClean="0"/>
              <a:t>GitDB</a:t>
            </a:r>
            <a:endParaRPr lang="pl-PL" dirty="0" smtClean="0"/>
          </a:p>
          <a:p>
            <a:pPr lvl="1"/>
            <a:r>
              <a:rPr lang="pl-PL" dirty="0" err="1" smtClean="0"/>
              <a:t>Tracker</a:t>
            </a:r>
            <a:endParaRPr lang="pl-PL" dirty="0" smtClean="0"/>
          </a:p>
          <a:p>
            <a:pPr lvl="1"/>
            <a:r>
              <a:rPr lang="pl-PL" dirty="0" err="1" smtClean="0"/>
              <a:t>ServerUDP</a:t>
            </a:r>
            <a:endParaRPr lang="pl-PL" dirty="0" smtClean="0"/>
          </a:p>
          <a:p>
            <a:pPr lvl="1"/>
            <a:r>
              <a:rPr lang="pl-PL" dirty="0" err="1" smtClean="0"/>
              <a:t>Utils</a:t>
            </a:r>
            <a:endParaRPr lang="pl-PL" dirty="0" smtClean="0"/>
          </a:p>
          <a:p>
            <a:pPr lvl="1"/>
            <a:r>
              <a:rPr lang="pl-PL" dirty="0" smtClean="0"/>
              <a:t>Obsługa protokołu SOAP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Unit </a:t>
            </a:r>
            <a:r>
              <a:rPr lang="pl-PL" dirty="0" err="1" smtClean="0"/>
              <a:t>Tests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quicksect</a:t>
            </a:r>
            <a:endParaRPr lang="pl-PL" dirty="0" smtClean="0"/>
          </a:p>
          <a:p>
            <a:pPr lvl="1"/>
            <a:r>
              <a:rPr lang="pl-PL" dirty="0" smtClean="0"/>
              <a:t>Prosty </a:t>
            </a:r>
            <a:r>
              <a:rPr lang="pl-PL" dirty="0" err="1" smtClean="0"/>
              <a:t>patch</a:t>
            </a:r>
            <a:r>
              <a:rPr lang="pl-PL" dirty="0" smtClean="0"/>
              <a:t> na obsługę long </a:t>
            </a:r>
            <a:r>
              <a:rPr lang="pl-PL" dirty="0" err="1" smtClean="0"/>
              <a:t>long</a:t>
            </a:r>
            <a:endParaRPr lang="pl-PL" dirty="0" smtClean="0"/>
          </a:p>
          <a:p>
            <a:r>
              <a:rPr lang="pl-PL" dirty="0" smtClean="0"/>
              <a:t>m2crypto</a:t>
            </a:r>
          </a:p>
          <a:p>
            <a:r>
              <a:rPr lang="pl-PL" dirty="0" err="1" smtClean="0"/>
              <a:t>gitshelve</a:t>
            </a:r>
            <a:endParaRPr lang="pl-PL" dirty="0" smtClean="0"/>
          </a:p>
          <a:p>
            <a:pPr lvl="1"/>
            <a:r>
              <a:rPr lang="pl-PL" dirty="0" smtClean="0"/>
              <a:t>kilka modyfikacji i poprawionych błędów</a:t>
            </a:r>
          </a:p>
          <a:p>
            <a:r>
              <a:rPr lang="pl-PL" dirty="0" smtClean="0"/>
              <a:t>WSDL for </a:t>
            </a:r>
            <a:r>
              <a:rPr lang="pl-PL" dirty="0" err="1" smtClean="0"/>
              <a:t>Python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Zewnętrzne biblioteki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3071802" y="2600332"/>
            <a:ext cx="5715040" cy="971544"/>
          </a:xfrm>
        </p:spPr>
        <p:txBody>
          <a:bodyPr/>
          <a:lstStyle/>
          <a:p>
            <a:r>
              <a:rPr lang="pl-PL" dirty="0" smtClean="0"/>
              <a:t>Użytkowanie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61788"/>
          </a:xfrm>
        </p:spPr>
        <p:txBody>
          <a:bodyPr/>
          <a:lstStyle/>
          <a:p>
            <a:r>
              <a:rPr lang="pl-PL" dirty="0" smtClean="0"/>
              <a:t>Potrzebne dane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użycia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0" y="1928802"/>
            <a:ext cx="907259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+48600017114,+48600022485,new.freeconet.pl,freeconet,2009-02-15T09:00:00,AAAAFDO0aqqJ/BCvdTwjPfbVAM3nQ4rW AAAAFBBzCFGBRRxezidGrhiFWkDVCHZ2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+48600022486,+48600023329,sip.freeconet.pl,freeconet,2009-02-14T12:00:00,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AAAAFQCsm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/GEWW8qLjrtEZB11mTFolyr0g== AAAAFCjFwIusn11GOUjBKdIH8ccGkRh7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+48600023330,+48600041575,new.freeconet.pl,freeconet,2009-02-15T09:00:00,AAAAFERwImf1hUhyKdHnswsmrrlEV9dd AAAAFDUAvJUv+bv0eg7mA1ZB3C2fbnLx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+48600041576,+48600043603,sip.freeconet.pl,freeconet,2009-02-14T12:00:00,AAAAFCHtyBlmhOWEjWz8GhTUl5LxamkT AAAAFAqGpEQM32RaE818G1vmbrjb1qnF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+48600043604,+48600052532,new.freeconet.pl,freeconet,2009-02-15T09:00:00,AAAAFQCczpxKhjdTxBsoAsJeMTJ69gwUiw== AAAAFH5CtdW/1/RWZn4KvLTexpOPTlqF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+48600052533,+48600078584,sip.freeconet.pl,freeconet,2009-02-14T12:00:00,AAAAFCOV5NWYFeLJZuag1Z75ZLvkVL6f AAAAFAJBCK5z3aFhNR63RKj0mjR9ch3u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+48600078585,+48600079561,new.freeconet.pl,freeconet,2009-02-15T09:00:00,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AAAAFDVScGmKVweSdvq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/ICQboJ1AqYfs AAAAFQCZda7BNL5O2nCOabGYa/5DmpjOfw==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+48600079562,+48600116270,sip.freeconet.pl,freeconet,2009-02-14T12:00:00,AAAAFBPqlpR4xhYqCSdHgCxGVGmFiv89 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AAAAFDqGvRnQudj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/56WLPwE27P0Jt63n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+48600116271,+48600132171,new.freeconet.pl,freeconet,2009-02-15T09:00:00,AAAAFG4jMFZv1o2VnIYfU6yx8m+Iwr8C AAAAFQCpri2HHxOFpA/X0E28WKuxO5J6tA==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+48600132172,+48600134748,sip.freeconet.pl,freeconet,2009-02-14T12:00:00,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AAAAFQCEJwseHseVlRaDoMPLr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/eA1S3k9g== AAAAFCpmwouT4affucHH66lUBEucFIkC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+48600134749,+48600135029,new.freeconet.pl,freeconet,2009-02-15T09:00:00,AAAAFQCDwTByBaLTx2pvq9gl5O80Yjx7iA== AAAAFGfUZ72jHMsrIPU7foUw6EBeq/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qS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+48600135030,+48600138557,sip.freeconet.pl,freeconet,2009-02-14T12:00:00,AAAAFCwsd6SkYs2ERytWkmmb9+d3BN5L AAAAFEKHLcgBj69CbtoMOlGjtouJH+YC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+48600138558,+48600142883,new.freeconet.pl,freeconet,2009-02-15T09:00:00,AAAAFHhriSi15my24fg47aeWIkCAraE2 AAAAFC+4CcvVcYn+An2G/synz2R5l+dU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+48600142884,+48600151600,sip.freeconet.pl,freeconet,2009-02-14T12:00:00,AAAAFCQfQI9Q6pOSAKq3ZTUuTZrBhOP5 AAAAFCWfdubEe1KP/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GlLiXkFdtPndWLC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+48600151601,+48600153413,new.freeconet.pl,freeconet,2009-02-15T09:00:00,AAAAFHtQRGlUhvYv9jGBEpPNVvgSg/SV AAAAFF3DcWs1QRAQbszEDs9ksMb9F/YM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+48600153414,+48600155534,sip.freeconet.pl,freeconet,2009-02-14T12:00:00,AAAAFDDAxexR7vIpUA+1SboJbbQLIvdj AAAAFG8PUf7EL3UECNafhQtVMkM+PdBK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+48600155535,+48600165219,new.freeconet.pl,freeconet,2009-02-15T09:00:00,AAAAFFxeTEu9fA8tf0BbW1Eu/NM8Wamq AAAAFC1VyzpLlJad+V5afYNZ/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jbFLjxz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+48600165220,+48600169339,sip.freeconet.pl,freeconet,2009-02-14T12:00:00,AAAAFQCJ3wngK5hFZExiCGXndTDzOFbBYg== AAAAFQCEUInIUb8uSeqE3rtXZLwma0qvXw==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+48600169340,+48600169629,new.freeconet.pl,freeconet,2009-02-15T09:00:00,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AAAAFQCkbNxDuQR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/ZKuxJ3l5sz+z9w86Gg== AAAAFDWCodQMu55nmr1w7d/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zyNhLDYht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+48600169630,+48600176634,sip.freeconet.pl,freeconet,2009-02-14T12:00:00,AAAAFH1F49mrBcKvAkPGYhoahgFEuSb0 AAAAFCSYJ+qGID+jIa0fq4/bZBf2Qild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+48600176635,+48600176786,new.freeconet.pl,freeconet,2009-02-15T09:00:00,AAAAFAfXnNXk+PKvPtyrN2aDFLcFMWmE AAAAFBK0YGeq0v98yvRwaDtshZEiwgY1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+48600176787,+48600189750,sip.freeconet.pl,freeconet,2009-02-14T12:00:00,AAAAFAGablyn+91Maonm+JLiFhkmQ468 AAAAFAlephE5BtM3QQkQ+KEWoYPOR7yC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+48600189751,+48600195898,new.freeconet.pl,freeconet,2009-02-15T09:00:00,AAAAFE6ma4u/v3S5s0TbWE7zNEuailAt AAAAFAid6lj8DC5TJ5I5NSxJfd7obpjZ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+48600195899,+48600216967,sip.freeconet.pl,freeconet,2009-02-14T12:00:00,AAAAFAZWamQnv4PxJ/aD5FvcjIVVEZna AAAAFGNbaWTmQrQHodRvm2a4Px+MUkZp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+48600216968,+48600226090,new.freeconet.pl,freeconet,2009-02-15T09:00:00,AAAAFQCivQbtFtHZVfQsnr0fOfH+kWu/5A== AAAAFEZUfxIgQ9lsIR3YFCwXqSw6gTyR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+48600226091,+48600227670,sip.freeconet.pl,freeconet,2009-02-14T12:00:00,AAAAFQCW6pUA9JXiIWKIMwJAGh3ZaJrYiQ== AAAAFEJBRBxv0zawYa6tQ8T3ISLkdbUm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+48600227671,+48600229449,new.freeconet.pl,freeconet,2009-02-15T09:00:00,AAAAFQCiLdtWXWh4XacuHRHoXAZZ0uNafQ== AAAAFAHXJeO5aQ6oW0qgBFh4HebWjOUd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+48600229450,+48600244277,sip.freeconet.pl,freeconet,2009-02-14T12:00:00,AAAAFDIkt7EEFMD6g2JL3IWTiJKlhOL1 AAAAFEfdl5/a3tmDhL6bSRh0ilaSDtvf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Koncepcja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Propozycja: przechowywać całą bazę użytkowników na każdym SIP proxy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Aktualizacje rejestrować na SIP proxy i przekazywać dalej w topologii mesh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Plik CSV ma następujący format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Podpis jest generowany z rekordu CSV zawierającego pierwsze pięć kolumn, bez przecinka na końcu i bez spacji (</a:t>
            </a:r>
            <a:r>
              <a:rPr lang="pl-PL" dirty="0" err="1" smtClean="0"/>
              <a:t>A,B,C,D,E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Klucze publiczne są przechowywane w bazie danych</a:t>
            </a:r>
          </a:p>
          <a:p>
            <a:pPr lvl="1"/>
            <a:r>
              <a:rPr lang="pl-PL" dirty="0" smtClean="0"/>
              <a:t>Klucze prywatne są poza zakresem systemu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użycia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71408" y="2143116"/>
          <a:ext cx="9001188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1500198"/>
                <a:gridCol w="1500198"/>
                <a:gridCol w="1500198"/>
                <a:gridCol w="1500198"/>
                <a:gridCol w="150019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Początek zakresu (włącznie)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Koniec zakresu (włącznie)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Adres SIP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Właściciel rekordu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Data modyfikacji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Podpis cyfrowy DSA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+48600023330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+48600041575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sip.freeconet.pl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freeconet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2009-02-14T12:00:00.123456</a:t>
                      </a:r>
                    </a:p>
                    <a:p>
                      <a:endParaRPr lang="pl-PL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Format ISO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AAAAFCHtyBlmhOWEjWz8GhTUl5LxamkT AAAAFAJBCK5z3aFhNR63RKj0mjR9ch3u</a:t>
                      </a:r>
                    </a:p>
                    <a:p>
                      <a:endParaRPr lang="pl-PL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Dwie liczby</a:t>
                      </a:r>
                      <a:r>
                        <a:rPr lang="pl-PL" sz="800" baseline="0" dirty="0" smtClean="0">
                          <a:latin typeface="Courier New" pitchFamily="49" charset="0"/>
                          <a:cs typeface="Courier New" pitchFamily="49" charset="0"/>
                        </a:rPr>
                        <a:t> zakodowane w base64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47540"/>
          </a:xfrm>
        </p:spPr>
        <p:txBody>
          <a:bodyPr>
            <a:normAutofit lnSpcReduction="10000"/>
          </a:bodyPr>
          <a:lstStyle/>
          <a:p>
            <a:r>
              <a:rPr lang="pl-PL" dirty="0" err="1" smtClean="0"/>
              <a:t>numbex-daemon.py</a:t>
            </a:r>
            <a:r>
              <a:rPr lang="pl-PL" dirty="0" smtClean="0"/>
              <a:t> –C ścieżka/</a:t>
            </a:r>
            <a:r>
              <a:rPr lang="pl-PL" dirty="0" err="1" smtClean="0"/>
              <a:t>plik.conf</a:t>
            </a:r>
            <a:endParaRPr lang="pl-PL" dirty="0" smtClean="0"/>
          </a:p>
          <a:p>
            <a:r>
              <a:rPr lang="pl-PL" dirty="0" smtClean="0"/>
              <a:t>Konfiguracja: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14348" y="2500306"/>
            <a:ext cx="34290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[DEFAULT]</a:t>
            </a:r>
          </a:p>
          <a:p>
            <a:r>
              <a:rPr lang="pl-PL" sz="1400" dirty="0" err="1" smtClean="0"/>
              <a:t>prefix</a:t>
            </a:r>
            <a:r>
              <a:rPr lang="pl-PL" sz="1400" dirty="0" smtClean="0"/>
              <a:t> = ~/</a:t>
            </a:r>
            <a:r>
              <a:rPr lang="pl-PL" sz="1400" dirty="0" err="1" smtClean="0"/>
              <a:t>usr</a:t>
            </a:r>
            <a:r>
              <a:rPr lang="pl-PL" sz="1400" dirty="0" smtClean="0"/>
              <a:t>/</a:t>
            </a:r>
            <a:r>
              <a:rPr lang="pl-PL" sz="1400" dirty="0" err="1" smtClean="0"/>
              <a:t>numbex</a:t>
            </a:r>
            <a:endParaRPr lang="pl-PL" sz="1400" dirty="0" smtClean="0"/>
          </a:p>
          <a:p>
            <a:endParaRPr lang="pl-PL" sz="1400" dirty="0" smtClean="0"/>
          </a:p>
          <a:p>
            <a:r>
              <a:rPr lang="pl-PL" sz="1400" dirty="0" smtClean="0"/>
              <a:t>[PEER]</a:t>
            </a:r>
          </a:p>
          <a:p>
            <a:r>
              <a:rPr lang="pl-PL" sz="1400" dirty="0" err="1" smtClean="0"/>
              <a:t>trackers</a:t>
            </a:r>
            <a:r>
              <a:rPr lang="pl-PL" sz="1400" dirty="0" smtClean="0"/>
              <a:t> = </a:t>
            </a:r>
            <a:r>
              <a:rPr lang="pl-PL" sz="1400" dirty="0" smtClean="0">
                <a:hlinkClick r:id="rId2"/>
              </a:rPr>
              <a:t>http://localhost:20301</a:t>
            </a:r>
            <a:endParaRPr lang="pl-PL" sz="1400" dirty="0" smtClean="0"/>
          </a:p>
          <a:p>
            <a:endParaRPr lang="pl-PL" sz="1400" dirty="0" smtClean="0"/>
          </a:p>
          <a:p>
            <a:r>
              <a:rPr lang="pl-PL" sz="1400" dirty="0" err="1" smtClean="0"/>
              <a:t>fetch_interval</a:t>
            </a:r>
            <a:r>
              <a:rPr lang="pl-PL" sz="1400" dirty="0" smtClean="0"/>
              <a:t> = 12</a:t>
            </a:r>
          </a:p>
          <a:p>
            <a:endParaRPr lang="pl-PL" sz="1400" dirty="0" smtClean="0"/>
          </a:p>
          <a:p>
            <a:r>
              <a:rPr lang="pl-PL" sz="1400" dirty="0" smtClean="0"/>
              <a:t>[SOAP]</a:t>
            </a:r>
          </a:p>
          <a:p>
            <a:r>
              <a:rPr lang="pl-PL" sz="1400" dirty="0" smtClean="0"/>
              <a:t>port = 8000</a:t>
            </a:r>
          </a:p>
          <a:p>
            <a:endParaRPr lang="pl-PL" sz="1400" dirty="0" smtClean="0"/>
          </a:p>
        </p:txBody>
      </p:sp>
      <p:sp>
        <p:nvSpPr>
          <p:cNvPr id="5" name="pole tekstowe 4"/>
          <p:cNvSpPr txBox="1"/>
          <p:nvPr/>
        </p:nvSpPr>
        <p:spPr>
          <a:xfrm>
            <a:off x="4357686" y="2500306"/>
            <a:ext cx="45720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[GIT]</a:t>
            </a:r>
          </a:p>
          <a:p>
            <a:r>
              <a:rPr lang="pl-PL" sz="1400" dirty="0" err="1" smtClean="0"/>
              <a:t>path</a:t>
            </a:r>
            <a:r>
              <a:rPr lang="pl-PL" sz="1400" dirty="0" smtClean="0"/>
              <a:t> = %(</a:t>
            </a:r>
            <a:r>
              <a:rPr lang="pl-PL" sz="1400" dirty="0" err="1" smtClean="0"/>
              <a:t>prefix</a:t>
            </a:r>
            <a:r>
              <a:rPr lang="pl-PL" sz="1400" dirty="0" smtClean="0"/>
              <a:t>)s/</a:t>
            </a:r>
            <a:r>
              <a:rPr lang="pl-PL" sz="1400" dirty="0" err="1" smtClean="0"/>
              <a:t>var</a:t>
            </a:r>
            <a:r>
              <a:rPr lang="pl-PL" sz="1400" dirty="0" smtClean="0"/>
              <a:t>/</a:t>
            </a:r>
            <a:r>
              <a:rPr lang="pl-PL" sz="1400" dirty="0" err="1" smtClean="0"/>
              <a:t>repo</a:t>
            </a:r>
            <a:endParaRPr lang="pl-PL" sz="1400" dirty="0" smtClean="0"/>
          </a:p>
          <a:p>
            <a:r>
              <a:rPr lang="pl-PL" sz="1400" dirty="0" err="1" smtClean="0"/>
              <a:t>daemon_port</a:t>
            </a:r>
            <a:r>
              <a:rPr lang="pl-PL" sz="1400" dirty="0" smtClean="0"/>
              <a:t> = 20333</a:t>
            </a:r>
          </a:p>
          <a:p>
            <a:r>
              <a:rPr lang="pl-PL" sz="1400" dirty="0" err="1" smtClean="0"/>
              <a:t>repo_url</a:t>
            </a:r>
            <a:r>
              <a:rPr lang="pl-PL" sz="1400" dirty="0" smtClean="0"/>
              <a:t> = git://localhost:20333/</a:t>
            </a:r>
          </a:p>
          <a:p>
            <a:endParaRPr lang="pl-PL" sz="1400" dirty="0" smtClean="0"/>
          </a:p>
          <a:p>
            <a:r>
              <a:rPr lang="pl-PL" sz="1400" dirty="0" smtClean="0"/>
              <a:t>[DATABASE]</a:t>
            </a:r>
          </a:p>
          <a:p>
            <a:r>
              <a:rPr lang="pl-PL" sz="1400" dirty="0" err="1" smtClean="0"/>
              <a:t>path</a:t>
            </a:r>
            <a:r>
              <a:rPr lang="pl-PL" sz="1400" dirty="0" smtClean="0"/>
              <a:t> = %(</a:t>
            </a:r>
            <a:r>
              <a:rPr lang="pl-PL" sz="1400" dirty="0" err="1" smtClean="0"/>
              <a:t>prefix</a:t>
            </a:r>
            <a:r>
              <a:rPr lang="pl-PL" sz="1400" dirty="0" smtClean="0"/>
              <a:t>)s/</a:t>
            </a:r>
            <a:r>
              <a:rPr lang="pl-PL" sz="1400" dirty="0" err="1" smtClean="0"/>
              <a:t>var</a:t>
            </a:r>
            <a:r>
              <a:rPr lang="pl-PL" sz="1400" dirty="0" smtClean="0"/>
              <a:t>/</a:t>
            </a:r>
            <a:r>
              <a:rPr lang="pl-PL" sz="1400" dirty="0" err="1" smtClean="0"/>
              <a:t>db</a:t>
            </a:r>
            <a:r>
              <a:rPr lang="pl-PL" sz="1400" dirty="0" smtClean="0"/>
              <a:t>/db.sqlite3</a:t>
            </a:r>
            <a:endParaRPr lang="pl-P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90350"/>
          </a:xfrm>
        </p:spPr>
        <p:txBody>
          <a:bodyPr/>
          <a:lstStyle/>
          <a:p>
            <a:r>
              <a:rPr lang="pl-PL" dirty="0" err="1" smtClean="0"/>
              <a:t>numbex-daemon.py</a:t>
            </a:r>
            <a:r>
              <a:rPr lang="pl-PL" dirty="0" smtClean="0"/>
              <a:t> –C ścieżka/</a:t>
            </a:r>
            <a:r>
              <a:rPr lang="pl-PL" dirty="0" err="1" smtClean="0"/>
              <a:t>plik.conf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57224" y="2428868"/>
            <a:ext cx="67151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INFO:database:starting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database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/hom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e/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imbaczek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numbex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/db.sqlite3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INFO:git:started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git-daemon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3028) on port 20333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p2p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INFO:peer.http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://localhost:20301:registered,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timeout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period 15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scheduler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interval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12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INFO:peer.http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://localhost:20301:got 0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SOAP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on port 8000...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processor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INFO:database:starting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database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/hom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e/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imbaczek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numbex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/db.sqlite3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control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daemon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on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port 44880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INFO:peer.http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://localhost:20301:got 0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INFO:daemon:get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updates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random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WARNING:daemon:p2p_get_updates: no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known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– klient </a:t>
            </a:r>
            <a:r>
              <a:rPr lang="pl-PL" dirty="0" err="1" smtClean="0"/>
              <a:t>XML-RPC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Kontrola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8596" y="2071678"/>
          <a:ext cx="84296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104"/>
                <a:gridCol w="672958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Komenda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p2p-export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Export</a:t>
                      </a:r>
                      <a:r>
                        <a:rPr lang="pl-PL" baseline="0" dirty="0" smtClean="0"/>
                        <a:t> danych do sieci p2p z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p2p-import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Import danych z sieci</a:t>
                      </a:r>
                      <a:r>
                        <a:rPr lang="pl-PL" baseline="0" dirty="0" smtClean="0"/>
                        <a:t> p2p do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Podłączeni</a:t>
                      </a:r>
                      <a:r>
                        <a:rPr lang="pl-PL" baseline="0" dirty="0" smtClean="0"/>
                        <a:t>e się do </a:t>
                      </a:r>
                      <a:r>
                        <a:rPr lang="pl-PL" baseline="0" dirty="0" err="1" smtClean="0"/>
                        <a:t>trackerów</a:t>
                      </a:r>
                      <a:r>
                        <a:rPr lang="pl-PL" baseline="0" dirty="0" smtClean="0"/>
                        <a:t> (sieci p2p)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Odłączenie się od </a:t>
                      </a:r>
                      <a:r>
                        <a:rPr lang="pl-PL" dirty="0" err="1" smtClean="0"/>
                        <a:t>trackerów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status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Wypisuje</a:t>
                      </a:r>
                      <a:r>
                        <a:rPr lang="pl-PL" baseline="0" dirty="0" smtClean="0"/>
                        <a:t> status </a:t>
                      </a:r>
                      <a:r>
                        <a:rPr lang="pl-PL" baseline="0" dirty="0" err="1" smtClean="0"/>
                        <a:t>daemona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clearerrors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Czyści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dirty="0" smtClean="0"/>
                        <a:t>flagi błędów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Uruchamia</a:t>
                      </a:r>
                      <a:r>
                        <a:rPr lang="pl-PL" baseline="0" dirty="0" smtClean="0"/>
                        <a:t> wątek aktualizacji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Kończy wątek aktualizacji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90350"/>
          </a:xfrm>
        </p:spPr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status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Kontrola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57224" y="2357430"/>
            <a:ext cx="7858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server status for http://localhost:44880: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p2p_running         : True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updater_running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: True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had_import_error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: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last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update     : 2009-02-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13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:15:51.244796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db has changed data : 1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trackers: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http://localhost:20301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peers: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://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:21111/</a:t>
            </a:r>
          </a:p>
          <a:p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p2p-export</a:t>
            </a:r>
          </a:p>
          <a:p>
            <a:r>
              <a:rPr lang="pl-PL" dirty="0" smtClean="0"/>
              <a:t>Dobrym pomysłem jest wyłączenie systemu p2p i </a:t>
            </a:r>
            <a:r>
              <a:rPr lang="pl-PL" dirty="0" err="1" smtClean="0"/>
              <a:t>updatera</a:t>
            </a:r>
            <a:r>
              <a:rPr lang="pl-PL" dirty="0" smtClean="0"/>
              <a:t> przed dokonaniem tej operacji:</a:t>
            </a:r>
          </a:p>
          <a:p>
            <a:pPr lvl="1"/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p2p-stop</a:t>
            </a:r>
          </a:p>
          <a:p>
            <a:pPr lvl="1"/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</a:t>
            </a:r>
            <a:r>
              <a:rPr lang="pl-PL" dirty="0" err="1" smtClean="0"/>
              <a:t>updater-stop</a:t>
            </a:r>
            <a:endParaRPr lang="pl-PL" dirty="0" smtClean="0"/>
          </a:p>
          <a:p>
            <a:r>
              <a:rPr lang="pl-PL" dirty="0" smtClean="0"/>
              <a:t>Eksport nie jest szczególnie szybką operacją – 1000 </a:t>
            </a:r>
            <a:r>
              <a:rPr lang="pl-PL" dirty="0" err="1" smtClean="0"/>
              <a:t>rec</a:t>
            </a:r>
            <a:r>
              <a:rPr lang="pl-PL" dirty="0" smtClean="0"/>
              <a:t>/min</a:t>
            </a:r>
          </a:p>
          <a:p>
            <a:pPr lvl="1"/>
            <a:r>
              <a:rPr lang="pl-PL" dirty="0" smtClean="0"/>
              <a:t>Wina prawdopodobnie po stronie </a:t>
            </a:r>
            <a:r>
              <a:rPr lang="pl-PL" dirty="0" err="1" smtClean="0"/>
              <a:t>gitshelve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Eksport danych z bazy do p2p</a:t>
            </a:r>
            <a:endParaRPr lang="pl-P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p2p-import</a:t>
            </a:r>
          </a:p>
          <a:p>
            <a:r>
              <a:rPr lang="pl-PL" dirty="0" smtClean="0"/>
              <a:t>Uruchamiany automatycznie, o ile działa </a:t>
            </a:r>
            <a:r>
              <a:rPr lang="pl-PL" dirty="0" err="1" smtClean="0"/>
              <a:t>updater</a:t>
            </a:r>
            <a:r>
              <a:rPr lang="pl-PL" dirty="0" smtClean="0"/>
              <a:t> (</a:t>
            </a:r>
            <a:r>
              <a:rPr lang="pl-PL" dirty="0" err="1" smtClean="0"/>
              <a:t>updater-start</a:t>
            </a:r>
            <a:r>
              <a:rPr lang="pl-PL" dirty="0" smtClean="0"/>
              <a:t>)</a:t>
            </a:r>
          </a:p>
          <a:p>
            <a:r>
              <a:rPr lang="pl-PL" dirty="0" smtClean="0"/>
              <a:t>Błąd importu powoduje zatrzymanie </a:t>
            </a:r>
            <a:r>
              <a:rPr lang="pl-PL" dirty="0" err="1" smtClean="0"/>
              <a:t>updatera</a:t>
            </a:r>
            <a:r>
              <a:rPr lang="pl-PL" dirty="0" smtClean="0"/>
              <a:t> i ustawienie flagi błędu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danych do bazy z p2p</a:t>
            </a:r>
            <a:endParaRPr lang="pl-P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Modyfikacja i odczyt zakresów – </a:t>
            </a:r>
            <a:r>
              <a:rPr lang="pl-PL" dirty="0" err="1" smtClean="0"/>
              <a:t>WebService</a:t>
            </a:r>
            <a:endParaRPr lang="pl-PL" dirty="0" smtClean="0"/>
          </a:p>
          <a:p>
            <a:r>
              <a:rPr lang="pl-PL" dirty="0" smtClean="0"/>
              <a:t>Odpytywanie o istnienie zakresu dla numeru – serwer UDP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Interakcja z danymi w bazie</a:t>
            </a:r>
            <a:endParaRPr lang="pl-P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numbex_client.py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</a:t>
            </a:r>
            <a:r>
              <a:rPr lang="pl-PL" dirty="0" err="1" smtClean="0"/>
              <a:t>WebService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57158" y="2214554"/>
          <a:ext cx="842968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  <a:gridCol w="542928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Komenda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Opis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pullall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</a:t>
                      </a:r>
                      <a:r>
                        <a:rPr lang="pl-PL" sz="1400" baseline="0" dirty="0" smtClean="0"/>
                        <a:t> całej bazy danych w formacie CSV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</a:t>
                      </a:r>
                      <a:r>
                        <a:rPr lang="pl-PL" sz="1400" dirty="0" smtClean="0"/>
                        <a:t> &lt;SINCE&gt;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 od daty SINCE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pullsign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</a:t>
                      </a:r>
                      <a:r>
                        <a:rPr lang="pl-PL" sz="1400" baseline="0" dirty="0" smtClean="0"/>
                        <a:t> niepodpisanych</a:t>
                      </a:r>
                    </a:p>
                    <a:p>
                      <a:r>
                        <a:rPr lang="pl-PL" sz="1400" baseline="0" dirty="0" smtClean="0"/>
                        <a:t>(takie rekordy mogą powstać podczas aktualizacji w wyniku dzielenia zakresów)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</a:t>
                      </a:r>
                      <a:r>
                        <a:rPr lang="pl-PL" sz="1400" dirty="0" smtClean="0"/>
                        <a:t> &lt;PLIK&gt;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</a:t>
                      </a:r>
                      <a:r>
                        <a:rPr lang="pl-PL" sz="1400" baseline="0" dirty="0" smtClean="0"/>
                        <a:t> w celu zaktualizowania bazy (plik CSV musi zawierać podpisy)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sendsign</a:t>
                      </a:r>
                      <a:r>
                        <a:rPr lang="pl-PL" sz="1400" dirty="0" smtClean="0"/>
                        <a:t> &lt;PLIK&gt;</a:t>
                      </a:r>
                      <a:r>
                        <a:rPr lang="pl-PL" sz="1400" baseline="0" dirty="0"/>
                        <a:t> </a:t>
                      </a:r>
                      <a:r>
                        <a:rPr lang="pl-PL" sz="1400" baseline="0" dirty="0" smtClean="0"/>
                        <a:t>&lt;PEM&gt;</a:t>
                      </a:r>
                      <a:endParaRPr lang="pl-P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 bez podpisów</a:t>
                      </a:r>
                      <a:r>
                        <a:rPr lang="pl-PL" sz="1400" baseline="0" dirty="0" smtClean="0"/>
                        <a:t> (program podpisuje kluczem PEM)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getpubkeys</a:t>
                      </a:r>
                      <a:r>
                        <a:rPr lang="pl-PL" sz="1400" dirty="0" smtClean="0"/>
                        <a:t> &lt;OWNER&gt;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Pobiera klucze publiczne przypisane</a:t>
                      </a:r>
                      <a:r>
                        <a:rPr lang="pl-PL" sz="1400" baseline="0" dirty="0" smtClean="0"/>
                        <a:t> do właściciela OWNER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rmpubkey</a:t>
                      </a:r>
                      <a:r>
                        <a:rPr lang="pl-PL" sz="1400" dirty="0" smtClean="0"/>
                        <a:t> &lt;ID&gt;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Usuwa klucz publiczny od</a:t>
                      </a:r>
                      <a:r>
                        <a:rPr lang="pl-PL" sz="1400" baseline="0" dirty="0" smtClean="0"/>
                        <a:t> id = </a:t>
                      </a:r>
                      <a:r>
                        <a:rPr lang="pl-PL" sz="1400" dirty="0" err="1" smtClean="0"/>
                        <a:t>ID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sendpubkey</a:t>
                      </a:r>
                      <a:r>
                        <a:rPr lang="pl-PL" sz="1400" dirty="0" smtClean="0"/>
                        <a:t> &lt;OWNER&gt;</a:t>
                      </a:r>
                      <a:r>
                        <a:rPr lang="pl-PL" sz="1400" baseline="0" dirty="0" smtClean="0"/>
                        <a:t> </a:t>
                      </a:r>
                      <a:r>
                        <a:rPr lang="pl-PL" sz="1400" dirty="0" smtClean="0"/>
                        <a:t>&lt;PEM&gt;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 smtClean="0"/>
                        <a:t>Wysyła</a:t>
                      </a:r>
                      <a:r>
                        <a:rPr lang="pl-PL" sz="1400" b="0" baseline="0" dirty="0" smtClean="0"/>
                        <a:t> klucz publiczny PEM i przypisuje go do OWNER</a:t>
                      </a:r>
                      <a:endParaRPr lang="pl-PL" sz="1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-----BEGIN DSA PRIVATE KEY-----MIIBugIBAAKBgQD3/8OnlvU4Zg9/qKYlhcsRl74g4nSEEkrGEsNdbhiqrnGOususB45LZyQkzEG39Z+WfyCLiVGHdJVuYk/YmNEVv9Fd33yLWyc4Xv6rhYUEk29/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IksMpQaxUjamwpu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/QKnAt4t6yNT3y0BzwQTiDMPDRNK8MPZUF1pb0itCKko2DwIVAKzgKetG4mzrlwTLyRf8DRq/4e2nAoGAJ0IrPkybSdRW4+VvfpBUbPOSLjeo0tcSDN47wTFfvhGedLk/fZlSB+cJqIfyQx+RIxMroHl5hYNteR5pkvnfjD7KgQN1eUW4YJz7IH1MFEFJmhM41t6xZEndSDwmgWZDD6sp+3MIWGpmsRdOzMVQGZLtqs4x3gt6mwiyoA7NmpUCgYAFu9Netm2BY1+tYcFaNNhkpVciwYWzEmSAFvFnJajZj1FUsMs2DOtNGPVkUmKcpL6i1auwRtylEknb2h7Ha6DJKoUeoT7fe0wfhyk44dOcbBV15wYDceOTXigYaGk3Oi7KR1wdL6sAU0F25F3x+bmYKCV9SvHmUK4XnZ2O4Q0SSAIUXevStm+zYAQ2Vb07qZIwQ4flH0U=</a:t>
            </a:r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-----END DSA PRIVATE KEY-----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PEM Klucz prywatny DSA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Sieć P2P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tx2"/>
                </a:solidFill>
              </a:rPr>
              <a:t>Propozycja: użyć nieco przerobionego trackera BitTorrent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sprawdzony w boju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tworzy swarmy – grupy maszyn, które mogą się miedzy sobą wymieniać danymi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jedna maszyna może być podłączona do kilku trackerów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=&gt; pełne rozproszenie =&gt; brak </a:t>
            </a:r>
            <a:r>
              <a:rPr lang="pl-PL" i="0" dirty="0" smtClean="0">
                <a:solidFill>
                  <a:schemeClr val="tx2"/>
                </a:solidFill>
              </a:rPr>
              <a:t>single point of failure</a:t>
            </a:r>
            <a:endParaRPr lang="pl-PL" dirty="0" smtClean="0">
              <a:solidFill>
                <a:schemeClr val="tx2"/>
              </a:solidFill>
            </a:endParaRPr>
          </a:p>
          <a:p>
            <a:endParaRPr lang="pl-PL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-----BEGIN PUBLIC KEY-----MIIBtjCCASsGByqGSM44BAEwggEeAoGBAPf/w6eW9ThmD3+opiWFyxGXviDidIQSSsYSw11uGKqucY66y6wHjktnJCTMQbf1n5Z/IIuJUYd0lW5iT9iY0RW/0V3ffItbJzhe/quFhQSTb38iSwylBrFSNqbCm79AqcC3i3rI1PfLQHPBBOIMw8NE0rww9lQXWlvSK0IqSjYPAhUArOAp60bibOuXBMvJF/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wNGr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/h7acCgYAnQis+TJtJ1Fbj5W9+kFRs85IuN6jS1xIM3jvBMV++EZ50uT99mVIH5wmoh/JDH5EjEyugeXmFg215HmmS+d+MPsqBA3V5RbhgnPsgfUwUQUmaEzjW3rFkSd1IPCaBZkMPqyn7cwhYamaxF07MxVAZku2qzjHeC3qbCLKgDs2alQOBhAACgYAFu9Netm2BY1+tYcFaNNhkpVciwYWzEmSAFvFnJajZj1FUsMs2DOtNGPVkUmKcpL6i1auwRtylEknb2h7Ha6DJKoUeoT7fe0wfhyk44dOcbBV15wYDceOTXigYaGk3Oi7KR1wdL6sAU0F25F3x+bmYKCV9SvHmUK4XnZ2O4Q0SSA==</a:t>
            </a:r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-----END PUBLIC KEY----- 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PEM Klucz publiczny DSA</a:t>
            </a:r>
            <a:endParaRPr lang="pl-PL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echo +48600017114,+48600022485,new.freeconet.pl,freeconet,2009-02-15T09:00:00 &gt;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plik.csv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numbex_client.py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sendsign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plik.csv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freeconet.priv.pem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numbex_client.py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pullsign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&gt;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niepodpisane.csv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numbex_client.py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sendsign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niepodpisane.csv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freeconet.priv.pem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endParaRPr lang="pl-PL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importu CSV</a:t>
            </a:r>
            <a:endParaRPr lang="pl-PL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 dokonaniu importu </a:t>
            </a:r>
            <a:r>
              <a:rPr lang="pl-PL" dirty="0" err="1" smtClean="0"/>
              <a:t>csv</a:t>
            </a:r>
            <a:r>
              <a:rPr lang="pl-PL" dirty="0" smtClean="0"/>
              <a:t> demon przestaje dokonywać importu z p2p – zapobieżenie utracie danych.</a:t>
            </a:r>
          </a:p>
          <a:p>
            <a:r>
              <a:rPr lang="pl-PL" dirty="0" smtClean="0"/>
              <a:t>Należy użyć p2p-export po upewnieniu się, że dane są poprawne.</a:t>
            </a:r>
          </a:p>
          <a:p>
            <a:r>
              <a:rPr lang="pl-PL" dirty="0" smtClean="0"/>
              <a:t>Następny p2p-import uzupełni bazę do aktualnego stanu.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do bazy - </a:t>
            </a:r>
            <a:r>
              <a:rPr lang="pl-PL" dirty="0" err="1" smtClean="0"/>
              <a:t>caveat</a:t>
            </a:r>
            <a:endParaRPr lang="pl-PL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3071802" y="2600332"/>
            <a:ext cx="5715040" cy="971544"/>
          </a:xfrm>
        </p:spPr>
        <p:txBody>
          <a:bodyPr/>
          <a:lstStyle/>
          <a:p>
            <a:r>
              <a:rPr lang="pl-PL" dirty="0" smtClean="0"/>
              <a:t>Algorytmy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Import do lokalnej bazy danych</a:t>
            </a:r>
          </a:p>
          <a:p>
            <a:r>
              <a:rPr lang="pl-PL" dirty="0" smtClean="0"/>
              <a:t>Eksport z lokalnej bazy danych</a:t>
            </a:r>
          </a:p>
          <a:p>
            <a:r>
              <a:rPr lang="pl-PL" dirty="0" err="1" smtClean="0"/>
              <a:t>Merge</a:t>
            </a:r>
            <a:r>
              <a:rPr lang="pl-PL" dirty="0" smtClean="0"/>
              <a:t> p2p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algorytmów</a:t>
            </a:r>
            <a:endParaRPr lang="pl-PL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Podczas importu może zdarzyć się nakrycie starych zakresów przez nowe.</a:t>
            </a:r>
          </a:p>
          <a:p>
            <a:r>
              <a:rPr lang="pl-PL" dirty="0" smtClean="0"/>
              <a:t>Nakrycie rekordu należącego do innego właściciela jest błędem nienaprawialnym -&gt; </a:t>
            </a:r>
            <a:r>
              <a:rPr lang="pl-PL" dirty="0" err="1" smtClean="0"/>
              <a:t>rollback</a:t>
            </a:r>
            <a:r>
              <a:rPr lang="pl-PL" dirty="0" smtClean="0"/>
              <a:t>.</a:t>
            </a:r>
          </a:p>
          <a:p>
            <a:r>
              <a:rPr lang="pl-PL" dirty="0" smtClean="0"/>
              <a:t>W pozostałych przypadkach można sobie poradzić.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importu do lokalnej bazy</a:t>
            </a:r>
            <a:endParaRPr lang="pl-PL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Przypadek 1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Przypadek 2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Przypadek 3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Przypadek 4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do lokalnej bazy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1857356" y="2071678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zaokrąglony 4"/>
          <p:cNvSpPr/>
          <p:nvPr/>
        </p:nvSpPr>
        <p:spPr>
          <a:xfrm>
            <a:off x="1571604" y="2357430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zaokrąglony 6"/>
          <p:cNvSpPr/>
          <p:nvPr/>
        </p:nvSpPr>
        <p:spPr>
          <a:xfrm>
            <a:off x="1857356" y="3357562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zaokrąglony 7"/>
          <p:cNvSpPr/>
          <p:nvPr/>
        </p:nvSpPr>
        <p:spPr>
          <a:xfrm>
            <a:off x="2143108" y="3643314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zaokrąglony 8"/>
          <p:cNvSpPr/>
          <p:nvPr/>
        </p:nvSpPr>
        <p:spPr>
          <a:xfrm>
            <a:off x="1928794" y="4572008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1714480" y="4857760"/>
            <a:ext cx="1143008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zaokrąglony 10"/>
          <p:cNvSpPr/>
          <p:nvPr/>
        </p:nvSpPr>
        <p:spPr>
          <a:xfrm>
            <a:off x="1928794" y="5857892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zaokrąglony 11"/>
          <p:cNvSpPr/>
          <p:nvPr/>
        </p:nvSpPr>
        <p:spPr>
          <a:xfrm>
            <a:off x="2071670" y="6143644"/>
            <a:ext cx="428628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 w prawo 12"/>
          <p:cNvSpPr/>
          <p:nvPr/>
        </p:nvSpPr>
        <p:spPr>
          <a:xfrm>
            <a:off x="3071802" y="2143116"/>
            <a:ext cx="1071570" cy="2857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 w prawo 13"/>
          <p:cNvSpPr/>
          <p:nvPr/>
        </p:nvSpPr>
        <p:spPr>
          <a:xfrm>
            <a:off x="3071802" y="3429000"/>
            <a:ext cx="1071570" cy="2857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trzałka w prawo 14"/>
          <p:cNvSpPr/>
          <p:nvPr/>
        </p:nvSpPr>
        <p:spPr>
          <a:xfrm>
            <a:off x="3071802" y="4643446"/>
            <a:ext cx="1071570" cy="2857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trzałka w prawo 15"/>
          <p:cNvSpPr/>
          <p:nvPr/>
        </p:nvSpPr>
        <p:spPr>
          <a:xfrm>
            <a:off x="3071802" y="5929330"/>
            <a:ext cx="1071570" cy="2857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zaokrąglony 16"/>
          <p:cNvSpPr/>
          <p:nvPr/>
        </p:nvSpPr>
        <p:spPr>
          <a:xfrm>
            <a:off x="4357686" y="2214554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zaokrąglony 17"/>
          <p:cNvSpPr/>
          <p:nvPr/>
        </p:nvSpPr>
        <p:spPr>
          <a:xfrm>
            <a:off x="5143504" y="2214554"/>
            <a:ext cx="214314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zaokrąglony 19"/>
          <p:cNvSpPr/>
          <p:nvPr/>
        </p:nvSpPr>
        <p:spPr>
          <a:xfrm>
            <a:off x="4572000" y="3500438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zaokrąglony 20"/>
          <p:cNvSpPr/>
          <p:nvPr/>
        </p:nvSpPr>
        <p:spPr>
          <a:xfrm>
            <a:off x="4286248" y="3500438"/>
            <a:ext cx="214314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zaokrąglony 21"/>
          <p:cNvSpPr/>
          <p:nvPr/>
        </p:nvSpPr>
        <p:spPr>
          <a:xfrm>
            <a:off x="4286248" y="4714884"/>
            <a:ext cx="1143008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zaokrąglony 24"/>
          <p:cNvSpPr/>
          <p:nvPr/>
        </p:nvSpPr>
        <p:spPr>
          <a:xfrm>
            <a:off x="4429124" y="6000768"/>
            <a:ext cx="428628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zaokrąglony 25"/>
          <p:cNvSpPr/>
          <p:nvPr/>
        </p:nvSpPr>
        <p:spPr>
          <a:xfrm>
            <a:off x="4286248" y="6000768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zaokrąglony 26"/>
          <p:cNvSpPr/>
          <p:nvPr/>
        </p:nvSpPr>
        <p:spPr>
          <a:xfrm>
            <a:off x="4929190" y="6000768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Przypadek równości</a:t>
            </a:r>
          </a:p>
          <a:p>
            <a:endParaRPr lang="pl-PL" dirty="0" smtClean="0"/>
          </a:p>
          <a:p>
            <a:endParaRPr lang="pl-PL" dirty="0" smtClean="0"/>
          </a:p>
          <a:p>
            <a:pPr lvl="1"/>
            <a:r>
              <a:rPr lang="pl-PL" dirty="0" smtClean="0"/>
              <a:t>jeśli wszystko jest równe, nic nie robimy</a:t>
            </a:r>
          </a:p>
          <a:p>
            <a:pPr lvl="1"/>
            <a:r>
              <a:rPr lang="pl-PL" dirty="0" smtClean="0"/>
              <a:t>aktualizujemy podpis, jeśli wszystkie pozostałe dane były sobie równe</a:t>
            </a:r>
          </a:p>
          <a:p>
            <a:pPr lvl="1"/>
            <a:r>
              <a:rPr lang="pl-PL" dirty="0" smtClean="0"/>
              <a:t>w innych przypadkach aktualizujemy wszystko</a:t>
            </a:r>
          </a:p>
          <a:p>
            <a:r>
              <a:rPr lang="pl-PL" dirty="0" smtClean="0"/>
              <a:t>Dowód poprawności – ćwiczenie dla słuchacza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do lokalnej bazy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3357554" y="2000240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zaokrąglony 4"/>
          <p:cNvSpPr/>
          <p:nvPr/>
        </p:nvSpPr>
        <p:spPr>
          <a:xfrm>
            <a:off x="3357554" y="2285992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Podczas importu CSV zapamiętujemy, które rekordy zostały usunięte.</a:t>
            </a:r>
          </a:p>
          <a:p>
            <a:r>
              <a:rPr lang="pl-PL" dirty="0" smtClean="0"/>
              <a:t>Reszta zmian jest trywialna.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Eksport z lokalnej bazy danych</a:t>
            </a:r>
            <a:endParaRPr lang="pl-PL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zmian w p2p</a:t>
            </a:r>
            <a:endParaRPr lang="pl-PL" dirty="0"/>
          </a:p>
        </p:txBody>
      </p:sp>
      <p:pic>
        <p:nvPicPr>
          <p:cNvPr id="6" name="Symbol zastępczy zawartości 5" descr="gitk-uciet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129756"/>
            <a:ext cx="7010400" cy="12287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Problemy - bezpieczeństwo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Sytuacją niepożądaną byłoby, gdyby osoby trzecie mogły modyfikować bazę danych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</a:rPr>
              <a:t>podobnie z dostępem do niej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DNS – podobny problem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</a:rPr>
              <a:t>DNSSEC?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DVCS przez ssh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ręczne zatwierdzanie kluczy publicznych?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modyfikacja trackera – SSL/TLS z odpowiednimi certyfikatami?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IPSec?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pl-PL" dirty="0" smtClean="0"/>
              <a:t>Pobierz zmiany od </a:t>
            </a:r>
            <a:r>
              <a:rPr lang="pl-PL" dirty="0" err="1" smtClean="0"/>
              <a:t>peera</a:t>
            </a:r>
            <a:r>
              <a:rPr lang="pl-PL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Sprawdź poprawność danych (podpisy, nakładanie się przedziałów).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Złącz historie.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Popraw wynik (usuń nakładające się przedziały, które mogły powstać)</a:t>
            </a:r>
          </a:p>
          <a:p>
            <a:pPr marL="880110" lvl="1" indent="-514350">
              <a:buFont typeface="+mj-lt"/>
              <a:buAutoNum type="arabicPeriod"/>
            </a:pPr>
            <a:r>
              <a:rPr lang="pl-PL" dirty="0" smtClean="0"/>
              <a:t>Jeśli nie da się poprawić, cofnij </a:t>
            </a:r>
            <a:r>
              <a:rPr lang="pl-PL" dirty="0" err="1" smtClean="0"/>
              <a:t>merge</a:t>
            </a:r>
            <a:endParaRPr lang="pl-PL" dirty="0" smtClean="0"/>
          </a:p>
          <a:p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zmian w p2p</a:t>
            </a:r>
            <a:endParaRPr lang="pl-PL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Punkty 1-3 robi git</a:t>
            </a:r>
          </a:p>
          <a:p>
            <a:r>
              <a:rPr lang="pl-PL" dirty="0" smtClean="0"/>
              <a:t>Poprawianie polega na usunięciu następujących sytuacji: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Taka sytuacja powstaje, gdy dwa </a:t>
            </a:r>
            <a:r>
              <a:rPr lang="pl-PL" dirty="0" err="1" smtClean="0"/>
              <a:t>peery</a:t>
            </a:r>
            <a:r>
              <a:rPr lang="pl-PL" dirty="0" smtClean="0"/>
              <a:t> tego samego właściciela niezależnie zmieniają dane numeracyjne.</a:t>
            </a:r>
          </a:p>
          <a:p>
            <a:pPr lvl="1"/>
            <a:r>
              <a:rPr lang="pl-PL" dirty="0" smtClean="0"/>
              <a:t>nie ma gwarancji, że powyższe rozwiązanie jest poprawne, ale jest spójne czasowo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zmian w p2p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928662" y="3000372"/>
            <a:ext cx="107157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5" name="Prostokąt zaokrąglony 4"/>
          <p:cNvSpPr/>
          <p:nvPr/>
        </p:nvSpPr>
        <p:spPr>
          <a:xfrm>
            <a:off x="2143108" y="3000372"/>
            <a:ext cx="107157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2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928662" y="3500438"/>
            <a:ext cx="2286016" cy="357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3</a:t>
            </a:r>
            <a:endParaRPr lang="pl-PL" dirty="0"/>
          </a:p>
        </p:txBody>
      </p:sp>
      <p:sp>
        <p:nvSpPr>
          <p:cNvPr id="7" name="Strzałka w prawo 6"/>
          <p:cNvSpPr/>
          <p:nvPr/>
        </p:nvSpPr>
        <p:spPr>
          <a:xfrm>
            <a:off x="3357554" y="3286124"/>
            <a:ext cx="1785950" cy="3571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zaokrąglony 7"/>
          <p:cNvSpPr/>
          <p:nvPr/>
        </p:nvSpPr>
        <p:spPr>
          <a:xfrm>
            <a:off x="5286380" y="3286124"/>
            <a:ext cx="2286016" cy="357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3</a:t>
            </a:r>
            <a:endParaRPr lang="pl-PL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Poprzedni scenariusz może spowodować także taką sytuację: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Takiego konfliktu nie można rozwiązać bez interwencji użytkownika.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zmian w p2p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857224" y="2571744"/>
            <a:ext cx="107157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5" name="Prostokąt zaokrąglony 4"/>
          <p:cNvSpPr/>
          <p:nvPr/>
        </p:nvSpPr>
        <p:spPr>
          <a:xfrm>
            <a:off x="2071670" y="2571744"/>
            <a:ext cx="1071570" cy="357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3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857224" y="3071810"/>
            <a:ext cx="2286016" cy="3571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2</a:t>
            </a:r>
            <a:endParaRPr lang="pl-PL" dirty="0"/>
          </a:p>
        </p:txBody>
      </p:sp>
      <p:sp>
        <p:nvSpPr>
          <p:cNvPr id="7" name="Strzałka w prawo 6"/>
          <p:cNvSpPr/>
          <p:nvPr/>
        </p:nvSpPr>
        <p:spPr>
          <a:xfrm>
            <a:off x="3286116" y="2857496"/>
            <a:ext cx="1785950" cy="3571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Mnożenie 8"/>
          <p:cNvSpPr/>
          <p:nvPr/>
        </p:nvSpPr>
        <p:spPr>
          <a:xfrm>
            <a:off x="5072066" y="2500306"/>
            <a:ext cx="1214446" cy="107157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Drzewo binarne umożliwiające szybkie wyszukiwanie pokrycia przedziałowego.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quicksect</a:t>
            </a:r>
            <a:r>
              <a:rPr lang="pl-PL" dirty="0" smtClean="0"/>
              <a:t> – moduł wykorzystywany w </a:t>
            </a:r>
            <a:r>
              <a:rPr lang="pl-PL" dirty="0" err="1" smtClean="0"/>
              <a:t>bioinformatyce</a:t>
            </a:r>
            <a:r>
              <a:rPr lang="pl-PL" dirty="0" smtClean="0"/>
              <a:t> do analizy DNA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Drzewo przedziałowe</a:t>
            </a:r>
            <a:endParaRPr lang="pl-PL" dirty="0"/>
          </a:p>
        </p:txBody>
      </p:sp>
      <p:grpSp>
        <p:nvGrpSpPr>
          <p:cNvPr id="12" name="Grupa 15"/>
          <p:cNvGrpSpPr/>
          <p:nvPr/>
        </p:nvGrpSpPr>
        <p:grpSpPr>
          <a:xfrm>
            <a:off x="714348" y="2428868"/>
            <a:ext cx="7572428" cy="2286016"/>
            <a:chOff x="785786" y="3000372"/>
            <a:chExt cx="7572428" cy="2286016"/>
          </a:xfrm>
        </p:grpSpPr>
        <p:sp>
          <p:nvSpPr>
            <p:cNvPr id="4" name="Prostokąt zaokrąglony 3"/>
            <p:cNvSpPr/>
            <p:nvPr/>
          </p:nvSpPr>
          <p:spPr>
            <a:xfrm>
              <a:off x="785786" y="4214818"/>
              <a:ext cx="2428892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1,4</a:t>
              </a:r>
              <a:endParaRPr lang="pl-PL" dirty="0"/>
            </a:p>
          </p:txBody>
        </p:sp>
        <p:sp>
          <p:nvSpPr>
            <p:cNvPr id="5" name="Prostokąt zaokrąglony 4"/>
            <p:cNvSpPr/>
            <p:nvPr/>
          </p:nvSpPr>
          <p:spPr>
            <a:xfrm>
              <a:off x="785786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1,2</a:t>
              </a:r>
              <a:endParaRPr lang="pl-PL" dirty="0"/>
            </a:p>
          </p:txBody>
        </p:sp>
        <p:sp>
          <p:nvSpPr>
            <p:cNvPr id="6" name="Prostokąt zaokrąglony 5"/>
            <p:cNvSpPr/>
            <p:nvPr/>
          </p:nvSpPr>
          <p:spPr>
            <a:xfrm>
              <a:off x="2071670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3,4</a:t>
              </a:r>
              <a:endParaRPr lang="pl-PL" dirty="0"/>
            </a:p>
          </p:txBody>
        </p:sp>
        <p:sp>
          <p:nvSpPr>
            <p:cNvPr id="7" name="Prostokąt zaokrąglony 6"/>
            <p:cNvSpPr/>
            <p:nvPr/>
          </p:nvSpPr>
          <p:spPr>
            <a:xfrm>
              <a:off x="3357554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5,6</a:t>
              </a:r>
              <a:endParaRPr lang="pl-PL" dirty="0"/>
            </a:p>
          </p:txBody>
        </p:sp>
        <p:sp>
          <p:nvSpPr>
            <p:cNvPr id="8" name="Prostokąt zaokrąglony 7"/>
            <p:cNvSpPr/>
            <p:nvPr/>
          </p:nvSpPr>
          <p:spPr>
            <a:xfrm>
              <a:off x="4643438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7,8</a:t>
              </a:r>
              <a:endParaRPr lang="pl-PL" dirty="0"/>
            </a:p>
          </p:txBody>
        </p:sp>
        <p:sp>
          <p:nvSpPr>
            <p:cNvPr id="9" name="Prostokąt zaokrąglony 8"/>
            <p:cNvSpPr/>
            <p:nvPr/>
          </p:nvSpPr>
          <p:spPr>
            <a:xfrm>
              <a:off x="5929322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9,10</a:t>
              </a:r>
              <a:endParaRPr lang="pl-PL" dirty="0"/>
            </a:p>
          </p:txBody>
        </p:sp>
        <p:sp>
          <p:nvSpPr>
            <p:cNvPr id="10" name="Prostokąt zaokrąglony 9"/>
            <p:cNvSpPr/>
            <p:nvPr/>
          </p:nvSpPr>
          <p:spPr>
            <a:xfrm>
              <a:off x="7215206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11,12</a:t>
              </a:r>
              <a:endParaRPr lang="pl-PL" dirty="0"/>
            </a:p>
          </p:txBody>
        </p:sp>
        <p:sp>
          <p:nvSpPr>
            <p:cNvPr id="11" name="Prostokąt zaokrąglony 10"/>
            <p:cNvSpPr/>
            <p:nvPr/>
          </p:nvSpPr>
          <p:spPr>
            <a:xfrm>
              <a:off x="3357554" y="4214818"/>
              <a:ext cx="2428892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5,8</a:t>
              </a:r>
              <a:endParaRPr lang="pl-PL" dirty="0"/>
            </a:p>
          </p:txBody>
        </p:sp>
        <p:sp>
          <p:nvSpPr>
            <p:cNvPr id="13" name="Prostokąt zaokrąglony 12"/>
            <p:cNvSpPr/>
            <p:nvPr/>
          </p:nvSpPr>
          <p:spPr>
            <a:xfrm>
              <a:off x="785786" y="3643314"/>
              <a:ext cx="5000660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1,8</a:t>
              </a:r>
              <a:endParaRPr lang="pl-PL" dirty="0"/>
            </a:p>
          </p:txBody>
        </p:sp>
        <p:sp>
          <p:nvSpPr>
            <p:cNvPr id="14" name="Prostokąt zaokrąglony 13"/>
            <p:cNvSpPr/>
            <p:nvPr/>
          </p:nvSpPr>
          <p:spPr>
            <a:xfrm>
              <a:off x="5929322" y="3643314"/>
              <a:ext cx="2428892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9,12</a:t>
              </a:r>
              <a:endParaRPr lang="pl-PL" dirty="0"/>
            </a:p>
          </p:txBody>
        </p:sp>
        <p:sp>
          <p:nvSpPr>
            <p:cNvPr id="15" name="Prostokąt zaokrąglony 14"/>
            <p:cNvSpPr/>
            <p:nvPr/>
          </p:nvSpPr>
          <p:spPr>
            <a:xfrm>
              <a:off x="785786" y="3000372"/>
              <a:ext cx="7572428" cy="42862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1,12</a:t>
              </a:r>
              <a:endParaRPr lang="pl-PL" dirty="0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Wymaganie: zapytanie o zawieranie się numeru w przedziale &lt;2ms</a:t>
            </a:r>
          </a:p>
          <a:p>
            <a:r>
              <a:rPr lang="pl-PL" dirty="0" smtClean="0"/>
              <a:t>Założenia projektowe serwera UDP:</a:t>
            </a:r>
          </a:p>
          <a:p>
            <a:pPr lvl="1"/>
            <a:r>
              <a:rPr lang="pl-PL" dirty="0" smtClean="0"/>
              <a:t>maksymalnie prosty</a:t>
            </a:r>
          </a:p>
          <a:p>
            <a:pPr lvl="1"/>
            <a:r>
              <a:rPr lang="pl-PL" dirty="0" smtClean="0"/>
              <a:t>minimalny protokół</a:t>
            </a:r>
          </a:p>
          <a:p>
            <a:pPr lvl="1"/>
            <a:r>
              <a:rPr lang="pl-PL" dirty="0" smtClean="0"/>
              <a:t>maksymalnie niezależny od reszty systemu</a:t>
            </a:r>
          </a:p>
          <a:p>
            <a:r>
              <a:rPr lang="pl-PL" dirty="0" err="1" smtClean="0"/>
              <a:t>VirtualBox</a:t>
            </a:r>
            <a:r>
              <a:rPr lang="pl-PL" dirty="0" smtClean="0"/>
              <a:t>, </a:t>
            </a:r>
            <a:r>
              <a:rPr lang="pl-PL" dirty="0" err="1" smtClean="0"/>
              <a:t>Debian</a:t>
            </a:r>
            <a:r>
              <a:rPr lang="pl-PL" dirty="0" smtClean="0"/>
              <a:t> Lenny, 1x 3,0 </a:t>
            </a:r>
            <a:r>
              <a:rPr lang="pl-PL" dirty="0" err="1" smtClean="0"/>
              <a:t>GHz</a:t>
            </a:r>
            <a:r>
              <a:rPr lang="pl-PL" dirty="0" smtClean="0"/>
              <a:t> CPU (1 </a:t>
            </a:r>
            <a:r>
              <a:rPr lang="pl-PL" dirty="0" err="1" smtClean="0"/>
              <a:t>core</a:t>
            </a:r>
            <a:r>
              <a:rPr lang="pl-PL" dirty="0" smtClean="0"/>
              <a:t>), 448 MB RAM, 10 000 rekordów</a:t>
            </a:r>
          </a:p>
          <a:p>
            <a:pPr lvl="1"/>
            <a:r>
              <a:rPr lang="pl-PL" dirty="0" smtClean="0"/>
              <a:t>1000+ zapytań/sekundę, czyli poniżej 1 </a:t>
            </a:r>
            <a:r>
              <a:rPr lang="pl-PL" dirty="0" err="1" smtClean="0"/>
              <a:t>ms</a:t>
            </a:r>
            <a:r>
              <a:rPr lang="pl-PL" dirty="0" smtClean="0"/>
              <a:t>/zapytanie </a:t>
            </a:r>
            <a:r>
              <a:rPr lang="pl-PL" smtClean="0"/>
              <a:t>(średnio)</a:t>
            </a:r>
            <a:endParaRPr lang="pl-PL" dirty="0" smtClean="0"/>
          </a:p>
          <a:p>
            <a:pPr lvl="1"/>
            <a:r>
              <a:rPr lang="pl-PL" dirty="0" smtClean="0"/>
              <a:t>na prawdziwym serwerze będzie dużo szybciej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Wydajność</a:t>
            </a:r>
            <a:endParaRPr lang="pl-PL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37 przypadków testowych</a:t>
            </a:r>
          </a:p>
          <a:p>
            <a:pPr lvl="1"/>
            <a:r>
              <a:rPr lang="pl-PL" dirty="0" smtClean="0"/>
              <a:t>904 LOC</a:t>
            </a:r>
          </a:p>
          <a:p>
            <a:r>
              <a:rPr lang="pl-PL" dirty="0" smtClean="0"/>
              <a:t>3,3 KLOC (bez bibliotek zewnętrznych i kodu wygenerowanego automatycznie)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ciekawe dane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>
                <a:solidFill>
                  <a:schemeClr val="tx2"/>
                </a:solidFill>
              </a:rPr>
              <a:t>Szybkość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</a:rPr>
              <a:t>cała baza na dysku lokalnym – znalezienie rekordu w czasie &lt;20ms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Odporność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</a:rPr>
              <a:t>brak centralnego punktu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</a:rPr>
              <a:t>baza może działać nawet po odcięciu od sieci (przydatność wątpliwa, ale możliwość jest)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Bezpieczeństwo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</a:rPr>
              <a:t>ssh, SSL/TLS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Historia zmian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</a:rPr>
              <a:t>skutek uboczny</a:t>
            </a:r>
            <a:endParaRPr lang="pl-PL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 c.d.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Użycie gotowych rozwiązań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</a:rPr>
              <a:t>tam, gdzie to możliwe</a:t>
            </a:r>
          </a:p>
          <a:p>
            <a:pPr lvl="1"/>
            <a:r>
              <a:rPr lang="pl-PL" dirty="0" smtClean="0">
                <a:solidFill>
                  <a:schemeClr val="tx2"/>
                </a:solidFill>
              </a:rPr>
              <a:t>DVCS, tracker BitTorrent, ssh, openssl</a:t>
            </a:r>
            <a:endParaRPr lang="pl-PL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2143108" y="2714620"/>
            <a:ext cx="5000660" cy="828668"/>
          </a:xfrm>
        </p:spPr>
        <p:txBody>
          <a:bodyPr/>
          <a:lstStyle/>
          <a:p>
            <a:r>
              <a:rPr lang="pl-PL" dirty="0" smtClean="0"/>
              <a:t>System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868346"/>
          </a:xfrm>
        </p:spPr>
        <p:txBody>
          <a:bodyPr/>
          <a:lstStyle/>
          <a:p>
            <a:r>
              <a:rPr lang="pl-PL" dirty="0" smtClean="0"/>
              <a:t>Położenie systemu</a:t>
            </a:r>
            <a:endParaRPr lang="pl-PL" dirty="0"/>
          </a:p>
        </p:txBody>
      </p:sp>
      <p:pic>
        <p:nvPicPr>
          <p:cNvPr id="6" name="Obraz 5" descr="systemLocaliz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671325"/>
            <a:ext cx="8286808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456</TotalTime>
  <Words>1808</Words>
  <Application>Microsoft Office PowerPoint</Application>
  <PresentationFormat>Pokaz na ekranie (4:3)</PresentationFormat>
  <Paragraphs>431</Paragraphs>
  <Slides>55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55</vt:i4>
      </vt:variant>
    </vt:vector>
  </HeadingPairs>
  <TitlesOfParts>
    <vt:vector size="56" baseType="lpstr">
      <vt:lpstr>Hol</vt:lpstr>
      <vt:lpstr>Numbex</vt:lpstr>
      <vt:lpstr>Założenia</vt:lpstr>
      <vt:lpstr>Koncepcja</vt:lpstr>
      <vt:lpstr>Sieć P2P</vt:lpstr>
      <vt:lpstr>Problemy - bezpieczeństwo</vt:lpstr>
      <vt:lpstr>Zalety</vt:lpstr>
      <vt:lpstr>Zalety c.d.</vt:lpstr>
      <vt:lpstr>System</vt:lpstr>
      <vt:lpstr>Położenie systemu</vt:lpstr>
      <vt:lpstr>Komunikacja</vt:lpstr>
      <vt:lpstr>Diagram komponentów</vt:lpstr>
      <vt:lpstr>Opis Modułów</vt:lpstr>
      <vt:lpstr>NumbexUDPClient</vt:lpstr>
      <vt:lpstr>NumbexUDPServer</vt:lpstr>
      <vt:lpstr>Git Database</vt:lpstr>
      <vt:lpstr>Database (ERD diagram)</vt:lpstr>
      <vt:lpstr>Database (Database.py)</vt:lpstr>
      <vt:lpstr>Numbex Server</vt:lpstr>
      <vt:lpstr>Numbex Client</vt:lpstr>
      <vt:lpstr>Numbex Client</vt:lpstr>
      <vt:lpstr>Numbex Daemon</vt:lpstr>
      <vt:lpstr>Numbex Daemon Controller</vt:lpstr>
      <vt:lpstr>Utils</vt:lpstr>
      <vt:lpstr>Crypto</vt:lpstr>
      <vt:lpstr>Tracker + Tracker Client</vt:lpstr>
      <vt:lpstr>Unit Tests</vt:lpstr>
      <vt:lpstr>Zewnętrzne biblioteki</vt:lpstr>
      <vt:lpstr>Użytkowanie</vt:lpstr>
      <vt:lpstr>Przykład użycia</vt:lpstr>
      <vt:lpstr>Przykład użycia</vt:lpstr>
      <vt:lpstr>Uruchomienie demona Numbex</vt:lpstr>
      <vt:lpstr>Uruchomienie demona Numbex</vt:lpstr>
      <vt:lpstr>Kontrola demona Numbex</vt:lpstr>
      <vt:lpstr>Kontrola demona Numbex</vt:lpstr>
      <vt:lpstr>Eksport danych z bazy do p2p</vt:lpstr>
      <vt:lpstr>Import danych do bazy z p2p</vt:lpstr>
      <vt:lpstr>Interakcja z danymi w bazie</vt:lpstr>
      <vt:lpstr>Interfejs WebService</vt:lpstr>
      <vt:lpstr>PEM Klucz prywatny DSA</vt:lpstr>
      <vt:lpstr>PEM Klucz publiczny DSA</vt:lpstr>
      <vt:lpstr>Przykład importu CSV</vt:lpstr>
      <vt:lpstr>Import do bazy - caveat</vt:lpstr>
      <vt:lpstr>Algorytmy</vt:lpstr>
      <vt:lpstr>Opis algorytmów</vt:lpstr>
      <vt:lpstr>Opis importu do lokalnej bazy</vt:lpstr>
      <vt:lpstr>Import do lokalnej bazy</vt:lpstr>
      <vt:lpstr>Import do lokalnej bazy</vt:lpstr>
      <vt:lpstr>Eksport z lokalnej bazy danych</vt:lpstr>
      <vt:lpstr>Łączenie zmian w p2p</vt:lpstr>
      <vt:lpstr>Łączenie zmian w p2p</vt:lpstr>
      <vt:lpstr>Łączenie zmian w p2p</vt:lpstr>
      <vt:lpstr>Łączenie zmian w p2p</vt:lpstr>
      <vt:lpstr>Drzewo przedziałowe</vt:lpstr>
      <vt:lpstr>Wydajność</vt:lpstr>
      <vt:lpstr>Inne ciekawe dane</vt:lpstr>
    </vt:vector>
  </TitlesOfParts>
  <Company>CatchorCO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Numbex</dc:title>
  <dc:creator>Paweł Kaczmarek</dc:creator>
  <cp:lastModifiedBy>Paweł Kaczmarek</cp:lastModifiedBy>
  <cp:revision>93</cp:revision>
  <dcterms:created xsi:type="dcterms:W3CDTF">2009-02-20T19:15:30Z</dcterms:created>
  <dcterms:modified xsi:type="dcterms:W3CDTF">2009-02-22T02:55:27Z</dcterms:modified>
</cp:coreProperties>
</file>