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Medium"/>
      <p:regular r:id="rId36"/>
      <p:bold r:id="rId37"/>
      <p:italic r:id="rId38"/>
      <p:boldItalic r:id="rId39"/>
    </p:embeddedFont>
    <p:embeddedFont>
      <p:font typeface="Roboto"/>
      <p:regular r:id="rId40"/>
      <p:bold r:id="rId41"/>
      <p:italic r:id="rId42"/>
      <p:boldItalic r:id="rId43"/>
    </p:embeddedFont>
    <p:embeddedFont>
      <p:font typeface="Proxima Nova"/>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44" Type="http://schemas.openxmlformats.org/officeDocument/2006/relationships/font" Target="fonts/ProximaNova-regular.fntdata"/><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46" Type="http://schemas.openxmlformats.org/officeDocument/2006/relationships/font" Target="fonts/ProximaNova-italic.fntdata"/><Relationship Id="rId23" Type="http://schemas.openxmlformats.org/officeDocument/2006/relationships/slide" Target="slides/slide18.xml"/><Relationship Id="rId45"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ProximaNova-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Medium-bold.fntdata"/><Relationship Id="rId14" Type="http://schemas.openxmlformats.org/officeDocument/2006/relationships/slide" Target="slides/slide9.xml"/><Relationship Id="rId36" Type="http://schemas.openxmlformats.org/officeDocument/2006/relationships/font" Target="fonts/RobotoMedium-regular.fntdata"/><Relationship Id="rId17" Type="http://schemas.openxmlformats.org/officeDocument/2006/relationships/slide" Target="slides/slide12.xml"/><Relationship Id="rId39" Type="http://schemas.openxmlformats.org/officeDocument/2006/relationships/font" Target="fonts/RobotoMedium-boldItalic.fntdata"/><Relationship Id="rId16" Type="http://schemas.openxmlformats.org/officeDocument/2006/relationships/slide" Target="slides/slide11.xml"/><Relationship Id="rId38" Type="http://schemas.openxmlformats.org/officeDocument/2006/relationships/font" Target="fonts/RobotoMedium-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1cb08fd3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1cb08fd3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57c07a14e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57c07a14e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1cb08fd3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1cb08fd3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1cb08fd3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1cb08fd3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7c07a14e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7c07a14e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1cb08fd3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1cb08fd3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1cb08fd3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1cb08fd3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1cb08fd3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1cb08fd3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7c07a14e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7c07a14e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1cb08fd3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1cb08fd3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161498cb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161498cb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1cb08fd3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1cb08fd3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57c07a14e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57c07a14e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1cb08fd3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1cb08fd3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7c07a14e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57c07a14e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1cb08fd34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1cb08fd34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1cb08fd34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1cb08fd34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1cb08fd34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1cb08fd34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1cb08fd34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1cb08fd3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1cb08fd34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1cb08fd34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1cb08fd34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1cb08fd34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161498cb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161498cb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1cb08fd34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1cb08fd34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161498cb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161498cb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161498cb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161498cb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1cb08fd3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1cb08fd3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7c07a14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7c07a14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161498cb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161498cb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1cb08fd3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1cb08fd3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hyperlink" Target="https://beginnersbook.com/2014/01/c-for-loop/" TargetMode="External"/><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hyperlink" Target="https://www.rff.com/structured_flowchart.ph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hyperlink" Target="https://medium.com/@madasamy/javascript-brief-history-and-ecmascript-es6-es7-es8-features-673973394df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2280000" y="2638063"/>
            <a:ext cx="6447600" cy="948875"/>
            <a:chOff x="2304550" y="2651713"/>
            <a:chExt cx="6447600" cy="948875"/>
          </a:xfrm>
        </p:grpSpPr>
        <p:sp>
          <p:nvSpPr>
            <p:cNvPr id="55" name="Google Shape;55;p13"/>
            <p:cNvSpPr txBox="1"/>
            <p:nvPr/>
          </p:nvSpPr>
          <p:spPr>
            <a:xfrm>
              <a:off x="2339275" y="2651713"/>
              <a:ext cx="1555800" cy="3540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700">
                  <a:solidFill>
                    <a:srgbClr val="F17121"/>
                  </a:solidFill>
                  <a:latin typeface="Roboto Medium"/>
                  <a:ea typeface="Roboto Medium"/>
                  <a:cs typeface="Roboto Medium"/>
                  <a:sym typeface="Roboto Medium"/>
                </a:rPr>
                <a:t>Week 2</a:t>
              </a:r>
              <a:endParaRPr sz="1700">
                <a:solidFill>
                  <a:srgbClr val="F17121"/>
                </a:solidFill>
                <a:latin typeface="Roboto Medium"/>
                <a:ea typeface="Roboto Medium"/>
                <a:cs typeface="Roboto Medium"/>
                <a:sym typeface="Roboto Medium"/>
              </a:endParaRPr>
            </a:p>
          </p:txBody>
        </p:sp>
        <p:sp>
          <p:nvSpPr>
            <p:cNvPr id="56" name="Google Shape;56;p13"/>
            <p:cNvSpPr/>
            <p:nvPr/>
          </p:nvSpPr>
          <p:spPr>
            <a:xfrm>
              <a:off x="3171001" y="2838074"/>
              <a:ext cx="1336800" cy="20700"/>
            </a:xfrm>
            <a:prstGeom prst="rect">
              <a:avLst/>
            </a:prstGeom>
            <a:solidFill>
              <a:srgbClr val="F171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7" name="Google Shape;57;p13"/>
            <p:cNvSpPr txBox="1"/>
            <p:nvPr/>
          </p:nvSpPr>
          <p:spPr>
            <a:xfrm>
              <a:off x="2304550" y="2892588"/>
              <a:ext cx="6447600" cy="7080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4000">
                  <a:solidFill>
                    <a:srgbClr val="434343"/>
                  </a:solidFill>
                  <a:latin typeface="Roboto Medium"/>
                  <a:ea typeface="Roboto Medium"/>
                  <a:cs typeface="Roboto Medium"/>
                  <a:sym typeface="Roboto Medium"/>
                </a:rPr>
                <a:t>Javascript Introduction 1</a:t>
              </a:r>
              <a:endParaRPr sz="4000">
                <a:solidFill>
                  <a:srgbClr val="434343"/>
                </a:solidFill>
                <a:latin typeface="Roboto Medium"/>
                <a:ea typeface="Roboto Medium"/>
                <a:cs typeface="Roboto Medium"/>
                <a:sym typeface="Roboto Medium"/>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22"/>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Website Developer</a:t>
            </a:r>
            <a:endParaRPr sz="1000">
              <a:solidFill>
                <a:srgbClr val="666666"/>
              </a:solidFill>
              <a:latin typeface="Roboto"/>
              <a:ea typeface="Roboto"/>
              <a:cs typeface="Roboto"/>
              <a:sym typeface="Roboto"/>
            </a:endParaRPr>
          </a:p>
        </p:txBody>
      </p:sp>
      <p:sp>
        <p:nvSpPr>
          <p:cNvPr id="126" name="Google Shape;126;p22"/>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200">
                <a:solidFill>
                  <a:srgbClr val="666666"/>
                </a:solidFill>
                <a:latin typeface="Roboto Medium"/>
                <a:ea typeface="Roboto Medium"/>
                <a:cs typeface="Roboto Medium"/>
                <a:sym typeface="Roboto Medium"/>
              </a:rPr>
              <a:t>JavaScript Introduction Lesson</a:t>
            </a:r>
            <a:endParaRPr sz="1200">
              <a:solidFill>
                <a:srgbClr val="666666"/>
              </a:solidFill>
              <a:latin typeface="Roboto Medium"/>
              <a:ea typeface="Roboto Medium"/>
              <a:cs typeface="Roboto Medium"/>
              <a:sym typeface="Roboto Medium"/>
            </a:endParaRPr>
          </a:p>
        </p:txBody>
      </p:sp>
      <p:sp>
        <p:nvSpPr>
          <p:cNvPr id="127" name="Google Shape;127;p22"/>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2000">
                <a:solidFill>
                  <a:srgbClr val="666666"/>
                </a:solidFill>
                <a:latin typeface="Roboto Medium"/>
                <a:ea typeface="Roboto Medium"/>
                <a:cs typeface="Roboto Medium"/>
                <a:sym typeface="Roboto Medium"/>
              </a:rPr>
              <a:t>Cek variabel dengan typeof</a:t>
            </a:r>
            <a:endParaRPr sz="2000">
              <a:solidFill>
                <a:srgbClr val="666666"/>
              </a:solidFill>
              <a:latin typeface="Roboto Medium"/>
              <a:ea typeface="Roboto Medium"/>
              <a:cs typeface="Roboto Medium"/>
              <a:sym typeface="Roboto Medium"/>
            </a:endParaRPr>
          </a:p>
        </p:txBody>
      </p:sp>
      <p:sp>
        <p:nvSpPr>
          <p:cNvPr id="128" name="Google Shape;128;p22"/>
          <p:cNvSpPr txBox="1"/>
          <p:nvPr/>
        </p:nvSpPr>
        <p:spPr>
          <a:xfrm>
            <a:off x="852163" y="1434250"/>
            <a:ext cx="7866300" cy="1006800"/>
          </a:xfrm>
          <a:prstGeom prst="rect">
            <a:avLst/>
          </a:prstGeom>
          <a:noFill/>
          <a:ln>
            <a:noFill/>
          </a:ln>
        </p:spPr>
        <p:txBody>
          <a:bodyPr anchorCtr="0" anchor="t" bIns="45725" lIns="45725" spcFirstLastPara="1" rIns="45725" wrap="square" tIns="45725">
            <a:spAutoFit/>
          </a:bodyPr>
          <a:lstStyle/>
          <a:p>
            <a:pPr indent="-342900" lvl="0" marL="457200"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Operator typeof mengembalikan evaluasi tipe data dari operand dalam bentuk string.</a:t>
            </a:r>
            <a:br>
              <a:rPr lang="en" sz="1800">
                <a:solidFill>
                  <a:srgbClr val="595959"/>
                </a:solidFill>
                <a:latin typeface="Proxima Nova"/>
                <a:ea typeface="Proxima Nova"/>
                <a:cs typeface="Proxima Nova"/>
                <a:sym typeface="Proxima Nova"/>
              </a:rPr>
            </a:br>
            <a:r>
              <a:rPr i="1" lang="en" sz="1800">
                <a:solidFill>
                  <a:srgbClr val="595959"/>
                </a:solidFill>
                <a:latin typeface="Proxima Nova"/>
                <a:ea typeface="Proxima Nova"/>
                <a:cs typeface="Proxima Nova"/>
                <a:sym typeface="Proxima Nova"/>
              </a:rPr>
              <a:t>syntax:  typeof operan atau typeof(operand)</a:t>
            </a:r>
            <a:endParaRPr sz="1800">
              <a:solidFill>
                <a:srgbClr val="595959"/>
              </a:solidFill>
              <a:latin typeface="Proxima Nova"/>
              <a:ea typeface="Proxima Nova"/>
              <a:cs typeface="Proxima Nova"/>
              <a:sym typeface="Proxima Nova"/>
            </a:endParaRPr>
          </a:p>
        </p:txBody>
      </p:sp>
      <p:sp>
        <p:nvSpPr>
          <p:cNvPr id="129" name="Google Shape;129;p22"/>
          <p:cNvSpPr txBox="1"/>
          <p:nvPr/>
        </p:nvSpPr>
        <p:spPr>
          <a:xfrm>
            <a:off x="5435450" y="2571750"/>
            <a:ext cx="1401600" cy="36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Output :</a:t>
            </a:r>
            <a:endParaRPr b="0" i="0" sz="1400" u="none" cap="none" strike="noStrike">
              <a:solidFill>
                <a:srgbClr val="000000"/>
              </a:solidFill>
              <a:latin typeface="Arial"/>
              <a:ea typeface="Arial"/>
              <a:cs typeface="Arial"/>
              <a:sym typeface="Arial"/>
            </a:endParaRPr>
          </a:p>
        </p:txBody>
      </p:sp>
      <p:pic>
        <p:nvPicPr>
          <p:cNvPr id="130" name="Google Shape;130;p22"/>
          <p:cNvPicPr preferRelativeResize="0"/>
          <p:nvPr/>
        </p:nvPicPr>
        <p:blipFill rotWithShape="1">
          <a:blip r:embed="rId4">
            <a:alphaModFix/>
          </a:blip>
          <a:srcRect b="0" l="0" r="0" t="0"/>
          <a:stretch/>
        </p:blipFill>
        <p:spPr>
          <a:xfrm>
            <a:off x="739450" y="2641563"/>
            <a:ext cx="3695700" cy="1514475"/>
          </a:xfrm>
          <a:prstGeom prst="rect">
            <a:avLst/>
          </a:prstGeom>
          <a:noFill/>
          <a:ln>
            <a:noFill/>
          </a:ln>
        </p:spPr>
      </p:pic>
      <p:pic>
        <p:nvPicPr>
          <p:cNvPr id="131" name="Google Shape;131;p22"/>
          <p:cNvPicPr preferRelativeResize="0"/>
          <p:nvPr/>
        </p:nvPicPr>
        <p:blipFill rotWithShape="1">
          <a:blip r:embed="rId5">
            <a:alphaModFix/>
          </a:blip>
          <a:srcRect b="0" l="0" r="0" t="0"/>
          <a:stretch/>
        </p:blipFill>
        <p:spPr>
          <a:xfrm>
            <a:off x="5435438" y="3023463"/>
            <a:ext cx="1990725" cy="619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p23"/>
          <p:cNvSpPr txBox="1"/>
          <p:nvPr/>
        </p:nvSpPr>
        <p:spPr>
          <a:xfrm>
            <a:off x="3009700" y="2129750"/>
            <a:ext cx="5273700" cy="7080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4000">
                <a:solidFill>
                  <a:srgbClr val="434343"/>
                </a:solidFill>
                <a:latin typeface="Roboto Medium"/>
                <a:ea typeface="Roboto Medium"/>
                <a:cs typeface="Roboto Medium"/>
                <a:sym typeface="Roboto Medium"/>
              </a:rPr>
              <a:t>Conditionals</a:t>
            </a:r>
            <a:endParaRPr sz="4000">
              <a:solidFill>
                <a:srgbClr val="434343"/>
              </a:solidFill>
              <a:latin typeface="Roboto Medium"/>
              <a:ea typeface="Roboto Medium"/>
              <a:cs typeface="Roboto Medium"/>
              <a:sym typeface="Roboto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24"/>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Website Developer</a:t>
            </a:r>
            <a:endParaRPr sz="1000">
              <a:solidFill>
                <a:srgbClr val="666666"/>
              </a:solidFill>
              <a:latin typeface="Roboto"/>
              <a:ea typeface="Roboto"/>
              <a:cs typeface="Roboto"/>
              <a:sym typeface="Roboto"/>
            </a:endParaRPr>
          </a:p>
        </p:txBody>
      </p:sp>
      <p:sp>
        <p:nvSpPr>
          <p:cNvPr id="142" name="Google Shape;142;p24"/>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200">
                <a:solidFill>
                  <a:srgbClr val="666666"/>
                </a:solidFill>
                <a:latin typeface="Roboto Medium"/>
                <a:ea typeface="Roboto Medium"/>
                <a:cs typeface="Roboto Medium"/>
                <a:sym typeface="Roboto Medium"/>
              </a:rPr>
              <a:t>JavaScript Introduction Lesson</a:t>
            </a:r>
            <a:endParaRPr sz="1200">
              <a:solidFill>
                <a:srgbClr val="666666"/>
              </a:solidFill>
              <a:latin typeface="Roboto Medium"/>
              <a:ea typeface="Roboto Medium"/>
              <a:cs typeface="Roboto Medium"/>
              <a:sym typeface="Roboto Medium"/>
            </a:endParaRPr>
          </a:p>
        </p:txBody>
      </p:sp>
      <p:sp>
        <p:nvSpPr>
          <p:cNvPr id="143" name="Google Shape;143;p24"/>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2000">
                <a:solidFill>
                  <a:srgbClr val="666666"/>
                </a:solidFill>
                <a:latin typeface="Roboto Medium"/>
                <a:ea typeface="Roboto Medium"/>
                <a:cs typeface="Roboto Medium"/>
                <a:sym typeface="Roboto Medium"/>
              </a:rPr>
              <a:t>Conditions/Percabangan</a:t>
            </a:r>
            <a:endParaRPr sz="2000">
              <a:solidFill>
                <a:srgbClr val="666666"/>
              </a:solidFill>
              <a:latin typeface="Roboto Medium"/>
              <a:ea typeface="Roboto Medium"/>
              <a:cs typeface="Roboto Medium"/>
              <a:sym typeface="Roboto Medium"/>
            </a:endParaRPr>
          </a:p>
        </p:txBody>
      </p:sp>
      <p:sp>
        <p:nvSpPr>
          <p:cNvPr id="144" name="Google Shape;144;p24"/>
          <p:cNvSpPr txBox="1"/>
          <p:nvPr/>
        </p:nvSpPr>
        <p:spPr>
          <a:xfrm>
            <a:off x="852163" y="1434250"/>
            <a:ext cx="7866300" cy="1821300"/>
          </a:xfrm>
          <a:prstGeom prst="rect">
            <a:avLst/>
          </a:prstGeom>
          <a:noFill/>
          <a:ln>
            <a:noFill/>
          </a:ln>
        </p:spPr>
        <p:txBody>
          <a:bodyPr anchorCtr="0" anchor="t" bIns="45725" lIns="45725" spcFirstLastPara="1" rIns="45725" wrap="square" tIns="45725">
            <a:spAutoFit/>
          </a:bodyPr>
          <a:lstStyle/>
          <a:p>
            <a:pPr indent="0" lvl="0" marL="457200" rtl="0" algn="l">
              <a:lnSpc>
                <a:spcPct val="150000"/>
              </a:lnSpc>
              <a:spcBef>
                <a:spcPts val="0"/>
              </a:spcBef>
              <a:spcAft>
                <a:spcPts val="0"/>
              </a:spcAft>
              <a:buNone/>
            </a:pPr>
            <a:r>
              <a:rPr lang="en" sz="1800">
                <a:solidFill>
                  <a:srgbClr val="595959"/>
                </a:solidFill>
                <a:latin typeface="Proxima Nova"/>
                <a:ea typeface="Proxima Nova"/>
                <a:cs typeface="Proxima Nova"/>
                <a:sym typeface="Proxima Nova"/>
              </a:rPr>
              <a:t>Kondisi/percabangan di JavaScript:</a:t>
            </a:r>
            <a:endParaRPr sz="1800">
              <a:solidFill>
                <a:srgbClr val="595959"/>
              </a:solidFill>
              <a:latin typeface="Proxima Nova"/>
              <a:ea typeface="Proxima Nova"/>
              <a:cs typeface="Proxima Nova"/>
              <a:sym typeface="Proxima Nova"/>
            </a:endParaRPr>
          </a:p>
          <a:p>
            <a:pPr indent="-342900" lvl="0" marL="457200" rtl="0" algn="l">
              <a:lnSpc>
                <a:spcPct val="150000"/>
              </a:lnSpc>
              <a:spcBef>
                <a:spcPts val="160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if-else</a:t>
            </a:r>
            <a:endParaRPr sz="1800">
              <a:solidFill>
                <a:srgbClr val="595959"/>
              </a:solidFill>
              <a:latin typeface="Proxima Nova"/>
              <a:ea typeface="Proxima Nova"/>
              <a:cs typeface="Proxima Nova"/>
              <a:sym typeface="Proxima Nova"/>
            </a:endParaRPr>
          </a:p>
          <a:p>
            <a:pPr indent="-342900" lvl="0" marL="457200" rtl="0" algn="l">
              <a:lnSpc>
                <a:spcPct val="150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switch-case</a:t>
            </a:r>
            <a:endParaRPr sz="1800">
              <a:solidFill>
                <a:srgbClr val="595959"/>
              </a:solidFill>
              <a:latin typeface="Proxima Nova"/>
              <a:ea typeface="Proxima Nova"/>
              <a:cs typeface="Proxima Nova"/>
              <a:sym typeface="Proxima Nova"/>
            </a:endParaRPr>
          </a:p>
          <a:p>
            <a:pPr indent="-342900" lvl="0" marL="457200" rtl="0" algn="l">
              <a:lnSpc>
                <a:spcPct val="150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Ternary Operators / Short-Circuit Logic</a:t>
            </a:r>
            <a:endParaRPr sz="1800">
              <a:solidFill>
                <a:srgbClr val="595959"/>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5"/>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Website Developer</a:t>
            </a:r>
            <a:endParaRPr sz="1000">
              <a:solidFill>
                <a:srgbClr val="666666"/>
              </a:solidFill>
              <a:latin typeface="Roboto"/>
              <a:ea typeface="Roboto"/>
              <a:cs typeface="Roboto"/>
              <a:sym typeface="Roboto"/>
            </a:endParaRPr>
          </a:p>
        </p:txBody>
      </p:sp>
      <p:sp>
        <p:nvSpPr>
          <p:cNvPr id="150" name="Google Shape;150;p25"/>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200">
                <a:solidFill>
                  <a:srgbClr val="666666"/>
                </a:solidFill>
                <a:latin typeface="Roboto Medium"/>
                <a:ea typeface="Roboto Medium"/>
                <a:cs typeface="Roboto Medium"/>
                <a:sym typeface="Roboto Medium"/>
              </a:rPr>
              <a:t>JavaScript Introduction Lesson</a:t>
            </a:r>
            <a:endParaRPr sz="1200">
              <a:solidFill>
                <a:srgbClr val="666666"/>
              </a:solidFill>
              <a:latin typeface="Roboto Medium"/>
              <a:ea typeface="Roboto Medium"/>
              <a:cs typeface="Roboto Medium"/>
              <a:sym typeface="Roboto Medium"/>
            </a:endParaRPr>
          </a:p>
        </p:txBody>
      </p:sp>
      <p:sp>
        <p:nvSpPr>
          <p:cNvPr id="151" name="Google Shape;151;p25"/>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2000">
                <a:solidFill>
                  <a:srgbClr val="666666"/>
                </a:solidFill>
                <a:latin typeface="Roboto Medium"/>
                <a:ea typeface="Roboto Medium"/>
                <a:cs typeface="Roboto Medium"/>
                <a:sym typeface="Roboto Medium"/>
              </a:rPr>
              <a:t>Operator Perbandingan</a:t>
            </a:r>
            <a:endParaRPr sz="2000">
              <a:solidFill>
                <a:srgbClr val="666666"/>
              </a:solidFill>
              <a:latin typeface="Roboto Medium"/>
              <a:ea typeface="Roboto Medium"/>
              <a:cs typeface="Roboto Medium"/>
              <a:sym typeface="Roboto Medium"/>
            </a:endParaRPr>
          </a:p>
        </p:txBody>
      </p:sp>
      <p:sp>
        <p:nvSpPr>
          <p:cNvPr id="152" name="Google Shape;152;p25"/>
          <p:cNvSpPr txBox="1"/>
          <p:nvPr/>
        </p:nvSpPr>
        <p:spPr>
          <a:xfrm>
            <a:off x="4484400" y="1302650"/>
            <a:ext cx="4518000" cy="341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800">
              <a:solidFill>
                <a:srgbClr val="595959"/>
              </a:solidFill>
              <a:latin typeface="Proxima Nova"/>
              <a:ea typeface="Proxima Nova"/>
              <a:cs typeface="Proxima Nova"/>
              <a:sym typeface="Proxima Nova"/>
            </a:endParaRPr>
          </a:p>
          <a:p>
            <a:pPr indent="-342900" lvl="0" marL="457200" rtl="0" algn="l">
              <a:lnSpc>
                <a:spcPct val="150000"/>
              </a:lnSpc>
              <a:spcBef>
                <a:spcPts val="160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Less than, &lt;</a:t>
            </a:r>
            <a:endParaRPr sz="1800">
              <a:solidFill>
                <a:srgbClr val="595959"/>
              </a:solidFill>
              <a:latin typeface="Proxima Nova"/>
              <a:ea typeface="Proxima Nova"/>
              <a:cs typeface="Proxima Nova"/>
              <a:sym typeface="Proxima Nova"/>
            </a:endParaRPr>
          </a:p>
          <a:p>
            <a:pPr indent="-342900" lvl="0" marL="457200" rtl="0" algn="l">
              <a:lnSpc>
                <a:spcPct val="150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Greater than or equal, &gt;=</a:t>
            </a:r>
            <a:endParaRPr sz="1800">
              <a:solidFill>
                <a:srgbClr val="595959"/>
              </a:solidFill>
              <a:latin typeface="Proxima Nova"/>
              <a:ea typeface="Proxima Nova"/>
              <a:cs typeface="Proxima Nova"/>
              <a:sym typeface="Proxima Nova"/>
            </a:endParaRPr>
          </a:p>
          <a:p>
            <a:pPr indent="-342900" lvl="0" marL="457200" rtl="0" algn="l">
              <a:lnSpc>
                <a:spcPct val="150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Less than or equal, &lt;=</a:t>
            </a:r>
            <a:endParaRPr sz="1800">
              <a:solidFill>
                <a:srgbClr val="595959"/>
              </a:solidFill>
              <a:latin typeface="Proxima Nova"/>
              <a:ea typeface="Proxima Nova"/>
              <a:cs typeface="Proxima Nova"/>
              <a:sym typeface="Proxima Nova"/>
            </a:endParaRPr>
          </a:p>
          <a:p>
            <a:pPr indent="-342900" lvl="0" marL="457200" rtl="0" algn="l">
              <a:lnSpc>
                <a:spcPct val="150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Logical AND, &amp;&amp;</a:t>
            </a:r>
            <a:endParaRPr sz="1800">
              <a:solidFill>
                <a:srgbClr val="595959"/>
              </a:solidFill>
              <a:latin typeface="Proxima Nova"/>
              <a:ea typeface="Proxima Nova"/>
              <a:cs typeface="Proxima Nova"/>
              <a:sym typeface="Proxima Nova"/>
            </a:endParaRPr>
          </a:p>
          <a:p>
            <a:pPr indent="-342900" lvl="0" marL="457200" rtl="0" algn="l">
              <a:lnSpc>
                <a:spcPct val="150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Logical OR, ||</a:t>
            </a:r>
            <a:endParaRPr sz="1800">
              <a:solidFill>
                <a:srgbClr val="595959"/>
              </a:solidFill>
              <a:latin typeface="Proxima Nova"/>
              <a:ea typeface="Proxima Nova"/>
              <a:cs typeface="Proxima Nova"/>
              <a:sym typeface="Proxima Nova"/>
            </a:endParaRPr>
          </a:p>
        </p:txBody>
      </p:sp>
      <p:sp>
        <p:nvSpPr>
          <p:cNvPr id="153" name="Google Shape;153;p25"/>
          <p:cNvSpPr txBox="1"/>
          <p:nvPr/>
        </p:nvSpPr>
        <p:spPr>
          <a:xfrm>
            <a:off x="426575" y="1367450"/>
            <a:ext cx="3839700" cy="341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595959"/>
                </a:solidFill>
                <a:latin typeface="Proxima Nova"/>
                <a:ea typeface="Proxima Nova"/>
                <a:cs typeface="Proxima Nova"/>
                <a:sym typeface="Proxima Nova"/>
              </a:rPr>
              <a:t>operator logika di JavaScript, yaitu:</a:t>
            </a:r>
            <a:endParaRPr sz="1800">
              <a:solidFill>
                <a:srgbClr val="595959"/>
              </a:solidFill>
              <a:latin typeface="Proxima Nova"/>
              <a:ea typeface="Proxima Nova"/>
              <a:cs typeface="Proxima Nova"/>
              <a:sym typeface="Proxima Nova"/>
            </a:endParaRPr>
          </a:p>
          <a:p>
            <a:pPr indent="-342900" lvl="0" marL="457200" rtl="0" algn="l">
              <a:lnSpc>
                <a:spcPct val="150000"/>
              </a:lnSpc>
              <a:spcBef>
                <a:spcPts val="160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Equal value, ==</a:t>
            </a:r>
            <a:endParaRPr sz="1800">
              <a:solidFill>
                <a:srgbClr val="595959"/>
              </a:solidFill>
              <a:latin typeface="Proxima Nova"/>
              <a:ea typeface="Proxima Nova"/>
              <a:cs typeface="Proxima Nova"/>
              <a:sym typeface="Proxima Nova"/>
            </a:endParaRPr>
          </a:p>
          <a:p>
            <a:pPr indent="-342900" lvl="0" marL="457200" rtl="0" algn="l">
              <a:lnSpc>
                <a:spcPct val="150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Equal value and type, ===</a:t>
            </a:r>
            <a:endParaRPr sz="1800">
              <a:solidFill>
                <a:srgbClr val="595959"/>
              </a:solidFill>
              <a:latin typeface="Proxima Nova"/>
              <a:ea typeface="Proxima Nova"/>
              <a:cs typeface="Proxima Nova"/>
              <a:sym typeface="Proxima Nova"/>
            </a:endParaRPr>
          </a:p>
          <a:p>
            <a:pPr indent="-342900" lvl="0" marL="457200" rtl="0" algn="l">
              <a:lnSpc>
                <a:spcPct val="150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Not equal, !=</a:t>
            </a:r>
            <a:endParaRPr sz="1800">
              <a:solidFill>
                <a:srgbClr val="595959"/>
              </a:solidFill>
              <a:latin typeface="Proxima Nova"/>
              <a:ea typeface="Proxima Nova"/>
              <a:cs typeface="Proxima Nova"/>
              <a:sym typeface="Proxima Nova"/>
            </a:endParaRPr>
          </a:p>
          <a:p>
            <a:pPr indent="-342900" lvl="0" marL="457200" rtl="0" algn="l">
              <a:lnSpc>
                <a:spcPct val="150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Not equal value and type, !==</a:t>
            </a:r>
            <a:endParaRPr sz="1800">
              <a:solidFill>
                <a:srgbClr val="595959"/>
              </a:solidFill>
              <a:latin typeface="Proxima Nova"/>
              <a:ea typeface="Proxima Nova"/>
              <a:cs typeface="Proxima Nova"/>
              <a:sym typeface="Proxima Nova"/>
            </a:endParaRPr>
          </a:p>
          <a:p>
            <a:pPr indent="-342900" lvl="0" marL="457200" rtl="0" algn="l">
              <a:lnSpc>
                <a:spcPct val="150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Greater than, &gt;</a:t>
            </a:r>
            <a:endParaRPr sz="1800">
              <a:solidFill>
                <a:srgbClr val="595959"/>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26"/>
          <p:cNvSpPr txBox="1"/>
          <p:nvPr/>
        </p:nvSpPr>
        <p:spPr>
          <a:xfrm>
            <a:off x="3009700" y="2129750"/>
            <a:ext cx="5273700" cy="7080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4000">
                <a:solidFill>
                  <a:srgbClr val="434343"/>
                </a:solidFill>
                <a:latin typeface="Roboto Medium"/>
                <a:ea typeface="Roboto Medium"/>
                <a:cs typeface="Roboto Medium"/>
                <a:sym typeface="Roboto Medium"/>
              </a:rPr>
              <a:t>Looping</a:t>
            </a:r>
            <a:endParaRPr sz="4000">
              <a:solidFill>
                <a:srgbClr val="434343"/>
              </a:solidFill>
              <a:latin typeface="Roboto Medium"/>
              <a:ea typeface="Roboto Medium"/>
              <a:cs typeface="Roboto Medium"/>
              <a:sym typeface="Roboto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27"/>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Website Developer</a:t>
            </a:r>
            <a:endParaRPr sz="1000">
              <a:solidFill>
                <a:srgbClr val="666666"/>
              </a:solidFill>
              <a:latin typeface="Roboto"/>
              <a:ea typeface="Roboto"/>
              <a:cs typeface="Roboto"/>
              <a:sym typeface="Roboto"/>
            </a:endParaRPr>
          </a:p>
        </p:txBody>
      </p:sp>
      <p:sp>
        <p:nvSpPr>
          <p:cNvPr id="164" name="Google Shape;164;p27"/>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200">
                <a:solidFill>
                  <a:srgbClr val="666666"/>
                </a:solidFill>
                <a:latin typeface="Roboto Medium"/>
                <a:ea typeface="Roboto Medium"/>
                <a:cs typeface="Roboto Medium"/>
                <a:sym typeface="Roboto Medium"/>
              </a:rPr>
              <a:t>JavaScript Introduction Lesson</a:t>
            </a:r>
            <a:endParaRPr sz="1200">
              <a:solidFill>
                <a:srgbClr val="666666"/>
              </a:solidFill>
              <a:latin typeface="Roboto Medium"/>
              <a:ea typeface="Roboto Medium"/>
              <a:cs typeface="Roboto Medium"/>
              <a:sym typeface="Roboto Medium"/>
            </a:endParaRPr>
          </a:p>
        </p:txBody>
      </p:sp>
      <p:sp>
        <p:nvSpPr>
          <p:cNvPr id="165" name="Google Shape;165;p27"/>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2000">
                <a:solidFill>
                  <a:srgbClr val="666666"/>
                </a:solidFill>
                <a:latin typeface="Roboto Medium"/>
                <a:ea typeface="Roboto Medium"/>
                <a:cs typeface="Roboto Medium"/>
                <a:sym typeface="Roboto Medium"/>
              </a:rPr>
              <a:t>Perulangan</a:t>
            </a:r>
            <a:endParaRPr sz="2000">
              <a:solidFill>
                <a:srgbClr val="666666"/>
              </a:solidFill>
              <a:latin typeface="Roboto Medium"/>
              <a:ea typeface="Roboto Medium"/>
              <a:cs typeface="Roboto Medium"/>
              <a:sym typeface="Roboto Medium"/>
            </a:endParaRPr>
          </a:p>
        </p:txBody>
      </p:sp>
      <p:sp>
        <p:nvSpPr>
          <p:cNvPr id="166" name="Google Shape;166;p27">
            <a:hlinkClick r:id="rId4"/>
          </p:cNvPr>
          <p:cNvSpPr txBox="1"/>
          <p:nvPr/>
        </p:nvSpPr>
        <p:spPr>
          <a:xfrm>
            <a:off x="367300" y="1339150"/>
            <a:ext cx="5401200" cy="34164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595959"/>
              </a:buClr>
              <a:buSzPts val="2000"/>
              <a:buFont typeface="Proxima Nova"/>
              <a:buChar char="●"/>
            </a:pPr>
            <a:r>
              <a:rPr b="0" i="0" lang="en" sz="2000" u="none" cap="none" strike="noStrike">
                <a:solidFill>
                  <a:srgbClr val="595959"/>
                </a:solidFill>
                <a:highlight>
                  <a:srgbClr val="FFFFFF"/>
                </a:highlight>
                <a:latin typeface="Proxima Nova"/>
                <a:ea typeface="Proxima Nova"/>
                <a:cs typeface="Proxima Nova"/>
                <a:sym typeface="Proxima Nova"/>
              </a:rPr>
              <a:t>for loop </a:t>
            </a:r>
            <a:endParaRPr b="0" i="0" sz="2000" u="none" cap="none" strike="noStrike">
              <a:solidFill>
                <a:srgbClr val="595959"/>
              </a:solidFill>
              <a:highlight>
                <a:srgbClr val="FFFFFF"/>
              </a:highlight>
              <a:latin typeface="Proxima Nova"/>
              <a:ea typeface="Proxima Nova"/>
              <a:cs typeface="Proxima Nova"/>
              <a:sym typeface="Proxima Nova"/>
            </a:endParaRPr>
          </a:p>
          <a:p>
            <a:pPr indent="457200" lvl="0" marL="457200" marR="0" rtl="0" algn="l">
              <a:lnSpc>
                <a:spcPct val="115000"/>
              </a:lnSpc>
              <a:spcBef>
                <a:spcPts val="0"/>
              </a:spcBef>
              <a:spcAft>
                <a:spcPts val="0"/>
              </a:spcAft>
              <a:buClr>
                <a:srgbClr val="000000"/>
              </a:buClr>
              <a:buSzPts val="2000"/>
              <a:buFont typeface="Arial"/>
              <a:buNone/>
            </a:pPr>
            <a:r>
              <a:rPr b="0" i="0" lang="en" sz="2000" u="none" cap="none" strike="noStrike">
                <a:solidFill>
                  <a:srgbClr val="595959"/>
                </a:solidFill>
                <a:highlight>
                  <a:srgbClr val="FFFFFF"/>
                </a:highlight>
                <a:latin typeface="Proxima Nova"/>
                <a:ea typeface="Proxima Nova"/>
                <a:cs typeface="Proxima Nova"/>
                <a:sym typeface="Proxima Nova"/>
              </a:rPr>
              <a:t>Sebuah for loop mengulang hingga kondisi yang ditentukan evaluasinya menjadi salah/false.</a:t>
            </a:r>
            <a:endParaRPr b="0" i="0" sz="2000" u="none" cap="none" strike="noStrike">
              <a:solidFill>
                <a:srgbClr val="595959"/>
              </a:solidFill>
              <a:highlight>
                <a:srgbClr val="FFFFFF"/>
              </a:highlight>
              <a:latin typeface="Proxima Nova"/>
              <a:ea typeface="Proxima Nova"/>
              <a:cs typeface="Proxima Nova"/>
              <a:sym typeface="Proxima Nova"/>
            </a:endParaRPr>
          </a:p>
          <a:p>
            <a:pPr indent="45720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595959"/>
                </a:solidFill>
                <a:highlight>
                  <a:srgbClr val="FFFFFF"/>
                </a:highlight>
                <a:latin typeface="Proxima Nova"/>
                <a:ea typeface="Proxima Nova"/>
                <a:cs typeface="Proxima Nova"/>
                <a:sym typeface="Proxima Nova"/>
              </a:rPr>
              <a:t> </a:t>
            </a:r>
            <a:endParaRPr b="0" i="0" sz="2000" u="none" cap="none" strike="noStrike">
              <a:solidFill>
                <a:srgbClr val="595959"/>
              </a:solidFill>
              <a:highlight>
                <a:srgbClr val="FFFFFF"/>
              </a:highlight>
              <a:latin typeface="Proxima Nova"/>
              <a:ea typeface="Proxima Nova"/>
              <a:cs typeface="Proxima Nova"/>
              <a:sym typeface="Proxima Nova"/>
            </a:endParaRPr>
          </a:p>
          <a:p>
            <a:pPr indent="45720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595959"/>
                </a:solidFill>
                <a:highlight>
                  <a:srgbClr val="FFFFFF"/>
                </a:highlight>
                <a:latin typeface="Proxima Nova"/>
                <a:ea typeface="Proxima Nova"/>
                <a:cs typeface="Proxima Nova"/>
                <a:sym typeface="Proxima Nova"/>
              </a:rPr>
              <a:t>sintaks:</a:t>
            </a:r>
            <a:endParaRPr b="0" i="0" sz="2000" u="none" cap="none" strike="noStrike">
              <a:solidFill>
                <a:srgbClr val="000000"/>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650"/>
              <a:buFont typeface="Arial"/>
              <a:buNone/>
            </a:pPr>
            <a:r>
              <a:rPr b="0" i="0" lang="en" sz="1650" u="none" cap="none" strike="noStrike">
                <a:solidFill>
                  <a:srgbClr val="0000CD"/>
                </a:solidFill>
                <a:highlight>
                  <a:srgbClr val="FFFFFF"/>
                </a:highlight>
                <a:latin typeface="Proxima Nova"/>
                <a:ea typeface="Proxima Nova"/>
                <a:cs typeface="Proxima Nova"/>
                <a:sym typeface="Proxima Nova"/>
              </a:rPr>
              <a:t>for</a:t>
            </a:r>
            <a:r>
              <a:rPr b="0" i="0" lang="en" sz="1650" u="none" cap="none" strike="noStrike">
                <a:solidFill>
                  <a:srgbClr val="000000"/>
                </a:solidFill>
                <a:highlight>
                  <a:srgbClr val="FFFFFF"/>
                </a:highlight>
                <a:latin typeface="Proxima Nova"/>
                <a:ea typeface="Proxima Nova"/>
                <a:cs typeface="Proxima Nova"/>
                <a:sym typeface="Proxima Nova"/>
              </a:rPr>
              <a:t> (</a:t>
            </a:r>
            <a:r>
              <a:rPr b="0" i="1" lang="en" sz="1650" u="none" cap="none" strike="noStrike">
                <a:solidFill>
                  <a:srgbClr val="000000"/>
                </a:solidFill>
                <a:highlight>
                  <a:srgbClr val="FFFFFF"/>
                </a:highlight>
                <a:latin typeface="Proxima Nova"/>
                <a:ea typeface="Proxima Nova"/>
                <a:cs typeface="Proxima Nova"/>
                <a:sym typeface="Proxima Nova"/>
              </a:rPr>
              <a:t>inisialisasi</a:t>
            </a:r>
            <a:r>
              <a:rPr b="0" i="0" lang="en" sz="1650" u="none" cap="none" strike="noStrike">
                <a:solidFill>
                  <a:srgbClr val="000000"/>
                </a:solidFill>
                <a:highlight>
                  <a:srgbClr val="FFFFFF"/>
                </a:highlight>
                <a:latin typeface="Proxima Nova"/>
                <a:ea typeface="Proxima Nova"/>
                <a:cs typeface="Proxima Nova"/>
                <a:sym typeface="Proxima Nova"/>
              </a:rPr>
              <a:t>; </a:t>
            </a:r>
            <a:r>
              <a:rPr b="0" i="1" lang="en" sz="1650" u="none" cap="none" strike="noStrike">
                <a:solidFill>
                  <a:srgbClr val="000000"/>
                </a:solidFill>
                <a:highlight>
                  <a:srgbClr val="FFFFFF"/>
                </a:highlight>
                <a:latin typeface="Proxima Nova"/>
                <a:ea typeface="Proxima Nova"/>
                <a:cs typeface="Proxima Nova"/>
                <a:sym typeface="Proxima Nova"/>
              </a:rPr>
              <a:t>kondisi</a:t>
            </a:r>
            <a:r>
              <a:rPr b="0" i="0" lang="en" sz="1650" u="none" cap="none" strike="noStrike">
                <a:solidFill>
                  <a:srgbClr val="000000"/>
                </a:solidFill>
                <a:highlight>
                  <a:srgbClr val="FFFFFF"/>
                </a:highlight>
                <a:latin typeface="Proxima Nova"/>
                <a:ea typeface="Proxima Nova"/>
                <a:cs typeface="Proxima Nova"/>
                <a:sym typeface="Proxima Nova"/>
              </a:rPr>
              <a:t>; </a:t>
            </a:r>
            <a:r>
              <a:rPr b="0" i="1" lang="en" sz="1650" u="none" cap="none" strike="noStrike">
                <a:solidFill>
                  <a:srgbClr val="000000"/>
                </a:solidFill>
                <a:highlight>
                  <a:srgbClr val="FFFFFF"/>
                </a:highlight>
                <a:latin typeface="Proxima Nova"/>
                <a:ea typeface="Proxima Nova"/>
                <a:cs typeface="Proxima Nova"/>
                <a:sym typeface="Proxima Nova"/>
              </a:rPr>
              <a:t>perubahanCounter</a:t>
            </a:r>
            <a:r>
              <a:rPr b="0" i="0" lang="en" sz="1650" u="none" cap="none" strike="noStrike">
                <a:solidFill>
                  <a:srgbClr val="000000"/>
                </a:solidFill>
                <a:highlight>
                  <a:srgbClr val="FFFFFF"/>
                </a:highlight>
                <a:latin typeface="Proxima Nova"/>
                <a:ea typeface="Proxima Nova"/>
                <a:cs typeface="Proxima Nova"/>
                <a:sym typeface="Proxima Nova"/>
              </a:rPr>
              <a:t>) {</a:t>
            </a:r>
            <a:endParaRPr b="0" i="0" sz="1650" u="none" cap="none" strike="noStrike">
              <a:solidFill>
                <a:srgbClr val="000000"/>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650"/>
              <a:buFont typeface="Arial"/>
              <a:buNone/>
            </a:pPr>
            <a:r>
              <a:rPr b="0" i="0" lang="en" sz="1650" u="none" cap="none" strike="noStrike">
                <a:solidFill>
                  <a:srgbClr val="000000"/>
                </a:solidFill>
                <a:highlight>
                  <a:srgbClr val="FFFFFF"/>
                </a:highlight>
                <a:latin typeface="Proxima Nova"/>
                <a:ea typeface="Proxima Nova"/>
                <a:cs typeface="Proxima Nova"/>
                <a:sym typeface="Proxima Nova"/>
              </a:rPr>
              <a:t>  </a:t>
            </a:r>
            <a:r>
              <a:rPr b="0" i="0" lang="en" sz="1650" u="none" cap="none" strike="noStrike">
                <a:solidFill>
                  <a:srgbClr val="008000"/>
                </a:solidFill>
                <a:highlight>
                  <a:srgbClr val="FFFFFF"/>
                </a:highlight>
                <a:latin typeface="Proxima Nova"/>
                <a:ea typeface="Proxima Nova"/>
                <a:cs typeface="Proxima Nova"/>
                <a:sym typeface="Proxima Nova"/>
              </a:rPr>
              <a:t>// </a:t>
            </a:r>
            <a:r>
              <a:rPr b="0" i="1" lang="en" sz="1650" u="none" cap="none" strike="noStrike">
                <a:solidFill>
                  <a:srgbClr val="008000"/>
                </a:solidFill>
                <a:highlight>
                  <a:srgbClr val="FFFFFF"/>
                </a:highlight>
                <a:latin typeface="Proxima Nova"/>
                <a:ea typeface="Proxima Nova"/>
                <a:cs typeface="Proxima Nova"/>
                <a:sym typeface="Proxima Nova"/>
              </a:rPr>
              <a:t>code block to be executed</a:t>
            </a:r>
            <a:endParaRPr b="0" i="1" sz="1650" u="none" cap="none" strike="noStrike">
              <a:solidFill>
                <a:srgbClr val="008000"/>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650"/>
              <a:buFont typeface="Arial"/>
              <a:buNone/>
            </a:pPr>
            <a:r>
              <a:rPr b="0" i="0" lang="en" sz="1650" u="none" cap="none" strike="noStrike">
                <a:solidFill>
                  <a:srgbClr val="000000"/>
                </a:solidFill>
                <a:highlight>
                  <a:srgbClr val="FFFFFF"/>
                </a:highlight>
                <a:latin typeface="Proxima Nova"/>
                <a:ea typeface="Proxima Nova"/>
                <a:cs typeface="Proxima Nova"/>
                <a:sym typeface="Proxima Nova"/>
              </a:rPr>
              <a:t>}</a:t>
            </a:r>
            <a:endParaRPr b="0" i="0" sz="1650" u="none" cap="none" strike="noStrike">
              <a:solidFill>
                <a:srgbClr val="000000"/>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750"/>
              <a:buFont typeface="Arial"/>
              <a:buNone/>
            </a:pPr>
            <a:r>
              <a:t/>
            </a:r>
            <a:endParaRPr b="0" i="0" sz="1750" u="none" cap="none" strike="noStrike">
              <a:solidFill>
                <a:srgbClr val="000000"/>
              </a:solidFill>
              <a:highlight>
                <a:srgbClr val="FFFFFF"/>
              </a:highlight>
              <a:latin typeface="Proxima Nova"/>
              <a:ea typeface="Proxima Nova"/>
              <a:cs typeface="Proxima Nova"/>
              <a:sym typeface="Proxima Nova"/>
            </a:endParaRPr>
          </a:p>
          <a:p>
            <a:pPr indent="0" lvl="0" marL="914400" marR="0" rtl="0" algn="l">
              <a:lnSpc>
                <a:spcPct val="115000"/>
              </a:lnSpc>
              <a:spcBef>
                <a:spcPts val="0"/>
              </a:spcBef>
              <a:spcAft>
                <a:spcPts val="0"/>
              </a:spcAft>
              <a:buClr>
                <a:srgbClr val="000000"/>
              </a:buClr>
              <a:buSzPts val="1150"/>
              <a:buFont typeface="Arial"/>
              <a:buNone/>
            </a:pPr>
            <a:r>
              <a:t/>
            </a:r>
            <a:endParaRPr b="0" i="0" sz="1150" u="none" cap="none" strike="noStrike">
              <a:solidFill>
                <a:srgbClr val="000000"/>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150"/>
              <a:buFont typeface="Arial"/>
              <a:buNone/>
            </a:pPr>
            <a:r>
              <a:t/>
            </a:r>
            <a:endParaRPr b="0" i="0" sz="1150" u="none" cap="none" strike="noStrike">
              <a:solidFill>
                <a:srgbClr val="0000CD"/>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highlight>
                <a:srgbClr val="FFFFFF"/>
              </a:highlight>
              <a:latin typeface="Proxima Nova"/>
              <a:ea typeface="Proxima Nova"/>
              <a:cs typeface="Proxima Nova"/>
              <a:sym typeface="Proxima Nova"/>
            </a:endParaRPr>
          </a:p>
        </p:txBody>
      </p:sp>
      <p:pic>
        <p:nvPicPr>
          <p:cNvPr id="167" name="Google Shape;167;p27"/>
          <p:cNvPicPr preferRelativeResize="0"/>
          <p:nvPr/>
        </p:nvPicPr>
        <p:blipFill rotWithShape="1">
          <a:blip r:embed="rId5">
            <a:alphaModFix/>
          </a:blip>
          <a:srcRect b="0" l="1466" r="28041" t="0"/>
          <a:stretch/>
        </p:blipFill>
        <p:spPr>
          <a:xfrm>
            <a:off x="6076849" y="1978499"/>
            <a:ext cx="3067149" cy="2500175"/>
          </a:xfrm>
          <a:prstGeom prst="rect">
            <a:avLst/>
          </a:prstGeom>
          <a:noFill/>
          <a:ln>
            <a:noFill/>
          </a:ln>
        </p:spPr>
      </p:pic>
      <p:sp>
        <p:nvSpPr>
          <p:cNvPr id="168" name="Google Shape;168;p27"/>
          <p:cNvSpPr txBox="1"/>
          <p:nvPr/>
        </p:nvSpPr>
        <p:spPr>
          <a:xfrm>
            <a:off x="5865000" y="1479125"/>
            <a:ext cx="3067200" cy="26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contoh menggunakan for loop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8"/>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Website Developer</a:t>
            </a:r>
            <a:endParaRPr sz="1000">
              <a:solidFill>
                <a:srgbClr val="666666"/>
              </a:solidFill>
              <a:latin typeface="Roboto"/>
              <a:ea typeface="Roboto"/>
              <a:cs typeface="Roboto"/>
              <a:sym typeface="Roboto"/>
            </a:endParaRPr>
          </a:p>
        </p:txBody>
      </p:sp>
      <p:sp>
        <p:nvSpPr>
          <p:cNvPr id="174" name="Google Shape;174;p28"/>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200">
                <a:solidFill>
                  <a:srgbClr val="666666"/>
                </a:solidFill>
                <a:latin typeface="Roboto Medium"/>
                <a:ea typeface="Roboto Medium"/>
                <a:cs typeface="Roboto Medium"/>
                <a:sym typeface="Roboto Medium"/>
              </a:rPr>
              <a:t>JavaScript Introduction Lesson</a:t>
            </a:r>
            <a:endParaRPr sz="1200">
              <a:solidFill>
                <a:srgbClr val="666666"/>
              </a:solidFill>
              <a:latin typeface="Roboto Medium"/>
              <a:ea typeface="Roboto Medium"/>
              <a:cs typeface="Roboto Medium"/>
              <a:sym typeface="Roboto Medium"/>
            </a:endParaRPr>
          </a:p>
        </p:txBody>
      </p:sp>
      <p:sp>
        <p:nvSpPr>
          <p:cNvPr id="175" name="Google Shape;175;p28"/>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2000">
                <a:solidFill>
                  <a:srgbClr val="666666"/>
                </a:solidFill>
                <a:latin typeface="Roboto Medium"/>
                <a:ea typeface="Roboto Medium"/>
                <a:cs typeface="Roboto Medium"/>
                <a:sym typeface="Roboto Medium"/>
              </a:rPr>
              <a:t>Perulangan</a:t>
            </a:r>
            <a:endParaRPr sz="2000">
              <a:solidFill>
                <a:srgbClr val="666666"/>
              </a:solidFill>
              <a:latin typeface="Roboto Medium"/>
              <a:ea typeface="Roboto Medium"/>
              <a:cs typeface="Roboto Medium"/>
              <a:sym typeface="Roboto Medium"/>
            </a:endParaRPr>
          </a:p>
        </p:txBody>
      </p:sp>
      <p:sp>
        <p:nvSpPr>
          <p:cNvPr id="176" name="Google Shape;176;p28"/>
          <p:cNvSpPr txBox="1"/>
          <p:nvPr/>
        </p:nvSpPr>
        <p:spPr>
          <a:xfrm>
            <a:off x="311700" y="1152475"/>
            <a:ext cx="4727700" cy="35154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sz="2000">
              <a:solidFill>
                <a:srgbClr val="595959"/>
              </a:solidFill>
              <a:highlight>
                <a:srgbClr val="FFFFFF"/>
              </a:highlight>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595959"/>
              </a:buClr>
              <a:buSzPts val="2000"/>
              <a:buFont typeface="Proxima Nova"/>
              <a:buChar char="●"/>
            </a:pPr>
            <a:r>
              <a:rPr b="0" i="0" lang="en" sz="2000" u="none" cap="none" strike="noStrike">
                <a:solidFill>
                  <a:srgbClr val="595959"/>
                </a:solidFill>
                <a:highlight>
                  <a:srgbClr val="FFFFFF"/>
                </a:highlight>
                <a:latin typeface="Proxima Nova"/>
                <a:ea typeface="Proxima Nova"/>
                <a:cs typeface="Proxima Nova"/>
                <a:sym typeface="Proxima Nova"/>
              </a:rPr>
              <a:t>While dan do while</a:t>
            </a:r>
            <a:endParaRPr b="0" i="0" sz="2000" u="none" cap="none" strike="noStrike">
              <a:solidFill>
                <a:srgbClr val="595959"/>
              </a:solidFill>
              <a:highlight>
                <a:srgbClr val="FFFFFF"/>
              </a:highlight>
              <a:latin typeface="Proxima Nova"/>
              <a:ea typeface="Proxima Nova"/>
              <a:cs typeface="Proxima Nova"/>
              <a:sym typeface="Proxima Nova"/>
            </a:endParaRPr>
          </a:p>
          <a:p>
            <a:pPr indent="457200" lvl="0" marL="457200" marR="0" rtl="0" algn="l">
              <a:lnSpc>
                <a:spcPct val="115000"/>
              </a:lnSpc>
              <a:spcBef>
                <a:spcPts val="0"/>
              </a:spcBef>
              <a:spcAft>
                <a:spcPts val="0"/>
              </a:spcAft>
              <a:buClr>
                <a:srgbClr val="000000"/>
              </a:buClr>
              <a:buSzPts val="2000"/>
              <a:buFont typeface="Arial"/>
              <a:buNone/>
            </a:pPr>
            <a:r>
              <a:rPr b="0" i="0" lang="en" sz="2000" u="none" cap="none" strike="noStrike">
                <a:solidFill>
                  <a:srgbClr val="595959"/>
                </a:solidFill>
                <a:highlight>
                  <a:srgbClr val="FFFFFF"/>
                </a:highlight>
                <a:latin typeface="Proxima Nova"/>
                <a:ea typeface="Proxima Nova"/>
                <a:cs typeface="Proxima Nova"/>
                <a:sym typeface="Proxima Nova"/>
              </a:rPr>
              <a:t>digunakan untuk membuat perulangan yang mengeksekusi pernyataan tertentu hingga kondisi tersebut bernilai false</a:t>
            </a:r>
            <a:endParaRPr b="0" i="0" sz="2000" u="none" cap="none" strike="noStrike">
              <a:solidFill>
                <a:srgbClr val="595959"/>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550"/>
              <a:buFont typeface="Arial"/>
              <a:buNone/>
            </a:pPr>
            <a:r>
              <a:t/>
            </a:r>
            <a:endParaRPr b="0" i="0" sz="1550" u="none" cap="none" strike="noStrike">
              <a:solidFill>
                <a:srgbClr val="000000"/>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750"/>
              <a:buFont typeface="Arial"/>
              <a:buNone/>
            </a:pPr>
            <a:r>
              <a:t/>
            </a:r>
            <a:endParaRPr b="0" i="0" sz="1750" u="none" cap="none" strike="noStrike">
              <a:solidFill>
                <a:srgbClr val="000000"/>
              </a:solidFill>
              <a:highlight>
                <a:srgbClr val="FFFFFF"/>
              </a:highlight>
              <a:latin typeface="Proxima Nova"/>
              <a:ea typeface="Proxima Nova"/>
              <a:cs typeface="Proxima Nova"/>
              <a:sym typeface="Proxima Nova"/>
            </a:endParaRPr>
          </a:p>
          <a:p>
            <a:pPr indent="0" lvl="0" marL="914400" marR="0" rtl="0" algn="l">
              <a:lnSpc>
                <a:spcPct val="115000"/>
              </a:lnSpc>
              <a:spcBef>
                <a:spcPts val="0"/>
              </a:spcBef>
              <a:spcAft>
                <a:spcPts val="0"/>
              </a:spcAft>
              <a:buClr>
                <a:srgbClr val="000000"/>
              </a:buClr>
              <a:buSzPts val="1150"/>
              <a:buFont typeface="Arial"/>
              <a:buNone/>
            </a:pPr>
            <a:r>
              <a:t/>
            </a:r>
            <a:endParaRPr b="0" i="0" sz="1150" u="none" cap="none" strike="noStrike">
              <a:solidFill>
                <a:srgbClr val="000000"/>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150"/>
              <a:buFont typeface="Arial"/>
              <a:buNone/>
            </a:pPr>
            <a:r>
              <a:t/>
            </a:r>
            <a:endParaRPr b="0" i="0" sz="1150" u="none" cap="none" strike="noStrike">
              <a:solidFill>
                <a:srgbClr val="0000CD"/>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highlight>
                <a:srgbClr val="FFFFFF"/>
              </a:highlight>
              <a:latin typeface="Proxima Nova"/>
              <a:ea typeface="Proxima Nova"/>
              <a:cs typeface="Proxima Nova"/>
              <a:sym typeface="Proxima Nova"/>
            </a:endParaRPr>
          </a:p>
        </p:txBody>
      </p:sp>
      <p:sp>
        <p:nvSpPr>
          <p:cNvPr id="177" name="Google Shape;177;p28"/>
          <p:cNvSpPr txBox="1"/>
          <p:nvPr/>
        </p:nvSpPr>
        <p:spPr>
          <a:xfrm>
            <a:off x="5482550" y="1068325"/>
            <a:ext cx="2824500" cy="362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595959"/>
                </a:solidFill>
                <a:latin typeface="Arial"/>
                <a:ea typeface="Arial"/>
                <a:cs typeface="Arial"/>
                <a:sym typeface="Arial"/>
              </a:rPr>
              <a:t>Sintak while:</a:t>
            </a:r>
            <a:endParaRPr b="0" i="0" sz="1800" u="none" cap="none" strike="noStrike">
              <a:solidFill>
                <a:srgbClr val="595959"/>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800"/>
              <a:buFont typeface="Arial"/>
              <a:buNone/>
            </a:pPr>
            <a:r>
              <a:rPr b="0" i="0" lang="en" sz="1800" u="none" cap="none" strike="noStrike">
                <a:solidFill>
                  <a:srgbClr val="0000CD"/>
                </a:solidFill>
                <a:latin typeface="Arial"/>
                <a:ea typeface="Arial"/>
                <a:cs typeface="Arial"/>
                <a:sym typeface="Arial"/>
              </a:rPr>
              <a:t>while</a:t>
            </a:r>
            <a:r>
              <a:rPr b="0" i="0" lang="en" sz="1800" u="none" cap="none" strike="noStrike">
                <a:solidFill>
                  <a:srgbClr val="595959"/>
                </a:solidFill>
                <a:latin typeface="Arial"/>
                <a:ea typeface="Arial"/>
                <a:cs typeface="Arial"/>
                <a:sym typeface="Arial"/>
              </a:rPr>
              <a:t> (kondisi){</a:t>
            </a:r>
            <a:endParaRPr b="0" i="0" sz="1800" u="none" cap="none" strike="noStrike">
              <a:solidFill>
                <a:srgbClr val="595959"/>
              </a:solidFill>
              <a:latin typeface="Arial"/>
              <a:ea typeface="Arial"/>
              <a:cs typeface="Arial"/>
              <a:sym typeface="Arial"/>
            </a:endParaRPr>
          </a:p>
          <a:p>
            <a:pPr indent="17145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8000"/>
                </a:solidFill>
                <a:latin typeface="Arial"/>
                <a:ea typeface="Arial"/>
                <a:cs typeface="Arial"/>
                <a:sym typeface="Arial"/>
              </a:rPr>
              <a:t>// penyataan</a:t>
            </a:r>
            <a:endParaRPr b="0" i="0" sz="1800" u="none" cap="none" strike="noStrike">
              <a:solidFill>
                <a:srgbClr val="008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595959"/>
                </a:solidFill>
                <a:latin typeface="Arial"/>
                <a:ea typeface="Arial"/>
                <a:cs typeface="Arial"/>
                <a:sym typeface="Arial"/>
              </a:rPr>
              <a:t>}</a:t>
            </a:r>
            <a:endParaRPr b="0" i="0" sz="18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800" u="none" cap="none" strike="noStrike">
                <a:solidFill>
                  <a:srgbClr val="595959"/>
                </a:solidFill>
                <a:latin typeface="Arial"/>
                <a:ea typeface="Arial"/>
                <a:cs typeface="Arial"/>
                <a:sym typeface="Arial"/>
              </a:rPr>
              <a:t>Sintak do while:</a:t>
            </a:r>
            <a:endParaRPr b="0" i="0" sz="1800" u="none" cap="none" strike="noStrike">
              <a:solidFill>
                <a:srgbClr val="595959"/>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100"/>
              <a:buFont typeface="Arial"/>
              <a:buNone/>
            </a:pPr>
            <a:r>
              <a:rPr b="0" i="0" lang="en" sz="1800" u="none" cap="none" strike="noStrike">
                <a:solidFill>
                  <a:srgbClr val="0000CD"/>
                </a:solidFill>
                <a:latin typeface="Arial"/>
                <a:ea typeface="Arial"/>
                <a:cs typeface="Arial"/>
                <a:sym typeface="Arial"/>
              </a:rPr>
              <a:t>do </a:t>
            </a:r>
            <a:r>
              <a:rPr b="0" i="0" lang="en" sz="1800" u="none" cap="none" strike="noStrike">
                <a:solidFill>
                  <a:srgbClr val="595959"/>
                </a:solidFill>
                <a:latin typeface="Arial"/>
                <a:ea typeface="Arial"/>
                <a:cs typeface="Arial"/>
                <a:sym typeface="Arial"/>
              </a:rPr>
              <a:t>{</a:t>
            </a:r>
            <a:endParaRPr b="0" i="0" sz="18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800" u="none" cap="none" strike="noStrike">
                <a:solidFill>
                  <a:srgbClr val="595959"/>
                </a:solidFill>
                <a:latin typeface="Arial"/>
                <a:ea typeface="Arial"/>
                <a:cs typeface="Arial"/>
                <a:sym typeface="Arial"/>
              </a:rPr>
              <a:t> </a:t>
            </a:r>
            <a:r>
              <a:rPr b="0" i="0" lang="en" sz="1800" u="none" cap="none" strike="noStrike">
                <a:solidFill>
                  <a:srgbClr val="008000"/>
                </a:solidFill>
                <a:latin typeface="Arial"/>
                <a:ea typeface="Arial"/>
                <a:cs typeface="Arial"/>
                <a:sym typeface="Arial"/>
              </a:rPr>
              <a:t>  // penyataan</a:t>
            </a:r>
            <a:endParaRPr b="0" i="0" sz="1800" u="none" cap="none" strike="noStrike">
              <a:solidFill>
                <a:srgbClr val="008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800" u="none" cap="none" strike="noStrike">
                <a:solidFill>
                  <a:srgbClr val="595959"/>
                </a:solidFill>
                <a:latin typeface="Arial"/>
                <a:ea typeface="Arial"/>
                <a:cs typeface="Arial"/>
                <a:sym typeface="Arial"/>
              </a:rPr>
              <a:t>}</a:t>
            </a:r>
            <a:r>
              <a:rPr b="0" i="0" lang="en" sz="1800" u="none" cap="none" strike="noStrike">
                <a:solidFill>
                  <a:srgbClr val="0000CD"/>
                </a:solidFill>
                <a:latin typeface="Arial"/>
                <a:ea typeface="Arial"/>
                <a:cs typeface="Arial"/>
                <a:sym typeface="Arial"/>
              </a:rPr>
              <a:t> while</a:t>
            </a:r>
            <a:r>
              <a:rPr b="0" i="0" lang="en" sz="1800" u="none" cap="none" strike="noStrike">
                <a:solidFill>
                  <a:srgbClr val="595959"/>
                </a:solidFill>
                <a:latin typeface="Arial"/>
                <a:ea typeface="Arial"/>
                <a:cs typeface="Arial"/>
                <a:sym typeface="Arial"/>
              </a:rPr>
              <a:t> (kondisi)</a:t>
            </a:r>
            <a:r>
              <a:rPr b="0" i="0" lang="en" sz="1800" u="none" cap="none" strike="noStrike">
                <a:solidFill>
                  <a:srgbClr val="000000"/>
                </a:solidFill>
                <a:latin typeface="Arial"/>
                <a:ea typeface="Arial"/>
                <a:cs typeface="Arial"/>
                <a:sym typeface="Arial"/>
              </a:rPr>
              <a:t>;</a:t>
            </a:r>
            <a:endParaRPr b="0" i="0" sz="1800" u="none" cap="none" strike="noStrike">
              <a:solidFill>
                <a:srgbClr val="595959"/>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29"/>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Website Developer</a:t>
            </a:r>
            <a:endParaRPr sz="1000">
              <a:solidFill>
                <a:srgbClr val="666666"/>
              </a:solidFill>
              <a:latin typeface="Roboto"/>
              <a:ea typeface="Roboto"/>
              <a:cs typeface="Roboto"/>
              <a:sym typeface="Roboto"/>
            </a:endParaRPr>
          </a:p>
        </p:txBody>
      </p:sp>
      <p:sp>
        <p:nvSpPr>
          <p:cNvPr id="183" name="Google Shape;183;p29"/>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200">
                <a:solidFill>
                  <a:srgbClr val="666666"/>
                </a:solidFill>
                <a:latin typeface="Roboto Medium"/>
                <a:ea typeface="Roboto Medium"/>
                <a:cs typeface="Roboto Medium"/>
                <a:sym typeface="Roboto Medium"/>
              </a:rPr>
              <a:t>JavaScript Introduction Lesson</a:t>
            </a:r>
            <a:endParaRPr sz="1200">
              <a:solidFill>
                <a:srgbClr val="666666"/>
              </a:solidFill>
              <a:latin typeface="Roboto Medium"/>
              <a:ea typeface="Roboto Medium"/>
              <a:cs typeface="Roboto Medium"/>
              <a:sym typeface="Roboto Medium"/>
            </a:endParaRPr>
          </a:p>
        </p:txBody>
      </p:sp>
      <p:sp>
        <p:nvSpPr>
          <p:cNvPr id="184" name="Google Shape;184;p29"/>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2000">
                <a:solidFill>
                  <a:srgbClr val="666666"/>
                </a:solidFill>
                <a:latin typeface="Roboto Medium"/>
                <a:ea typeface="Roboto Medium"/>
                <a:cs typeface="Roboto Medium"/>
                <a:sym typeface="Roboto Medium"/>
              </a:rPr>
              <a:t>Perulangan</a:t>
            </a:r>
            <a:endParaRPr sz="2000">
              <a:solidFill>
                <a:srgbClr val="666666"/>
              </a:solidFill>
              <a:latin typeface="Roboto Medium"/>
              <a:ea typeface="Roboto Medium"/>
              <a:cs typeface="Roboto Medium"/>
              <a:sym typeface="Roboto Medium"/>
            </a:endParaRPr>
          </a:p>
        </p:txBody>
      </p:sp>
      <p:pic>
        <p:nvPicPr>
          <p:cNvPr id="185" name="Google Shape;185;p29"/>
          <p:cNvPicPr preferRelativeResize="0"/>
          <p:nvPr/>
        </p:nvPicPr>
        <p:blipFill rotWithShape="1">
          <a:blip r:embed="rId4">
            <a:alphaModFix/>
          </a:blip>
          <a:srcRect b="0" l="0" r="0" t="0"/>
          <a:stretch/>
        </p:blipFill>
        <p:spPr>
          <a:xfrm>
            <a:off x="1932175" y="1339150"/>
            <a:ext cx="5279651" cy="3331475"/>
          </a:xfrm>
          <a:prstGeom prst="rect">
            <a:avLst/>
          </a:prstGeom>
          <a:noFill/>
          <a:ln>
            <a:noFill/>
          </a:ln>
        </p:spPr>
      </p:pic>
      <p:sp>
        <p:nvSpPr>
          <p:cNvPr id="186" name="Google Shape;186;p29"/>
          <p:cNvSpPr txBox="1"/>
          <p:nvPr/>
        </p:nvSpPr>
        <p:spPr>
          <a:xfrm>
            <a:off x="5166650" y="457955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rgbClr val="0097A7"/>
                </a:solidFill>
                <a:hlinkClick r:id="rId5">
                  <a:extLst>
                    <a:ext uri="{A12FA001-AC4F-418D-AE19-62706E023703}">
                      <ahyp:hlinkClr val="tx"/>
                    </a:ext>
                  </a:extLst>
                </a:hlinkClick>
              </a:rPr>
              <a:t>https://www.rff.com/structured_flowchart.php</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30"/>
          <p:cNvSpPr txBox="1"/>
          <p:nvPr/>
        </p:nvSpPr>
        <p:spPr>
          <a:xfrm>
            <a:off x="3009700" y="2129750"/>
            <a:ext cx="5273700" cy="7080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4000">
                <a:solidFill>
                  <a:srgbClr val="434343"/>
                </a:solidFill>
                <a:latin typeface="Roboto Medium"/>
                <a:ea typeface="Roboto Medium"/>
                <a:cs typeface="Roboto Medium"/>
                <a:sym typeface="Roboto Medium"/>
              </a:rPr>
              <a:t>Literals</a:t>
            </a:r>
            <a:endParaRPr sz="4000">
              <a:solidFill>
                <a:srgbClr val="434343"/>
              </a:solidFill>
              <a:latin typeface="Roboto Medium"/>
              <a:ea typeface="Roboto Medium"/>
              <a:cs typeface="Roboto Medium"/>
              <a:sym typeface="Roboto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p31"/>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Website Developer</a:t>
            </a:r>
            <a:endParaRPr sz="1000">
              <a:solidFill>
                <a:srgbClr val="666666"/>
              </a:solidFill>
              <a:latin typeface="Roboto"/>
              <a:ea typeface="Roboto"/>
              <a:cs typeface="Roboto"/>
              <a:sym typeface="Roboto"/>
            </a:endParaRPr>
          </a:p>
        </p:txBody>
      </p:sp>
      <p:sp>
        <p:nvSpPr>
          <p:cNvPr id="197" name="Google Shape;197;p31"/>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200">
                <a:solidFill>
                  <a:srgbClr val="666666"/>
                </a:solidFill>
                <a:latin typeface="Roboto Medium"/>
                <a:ea typeface="Roboto Medium"/>
                <a:cs typeface="Roboto Medium"/>
                <a:sym typeface="Roboto Medium"/>
              </a:rPr>
              <a:t>JavaScript Introduction Lesson</a:t>
            </a:r>
            <a:endParaRPr sz="1200">
              <a:solidFill>
                <a:srgbClr val="666666"/>
              </a:solidFill>
              <a:latin typeface="Roboto Medium"/>
              <a:ea typeface="Roboto Medium"/>
              <a:cs typeface="Roboto Medium"/>
              <a:sym typeface="Roboto Medium"/>
            </a:endParaRPr>
          </a:p>
        </p:txBody>
      </p:sp>
      <p:sp>
        <p:nvSpPr>
          <p:cNvPr id="198" name="Google Shape;198;p31"/>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2000">
                <a:solidFill>
                  <a:srgbClr val="666666"/>
                </a:solidFill>
                <a:latin typeface="Roboto Medium"/>
                <a:ea typeface="Roboto Medium"/>
                <a:cs typeface="Roboto Medium"/>
                <a:sym typeface="Roboto Medium"/>
              </a:rPr>
              <a:t>Template Literals</a:t>
            </a:r>
            <a:endParaRPr sz="2000">
              <a:solidFill>
                <a:srgbClr val="666666"/>
              </a:solidFill>
              <a:latin typeface="Roboto Medium"/>
              <a:ea typeface="Roboto Medium"/>
              <a:cs typeface="Roboto Medium"/>
              <a:sym typeface="Roboto Medium"/>
            </a:endParaRPr>
          </a:p>
        </p:txBody>
      </p:sp>
      <p:sp>
        <p:nvSpPr>
          <p:cNvPr id="199" name="Google Shape;199;p31"/>
          <p:cNvSpPr txBox="1"/>
          <p:nvPr/>
        </p:nvSpPr>
        <p:spPr>
          <a:xfrm>
            <a:off x="692700" y="1381075"/>
            <a:ext cx="83037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595959"/>
                </a:solidFill>
                <a:latin typeface="Proxima Nova"/>
                <a:ea typeface="Proxima Nova"/>
                <a:cs typeface="Proxima Nova"/>
                <a:sym typeface="Proxima Nova"/>
              </a:rPr>
              <a:t>Template Literals adalah literal string yang memungkinkan untuk penempelan ekspresi. </a:t>
            </a:r>
            <a:endParaRPr b="0" i="0" sz="1800" u="none" cap="none" strike="noStrike">
              <a:solidFill>
                <a:srgbClr val="595959"/>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800"/>
              <a:buFont typeface="Arial"/>
              <a:buNone/>
            </a:pPr>
            <a:r>
              <a:rPr b="0" i="0" lang="en" sz="1800" u="none" cap="none" strike="noStrike">
                <a:solidFill>
                  <a:srgbClr val="595959"/>
                </a:solidFill>
                <a:latin typeface="Proxima Nova"/>
                <a:ea typeface="Proxima Nova"/>
                <a:cs typeface="Proxima Nova"/>
                <a:sym typeface="Proxima Nova"/>
              </a:rPr>
              <a:t>Kegunaan: </a:t>
            </a:r>
            <a:endParaRPr b="0" i="0" sz="1800" u="none" cap="none" strike="noStrike">
              <a:solidFill>
                <a:srgbClr val="595959"/>
              </a:solidFill>
              <a:latin typeface="Proxima Nova"/>
              <a:ea typeface="Proxima Nova"/>
              <a:cs typeface="Proxima Nova"/>
              <a:sym typeface="Proxima Nova"/>
            </a:endParaRPr>
          </a:p>
          <a:p>
            <a:pPr indent="-342900" lvl="0" marL="457200" marR="0" rtl="0" algn="l">
              <a:lnSpc>
                <a:spcPct val="115000"/>
              </a:lnSpc>
              <a:spcBef>
                <a:spcPts val="1000"/>
              </a:spcBef>
              <a:spcAft>
                <a:spcPts val="0"/>
              </a:spcAft>
              <a:buClr>
                <a:srgbClr val="595959"/>
              </a:buClr>
              <a:buSzPts val="1800"/>
              <a:buFont typeface="Proxima Nova"/>
              <a:buChar char="●"/>
            </a:pPr>
            <a:r>
              <a:rPr b="0" i="0" lang="en" sz="1800" u="none" cap="none" strike="noStrike">
                <a:solidFill>
                  <a:srgbClr val="595959"/>
                </a:solidFill>
                <a:latin typeface="Proxima Nova"/>
                <a:ea typeface="Proxima Nova"/>
                <a:cs typeface="Proxima Nova"/>
                <a:sym typeface="Proxima Nova"/>
              </a:rPr>
              <a:t>Multi-line</a:t>
            </a:r>
            <a:endParaRPr b="0" i="0" sz="1800" u="none" cap="none" strike="noStrike">
              <a:solidFill>
                <a:srgbClr val="595959"/>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595959"/>
              </a:buClr>
              <a:buSzPts val="1800"/>
              <a:buFont typeface="Proxima Nova"/>
              <a:buChar char="●"/>
            </a:pPr>
            <a:r>
              <a:rPr b="0" i="0" lang="en" sz="1800" u="none" cap="none" strike="noStrike">
                <a:solidFill>
                  <a:srgbClr val="595959"/>
                </a:solidFill>
                <a:latin typeface="Proxima Nova"/>
                <a:ea typeface="Proxima Nova"/>
                <a:cs typeface="Proxima Nova"/>
                <a:sym typeface="Proxima Nova"/>
              </a:rPr>
              <a:t>Expression</a:t>
            </a:r>
            <a:endParaRPr b="0" i="0" sz="1800" u="none" cap="none" strike="noStrike">
              <a:solidFill>
                <a:srgbClr val="595959"/>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595959"/>
              </a:buClr>
              <a:buSzPts val="1800"/>
              <a:buFont typeface="Proxima Nova"/>
              <a:buChar char="●"/>
            </a:pPr>
            <a:r>
              <a:rPr b="0" i="0" lang="en" sz="1800" u="none" cap="none" strike="noStrike">
                <a:solidFill>
                  <a:srgbClr val="595959"/>
                </a:solidFill>
                <a:latin typeface="Proxima Nova"/>
                <a:ea typeface="Proxima Nova"/>
                <a:cs typeface="Proxima Nova"/>
                <a:sym typeface="Proxima Nova"/>
              </a:rPr>
              <a:t>and other</a:t>
            </a:r>
            <a:endParaRPr b="0" i="0" sz="1800" u="none" cap="none" strike="noStrike">
              <a:solidFill>
                <a:srgbClr val="595959"/>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595959"/>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800"/>
              <a:buFont typeface="Arial"/>
              <a:buNone/>
            </a:pPr>
            <a:r>
              <a:t/>
            </a:r>
            <a:endParaRPr b="0" i="0" sz="1800" u="none" cap="none" strike="noStrike">
              <a:solidFill>
                <a:srgbClr val="595959"/>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Website Developer</a:t>
            </a:r>
            <a:endParaRPr sz="1000">
              <a:solidFill>
                <a:srgbClr val="666666"/>
              </a:solidFill>
              <a:latin typeface="Roboto"/>
              <a:ea typeface="Roboto"/>
              <a:cs typeface="Roboto"/>
              <a:sym typeface="Roboto"/>
            </a:endParaRPr>
          </a:p>
        </p:txBody>
      </p:sp>
      <p:sp>
        <p:nvSpPr>
          <p:cNvPr id="63" name="Google Shape;63;p14"/>
          <p:cNvSpPr txBox="1"/>
          <p:nvPr/>
        </p:nvSpPr>
        <p:spPr>
          <a:xfrm>
            <a:off x="852163" y="938950"/>
            <a:ext cx="2277300" cy="400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2000">
                <a:solidFill>
                  <a:srgbClr val="666666"/>
                </a:solidFill>
                <a:latin typeface="Roboto Medium"/>
                <a:ea typeface="Roboto Medium"/>
                <a:cs typeface="Roboto Medium"/>
                <a:sym typeface="Roboto Medium"/>
              </a:rPr>
              <a:t>Rules</a:t>
            </a:r>
            <a:endParaRPr sz="2200">
              <a:solidFill>
                <a:srgbClr val="666666"/>
              </a:solidFill>
              <a:latin typeface="Roboto Medium"/>
              <a:ea typeface="Roboto Medium"/>
              <a:cs typeface="Roboto Medium"/>
              <a:sym typeface="Roboto Medium"/>
            </a:endParaRPr>
          </a:p>
        </p:txBody>
      </p:sp>
      <p:sp>
        <p:nvSpPr>
          <p:cNvPr id="64" name="Google Shape;64;p14"/>
          <p:cNvSpPr txBox="1"/>
          <p:nvPr/>
        </p:nvSpPr>
        <p:spPr>
          <a:xfrm>
            <a:off x="852163" y="1434250"/>
            <a:ext cx="7866300" cy="2918400"/>
          </a:xfrm>
          <a:prstGeom prst="rect">
            <a:avLst/>
          </a:prstGeom>
          <a:noFill/>
          <a:ln>
            <a:noFill/>
          </a:ln>
        </p:spPr>
        <p:txBody>
          <a:bodyPr anchorCtr="0" anchor="t" bIns="45725" lIns="45725" spcFirstLastPara="1" rIns="45725" wrap="square" tIns="45725">
            <a:spAutoFit/>
          </a:bodyPr>
          <a:lstStyle/>
          <a:p>
            <a:pPr indent="-342900" lvl="0" marL="457200" rtl="0" algn="l">
              <a:lnSpc>
                <a:spcPct val="115000"/>
              </a:lnSpc>
              <a:spcBef>
                <a:spcPts val="0"/>
              </a:spcBef>
              <a:spcAft>
                <a:spcPts val="0"/>
              </a:spcAft>
              <a:buClr>
                <a:srgbClr val="616161"/>
              </a:buClr>
              <a:buSzPts val="1800"/>
              <a:buFont typeface="Roboto"/>
              <a:buChar char="●"/>
            </a:pPr>
            <a:r>
              <a:rPr lang="en" sz="1800">
                <a:solidFill>
                  <a:srgbClr val="616161"/>
                </a:solidFill>
                <a:latin typeface="Roboto"/>
                <a:ea typeface="Roboto"/>
                <a:cs typeface="Roboto"/>
                <a:sym typeface="Roboto"/>
              </a:rPr>
              <a:t>Absence</a:t>
            </a:r>
            <a:endParaRPr sz="1800">
              <a:solidFill>
                <a:srgbClr val="616161"/>
              </a:solidFill>
              <a:latin typeface="Roboto"/>
              <a:ea typeface="Roboto"/>
              <a:cs typeface="Roboto"/>
              <a:sym typeface="Roboto"/>
            </a:endParaRPr>
          </a:p>
          <a:p>
            <a:pPr indent="-342900" lvl="0" marL="457200" rtl="0" algn="l">
              <a:lnSpc>
                <a:spcPct val="115000"/>
              </a:lnSpc>
              <a:spcBef>
                <a:spcPts val="0"/>
              </a:spcBef>
              <a:spcAft>
                <a:spcPts val="0"/>
              </a:spcAft>
              <a:buClr>
                <a:srgbClr val="616161"/>
              </a:buClr>
              <a:buSzPts val="1800"/>
              <a:buFont typeface="Roboto"/>
              <a:buChar char="●"/>
            </a:pPr>
            <a:r>
              <a:rPr lang="en" sz="1800">
                <a:solidFill>
                  <a:srgbClr val="616161"/>
                </a:solidFill>
                <a:latin typeface="Roboto"/>
                <a:ea typeface="Roboto"/>
                <a:cs typeface="Roboto"/>
                <a:sym typeface="Roboto"/>
              </a:rPr>
              <a:t>Follow the rules</a:t>
            </a:r>
            <a:endParaRPr sz="1800">
              <a:solidFill>
                <a:srgbClr val="616161"/>
              </a:solidFill>
              <a:latin typeface="Roboto"/>
              <a:ea typeface="Roboto"/>
              <a:cs typeface="Roboto"/>
              <a:sym typeface="Roboto"/>
            </a:endParaRPr>
          </a:p>
          <a:p>
            <a:pPr indent="-342900" lvl="0" marL="457200" rtl="0" algn="l">
              <a:lnSpc>
                <a:spcPct val="115000"/>
              </a:lnSpc>
              <a:spcBef>
                <a:spcPts val="0"/>
              </a:spcBef>
              <a:spcAft>
                <a:spcPts val="0"/>
              </a:spcAft>
              <a:buClr>
                <a:srgbClr val="616161"/>
              </a:buClr>
              <a:buSzPts val="1800"/>
              <a:buFont typeface="Roboto"/>
              <a:buChar char="●"/>
            </a:pPr>
            <a:r>
              <a:rPr lang="en" sz="1800">
                <a:solidFill>
                  <a:srgbClr val="616161"/>
                </a:solidFill>
                <a:latin typeface="Roboto"/>
                <a:ea typeface="Roboto"/>
                <a:cs typeface="Roboto"/>
                <a:sym typeface="Roboto"/>
              </a:rPr>
              <a:t>Ask us anything (bootcamp matters in private)</a:t>
            </a:r>
            <a:endParaRPr sz="1800">
              <a:solidFill>
                <a:srgbClr val="616161"/>
              </a:solidFill>
              <a:latin typeface="Roboto"/>
              <a:ea typeface="Roboto"/>
              <a:cs typeface="Roboto"/>
              <a:sym typeface="Roboto"/>
            </a:endParaRPr>
          </a:p>
          <a:p>
            <a:pPr indent="-342900" lvl="0" marL="457200" rtl="0" algn="l">
              <a:lnSpc>
                <a:spcPct val="115000"/>
              </a:lnSpc>
              <a:spcBef>
                <a:spcPts val="0"/>
              </a:spcBef>
              <a:spcAft>
                <a:spcPts val="0"/>
              </a:spcAft>
              <a:buClr>
                <a:srgbClr val="616161"/>
              </a:buClr>
              <a:buSzPts val="1800"/>
              <a:buFont typeface="Roboto"/>
              <a:buChar char="●"/>
            </a:pPr>
            <a:r>
              <a:rPr lang="en" sz="1800">
                <a:solidFill>
                  <a:srgbClr val="616161"/>
                </a:solidFill>
                <a:latin typeface="Roboto"/>
                <a:ea typeface="Roboto"/>
                <a:cs typeface="Roboto"/>
                <a:sym typeface="Roboto"/>
              </a:rPr>
              <a:t>Speak for yourself first</a:t>
            </a:r>
            <a:endParaRPr sz="1800">
              <a:solidFill>
                <a:srgbClr val="616161"/>
              </a:solidFill>
              <a:latin typeface="Roboto"/>
              <a:ea typeface="Roboto"/>
              <a:cs typeface="Roboto"/>
              <a:sym typeface="Roboto"/>
            </a:endParaRPr>
          </a:p>
          <a:p>
            <a:pPr indent="-342900" lvl="0" marL="457200" rtl="0" algn="l">
              <a:lnSpc>
                <a:spcPct val="115000"/>
              </a:lnSpc>
              <a:spcBef>
                <a:spcPts val="0"/>
              </a:spcBef>
              <a:spcAft>
                <a:spcPts val="0"/>
              </a:spcAft>
              <a:buClr>
                <a:srgbClr val="616161"/>
              </a:buClr>
              <a:buSzPts val="1800"/>
              <a:buFont typeface="Roboto"/>
              <a:buChar char="●"/>
            </a:pPr>
            <a:r>
              <a:rPr lang="en" sz="1800">
                <a:solidFill>
                  <a:srgbClr val="616161"/>
                </a:solidFill>
                <a:latin typeface="Roboto"/>
                <a:ea typeface="Roboto"/>
                <a:cs typeface="Roboto"/>
                <a:sym typeface="Roboto"/>
              </a:rPr>
              <a:t>Trainer availability</a:t>
            </a:r>
            <a:endParaRPr sz="1800">
              <a:solidFill>
                <a:srgbClr val="616161"/>
              </a:solidFill>
              <a:latin typeface="Roboto"/>
              <a:ea typeface="Roboto"/>
              <a:cs typeface="Roboto"/>
              <a:sym typeface="Roboto"/>
            </a:endParaRPr>
          </a:p>
          <a:p>
            <a:pPr indent="-342900" lvl="0" marL="457200" rtl="0" algn="l">
              <a:lnSpc>
                <a:spcPct val="115000"/>
              </a:lnSpc>
              <a:spcBef>
                <a:spcPts val="0"/>
              </a:spcBef>
              <a:spcAft>
                <a:spcPts val="0"/>
              </a:spcAft>
              <a:buClr>
                <a:srgbClr val="616161"/>
              </a:buClr>
              <a:buSzPts val="1800"/>
              <a:buFont typeface="Roboto"/>
              <a:buChar char="●"/>
            </a:pPr>
            <a:r>
              <a:rPr lang="en" sz="1800">
                <a:solidFill>
                  <a:srgbClr val="616161"/>
                </a:solidFill>
                <a:latin typeface="Roboto"/>
                <a:ea typeface="Roboto"/>
                <a:cs typeface="Roboto"/>
                <a:sym typeface="Roboto"/>
              </a:rPr>
              <a:t>Independent</a:t>
            </a:r>
            <a:endParaRPr sz="1800">
              <a:solidFill>
                <a:srgbClr val="616161"/>
              </a:solidFill>
              <a:latin typeface="Roboto"/>
              <a:ea typeface="Roboto"/>
              <a:cs typeface="Roboto"/>
              <a:sym typeface="Roboto"/>
            </a:endParaRPr>
          </a:p>
          <a:p>
            <a:pPr indent="-342900" lvl="0" marL="457200" rtl="0" algn="l">
              <a:lnSpc>
                <a:spcPct val="115000"/>
              </a:lnSpc>
              <a:spcBef>
                <a:spcPts val="0"/>
              </a:spcBef>
              <a:spcAft>
                <a:spcPts val="0"/>
              </a:spcAft>
              <a:buClr>
                <a:srgbClr val="616161"/>
              </a:buClr>
              <a:buSzPts val="1800"/>
              <a:buFont typeface="Roboto"/>
              <a:buChar char="●"/>
            </a:pPr>
            <a:r>
              <a:rPr lang="en" sz="1800">
                <a:solidFill>
                  <a:srgbClr val="616161"/>
                </a:solidFill>
                <a:latin typeface="Roboto"/>
                <a:ea typeface="Roboto"/>
                <a:cs typeface="Roboto"/>
                <a:sym typeface="Roboto"/>
              </a:rPr>
              <a:t>Hard work</a:t>
            </a:r>
            <a:endParaRPr sz="1800">
              <a:solidFill>
                <a:srgbClr val="616161"/>
              </a:solidFill>
              <a:latin typeface="Roboto"/>
              <a:ea typeface="Roboto"/>
              <a:cs typeface="Roboto"/>
              <a:sym typeface="Roboto"/>
            </a:endParaRPr>
          </a:p>
          <a:p>
            <a:pPr indent="-342900" lvl="0" marL="457200" rtl="0" algn="l">
              <a:lnSpc>
                <a:spcPct val="115000"/>
              </a:lnSpc>
              <a:spcBef>
                <a:spcPts val="0"/>
              </a:spcBef>
              <a:spcAft>
                <a:spcPts val="0"/>
              </a:spcAft>
              <a:buClr>
                <a:srgbClr val="616161"/>
              </a:buClr>
              <a:buSzPts val="1800"/>
              <a:buFont typeface="Roboto"/>
              <a:buChar char="●"/>
            </a:pPr>
            <a:r>
              <a:rPr lang="en" sz="1800">
                <a:solidFill>
                  <a:srgbClr val="616161"/>
                </a:solidFill>
                <a:latin typeface="Roboto"/>
                <a:ea typeface="Roboto"/>
                <a:cs typeface="Roboto"/>
                <a:sym typeface="Roboto"/>
              </a:rPr>
              <a:t>Do your best</a:t>
            </a:r>
            <a:endParaRPr sz="1800">
              <a:solidFill>
                <a:srgbClr val="616161"/>
              </a:solidFill>
              <a:latin typeface="Roboto"/>
              <a:ea typeface="Roboto"/>
              <a:cs typeface="Roboto"/>
              <a:sym typeface="Roboto"/>
            </a:endParaRPr>
          </a:p>
          <a:p>
            <a:pPr indent="-342900" lvl="0" marL="457200" rtl="0" algn="l">
              <a:lnSpc>
                <a:spcPct val="115000"/>
              </a:lnSpc>
              <a:spcBef>
                <a:spcPts val="0"/>
              </a:spcBef>
              <a:spcAft>
                <a:spcPts val="0"/>
              </a:spcAft>
              <a:buClr>
                <a:srgbClr val="616161"/>
              </a:buClr>
              <a:buSzPts val="1800"/>
              <a:buFont typeface="Roboto"/>
              <a:buChar char="●"/>
            </a:pPr>
            <a:r>
              <a:rPr lang="en" sz="1800">
                <a:solidFill>
                  <a:srgbClr val="616161"/>
                </a:solidFill>
                <a:latin typeface="Roboto"/>
                <a:ea typeface="Roboto"/>
                <a:cs typeface="Roboto"/>
                <a:sym typeface="Roboto"/>
              </a:rPr>
              <a:t>Continuous self improvement</a:t>
            </a:r>
            <a:endParaRPr i="1" sz="1500">
              <a:solidFill>
                <a:srgbClr val="666666"/>
              </a:solidFill>
              <a:latin typeface="Roboto Medium"/>
              <a:ea typeface="Roboto Medium"/>
              <a:cs typeface="Roboto Medium"/>
              <a:sym typeface="Roboto Medium"/>
            </a:endParaRPr>
          </a:p>
        </p:txBody>
      </p:sp>
      <p:sp>
        <p:nvSpPr>
          <p:cNvPr id="65" name="Google Shape;65;p14"/>
          <p:cNvSpPr txBox="1"/>
          <p:nvPr/>
        </p:nvSpPr>
        <p:spPr>
          <a:xfrm>
            <a:off x="367301" y="336000"/>
            <a:ext cx="2212800" cy="4617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Clr>
                <a:schemeClr val="dk1"/>
              </a:buClr>
              <a:buSzPts val="1100"/>
              <a:buFont typeface="Arial"/>
              <a:buNone/>
            </a:pPr>
            <a:r>
              <a:rPr lang="en" sz="1200">
                <a:solidFill>
                  <a:srgbClr val="666666"/>
                </a:solidFill>
                <a:latin typeface="Roboto Medium"/>
                <a:ea typeface="Roboto Medium"/>
                <a:cs typeface="Roboto Medium"/>
                <a:sym typeface="Roboto Medium"/>
              </a:rPr>
              <a:t>JavaScript Introduction Lesson</a:t>
            </a:r>
            <a:endParaRPr sz="1200">
              <a:solidFill>
                <a:srgbClr val="666666"/>
              </a:solidFill>
              <a:latin typeface="Roboto Medium"/>
              <a:ea typeface="Roboto Medium"/>
              <a:cs typeface="Roboto Medium"/>
              <a:sym typeface="Roboto Medium"/>
            </a:endParaRPr>
          </a:p>
          <a:p>
            <a:pPr indent="0" lvl="0" marL="0" rtl="0" algn="l">
              <a:spcBef>
                <a:spcPts val="0"/>
              </a:spcBef>
              <a:spcAft>
                <a:spcPts val="0"/>
              </a:spcAft>
              <a:buNone/>
            </a:pPr>
            <a:r>
              <a:t/>
            </a:r>
            <a:endParaRPr sz="1200">
              <a:solidFill>
                <a:srgbClr val="666666"/>
              </a:solidFill>
              <a:latin typeface="Roboto Medium"/>
              <a:ea typeface="Roboto Medium"/>
              <a:cs typeface="Roboto Medium"/>
              <a:sym typeface="Roboto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32"/>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Website Developer</a:t>
            </a:r>
            <a:endParaRPr sz="1000">
              <a:solidFill>
                <a:srgbClr val="666666"/>
              </a:solidFill>
              <a:latin typeface="Roboto"/>
              <a:ea typeface="Roboto"/>
              <a:cs typeface="Roboto"/>
              <a:sym typeface="Roboto"/>
            </a:endParaRPr>
          </a:p>
        </p:txBody>
      </p:sp>
      <p:sp>
        <p:nvSpPr>
          <p:cNvPr id="205" name="Google Shape;205;p32"/>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200">
                <a:solidFill>
                  <a:srgbClr val="666666"/>
                </a:solidFill>
                <a:latin typeface="Roboto Medium"/>
                <a:ea typeface="Roboto Medium"/>
                <a:cs typeface="Roboto Medium"/>
                <a:sym typeface="Roboto Medium"/>
              </a:rPr>
              <a:t>JavaScript Introduction Lesson</a:t>
            </a:r>
            <a:endParaRPr sz="1200">
              <a:solidFill>
                <a:srgbClr val="666666"/>
              </a:solidFill>
              <a:latin typeface="Roboto Medium"/>
              <a:ea typeface="Roboto Medium"/>
              <a:cs typeface="Roboto Medium"/>
              <a:sym typeface="Roboto Medium"/>
            </a:endParaRPr>
          </a:p>
        </p:txBody>
      </p:sp>
      <p:sp>
        <p:nvSpPr>
          <p:cNvPr id="206" name="Google Shape;206;p32"/>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2000">
                <a:solidFill>
                  <a:srgbClr val="666666"/>
                </a:solidFill>
                <a:latin typeface="Roboto Medium"/>
                <a:ea typeface="Roboto Medium"/>
                <a:cs typeface="Roboto Medium"/>
                <a:sym typeface="Roboto Medium"/>
              </a:rPr>
              <a:t>Template Literals</a:t>
            </a:r>
            <a:endParaRPr sz="2000">
              <a:solidFill>
                <a:srgbClr val="666666"/>
              </a:solidFill>
              <a:latin typeface="Roboto Medium"/>
              <a:ea typeface="Roboto Medium"/>
              <a:cs typeface="Roboto Medium"/>
              <a:sym typeface="Roboto Medium"/>
            </a:endParaRPr>
          </a:p>
        </p:txBody>
      </p:sp>
      <p:sp>
        <p:nvSpPr>
          <p:cNvPr id="207" name="Google Shape;207;p32"/>
          <p:cNvSpPr txBox="1"/>
          <p:nvPr/>
        </p:nvSpPr>
        <p:spPr>
          <a:xfrm>
            <a:off x="387900" y="1381075"/>
            <a:ext cx="41880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595959"/>
                </a:solidFill>
                <a:latin typeface="Proxima Nova"/>
                <a:ea typeface="Proxima Nova"/>
                <a:cs typeface="Proxima Nova"/>
                <a:sym typeface="Proxima Nova"/>
              </a:rPr>
              <a:t>// concatenated strings (ES5)</a:t>
            </a:r>
            <a:endParaRPr b="0" i="0" sz="1800" u="none" cap="none" strike="noStrike">
              <a:solidFill>
                <a:srgbClr val="595959"/>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595959"/>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595959"/>
              </a:solidFill>
              <a:latin typeface="Proxima Nova"/>
              <a:ea typeface="Proxima Nova"/>
              <a:cs typeface="Proxima Nova"/>
              <a:sym typeface="Proxima Nova"/>
            </a:endParaRPr>
          </a:p>
        </p:txBody>
      </p:sp>
      <p:sp>
        <p:nvSpPr>
          <p:cNvPr id="208" name="Google Shape;208;p32"/>
          <p:cNvSpPr txBox="1"/>
          <p:nvPr/>
        </p:nvSpPr>
        <p:spPr>
          <a:xfrm>
            <a:off x="4835500" y="1381075"/>
            <a:ext cx="41880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595959"/>
                </a:solidFill>
                <a:latin typeface="Proxima Nova"/>
                <a:ea typeface="Proxima Nova"/>
                <a:cs typeface="Proxima Nova"/>
                <a:sym typeface="Proxima Nova"/>
              </a:rPr>
              <a:t>// Template Literals (ES6)</a:t>
            </a:r>
            <a:endParaRPr b="0" i="0" sz="1800" u="none" cap="none" strike="noStrike">
              <a:solidFill>
                <a:srgbClr val="595959"/>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595959"/>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595959"/>
              </a:solidFill>
              <a:latin typeface="Proxima Nova"/>
              <a:ea typeface="Proxima Nova"/>
              <a:cs typeface="Proxima Nova"/>
              <a:sym typeface="Proxima Nova"/>
            </a:endParaRPr>
          </a:p>
        </p:txBody>
      </p:sp>
      <p:pic>
        <p:nvPicPr>
          <p:cNvPr id="209" name="Google Shape;209;p32"/>
          <p:cNvPicPr preferRelativeResize="0"/>
          <p:nvPr/>
        </p:nvPicPr>
        <p:blipFill rotWithShape="1">
          <a:blip r:embed="rId4">
            <a:alphaModFix/>
          </a:blip>
          <a:srcRect b="5555" l="2162" r="34967" t="5413"/>
          <a:stretch/>
        </p:blipFill>
        <p:spPr>
          <a:xfrm>
            <a:off x="5156650" y="1880325"/>
            <a:ext cx="3566975" cy="3030975"/>
          </a:xfrm>
          <a:prstGeom prst="rect">
            <a:avLst/>
          </a:prstGeom>
          <a:noFill/>
          <a:ln>
            <a:noFill/>
          </a:ln>
        </p:spPr>
      </p:pic>
      <p:pic>
        <p:nvPicPr>
          <p:cNvPr id="210" name="Google Shape;210;p32"/>
          <p:cNvPicPr preferRelativeResize="0"/>
          <p:nvPr/>
        </p:nvPicPr>
        <p:blipFill rotWithShape="1">
          <a:blip r:embed="rId5">
            <a:alphaModFix/>
          </a:blip>
          <a:srcRect b="8666" l="2402" r="31586" t="8872"/>
          <a:stretch/>
        </p:blipFill>
        <p:spPr>
          <a:xfrm>
            <a:off x="605775" y="1883175"/>
            <a:ext cx="3893924" cy="291859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33"/>
          <p:cNvSpPr txBox="1"/>
          <p:nvPr/>
        </p:nvSpPr>
        <p:spPr>
          <a:xfrm>
            <a:off x="3009700" y="2129750"/>
            <a:ext cx="5273700" cy="7080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4000">
                <a:solidFill>
                  <a:srgbClr val="434343"/>
                </a:solidFill>
                <a:latin typeface="Roboto Medium"/>
                <a:ea typeface="Roboto Medium"/>
                <a:cs typeface="Roboto Medium"/>
                <a:sym typeface="Roboto Medium"/>
              </a:rPr>
              <a:t>Spread Operator</a:t>
            </a:r>
            <a:endParaRPr sz="4000">
              <a:solidFill>
                <a:srgbClr val="434343"/>
              </a:solidFill>
              <a:latin typeface="Roboto Medium"/>
              <a:ea typeface="Roboto Medium"/>
              <a:cs typeface="Roboto Medium"/>
              <a:sym typeface="Roboto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p34"/>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Website Developer</a:t>
            </a:r>
            <a:endParaRPr sz="1000">
              <a:solidFill>
                <a:srgbClr val="666666"/>
              </a:solidFill>
              <a:latin typeface="Roboto"/>
              <a:ea typeface="Roboto"/>
              <a:cs typeface="Roboto"/>
              <a:sym typeface="Roboto"/>
            </a:endParaRPr>
          </a:p>
        </p:txBody>
      </p:sp>
      <p:sp>
        <p:nvSpPr>
          <p:cNvPr id="221" name="Google Shape;221;p34"/>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200">
                <a:solidFill>
                  <a:srgbClr val="666666"/>
                </a:solidFill>
                <a:latin typeface="Roboto Medium"/>
                <a:ea typeface="Roboto Medium"/>
                <a:cs typeface="Roboto Medium"/>
                <a:sym typeface="Roboto Medium"/>
              </a:rPr>
              <a:t>JavaScript Introduction Lesson</a:t>
            </a:r>
            <a:endParaRPr sz="1200">
              <a:solidFill>
                <a:srgbClr val="666666"/>
              </a:solidFill>
              <a:latin typeface="Roboto Medium"/>
              <a:ea typeface="Roboto Medium"/>
              <a:cs typeface="Roboto Medium"/>
              <a:sym typeface="Roboto Medium"/>
            </a:endParaRPr>
          </a:p>
        </p:txBody>
      </p:sp>
      <p:sp>
        <p:nvSpPr>
          <p:cNvPr id="222" name="Google Shape;222;p34"/>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2000">
                <a:solidFill>
                  <a:srgbClr val="666666"/>
                </a:solidFill>
                <a:latin typeface="Roboto Medium"/>
                <a:ea typeface="Roboto Medium"/>
                <a:cs typeface="Roboto Medium"/>
                <a:sym typeface="Roboto Medium"/>
              </a:rPr>
              <a:t>Spread Operator</a:t>
            </a:r>
            <a:endParaRPr sz="2000">
              <a:solidFill>
                <a:srgbClr val="666666"/>
              </a:solidFill>
              <a:latin typeface="Roboto Medium"/>
              <a:ea typeface="Roboto Medium"/>
              <a:cs typeface="Roboto Medium"/>
              <a:sym typeface="Roboto Medium"/>
            </a:endParaRPr>
          </a:p>
        </p:txBody>
      </p:sp>
      <p:sp>
        <p:nvSpPr>
          <p:cNvPr id="223" name="Google Shape;223;p34"/>
          <p:cNvSpPr txBox="1"/>
          <p:nvPr/>
        </p:nvSpPr>
        <p:spPr>
          <a:xfrm>
            <a:off x="692700" y="1381075"/>
            <a:ext cx="82350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595959"/>
                </a:solidFill>
                <a:latin typeface="Proxima Nova"/>
                <a:ea typeface="Proxima Nova"/>
                <a:cs typeface="Proxima Nova"/>
                <a:sym typeface="Proxima Nova"/>
              </a:rPr>
              <a:t>Penggunaan spread operator memakai simbol tiga dot atau titik (…).</a:t>
            </a:r>
            <a:endParaRPr b="0" i="0" sz="1800" u="none" cap="none" strike="noStrike">
              <a:solidFill>
                <a:srgbClr val="595959"/>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595959"/>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595959"/>
              </a:buClr>
              <a:buSzPts val="1800"/>
              <a:buFont typeface="Proxima Nova"/>
              <a:buChar char="●"/>
            </a:pPr>
            <a:r>
              <a:rPr b="0" i="0" lang="en" sz="1800" u="none" cap="none" strike="noStrike">
                <a:solidFill>
                  <a:srgbClr val="595959"/>
                </a:solidFill>
                <a:latin typeface="Proxima Nova"/>
                <a:ea typeface="Proxima Nova"/>
                <a:cs typeface="Proxima Nova"/>
                <a:sym typeface="Proxima Nova"/>
              </a:rPr>
              <a:t>Memasukkan array ke dalam array lain</a:t>
            </a:r>
            <a:endParaRPr b="0" i="0" sz="1800" u="none" cap="none" strike="noStrike">
              <a:solidFill>
                <a:srgbClr val="595959"/>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595959"/>
              </a:buClr>
              <a:buSzPts val="1800"/>
              <a:buFont typeface="Proxima Nova"/>
              <a:buChar char="●"/>
            </a:pPr>
            <a:r>
              <a:rPr b="0" i="0" lang="en" sz="1800" u="none" cap="none" strike="noStrike">
                <a:solidFill>
                  <a:srgbClr val="595959"/>
                </a:solidFill>
                <a:latin typeface="Proxima Nova"/>
                <a:ea typeface="Proxima Nova"/>
                <a:cs typeface="Proxima Nova"/>
                <a:sym typeface="Proxima Nova"/>
              </a:rPr>
              <a:t>Menggabungkan 2 array</a:t>
            </a:r>
            <a:endParaRPr b="0" i="0" sz="1800" u="none" cap="none" strike="noStrike">
              <a:solidFill>
                <a:srgbClr val="595959"/>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595959"/>
              </a:buClr>
              <a:buSzPts val="1800"/>
              <a:buFont typeface="Proxima Nova"/>
              <a:buChar char="●"/>
            </a:pPr>
            <a:r>
              <a:rPr b="0" i="0" lang="en" sz="1800" u="none" cap="none" strike="noStrike">
                <a:solidFill>
                  <a:srgbClr val="595959"/>
                </a:solidFill>
                <a:latin typeface="Proxima Nova"/>
                <a:ea typeface="Proxima Nova"/>
                <a:cs typeface="Proxima Nova"/>
                <a:sym typeface="Proxima Nova"/>
              </a:rPr>
              <a:t>Mengcopy/clone objek</a:t>
            </a:r>
            <a:endParaRPr b="0" i="0" sz="1800" u="none" cap="none" strike="noStrike">
              <a:solidFill>
                <a:srgbClr val="595959"/>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595959"/>
              </a:buClr>
              <a:buSzPts val="1800"/>
              <a:buFont typeface="Proxima Nova"/>
              <a:buChar char="●"/>
            </a:pPr>
            <a:r>
              <a:rPr b="0" i="0" lang="en" sz="1800" u="none" cap="none" strike="noStrike">
                <a:solidFill>
                  <a:srgbClr val="595959"/>
                </a:solidFill>
                <a:latin typeface="Proxima Nova"/>
                <a:ea typeface="Proxima Nova"/>
                <a:cs typeface="Proxima Nova"/>
                <a:sym typeface="Proxima Nova"/>
              </a:rPr>
              <a:t>Menggabungkan objek</a:t>
            </a:r>
            <a:endParaRPr b="0" i="0" sz="1800" u="none" cap="none" strike="noStrike">
              <a:solidFill>
                <a:srgbClr val="595959"/>
              </a:solidFill>
              <a:latin typeface="Proxima Nova"/>
              <a:ea typeface="Proxima Nova"/>
              <a:cs typeface="Proxima Nova"/>
              <a:sym typeface="Proxima Nova"/>
            </a:endParaRPr>
          </a:p>
        </p:txBody>
      </p:sp>
      <p:pic>
        <p:nvPicPr>
          <p:cNvPr id="224" name="Google Shape;224;p34"/>
          <p:cNvPicPr preferRelativeResize="0"/>
          <p:nvPr/>
        </p:nvPicPr>
        <p:blipFill rotWithShape="1">
          <a:blip r:embed="rId4">
            <a:alphaModFix/>
          </a:blip>
          <a:srcRect b="26636" l="2002" r="10530" t="16655"/>
          <a:stretch/>
        </p:blipFill>
        <p:spPr>
          <a:xfrm>
            <a:off x="2273900" y="3384800"/>
            <a:ext cx="5498500" cy="1114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35"/>
          <p:cNvSpPr txBox="1"/>
          <p:nvPr/>
        </p:nvSpPr>
        <p:spPr>
          <a:xfrm>
            <a:off x="3009700" y="2129750"/>
            <a:ext cx="5273700" cy="7080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4000">
                <a:solidFill>
                  <a:srgbClr val="434343"/>
                </a:solidFill>
                <a:latin typeface="Roboto Medium"/>
                <a:ea typeface="Roboto Medium"/>
                <a:cs typeface="Roboto Medium"/>
                <a:sym typeface="Roboto Medium"/>
              </a:rPr>
              <a:t>Destructuring</a:t>
            </a:r>
            <a:endParaRPr sz="4000">
              <a:solidFill>
                <a:srgbClr val="434343"/>
              </a:solidFill>
              <a:latin typeface="Roboto Medium"/>
              <a:ea typeface="Roboto Medium"/>
              <a:cs typeface="Roboto Medium"/>
              <a:sym typeface="Roboto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36"/>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Website Developer</a:t>
            </a:r>
            <a:endParaRPr sz="1000">
              <a:solidFill>
                <a:srgbClr val="666666"/>
              </a:solidFill>
              <a:latin typeface="Roboto"/>
              <a:ea typeface="Roboto"/>
              <a:cs typeface="Roboto"/>
              <a:sym typeface="Roboto"/>
            </a:endParaRPr>
          </a:p>
        </p:txBody>
      </p:sp>
      <p:sp>
        <p:nvSpPr>
          <p:cNvPr id="235" name="Google Shape;235;p36"/>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200">
                <a:solidFill>
                  <a:srgbClr val="666666"/>
                </a:solidFill>
                <a:latin typeface="Roboto Medium"/>
                <a:ea typeface="Roboto Medium"/>
                <a:cs typeface="Roboto Medium"/>
                <a:sym typeface="Roboto Medium"/>
              </a:rPr>
              <a:t>JavaScript Introduction Lesson</a:t>
            </a:r>
            <a:endParaRPr sz="1200">
              <a:solidFill>
                <a:srgbClr val="666666"/>
              </a:solidFill>
              <a:latin typeface="Roboto Medium"/>
              <a:ea typeface="Roboto Medium"/>
              <a:cs typeface="Roboto Medium"/>
              <a:sym typeface="Roboto Medium"/>
            </a:endParaRPr>
          </a:p>
        </p:txBody>
      </p:sp>
      <p:grpSp>
        <p:nvGrpSpPr>
          <p:cNvPr id="236" name="Google Shape;236;p36"/>
          <p:cNvGrpSpPr/>
          <p:nvPr/>
        </p:nvGrpSpPr>
        <p:grpSpPr>
          <a:xfrm>
            <a:off x="387900" y="938950"/>
            <a:ext cx="8679900" cy="4068090"/>
            <a:chOff x="387900" y="938950"/>
            <a:chExt cx="8679900" cy="4068090"/>
          </a:xfrm>
        </p:grpSpPr>
        <p:sp>
          <p:nvSpPr>
            <p:cNvPr id="237" name="Google Shape;237;p36"/>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2000">
                  <a:solidFill>
                    <a:srgbClr val="666666"/>
                  </a:solidFill>
                  <a:latin typeface="Roboto Medium"/>
                  <a:ea typeface="Roboto Medium"/>
                  <a:cs typeface="Roboto Medium"/>
                  <a:sym typeface="Roboto Medium"/>
                </a:rPr>
                <a:t>Destructuring</a:t>
              </a:r>
              <a:endParaRPr sz="2000">
                <a:solidFill>
                  <a:srgbClr val="666666"/>
                </a:solidFill>
                <a:latin typeface="Roboto Medium"/>
                <a:ea typeface="Roboto Medium"/>
                <a:cs typeface="Roboto Medium"/>
                <a:sym typeface="Roboto Medium"/>
              </a:endParaRPr>
            </a:p>
          </p:txBody>
        </p:sp>
        <p:sp>
          <p:nvSpPr>
            <p:cNvPr id="238" name="Google Shape;238;p36"/>
            <p:cNvSpPr txBox="1"/>
            <p:nvPr/>
          </p:nvSpPr>
          <p:spPr>
            <a:xfrm>
              <a:off x="387900" y="1381075"/>
              <a:ext cx="8520600" cy="3468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595959"/>
                  </a:solidFill>
                  <a:latin typeface="Proxima Nova"/>
                  <a:ea typeface="Proxima Nova"/>
                  <a:cs typeface="Proxima Nova"/>
                  <a:sym typeface="Proxima Nova"/>
                </a:rPr>
                <a:t>ekspresi javascript yang memungkinkan untuk membagi atau memecah nilai dari sebuah array atau objek ke dalam variabel yang berbeda</a:t>
              </a:r>
              <a:endParaRPr b="0" i="0" sz="1800" u="none" cap="none" strike="noStrike">
                <a:solidFill>
                  <a:srgbClr val="595959"/>
                </a:solidFill>
                <a:latin typeface="Proxima Nova"/>
                <a:ea typeface="Proxima Nova"/>
                <a:cs typeface="Proxima Nova"/>
                <a:sym typeface="Proxima Nova"/>
              </a:endParaRPr>
            </a:p>
            <a:p>
              <a:pPr indent="-342900" lvl="0" marL="457200" marR="0" rtl="0" algn="l">
                <a:lnSpc>
                  <a:spcPct val="200000"/>
                </a:lnSpc>
                <a:spcBef>
                  <a:spcPts val="1000"/>
                </a:spcBef>
                <a:spcAft>
                  <a:spcPts val="0"/>
                </a:spcAft>
                <a:buClr>
                  <a:srgbClr val="595959"/>
                </a:buClr>
                <a:buSzPts val="1800"/>
                <a:buFont typeface="Proxima Nova"/>
                <a:buChar char="●"/>
              </a:pPr>
              <a:r>
                <a:rPr b="0" i="0" lang="en" sz="1800" u="none" cap="none" strike="noStrike">
                  <a:solidFill>
                    <a:srgbClr val="595959"/>
                  </a:solidFill>
                  <a:latin typeface="Proxima Nova"/>
                  <a:ea typeface="Proxima Nova"/>
                  <a:cs typeface="Proxima Nova"/>
                  <a:sym typeface="Proxima Nova"/>
                </a:rPr>
                <a:t>Destructuring Object</a:t>
              </a:r>
              <a:endParaRPr b="0" i="0" sz="1800" u="none" cap="none" strike="noStrike">
                <a:solidFill>
                  <a:srgbClr val="595959"/>
                </a:solidFill>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595959"/>
                </a:solidFill>
                <a:latin typeface="Proxima Nova"/>
                <a:ea typeface="Proxima Nova"/>
                <a:cs typeface="Proxima Nova"/>
                <a:sym typeface="Proxima Nova"/>
              </a:endParaRPr>
            </a:p>
          </p:txBody>
        </p:sp>
        <p:sp>
          <p:nvSpPr>
            <p:cNvPr id="239" name="Google Shape;239;p36"/>
            <p:cNvSpPr txBox="1"/>
            <p:nvPr/>
          </p:nvSpPr>
          <p:spPr>
            <a:xfrm>
              <a:off x="653025" y="2642500"/>
              <a:ext cx="3857400" cy="26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292929"/>
                  </a:solidFill>
                  <a:latin typeface="Arial"/>
                  <a:ea typeface="Arial"/>
                  <a:cs typeface="Arial"/>
                  <a:sym typeface="Arial"/>
                </a:rPr>
                <a:t>// Sebelum menggunakan  Destructuring</a:t>
              </a:r>
              <a:endParaRPr b="0" i="0" sz="1400" u="none" cap="none" strike="noStrike">
                <a:solidFill>
                  <a:srgbClr val="292929"/>
                </a:solidFill>
                <a:latin typeface="Arial"/>
                <a:ea typeface="Arial"/>
                <a:cs typeface="Arial"/>
                <a:sym typeface="Arial"/>
              </a:endParaRPr>
            </a:p>
          </p:txBody>
        </p:sp>
        <p:sp>
          <p:nvSpPr>
            <p:cNvPr id="240" name="Google Shape;240;p36"/>
            <p:cNvSpPr txBox="1"/>
            <p:nvPr/>
          </p:nvSpPr>
          <p:spPr>
            <a:xfrm>
              <a:off x="4281700" y="2666700"/>
              <a:ext cx="3857400" cy="26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292929"/>
                  </a:solidFill>
                  <a:latin typeface="Arial"/>
                  <a:ea typeface="Arial"/>
                  <a:cs typeface="Arial"/>
                  <a:sym typeface="Arial"/>
                </a:rPr>
                <a:t>// Setelah menggunakan  Destructuring</a:t>
              </a:r>
              <a:endParaRPr b="0" i="0" sz="1400" u="none" cap="none" strike="noStrike">
                <a:solidFill>
                  <a:srgbClr val="292929"/>
                </a:solidFill>
                <a:latin typeface="Arial"/>
                <a:ea typeface="Arial"/>
                <a:cs typeface="Arial"/>
                <a:sym typeface="Arial"/>
              </a:endParaRPr>
            </a:p>
          </p:txBody>
        </p:sp>
        <p:pic>
          <p:nvPicPr>
            <p:cNvPr id="241" name="Google Shape;241;p36"/>
            <p:cNvPicPr preferRelativeResize="0"/>
            <p:nvPr/>
          </p:nvPicPr>
          <p:blipFill rotWithShape="1">
            <a:blip r:embed="rId4">
              <a:alphaModFix/>
            </a:blip>
            <a:srcRect b="12267" l="0" r="9173" t="7552"/>
            <a:stretch/>
          </p:blipFill>
          <p:spPr>
            <a:xfrm>
              <a:off x="823700" y="2983975"/>
              <a:ext cx="3535701" cy="2023065"/>
            </a:xfrm>
            <a:prstGeom prst="rect">
              <a:avLst/>
            </a:prstGeom>
            <a:noFill/>
            <a:ln>
              <a:noFill/>
            </a:ln>
          </p:spPr>
        </p:pic>
        <p:pic>
          <p:nvPicPr>
            <p:cNvPr id="242" name="Google Shape;242;p36"/>
            <p:cNvPicPr preferRelativeResize="0"/>
            <p:nvPr/>
          </p:nvPicPr>
          <p:blipFill rotWithShape="1">
            <a:blip r:embed="rId5">
              <a:alphaModFix/>
            </a:blip>
            <a:srcRect b="29425" l="2222" r="5185" t="21865"/>
            <a:stretch/>
          </p:blipFill>
          <p:spPr>
            <a:xfrm>
              <a:off x="4389875" y="2983973"/>
              <a:ext cx="4677925" cy="1644300"/>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Google Shape;247;p37"/>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Website Developer</a:t>
            </a:r>
            <a:endParaRPr sz="1000">
              <a:solidFill>
                <a:srgbClr val="666666"/>
              </a:solidFill>
              <a:latin typeface="Roboto"/>
              <a:ea typeface="Roboto"/>
              <a:cs typeface="Roboto"/>
              <a:sym typeface="Roboto"/>
            </a:endParaRPr>
          </a:p>
        </p:txBody>
      </p:sp>
      <p:sp>
        <p:nvSpPr>
          <p:cNvPr id="248" name="Google Shape;248;p37"/>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200">
                <a:solidFill>
                  <a:srgbClr val="666666"/>
                </a:solidFill>
                <a:latin typeface="Roboto Medium"/>
                <a:ea typeface="Roboto Medium"/>
                <a:cs typeface="Roboto Medium"/>
                <a:sym typeface="Roboto Medium"/>
              </a:rPr>
              <a:t>JavaScript Introduction Lesson</a:t>
            </a:r>
            <a:endParaRPr sz="1200">
              <a:solidFill>
                <a:srgbClr val="666666"/>
              </a:solidFill>
              <a:latin typeface="Roboto Medium"/>
              <a:ea typeface="Roboto Medium"/>
              <a:cs typeface="Roboto Medium"/>
              <a:sym typeface="Roboto Medium"/>
            </a:endParaRPr>
          </a:p>
        </p:txBody>
      </p:sp>
      <p:grpSp>
        <p:nvGrpSpPr>
          <p:cNvPr id="249" name="Google Shape;249;p37"/>
          <p:cNvGrpSpPr/>
          <p:nvPr/>
        </p:nvGrpSpPr>
        <p:grpSpPr>
          <a:xfrm>
            <a:off x="540300" y="938950"/>
            <a:ext cx="8520600" cy="3858525"/>
            <a:chOff x="540300" y="938950"/>
            <a:chExt cx="8520600" cy="3858525"/>
          </a:xfrm>
        </p:grpSpPr>
        <p:sp>
          <p:nvSpPr>
            <p:cNvPr id="250" name="Google Shape;250;p37"/>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2000">
                  <a:solidFill>
                    <a:srgbClr val="666666"/>
                  </a:solidFill>
                  <a:latin typeface="Roboto Medium"/>
                  <a:ea typeface="Roboto Medium"/>
                  <a:cs typeface="Roboto Medium"/>
                  <a:sym typeface="Roboto Medium"/>
                </a:rPr>
                <a:t>Destructuring</a:t>
              </a:r>
              <a:endParaRPr sz="2000">
                <a:solidFill>
                  <a:srgbClr val="666666"/>
                </a:solidFill>
                <a:latin typeface="Roboto Medium"/>
                <a:ea typeface="Roboto Medium"/>
                <a:cs typeface="Roboto Medium"/>
                <a:sym typeface="Roboto Medium"/>
              </a:endParaRPr>
            </a:p>
          </p:txBody>
        </p:sp>
        <p:sp>
          <p:nvSpPr>
            <p:cNvPr id="251" name="Google Shape;251;p37"/>
            <p:cNvSpPr txBox="1"/>
            <p:nvPr/>
          </p:nvSpPr>
          <p:spPr>
            <a:xfrm>
              <a:off x="540300" y="13810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595959"/>
                </a:buClr>
                <a:buSzPts val="1800"/>
                <a:buFont typeface="Proxima Nova"/>
                <a:buChar char="●"/>
              </a:pPr>
              <a:r>
                <a:rPr b="0" i="0" lang="en" sz="1800" u="none" cap="none" strike="noStrike">
                  <a:solidFill>
                    <a:srgbClr val="595959"/>
                  </a:solidFill>
                  <a:latin typeface="Proxima Nova"/>
                  <a:ea typeface="Proxima Nova"/>
                  <a:cs typeface="Proxima Nova"/>
                  <a:sym typeface="Proxima Nova"/>
                </a:rPr>
                <a:t>Destructuring arrays</a:t>
              </a:r>
              <a:endParaRPr b="0" i="0" sz="1800" u="none" cap="none" strike="noStrike">
                <a:solidFill>
                  <a:srgbClr val="595959"/>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595959"/>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595959"/>
                </a:solidFill>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595959"/>
                </a:solidFill>
                <a:latin typeface="Proxima Nova"/>
                <a:ea typeface="Proxima Nova"/>
                <a:cs typeface="Proxima Nova"/>
                <a:sym typeface="Proxima Nova"/>
              </a:endParaRPr>
            </a:p>
          </p:txBody>
        </p:sp>
        <p:pic>
          <p:nvPicPr>
            <p:cNvPr id="252" name="Google Shape;252;p37"/>
            <p:cNvPicPr preferRelativeResize="0"/>
            <p:nvPr/>
          </p:nvPicPr>
          <p:blipFill rotWithShape="1">
            <a:blip r:embed="rId4">
              <a:alphaModFix/>
            </a:blip>
            <a:srcRect b="36016" l="1868" r="36062" t="28910"/>
            <a:stretch/>
          </p:blipFill>
          <p:spPr>
            <a:xfrm>
              <a:off x="1271275" y="2392075"/>
              <a:ext cx="3195976" cy="1206650"/>
            </a:xfrm>
            <a:prstGeom prst="rect">
              <a:avLst/>
            </a:prstGeom>
            <a:noFill/>
            <a:ln>
              <a:noFill/>
            </a:ln>
          </p:spPr>
        </p:pic>
        <p:sp>
          <p:nvSpPr>
            <p:cNvPr id="253" name="Google Shape;253;p37"/>
            <p:cNvSpPr txBox="1"/>
            <p:nvPr/>
          </p:nvSpPr>
          <p:spPr>
            <a:xfrm>
              <a:off x="1037000" y="1777375"/>
              <a:ext cx="7020300" cy="4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292929"/>
                  </a:solidFill>
                  <a:latin typeface="Arial"/>
                  <a:ea typeface="Arial"/>
                  <a:cs typeface="Arial"/>
                  <a:sym typeface="Arial"/>
                </a:rPr>
                <a:t>// Sebelum menggunakan Destructuring yaitu dengan mengambil nilai di dalam array berdasarkan index nya </a:t>
              </a:r>
              <a:endParaRPr b="0" i="0" sz="1400" u="none" cap="none" strike="noStrike">
                <a:solidFill>
                  <a:srgbClr val="292929"/>
                </a:solidFill>
                <a:latin typeface="Arial"/>
                <a:ea typeface="Arial"/>
                <a:cs typeface="Arial"/>
                <a:sym typeface="Arial"/>
              </a:endParaRPr>
            </a:p>
          </p:txBody>
        </p:sp>
        <p:pic>
          <p:nvPicPr>
            <p:cNvPr id="254" name="Google Shape;254;p37"/>
            <p:cNvPicPr preferRelativeResize="0"/>
            <p:nvPr/>
          </p:nvPicPr>
          <p:blipFill rotWithShape="1">
            <a:blip r:embed="rId5">
              <a:alphaModFix/>
            </a:blip>
            <a:srcRect b="28803" l="4515" r="8490" t="29622"/>
            <a:stretch/>
          </p:blipFill>
          <p:spPr>
            <a:xfrm>
              <a:off x="4995124" y="2732250"/>
              <a:ext cx="3195976" cy="815643"/>
            </a:xfrm>
            <a:prstGeom prst="rect">
              <a:avLst/>
            </a:prstGeom>
            <a:noFill/>
            <a:ln>
              <a:noFill/>
            </a:ln>
          </p:spPr>
        </p:pic>
        <p:sp>
          <p:nvSpPr>
            <p:cNvPr id="255" name="Google Shape;255;p37"/>
            <p:cNvSpPr txBox="1"/>
            <p:nvPr/>
          </p:nvSpPr>
          <p:spPr>
            <a:xfrm>
              <a:off x="4695850" y="2349150"/>
              <a:ext cx="4310700" cy="26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292929"/>
                  </a:solidFill>
                  <a:latin typeface="Arial"/>
                  <a:ea typeface="Arial"/>
                  <a:cs typeface="Arial"/>
                  <a:sym typeface="Arial"/>
                </a:rPr>
                <a:t>// Setelah menggunakan  Destructuring</a:t>
              </a:r>
              <a:endParaRPr b="0" i="0" sz="1400" u="none" cap="none" strike="noStrike">
                <a:solidFill>
                  <a:srgbClr val="292929"/>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9" name="Shape 259"/>
        <p:cNvGrpSpPr/>
        <p:nvPr/>
      </p:nvGrpSpPr>
      <p:grpSpPr>
        <a:xfrm>
          <a:off x="0" y="0"/>
          <a:ext cx="0" cy="0"/>
          <a:chOff x="0" y="0"/>
          <a:chExt cx="0" cy="0"/>
        </a:xfrm>
      </p:grpSpPr>
      <p:sp>
        <p:nvSpPr>
          <p:cNvPr id="260" name="Google Shape;260;p38"/>
          <p:cNvSpPr txBox="1"/>
          <p:nvPr/>
        </p:nvSpPr>
        <p:spPr>
          <a:xfrm>
            <a:off x="3009700" y="2129750"/>
            <a:ext cx="5273700" cy="7080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4000">
                <a:solidFill>
                  <a:srgbClr val="434343"/>
                </a:solidFill>
                <a:latin typeface="Roboto Medium"/>
                <a:ea typeface="Roboto Medium"/>
                <a:cs typeface="Roboto Medium"/>
                <a:sym typeface="Roboto Medium"/>
              </a:rPr>
              <a:t>Homeworks</a:t>
            </a:r>
            <a:endParaRPr sz="4000">
              <a:solidFill>
                <a:srgbClr val="434343"/>
              </a:solidFill>
              <a:latin typeface="Roboto Medium"/>
              <a:ea typeface="Roboto Medium"/>
              <a:cs typeface="Roboto Medium"/>
              <a:sym typeface="Roboto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4" name="Shape 264"/>
        <p:cNvGrpSpPr/>
        <p:nvPr/>
      </p:nvGrpSpPr>
      <p:grpSpPr>
        <a:xfrm>
          <a:off x="0" y="0"/>
          <a:ext cx="0" cy="0"/>
          <a:chOff x="0" y="0"/>
          <a:chExt cx="0" cy="0"/>
        </a:xfrm>
      </p:grpSpPr>
      <p:sp>
        <p:nvSpPr>
          <p:cNvPr id="265" name="Google Shape;265;p39"/>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Website Developer</a:t>
            </a:r>
            <a:endParaRPr sz="1000">
              <a:solidFill>
                <a:srgbClr val="666666"/>
              </a:solidFill>
              <a:latin typeface="Roboto"/>
              <a:ea typeface="Roboto"/>
              <a:cs typeface="Roboto"/>
              <a:sym typeface="Roboto"/>
            </a:endParaRPr>
          </a:p>
        </p:txBody>
      </p:sp>
      <p:sp>
        <p:nvSpPr>
          <p:cNvPr id="266" name="Google Shape;266;p39"/>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200">
                <a:solidFill>
                  <a:srgbClr val="666666"/>
                </a:solidFill>
                <a:latin typeface="Roboto Medium"/>
                <a:ea typeface="Roboto Medium"/>
                <a:cs typeface="Roboto Medium"/>
                <a:sym typeface="Roboto Medium"/>
              </a:rPr>
              <a:t>JavaScript Introduction Lesson</a:t>
            </a:r>
            <a:endParaRPr sz="1200">
              <a:solidFill>
                <a:srgbClr val="666666"/>
              </a:solidFill>
              <a:latin typeface="Roboto Medium"/>
              <a:ea typeface="Roboto Medium"/>
              <a:cs typeface="Roboto Medium"/>
              <a:sym typeface="Roboto Medium"/>
            </a:endParaRPr>
          </a:p>
        </p:txBody>
      </p:sp>
      <p:sp>
        <p:nvSpPr>
          <p:cNvPr id="267" name="Google Shape;267;p39"/>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2000">
                <a:solidFill>
                  <a:srgbClr val="666666"/>
                </a:solidFill>
                <a:latin typeface="Roboto Medium"/>
                <a:ea typeface="Roboto Medium"/>
                <a:cs typeface="Roboto Medium"/>
                <a:sym typeface="Roboto Medium"/>
              </a:rPr>
              <a:t>Task</a:t>
            </a:r>
            <a:endParaRPr sz="2000">
              <a:solidFill>
                <a:srgbClr val="666666"/>
              </a:solidFill>
              <a:latin typeface="Roboto Medium"/>
              <a:ea typeface="Roboto Medium"/>
              <a:cs typeface="Roboto Medium"/>
              <a:sym typeface="Roboto Medium"/>
            </a:endParaRPr>
          </a:p>
        </p:txBody>
      </p:sp>
      <p:sp>
        <p:nvSpPr>
          <p:cNvPr id="268" name="Google Shape;268;p39"/>
          <p:cNvSpPr txBox="1"/>
          <p:nvPr/>
        </p:nvSpPr>
        <p:spPr>
          <a:xfrm>
            <a:off x="387900" y="1337550"/>
            <a:ext cx="4579200" cy="34164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rgbClr val="595959"/>
              </a:buClr>
              <a:buSzPts val="1500"/>
              <a:buFont typeface="Proxima Nova"/>
              <a:buAutoNum type="arabicPeriod"/>
            </a:pPr>
            <a:r>
              <a:rPr b="0" i="0" lang="en" sz="1500" u="none" cap="none" strike="noStrike">
                <a:solidFill>
                  <a:srgbClr val="595959"/>
                </a:solidFill>
                <a:latin typeface="Proxima Nova"/>
                <a:ea typeface="Proxima Nova"/>
                <a:cs typeface="Proxima Nova"/>
                <a:sym typeface="Proxima Nova"/>
              </a:rPr>
              <a:t>Buat variabel dengan nama biodata dan tipe data object dengan value dan tipe data  sebagai berikut:</a:t>
            </a:r>
            <a:endParaRPr b="0" i="0" sz="1500" u="none" cap="none" strike="noStrike">
              <a:solidFill>
                <a:srgbClr val="595959"/>
              </a:solidFill>
              <a:latin typeface="Proxima Nova"/>
              <a:ea typeface="Proxima Nova"/>
              <a:cs typeface="Proxima Nova"/>
              <a:sym typeface="Proxima Nova"/>
            </a:endParaRPr>
          </a:p>
          <a:p>
            <a:pPr indent="-323850" lvl="0" marL="742950" marR="0" rtl="0" algn="l">
              <a:lnSpc>
                <a:spcPct val="100000"/>
              </a:lnSpc>
              <a:spcBef>
                <a:spcPts val="0"/>
              </a:spcBef>
              <a:spcAft>
                <a:spcPts val="0"/>
              </a:spcAft>
              <a:buClr>
                <a:srgbClr val="595959"/>
              </a:buClr>
              <a:buSzPts val="1500"/>
              <a:buFont typeface="Proxima Nova"/>
              <a:buChar char="●"/>
            </a:pPr>
            <a:r>
              <a:rPr b="0" i="0" lang="en" sz="1500" u="none" cap="none" strike="noStrike">
                <a:solidFill>
                  <a:srgbClr val="595959"/>
                </a:solidFill>
                <a:latin typeface="Proxima Nova"/>
                <a:ea typeface="Proxima Nova"/>
                <a:cs typeface="Proxima Nova"/>
                <a:sym typeface="Proxima Nova"/>
              </a:rPr>
              <a:t>name (string)</a:t>
            </a:r>
            <a:endParaRPr b="0" i="0" sz="1500" u="none" cap="none" strike="noStrike">
              <a:solidFill>
                <a:srgbClr val="595959"/>
              </a:solidFill>
              <a:latin typeface="Proxima Nova"/>
              <a:ea typeface="Proxima Nova"/>
              <a:cs typeface="Proxima Nova"/>
              <a:sym typeface="Proxima Nova"/>
            </a:endParaRPr>
          </a:p>
          <a:p>
            <a:pPr indent="-323850" lvl="0" marL="742950" marR="0" rtl="0" algn="l">
              <a:lnSpc>
                <a:spcPct val="100000"/>
              </a:lnSpc>
              <a:spcBef>
                <a:spcPts val="0"/>
              </a:spcBef>
              <a:spcAft>
                <a:spcPts val="0"/>
              </a:spcAft>
              <a:buClr>
                <a:srgbClr val="595959"/>
              </a:buClr>
              <a:buSzPts val="1500"/>
              <a:buFont typeface="Proxima Nova"/>
              <a:buChar char="●"/>
            </a:pPr>
            <a:r>
              <a:rPr b="0" i="0" lang="en" sz="1500" u="none" cap="none" strike="noStrike">
                <a:solidFill>
                  <a:srgbClr val="595959"/>
                </a:solidFill>
                <a:latin typeface="Proxima Nova"/>
                <a:ea typeface="Proxima Nova"/>
                <a:cs typeface="Proxima Nova"/>
                <a:sym typeface="Proxima Nova"/>
              </a:rPr>
              <a:t>age(number)</a:t>
            </a:r>
            <a:endParaRPr b="0" i="0" sz="1500" u="none" cap="none" strike="noStrike">
              <a:solidFill>
                <a:srgbClr val="595959"/>
              </a:solidFill>
              <a:latin typeface="Proxima Nova"/>
              <a:ea typeface="Proxima Nova"/>
              <a:cs typeface="Proxima Nova"/>
              <a:sym typeface="Proxima Nova"/>
            </a:endParaRPr>
          </a:p>
          <a:p>
            <a:pPr indent="-323850" lvl="0" marL="742950" marR="0" rtl="0" algn="l">
              <a:lnSpc>
                <a:spcPct val="100000"/>
              </a:lnSpc>
              <a:spcBef>
                <a:spcPts val="0"/>
              </a:spcBef>
              <a:spcAft>
                <a:spcPts val="0"/>
              </a:spcAft>
              <a:buClr>
                <a:srgbClr val="595959"/>
              </a:buClr>
              <a:buSzPts val="1500"/>
              <a:buFont typeface="Proxima Nova"/>
              <a:buChar char="●"/>
            </a:pPr>
            <a:r>
              <a:rPr b="0" i="0" lang="en" sz="1500" u="none" cap="none" strike="noStrike">
                <a:solidFill>
                  <a:srgbClr val="595959"/>
                </a:solidFill>
                <a:latin typeface="Proxima Nova"/>
                <a:ea typeface="Proxima Nova"/>
                <a:cs typeface="Proxima Nova"/>
                <a:sym typeface="Proxima Nova"/>
              </a:rPr>
              <a:t>hobbies (array)</a:t>
            </a:r>
            <a:endParaRPr b="0" i="0" sz="1500" u="none" cap="none" strike="noStrike">
              <a:solidFill>
                <a:srgbClr val="595959"/>
              </a:solidFill>
              <a:latin typeface="Proxima Nova"/>
              <a:ea typeface="Proxima Nova"/>
              <a:cs typeface="Proxima Nova"/>
              <a:sym typeface="Proxima Nova"/>
            </a:endParaRPr>
          </a:p>
          <a:p>
            <a:pPr indent="-323850" lvl="0" marL="742950" marR="0" rtl="0" algn="l">
              <a:lnSpc>
                <a:spcPct val="100000"/>
              </a:lnSpc>
              <a:spcBef>
                <a:spcPts val="0"/>
              </a:spcBef>
              <a:spcAft>
                <a:spcPts val="0"/>
              </a:spcAft>
              <a:buClr>
                <a:srgbClr val="595959"/>
              </a:buClr>
              <a:buSzPts val="1500"/>
              <a:buFont typeface="Proxima Nova"/>
              <a:buChar char="●"/>
            </a:pPr>
            <a:r>
              <a:rPr b="0" i="0" lang="en" sz="1500" u="none" cap="none" strike="noStrike">
                <a:solidFill>
                  <a:srgbClr val="595959"/>
                </a:solidFill>
                <a:latin typeface="Proxima Nova"/>
                <a:ea typeface="Proxima Nova"/>
                <a:cs typeface="Proxima Nova"/>
                <a:sym typeface="Proxima Nova"/>
              </a:rPr>
              <a:t>IsMarried (boolean)</a:t>
            </a:r>
            <a:endParaRPr b="0" i="0" sz="1500" u="none" cap="none" strike="noStrike">
              <a:solidFill>
                <a:srgbClr val="595959"/>
              </a:solidFill>
              <a:latin typeface="Proxima Nova"/>
              <a:ea typeface="Proxima Nova"/>
              <a:cs typeface="Proxima Nova"/>
              <a:sym typeface="Proxima Nova"/>
            </a:endParaRPr>
          </a:p>
          <a:p>
            <a:pPr indent="-323850" lvl="0" marL="742950" marR="0" rtl="0" algn="l">
              <a:lnSpc>
                <a:spcPct val="100000"/>
              </a:lnSpc>
              <a:spcBef>
                <a:spcPts val="0"/>
              </a:spcBef>
              <a:spcAft>
                <a:spcPts val="0"/>
              </a:spcAft>
              <a:buClr>
                <a:srgbClr val="595959"/>
              </a:buClr>
              <a:buSzPts val="1500"/>
              <a:buFont typeface="Proxima Nova"/>
              <a:buChar char="●"/>
            </a:pPr>
            <a:r>
              <a:rPr b="0" i="0" lang="en" sz="1500" u="none" cap="none" strike="noStrike">
                <a:solidFill>
                  <a:srgbClr val="595959"/>
                </a:solidFill>
                <a:latin typeface="Proxima Nova"/>
                <a:ea typeface="Proxima Nova"/>
                <a:cs typeface="Proxima Nova"/>
                <a:sym typeface="Proxima Nova"/>
              </a:rPr>
              <a:t>schoolList (Array of Object) with key name, yearIn, yearOut, and major (if any, if no set “null” )</a:t>
            </a:r>
            <a:endParaRPr b="0" i="0" sz="1500" u="none" cap="none" strike="noStrike">
              <a:solidFill>
                <a:srgbClr val="595959"/>
              </a:solidFill>
              <a:latin typeface="Proxima Nova"/>
              <a:ea typeface="Proxima Nova"/>
              <a:cs typeface="Proxima Nova"/>
              <a:sym typeface="Proxima Nova"/>
            </a:endParaRPr>
          </a:p>
          <a:p>
            <a:pPr indent="-323850" lvl="0" marL="742950" marR="0" rtl="0" algn="l">
              <a:lnSpc>
                <a:spcPct val="100000"/>
              </a:lnSpc>
              <a:spcBef>
                <a:spcPts val="0"/>
              </a:spcBef>
              <a:spcAft>
                <a:spcPts val="0"/>
              </a:spcAft>
              <a:buClr>
                <a:srgbClr val="595959"/>
              </a:buClr>
              <a:buSzPts val="1500"/>
              <a:buFont typeface="Proxima Nova"/>
              <a:buChar char="●"/>
            </a:pPr>
            <a:r>
              <a:rPr b="0" i="0" lang="en" sz="1500" u="none" cap="none" strike="noStrike">
                <a:solidFill>
                  <a:srgbClr val="595959"/>
                </a:solidFill>
                <a:latin typeface="Proxima Nova"/>
                <a:ea typeface="Proxima Nova"/>
                <a:cs typeface="Proxima Nova"/>
                <a:sym typeface="Proxima Nova"/>
              </a:rPr>
              <a:t>skills (Array of Obj) with key skillName and level (beginner, advanced, expert)</a:t>
            </a:r>
            <a:endParaRPr b="0" i="0" sz="1500" u="none" cap="none" strike="noStrike">
              <a:solidFill>
                <a:srgbClr val="595959"/>
              </a:solidFill>
              <a:latin typeface="Proxima Nova"/>
              <a:ea typeface="Proxima Nova"/>
              <a:cs typeface="Proxima Nova"/>
              <a:sym typeface="Proxima Nova"/>
            </a:endParaRPr>
          </a:p>
          <a:p>
            <a:pPr indent="-323850" lvl="0" marL="742950" marR="0" rtl="0" algn="l">
              <a:lnSpc>
                <a:spcPct val="100000"/>
              </a:lnSpc>
              <a:spcBef>
                <a:spcPts val="0"/>
              </a:spcBef>
              <a:spcAft>
                <a:spcPts val="0"/>
              </a:spcAft>
              <a:buClr>
                <a:srgbClr val="595959"/>
              </a:buClr>
              <a:buSzPts val="1500"/>
              <a:buFont typeface="Proxima Nova"/>
              <a:buChar char="●"/>
            </a:pPr>
            <a:r>
              <a:rPr b="0" i="0" lang="en" sz="1500" u="none" cap="none" strike="noStrike">
                <a:solidFill>
                  <a:srgbClr val="595959"/>
                </a:solidFill>
                <a:latin typeface="Proxima Nova"/>
                <a:ea typeface="Proxima Nova"/>
                <a:cs typeface="Proxima Nova"/>
                <a:sym typeface="Proxima Nova"/>
              </a:rPr>
              <a:t>interestInCoding (Boolean)</a:t>
            </a:r>
            <a:endParaRPr b="0" i="0" sz="1500" u="none" cap="none" strike="noStrike">
              <a:solidFill>
                <a:srgbClr val="595959"/>
              </a:solidFill>
              <a:latin typeface="Proxima Nova"/>
              <a:ea typeface="Proxima Nova"/>
              <a:cs typeface="Proxima Nova"/>
              <a:sym typeface="Proxima Nova"/>
            </a:endParaRPr>
          </a:p>
        </p:txBody>
      </p:sp>
      <p:sp>
        <p:nvSpPr>
          <p:cNvPr id="269" name="Google Shape;269;p39"/>
          <p:cNvSpPr txBox="1"/>
          <p:nvPr/>
        </p:nvSpPr>
        <p:spPr>
          <a:xfrm>
            <a:off x="5199725" y="1441600"/>
            <a:ext cx="33054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500" u="none" cap="none" strike="noStrike">
                <a:solidFill>
                  <a:srgbClr val="595959"/>
                </a:solidFill>
                <a:latin typeface="Proxima Nova"/>
                <a:ea typeface="Proxima Nova"/>
                <a:cs typeface="Proxima Nova"/>
                <a:sym typeface="Proxima Nova"/>
              </a:rPr>
              <a:t>Contoh: </a:t>
            </a:r>
            <a:endParaRPr b="0" i="0" sz="1500" u="none" cap="none" strike="noStrike">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600"/>
              <a:buFont typeface="Arial"/>
              <a:buNone/>
            </a:pPr>
            <a:r>
              <a:rPr b="0" i="0" lang="en" sz="1500" u="none" cap="none" strike="noStrike">
                <a:solidFill>
                  <a:srgbClr val="595959"/>
                </a:solidFill>
                <a:latin typeface="Proxima Nova"/>
                <a:ea typeface="Proxima Nova"/>
                <a:cs typeface="Proxima Nova"/>
                <a:sym typeface="Proxima Nova"/>
              </a:rPr>
              <a:t>const biodata = {</a:t>
            </a:r>
            <a:br>
              <a:rPr b="0" i="0" lang="en" sz="1500" u="none" cap="none" strike="noStrike">
                <a:solidFill>
                  <a:srgbClr val="595959"/>
                </a:solidFill>
                <a:latin typeface="Proxima Nova"/>
                <a:ea typeface="Proxima Nova"/>
                <a:cs typeface="Proxima Nova"/>
                <a:sym typeface="Proxima Nova"/>
              </a:rPr>
            </a:br>
            <a:r>
              <a:rPr b="0" i="0" lang="en" sz="1500" u="none" cap="none" strike="noStrike">
                <a:solidFill>
                  <a:srgbClr val="595959"/>
                </a:solidFill>
                <a:latin typeface="Proxima Nova"/>
                <a:ea typeface="Proxima Nova"/>
                <a:cs typeface="Proxima Nova"/>
                <a:sym typeface="Proxima Nova"/>
              </a:rPr>
              <a:t>	name: “arkademy”,</a:t>
            </a:r>
            <a:endParaRPr b="0" i="0" sz="1500" u="none" cap="none" strike="noStrike">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600"/>
              <a:buFont typeface="Arial"/>
              <a:buNone/>
            </a:pPr>
            <a:r>
              <a:rPr b="0" i="0" lang="en" sz="1500" u="none" cap="none" strike="noStrike">
                <a:solidFill>
                  <a:srgbClr val="595959"/>
                </a:solidFill>
                <a:latin typeface="Proxima Nova"/>
                <a:ea typeface="Proxima Nova"/>
                <a:cs typeface="Proxima Nova"/>
                <a:sym typeface="Proxima Nova"/>
              </a:rPr>
              <a:t>	age: …</a:t>
            </a:r>
            <a:endParaRPr b="0" i="0" sz="1500" u="none" cap="none" strike="noStrike">
              <a:solidFill>
                <a:srgbClr val="595959"/>
              </a:solidFill>
              <a:latin typeface="Proxima Nova"/>
              <a:ea typeface="Proxima Nova"/>
              <a:cs typeface="Proxima Nova"/>
              <a:sym typeface="Proxima Nova"/>
            </a:endParaRPr>
          </a:p>
          <a:p>
            <a:pPr indent="457200" lvl="0" marL="0" marR="0" rtl="0" algn="l">
              <a:lnSpc>
                <a:spcPct val="100000"/>
              </a:lnSpc>
              <a:spcBef>
                <a:spcPts val="0"/>
              </a:spcBef>
              <a:spcAft>
                <a:spcPts val="0"/>
              </a:spcAft>
              <a:buClr>
                <a:srgbClr val="000000"/>
              </a:buClr>
              <a:buSzPts val="1600"/>
              <a:buFont typeface="Arial"/>
              <a:buNone/>
            </a:pPr>
            <a:r>
              <a:rPr b="0" i="0" lang="en" sz="1500" u="none" cap="none" strike="noStrike">
                <a:solidFill>
                  <a:srgbClr val="595959"/>
                </a:solidFill>
                <a:latin typeface="Proxima Nova"/>
                <a:ea typeface="Proxima Nova"/>
                <a:cs typeface="Proxima Nova"/>
                <a:sym typeface="Proxima Nova"/>
              </a:rPr>
              <a:t>.... : ...  </a:t>
            </a:r>
            <a:endParaRPr b="0" i="0" sz="1500" u="none" cap="none" strike="noStrike">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600"/>
              <a:buFont typeface="Arial"/>
              <a:buNone/>
            </a:pPr>
            <a:r>
              <a:rPr b="0" i="0" lang="en" sz="1500" u="none" cap="none" strike="noStrike">
                <a:solidFill>
                  <a:srgbClr val="595959"/>
                </a:solidFill>
                <a:latin typeface="Proxima Nova"/>
                <a:ea typeface="Proxima Nova"/>
                <a:cs typeface="Proxima Nova"/>
                <a:sym typeface="Proxima Nova"/>
              </a:rPr>
              <a:t>}</a:t>
            </a:r>
            <a:endParaRPr b="0" i="0" sz="1500" u="none" cap="none" strike="noStrike">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600"/>
              <a:buFont typeface="Arial"/>
              <a:buNone/>
            </a:pPr>
            <a:r>
              <a:t/>
            </a:r>
            <a:endParaRPr b="0" i="0" sz="1500" u="none" cap="none" strike="noStrike">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600"/>
              <a:buFont typeface="Arial"/>
              <a:buNone/>
            </a:pPr>
            <a:r>
              <a:rPr b="0" i="0" lang="en" sz="1500" u="none" cap="none" strike="noStrike">
                <a:solidFill>
                  <a:srgbClr val="595959"/>
                </a:solidFill>
                <a:latin typeface="Proxima Nova"/>
                <a:ea typeface="Proxima Nova"/>
                <a:cs typeface="Proxima Nova"/>
                <a:sym typeface="Proxima Nova"/>
              </a:rPr>
              <a:t> </a:t>
            </a:r>
            <a:endParaRPr b="0" i="0" sz="1500" u="none" cap="none" strike="noStrike">
              <a:solidFill>
                <a:srgbClr val="595959"/>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3" name="Shape 273"/>
        <p:cNvGrpSpPr/>
        <p:nvPr/>
      </p:nvGrpSpPr>
      <p:grpSpPr>
        <a:xfrm>
          <a:off x="0" y="0"/>
          <a:ext cx="0" cy="0"/>
          <a:chOff x="0" y="0"/>
          <a:chExt cx="0" cy="0"/>
        </a:xfrm>
      </p:grpSpPr>
      <p:sp>
        <p:nvSpPr>
          <p:cNvPr id="274" name="Google Shape;274;p40"/>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Website Developer</a:t>
            </a:r>
            <a:endParaRPr sz="1000">
              <a:solidFill>
                <a:srgbClr val="666666"/>
              </a:solidFill>
              <a:latin typeface="Roboto"/>
              <a:ea typeface="Roboto"/>
              <a:cs typeface="Roboto"/>
              <a:sym typeface="Roboto"/>
            </a:endParaRPr>
          </a:p>
        </p:txBody>
      </p:sp>
      <p:sp>
        <p:nvSpPr>
          <p:cNvPr id="275" name="Google Shape;275;p40"/>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200">
                <a:solidFill>
                  <a:srgbClr val="666666"/>
                </a:solidFill>
                <a:latin typeface="Roboto Medium"/>
                <a:ea typeface="Roboto Medium"/>
                <a:cs typeface="Roboto Medium"/>
                <a:sym typeface="Roboto Medium"/>
              </a:rPr>
              <a:t>JavaScript Introduction Lesson</a:t>
            </a:r>
            <a:endParaRPr sz="1200">
              <a:solidFill>
                <a:srgbClr val="666666"/>
              </a:solidFill>
              <a:latin typeface="Roboto Medium"/>
              <a:ea typeface="Roboto Medium"/>
              <a:cs typeface="Roboto Medium"/>
              <a:sym typeface="Roboto Medium"/>
            </a:endParaRPr>
          </a:p>
        </p:txBody>
      </p:sp>
      <p:sp>
        <p:nvSpPr>
          <p:cNvPr id="276" name="Google Shape;276;p40"/>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2000">
                <a:solidFill>
                  <a:srgbClr val="666666"/>
                </a:solidFill>
                <a:latin typeface="Roboto Medium"/>
                <a:ea typeface="Roboto Medium"/>
                <a:cs typeface="Roboto Medium"/>
                <a:sym typeface="Roboto Medium"/>
              </a:rPr>
              <a:t>Task</a:t>
            </a:r>
            <a:endParaRPr sz="2000">
              <a:solidFill>
                <a:srgbClr val="666666"/>
              </a:solidFill>
              <a:latin typeface="Roboto Medium"/>
              <a:ea typeface="Roboto Medium"/>
              <a:cs typeface="Roboto Medium"/>
              <a:sym typeface="Roboto Medium"/>
            </a:endParaRPr>
          </a:p>
        </p:txBody>
      </p:sp>
      <p:sp>
        <p:nvSpPr>
          <p:cNvPr id="277" name="Google Shape;277;p40"/>
          <p:cNvSpPr txBox="1"/>
          <p:nvPr/>
        </p:nvSpPr>
        <p:spPr>
          <a:xfrm>
            <a:off x="311700" y="1489950"/>
            <a:ext cx="4593900" cy="38451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rgbClr val="595959"/>
              </a:buClr>
              <a:buSzPts val="1500"/>
              <a:buFont typeface="Proxima Nova"/>
              <a:buAutoNum type="arabicPeriod" startAt="2"/>
            </a:pPr>
            <a:r>
              <a:rPr b="0" i="0" lang="en" sz="1500" u="none" cap="none" strike="noStrike">
                <a:solidFill>
                  <a:srgbClr val="595959"/>
                </a:solidFill>
                <a:latin typeface="Proxima Nova"/>
                <a:ea typeface="Proxima Nova"/>
                <a:cs typeface="Proxima Nova"/>
                <a:sym typeface="Proxima Nova"/>
              </a:rPr>
              <a:t>Buat program yang menghitung rata-rata UN beserta gradenya, dengan mengisi 4 nilai yakni Bahasa indonesia, Bahasa Inggris Matematika dan IPA, yang di dalam program tersebut memiliki validasi yaitu semua nilai tersebut harus diisi dan juga untuk grade memiliki kondisi dengan ketentuan sebagai berikut:</a:t>
            </a:r>
            <a:endParaRPr b="0" i="0" sz="1500" u="none" cap="none" strike="noStrike">
              <a:solidFill>
                <a:srgbClr val="595959"/>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1600"/>
              <a:buFont typeface="Arial"/>
              <a:buNone/>
            </a:pPr>
            <a:r>
              <a:rPr b="0" i="0" lang="en" sz="1500" u="none" cap="none" strike="noStrike">
                <a:solidFill>
                  <a:srgbClr val="595959"/>
                </a:solidFill>
                <a:latin typeface="Proxima Nova"/>
                <a:ea typeface="Proxima Nova"/>
                <a:cs typeface="Proxima Nova"/>
                <a:sym typeface="Proxima Nova"/>
              </a:rPr>
              <a:t>90 - 100 = A</a:t>
            </a:r>
            <a:endParaRPr b="0" i="0" sz="1500" u="none" cap="none" strike="noStrike">
              <a:solidFill>
                <a:srgbClr val="595959"/>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1600"/>
              <a:buFont typeface="Arial"/>
              <a:buNone/>
            </a:pPr>
            <a:r>
              <a:rPr b="0" i="0" lang="en" sz="1500" u="none" cap="none" strike="noStrike">
                <a:solidFill>
                  <a:srgbClr val="595959"/>
                </a:solidFill>
                <a:latin typeface="Proxima Nova"/>
                <a:ea typeface="Proxima Nova"/>
                <a:cs typeface="Proxima Nova"/>
                <a:sym typeface="Proxima Nova"/>
              </a:rPr>
              <a:t>80 - 89 = B</a:t>
            </a:r>
            <a:endParaRPr b="0" i="0" sz="1500" u="none" cap="none" strike="noStrike">
              <a:solidFill>
                <a:srgbClr val="595959"/>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1600"/>
              <a:buFont typeface="Arial"/>
              <a:buNone/>
            </a:pPr>
            <a:r>
              <a:rPr b="0" i="0" lang="en" sz="1500" u="none" cap="none" strike="noStrike">
                <a:solidFill>
                  <a:srgbClr val="595959"/>
                </a:solidFill>
                <a:latin typeface="Proxima Nova"/>
                <a:ea typeface="Proxima Nova"/>
                <a:cs typeface="Proxima Nova"/>
                <a:sym typeface="Proxima Nova"/>
              </a:rPr>
              <a:t>70 - 79 = C</a:t>
            </a:r>
            <a:endParaRPr b="0" i="0" sz="1500" u="none" cap="none" strike="noStrike">
              <a:solidFill>
                <a:srgbClr val="595959"/>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1600"/>
              <a:buFont typeface="Arial"/>
              <a:buNone/>
            </a:pPr>
            <a:r>
              <a:rPr b="0" i="0" lang="en" sz="1500" u="none" cap="none" strike="noStrike">
                <a:solidFill>
                  <a:srgbClr val="595959"/>
                </a:solidFill>
                <a:latin typeface="Proxima Nova"/>
                <a:ea typeface="Proxima Nova"/>
                <a:cs typeface="Proxima Nova"/>
                <a:sym typeface="Proxima Nova"/>
              </a:rPr>
              <a:t>60 - 69 = D</a:t>
            </a:r>
            <a:endParaRPr b="0" i="0" sz="1500" u="none" cap="none" strike="noStrike">
              <a:solidFill>
                <a:srgbClr val="595959"/>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1600"/>
              <a:buFont typeface="Arial"/>
              <a:buNone/>
            </a:pPr>
            <a:r>
              <a:rPr b="0" i="0" lang="en" sz="1500" u="none" cap="none" strike="noStrike">
                <a:solidFill>
                  <a:srgbClr val="595959"/>
                </a:solidFill>
                <a:latin typeface="Proxima Nova"/>
                <a:ea typeface="Proxima Nova"/>
                <a:cs typeface="Proxima Nova"/>
                <a:sym typeface="Proxima Nova"/>
              </a:rPr>
              <a:t>0 - 59 = E</a:t>
            </a:r>
            <a:endParaRPr b="0" i="0" sz="1500" u="none" cap="none" strike="noStrike">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600"/>
              <a:buFont typeface="Arial"/>
              <a:buNone/>
            </a:pPr>
            <a:r>
              <a:t/>
            </a:r>
            <a:endParaRPr b="0" i="0" sz="1500" u="none" cap="none" strike="noStrike">
              <a:solidFill>
                <a:srgbClr val="595959"/>
              </a:solidFill>
              <a:latin typeface="Proxima Nova"/>
              <a:ea typeface="Proxima Nova"/>
              <a:cs typeface="Proxima Nova"/>
              <a:sym typeface="Proxima Nova"/>
            </a:endParaRPr>
          </a:p>
        </p:txBody>
      </p:sp>
      <p:sp>
        <p:nvSpPr>
          <p:cNvPr id="278" name="Google Shape;278;p40"/>
          <p:cNvSpPr txBox="1"/>
          <p:nvPr/>
        </p:nvSpPr>
        <p:spPr>
          <a:xfrm>
            <a:off x="5093800" y="1489950"/>
            <a:ext cx="37065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595959"/>
                </a:solidFill>
                <a:latin typeface="Proxima Nova"/>
                <a:ea typeface="Proxima Nova"/>
                <a:cs typeface="Proxima Nova"/>
                <a:sym typeface="Proxima Nova"/>
              </a:rPr>
              <a:t>Contoh: </a:t>
            </a:r>
            <a:endParaRPr b="0" i="0" sz="1500" u="none" cap="none" strike="noStrike">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595959"/>
                </a:solidFill>
                <a:latin typeface="Proxima Nova"/>
                <a:ea typeface="Proxima Nova"/>
                <a:cs typeface="Proxima Nova"/>
                <a:sym typeface="Proxima Nova"/>
              </a:rPr>
              <a:t>const mtk = 80</a:t>
            </a:r>
            <a:endParaRPr b="0" i="0" sz="1500" u="none" cap="none" strike="noStrike">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595959"/>
                </a:solidFill>
                <a:latin typeface="Proxima Nova"/>
                <a:ea typeface="Proxima Nova"/>
                <a:cs typeface="Proxima Nova"/>
                <a:sym typeface="Proxima Nova"/>
              </a:rPr>
              <a:t>const bahasaIndonesia = 90</a:t>
            </a:r>
            <a:endParaRPr b="0" i="0" sz="1500" u="none" cap="none" strike="noStrike">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595959"/>
                </a:solidFill>
                <a:latin typeface="Proxima Nova"/>
                <a:ea typeface="Proxima Nova"/>
                <a:cs typeface="Proxima Nova"/>
                <a:sym typeface="Proxima Nova"/>
              </a:rPr>
              <a:t>const bahasaInggris = 89</a:t>
            </a:r>
            <a:endParaRPr b="0" i="0" sz="1500" u="none" cap="none" strike="noStrike">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595959"/>
                </a:solidFill>
                <a:latin typeface="Proxima Nova"/>
                <a:ea typeface="Proxima Nova"/>
                <a:cs typeface="Proxima Nova"/>
                <a:sym typeface="Proxima Nova"/>
              </a:rPr>
              <a:t>const ipa =  69</a:t>
            </a:r>
            <a:endParaRPr b="0" i="0" sz="1500" u="none" cap="none" strike="noStrike">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595959"/>
                </a:solidFill>
                <a:latin typeface="Proxima Nova"/>
                <a:ea typeface="Proxima Nova"/>
                <a:cs typeface="Proxima Nova"/>
                <a:sym typeface="Proxima Nova"/>
              </a:rPr>
              <a:t>…………….</a:t>
            </a:r>
            <a:endParaRPr b="0" i="0" sz="1500" u="none" cap="none" strike="noStrike">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595959"/>
                </a:solidFill>
                <a:latin typeface="Proxima Nova"/>
                <a:ea typeface="Proxima Nova"/>
                <a:cs typeface="Proxima Nova"/>
                <a:sym typeface="Proxima Nova"/>
              </a:rPr>
              <a:t>…………....</a:t>
            </a:r>
            <a:endParaRPr b="0" i="0" sz="1500" u="none" cap="none" strike="noStrike">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595959"/>
                </a:solidFill>
                <a:latin typeface="Proxima Nova"/>
                <a:ea typeface="Proxima Nova"/>
                <a:cs typeface="Proxima Nova"/>
                <a:sym typeface="Proxima Nova"/>
              </a:rPr>
              <a:t>Output: </a:t>
            </a:r>
            <a:endParaRPr b="0" i="0" sz="1500" u="none" cap="none" strike="noStrike">
              <a:solidFill>
                <a:srgbClr val="595959"/>
              </a:solidFill>
              <a:latin typeface="Proxima Nova"/>
              <a:ea typeface="Proxima Nova"/>
              <a:cs typeface="Proxima Nova"/>
              <a:sym typeface="Proxima Nova"/>
            </a:endParaRPr>
          </a:p>
          <a:p>
            <a:pPr indent="28575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595959"/>
                </a:solidFill>
                <a:latin typeface="Proxima Nova"/>
                <a:ea typeface="Proxima Nova"/>
                <a:cs typeface="Proxima Nova"/>
                <a:sym typeface="Proxima Nova"/>
              </a:rPr>
              <a:t>Rata-rata = 82</a:t>
            </a:r>
            <a:endParaRPr b="0" i="0" sz="1500" u="none" cap="none" strike="noStrike">
              <a:solidFill>
                <a:srgbClr val="595959"/>
              </a:solidFill>
              <a:latin typeface="Proxima Nova"/>
              <a:ea typeface="Proxima Nova"/>
              <a:cs typeface="Proxima Nova"/>
              <a:sym typeface="Proxima Nova"/>
            </a:endParaRPr>
          </a:p>
          <a:p>
            <a:pPr indent="28575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595959"/>
                </a:solidFill>
                <a:latin typeface="Proxima Nova"/>
                <a:ea typeface="Proxima Nova"/>
                <a:cs typeface="Proxima Nova"/>
                <a:sym typeface="Proxima Nova"/>
              </a:rPr>
              <a:t>Grade = B</a:t>
            </a:r>
            <a:endParaRPr b="0" i="0" sz="1500" u="none" cap="none" strike="noStrike">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595959"/>
                </a:solidFill>
                <a:latin typeface="Proxima Nova"/>
                <a:ea typeface="Proxima Nova"/>
                <a:cs typeface="Proxima Nova"/>
                <a:sym typeface="Proxima Nova"/>
              </a:rPr>
              <a:t> </a:t>
            </a:r>
            <a:endParaRPr b="0" i="0" sz="1500" u="none" cap="none" strike="noStrike">
              <a:solidFill>
                <a:srgbClr val="595959"/>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p41"/>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Website Developer</a:t>
            </a:r>
            <a:endParaRPr sz="1000">
              <a:solidFill>
                <a:srgbClr val="666666"/>
              </a:solidFill>
              <a:latin typeface="Roboto"/>
              <a:ea typeface="Roboto"/>
              <a:cs typeface="Roboto"/>
              <a:sym typeface="Roboto"/>
            </a:endParaRPr>
          </a:p>
        </p:txBody>
      </p:sp>
      <p:sp>
        <p:nvSpPr>
          <p:cNvPr id="284" name="Google Shape;284;p41"/>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200">
                <a:solidFill>
                  <a:srgbClr val="666666"/>
                </a:solidFill>
                <a:latin typeface="Roboto Medium"/>
                <a:ea typeface="Roboto Medium"/>
                <a:cs typeface="Roboto Medium"/>
                <a:sym typeface="Roboto Medium"/>
              </a:rPr>
              <a:t>JavaScript Introduction Lesson</a:t>
            </a:r>
            <a:endParaRPr sz="1200">
              <a:solidFill>
                <a:srgbClr val="666666"/>
              </a:solidFill>
              <a:latin typeface="Roboto Medium"/>
              <a:ea typeface="Roboto Medium"/>
              <a:cs typeface="Roboto Medium"/>
              <a:sym typeface="Roboto Medium"/>
            </a:endParaRPr>
          </a:p>
        </p:txBody>
      </p:sp>
      <p:sp>
        <p:nvSpPr>
          <p:cNvPr id="285" name="Google Shape;285;p41"/>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2000">
                <a:solidFill>
                  <a:srgbClr val="666666"/>
                </a:solidFill>
                <a:latin typeface="Roboto Medium"/>
                <a:ea typeface="Roboto Medium"/>
                <a:cs typeface="Roboto Medium"/>
                <a:sym typeface="Roboto Medium"/>
              </a:rPr>
              <a:t>Task</a:t>
            </a:r>
            <a:endParaRPr sz="2000">
              <a:solidFill>
                <a:srgbClr val="666666"/>
              </a:solidFill>
              <a:latin typeface="Roboto Medium"/>
              <a:ea typeface="Roboto Medium"/>
              <a:cs typeface="Roboto Medium"/>
              <a:sym typeface="Roboto Medium"/>
            </a:endParaRPr>
          </a:p>
        </p:txBody>
      </p:sp>
      <p:sp>
        <p:nvSpPr>
          <p:cNvPr id="286" name="Google Shape;286;p41"/>
          <p:cNvSpPr txBox="1"/>
          <p:nvPr/>
        </p:nvSpPr>
        <p:spPr>
          <a:xfrm>
            <a:off x="311700" y="1489950"/>
            <a:ext cx="4593900" cy="384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595959"/>
              </a:buClr>
              <a:buSzPts val="1400"/>
              <a:buFont typeface="Proxima Nova"/>
              <a:buAutoNum type="arabicPeriod" startAt="3"/>
            </a:pPr>
            <a:r>
              <a:rPr lang="en">
                <a:solidFill>
                  <a:srgbClr val="595959"/>
                </a:solidFill>
                <a:latin typeface="Proxima Nova"/>
                <a:ea typeface="Proxima Nova"/>
                <a:cs typeface="Proxima Nova"/>
                <a:sym typeface="Proxima Nova"/>
              </a:rPr>
              <a:t>Buatlah program yang memiliki satu variabel dengan nama “printSegitiga” yg berisi tipe data number yang menghasilkan output segitiga terbalik yang berisi angka</a:t>
            </a:r>
            <a:endParaRPr>
              <a:solidFill>
                <a:srgbClr val="595959"/>
              </a:solidFill>
              <a:latin typeface="Proxima Nova"/>
              <a:ea typeface="Proxima Nova"/>
              <a:cs typeface="Proxima Nova"/>
              <a:sym typeface="Proxima Nova"/>
            </a:endParaRPr>
          </a:p>
          <a:p>
            <a:pPr indent="0" lvl="0" marL="457200" rtl="0" algn="l">
              <a:spcBef>
                <a:spcPts val="0"/>
              </a:spcBef>
              <a:spcAft>
                <a:spcPts val="0"/>
              </a:spcAft>
              <a:buClr>
                <a:srgbClr val="000000"/>
              </a:buClr>
              <a:buSzPts val="1600"/>
              <a:buFont typeface="Arial"/>
              <a:buNone/>
            </a:pPr>
            <a:r>
              <a:t/>
            </a:r>
            <a:endParaRPr>
              <a:solidFill>
                <a:srgbClr val="595959"/>
              </a:solidFill>
              <a:latin typeface="Proxima Nova"/>
              <a:ea typeface="Proxima Nova"/>
              <a:cs typeface="Proxima Nova"/>
              <a:sym typeface="Proxima Nova"/>
            </a:endParaRPr>
          </a:p>
          <a:p>
            <a:pPr indent="0" lvl="0" marL="457200" rtl="0" algn="l">
              <a:spcBef>
                <a:spcPts val="0"/>
              </a:spcBef>
              <a:spcAft>
                <a:spcPts val="0"/>
              </a:spcAft>
              <a:buClr>
                <a:srgbClr val="000000"/>
              </a:buClr>
              <a:buSzPts val="1600"/>
              <a:buFont typeface="Arial"/>
              <a:buNone/>
            </a:pPr>
            <a:r>
              <a:rPr lang="en">
                <a:solidFill>
                  <a:srgbClr val="595959"/>
                </a:solidFill>
                <a:latin typeface="Proxima Nova"/>
                <a:ea typeface="Proxima Nova"/>
                <a:cs typeface="Proxima Nova"/>
                <a:sym typeface="Proxima Nova"/>
              </a:rPr>
              <a:t>Contoh: </a:t>
            </a:r>
            <a:endParaRPr>
              <a:solidFill>
                <a:srgbClr val="595959"/>
              </a:solidFill>
              <a:latin typeface="Proxima Nova"/>
              <a:ea typeface="Proxima Nova"/>
              <a:cs typeface="Proxima Nova"/>
              <a:sym typeface="Proxima Nova"/>
            </a:endParaRPr>
          </a:p>
          <a:p>
            <a:pPr indent="0" lvl="0" marL="457200" rtl="0" algn="l">
              <a:spcBef>
                <a:spcPts val="0"/>
              </a:spcBef>
              <a:spcAft>
                <a:spcPts val="0"/>
              </a:spcAft>
              <a:buClr>
                <a:srgbClr val="000000"/>
              </a:buClr>
              <a:buSzPts val="1600"/>
              <a:buFont typeface="Arial"/>
              <a:buNone/>
            </a:pPr>
            <a:r>
              <a:rPr lang="en">
                <a:solidFill>
                  <a:srgbClr val="595959"/>
                </a:solidFill>
                <a:latin typeface="Proxima Nova"/>
                <a:ea typeface="Proxima Nova"/>
                <a:cs typeface="Proxima Nova"/>
                <a:sym typeface="Proxima Nova"/>
              </a:rPr>
              <a:t>const printSegitiga = 5</a:t>
            </a:r>
            <a:endParaRPr>
              <a:solidFill>
                <a:srgbClr val="595959"/>
              </a:solidFill>
              <a:latin typeface="Proxima Nova"/>
              <a:ea typeface="Proxima Nova"/>
              <a:cs typeface="Proxima Nova"/>
              <a:sym typeface="Proxima Nova"/>
            </a:endParaRPr>
          </a:p>
          <a:p>
            <a:pPr indent="0" lvl="0" marL="457200" rtl="0" algn="l">
              <a:spcBef>
                <a:spcPts val="0"/>
              </a:spcBef>
              <a:spcAft>
                <a:spcPts val="0"/>
              </a:spcAft>
              <a:buClr>
                <a:srgbClr val="000000"/>
              </a:buClr>
              <a:buSzPts val="1600"/>
              <a:buFont typeface="Arial"/>
              <a:buNone/>
            </a:pPr>
            <a:r>
              <a:t/>
            </a:r>
            <a:endParaRPr>
              <a:solidFill>
                <a:srgbClr val="595959"/>
              </a:solidFill>
              <a:latin typeface="Proxima Nova"/>
              <a:ea typeface="Proxima Nova"/>
              <a:cs typeface="Proxima Nova"/>
              <a:sym typeface="Proxima Nova"/>
            </a:endParaRPr>
          </a:p>
          <a:p>
            <a:pPr indent="0" lvl="0" marL="457200" rtl="0" algn="l">
              <a:spcBef>
                <a:spcPts val="0"/>
              </a:spcBef>
              <a:spcAft>
                <a:spcPts val="0"/>
              </a:spcAft>
              <a:buClr>
                <a:srgbClr val="000000"/>
              </a:buClr>
              <a:buSzPts val="1600"/>
              <a:buFont typeface="Arial"/>
              <a:buNone/>
            </a:pPr>
            <a:r>
              <a:rPr lang="en">
                <a:solidFill>
                  <a:srgbClr val="595959"/>
                </a:solidFill>
                <a:latin typeface="Proxima Nova"/>
                <a:ea typeface="Proxima Nova"/>
                <a:cs typeface="Proxima Nova"/>
                <a:sym typeface="Proxima Nova"/>
              </a:rPr>
              <a:t>Output: </a:t>
            </a:r>
            <a:endParaRPr>
              <a:solidFill>
                <a:srgbClr val="595959"/>
              </a:solidFill>
              <a:latin typeface="Proxima Nova"/>
              <a:ea typeface="Proxima Nova"/>
              <a:cs typeface="Proxima Nova"/>
              <a:sym typeface="Proxima Nova"/>
            </a:endParaRPr>
          </a:p>
          <a:p>
            <a:pPr indent="0" lvl="0" marL="457200" rtl="0" algn="l">
              <a:spcBef>
                <a:spcPts val="0"/>
              </a:spcBef>
              <a:spcAft>
                <a:spcPts val="0"/>
              </a:spcAft>
              <a:buClr>
                <a:srgbClr val="000000"/>
              </a:buClr>
              <a:buSzPts val="1600"/>
              <a:buFont typeface="Arial"/>
              <a:buNone/>
            </a:pPr>
            <a:r>
              <a:rPr lang="en">
                <a:solidFill>
                  <a:srgbClr val="595959"/>
                </a:solidFill>
                <a:latin typeface="Proxima Nova"/>
                <a:ea typeface="Proxima Nova"/>
                <a:cs typeface="Proxima Nova"/>
                <a:sym typeface="Proxima Nova"/>
              </a:rPr>
              <a:t>1 2 3 4 5</a:t>
            </a:r>
            <a:endParaRPr>
              <a:solidFill>
                <a:srgbClr val="595959"/>
              </a:solidFill>
              <a:latin typeface="Proxima Nova"/>
              <a:ea typeface="Proxima Nova"/>
              <a:cs typeface="Proxima Nova"/>
              <a:sym typeface="Proxima Nova"/>
            </a:endParaRPr>
          </a:p>
          <a:p>
            <a:pPr indent="0" lvl="0" marL="457200" rtl="0" algn="l">
              <a:spcBef>
                <a:spcPts val="0"/>
              </a:spcBef>
              <a:spcAft>
                <a:spcPts val="0"/>
              </a:spcAft>
              <a:buClr>
                <a:srgbClr val="000000"/>
              </a:buClr>
              <a:buSzPts val="1600"/>
              <a:buFont typeface="Arial"/>
              <a:buNone/>
            </a:pPr>
            <a:r>
              <a:rPr lang="en">
                <a:solidFill>
                  <a:srgbClr val="595959"/>
                </a:solidFill>
                <a:latin typeface="Proxima Nova"/>
                <a:ea typeface="Proxima Nova"/>
                <a:cs typeface="Proxima Nova"/>
                <a:sym typeface="Proxima Nova"/>
              </a:rPr>
              <a:t>1 2 3 4</a:t>
            </a:r>
            <a:endParaRPr>
              <a:solidFill>
                <a:srgbClr val="595959"/>
              </a:solidFill>
              <a:latin typeface="Proxima Nova"/>
              <a:ea typeface="Proxima Nova"/>
              <a:cs typeface="Proxima Nova"/>
              <a:sym typeface="Proxima Nova"/>
            </a:endParaRPr>
          </a:p>
          <a:p>
            <a:pPr indent="0" lvl="0" marL="457200" rtl="0" algn="l">
              <a:spcBef>
                <a:spcPts val="0"/>
              </a:spcBef>
              <a:spcAft>
                <a:spcPts val="0"/>
              </a:spcAft>
              <a:buClr>
                <a:srgbClr val="000000"/>
              </a:buClr>
              <a:buSzPts val="1600"/>
              <a:buFont typeface="Arial"/>
              <a:buNone/>
            </a:pPr>
            <a:r>
              <a:rPr lang="en">
                <a:solidFill>
                  <a:srgbClr val="595959"/>
                </a:solidFill>
                <a:latin typeface="Proxima Nova"/>
                <a:ea typeface="Proxima Nova"/>
                <a:cs typeface="Proxima Nova"/>
                <a:sym typeface="Proxima Nova"/>
              </a:rPr>
              <a:t>1 2 3</a:t>
            </a:r>
            <a:endParaRPr>
              <a:solidFill>
                <a:srgbClr val="595959"/>
              </a:solidFill>
              <a:latin typeface="Proxima Nova"/>
              <a:ea typeface="Proxima Nova"/>
              <a:cs typeface="Proxima Nova"/>
              <a:sym typeface="Proxima Nova"/>
            </a:endParaRPr>
          </a:p>
          <a:p>
            <a:pPr indent="0" lvl="0" marL="457200" rtl="0" algn="l">
              <a:spcBef>
                <a:spcPts val="0"/>
              </a:spcBef>
              <a:spcAft>
                <a:spcPts val="0"/>
              </a:spcAft>
              <a:buClr>
                <a:srgbClr val="000000"/>
              </a:buClr>
              <a:buSzPts val="1600"/>
              <a:buFont typeface="Arial"/>
              <a:buNone/>
            </a:pPr>
            <a:r>
              <a:rPr lang="en">
                <a:solidFill>
                  <a:srgbClr val="595959"/>
                </a:solidFill>
                <a:latin typeface="Proxima Nova"/>
                <a:ea typeface="Proxima Nova"/>
                <a:cs typeface="Proxima Nova"/>
                <a:sym typeface="Proxima Nova"/>
              </a:rPr>
              <a:t>1 2</a:t>
            </a:r>
            <a:endParaRPr>
              <a:solidFill>
                <a:srgbClr val="595959"/>
              </a:solidFill>
              <a:latin typeface="Proxima Nova"/>
              <a:ea typeface="Proxima Nova"/>
              <a:cs typeface="Proxima Nova"/>
              <a:sym typeface="Proxima Nova"/>
            </a:endParaRPr>
          </a:p>
          <a:p>
            <a:pPr indent="0" lvl="0" marL="457200" rtl="0" algn="l">
              <a:spcBef>
                <a:spcPts val="0"/>
              </a:spcBef>
              <a:spcAft>
                <a:spcPts val="0"/>
              </a:spcAft>
              <a:buClr>
                <a:srgbClr val="000000"/>
              </a:buClr>
              <a:buSzPts val="1600"/>
              <a:buFont typeface="Arial"/>
              <a:buNone/>
            </a:pPr>
            <a:r>
              <a:rPr lang="en">
                <a:solidFill>
                  <a:srgbClr val="595959"/>
                </a:solidFill>
                <a:latin typeface="Proxima Nova"/>
                <a:ea typeface="Proxima Nova"/>
                <a:cs typeface="Proxima Nova"/>
                <a:sym typeface="Proxima Nova"/>
              </a:rPr>
              <a:t>1</a:t>
            </a:r>
            <a:endParaRPr>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600"/>
              <a:buFont typeface="Arial"/>
              <a:buNone/>
            </a:pPr>
            <a:r>
              <a:t/>
            </a:r>
            <a:endParaRPr sz="1300">
              <a:solidFill>
                <a:srgbClr val="595959"/>
              </a:solidFill>
              <a:latin typeface="Proxima Nova"/>
              <a:ea typeface="Proxima Nova"/>
              <a:cs typeface="Proxima Nova"/>
              <a:sym typeface="Proxima Nova"/>
            </a:endParaRPr>
          </a:p>
        </p:txBody>
      </p:sp>
      <p:sp>
        <p:nvSpPr>
          <p:cNvPr id="287" name="Google Shape;287;p41"/>
          <p:cNvSpPr txBox="1"/>
          <p:nvPr/>
        </p:nvSpPr>
        <p:spPr>
          <a:xfrm>
            <a:off x="5093800" y="1489950"/>
            <a:ext cx="37065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600"/>
              <a:buFont typeface="Arial"/>
              <a:buNone/>
            </a:pPr>
            <a:r>
              <a:rPr lang="en" sz="1500">
                <a:solidFill>
                  <a:srgbClr val="595959"/>
                </a:solidFill>
                <a:latin typeface="Proxima Nova"/>
                <a:ea typeface="Proxima Nova"/>
                <a:cs typeface="Proxima Nova"/>
                <a:sym typeface="Proxima Nova"/>
              </a:rPr>
              <a:t>const printSegitiga = “enam”</a:t>
            </a:r>
            <a:endParaRPr sz="1500">
              <a:solidFill>
                <a:srgbClr val="595959"/>
              </a:solidFill>
              <a:latin typeface="Proxima Nova"/>
              <a:ea typeface="Proxima Nova"/>
              <a:cs typeface="Proxima Nova"/>
              <a:sym typeface="Proxima Nova"/>
            </a:endParaRPr>
          </a:p>
          <a:p>
            <a:pPr indent="0" lvl="0" marL="0" rtl="0" algn="l">
              <a:spcBef>
                <a:spcPts val="0"/>
              </a:spcBef>
              <a:spcAft>
                <a:spcPts val="0"/>
              </a:spcAft>
              <a:buClr>
                <a:srgbClr val="000000"/>
              </a:buClr>
              <a:buSzPts val="1600"/>
              <a:buFont typeface="Arial"/>
              <a:buNone/>
            </a:pPr>
            <a:r>
              <a:t/>
            </a:r>
            <a:endParaRPr sz="1500">
              <a:solidFill>
                <a:srgbClr val="595959"/>
              </a:solidFill>
              <a:latin typeface="Proxima Nova"/>
              <a:ea typeface="Proxima Nova"/>
              <a:cs typeface="Proxima Nova"/>
              <a:sym typeface="Proxima Nova"/>
            </a:endParaRPr>
          </a:p>
          <a:p>
            <a:pPr indent="0" lvl="0" marL="0" rtl="0" algn="l">
              <a:spcBef>
                <a:spcPts val="0"/>
              </a:spcBef>
              <a:spcAft>
                <a:spcPts val="0"/>
              </a:spcAft>
              <a:buClr>
                <a:srgbClr val="000000"/>
              </a:buClr>
              <a:buSzPts val="1600"/>
              <a:buFont typeface="Arial"/>
              <a:buNone/>
            </a:pPr>
            <a:r>
              <a:rPr lang="en" sz="1500">
                <a:solidFill>
                  <a:srgbClr val="595959"/>
                </a:solidFill>
                <a:latin typeface="Proxima Nova"/>
                <a:ea typeface="Proxima Nova"/>
                <a:cs typeface="Proxima Nova"/>
                <a:sym typeface="Proxima Nova"/>
              </a:rPr>
              <a:t>Output:</a:t>
            </a:r>
            <a:endParaRPr sz="1500">
              <a:solidFill>
                <a:srgbClr val="595959"/>
              </a:solidFill>
              <a:latin typeface="Proxima Nova"/>
              <a:ea typeface="Proxima Nova"/>
              <a:cs typeface="Proxima Nova"/>
              <a:sym typeface="Proxima Nova"/>
            </a:endParaRPr>
          </a:p>
          <a:p>
            <a:pPr indent="0" lvl="0" marL="0" rtl="0" algn="l">
              <a:spcBef>
                <a:spcPts val="0"/>
              </a:spcBef>
              <a:spcAft>
                <a:spcPts val="0"/>
              </a:spcAft>
              <a:buClr>
                <a:srgbClr val="000000"/>
              </a:buClr>
              <a:buSzPts val="1600"/>
              <a:buFont typeface="Arial"/>
              <a:buNone/>
            </a:pPr>
            <a:r>
              <a:rPr lang="en" sz="1500">
                <a:solidFill>
                  <a:srgbClr val="595959"/>
                </a:solidFill>
                <a:latin typeface="Proxima Nova"/>
                <a:ea typeface="Proxima Nova"/>
                <a:cs typeface="Proxima Nova"/>
                <a:sym typeface="Proxima Nova"/>
              </a:rPr>
              <a:t>“Data harus number”</a:t>
            </a:r>
            <a:endParaRPr>
              <a:solidFill>
                <a:srgbClr val="595959"/>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5"/>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Website Developer</a:t>
            </a:r>
            <a:endParaRPr sz="1000">
              <a:solidFill>
                <a:srgbClr val="666666"/>
              </a:solidFill>
              <a:latin typeface="Roboto"/>
              <a:ea typeface="Roboto"/>
              <a:cs typeface="Roboto"/>
              <a:sym typeface="Roboto"/>
            </a:endParaRPr>
          </a:p>
        </p:txBody>
      </p:sp>
      <p:sp>
        <p:nvSpPr>
          <p:cNvPr id="71" name="Google Shape;71;p15"/>
          <p:cNvSpPr txBox="1"/>
          <p:nvPr/>
        </p:nvSpPr>
        <p:spPr>
          <a:xfrm>
            <a:off x="367301" y="336000"/>
            <a:ext cx="2212800" cy="4617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Clr>
                <a:schemeClr val="dk1"/>
              </a:buClr>
              <a:buSzPts val="1100"/>
              <a:buFont typeface="Arial"/>
              <a:buNone/>
            </a:pPr>
            <a:r>
              <a:rPr lang="en" sz="1200">
                <a:solidFill>
                  <a:srgbClr val="666666"/>
                </a:solidFill>
                <a:latin typeface="Roboto Medium"/>
                <a:ea typeface="Roboto Medium"/>
                <a:cs typeface="Roboto Medium"/>
                <a:sym typeface="Roboto Medium"/>
              </a:rPr>
              <a:t>JavaScript Introduction Lesson</a:t>
            </a:r>
            <a:endParaRPr sz="1200">
              <a:solidFill>
                <a:srgbClr val="666666"/>
              </a:solidFill>
              <a:latin typeface="Roboto Medium"/>
              <a:ea typeface="Roboto Medium"/>
              <a:cs typeface="Roboto Medium"/>
              <a:sym typeface="Roboto Medium"/>
            </a:endParaRPr>
          </a:p>
          <a:p>
            <a:pPr indent="0" lvl="0" marL="0" rtl="0" algn="l">
              <a:spcBef>
                <a:spcPts val="0"/>
              </a:spcBef>
              <a:spcAft>
                <a:spcPts val="0"/>
              </a:spcAft>
              <a:buNone/>
            </a:pPr>
            <a:r>
              <a:t/>
            </a:r>
            <a:endParaRPr sz="1200">
              <a:solidFill>
                <a:srgbClr val="666666"/>
              </a:solidFill>
              <a:latin typeface="Roboto Medium"/>
              <a:ea typeface="Roboto Medium"/>
              <a:cs typeface="Roboto Medium"/>
              <a:sym typeface="Roboto Medium"/>
            </a:endParaRPr>
          </a:p>
        </p:txBody>
      </p:sp>
      <p:sp>
        <p:nvSpPr>
          <p:cNvPr id="72" name="Google Shape;72;p15"/>
          <p:cNvSpPr txBox="1"/>
          <p:nvPr/>
        </p:nvSpPr>
        <p:spPr>
          <a:xfrm>
            <a:off x="852163" y="938950"/>
            <a:ext cx="2277300" cy="400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2000">
                <a:solidFill>
                  <a:srgbClr val="666666"/>
                </a:solidFill>
                <a:latin typeface="Roboto Medium"/>
                <a:ea typeface="Roboto Medium"/>
                <a:cs typeface="Roboto Medium"/>
                <a:sym typeface="Roboto Medium"/>
              </a:rPr>
              <a:t>Objective</a:t>
            </a:r>
            <a:endParaRPr sz="2200">
              <a:solidFill>
                <a:srgbClr val="666666"/>
              </a:solidFill>
              <a:latin typeface="Roboto Medium"/>
              <a:ea typeface="Roboto Medium"/>
              <a:cs typeface="Roboto Medium"/>
              <a:sym typeface="Roboto Medium"/>
            </a:endParaRPr>
          </a:p>
        </p:txBody>
      </p:sp>
      <p:sp>
        <p:nvSpPr>
          <p:cNvPr id="73" name="Google Shape;73;p15"/>
          <p:cNvSpPr txBox="1"/>
          <p:nvPr/>
        </p:nvSpPr>
        <p:spPr>
          <a:xfrm>
            <a:off x="852163" y="1434250"/>
            <a:ext cx="7866300" cy="2924700"/>
          </a:xfrm>
          <a:prstGeom prst="rect">
            <a:avLst/>
          </a:prstGeom>
          <a:noFill/>
          <a:ln>
            <a:noFill/>
          </a:ln>
        </p:spPr>
        <p:txBody>
          <a:bodyPr anchorCtr="0" anchor="t" bIns="45725" lIns="45725" spcFirstLastPara="1" rIns="45725" wrap="square" tIns="45725">
            <a:spAutoFit/>
          </a:bodyPr>
          <a:lstStyle/>
          <a:p>
            <a:pPr indent="-330200" lvl="0" marL="457200" rtl="0" algn="l">
              <a:lnSpc>
                <a:spcPct val="150000"/>
              </a:lnSpc>
              <a:spcBef>
                <a:spcPts val="0"/>
              </a:spcBef>
              <a:spcAft>
                <a:spcPts val="0"/>
              </a:spcAft>
              <a:buClr>
                <a:srgbClr val="616161"/>
              </a:buClr>
              <a:buSzPts val="1600"/>
              <a:buFont typeface="Proxima Nova"/>
              <a:buChar char="●"/>
            </a:pPr>
            <a:r>
              <a:rPr lang="en" sz="1600">
                <a:solidFill>
                  <a:srgbClr val="616161"/>
                </a:solidFill>
                <a:latin typeface="Proxima Nova"/>
                <a:ea typeface="Proxima Nova"/>
                <a:cs typeface="Proxima Nova"/>
                <a:sym typeface="Proxima Nova"/>
              </a:rPr>
              <a:t>What is JavaScript</a:t>
            </a:r>
            <a:endParaRPr sz="1600">
              <a:solidFill>
                <a:srgbClr val="616161"/>
              </a:solidFill>
              <a:latin typeface="Proxima Nova"/>
              <a:ea typeface="Proxima Nova"/>
              <a:cs typeface="Proxima Nova"/>
              <a:sym typeface="Proxima Nova"/>
            </a:endParaRPr>
          </a:p>
          <a:p>
            <a:pPr indent="-330200" lvl="0" marL="457200" rtl="0" algn="l">
              <a:lnSpc>
                <a:spcPct val="150000"/>
              </a:lnSpc>
              <a:spcBef>
                <a:spcPts val="0"/>
              </a:spcBef>
              <a:spcAft>
                <a:spcPts val="0"/>
              </a:spcAft>
              <a:buClr>
                <a:srgbClr val="616161"/>
              </a:buClr>
              <a:buSzPts val="1600"/>
              <a:buFont typeface="Proxima Nova"/>
              <a:buChar char="●"/>
            </a:pPr>
            <a:r>
              <a:rPr lang="en" sz="1600">
                <a:solidFill>
                  <a:srgbClr val="616161"/>
                </a:solidFill>
                <a:latin typeface="Proxima Nova"/>
                <a:ea typeface="Proxima Nova"/>
                <a:cs typeface="Proxima Nova"/>
                <a:sym typeface="Proxima Nova"/>
              </a:rPr>
              <a:t>Data Types</a:t>
            </a:r>
            <a:endParaRPr sz="1600">
              <a:solidFill>
                <a:srgbClr val="616161"/>
              </a:solidFill>
              <a:latin typeface="Proxima Nova"/>
              <a:ea typeface="Proxima Nova"/>
              <a:cs typeface="Proxima Nova"/>
              <a:sym typeface="Proxima Nova"/>
            </a:endParaRPr>
          </a:p>
          <a:p>
            <a:pPr indent="-330200" lvl="0" marL="457200" rtl="0" algn="l">
              <a:lnSpc>
                <a:spcPct val="150000"/>
              </a:lnSpc>
              <a:spcBef>
                <a:spcPts val="0"/>
              </a:spcBef>
              <a:spcAft>
                <a:spcPts val="0"/>
              </a:spcAft>
              <a:buClr>
                <a:srgbClr val="616161"/>
              </a:buClr>
              <a:buSzPts val="1600"/>
              <a:buFont typeface="Proxima Nova"/>
              <a:buChar char="●"/>
            </a:pPr>
            <a:r>
              <a:rPr lang="en" sz="1600">
                <a:solidFill>
                  <a:srgbClr val="616161"/>
                </a:solidFill>
                <a:latin typeface="Proxima Nova"/>
                <a:ea typeface="Proxima Nova"/>
                <a:cs typeface="Proxima Nova"/>
                <a:sym typeface="Proxima Nova"/>
              </a:rPr>
              <a:t>Variables</a:t>
            </a:r>
            <a:endParaRPr sz="1600">
              <a:solidFill>
                <a:srgbClr val="616161"/>
              </a:solidFill>
              <a:latin typeface="Proxima Nova"/>
              <a:ea typeface="Proxima Nova"/>
              <a:cs typeface="Proxima Nova"/>
              <a:sym typeface="Proxima Nova"/>
            </a:endParaRPr>
          </a:p>
          <a:p>
            <a:pPr indent="-330200" lvl="0" marL="457200" rtl="0" algn="l">
              <a:lnSpc>
                <a:spcPct val="150000"/>
              </a:lnSpc>
              <a:spcBef>
                <a:spcPts val="0"/>
              </a:spcBef>
              <a:spcAft>
                <a:spcPts val="0"/>
              </a:spcAft>
              <a:buClr>
                <a:srgbClr val="616161"/>
              </a:buClr>
              <a:buSzPts val="1600"/>
              <a:buFont typeface="Proxima Nova"/>
              <a:buChar char="●"/>
            </a:pPr>
            <a:r>
              <a:rPr lang="en" sz="1600">
                <a:solidFill>
                  <a:srgbClr val="616161"/>
                </a:solidFill>
                <a:latin typeface="Proxima Nova"/>
                <a:ea typeface="Proxima Nova"/>
                <a:cs typeface="Proxima Nova"/>
                <a:sym typeface="Proxima Nova"/>
              </a:rPr>
              <a:t>Condition</a:t>
            </a:r>
            <a:endParaRPr sz="1600">
              <a:solidFill>
                <a:srgbClr val="616161"/>
              </a:solidFill>
              <a:latin typeface="Proxima Nova"/>
              <a:ea typeface="Proxima Nova"/>
              <a:cs typeface="Proxima Nova"/>
              <a:sym typeface="Proxima Nova"/>
            </a:endParaRPr>
          </a:p>
          <a:p>
            <a:pPr indent="-330200" lvl="0" marL="457200" rtl="0" algn="l">
              <a:lnSpc>
                <a:spcPct val="150000"/>
              </a:lnSpc>
              <a:spcBef>
                <a:spcPts val="0"/>
              </a:spcBef>
              <a:spcAft>
                <a:spcPts val="0"/>
              </a:spcAft>
              <a:buClr>
                <a:srgbClr val="616161"/>
              </a:buClr>
              <a:buSzPts val="1600"/>
              <a:buFont typeface="Proxima Nova"/>
              <a:buChar char="●"/>
            </a:pPr>
            <a:r>
              <a:rPr lang="en" sz="1600">
                <a:solidFill>
                  <a:srgbClr val="616161"/>
                </a:solidFill>
                <a:latin typeface="Proxima Nova"/>
                <a:ea typeface="Proxima Nova"/>
                <a:cs typeface="Proxima Nova"/>
                <a:sym typeface="Proxima Nova"/>
              </a:rPr>
              <a:t>Looping</a:t>
            </a:r>
            <a:endParaRPr sz="1600">
              <a:solidFill>
                <a:srgbClr val="616161"/>
              </a:solidFill>
              <a:latin typeface="Proxima Nova"/>
              <a:ea typeface="Proxima Nova"/>
              <a:cs typeface="Proxima Nova"/>
              <a:sym typeface="Proxima Nova"/>
            </a:endParaRPr>
          </a:p>
          <a:p>
            <a:pPr indent="-330200" lvl="0" marL="457200" rtl="0" algn="l">
              <a:lnSpc>
                <a:spcPct val="150000"/>
              </a:lnSpc>
              <a:spcBef>
                <a:spcPts val="0"/>
              </a:spcBef>
              <a:spcAft>
                <a:spcPts val="0"/>
              </a:spcAft>
              <a:buClr>
                <a:srgbClr val="616161"/>
              </a:buClr>
              <a:buSzPts val="1600"/>
              <a:buFont typeface="Proxima Nova"/>
              <a:buChar char="●"/>
            </a:pPr>
            <a:r>
              <a:rPr lang="en" sz="1600">
                <a:solidFill>
                  <a:srgbClr val="616161"/>
                </a:solidFill>
                <a:latin typeface="Proxima Nova"/>
                <a:ea typeface="Proxima Nova"/>
                <a:cs typeface="Proxima Nova"/>
                <a:sym typeface="Proxima Nova"/>
              </a:rPr>
              <a:t>String Literal</a:t>
            </a:r>
            <a:endParaRPr sz="1600">
              <a:solidFill>
                <a:srgbClr val="616161"/>
              </a:solidFill>
              <a:latin typeface="Proxima Nova"/>
              <a:ea typeface="Proxima Nova"/>
              <a:cs typeface="Proxima Nova"/>
              <a:sym typeface="Proxima Nova"/>
            </a:endParaRPr>
          </a:p>
          <a:p>
            <a:pPr indent="-330200" lvl="0" marL="457200" rtl="0" algn="l">
              <a:lnSpc>
                <a:spcPct val="150000"/>
              </a:lnSpc>
              <a:spcBef>
                <a:spcPts val="0"/>
              </a:spcBef>
              <a:spcAft>
                <a:spcPts val="0"/>
              </a:spcAft>
              <a:buClr>
                <a:srgbClr val="616161"/>
              </a:buClr>
              <a:buSzPts val="1600"/>
              <a:buFont typeface="Proxima Nova"/>
              <a:buChar char="●"/>
            </a:pPr>
            <a:r>
              <a:rPr lang="en" sz="1600">
                <a:solidFill>
                  <a:srgbClr val="616161"/>
                </a:solidFill>
                <a:latin typeface="Proxima Nova"/>
                <a:ea typeface="Proxima Nova"/>
                <a:cs typeface="Proxima Nova"/>
                <a:sym typeface="Proxima Nova"/>
              </a:rPr>
              <a:t>Spread</a:t>
            </a:r>
            <a:endParaRPr sz="1600">
              <a:solidFill>
                <a:srgbClr val="616161"/>
              </a:solidFill>
              <a:latin typeface="Proxima Nova"/>
              <a:ea typeface="Proxima Nova"/>
              <a:cs typeface="Proxima Nova"/>
              <a:sym typeface="Proxima Nova"/>
            </a:endParaRPr>
          </a:p>
          <a:p>
            <a:pPr indent="-330200" lvl="0" marL="457200" rtl="0" algn="l">
              <a:lnSpc>
                <a:spcPct val="150000"/>
              </a:lnSpc>
              <a:spcBef>
                <a:spcPts val="0"/>
              </a:spcBef>
              <a:spcAft>
                <a:spcPts val="0"/>
              </a:spcAft>
              <a:buClr>
                <a:srgbClr val="616161"/>
              </a:buClr>
              <a:buSzPts val="1600"/>
              <a:buFont typeface="Proxima Nova"/>
              <a:buChar char="●"/>
            </a:pPr>
            <a:r>
              <a:rPr lang="en" sz="1600">
                <a:solidFill>
                  <a:srgbClr val="616161"/>
                </a:solidFill>
                <a:latin typeface="Proxima Nova"/>
                <a:ea typeface="Proxima Nova"/>
                <a:cs typeface="Proxima Nova"/>
                <a:sym typeface="Proxima Nova"/>
              </a:rPr>
              <a:t>Operator Perbandingan</a:t>
            </a:r>
            <a:endParaRPr sz="1600">
              <a:solidFill>
                <a:srgbClr val="616161"/>
              </a:solidFill>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42"/>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Website Developer</a:t>
            </a:r>
            <a:endParaRPr sz="1000">
              <a:solidFill>
                <a:srgbClr val="666666"/>
              </a:solidFill>
              <a:latin typeface="Roboto"/>
              <a:ea typeface="Roboto"/>
              <a:cs typeface="Roboto"/>
              <a:sym typeface="Roboto"/>
            </a:endParaRPr>
          </a:p>
        </p:txBody>
      </p:sp>
      <p:sp>
        <p:nvSpPr>
          <p:cNvPr id="293" name="Google Shape;293;p42"/>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200">
                <a:solidFill>
                  <a:srgbClr val="666666"/>
                </a:solidFill>
                <a:latin typeface="Roboto Medium"/>
                <a:ea typeface="Roboto Medium"/>
                <a:cs typeface="Roboto Medium"/>
                <a:sym typeface="Roboto Medium"/>
              </a:rPr>
              <a:t>JavaScript Introduction Lesson</a:t>
            </a:r>
            <a:endParaRPr sz="1200">
              <a:solidFill>
                <a:srgbClr val="666666"/>
              </a:solidFill>
              <a:latin typeface="Roboto Medium"/>
              <a:ea typeface="Roboto Medium"/>
              <a:cs typeface="Roboto Medium"/>
              <a:sym typeface="Roboto Medium"/>
            </a:endParaRPr>
          </a:p>
        </p:txBody>
      </p:sp>
      <p:sp>
        <p:nvSpPr>
          <p:cNvPr id="294" name="Google Shape;294;p42"/>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2000">
                <a:solidFill>
                  <a:srgbClr val="666666"/>
                </a:solidFill>
                <a:latin typeface="Roboto Medium"/>
                <a:ea typeface="Roboto Medium"/>
                <a:cs typeface="Roboto Medium"/>
                <a:sym typeface="Roboto Medium"/>
              </a:rPr>
              <a:t>Task</a:t>
            </a:r>
            <a:endParaRPr sz="2000">
              <a:solidFill>
                <a:srgbClr val="666666"/>
              </a:solidFill>
              <a:latin typeface="Roboto Medium"/>
              <a:ea typeface="Roboto Medium"/>
              <a:cs typeface="Roboto Medium"/>
              <a:sym typeface="Roboto Medium"/>
            </a:endParaRPr>
          </a:p>
        </p:txBody>
      </p:sp>
      <p:sp>
        <p:nvSpPr>
          <p:cNvPr id="295" name="Google Shape;295;p42"/>
          <p:cNvSpPr txBox="1"/>
          <p:nvPr/>
        </p:nvSpPr>
        <p:spPr>
          <a:xfrm>
            <a:off x="311700" y="1261350"/>
            <a:ext cx="4260300" cy="3416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595959"/>
              </a:buClr>
              <a:buSzPts val="1400"/>
              <a:buFont typeface="Proxima Nova"/>
              <a:buAutoNum type="arabicPeriod" startAt="4"/>
            </a:pPr>
            <a:r>
              <a:rPr b="0" i="0" lang="en" sz="1400" u="none" cap="none" strike="noStrike">
                <a:solidFill>
                  <a:srgbClr val="595959"/>
                </a:solidFill>
                <a:latin typeface="Proxima Nova"/>
                <a:ea typeface="Proxima Nova"/>
                <a:cs typeface="Proxima Nova"/>
                <a:sym typeface="Proxima Nova"/>
              </a:rPr>
              <a:t>Dari data dibawah ini</a:t>
            </a:r>
            <a:endParaRPr b="0" i="0" sz="1400" u="none" cap="none" strike="noStrike">
              <a:solidFill>
                <a:srgbClr val="595959"/>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1400"/>
              <a:buFont typeface="Arial"/>
              <a:buNone/>
            </a:pPr>
            <a:r>
              <a:rPr i="0" lang="en" sz="1100" u="none" cap="none" strike="noStrike">
                <a:solidFill>
                  <a:srgbClr val="595959"/>
                </a:solidFill>
                <a:latin typeface="Courier New"/>
                <a:ea typeface="Courier New"/>
                <a:cs typeface="Courier New"/>
                <a:sym typeface="Courier New"/>
              </a:rPr>
              <a:t>let data = </a:t>
            </a:r>
            <a:r>
              <a:rPr i="0" lang="en" sz="1100" u="none" cap="none" strike="noStrike">
                <a:solidFill>
                  <a:srgbClr val="000000"/>
                </a:solidFill>
                <a:latin typeface="Courier New"/>
                <a:ea typeface="Courier New"/>
                <a:cs typeface="Courier New"/>
                <a:sym typeface="Courier New"/>
              </a:rPr>
              <a:t>{</a:t>
            </a:r>
            <a:endParaRPr i="0" sz="1100" u="none" cap="none" strike="noStrike">
              <a:solidFill>
                <a:srgbClr val="000000"/>
              </a:solidFill>
              <a:latin typeface="Courier New"/>
              <a:ea typeface="Courier New"/>
              <a:cs typeface="Courier New"/>
              <a:sym typeface="Courier New"/>
            </a:endParaRPr>
          </a:p>
          <a:p>
            <a:pPr indent="-228600" lvl="0" marL="742950" marR="0" rtl="0" algn="l">
              <a:lnSpc>
                <a:spcPct val="100000"/>
              </a:lnSpc>
              <a:spcBef>
                <a:spcPts val="0"/>
              </a:spcBef>
              <a:spcAft>
                <a:spcPts val="0"/>
              </a:spcAft>
              <a:buClr>
                <a:srgbClr val="000000"/>
              </a:buClr>
              <a:buSzPts val="1100"/>
              <a:buFont typeface="Courier New"/>
              <a:buNone/>
            </a:pPr>
            <a:r>
              <a:rPr b="1" i="0" lang="en" sz="1100" u="none" cap="none" strike="noStrike">
                <a:solidFill>
                  <a:srgbClr val="000000"/>
                </a:solidFill>
                <a:latin typeface="Courier New"/>
                <a:ea typeface="Courier New"/>
                <a:cs typeface="Courier New"/>
                <a:sym typeface="Courier New"/>
              </a:rPr>
              <a:t>id</a:t>
            </a:r>
            <a:r>
              <a:rPr b="0" i="0" lang="en" sz="1100" u="none" cap="none" strike="noStrike">
                <a:solidFill>
                  <a:srgbClr val="000000"/>
                </a:solidFill>
                <a:latin typeface="Courier New"/>
                <a:ea typeface="Courier New"/>
                <a:cs typeface="Courier New"/>
                <a:sym typeface="Courier New"/>
              </a:rPr>
              <a:t>: </a:t>
            </a:r>
            <a:r>
              <a:rPr b="0" i="0" lang="en" sz="1100" u="none" cap="none" strike="noStrike">
                <a:solidFill>
                  <a:srgbClr val="0000FF"/>
                </a:solidFill>
                <a:latin typeface="Courier New"/>
                <a:ea typeface="Courier New"/>
                <a:cs typeface="Courier New"/>
                <a:sym typeface="Courier New"/>
              </a:rPr>
              <a:t>1</a:t>
            </a:r>
            <a:r>
              <a:rPr b="0" i="0" lang="en" sz="11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Courier New"/>
              <a:ea typeface="Courier New"/>
              <a:cs typeface="Courier New"/>
              <a:sym typeface="Courier New"/>
            </a:endParaRPr>
          </a:p>
          <a:p>
            <a:pPr indent="-228600" lvl="0" marL="736600" marR="0" rtl="0" algn="l">
              <a:lnSpc>
                <a:spcPct val="115000"/>
              </a:lnSpc>
              <a:spcBef>
                <a:spcPts val="0"/>
              </a:spcBef>
              <a:spcAft>
                <a:spcPts val="0"/>
              </a:spcAft>
              <a:buClr>
                <a:srgbClr val="000000"/>
              </a:buClr>
              <a:buSzPts val="1100"/>
              <a:buFont typeface="Courier New"/>
              <a:buNone/>
            </a:pPr>
            <a:r>
              <a:rPr b="1" i="0" lang="en" sz="1100" u="none" cap="none" strike="noStrike">
                <a:solidFill>
                  <a:srgbClr val="000000"/>
                </a:solidFill>
                <a:latin typeface="Courier New"/>
                <a:ea typeface="Courier New"/>
                <a:cs typeface="Courier New"/>
                <a:sym typeface="Courier New"/>
              </a:rPr>
              <a:t>name</a:t>
            </a:r>
            <a:r>
              <a:rPr b="0" i="0" lang="en" sz="1100" u="none" cap="none" strike="noStrike">
                <a:solidFill>
                  <a:srgbClr val="000000"/>
                </a:solidFill>
                <a:latin typeface="Courier New"/>
                <a:ea typeface="Courier New"/>
                <a:cs typeface="Courier New"/>
                <a:sym typeface="Courier New"/>
              </a:rPr>
              <a:t>: </a:t>
            </a:r>
            <a:r>
              <a:rPr b="0" i="0" lang="en" sz="1100" u="none" cap="none" strike="noStrike">
                <a:solidFill>
                  <a:srgbClr val="008000"/>
                </a:solidFill>
                <a:latin typeface="Courier New"/>
                <a:ea typeface="Courier New"/>
                <a:cs typeface="Courier New"/>
                <a:sym typeface="Courier New"/>
              </a:rPr>
              <a:t>"Leanne Graham"</a:t>
            </a:r>
            <a:r>
              <a:rPr b="0" i="0" lang="en" sz="11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Courier New"/>
              <a:ea typeface="Courier New"/>
              <a:cs typeface="Courier New"/>
              <a:sym typeface="Courier New"/>
            </a:endParaRPr>
          </a:p>
          <a:p>
            <a:pPr indent="-228600" lvl="0" marL="736600" marR="0" rtl="0" algn="l">
              <a:lnSpc>
                <a:spcPct val="115000"/>
              </a:lnSpc>
              <a:spcBef>
                <a:spcPts val="0"/>
              </a:spcBef>
              <a:spcAft>
                <a:spcPts val="0"/>
              </a:spcAft>
              <a:buClr>
                <a:srgbClr val="000000"/>
              </a:buClr>
              <a:buSzPts val="1100"/>
              <a:buFont typeface="Courier New"/>
              <a:buNone/>
            </a:pPr>
            <a:r>
              <a:rPr b="1" i="0" lang="en" sz="1100" u="none" cap="none" strike="noStrike">
                <a:solidFill>
                  <a:srgbClr val="000000"/>
                </a:solidFill>
                <a:latin typeface="Courier New"/>
                <a:ea typeface="Courier New"/>
                <a:cs typeface="Courier New"/>
                <a:sym typeface="Courier New"/>
              </a:rPr>
              <a:t>username</a:t>
            </a:r>
            <a:r>
              <a:rPr b="0" i="0" lang="en" sz="1100" u="none" cap="none" strike="noStrike">
                <a:solidFill>
                  <a:srgbClr val="000000"/>
                </a:solidFill>
                <a:latin typeface="Courier New"/>
                <a:ea typeface="Courier New"/>
                <a:cs typeface="Courier New"/>
                <a:sym typeface="Courier New"/>
              </a:rPr>
              <a:t>: </a:t>
            </a:r>
            <a:r>
              <a:rPr b="0" i="0" lang="en" sz="1100" u="none" cap="none" strike="noStrike">
                <a:solidFill>
                  <a:srgbClr val="008000"/>
                </a:solidFill>
                <a:latin typeface="Courier New"/>
                <a:ea typeface="Courier New"/>
                <a:cs typeface="Courier New"/>
                <a:sym typeface="Courier New"/>
              </a:rPr>
              <a:t>"Bret"</a:t>
            </a:r>
            <a:r>
              <a:rPr b="0" i="0" lang="en" sz="11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Courier New"/>
              <a:ea typeface="Courier New"/>
              <a:cs typeface="Courier New"/>
              <a:sym typeface="Courier New"/>
            </a:endParaRPr>
          </a:p>
          <a:p>
            <a:pPr indent="-228600" lvl="0" marL="736600" marR="0" rtl="0" algn="l">
              <a:lnSpc>
                <a:spcPct val="115000"/>
              </a:lnSpc>
              <a:spcBef>
                <a:spcPts val="0"/>
              </a:spcBef>
              <a:spcAft>
                <a:spcPts val="0"/>
              </a:spcAft>
              <a:buClr>
                <a:srgbClr val="000000"/>
              </a:buClr>
              <a:buSzPts val="1100"/>
              <a:buFont typeface="Courier New"/>
              <a:buNone/>
            </a:pPr>
            <a:r>
              <a:rPr b="1" i="0" lang="en" sz="1100" u="none" cap="none" strike="noStrike">
                <a:solidFill>
                  <a:srgbClr val="000000"/>
                </a:solidFill>
                <a:latin typeface="Courier New"/>
                <a:ea typeface="Courier New"/>
                <a:cs typeface="Courier New"/>
                <a:sym typeface="Courier New"/>
              </a:rPr>
              <a:t>email</a:t>
            </a:r>
            <a:r>
              <a:rPr b="0" i="0" lang="en" sz="1100" u="none" cap="none" strike="noStrike">
                <a:solidFill>
                  <a:srgbClr val="000000"/>
                </a:solidFill>
                <a:latin typeface="Courier New"/>
                <a:ea typeface="Courier New"/>
                <a:cs typeface="Courier New"/>
                <a:sym typeface="Courier New"/>
              </a:rPr>
              <a:t>: </a:t>
            </a:r>
            <a:r>
              <a:rPr b="0" i="0" lang="en" sz="1100" u="none" cap="none" strike="noStrike">
                <a:solidFill>
                  <a:srgbClr val="008000"/>
                </a:solidFill>
                <a:latin typeface="Courier New"/>
                <a:ea typeface="Courier New"/>
                <a:cs typeface="Courier New"/>
                <a:sym typeface="Courier New"/>
              </a:rPr>
              <a:t>"Sincere@april.biz"</a:t>
            </a:r>
            <a:r>
              <a:rPr b="0" i="0" lang="en" sz="11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Courier New"/>
              <a:ea typeface="Courier New"/>
              <a:cs typeface="Courier New"/>
              <a:sym typeface="Courier New"/>
            </a:endParaRPr>
          </a:p>
          <a:p>
            <a:pPr indent="-228600" lvl="0" marL="736600" marR="25400" rtl="0" algn="l">
              <a:lnSpc>
                <a:spcPct val="115000"/>
              </a:lnSpc>
              <a:spcBef>
                <a:spcPts val="0"/>
              </a:spcBef>
              <a:spcAft>
                <a:spcPts val="0"/>
              </a:spcAft>
              <a:buClr>
                <a:srgbClr val="000000"/>
              </a:buClr>
              <a:buSzPts val="1100"/>
              <a:buFont typeface="Courier New"/>
              <a:buNone/>
            </a:pPr>
            <a:r>
              <a:rPr b="1" i="0" lang="en" sz="1100" u="none" cap="none" strike="noStrike">
                <a:solidFill>
                  <a:srgbClr val="000000"/>
                </a:solidFill>
                <a:latin typeface="Courier New"/>
                <a:ea typeface="Courier New"/>
                <a:cs typeface="Courier New"/>
                <a:sym typeface="Courier New"/>
              </a:rPr>
              <a:t>address</a:t>
            </a:r>
            <a:r>
              <a:rPr b="0" i="0" lang="en" sz="1100" u="none" cap="none" strike="noStrike">
                <a:solidFill>
                  <a:srgbClr val="000000"/>
                </a:solidFill>
                <a:latin typeface="Courier New"/>
                <a:ea typeface="Courier New"/>
                <a:cs typeface="Courier New"/>
                <a:sym typeface="Courier New"/>
              </a:rPr>
              <a:t>: </a:t>
            </a:r>
            <a:endParaRPr b="0" i="0" sz="1100" u="none" cap="none" strike="noStrike">
              <a:solidFill>
                <a:srgbClr val="000000"/>
              </a:solidFill>
              <a:latin typeface="Courier New"/>
              <a:ea typeface="Courier New"/>
              <a:cs typeface="Courier New"/>
              <a:sym typeface="Courier New"/>
            </a:endParaRPr>
          </a:p>
          <a:p>
            <a:pPr indent="-228600" lvl="0" marL="736600" marR="25400" rtl="0" algn="l">
              <a:lnSpc>
                <a:spcPct val="115000"/>
              </a:lnSpc>
              <a:spcBef>
                <a:spcPts val="0"/>
              </a:spcBef>
              <a:spcAft>
                <a:spcPts val="0"/>
              </a:spcAft>
              <a:buClr>
                <a:srgbClr val="000000"/>
              </a:buClr>
              <a:buSzPts val="1100"/>
              <a:buFont typeface="Courier New"/>
              <a:buNone/>
            </a:pPr>
            <a:r>
              <a:rPr b="0" i="0" lang="en" sz="11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Courier New"/>
              <a:ea typeface="Courier New"/>
              <a:cs typeface="Courier New"/>
              <a:sym typeface="Courier New"/>
            </a:endParaRPr>
          </a:p>
          <a:p>
            <a:pPr indent="-228600" lvl="1" marL="1085850" marR="25400" rtl="0" algn="l">
              <a:lnSpc>
                <a:spcPct val="115000"/>
              </a:lnSpc>
              <a:spcBef>
                <a:spcPts val="0"/>
              </a:spcBef>
              <a:spcAft>
                <a:spcPts val="0"/>
              </a:spcAft>
              <a:buClr>
                <a:srgbClr val="000000"/>
              </a:buClr>
              <a:buSzPts val="1100"/>
              <a:buFont typeface="Courier New"/>
              <a:buNone/>
            </a:pPr>
            <a:r>
              <a:rPr b="1" i="0" lang="en" sz="1100" u="none" cap="none" strike="noStrike">
                <a:solidFill>
                  <a:srgbClr val="000000"/>
                </a:solidFill>
                <a:latin typeface="Courier New"/>
                <a:ea typeface="Courier New"/>
                <a:cs typeface="Courier New"/>
                <a:sym typeface="Courier New"/>
              </a:rPr>
              <a:t>street</a:t>
            </a:r>
            <a:r>
              <a:rPr b="0" i="0" lang="en" sz="1100" u="none" cap="none" strike="noStrike">
                <a:solidFill>
                  <a:srgbClr val="000000"/>
                </a:solidFill>
                <a:latin typeface="Courier New"/>
                <a:ea typeface="Courier New"/>
                <a:cs typeface="Courier New"/>
                <a:sym typeface="Courier New"/>
              </a:rPr>
              <a:t>: </a:t>
            </a:r>
            <a:r>
              <a:rPr b="0" i="0" lang="en" sz="1100" u="none" cap="none" strike="noStrike">
                <a:solidFill>
                  <a:srgbClr val="008000"/>
                </a:solidFill>
                <a:latin typeface="Courier New"/>
                <a:ea typeface="Courier New"/>
                <a:cs typeface="Courier New"/>
                <a:sym typeface="Courier New"/>
              </a:rPr>
              <a:t>"Kulas Light"</a:t>
            </a:r>
            <a:r>
              <a:rPr b="0" i="0" lang="en" sz="11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Courier New"/>
              <a:ea typeface="Courier New"/>
              <a:cs typeface="Courier New"/>
              <a:sym typeface="Courier New"/>
            </a:endParaRPr>
          </a:p>
          <a:p>
            <a:pPr indent="-228600" lvl="1" marL="1085850" marR="25400" rtl="0" algn="l">
              <a:lnSpc>
                <a:spcPct val="115000"/>
              </a:lnSpc>
              <a:spcBef>
                <a:spcPts val="0"/>
              </a:spcBef>
              <a:spcAft>
                <a:spcPts val="0"/>
              </a:spcAft>
              <a:buClr>
                <a:srgbClr val="000000"/>
              </a:buClr>
              <a:buSzPts val="1100"/>
              <a:buFont typeface="Courier New"/>
              <a:buNone/>
            </a:pPr>
            <a:r>
              <a:rPr b="1" i="0" lang="en" sz="1100" u="none" cap="none" strike="noStrike">
                <a:solidFill>
                  <a:srgbClr val="000000"/>
                </a:solidFill>
                <a:latin typeface="Courier New"/>
                <a:ea typeface="Courier New"/>
                <a:cs typeface="Courier New"/>
                <a:sym typeface="Courier New"/>
              </a:rPr>
              <a:t>suite</a:t>
            </a:r>
            <a:r>
              <a:rPr b="0" i="0" lang="en" sz="1100" u="none" cap="none" strike="noStrike">
                <a:solidFill>
                  <a:srgbClr val="000000"/>
                </a:solidFill>
                <a:latin typeface="Courier New"/>
                <a:ea typeface="Courier New"/>
                <a:cs typeface="Courier New"/>
                <a:sym typeface="Courier New"/>
              </a:rPr>
              <a:t>: </a:t>
            </a:r>
            <a:r>
              <a:rPr b="0" i="0" lang="en" sz="1100" u="none" cap="none" strike="noStrike">
                <a:solidFill>
                  <a:srgbClr val="008000"/>
                </a:solidFill>
                <a:latin typeface="Courier New"/>
                <a:ea typeface="Courier New"/>
                <a:cs typeface="Courier New"/>
                <a:sym typeface="Courier New"/>
              </a:rPr>
              <a:t>"Apt. 556"</a:t>
            </a:r>
            <a:r>
              <a:rPr b="0" i="0" lang="en" sz="11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Courier New"/>
              <a:ea typeface="Courier New"/>
              <a:cs typeface="Courier New"/>
              <a:sym typeface="Courier New"/>
            </a:endParaRPr>
          </a:p>
          <a:p>
            <a:pPr indent="-228600" lvl="1" marL="1085850" marR="25400" rtl="0" algn="l">
              <a:lnSpc>
                <a:spcPct val="115000"/>
              </a:lnSpc>
              <a:spcBef>
                <a:spcPts val="0"/>
              </a:spcBef>
              <a:spcAft>
                <a:spcPts val="0"/>
              </a:spcAft>
              <a:buClr>
                <a:srgbClr val="000000"/>
              </a:buClr>
              <a:buSzPts val="1100"/>
              <a:buFont typeface="Courier New"/>
              <a:buNone/>
            </a:pPr>
            <a:r>
              <a:rPr b="1" i="0" lang="en" sz="1100" u="none" cap="none" strike="noStrike">
                <a:solidFill>
                  <a:srgbClr val="000000"/>
                </a:solidFill>
                <a:latin typeface="Courier New"/>
                <a:ea typeface="Courier New"/>
                <a:cs typeface="Courier New"/>
                <a:sym typeface="Courier New"/>
              </a:rPr>
              <a:t>city</a:t>
            </a:r>
            <a:r>
              <a:rPr b="0" i="0" lang="en" sz="1100" u="none" cap="none" strike="noStrike">
                <a:solidFill>
                  <a:srgbClr val="000000"/>
                </a:solidFill>
                <a:latin typeface="Courier New"/>
                <a:ea typeface="Courier New"/>
                <a:cs typeface="Courier New"/>
                <a:sym typeface="Courier New"/>
              </a:rPr>
              <a:t>: </a:t>
            </a:r>
            <a:r>
              <a:rPr b="0" i="0" lang="en" sz="1100" u="none" cap="none" strike="noStrike">
                <a:solidFill>
                  <a:srgbClr val="008000"/>
                </a:solidFill>
                <a:latin typeface="Courier New"/>
                <a:ea typeface="Courier New"/>
                <a:cs typeface="Courier New"/>
                <a:sym typeface="Courier New"/>
              </a:rPr>
              <a:t>"Gwenborough"</a:t>
            </a:r>
            <a:r>
              <a:rPr b="0" i="0" lang="en" sz="11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Courier New"/>
              <a:ea typeface="Courier New"/>
              <a:cs typeface="Courier New"/>
              <a:sym typeface="Courier New"/>
            </a:endParaRPr>
          </a:p>
          <a:p>
            <a:pPr indent="-228600" lvl="1" marL="1085850" marR="25400" rtl="0" algn="l">
              <a:lnSpc>
                <a:spcPct val="115000"/>
              </a:lnSpc>
              <a:spcBef>
                <a:spcPts val="0"/>
              </a:spcBef>
              <a:spcAft>
                <a:spcPts val="0"/>
              </a:spcAft>
              <a:buClr>
                <a:srgbClr val="000000"/>
              </a:buClr>
              <a:buSzPts val="1100"/>
              <a:buFont typeface="Courier New"/>
              <a:buNone/>
            </a:pPr>
            <a:r>
              <a:rPr b="1" i="0" lang="en" sz="1100" u="none" cap="none" strike="noStrike">
                <a:solidFill>
                  <a:srgbClr val="000000"/>
                </a:solidFill>
                <a:highlight>
                  <a:srgbClr val="EBEEF9"/>
                </a:highlight>
                <a:latin typeface="Courier New"/>
                <a:ea typeface="Courier New"/>
                <a:cs typeface="Courier New"/>
                <a:sym typeface="Courier New"/>
              </a:rPr>
              <a:t>zipcode</a:t>
            </a:r>
            <a:r>
              <a:rPr b="0" i="0" lang="en" sz="1100" u="none" cap="none" strike="noStrike">
                <a:solidFill>
                  <a:srgbClr val="000000"/>
                </a:solidFill>
                <a:highlight>
                  <a:srgbClr val="EBEEF9"/>
                </a:highlight>
                <a:latin typeface="Courier New"/>
                <a:ea typeface="Courier New"/>
                <a:cs typeface="Courier New"/>
                <a:sym typeface="Courier New"/>
              </a:rPr>
              <a:t>: </a:t>
            </a:r>
            <a:r>
              <a:rPr b="0" i="0" lang="en" sz="1100" u="none" cap="none" strike="noStrike">
                <a:solidFill>
                  <a:srgbClr val="008000"/>
                </a:solidFill>
                <a:highlight>
                  <a:srgbClr val="EBEEF9"/>
                </a:highlight>
                <a:latin typeface="Courier New"/>
                <a:ea typeface="Courier New"/>
                <a:cs typeface="Courier New"/>
                <a:sym typeface="Courier New"/>
              </a:rPr>
              <a:t>"92998-3874"</a:t>
            </a:r>
            <a:r>
              <a:rPr b="0" i="0" lang="en" sz="1100" u="none" cap="none" strike="noStrike">
                <a:solidFill>
                  <a:srgbClr val="000000"/>
                </a:solidFill>
                <a:highlight>
                  <a:srgbClr val="EBEEF9"/>
                </a:highlight>
                <a:latin typeface="Courier New"/>
                <a:ea typeface="Courier New"/>
                <a:cs typeface="Courier New"/>
                <a:sym typeface="Courier New"/>
              </a:rPr>
              <a:t>,</a:t>
            </a:r>
            <a:endParaRPr b="0" i="0" sz="1100" u="none" cap="none" strike="noStrike">
              <a:solidFill>
                <a:srgbClr val="000000"/>
              </a:solidFill>
              <a:highlight>
                <a:srgbClr val="EBEEF9"/>
              </a:highlight>
              <a:latin typeface="Courier New"/>
              <a:ea typeface="Courier New"/>
              <a:cs typeface="Courier New"/>
              <a:sym typeface="Courier New"/>
            </a:endParaRPr>
          </a:p>
          <a:p>
            <a:pPr indent="0" lvl="0" marL="742950" marR="25400" rtl="0" algn="l">
              <a:lnSpc>
                <a:spcPct val="115000"/>
              </a:lnSpc>
              <a:spcBef>
                <a:spcPts val="0"/>
              </a:spcBef>
              <a:spcAft>
                <a:spcPts val="0"/>
              </a:spcAft>
              <a:buClr>
                <a:srgbClr val="000000"/>
              </a:buClr>
              <a:buSzPts val="1100"/>
              <a:buFont typeface="Arial"/>
              <a:buNone/>
            </a:pPr>
            <a:r>
              <a:rPr b="0" i="0" lang="en" sz="11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Courier New"/>
              <a:ea typeface="Courier New"/>
              <a:cs typeface="Courier New"/>
              <a:sym typeface="Courier New"/>
            </a:endParaRPr>
          </a:p>
          <a:p>
            <a:pPr indent="-228600" lvl="0" marL="736600" marR="0" rtl="0" algn="l">
              <a:lnSpc>
                <a:spcPct val="115000"/>
              </a:lnSpc>
              <a:spcBef>
                <a:spcPts val="0"/>
              </a:spcBef>
              <a:spcAft>
                <a:spcPts val="0"/>
              </a:spcAft>
              <a:buClr>
                <a:srgbClr val="000000"/>
              </a:buClr>
              <a:buSzPts val="1100"/>
              <a:buFont typeface="Courier New"/>
              <a:buNone/>
            </a:pPr>
            <a:r>
              <a:rPr b="1" i="0" lang="en" sz="1100" u="none" cap="none" strike="noStrike">
                <a:solidFill>
                  <a:srgbClr val="000000"/>
                </a:solidFill>
                <a:latin typeface="Courier New"/>
                <a:ea typeface="Courier New"/>
                <a:cs typeface="Courier New"/>
                <a:sym typeface="Courier New"/>
              </a:rPr>
              <a:t>phone</a:t>
            </a:r>
            <a:r>
              <a:rPr b="0" i="0" lang="en" sz="1100" u="none" cap="none" strike="noStrike">
                <a:solidFill>
                  <a:srgbClr val="000000"/>
                </a:solidFill>
                <a:latin typeface="Courier New"/>
                <a:ea typeface="Courier New"/>
                <a:cs typeface="Courier New"/>
                <a:sym typeface="Courier New"/>
              </a:rPr>
              <a:t>: </a:t>
            </a:r>
            <a:r>
              <a:rPr b="0" i="0" lang="en" sz="1100" u="none" cap="none" strike="noStrike">
                <a:solidFill>
                  <a:srgbClr val="008000"/>
                </a:solidFill>
                <a:latin typeface="Courier New"/>
                <a:ea typeface="Courier New"/>
                <a:cs typeface="Courier New"/>
                <a:sym typeface="Courier New"/>
              </a:rPr>
              <a:t>"1-770-736-8031 x56442"</a:t>
            </a:r>
            <a:r>
              <a:rPr b="0" i="0" lang="en" sz="11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Courier New"/>
              <a:ea typeface="Courier New"/>
              <a:cs typeface="Courier New"/>
              <a:sym typeface="Courier New"/>
            </a:endParaRPr>
          </a:p>
          <a:p>
            <a:pPr indent="-228600" lvl="0" marL="736600" marR="0" rtl="0" algn="l">
              <a:lnSpc>
                <a:spcPct val="115000"/>
              </a:lnSpc>
              <a:spcBef>
                <a:spcPts val="0"/>
              </a:spcBef>
              <a:spcAft>
                <a:spcPts val="0"/>
              </a:spcAft>
              <a:buClr>
                <a:srgbClr val="000000"/>
              </a:buClr>
              <a:buSzPts val="1100"/>
              <a:buFont typeface="Courier New"/>
              <a:buNone/>
            </a:pPr>
            <a:r>
              <a:rPr b="1" i="0" lang="en" sz="1100" u="none" cap="none" strike="noStrike">
                <a:solidFill>
                  <a:srgbClr val="000000"/>
                </a:solidFill>
                <a:latin typeface="Courier New"/>
                <a:ea typeface="Courier New"/>
                <a:cs typeface="Courier New"/>
                <a:sym typeface="Courier New"/>
              </a:rPr>
              <a:t>website</a:t>
            </a:r>
            <a:r>
              <a:rPr b="0" i="0" lang="en" sz="1100" u="none" cap="none" strike="noStrike">
                <a:solidFill>
                  <a:srgbClr val="000000"/>
                </a:solidFill>
                <a:latin typeface="Courier New"/>
                <a:ea typeface="Courier New"/>
                <a:cs typeface="Courier New"/>
                <a:sym typeface="Courier New"/>
              </a:rPr>
              <a:t>: </a:t>
            </a:r>
            <a:r>
              <a:rPr b="0" i="0" lang="en" sz="1100" u="none" cap="none" strike="noStrike">
                <a:solidFill>
                  <a:srgbClr val="008000"/>
                </a:solidFill>
                <a:latin typeface="Courier New"/>
                <a:ea typeface="Courier New"/>
                <a:cs typeface="Courier New"/>
                <a:sym typeface="Courier New"/>
              </a:rPr>
              <a:t>"hildegard.org"</a:t>
            </a:r>
            <a:r>
              <a:rPr b="0" i="0" lang="en" sz="11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urier New"/>
                <a:ea typeface="Courier New"/>
                <a:cs typeface="Courier New"/>
                <a:sym typeface="Courier New"/>
              </a:rPr>
              <a:t>}</a:t>
            </a:r>
            <a:endParaRPr b="0" i="0" sz="1400" u="none" cap="none" strike="noStrike">
              <a:solidFill>
                <a:srgbClr val="595959"/>
              </a:solidFill>
              <a:latin typeface="Proxima Nova"/>
              <a:ea typeface="Proxima Nova"/>
              <a:cs typeface="Proxima Nova"/>
              <a:sym typeface="Proxima Nova"/>
            </a:endParaRPr>
          </a:p>
        </p:txBody>
      </p:sp>
      <p:sp>
        <p:nvSpPr>
          <p:cNvPr id="296" name="Google Shape;296;p42"/>
          <p:cNvSpPr txBox="1"/>
          <p:nvPr/>
        </p:nvSpPr>
        <p:spPr>
          <a:xfrm>
            <a:off x="4632975" y="1261350"/>
            <a:ext cx="4349100" cy="34164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rgbClr val="595959"/>
              </a:buClr>
              <a:buSzPts val="1500"/>
              <a:buFont typeface="Proxima Nova"/>
              <a:buAutoNum type="alphaLcPeriod"/>
            </a:pPr>
            <a:r>
              <a:rPr b="0" i="0" lang="en" sz="1500" u="none" cap="none" strike="noStrike">
                <a:solidFill>
                  <a:srgbClr val="595959"/>
                </a:solidFill>
                <a:latin typeface="Proxima Nova"/>
                <a:ea typeface="Proxima Nova"/>
                <a:cs typeface="Proxima Nova"/>
                <a:sym typeface="Proxima Nova"/>
              </a:rPr>
              <a:t>Ubahlah data  tersebut menggunakan spread operator menjadi: </a:t>
            </a:r>
            <a:endParaRPr b="0" i="0" sz="1500" u="none" cap="none" strike="noStrike">
              <a:solidFill>
                <a:srgbClr val="595959"/>
              </a:solidFill>
              <a:latin typeface="Proxima Nova"/>
              <a:ea typeface="Proxima Nova"/>
              <a:cs typeface="Proxima Nova"/>
              <a:sym typeface="Proxima Nova"/>
            </a:endParaRPr>
          </a:p>
          <a:p>
            <a:pPr indent="45720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595959"/>
                </a:solidFill>
                <a:latin typeface="Proxima Nova"/>
                <a:ea typeface="Proxima Nova"/>
                <a:cs typeface="Proxima Nova"/>
                <a:sym typeface="Proxima Nova"/>
              </a:rPr>
              <a:t>name: nama anda</a:t>
            </a:r>
            <a:endParaRPr b="0" i="0" sz="1500" u="none" cap="none" strike="noStrike">
              <a:solidFill>
                <a:srgbClr val="595959"/>
              </a:solidFill>
              <a:latin typeface="Proxima Nova"/>
              <a:ea typeface="Proxima Nova"/>
              <a:cs typeface="Proxima Nova"/>
              <a:sym typeface="Proxima Nova"/>
            </a:endParaRPr>
          </a:p>
          <a:p>
            <a:pPr indent="45720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595959"/>
                </a:solidFill>
                <a:latin typeface="Proxima Nova"/>
                <a:ea typeface="Proxima Nova"/>
                <a:cs typeface="Proxima Nova"/>
                <a:sym typeface="Proxima Nova"/>
              </a:rPr>
              <a:t>email: email anda</a:t>
            </a:r>
            <a:endParaRPr b="0" i="0" sz="1500" u="none" cap="none" strike="noStrike">
              <a:solidFill>
                <a:srgbClr val="595959"/>
              </a:solidFill>
              <a:latin typeface="Proxima Nova"/>
              <a:ea typeface="Proxima Nova"/>
              <a:cs typeface="Proxima Nova"/>
              <a:sym typeface="Proxima Nova"/>
            </a:endParaRPr>
          </a:p>
          <a:p>
            <a:pPr indent="45720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595959"/>
                </a:solidFill>
                <a:latin typeface="Proxima Nova"/>
                <a:ea typeface="Proxima Nova"/>
                <a:cs typeface="Proxima Nova"/>
                <a:sym typeface="Proxima Nova"/>
              </a:rPr>
              <a:t>hobby: hobi anda</a:t>
            </a:r>
            <a:endParaRPr b="0" i="0" sz="1500" u="none" cap="none" strike="noStrike">
              <a:solidFill>
                <a:srgbClr val="595959"/>
              </a:solidFill>
              <a:latin typeface="Proxima Nova"/>
              <a:ea typeface="Proxima Nova"/>
              <a:cs typeface="Proxima Nova"/>
              <a:sym typeface="Proxima Nova"/>
            </a:endParaRPr>
          </a:p>
          <a:p>
            <a:pPr indent="45720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595959"/>
              </a:solidFill>
              <a:latin typeface="Proxima Nova"/>
              <a:ea typeface="Proxima Nova"/>
              <a:cs typeface="Proxima Nova"/>
              <a:sym typeface="Proxima Nova"/>
            </a:endParaRPr>
          </a:p>
          <a:p>
            <a:pPr indent="-323850" lvl="0" marL="457200" marR="0" rtl="0" algn="l">
              <a:lnSpc>
                <a:spcPct val="100000"/>
              </a:lnSpc>
              <a:spcBef>
                <a:spcPts val="0"/>
              </a:spcBef>
              <a:spcAft>
                <a:spcPts val="0"/>
              </a:spcAft>
              <a:buClr>
                <a:srgbClr val="595959"/>
              </a:buClr>
              <a:buSzPts val="1500"/>
              <a:buFont typeface="Proxima Nova"/>
              <a:buAutoNum type="alphaLcPeriod"/>
            </a:pPr>
            <a:r>
              <a:rPr b="0" i="0" lang="en" sz="1500" u="none" cap="none" strike="noStrike">
                <a:solidFill>
                  <a:srgbClr val="595959"/>
                </a:solidFill>
                <a:latin typeface="Proxima Nova"/>
                <a:ea typeface="Proxima Nova"/>
                <a:cs typeface="Proxima Nova"/>
                <a:sym typeface="Proxima Nova"/>
              </a:rPr>
              <a:t>Ambilah data “street dan city” tersebut menggunakan destructuring</a:t>
            </a:r>
            <a:endParaRPr b="0" i="0" sz="1500" u="none" cap="none" strike="noStrike">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595959"/>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6"/>
          <p:cNvSpPr txBox="1"/>
          <p:nvPr/>
        </p:nvSpPr>
        <p:spPr>
          <a:xfrm>
            <a:off x="3009700" y="2129750"/>
            <a:ext cx="5273700" cy="7080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4000">
                <a:solidFill>
                  <a:srgbClr val="434343"/>
                </a:solidFill>
                <a:latin typeface="Roboto Medium"/>
                <a:ea typeface="Roboto Medium"/>
                <a:cs typeface="Roboto Medium"/>
                <a:sym typeface="Roboto Medium"/>
              </a:rPr>
              <a:t>Javascript</a:t>
            </a:r>
            <a:endParaRPr sz="4000">
              <a:solidFill>
                <a:srgbClr val="434343"/>
              </a:solidFill>
              <a:latin typeface="Roboto Medium"/>
              <a:ea typeface="Roboto Medium"/>
              <a:cs typeface="Roboto Medium"/>
              <a:sym typeface="Robot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17"/>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Website Developer</a:t>
            </a:r>
            <a:endParaRPr sz="1000">
              <a:solidFill>
                <a:srgbClr val="666666"/>
              </a:solidFill>
              <a:latin typeface="Roboto"/>
              <a:ea typeface="Roboto"/>
              <a:cs typeface="Roboto"/>
              <a:sym typeface="Roboto"/>
            </a:endParaRPr>
          </a:p>
        </p:txBody>
      </p:sp>
      <p:sp>
        <p:nvSpPr>
          <p:cNvPr id="84" name="Google Shape;84;p17"/>
          <p:cNvSpPr txBox="1"/>
          <p:nvPr/>
        </p:nvSpPr>
        <p:spPr>
          <a:xfrm>
            <a:off x="367300" y="336000"/>
            <a:ext cx="23814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200">
                <a:solidFill>
                  <a:srgbClr val="666666"/>
                </a:solidFill>
                <a:latin typeface="Roboto Medium"/>
                <a:ea typeface="Roboto Medium"/>
                <a:cs typeface="Roboto Medium"/>
                <a:sym typeface="Roboto Medium"/>
              </a:rPr>
              <a:t>JavaScript Introduction Lesson</a:t>
            </a:r>
            <a:endParaRPr sz="1200">
              <a:solidFill>
                <a:srgbClr val="666666"/>
              </a:solidFill>
              <a:latin typeface="Roboto Medium"/>
              <a:ea typeface="Roboto Medium"/>
              <a:cs typeface="Roboto Medium"/>
              <a:sym typeface="Roboto Medium"/>
            </a:endParaRPr>
          </a:p>
        </p:txBody>
      </p:sp>
      <p:sp>
        <p:nvSpPr>
          <p:cNvPr id="85" name="Google Shape;85;p17"/>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2000">
                <a:solidFill>
                  <a:srgbClr val="666666"/>
                </a:solidFill>
                <a:latin typeface="Roboto Medium"/>
                <a:ea typeface="Roboto Medium"/>
                <a:cs typeface="Roboto Medium"/>
                <a:sym typeface="Roboto Medium"/>
              </a:rPr>
              <a:t>Apa itu JavaScript?</a:t>
            </a:r>
            <a:endParaRPr sz="2000">
              <a:solidFill>
                <a:srgbClr val="666666"/>
              </a:solidFill>
              <a:latin typeface="Roboto Medium"/>
              <a:ea typeface="Roboto Medium"/>
              <a:cs typeface="Roboto Medium"/>
              <a:sym typeface="Roboto Medium"/>
            </a:endParaRPr>
          </a:p>
        </p:txBody>
      </p:sp>
      <p:sp>
        <p:nvSpPr>
          <p:cNvPr id="86" name="Google Shape;86;p17"/>
          <p:cNvSpPr txBox="1"/>
          <p:nvPr/>
        </p:nvSpPr>
        <p:spPr>
          <a:xfrm>
            <a:off x="852163" y="1434250"/>
            <a:ext cx="7866300" cy="2652600"/>
          </a:xfrm>
          <a:prstGeom prst="rect">
            <a:avLst/>
          </a:prstGeom>
          <a:noFill/>
          <a:ln>
            <a:noFill/>
          </a:ln>
        </p:spPr>
        <p:txBody>
          <a:bodyPr anchorCtr="0" anchor="t" bIns="45725" lIns="45725" spcFirstLastPara="1" rIns="45725" wrap="square" tIns="45725">
            <a:spAutoFit/>
          </a:bodyPr>
          <a:lstStyle/>
          <a:p>
            <a:pPr indent="-342900" lvl="0" marL="457200" rtl="0" algn="l">
              <a:lnSpc>
                <a:spcPct val="150000"/>
              </a:lnSpc>
              <a:spcBef>
                <a:spcPts val="0"/>
              </a:spcBef>
              <a:spcAft>
                <a:spcPts val="0"/>
              </a:spcAft>
              <a:buClr>
                <a:srgbClr val="595959"/>
              </a:buClr>
              <a:buSzPts val="1800"/>
              <a:buChar char="●"/>
            </a:pPr>
            <a:r>
              <a:rPr lang="en" sz="1800">
                <a:solidFill>
                  <a:srgbClr val="595959"/>
                </a:solidFill>
                <a:latin typeface="Proxima Nova"/>
                <a:ea typeface="Proxima Nova"/>
                <a:cs typeface="Proxima Nova"/>
                <a:sym typeface="Proxima Nova"/>
              </a:rPr>
              <a:t>JavaScript adalah bahasa pemrograman high-level dan multi-paradigma, dan dynamic-typing. </a:t>
            </a:r>
            <a:endParaRPr sz="1800">
              <a:solidFill>
                <a:srgbClr val="595959"/>
              </a:solidFill>
              <a:latin typeface="Proxima Nova"/>
              <a:ea typeface="Proxima Nova"/>
              <a:cs typeface="Proxima Nova"/>
              <a:sym typeface="Proxima Nova"/>
            </a:endParaRPr>
          </a:p>
          <a:p>
            <a:pPr indent="-342900" lvl="0" marL="457200" rtl="0" algn="l">
              <a:lnSpc>
                <a:spcPct val="150000"/>
              </a:lnSpc>
              <a:spcBef>
                <a:spcPts val="1600"/>
              </a:spcBef>
              <a:spcAft>
                <a:spcPts val="1600"/>
              </a:spcAft>
              <a:buClr>
                <a:srgbClr val="595959"/>
              </a:buClr>
              <a:buSzPts val="1800"/>
              <a:buChar char="●"/>
            </a:pPr>
            <a:r>
              <a:rPr lang="en" sz="1800">
                <a:solidFill>
                  <a:srgbClr val="595959"/>
                </a:solidFill>
                <a:latin typeface="Proxima Nova"/>
                <a:ea typeface="Proxima Nova"/>
                <a:cs typeface="Proxima Nova"/>
                <a:sym typeface="Proxima Nova"/>
              </a:rPr>
              <a:t>Sebelumnya, JavaScript adalah bahasa sisi klien yang hanya dapat berjalan di web browser, tetapi sekarang JavaScript memiliki kemampuan untuk berjalan di luar web browser karena Chrome v8 JavaScript engine dari Google.</a:t>
            </a:r>
            <a:endParaRPr sz="1800">
              <a:solidFill>
                <a:srgbClr val="59595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2" y="0"/>
            <a:ext cx="9144005" cy="5144509"/>
          </a:xfrm>
          <a:prstGeom prst="rect">
            <a:avLst/>
          </a:prstGeom>
          <a:noFill/>
          <a:ln>
            <a:noFill/>
          </a:ln>
        </p:spPr>
      </p:pic>
      <p:sp>
        <p:nvSpPr>
          <p:cNvPr id="92" name="Google Shape;92;p18"/>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Website Developer</a:t>
            </a:r>
            <a:endParaRPr sz="1000">
              <a:solidFill>
                <a:srgbClr val="666666"/>
              </a:solidFill>
              <a:latin typeface="Roboto"/>
              <a:ea typeface="Roboto"/>
              <a:cs typeface="Roboto"/>
              <a:sym typeface="Roboto"/>
            </a:endParaRPr>
          </a:p>
        </p:txBody>
      </p:sp>
      <p:sp>
        <p:nvSpPr>
          <p:cNvPr id="93" name="Google Shape;93;p18"/>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Batch 1	</a:t>
            </a:r>
            <a:endParaRPr sz="1000">
              <a:solidFill>
                <a:srgbClr val="666666"/>
              </a:solidFill>
              <a:latin typeface="Roboto"/>
              <a:ea typeface="Roboto"/>
              <a:cs typeface="Roboto"/>
              <a:sym typeface="Roboto"/>
            </a:endParaRPr>
          </a:p>
        </p:txBody>
      </p:sp>
      <p:sp>
        <p:nvSpPr>
          <p:cNvPr id="94" name="Google Shape;94;p18"/>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lang="en" sz="1200">
                <a:solidFill>
                  <a:srgbClr val="666666"/>
                </a:solidFill>
                <a:latin typeface="Roboto"/>
                <a:ea typeface="Roboto"/>
                <a:cs typeface="Roboto"/>
                <a:sym typeface="Roboto"/>
              </a:rPr>
              <a:t>Week 1</a:t>
            </a:r>
            <a:endParaRPr sz="1200">
              <a:solidFill>
                <a:srgbClr val="666666"/>
              </a:solidFill>
              <a:latin typeface="Roboto"/>
              <a:ea typeface="Roboto"/>
              <a:cs typeface="Roboto"/>
              <a:sym typeface="Roboto"/>
            </a:endParaRPr>
          </a:p>
        </p:txBody>
      </p:sp>
      <p:sp>
        <p:nvSpPr>
          <p:cNvPr id="95" name="Google Shape;95;p18"/>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200">
                <a:solidFill>
                  <a:srgbClr val="666666"/>
                </a:solidFill>
                <a:latin typeface="Roboto Medium"/>
                <a:ea typeface="Roboto Medium"/>
                <a:cs typeface="Roboto Medium"/>
                <a:sym typeface="Roboto Medium"/>
              </a:rPr>
              <a:t>JavaScript Introduction Lesson</a:t>
            </a:r>
            <a:endParaRPr sz="1200">
              <a:solidFill>
                <a:srgbClr val="666666"/>
              </a:solidFill>
              <a:latin typeface="Roboto Medium"/>
              <a:ea typeface="Roboto Medium"/>
              <a:cs typeface="Roboto Medium"/>
              <a:sym typeface="Roboto Medium"/>
            </a:endParaRPr>
          </a:p>
        </p:txBody>
      </p:sp>
      <p:sp>
        <p:nvSpPr>
          <p:cNvPr id="96" name="Google Shape;96;p18"/>
          <p:cNvSpPr txBox="1"/>
          <p:nvPr/>
        </p:nvSpPr>
        <p:spPr>
          <a:xfrm>
            <a:off x="331950" y="1370550"/>
            <a:ext cx="8520600" cy="8562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1800">
                <a:solidFill>
                  <a:schemeClr val="dk2"/>
                </a:solidFill>
                <a:highlight>
                  <a:srgbClr val="FFFFFF"/>
                </a:highlight>
                <a:latin typeface="Proxima Nova"/>
                <a:ea typeface="Proxima Nova"/>
                <a:cs typeface="Proxima Nova"/>
                <a:sym typeface="Proxima Nova"/>
              </a:rPr>
              <a:t>ECMAScript adalah sebuah standarisasi scripting language (Javascript) yang dibuat oleh European Computer Manufacturers Association (ECMA)</a:t>
            </a:r>
            <a:r>
              <a:rPr lang="en" sz="1800">
                <a:solidFill>
                  <a:schemeClr val="dk2"/>
                </a:solidFill>
                <a:latin typeface="Proxima Nova"/>
                <a:ea typeface="Proxima Nova"/>
                <a:cs typeface="Proxima Nova"/>
                <a:sym typeface="Proxima Nova"/>
              </a:rPr>
              <a:t> </a:t>
            </a:r>
            <a:endParaRPr sz="1800">
              <a:solidFill>
                <a:schemeClr val="dk2"/>
              </a:solidFill>
              <a:latin typeface="Proxima Nova"/>
              <a:ea typeface="Proxima Nova"/>
              <a:cs typeface="Proxima Nova"/>
              <a:sym typeface="Proxima Nova"/>
            </a:endParaRPr>
          </a:p>
        </p:txBody>
      </p:sp>
      <p:pic>
        <p:nvPicPr>
          <p:cNvPr id="97" name="Google Shape;97;p18"/>
          <p:cNvPicPr preferRelativeResize="0"/>
          <p:nvPr/>
        </p:nvPicPr>
        <p:blipFill rotWithShape="1">
          <a:blip r:embed="rId4">
            <a:alphaModFix/>
          </a:blip>
          <a:srcRect b="0" l="0" r="0" t="0"/>
          <a:stretch/>
        </p:blipFill>
        <p:spPr>
          <a:xfrm>
            <a:off x="852175" y="2226752"/>
            <a:ext cx="4788374" cy="2230000"/>
          </a:xfrm>
          <a:prstGeom prst="rect">
            <a:avLst/>
          </a:prstGeom>
          <a:noFill/>
          <a:ln>
            <a:noFill/>
          </a:ln>
        </p:spPr>
      </p:pic>
      <p:sp>
        <p:nvSpPr>
          <p:cNvPr id="98" name="Google Shape;98;p18"/>
          <p:cNvSpPr txBox="1"/>
          <p:nvPr/>
        </p:nvSpPr>
        <p:spPr>
          <a:xfrm>
            <a:off x="5984850" y="3524350"/>
            <a:ext cx="30000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rgbClr val="0097A7"/>
                </a:solidFill>
                <a:latin typeface="Arial"/>
                <a:ea typeface="Arial"/>
                <a:cs typeface="Arial"/>
                <a:sym typeface="Arial"/>
                <a:hlinkClick r:id="rId5">
                  <a:extLst>
                    <a:ext uri="{A12FA001-AC4F-418D-AE19-62706E023703}">
                      <ahyp:hlinkClr val="tx"/>
                    </a:ext>
                  </a:extLst>
                </a:hlinkClick>
              </a:rPr>
              <a:t>https://medium.com/@madasamy/javascript-brief-history-and-ecmascript-es6-es7-es8-features-673973394df4</a:t>
            </a:r>
            <a:endParaRPr b="0" i="0" sz="1400" u="none" cap="none" strike="noStrike">
              <a:solidFill>
                <a:srgbClr val="000000"/>
              </a:solidFill>
              <a:latin typeface="Arial"/>
              <a:ea typeface="Arial"/>
              <a:cs typeface="Arial"/>
              <a:sym typeface="Arial"/>
            </a:endParaRPr>
          </a:p>
        </p:txBody>
      </p:sp>
      <p:sp>
        <p:nvSpPr>
          <p:cNvPr id="99" name="Google Shape;99;p18"/>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2000">
                <a:solidFill>
                  <a:srgbClr val="666666"/>
                </a:solidFill>
                <a:latin typeface="Roboto Medium"/>
                <a:ea typeface="Roboto Medium"/>
                <a:cs typeface="Roboto Medium"/>
                <a:sym typeface="Roboto Medium"/>
              </a:rPr>
              <a:t>Apa itu EcmaScript?</a:t>
            </a:r>
            <a:endParaRPr sz="2000">
              <a:solidFill>
                <a:srgbClr val="666666"/>
              </a:solidFill>
              <a:latin typeface="Roboto Medium"/>
              <a:ea typeface="Roboto Medium"/>
              <a:cs typeface="Roboto Medium"/>
              <a:sym typeface="Robot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19"/>
          <p:cNvSpPr txBox="1"/>
          <p:nvPr/>
        </p:nvSpPr>
        <p:spPr>
          <a:xfrm>
            <a:off x="3009700" y="2129750"/>
            <a:ext cx="5273700" cy="7080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4000">
                <a:solidFill>
                  <a:srgbClr val="434343"/>
                </a:solidFill>
                <a:latin typeface="Roboto Medium"/>
                <a:ea typeface="Roboto Medium"/>
                <a:cs typeface="Roboto Medium"/>
                <a:sym typeface="Roboto Medium"/>
              </a:rPr>
              <a:t>Variable &amp; Data Types</a:t>
            </a:r>
            <a:endParaRPr sz="4000">
              <a:solidFill>
                <a:srgbClr val="434343"/>
              </a:solidFill>
              <a:latin typeface="Roboto Medium"/>
              <a:ea typeface="Roboto Medium"/>
              <a:cs typeface="Roboto Medium"/>
              <a:sym typeface="Robot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20"/>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Website Developer</a:t>
            </a:r>
            <a:endParaRPr sz="1000">
              <a:solidFill>
                <a:srgbClr val="666666"/>
              </a:solidFill>
              <a:latin typeface="Roboto"/>
              <a:ea typeface="Roboto"/>
              <a:cs typeface="Roboto"/>
              <a:sym typeface="Roboto"/>
            </a:endParaRPr>
          </a:p>
        </p:txBody>
      </p:sp>
      <p:sp>
        <p:nvSpPr>
          <p:cNvPr id="110" name="Google Shape;110;p20"/>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200">
                <a:solidFill>
                  <a:srgbClr val="666666"/>
                </a:solidFill>
                <a:latin typeface="Roboto Medium"/>
                <a:ea typeface="Roboto Medium"/>
                <a:cs typeface="Roboto Medium"/>
                <a:sym typeface="Roboto Medium"/>
              </a:rPr>
              <a:t>JavaScript Introduction Lesson</a:t>
            </a:r>
            <a:endParaRPr sz="1200">
              <a:solidFill>
                <a:srgbClr val="666666"/>
              </a:solidFill>
              <a:latin typeface="Roboto Medium"/>
              <a:ea typeface="Roboto Medium"/>
              <a:cs typeface="Roboto Medium"/>
              <a:sym typeface="Roboto Medium"/>
            </a:endParaRPr>
          </a:p>
        </p:txBody>
      </p:sp>
      <p:sp>
        <p:nvSpPr>
          <p:cNvPr id="111" name="Google Shape;111;p20"/>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2000">
                <a:solidFill>
                  <a:srgbClr val="666666"/>
                </a:solidFill>
                <a:latin typeface="Roboto Medium"/>
                <a:ea typeface="Roboto Medium"/>
                <a:cs typeface="Roboto Medium"/>
                <a:sym typeface="Roboto Medium"/>
              </a:rPr>
              <a:t>Variabel</a:t>
            </a:r>
            <a:endParaRPr sz="2000">
              <a:solidFill>
                <a:srgbClr val="666666"/>
              </a:solidFill>
              <a:latin typeface="Roboto Medium"/>
              <a:ea typeface="Roboto Medium"/>
              <a:cs typeface="Roboto Medium"/>
              <a:sym typeface="Roboto Medium"/>
            </a:endParaRPr>
          </a:p>
        </p:txBody>
      </p:sp>
      <p:sp>
        <p:nvSpPr>
          <p:cNvPr id="112" name="Google Shape;112;p20"/>
          <p:cNvSpPr txBox="1"/>
          <p:nvPr/>
        </p:nvSpPr>
        <p:spPr>
          <a:xfrm>
            <a:off x="852163" y="1434250"/>
            <a:ext cx="7866300" cy="2442300"/>
          </a:xfrm>
          <a:prstGeom prst="rect">
            <a:avLst/>
          </a:prstGeom>
          <a:noFill/>
          <a:ln>
            <a:noFill/>
          </a:ln>
        </p:spPr>
        <p:txBody>
          <a:bodyPr anchorCtr="0" anchor="t" bIns="45725" lIns="45725" spcFirstLastPara="1" rIns="45725" wrap="square" tIns="45725">
            <a:spAutoFit/>
          </a:bodyPr>
          <a:lstStyle/>
          <a:p>
            <a:pPr indent="0" lvl="0" marL="457200" rtl="0" algn="l">
              <a:lnSpc>
                <a:spcPct val="150000"/>
              </a:lnSpc>
              <a:spcBef>
                <a:spcPts val="0"/>
              </a:spcBef>
              <a:spcAft>
                <a:spcPts val="0"/>
              </a:spcAft>
              <a:buNone/>
            </a:pPr>
            <a:r>
              <a:rPr lang="en" sz="1800">
                <a:solidFill>
                  <a:srgbClr val="595959"/>
                </a:solidFill>
                <a:latin typeface="Proxima Nova"/>
                <a:ea typeface="Proxima Nova"/>
                <a:cs typeface="Proxima Nova"/>
                <a:sym typeface="Proxima Nova"/>
              </a:rPr>
              <a:t>JavaScript memiliki beberapa cara deklarasi variabel:</a:t>
            </a:r>
            <a:endParaRPr sz="1800">
              <a:solidFill>
                <a:srgbClr val="595959"/>
              </a:solidFill>
              <a:latin typeface="Proxima Nova"/>
              <a:ea typeface="Proxima Nova"/>
              <a:cs typeface="Proxima Nova"/>
              <a:sym typeface="Proxima Nova"/>
            </a:endParaRPr>
          </a:p>
          <a:p>
            <a:pPr indent="0" lvl="0" marL="457200" rtl="0" algn="l">
              <a:lnSpc>
                <a:spcPct val="150000"/>
              </a:lnSpc>
              <a:spcBef>
                <a:spcPts val="1600"/>
              </a:spcBef>
              <a:spcAft>
                <a:spcPts val="0"/>
              </a:spcAft>
              <a:buNone/>
            </a:pPr>
            <a:r>
              <a:rPr lang="en" sz="1800">
                <a:solidFill>
                  <a:srgbClr val="595959"/>
                </a:solidFill>
                <a:latin typeface="Proxima Nova"/>
                <a:ea typeface="Proxima Nova"/>
                <a:cs typeface="Proxima Nova"/>
                <a:sym typeface="Proxima Nova"/>
              </a:rPr>
              <a:t>format: keyword namaVariabel</a:t>
            </a:r>
            <a:endParaRPr sz="1800">
              <a:solidFill>
                <a:srgbClr val="595959"/>
              </a:solidFill>
              <a:latin typeface="Proxima Nova"/>
              <a:ea typeface="Proxima Nova"/>
              <a:cs typeface="Proxima Nova"/>
              <a:sym typeface="Proxima Nova"/>
            </a:endParaRPr>
          </a:p>
          <a:p>
            <a:pPr indent="-342900" lvl="0" marL="1028700" rtl="0" algn="l">
              <a:lnSpc>
                <a:spcPct val="150000"/>
              </a:lnSpc>
              <a:spcBef>
                <a:spcPts val="160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var</a:t>
            </a:r>
            <a:endParaRPr sz="1800">
              <a:solidFill>
                <a:srgbClr val="595959"/>
              </a:solidFill>
              <a:latin typeface="Proxima Nova"/>
              <a:ea typeface="Proxima Nova"/>
              <a:cs typeface="Proxima Nova"/>
              <a:sym typeface="Proxima Nova"/>
            </a:endParaRPr>
          </a:p>
          <a:p>
            <a:pPr indent="-342900" lvl="0" marL="1028700" rtl="0" algn="l">
              <a:lnSpc>
                <a:spcPct val="150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let</a:t>
            </a:r>
            <a:endParaRPr sz="1800">
              <a:solidFill>
                <a:srgbClr val="595959"/>
              </a:solidFill>
              <a:latin typeface="Proxima Nova"/>
              <a:ea typeface="Proxima Nova"/>
              <a:cs typeface="Proxima Nova"/>
              <a:sym typeface="Proxima Nova"/>
            </a:endParaRPr>
          </a:p>
          <a:p>
            <a:pPr indent="-342900" lvl="0" marL="1028700" rtl="0" algn="l">
              <a:lnSpc>
                <a:spcPct val="150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const</a:t>
            </a:r>
            <a:endParaRPr sz="1800">
              <a:solidFill>
                <a:srgbClr val="595959"/>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21"/>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Website Developer</a:t>
            </a:r>
            <a:endParaRPr sz="1000">
              <a:solidFill>
                <a:srgbClr val="666666"/>
              </a:solidFill>
              <a:latin typeface="Roboto"/>
              <a:ea typeface="Roboto"/>
              <a:cs typeface="Roboto"/>
              <a:sym typeface="Roboto"/>
            </a:endParaRPr>
          </a:p>
        </p:txBody>
      </p:sp>
      <p:sp>
        <p:nvSpPr>
          <p:cNvPr id="118" name="Google Shape;118;p21"/>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200">
                <a:solidFill>
                  <a:srgbClr val="666666"/>
                </a:solidFill>
                <a:latin typeface="Roboto Medium"/>
                <a:ea typeface="Roboto Medium"/>
                <a:cs typeface="Roboto Medium"/>
                <a:sym typeface="Roboto Medium"/>
              </a:rPr>
              <a:t>JavaScript Introduction Lesson</a:t>
            </a:r>
            <a:endParaRPr sz="1200">
              <a:solidFill>
                <a:srgbClr val="666666"/>
              </a:solidFill>
              <a:latin typeface="Roboto Medium"/>
              <a:ea typeface="Roboto Medium"/>
              <a:cs typeface="Roboto Medium"/>
              <a:sym typeface="Roboto Medium"/>
            </a:endParaRPr>
          </a:p>
        </p:txBody>
      </p:sp>
      <p:sp>
        <p:nvSpPr>
          <p:cNvPr id="119" name="Google Shape;119;p21"/>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2000">
                <a:solidFill>
                  <a:srgbClr val="666666"/>
                </a:solidFill>
                <a:latin typeface="Roboto Medium"/>
                <a:ea typeface="Roboto Medium"/>
                <a:cs typeface="Roboto Medium"/>
                <a:sym typeface="Roboto Medium"/>
              </a:rPr>
              <a:t>Data Types</a:t>
            </a:r>
            <a:endParaRPr sz="2000">
              <a:solidFill>
                <a:srgbClr val="666666"/>
              </a:solidFill>
              <a:latin typeface="Roboto Medium"/>
              <a:ea typeface="Roboto Medium"/>
              <a:cs typeface="Roboto Medium"/>
              <a:sym typeface="Roboto Medium"/>
            </a:endParaRPr>
          </a:p>
        </p:txBody>
      </p:sp>
      <p:sp>
        <p:nvSpPr>
          <p:cNvPr id="120" name="Google Shape;120;p21"/>
          <p:cNvSpPr txBox="1"/>
          <p:nvPr/>
        </p:nvSpPr>
        <p:spPr>
          <a:xfrm>
            <a:off x="852163" y="1434250"/>
            <a:ext cx="7866300" cy="2901900"/>
          </a:xfrm>
          <a:prstGeom prst="rect">
            <a:avLst/>
          </a:prstGeom>
          <a:noFill/>
          <a:ln>
            <a:noFill/>
          </a:ln>
        </p:spPr>
        <p:txBody>
          <a:bodyPr anchorCtr="0" anchor="t" bIns="45725" lIns="45725" spcFirstLastPara="1" rIns="45725" wrap="square" tIns="45725">
            <a:spAutoFit/>
          </a:bodyPr>
          <a:lstStyle/>
          <a:p>
            <a:pPr indent="0" lvl="0" marL="457200" rtl="0" algn="l">
              <a:lnSpc>
                <a:spcPct val="150000"/>
              </a:lnSpc>
              <a:spcBef>
                <a:spcPts val="0"/>
              </a:spcBef>
              <a:spcAft>
                <a:spcPts val="0"/>
              </a:spcAft>
              <a:buNone/>
            </a:pPr>
            <a:r>
              <a:rPr lang="en" sz="1800">
                <a:solidFill>
                  <a:srgbClr val="595959"/>
                </a:solidFill>
                <a:latin typeface="Proxima Nova"/>
                <a:ea typeface="Proxima Nova"/>
                <a:cs typeface="Proxima Nova"/>
                <a:sym typeface="Proxima Nova"/>
              </a:rPr>
              <a:t>JavaScript memiliki beberapa tipe data:</a:t>
            </a:r>
            <a:endParaRPr sz="1800">
              <a:solidFill>
                <a:srgbClr val="595959"/>
              </a:solidFill>
              <a:latin typeface="Proxima Nova"/>
              <a:ea typeface="Proxima Nova"/>
              <a:cs typeface="Proxima Nova"/>
              <a:sym typeface="Proxima Nova"/>
            </a:endParaRPr>
          </a:p>
          <a:p>
            <a:pPr indent="-342900" lvl="0" marL="457200" rtl="0" algn="l">
              <a:lnSpc>
                <a:spcPct val="115000"/>
              </a:lnSpc>
              <a:spcBef>
                <a:spcPts val="160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Number</a:t>
            </a:r>
            <a:endParaRPr sz="1800">
              <a:solidFill>
                <a:srgbClr val="59595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String</a:t>
            </a:r>
            <a:endParaRPr sz="1800">
              <a:solidFill>
                <a:srgbClr val="59595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Boolean</a:t>
            </a:r>
            <a:endParaRPr sz="1800">
              <a:solidFill>
                <a:srgbClr val="59595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Function</a:t>
            </a:r>
            <a:endParaRPr sz="1800">
              <a:solidFill>
                <a:srgbClr val="59595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Object</a:t>
            </a:r>
            <a:endParaRPr sz="1800">
              <a:solidFill>
                <a:srgbClr val="59595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null</a:t>
            </a:r>
            <a:endParaRPr sz="1800">
              <a:solidFill>
                <a:srgbClr val="59595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undefined</a:t>
            </a:r>
            <a:endParaRPr sz="1800">
              <a:solidFill>
                <a:srgbClr val="595959"/>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