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Medium"/>
      <p:regular r:id="rId26"/>
      <p:bold r:id="rId27"/>
      <p:italic r:id="rId28"/>
      <p:boldItalic r:id="rId29"/>
    </p:embeddedFont>
    <p:embeddedFont>
      <p:font typeface="Proxima Nova"/>
      <p:regular r:id="rId30"/>
      <p:bold r:id="rId31"/>
      <p:italic r:id="rId32"/>
      <p:boldItalic r:id="rId33"/>
    </p:embeddedFon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edium-regular.fntdata"/><Relationship Id="rId25" Type="http://schemas.openxmlformats.org/officeDocument/2006/relationships/slide" Target="slides/slide20.xml"/><Relationship Id="rId28" Type="http://schemas.openxmlformats.org/officeDocument/2006/relationships/font" Target="fonts/RobotoMedium-italic.fntdata"/><Relationship Id="rId27" Type="http://schemas.openxmlformats.org/officeDocument/2006/relationships/font" Target="fonts/Roboto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edium-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fntdata"/><Relationship Id="rId30" Type="http://schemas.openxmlformats.org/officeDocument/2006/relationships/font" Target="fonts/ProximaNova-regular.fntdata"/><Relationship Id="rId11" Type="http://schemas.openxmlformats.org/officeDocument/2006/relationships/slide" Target="slides/slide6.xml"/><Relationship Id="rId33" Type="http://schemas.openxmlformats.org/officeDocument/2006/relationships/font" Target="fonts/ProximaNova-boldItalic.fntdata"/><Relationship Id="rId10" Type="http://schemas.openxmlformats.org/officeDocument/2006/relationships/slide" Target="slides/slide5.xml"/><Relationship Id="rId32" Type="http://schemas.openxmlformats.org/officeDocument/2006/relationships/font" Target="fonts/ProximaNova-italic.fntdata"/><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jamboard.google.com/d/1JB0K6MdcfTRitz4eKRV2B1KESNnjt_6JWWDrGd69WcM/edit?usp=sharing"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koding-kala-weekend/bagaimana-javascript-menghandle-proses-asynchronous-callback-promise-coroutine-dan-async-await-928326575289"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f50f671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f50f671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f50f671c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f50f671c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https://jamboard.google.com/d/1JB0K6MdcfTRitz4eKRV2B1KESNnjt_6JWWDrGd69WcM/edit?usp=sharing</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2887a1c6d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2887a1c6d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ebdc4f7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9ebdc4f75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2887a1c6d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2887a1c6d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f50f671c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ff50f671ca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f50f671c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ff50f671ca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f50f671c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f50f671c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u="sng">
                <a:solidFill>
                  <a:srgbClr val="0097A7"/>
                </a:solidFill>
                <a:hlinkClick r:id="rId2">
                  <a:extLst>
                    <a:ext uri="{A12FA001-AC4F-418D-AE19-62706E023703}">
                      <ahyp:hlinkClr val="tx"/>
                    </a:ext>
                  </a:extLst>
                </a:hlinkClick>
              </a:rPr>
              <a:t>https://medium.com/koding-kala-weekend/bagaimana-javascript-menghandle-proses-asynchronous-callback-promise-coroutine-dan-async-await-928326575289</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rst Web"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idx="1" type="subTitle"/>
          </p:nvPr>
        </p:nvSpPr>
        <p:spPr>
          <a:xfrm>
            <a:off x="2312100" y="2574450"/>
            <a:ext cx="6387900" cy="393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rgbClr val="F17121"/>
              </a:buClr>
              <a:buSzPts val="1700"/>
              <a:buFont typeface="Roboto Medium"/>
              <a:buNone/>
              <a:defRPr sz="1700">
                <a:solidFill>
                  <a:srgbClr val="F17121"/>
                </a:solidFill>
                <a:latin typeface="Roboto Medium"/>
                <a:ea typeface="Roboto Medium"/>
                <a:cs typeface="Roboto Medium"/>
                <a:sym typeface="Roboto Medium"/>
              </a:defRPr>
            </a:lvl1pPr>
            <a:lvl2pPr lvl="1"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2pPr>
            <a:lvl3pPr lvl="2"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3pPr>
            <a:lvl4pPr lvl="3"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4pPr>
            <a:lvl5pPr lvl="4"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5pPr>
            <a:lvl6pPr lvl="5"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6pPr>
            <a:lvl7pPr lvl="6"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7pPr>
            <a:lvl8pPr lvl="7"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8pPr>
            <a:lvl9pPr lvl="8"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9pPr>
          </a:lstStyle>
          <a:p/>
        </p:txBody>
      </p:sp>
      <p:sp>
        <p:nvSpPr>
          <p:cNvPr id="11" name="Google Shape;11;p2"/>
          <p:cNvSpPr txBox="1"/>
          <p:nvPr>
            <p:ph type="ctrTitle"/>
          </p:nvPr>
        </p:nvSpPr>
        <p:spPr>
          <a:xfrm>
            <a:off x="2312100" y="2968050"/>
            <a:ext cx="6709200" cy="665100"/>
          </a:xfrm>
          <a:prstGeom prst="rect">
            <a:avLst/>
          </a:prstGeom>
        </p:spPr>
        <p:txBody>
          <a:bodyPr anchorCtr="0" anchor="b" bIns="91425" lIns="91425" spcFirstLastPara="1" rIns="91425" wrap="square" tIns="91425">
            <a:noAutofit/>
          </a:bodyPr>
          <a:lstStyle>
            <a:lvl1pPr lvl="0">
              <a:spcBef>
                <a:spcPts val="0"/>
              </a:spcBef>
              <a:spcAft>
                <a:spcPts val="0"/>
              </a:spcAft>
              <a:buClr>
                <a:srgbClr val="434343"/>
              </a:buClr>
              <a:buSzPts val="4000"/>
              <a:buFont typeface="Roboto Medium"/>
              <a:buNone/>
              <a:defRPr sz="4000">
                <a:solidFill>
                  <a:srgbClr val="434343"/>
                </a:solidFill>
                <a:latin typeface="Roboto Medium"/>
                <a:ea typeface="Roboto Medium"/>
                <a:cs typeface="Roboto Medium"/>
                <a:sym typeface="Roboto Medium"/>
              </a:defRPr>
            </a:lvl1pPr>
            <a:lvl2pPr lvl="1" algn="ctr">
              <a:spcBef>
                <a:spcPts val="0"/>
              </a:spcBef>
              <a:spcAft>
                <a:spcPts val="0"/>
              </a:spcAft>
              <a:buSzPts val="5200"/>
              <a:buFont typeface="Roboto Medium"/>
              <a:buNone/>
              <a:defRPr sz="5200">
                <a:latin typeface="Roboto Medium"/>
                <a:ea typeface="Roboto Medium"/>
                <a:cs typeface="Roboto Medium"/>
                <a:sym typeface="Roboto Medium"/>
              </a:defRPr>
            </a:lvl2pPr>
            <a:lvl3pPr lvl="2" algn="ctr">
              <a:spcBef>
                <a:spcPts val="0"/>
              </a:spcBef>
              <a:spcAft>
                <a:spcPts val="0"/>
              </a:spcAft>
              <a:buSzPts val="5200"/>
              <a:buFont typeface="Roboto Medium"/>
              <a:buNone/>
              <a:defRPr sz="5200">
                <a:latin typeface="Roboto Medium"/>
                <a:ea typeface="Roboto Medium"/>
                <a:cs typeface="Roboto Medium"/>
                <a:sym typeface="Roboto Medium"/>
              </a:defRPr>
            </a:lvl3pPr>
            <a:lvl4pPr lvl="3" algn="ctr">
              <a:spcBef>
                <a:spcPts val="0"/>
              </a:spcBef>
              <a:spcAft>
                <a:spcPts val="0"/>
              </a:spcAft>
              <a:buSzPts val="5200"/>
              <a:buFont typeface="Roboto Medium"/>
              <a:buNone/>
              <a:defRPr sz="5200">
                <a:latin typeface="Roboto Medium"/>
                <a:ea typeface="Roboto Medium"/>
                <a:cs typeface="Roboto Medium"/>
                <a:sym typeface="Roboto Medium"/>
              </a:defRPr>
            </a:lvl4pPr>
            <a:lvl5pPr lvl="4" algn="ctr">
              <a:spcBef>
                <a:spcPts val="0"/>
              </a:spcBef>
              <a:spcAft>
                <a:spcPts val="0"/>
              </a:spcAft>
              <a:buSzPts val="5200"/>
              <a:buFont typeface="Roboto Medium"/>
              <a:buNone/>
              <a:defRPr sz="5200">
                <a:latin typeface="Roboto Medium"/>
                <a:ea typeface="Roboto Medium"/>
                <a:cs typeface="Roboto Medium"/>
                <a:sym typeface="Roboto Medium"/>
              </a:defRPr>
            </a:lvl5pPr>
            <a:lvl6pPr lvl="5" algn="ctr">
              <a:spcBef>
                <a:spcPts val="0"/>
              </a:spcBef>
              <a:spcAft>
                <a:spcPts val="0"/>
              </a:spcAft>
              <a:buSzPts val="5200"/>
              <a:buFont typeface="Roboto Medium"/>
              <a:buNone/>
              <a:defRPr sz="5200">
                <a:latin typeface="Roboto Medium"/>
                <a:ea typeface="Roboto Medium"/>
                <a:cs typeface="Roboto Medium"/>
                <a:sym typeface="Roboto Medium"/>
              </a:defRPr>
            </a:lvl6pPr>
            <a:lvl7pPr lvl="6" algn="ctr">
              <a:spcBef>
                <a:spcPts val="0"/>
              </a:spcBef>
              <a:spcAft>
                <a:spcPts val="0"/>
              </a:spcAft>
              <a:buSzPts val="5200"/>
              <a:buFont typeface="Roboto Medium"/>
              <a:buNone/>
              <a:defRPr sz="5200">
                <a:latin typeface="Roboto Medium"/>
                <a:ea typeface="Roboto Medium"/>
                <a:cs typeface="Roboto Medium"/>
                <a:sym typeface="Roboto Medium"/>
              </a:defRPr>
            </a:lvl7pPr>
            <a:lvl8pPr lvl="7" algn="ctr">
              <a:spcBef>
                <a:spcPts val="0"/>
              </a:spcBef>
              <a:spcAft>
                <a:spcPts val="0"/>
              </a:spcAft>
              <a:buSzPts val="5200"/>
              <a:buFont typeface="Roboto Medium"/>
              <a:buNone/>
              <a:defRPr sz="5200">
                <a:latin typeface="Roboto Medium"/>
                <a:ea typeface="Roboto Medium"/>
                <a:cs typeface="Roboto Medium"/>
                <a:sym typeface="Roboto Medium"/>
              </a:defRPr>
            </a:lvl8pPr>
            <a:lvl9pPr lvl="8" algn="ctr">
              <a:spcBef>
                <a:spcPts val="0"/>
              </a:spcBef>
              <a:spcAft>
                <a:spcPts val="0"/>
              </a:spcAft>
              <a:buSzPts val="5200"/>
              <a:buFont typeface="Roboto Medium"/>
              <a:buNone/>
              <a:defRPr sz="5200">
                <a:latin typeface="Roboto Medium"/>
                <a:ea typeface="Roboto Medium"/>
                <a:cs typeface="Roboto Medium"/>
                <a:sym typeface="Roboto Medium"/>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 name="Google Shape;13;p2"/>
          <p:cNvSpPr/>
          <p:nvPr/>
        </p:nvSpPr>
        <p:spPr>
          <a:xfrm>
            <a:off x="3298851" y="2760899"/>
            <a:ext cx="1336800" cy="20700"/>
          </a:xfrm>
          <a:prstGeom prst="rect">
            <a:avLst/>
          </a:prstGeom>
          <a:solidFill>
            <a:srgbClr val="F171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2">
    <p:spTree>
      <p:nvGrpSpPr>
        <p:cNvPr id="58" name="Shape 58"/>
        <p:cNvGrpSpPr/>
        <p:nvPr/>
      </p:nvGrpSpPr>
      <p:grpSpPr>
        <a:xfrm>
          <a:off x="0" y="0"/>
          <a:ext cx="0" cy="0"/>
          <a:chOff x="0" y="0"/>
          <a:chExt cx="0" cy="0"/>
        </a:xfrm>
      </p:grpSpPr>
      <p:sp>
        <p:nvSpPr>
          <p:cNvPr id="59" name="Google Shape;59;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0" name="Google Shape;60;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62" name="Google Shape;62;p11"/>
          <p:cNvPicPr preferRelativeResize="0"/>
          <p:nvPr/>
        </p:nvPicPr>
        <p:blipFill rotWithShape="1">
          <a:blip r:embed="rId2">
            <a:alphaModFix/>
          </a:blip>
          <a:srcRect b="0" l="0" r="0" t="0"/>
          <a:stretch/>
        </p:blipFill>
        <p:spPr>
          <a:xfrm>
            <a:off x="952" y="0"/>
            <a:ext cx="9142088" cy="514349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rst Mobile" type="secHead">
  <p:cSld name="SECTION_HEADER">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 name="Google Shape;16;p3"/>
          <p:cNvSpPr txBox="1"/>
          <p:nvPr>
            <p:ph idx="1" type="subTitle"/>
          </p:nvPr>
        </p:nvSpPr>
        <p:spPr>
          <a:xfrm>
            <a:off x="2312100" y="2574450"/>
            <a:ext cx="6387900" cy="393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rgbClr val="F17121"/>
              </a:buClr>
              <a:buSzPts val="1700"/>
              <a:buFont typeface="Roboto Medium"/>
              <a:buNone/>
              <a:defRPr sz="1700">
                <a:solidFill>
                  <a:srgbClr val="F17121"/>
                </a:solidFill>
                <a:latin typeface="Roboto Medium"/>
                <a:ea typeface="Roboto Medium"/>
                <a:cs typeface="Roboto Medium"/>
                <a:sym typeface="Roboto Medium"/>
              </a:defRPr>
            </a:lvl1pPr>
            <a:lvl2pPr lvl="1"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2pPr>
            <a:lvl3pPr lvl="2"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3pPr>
            <a:lvl4pPr lvl="3"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4pPr>
            <a:lvl5pPr lvl="4"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5pPr>
            <a:lvl6pPr lvl="5"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6pPr>
            <a:lvl7pPr lvl="6"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7pPr>
            <a:lvl8pPr lvl="7"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8pPr>
            <a:lvl9pPr lvl="8"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9pPr>
          </a:lstStyle>
          <a:p/>
        </p:txBody>
      </p:sp>
      <p:sp>
        <p:nvSpPr>
          <p:cNvPr id="17" name="Google Shape;17;p3"/>
          <p:cNvSpPr txBox="1"/>
          <p:nvPr>
            <p:ph type="ctrTitle"/>
          </p:nvPr>
        </p:nvSpPr>
        <p:spPr>
          <a:xfrm>
            <a:off x="2312100" y="2968050"/>
            <a:ext cx="6709200" cy="665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34343"/>
              </a:buClr>
              <a:buSzPts val="4000"/>
              <a:buFont typeface="Roboto Medium"/>
              <a:buNone/>
              <a:defRPr sz="4000">
                <a:solidFill>
                  <a:srgbClr val="434343"/>
                </a:solidFill>
                <a:latin typeface="Roboto Medium"/>
                <a:ea typeface="Roboto Medium"/>
                <a:cs typeface="Roboto Medium"/>
                <a:sym typeface="Roboto Medium"/>
              </a:defRPr>
            </a:lvl1pPr>
            <a:lvl2pPr lvl="1" rtl="0" algn="ctr">
              <a:spcBef>
                <a:spcPts val="0"/>
              </a:spcBef>
              <a:spcAft>
                <a:spcPts val="0"/>
              </a:spcAft>
              <a:buSzPts val="5200"/>
              <a:buFont typeface="Roboto Medium"/>
              <a:buNone/>
              <a:defRPr sz="5200">
                <a:latin typeface="Roboto Medium"/>
                <a:ea typeface="Roboto Medium"/>
                <a:cs typeface="Roboto Medium"/>
                <a:sym typeface="Roboto Medium"/>
              </a:defRPr>
            </a:lvl2pPr>
            <a:lvl3pPr lvl="2" rtl="0" algn="ctr">
              <a:spcBef>
                <a:spcPts val="0"/>
              </a:spcBef>
              <a:spcAft>
                <a:spcPts val="0"/>
              </a:spcAft>
              <a:buSzPts val="5200"/>
              <a:buFont typeface="Roboto Medium"/>
              <a:buNone/>
              <a:defRPr sz="5200">
                <a:latin typeface="Roboto Medium"/>
                <a:ea typeface="Roboto Medium"/>
                <a:cs typeface="Roboto Medium"/>
                <a:sym typeface="Roboto Medium"/>
              </a:defRPr>
            </a:lvl3pPr>
            <a:lvl4pPr lvl="3" rtl="0" algn="ctr">
              <a:spcBef>
                <a:spcPts val="0"/>
              </a:spcBef>
              <a:spcAft>
                <a:spcPts val="0"/>
              </a:spcAft>
              <a:buSzPts val="5200"/>
              <a:buFont typeface="Roboto Medium"/>
              <a:buNone/>
              <a:defRPr sz="5200">
                <a:latin typeface="Roboto Medium"/>
                <a:ea typeface="Roboto Medium"/>
                <a:cs typeface="Roboto Medium"/>
                <a:sym typeface="Roboto Medium"/>
              </a:defRPr>
            </a:lvl4pPr>
            <a:lvl5pPr lvl="4" rtl="0" algn="ctr">
              <a:spcBef>
                <a:spcPts val="0"/>
              </a:spcBef>
              <a:spcAft>
                <a:spcPts val="0"/>
              </a:spcAft>
              <a:buSzPts val="5200"/>
              <a:buFont typeface="Roboto Medium"/>
              <a:buNone/>
              <a:defRPr sz="5200">
                <a:latin typeface="Roboto Medium"/>
                <a:ea typeface="Roboto Medium"/>
                <a:cs typeface="Roboto Medium"/>
                <a:sym typeface="Roboto Medium"/>
              </a:defRPr>
            </a:lvl5pPr>
            <a:lvl6pPr lvl="5" rtl="0" algn="ctr">
              <a:spcBef>
                <a:spcPts val="0"/>
              </a:spcBef>
              <a:spcAft>
                <a:spcPts val="0"/>
              </a:spcAft>
              <a:buSzPts val="5200"/>
              <a:buFont typeface="Roboto Medium"/>
              <a:buNone/>
              <a:defRPr sz="5200">
                <a:latin typeface="Roboto Medium"/>
                <a:ea typeface="Roboto Medium"/>
                <a:cs typeface="Roboto Medium"/>
                <a:sym typeface="Roboto Medium"/>
              </a:defRPr>
            </a:lvl6pPr>
            <a:lvl7pPr lvl="6" rtl="0" algn="ctr">
              <a:spcBef>
                <a:spcPts val="0"/>
              </a:spcBef>
              <a:spcAft>
                <a:spcPts val="0"/>
              </a:spcAft>
              <a:buSzPts val="5200"/>
              <a:buFont typeface="Roboto Medium"/>
              <a:buNone/>
              <a:defRPr sz="5200">
                <a:latin typeface="Roboto Medium"/>
                <a:ea typeface="Roboto Medium"/>
                <a:cs typeface="Roboto Medium"/>
                <a:sym typeface="Roboto Medium"/>
              </a:defRPr>
            </a:lvl7pPr>
            <a:lvl8pPr lvl="7" rtl="0" algn="ctr">
              <a:spcBef>
                <a:spcPts val="0"/>
              </a:spcBef>
              <a:spcAft>
                <a:spcPts val="0"/>
              </a:spcAft>
              <a:buSzPts val="5200"/>
              <a:buFont typeface="Roboto Medium"/>
              <a:buNone/>
              <a:defRPr sz="5200">
                <a:latin typeface="Roboto Medium"/>
                <a:ea typeface="Roboto Medium"/>
                <a:cs typeface="Roboto Medium"/>
                <a:sym typeface="Roboto Medium"/>
              </a:defRPr>
            </a:lvl8pPr>
            <a:lvl9pPr lvl="8" rtl="0" algn="ctr">
              <a:spcBef>
                <a:spcPts val="0"/>
              </a:spcBef>
              <a:spcAft>
                <a:spcPts val="0"/>
              </a:spcAft>
              <a:buSzPts val="5200"/>
              <a:buFont typeface="Roboto Medium"/>
              <a:buNone/>
              <a:defRPr sz="5200">
                <a:latin typeface="Roboto Medium"/>
                <a:ea typeface="Roboto Medium"/>
                <a:cs typeface="Roboto Medium"/>
                <a:sym typeface="Roboto Medium"/>
              </a:defRPr>
            </a:lvl9pPr>
          </a:lstStyle>
          <a:p/>
        </p:txBody>
      </p:sp>
      <p:sp>
        <p:nvSpPr>
          <p:cNvPr id="18" name="Google Shape;18;p3"/>
          <p:cNvSpPr/>
          <p:nvPr/>
        </p:nvSpPr>
        <p:spPr>
          <a:xfrm>
            <a:off x="3298851" y="2760899"/>
            <a:ext cx="1336800" cy="20700"/>
          </a:xfrm>
          <a:prstGeom prst="rect">
            <a:avLst/>
          </a:prstGeom>
          <a:solidFill>
            <a:srgbClr val="F171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Change" type="tx">
  <p:cSld name="TITLE_AND_BODY">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4"/>
          <p:cNvSpPr txBox="1"/>
          <p:nvPr>
            <p:ph type="title"/>
          </p:nvPr>
        </p:nvSpPr>
        <p:spPr>
          <a:xfrm>
            <a:off x="2871225" y="2063925"/>
            <a:ext cx="5917500" cy="10974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Font typeface="Roboto Medium"/>
              <a:buNone/>
              <a:defRPr sz="4000">
                <a:latin typeface="Roboto Medium"/>
                <a:ea typeface="Roboto Medium"/>
                <a:cs typeface="Roboto Medium"/>
                <a:sym typeface="Roboto Medium"/>
              </a:defRPr>
            </a:lvl1pPr>
            <a:lvl2pPr lvl="1" rtl="0">
              <a:spcBef>
                <a:spcPts val="0"/>
              </a:spcBef>
              <a:spcAft>
                <a:spcPts val="0"/>
              </a:spcAft>
              <a:buSzPts val="2800"/>
              <a:buFont typeface="Roboto Medium"/>
              <a:buNone/>
              <a:defRPr>
                <a:latin typeface="Roboto Medium"/>
                <a:ea typeface="Roboto Medium"/>
                <a:cs typeface="Roboto Medium"/>
                <a:sym typeface="Roboto Medium"/>
              </a:defRPr>
            </a:lvl2pPr>
            <a:lvl3pPr lvl="2" rtl="0">
              <a:spcBef>
                <a:spcPts val="0"/>
              </a:spcBef>
              <a:spcAft>
                <a:spcPts val="0"/>
              </a:spcAft>
              <a:buSzPts val="2800"/>
              <a:buFont typeface="Roboto Medium"/>
              <a:buNone/>
              <a:defRPr>
                <a:latin typeface="Roboto Medium"/>
                <a:ea typeface="Roboto Medium"/>
                <a:cs typeface="Roboto Medium"/>
                <a:sym typeface="Roboto Medium"/>
              </a:defRPr>
            </a:lvl3pPr>
            <a:lvl4pPr lvl="3" rtl="0">
              <a:spcBef>
                <a:spcPts val="0"/>
              </a:spcBef>
              <a:spcAft>
                <a:spcPts val="0"/>
              </a:spcAft>
              <a:buSzPts val="2800"/>
              <a:buFont typeface="Roboto Medium"/>
              <a:buNone/>
              <a:defRPr>
                <a:latin typeface="Roboto Medium"/>
                <a:ea typeface="Roboto Medium"/>
                <a:cs typeface="Roboto Medium"/>
                <a:sym typeface="Roboto Medium"/>
              </a:defRPr>
            </a:lvl4pPr>
            <a:lvl5pPr lvl="4" rtl="0">
              <a:spcBef>
                <a:spcPts val="0"/>
              </a:spcBef>
              <a:spcAft>
                <a:spcPts val="0"/>
              </a:spcAft>
              <a:buSzPts val="2800"/>
              <a:buFont typeface="Roboto Medium"/>
              <a:buNone/>
              <a:defRPr>
                <a:latin typeface="Roboto Medium"/>
                <a:ea typeface="Roboto Medium"/>
                <a:cs typeface="Roboto Medium"/>
                <a:sym typeface="Roboto Medium"/>
              </a:defRPr>
            </a:lvl5pPr>
            <a:lvl6pPr lvl="5" rtl="0">
              <a:spcBef>
                <a:spcPts val="0"/>
              </a:spcBef>
              <a:spcAft>
                <a:spcPts val="0"/>
              </a:spcAft>
              <a:buSzPts val="2800"/>
              <a:buFont typeface="Roboto Medium"/>
              <a:buNone/>
              <a:defRPr>
                <a:latin typeface="Roboto Medium"/>
                <a:ea typeface="Roboto Medium"/>
                <a:cs typeface="Roboto Medium"/>
                <a:sym typeface="Roboto Medium"/>
              </a:defRPr>
            </a:lvl6pPr>
            <a:lvl7pPr lvl="6" rtl="0">
              <a:spcBef>
                <a:spcPts val="0"/>
              </a:spcBef>
              <a:spcAft>
                <a:spcPts val="0"/>
              </a:spcAft>
              <a:buSzPts val="2800"/>
              <a:buFont typeface="Roboto Medium"/>
              <a:buNone/>
              <a:defRPr>
                <a:latin typeface="Roboto Medium"/>
                <a:ea typeface="Roboto Medium"/>
                <a:cs typeface="Roboto Medium"/>
                <a:sym typeface="Roboto Medium"/>
              </a:defRPr>
            </a:lvl7pPr>
            <a:lvl8pPr lvl="7" rtl="0">
              <a:spcBef>
                <a:spcPts val="0"/>
              </a:spcBef>
              <a:spcAft>
                <a:spcPts val="0"/>
              </a:spcAft>
              <a:buSzPts val="2800"/>
              <a:buFont typeface="Roboto Medium"/>
              <a:buNone/>
              <a:defRPr>
                <a:latin typeface="Roboto Medium"/>
                <a:ea typeface="Roboto Medium"/>
                <a:cs typeface="Roboto Medium"/>
                <a:sym typeface="Roboto Medium"/>
              </a:defRPr>
            </a:lvl8pPr>
            <a:lvl9pPr lvl="8" rtl="0">
              <a:spcBef>
                <a:spcPts val="0"/>
              </a:spcBef>
              <a:spcAft>
                <a:spcPts val="0"/>
              </a:spcAft>
              <a:buSzPts val="2800"/>
              <a:buFont typeface="Roboto Medium"/>
              <a:buNone/>
              <a:defRPr>
                <a:latin typeface="Roboto Medium"/>
                <a:ea typeface="Roboto Medium"/>
                <a:cs typeface="Roboto Medium"/>
                <a:sym typeface="Roboto Medium"/>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hite Web">
  <p:cSld name="TITLE_AND_BODY_1">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Google Shape;23;p5"/>
          <p:cNvSpPr txBox="1"/>
          <p:nvPr>
            <p:ph type="title"/>
          </p:nvPr>
        </p:nvSpPr>
        <p:spPr>
          <a:xfrm>
            <a:off x="938725" y="849975"/>
            <a:ext cx="7745400" cy="469500"/>
          </a:xfrm>
          <a:prstGeom prst="rect">
            <a:avLst/>
          </a:prstGeom>
        </p:spPr>
        <p:txBody>
          <a:bodyPr anchorCtr="0" anchor="t" bIns="91425" lIns="91425" spcFirstLastPara="1" rIns="91425" wrap="square" tIns="91425">
            <a:spAutoFit/>
          </a:bodyPr>
          <a:lstStyle>
            <a:lvl1pPr lvl="0"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1pPr>
            <a:lvl2pPr lvl="1"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2pPr>
            <a:lvl3pPr lvl="2"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3pPr>
            <a:lvl4pPr lvl="3"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4pPr>
            <a:lvl5pPr lvl="4"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5pPr>
            <a:lvl6pPr lvl="5"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6pPr>
            <a:lvl7pPr lvl="6"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7pPr>
            <a:lvl8pPr lvl="7"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8pPr>
            <a:lvl9pPr lvl="8"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9pPr>
          </a:lstStyle>
          <a:p/>
        </p:txBody>
      </p:sp>
      <p:sp>
        <p:nvSpPr>
          <p:cNvPr id="24" name="Google Shape;24;p5"/>
          <p:cNvSpPr txBox="1"/>
          <p:nvPr>
            <p:ph idx="1" type="body"/>
          </p:nvPr>
        </p:nvSpPr>
        <p:spPr>
          <a:xfrm>
            <a:off x="938725" y="1319475"/>
            <a:ext cx="7745400" cy="3186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rgbClr val="666666"/>
              </a:buClr>
              <a:buSzPts val="1800"/>
              <a:buFont typeface="Proxima Nova"/>
              <a:buChar char="●"/>
              <a:defRPr>
                <a:solidFill>
                  <a:srgbClr val="666666"/>
                </a:solidFill>
                <a:latin typeface="Proxima Nova"/>
                <a:ea typeface="Proxima Nova"/>
                <a:cs typeface="Proxima Nova"/>
                <a:sym typeface="Proxima Nova"/>
              </a:defRPr>
            </a:lvl1pPr>
            <a:lvl2pPr indent="-317500" lvl="1" marL="9144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2pPr>
            <a:lvl3pPr indent="-317500" lvl="2" marL="13716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3pPr>
            <a:lvl4pPr indent="-317500" lvl="3" marL="18288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4pPr>
            <a:lvl5pPr indent="-317500" lvl="4" marL="22860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5pPr>
            <a:lvl6pPr indent="-317500" lvl="5" marL="27432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6pPr>
            <a:lvl7pPr indent="-317500" lvl="6" marL="32004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7pPr>
            <a:lvl8pPr indent="-317500" lvl="7" marL="36576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8pPr>
            <a:lvl9pPr indent="-317500" lvl="8" marL="41148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6" name="Google Shape;26;p5"/>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Roboto"/>
              <a:buNone/>
              <a:defRPr sz="12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5"/>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000">
                <a:solidFill>
                  <a:srgbClr val="666666"/>
                </a:solidFill>
                <a:latin typeface="Roboto"/>
                <a:ea typeface="Roboto"/>
                <a:cs typeface="Roboto"/>
                <a:sym typeface="Roboto"/>
              </a:rPr>
              <a:t>Fullstack Website Developer</a:t>
            </a:r>
            <a:endParaRPr sz="1000">
              <a:solidFill>
                <a:srgbClr val="666666"/>
              </a:solidFill>
              <a:latin typeface="Roboto"/>
              <a:ea typeface="Roboto"/>
              <a:cs typeface="Roboto"/>
              <a:sym typeface="Robot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hite Mobile">
  <p:cSld name="TITLE_AND_BODY_1_3">
    <p:bg>
      <p:bgPr>
        <a:blipFill>
          <a:blip r:embed="rId2">
            <a:alphaModFix/>
          </a:blip>
          <a:stretch>
            <a:fillRect/>
          </a:stretch>
        </a:blipFill>
      </p:bgPr>
    </p:bg>
    <p:spTree>
      <p:nvGrpSpPr>
        <p:cNvPr id="28" name="Shape 28"/>
        <p:cNvGrpSpPr/>
        <p:nvPr/>
      </p:nvGrpSpPr>
      <p:grpSpPr>
        <a:xfrm>
          <a:off x="0" y="0"/>
          <a:ext cx="0" cy="0"/>
          <a:chOff x="0" y="0"/>
          <a:chExt cx="0" cy="0"/>
        </a:xfrm>
      </p:grpSpPr>
      <p:sp>
        <p:nvSpPr>
          <p:cNvPr id="29" name="Google Shape;29;p6"/>
          <p:cNvSpPr txBox="1"/>
          <p:nvPr>
            <p:ph type="title"/>
          </p:nvPr>
        </p:nvSpPr>
        <p:spPr>
          <a:xfrm>
            <a:off x="938725" y="849975"/>
            <a:ext cx="7745400" cy="469500"/>
          </a:xfrm>
          <a:prstGeom prst="rect">
            <a:avLst/>
          </a:prstGeom>
        </p:spPr>
        <p:txBody>
          <a:bodyPr anchorCtr="0" anchor="t" bIns="91425" lIns="91425" spcFirstLastPara="1" rIns="91425" wrap="square" tIns="91425">
            <a:spAutoFit/>
          </a:bodyPr>
          <a:lstStyle>
            <a:lvl1pPr lvl="0"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1pPr>
            <a:lvl2pPr lvl="1"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2pPr>
            <a:lvl3pPr lvl="2"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3pPr>
            <a:lvl4pPr lvl="3"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4pPr>
            <a:lvl5pPr lvl="4"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5pPr>
            <a:lvl6pPr lvl="5"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6pPr>
            <a:lvl7pPr lvl="6"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7pPr>
            <a:lvl8pPr lvl="7"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8pPr>
            <a:lvl9pPr lvl="8"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9pPr>
          </a:lstStyle>
          <a:p/>
        </p:txBody>
      </p:sp>
      <p:sp>
        <p:nvSpPr>
          <p:cNvPr id="30" name="Google Shape;30;p6"/>
          <p:cNvSpPr txBox="1"/>
          <p:nvPr>
            <p:ph idx="1" type="body"/>
          </p:nvPr>
        </p:nvSpPr>
        <p:spPr>
          <a:xfrm>
            <a:off x="938725" y="1319475"/>
            <a:ext cx="7745400" cy="3186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rgbClr val="666666"/>
              </a:buClr>
              <a:buSzPts val="1800"/>
              <a:buFont typeface="Proxima Nova"/>
              <a:buChar char="●"/>
              <a:defRPr>
                <a:solidFill>
                  <a:srgbClr val="666666"/>
                </a:solidFill>
                <a:latin typeface="Proxima Nova"/>
                <a:ea typeface="Proxima Nova"/>
                <a:cs typeface="Proxima Nova"/>
                <a:sym typeface="Proxima Nova"/>
              </a:defRPr>
            </a:lvl1pPr>
            <a:lvl2pPr indent="-317500" lvl="1" marL="9144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2pPr>
            <a:lvl3pPr indent="-317500" lvl="2" marL="13716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3pPr>
            <a:lvl4pPr indent="-317500" lvl="3" marL="18288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4pPr>
            <a:lvl5pPr indent="-317500" lvl="4" marL="22860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5pPr>
            <a:lvl6pPr indent="-317500" lvl="5" marL="27432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6pPr>
            <a:lvl7pPr indent="-317500" lvl="6" marL="32004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7pPr>
            <a:lvl8pPr indent="-317500" lvl="7" marL="36576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8pPr>
            <a:lvl9pPr indent="-317500" lvl="8" marL="41148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2" name="Google Shape;32;p6"/>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Font typeface="Roboto"/>
              <a:buNone/>
              <a:defRPr sz="1200">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 name="Google Shape;33;p6"/>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000">
                <a:solidFill>
                  <a:srgbClr val="666666"/>
                </a:solidFill>
                <a:latin typeface="Roboto"/>
                <a:ea typeface="Roboto"/>
                <a:cs typeface="Roboto"/>
                <a:sym typeface="Roboto"/>
              </a:rPr>
              <a:t>Fullstack Mobile Developer</a:t>
            </a:r>
            <a:endParaRPr sz="1000">
              <a:solidFill>
                <a:srgbClr val="666666"/>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Blue Web">
  <p:cSld name="TITLE_AND_BODY_1_1">
    <p:bg>
      <p:bgPr>
        <a:blipFill>
          <a:blip r:embed="rId2">
            <a:alphaModFix/>
          </a:blip>
          <a:stretch>
            <a:fillRect/>
          </a:stretch>
        </a:blipFill>
      </p:bgPr>
    </p:bg>
    <p:spTree>
      <p:nvGrpSpPr>
        <p:cNvPr id="34" name="Shape 34"/>
        <p:cNvGrpSpPr/>
        <p:nvPr/>
      </p:nvGrpSpPr>
      <p:grpSpPr>
        <a:xfrm>
          <a:off x="0" y="0"/>
          <a:ext cx="0" cy="0"/>
          <a:chOff x="0" y="0"/>
          <a:chExt cx="0" cy="0"/>
        </a:xfrm>
      </p:grpSpPr>
      <p:sp>
        <p:nvSpPr>
          <p:cNvPr id="35" name="Google Shape;35;p7"/>
          <p:cNvSpPr txBox="1"/>
          <p:nvPr>
            <p:ph type="title"/>
          </p:nvPr>
        </p:nvSpPr>
        <p:spPr>
          <a:xfrm>
            <a:off x="938725" y="849975"/>
            <a:ext cx="7745400" cy="469500"/>
          </a:xfrm>
          <a:prstGeom prst="rect">
            <a:avLst/>
          </a:prstGeom>
        </p:spPr>
        <p:txBody>
          <a:bodyPr anchorCtr="0" anchor="t" bIns="91425" lIns="91425" spcFirstLastPara="1" rIns="91425" wrap="square" tIns="91425">
            <a:spAutoFit/>
          </a:bodyPr>
          <a:lstStyle>
            <a:lvl1pPr lvl="0"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1pPr>
            <a:lvl2pPr lvl="1"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2pPr>
            <a:lvl3pPr lvl="2"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3pPr>
            <a:lvl4pPr lvl="3"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4pPr>
            <a:lvl5pPr lvl="4"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5pPr>
            <a:lvl6pPr lvl="5"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6pPr>
            <a:lvl7pPr lvl="6"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7pPr>
            <a:lvl8pPr lvl="7"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8pPr>
            <a:lvl9pPr lvl="8"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9pPr>
          </a:lstStyle>
          <a:p/>
        </p:txBody>
      </p:sp>
      <p:sp>
        <p:nvSpPr>
          <p:cNvPr id="36" name="Google Shape;36;p7"/>
          <p:cNvSpPr txBox="1"/>
          <p:nvPr>
            <p:ph idx="1" type="body"/>
          </p:nvPr>
        </p:nvSpPr>
        <p:spPr>
          <a:xfrm>
            <a:off x="938725" y="1319475"/>
            <a:ext cx="7745400" cy="3186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chemeClr val="lt1"/>
              </a:buClr>
              <a:buSzPts val="1800"/>
              <a:buFont typeface="Proxima Nova"/>
              <a:buChar char="●"/>
              <a:defRPr>
                <a:solidFill>
                  <a:schemeClr val="lt1"/>
                </a:solidFill>
                <a:latin typeface="Proxima Nova"/>
                <a:ea typeface="Proxima Nova"/>
                <a:cs typeface="Proxima Nova"/>
                <a:sym typeface="Proxima Nova"/>
              </a:defRPr>
            </a:lvl1pPr>
            <a:lvl2pPr indent="-317500" lvl="1" marL="9144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2pPr>
            <a:lvl3pPr indent="-317500" lvl="2" marL="13716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3pPr>
            <a:lvl4pPr indent="-317500" lvl="3" marL="18288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4pPr>
            <a:lvl5pPr indent="-317500" lvl="4" marL="22860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5pPr>
            <a:lvl6pPr indent="-317500" lvl="5" marL="27432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6pPr>
            <a:lvl7pPr indent="-317500" lvl="6" marL="32004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7pPr>
            <a:lvl8pPr indent="-317500" lvl="7" marL="36576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8pPr>
            <a:lvl9pPr indent="-317500" lvl="8" marL="41148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8" name="Google Shape;38;p7"/>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200"/>
              <a:buFont typeface="Roboto"/>
              <a:buNone/>
              <a:defRPr sz="1200">
                <a:solidFill>
                  <a:schemeClr val="lt1"/>
                </a:solidFill>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9" name="Google Shape;39;p7"/>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000">
                <a:solidFill>
                  <a:schemeClr val="lt1"/>
                </a:solidFill>
                <a:latin typeface="Roboto"/>
                <a:ea typeface="Roboto"/>
                <a:cs typeface="Roboto"/>
                <a:sym typeface="Roboto"/>
              </a:rPr>
              <a:t>Fullstack Website Developer</a:t>
            </a:r>
            <a:endParaRPr sz="1000">
              <a:solidFill>
                <a:schemeClr val="lt1"/>
              </a:solidFill>
              <a:latin typeface="Roboto"/>
              <a:ea typeface="Roboto"/>
              <a:cs typeface="Roboto"/>
              <a:sym typeface="Robot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Blue Mobile">
  <p:cSld name="TITLE_AND_BODY_1_1_1">
    <p:bg>
      <p:bgPr>
        <a:blipFill>
          <a:blip r:embed="rId2">
            <a:alphaModFix/>
          </a:blip>
          <a:stretch>
            <a:fillRect/>
          </a:stretch>
        </a:blip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938725" y="849975"/>
            <a:ext cx="7745400" cy="469500"/>
          </a:xfrm>
          <a:prstGeom prst="rect">
            <a:avLst/>
          </a:prstGeom>
        </p:spPr>
        <p:txBody>
          <a:bodyPr anchorCtr="0" anchor="t" bIns="91425" lIns="91425" spcFirstLastPara="1" rIns="91425" wrap="square" tIns="91425">
            <a:spAutoFit/>
          </a:bodyPr>
          <a:lstStyle>
            <a:lvl1pPr lvl="0"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1pPr>
            <a:lvl2pPr lvl="1"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2pPr>
            <a:lvl3pPr lvl="2"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3pPr>
            <a:lvl4pPr lvl="3"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4pPr>
            <a:lvl5pPr lvl="4"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5pPr>
            <a:lvl6pPr lvl="5"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6pPr>
            <a:lvl7pPr lvl="6"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7pPr>
            <a:lvl8pPr lvl="7"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8pPr>
            <a:lvl9pPr lvl="8"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9pPr>
          </a:lstStyle>
          <a:p/>
        </p:txBody>
      </p:sp>
      <p:sp>
        <p:nvSpPr>
          <p:cNvPr id="42" name="Google Shape;42;p8"/>
          <p:cNvSpPr txBox="1"/>
          <p:nvPr>
            <p:ph idx="1" type="body"/>
          </p:nvPr>
        </p:nvSpPr>
        <p:spPr>
          <a:xfrm>
            <a:off x="938725" y="1319475"/>
            <a:ext cx="7745400" cy="3186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chemeClr val="lt1"/>
              </a:buClr>
              <a:buSzPts val="1800"/>
              <a:buFont typeface="Proxima Nova"/>
              <a:buChar char="●"/>
              <a:defRPr>
                <a:solidFill>
                  <a:schemeClr val="lt1"/>
                </a:solidFill>
                <a:latin typeface="Proxima Nova"/>
                <a:ea typeface="Proxima Nova"/>
                <a:cs typeface="Proxima Nova"/>
                <a:sym typeface="Proxima Nova"/>
              </a:defRPr>
            </a:lvl1pPr>
            <a:lvl2pPr indent="-317500" lvl="1" marL="9144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2pPr>
            <a:lvl3pPr indent="-317500" lvl="2" marL="13716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3pPr>
            <a:lvl4pPr indent="-317500" lvl="3" marL="18288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4pPr>
            <a:lvl5pPr indent="-317500" lvl="4" marL="22860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5pPr>
            <a:lvl6pPr indent="-317500" lvl="5" marL="27432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6pPr>
            <a:lvl7pPr indent="-317500" lvl="6" marL="32004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7pPr>
            <a:lvl8pPr indent="-317500" lvl="7" marL="36576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8pPr>
            <a:lvl9pPr indent="-317500" lvl="8" marL="41148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4" name="Google Shape;44;p8"/>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200"/>
              <a:buFont typeface="Roboto"/>
              <a:buNone/>
              <a:defRPr sz="1200">
                <a:solidFill>
                  <a:schemeClr val="lt1"/>
                </a:solidFill>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5" name="Google Shape;45;p8"/>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000">
                <a:solidFill>
                  <a:schemeClr val="lt1"/>
                </a:solidFill>
                <a:latin typeface="Roboto"/>
                <a:ea typeface="Roboto"/>
                <a:cs typeface="Roboto"/>
                <a:sym typeface="Roboto"/>
              </a:rPr>
              <a:t>Fullstack Mobile Developer</a:t>
            </a:r>
            <a:endParaRPr sz="1000">
              <a:solidFill>
                <a:schemeClr val="lt1"/>
              </a:solidFill>
              <a:latin typeface="Roboto"/>
              <a:ea typeface="Roboto"/>
              <a:cs typeface="Roboto"/>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Orange Web">
  <p:cSld name="TITLE_AND_BODY_1_2">
    <p:bg>
      <p:bgPr>
        <a:blipFill>
          <a:blip r:embed="rId2">
            <a:alphaModFix/>
          </a:blip>
          <a:stretch>
            <a:fillRect/>
          </a:stretch>
        </a:blipFill>
      </p:bgPr>
    </p:bg>
    <p:spTree>
      <p:nvGrpSpPr>
        <p:cNvPr id="46" name="Shape 46"/>
        <p:cNvGrpSpPr/>
        <p:nvPr/>
      </p:nvGrpSpPr>
      <p:grpSpPr>
        <a:xfrm>
          <a:off x="0" y="0"/>
          <a:ext cx="0" cy="0"/>
          <a:chOff x="0" y="0"/>
          <a:chExt cx="0" cy="0"/>
        </a:xfrm>
      </p:grpSpPr>
      <p:sp>
        <p:nvSpPr>
          <p:cNvPr id="47" name="Google Shape;47;p9"/>
          <p:cNvSpPr txBox="1"/>
          <p:nvPr>
            <p:ph type="title"/>
          </p:nvPr>
        </p:nvSpPr>
        <p:spPr>
          <a:xfrm>
            <a:off x="938725" y="849975"/>
            <a:ext cx="7745400" cy="469500"/>
          </a:xfrm>
          <a:prstGeom prst="rect">
            <a:avLst/>
          </a:prstGeom>
        </p:spPr>
        <p:txBody>
          <a:bodyPr anchorCtr="0" anchor="t" bIns="91425" lIns="91425" spcFirstLastPara="1" rIns="91425" wrap="square" tIns="91425">
            <a:spAutoFit/>
          </a:bodyPr>
          <a:lstStyle>
            <a:lvl1pPr lvl="0" rtl="0">
              <a:spcBef>
                <a:spcPts val="0"/>
              </a:spcBef>
              <a:spcAft>
                <a:spcPts val="0"/>
              </a:spcAft>
              <a:buSzPts val="2000"/>
              <a:buFont typeface="Roboto Medium"/>
              <a:buNone/>
              <a:defRPr sz="2000">
                <a:latin typeface="Roboto Medium"/>
                <a:ea typeface="Roboto Medium"/>
                <a:cs typeface="Roboto Medium"/>
                <a:sym typeface="Roboto Medium"/>
              </a:defRPr>
            </a:lvl1pPr>
            <a:lvl2pPr lvl="1" rtl="0">
              <a:spcBef>
                <a:spcPts val="0"/>
              </a:spcBef>
              <a:spcAft>
                <a:spcPts val="0"/>
              </a:spcAft>
              <a:buSzPts val="2000"/>
              <a:buFont typeface="Roboto Medium"/>
              <a:buNone/>
              <a:defRPr sz="2000">
                <a:latin typeface="Roboto Medium"/>
                <a:ea typeface="Roboto Medium"/>
                <a:cs typeface="Roboto Medium"/>
                <a:sym typeface="Roboto Medium"/>
              </a:defRPr>
            </a:lvl2pPr>
            <a:lvl3pPr lvl="2" rtl="0">
              <a:spcBef>
                <a:spcPts val="0"/>
              </a:spcBef>
              <a:spcAft>
                <a:spcPts val="0"/>
              </a:spcAft>
              <a:buSzPts val="2000"/>
              <a:buFont typeface="Roboto Medium"/>
              <a:buNone/>
              <a:defRPr sz="2000">
                <a:latin typeface="Roboto Medium"/>
                <a:ea typeface="Roboto Medium"/>
                <a:cs typeface="Roboto Medium"/>
                <a:sym typeface="Roboto Medium"/>
              </a:defRPr>
            </a:lvl3pPr>
            <a:lvl4pPr lvl="3" rtl="0">
              <a:spcBef>
                <a:spcPts val="0"/>
              </a:spcBef>
              <a:spcAft>
                <a:spcPts val="0"/>
              </a:spcAft>
              <a:buSzPts val="2000"/>
              <a:buFont typeface="Roboto Medium"/>
              <a:buNone/>
              <a:defRPr sz="2000">
                <a:latin typeface="Roboto Medium"/>
                <a:ea typeface="Roboto Medium"/>
                <a:cs typeface="Roboto Medium"/>
                <a:sym typeface="Roboto Medium"/>
              </a:defRPr>
            </a:lvl4pPr>
            <a:lvl5pPr lvl="4" rtl="0">
              <a:spcBef>
                <a:spcPts val="0"/>
              </a:spcBef>
              <a:spcAft>
                <a:spcPts val="0"/>
              </a:spcAft>
              <a:buSzPts val="2000"/>
              <a:buFont typeface="Roboto Medium"/>
              <a:buNone/>
              <a:defRPr sz="2000">
                <a:latin typeface="Roboto Medium"/>
                <a:ea typeface="Roboto Medium"/>
                <a:cs typeface="Roboto Medium"/>
                <a:sym typeface="Roboto Medium"/>
              </a:defRPr>
            </a:lvl5pPr>
            <a:lvl6pPr lvl="5" rtl="0">
              <a:spcBef>
                <a:spcPts val="0"/>
              </a:spcBef>
              <a:spcAft>
                <a:spcPts val="0"/>
              </a:spcAft>
              <a:buSzPts val="2000"/>
              <a:buFont typeface="Roboto Medium"/>
              <a:buNone/>
              <a:defRPr sz="2000">
                <a:latin typeface="Roboto Medium"/>
                <a:ea typeface="Roboto Medium"/>
                <a:cs typeface="Roboto Medium"/>
                <a:sym typeface="Roboto Medium"/>
              </a:defRPr>
            </a:lvl6pPr>
            <a:lvl7pPr lvl="6" rtl="0">
              <a:spcBef>
                <a:spcPts val="0"/>
              </a:spcBef>
              <a:spcAft>
                <a:spcPts val="0"/>
              </a:spcAft>
              <a:buSzPts val="2000"/>
              <a:buFont typeface="Roboto Medium"/>
              <a:buNone/>
              <a:defRPr sz="2000">
                <a:latin typeface="Roboto Medium"/>
                <a:ea typeface="Roboto Medium"/>
                <a:cs typeface="Roboto Medium"/>
                <a:sym typeface="Roboto Medium"/>
              </a:defRPr>
            </a:lvl7pPr>
            <a:lvl8pPr lvl="7" rtl="0">
              <a:spcBef>
                <a:spcPts val="0"/>
              </a:spcBef>
              <a:spcAft>
                <a:spcPts val="0"/>
              </a:spcAft>
              <a:buSzPts val="2000"/>
              <a:buFont typeface="Roboto Medium"/>
              <a:buNone/>
              <a:defRPr sz="2000">
                <a:latin typeface="Roboto Medium"/>
                <a:ea typeface="Roboto Medium"/>
                <a:cs typeface="Roboto Medium"/>
                <a:sym typeface="Roboto Medium"/>
              </a:defRPr>
            </a:lvl8pPr>
            <a:lvl9pPr lvl="8" rtl="0">
              <a:spcBef>
                <a:spcPts val="0"/>
              </a:spcBef>
              <a:spcAft>
                <a:spcPts val="0"/>
              </a:spcAft>
              <a:buSzPts val="2000"/>
              <a:buFont typeface="Roboto Medium"/>
              <a:buNone/>
              <a:defRPr sz="2000">
                <a:latin typeface="Roboto Medium"/>
                <a:ea typeface="Roboto Medium"/>
                <a:cs typeface="Roboto Medium"/>
                <a:sym typeface="Roboto Medium"/>
              </a:defRPr>
            </a:lvl9pPr>
          </a:lstStyle>
          <a:p/>
        </p:txBody>
      </p:sp>
      <p:sp>
        <p:nvSpPr>
          <p:cNvPr id="48" name="Google Shape;48;p9"/>
          <p:cNvSpPr txBox="1"/>
          <p:nvPr>
            <p:ph idx="1" type="body"/>
          </p:nvPr>
        </p:nvSpPr>
        <p:spPr>
          <a:xfrm>
            <a:off x="938725" y="1319475"/>
            <a:ext cx="7745400" cy="3186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chemeClr val="dk1"/>
              </a:buClr>
              <a:buSzPts val="1800"/>
              <a:buFont typeface="Proxima Nova"/>
              <a:buChar char="●"/>
              <a:defRPr>
                <a:solidFill>
                  <a:schemeClr val="dk1"/>
                </a:solidFill>
                <a:latin typeface="Proxima Nova"/>
                <a:ea typeface="Proxima Nova"/>
                <a:cs typeface="Proxima Nova"/>
                <a:sym typeface="Proxima Nova"/>
              </a:defRPr>
            </a:lvl1pPr>
            <a:lvl2pPr indent="-317500" lvl="1" marL="9144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2pPr>
            <a:lvl3pPr indent="-317500" lvl="2" marL="13716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3pPr>
            <a:lvl4pPr indent="-317500" lvl="3" marL="18288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4pPr>
            <a:lvl5pPr indent="-317500" lvl="4" marL="22860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5pPr>
            <a:lvl6pPr indent="-317500" lvl="5" marL="27432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6pPr>
            <a:lvl7pPr indent="-317500" lvl="6" marL="32004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7pPr>
            <a:lvl8pPr indent="-317500" lvl="7" marL="36576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indent="-317500" lvl="8" marL="41148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0" name="Google Shape;50;p9"/>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200"/>
              <a:buFont typeface="Roboto"/>
              <a:buNone/>
              <a:defRPr sz="1200">
                <a:solidFill>
                  <a:schemeClr val="dk1"/>
                </a:solidFill>
                <a:latin typeface="Roboto"/>
                <a:ea typeface="Roboto"/>
                <a:cs typeface="Roboto"/>
                <a:sym typeface="Roboto"/>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51" name="Google Shape;51;p9"/>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Fullstack Website Developer</a:t>
            </a:r>
            <a:endParaRPr sz="1000">
              <a:solidFill>
                <a:schemeClr val="dk1"/>
              </a:solidFill>
              <a:latin typeface="Roboto"/>
              <a:ea typeface="Roboto"/>
              <a:cs typeface="Roboto"/>
              <a:sym typeface="Robo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Orange Mobile">
  <p:cSld name="TITLE_AND_BODY_1_2_1">
    <p:bg>
      <p:bgPr>
        <a:blipFill>
          <a:blip r:embed="rId2">
            <a:alphaModFix/>
          </a:blip>
          <a:stretch>
            <a:fillRect/>
          </a:stretch>
        </a:blipFill>
      </p:bgPr>
    </p:bg>
    <p:spTree>
      <p:nvGrpSpPr>
        <p:cNvPr id="52" name="Shape 52"/>
        <p:cNvGrpSpPr/>
        <p:nvPr/>
      </p:nvGrpSpPr>
      <p:grpSpPr>
        <a:xfrm>
          <a:off x="0" y="0"/>
          <a:ext cx="0" cy="0"/>
          <a:chOff x="0" y="0"/>
          <a:chExt cx="0" cy="0"/>
        </a:xfrm>
      </p:grpSpPr>
      <p:sp>
        <p:nvSpPr>
          <p:cNvPr id="53" name="Google Shape;53;p10"/>
          <p:cNvSpPr txBox="1"/>
          <p:nvPr>
            <p:ph type="title"/>
          </p:nvPr>
        </p:nvSpPr>
        <p:spPr>
          <a:xfrm>
            <a:off x="938725" y="849975"/>
            <a:ext cx="7745400" cy="469500"/>
          </a:xfrm>
          <a:prstGeom prst="rect">
            <a:avLst/>
          </a:prstGeom>
        </p:spPr>
        <p:txBody>
          <a:bodyPr anchorCtr="0" anchor="t" bIns="91425" lIns="91425" spcFirstLastPara="1" rIns="91425" wrap="square" tIns="91425">
            <a:spAutoFit/>
          </a:bodyPr>
          <a:lstStyle>
            <a:lvl1pPr lvl="0" rtl="0">
              <a:spcBef>
                <a:spcPts val="0"/>
              </a:spcBef>
              <a:spcAft>
                <a:spcPts val="0"/>
              </a:spcAft>
              <a:buSzPts val="2000"/>
              <a:buFont typeface="Roboto Medium"/>
              <a:buNone/>
              <a:defRPr sz="2000">
                <a:latin typeface="Roboto Medium"/>
                <a:ea typeface="Roboto Medium"/>
                <a:cs typeface="Roboto Medium"/>
                <a:sym typeface="Roboto Medium"/>
              </a:defRPr>
            </a:lvl1pPr>
            <a:lvl2pPr lvl="1" rtl="0">
              <a:spcBef>
                <a:spcPts val="0"/>
              </a:spcBef>
              <a:spcAft>
                <a:spcPts val="0"/>
              </a:spcAft>
              <a:buSzPts val="2000"/>
              <a:buFont typeface="Roboto Medium"/>
              <a:buNone/>
              <a:defRPr sz="2000">
                <a:latin typeface="Roboto Medium"/>
                <a:ea typeface="Roboto Medium"/>
                <a:cs typeface="Roboto Medium"/>
                <a:sym typeface="Roboto Medium"/>
              </a:defRPr>
            </a:lvl2pPr>
            <a:lvl3pPr lvl="2" rtl="0">
              <a:spcBef>
                <a:spcPts val="0"/>
              </a:spcBef>
              <a:spcAft>
                <a:spcPts val="0"/>
              </a:spcAft>
              <a:buSzPts val="2000"/>
              <a:buFont typeface="Roboto Medium"/>
              <a:buNone/>
              <a:defRPr sz="2000">
                <a:latin typeface="Roboto Medium"/>
                <a:ea typeface="Roboto Medium"/>
                <a:cs typeface="Roboto Medium"/>
                <a:sym typeface="Roboto Medium"/>
              </a:defRPr>
            </a:lvl3pPr>
            <a:lvl4pPr lvl="3" rtl="0">
              <a:spcBef>
                <a:spcPts val="0"/>
              </a:spcBef>
              <a:spcAft>
                <a:spcPts val="0"/>
              </a:spcAft>
              <a:buSzPts val="2000"/>
              <a:buFont typeface="Roboto Medium"/>
              <a:buNone/>
              <a:defRPr sz="2000">
                <a:latin typeface="Roboto Medium"/>
                <a:ea typeface="Roboto Medium"/>
                <a:cs typeface="Roboto Medium"/>
                <a:sym typeface="Roboto Medium"/>
              </a:defRPr>
            </a:lvl4pPr>
            <a:lvl5pPr lvl="4" rtl="0">
              <a:spcBef>
                <a:spcPts val="0"/>
              </a:spcBef>
              <a:spcAft>
                <a:spcPts val="0"/>
              </a:spcAft>
              <a:buSzPts val="2000"/>
              <a:buFont typeface="Roboto Medium"/>
              <a:buNone/>
              <a:defRPr sz="2000">
                <a:latin typeface="Roboto Medium"/>
                <a:ea typeface="Roboto Medium"/>
                <a:cs typeface="Roboto Medium"/>
                <a:sym typeface="Roboto Medium"/>
              </a:defRPr>
            </a:lvl5pPr>
            <a:lvl6pPr lvl="5" rtl="0">
              <a:spcBef>
                <a:spcPts val="0"/>
              </a:spcBef>
              <a:spcAft>
                <a:spcPts val="0"/>
              </a:spcAft>
              <a:buSzPts val="2000"/>
              <a:buFont typeface="Roboto Medium"/>
              <a:buNone/>
              <a:defRPr sz="2000">
                <a:latin typeface="Roboto Medium"/>
                <a:ea typeface="Roboto Medium"/>
                <a:cs typeface="Roboto Medium"/>
                <a:sym typeface="Roboto Medium"/>
              </a:defRPr>
            </a:lvl6pPr>
            <a:lvl7pPr lvl="6" rtl="0">
              <a:spcBef>
                <a:spcPts val="0"/>
              </a:spcBef>
              <a:spcAft>
                <a:spcPts val="0"/>
              </a:spcAft>
              <a:buSzPts val="2000"/>
              <a:buFont typeface="Roboto Medium"/>
              <a:buNone/>
              <a:defRPr sz="2000">
                <a:latin typeface="Roboto Medium"/>
                <a:ea typeface="Roboto Medium"/>
                <a:cs typeface="Roboto Medium"/>
                <a:sym typeface="Roboto Medium"/>
              </a:defRPr>
            </a:lvl7pPr>
            <a:lvl8pPr lvl="7" rtl="0">
              <a:spcBef>
                <a:spcPts val="0"/>
              </a:spcBef>
              <a:spcAft>
                <a:spcPts val="0"/>
              </a:spcAft>
              <a:buSzPts val="2000"/>
              <a:buFont typeface="Roboto Medium"/>
              <a:buNone/>
              <a:defRPr sz="2000">
                <a:latin typeface="Roboto Medium"/>
                <a:ea typeface="Roboto Medium"/>
                <a:cs typeface="Roboto Medium"/>
                <a:sym typeface="Roboto Medium"/>
              </a:defRPr>
            </a:lvl8pPr>
            <a:lvl9pPr lvl="8" rtl="0">
              <a:spcBef>
                <a:spcPts val="0"/>
              </a:spcBef>
              <a:spcAft>
                <a:spcPts val="0"/>
              </a:spcAft>
              <a:buSzPts val="2000"/>
              <a:buFont typeface="Roboto Medium"/>
              <a:buNone/>
              <a:defRPr sz="2000">
                <a:latin typeface="Roboto Medium"/>
                <a:ea typeface="Roboto Medium"/>
                <a:cs typeface="Roboto Medium"/>
                <a:sym typeface="Roboto Medium"/>
              </a:defRPr>
            </a:lvl9pPr>
          </a:lstStyle>
          <a:p/>
        </p:txBody>
      </p:sp>
      <p:sp>
        <p:nvSpPr>
          <p:cNvPr id="54" name="Google Shape;54;p10"/>
          <p:cNvSpPr txBox="1"/>
          <p:nvPr>
            <p:ph idx="1" type="body"/>
          </p:nvPr>
        </p:nvSpPr>
        <p:spPr>
          <a:xfrm>
            <a:off x="938725" y="1319475"/>
            <a:ext cx="7745400" cy="3186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chemeClr val="dk1"/>
              </a:buClr>
              <a:buSzPts val="1800"/>
              <a:buFont typeface="Proxima Nova"/>
              <a:buChar char="●"/>
              <a:defRPr>
                <a:solidFill>
                  <a:schemeClr val="dk1"/>
                </a:solidFill>
                <a:latin typeface="Proxima Nova"/>
                <a:ea typeface="Proxima Nova"/>
                <a:cs typeface="Proxima Nova"/>
                <a:sym typeface="Proxima Nova"/>
              </a:defRPr>
            </a:lvl1pPr>
            <a:lvl2pPr indent="-317500" lvl="1" marL="9144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2pPr>
            <a:lvl3pPr indent="-317500" lvl="2" marL="13716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3pPr>
            <a:lvl4pPr indent="-317500" lvl="3" marL="18288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4pPr>
            <a:lvl5pPr indent="-317500" lvl="4" marL="22860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5pPr>
            <a:lvl6pPr indent="-317500" lvl="5" marL="27432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6pPr>
            <a:lvl7pPr indent="-317500" lvl="6" marL="32004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7pPr>
            <a:lvl8pPr indent="-317500" lvl="7" marL="36576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indent="-317500" lvl="8" marL="41148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10"/>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200"/>
              <a:buFont typeface="Roboto"/>
              <a:buNone/>
              <a:defRPr sz="1200">
                <a:solidFill>
                  <a:schemeClr val="dk1"/>
                </a:solidFill>
                <a:latin typeface="Roboto"/>
                <a:ea typeface="Roboto"/>
                <a:cs typeface="Roboto"/>
                <a:sym typeface="Roboto"/>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57" name="Google Shape;57;p10"/>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Fullstack Mobile Developer</a:t>
            </a:r>
            <a:endParaRPr sz="1000">
              <a:solidFill>
                <a:schemeClr val="dk1"/>
              </a:solidFill>
              <a:latin typeface="Roboto"/>
              <a:ea typeface="Roboto"/>
              <a:cs typeface="Roboto"/>
              <a:sym typeface="Roboto"/>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hyperlink" Target="https://medium.com/coderupa/panduan-komplit-asynchronous-programming-pada-javascript-part-3-promise-819ce5d8b3c"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hyperlink" Target="https://medium.com/coderupa/panduan-komplit-asynchronous-programming-pada-javascript-part-4-async-await-fc504c344238"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hyperlink" Target="https://jsonplaceholder.typicode.com/user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medium.com/coderupa/panduan-komplit-asynchronous-programming-pada-javascript-part-2-callback-3a717df6cf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2"/>
          <p:cNvSpPr txBox="1"/>
          <p:nvPr>
            <p:ph idx="1" type="subTitle"/>
          </p:nvPr>
        </p:nvSpPr>
        <p:spPr>
          <a:xfrm>
            <a:off x="2312100" y="2574450"/>
            <a:ext cx="6387900" cy="393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Week 2</a:t>
            </a:r>
            <a:endParaRPr/>
          </a:p>
        </p:txBody>
      </p:sp>
      <p:sp>
        <p:nvSpPr>
          <p:cNvPr id="68" name="Google Shape;68;p12"/>
          <p:cNvSpPr txBox="1"/>
          <p:nvPr>
            <p:ph type="ctrTitle"/>
          </p:nvPr>
        </p:nvSpPr>
        <p:spPr>
          <a:xfrm>
            <a:off x="2312100" y="2968050"/>
            <a:ext cx="6709200" cy="66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JavaScript Introduction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2871225" y="2063925"/>
            <a:ext cx="5917500" cy="109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Promise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938725" y="849975"/>
            <a:ext cx="7745400" cy="46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Proxima Nova"/>
                <a:ea typeface="Proxima Nova"/>
                <a:cs typeface="Proxima Nova"/>
                <a:sym typeface="Proxima Nova"/>
              </a:rPr>
              <a:t>Promise</a:t>
            </a:r>
            <a:endParaRPr b="1">
              <a:latin typeface="Proxima Nova"/>
              <a:ea typeface="Proxima Nova"/>
              <a:cs typeface="Proxima Nova"/>
              <a:sym typeface="Proxima Nova"/>
            </a:endParaRPr>
          </a:p>
        </p:txBody>
      </p:sp>
      <p:sp>
        <p:nvSpPr>
          <p:cNvPr id="134" name="Google Shape;134;p22"/>
          <p:cNvSpPr txBox="1"/>
          <p:nvPr>
            <p:ph idx="1" type="body"/>
          </p:nvPr>
        </p:nvSpPr>
        <p:spPr>
          <a:xfrm>
            <a:off x="938725" y="1319475"/>
            <a:ext cx="7745400" cy="31860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SzPts val="1800"/>
              <a:buNone/>
            </a:pPr>
            <a:r>
              <a:rPr lang="en">
                <a:latin typeface="Proxima Nova"/>
                <a:ea typeface="Proxima Nova"/>
                <a:cs typeface="Proxima Nova"/>
                <a:sym typeface="Proxima Nova"/>
              </a:rPr>
              <a:t>Promise merupakan perwakilan dari sebuah nilai yang belum tentu diketahui nilainya saat promise dibuat. Promise memungkinkan pengguna untuk menghubungkan fungsi handler dengan keberhasilan atau kegagalan aksi asynchronous.</a:t>
            </a:r>
            <a:endParaRPr>
              <a:latin typeface="Proxima Nova"/>
              <a:ea typeface="Proxima Nova"/>
              <a:cs typeface="Proxima Nova"/>
              <a:sym typeface="Proxima Nova"/>
            </a:endParaRPr>
          </a:p>
          <a:p>
            <a:pPr indent="0" lvl="0" marL="0" rtl="0" algn="l">
              <a:lnSpc>
                <a:spcPct val="115000"/>
              </a:lnSpc>
              <a:spcBef>
                <a:spcPts val="0"/>
              </a:spcBef>
              <a:spcAft>
                <a:spcPts val="0"/>
              </a:spcAft>
              <a:buSzPts val="1800"/>
              <a:buNone/>
            </a:pPr>
            <a:r>
              <a:t/>
            </a:r>
            <a:endParaRPr>
              <a:latin typeface="Proxima Nova"/>
              <a:ea typeface="Proxima Nova"/>
              <a:cs typeface="Proxima Nova"/>
              <a:sym typeface="Proxima Nova"/>
            </a:endParaRPr>
          </a:p>
          <a:p>
            <a:pPr indent="0" lvl="0" marL="0" rtl="0" algn="l">
              <a:lnSpc>
                <a:spcPct val="115000"/>
              </a:lnSpc>
              <a:spcBef>
                <a:spcPts val="1600"/>
              </a:spcBef>
              <a:spcAft>
                <a:spcPts val="1600"/>
              </a:spcAft>
              <a:buSzPts val="1800"/>
              <a:buNone/>
            </a:pPr>
            <a:r>
              <a:t/>
            </a:r>
            <a:endParaRPr>
              <a:latin typeface="Proxima Nova"/>
              <a:ea typeface="Proxima Nova"/>
              <a:cs typeface="Proxima Nova"/>
              <a:sym typeface="Proxima Nova"/>
            </a:endParaRPr>
          </a:p>
        </p:txBody>
      </p:sp>
      <p:pic>
        <p:nvPicPr>
          <p:cNvPr id="135" name="Google Shape;135;p22"/>
          <p:cNvPicPr preferRelativeResize="0"/>
          <p:nvPr/>
        </p:nvPicPr>
        <p:blipFill rotWithShape="1">
          <a:blip r:embed="rId3">
            <a:alphaModFix/>
          </a:blip>
          <a:srcRect b="0" l="0" r="0" t="0"/>
          <a:stretch/>
        </p:blipFill>
        <p:spPr>
          <a:xfrm>
            <a:off x="987725" y="2740425"/>
            <a:ext cx="6137275" cy="1882750"/>
          </a:xfrm>
          <a:prstGeom prst="rect">
            <a:avLst/>
          </a:prstGeom>
          <a:noFill/>
          <a:ln>
            <a:noFill/>
          </a:ln>
        </p:spPr>
      </p:pic>
      <p:sp>
        <p:nvSpPr>
          <p:cNvPr id="136" name="Google Shape;136;p22"/>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666666"/>
                </a:solidFill>
                <a:latin typeface="Roboto Medium"/>
                <a:ea typeface="Roboto Medium"/>
                <a:cs typeface="Roboto Medium"/>
                <a:sym typeface="Roboto Medium"/>
              </a:rPr>
              <a:t>JavaScript Introduction Lesson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938725" y="849975"/>
            <a:ext cx="7745400" cy="46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Proxima Nova"/>
                <a:ea typeface="Proxima Nova"/>
                <a:cs typeface="Proxima Nova"/>
                <a:sym typeface="Proxima Nova"/>
              </a:rPr>
              <a:t>Promise</a:t>
            </a:r>
            <a:endParaRPr b="1">
              <a:latin typeface="Proxima Nova"/>
              <a:ea typeface="Proxima Nova"/>
              <a:cs typeface="Proxima Nova"/>
              <a:sym typeface="Proxima Nova"/>
            </a:endParaRPr>
          </a:p>
        </p:txBody>
      </p:sp>
      <p:sp>
        <p:nvSpPr>
          <p:cNvPr id="142" name="Google Shape;142;p23"/>
          <p:cNvSpPr txBox="1"/>
          <p:nvPr>
            <p:ph idx="1" type="body"/>
          </p:nvPr>
        </p:nvSpPr>
        <p:spPr>
          <a:xfrm>
            <a:off x="938725" y="1319475"/>
            <a:ext cx="7745400" cy="318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Proxima Nova"/>
                <a:ea typeface="Proxima Nova"/>
                <a:cs typeface="Proxima Nova"/>
                <a:sym typeface="Proxima Nova"/>
              </a:rPr>
              <a:t>Promise ada di salah satu state ini:</a:t>
            </a:r>
            <a:endParaRPr>
              <a:latin typeface="Proxima Nova"/>
              <a:ea typeface="Proxima Nova"/>
              <a:cs typeface="Proxima Nova"/>
              <a:sym typeface="Proxima Nova"/>
            </a:endParaRPr>
          </a:p>
          <a:p>
            <a:pPr indent="-342900" lvl="0" marL="457200" rtl="0" algn="l">
              <a:lnSpc>
                <a:spcPct val="115000"/>
              </a:lnSpc>
              <a:spcBef>
                <a:spcPts val="0"/>
              </a:spcBef>
              <a:spcAft>
                <a:spcPts val="0"/>
              </a:spcAft>
              <a:buSzPts val="1800"/>
              <a:buFont typeface="Proxima Nova"/>
              <a:buChar char="-"/>
            </a:pPr>
            <a:r>
              <a:rPr lang="en">
                <a:solidFill>
                  <a:srgbClr val="000000"/>
                </a:solidFill>
                <a:latin typeface="Proxima Nova"/>
                <a:ea typeface="Proxima Nova"/>
                <a:cs typeface="Proxima Nova"/>
                <a:sym typeface="Proxima Nova"/>
              </a:rPr>
              <a:t>Pending</a:t>
            </a:r>
            <a:r>
              <a:rPr lang="en">
                <a:latin typeface="Proxima Nova"/>
                <a:ea typeface="Proxima Nova"/>
                <a:cs typeface="Proxima Nova"/>
                <a:sym typeface="Proxima Nova"/>
              </a:rPr>
              <a:t> → keadaan awal, tidak terpenuhi atau ditolak</a:t>
            </a:r>
            <a:endParaRPr>
              <a:latin typeface="Proxima Nova"/>
              <a:ea typeface="Proxima Nova"/>
              <a:cs typeface="Proxima Nova"/>
              <a:sym typeface="Proxima Nova"/>
            </a:endParaRPr>
          </a:p>
          <a:p>
            <a:pPr indent="-342900" lvl="0" marL="457200" rtl="0" algn="l">
              <a:lnSpc>
                <a:spcPct val="115000"/>
              </a:lnSpc>
              <a:spcBef>
                <a:spcPts val="0"/>
              </a:spcBef>
              <a:spcAft>
                <a:spcPts val="0"/>
              </a:spcAft>
              <a:buSzPts val="1800"/>
              <a:buFont typeface="Proxima Nova"/>
              <a:buChar char="-"/>
            </a:pPr>
            <a:r>
              <a:rPr lang="en">
                <a:solidFill>
                  <a:srgbClr val="000000"/>
                </a:solidFill>
                <a:latin typeface="Proxima Nova"/>
                <a:ea typeface="Proxima Nova"/>
                <a:cs typeface="Proxima Nova"/>
                <a:sym typeface="Proxima Nova"/>
              </a:rPr>
              <a:t>Fulfilled</a:t>
            </a:r>
            <a:r>
              <a:rPr lang="en">
                <a:latin typeface="Proxima Nova"/>
                <a:ea typeface="Proxima Nova"/>
                <a:cs typeface="Proxima Nova"/>
                <a:sym typeface="Proxima Nova"/>
              </a:rPr>
              <a:t>  → artinya operasi selesai dengan sukses.</a:t>
            </a:r>
            <a:endParaRPr>
              <a:latin typeface="Proxima Nova"/>
              <a:ea typeface="Proxima Nova"/>
              <a:cs typeface="Proxima Nova"/>
              <a:sym typeface="Proxima Nova"/>
            </a:endParaRPr>
          </a:p>
          <a:p>
            <a:pPr indent="-342900" lvl="0" marL="457200" rtl="0" algn="l">
              <a:lnSpc>
                <a:spcPct val="115000"/>
              </a:lnSpc>
              <a:spcBef>
                <a:spcPts val="0"/>
              </a:spcBef>
              <a:spcAft>
                <a:spcPts val="0"/>
              </a:spcAft>
              <a:buSzPts val="1800"/>
              <a:buFont typeface="Proxima Nova"/>
              <a:buChar char="-"/>
            </a:pPr>
            <a:r>
              <a:rPr lang="en">
                <a:solidFill>
                  <a:srgbClr val="000000"/>
                </a:solidFill>
                <a:latin typeface="Proxima Nova"/>
                <a:ea typeface="Proxima Nova"/>
                <a:cs typeface="Proxima Nova"/>
                <a:sym typeface="Proxima Nova"/>
              </a:rPr>
              <a:t>Rejected</a:t>
            </a:r>
            <a:r>
              <a:rPr lang="en">
                <a:latin typeface="Proxima Nova"/>
                <a:ea typeface="Proxima Nova"/>
                <a:cs typeface="Proxima Nova"/>
                <a:sym typeface="Proxima Nova"/>
              </a:rPr>
              <a:t>  → artinya operasi gagal.</a:t>
            </a:r>
            <a:endParaRPr>
              <a:latin typeface="Proxima Nova"/>
              <a:ea typeface="Proxima Nova"/>
              <a:cs typeface="Proxima Nova"/>
              <a:sym typeface="Proxima Nova"/>
            </a:endParaRPr>
          </a:p>
          <a:p>
            <a:pPr indent="0" lvl="0" marL="0" rtl="0" algn="l">
              <a:lnSpc>
                <a:spcPct val="115000"/>
              </a:lnSpc>
              <a:spcBef>
                <a:spcPts val="1600"/>
              </a:spcBef>
              <a:spcAft>
                <a:spcPts val="1600"/>
              </a:spcAft>
              <a:buSzPts val="1800"/>
              <a:buNone/>
            </a:pPr>
            <a:r>
              <a:t/>
            </a:r>
            <a:endParaRPr>
              <a:latin typeface="Proxima Nova"/>
              <a:ea typeface="Proxima Nova"/>
              <a:cs typeface="Proxima Nova"/>
              <a:sym typeface="Proxima Nova"/>
            </a:endParaRPr>
          </a:p>
        </p:txBody>
      </p:sp>
      <p:sp>
        <p:nvSpPr>
          <p:cNvPr id="143" name="Google Shape;143;p23"/>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666666"/>
                </a:solidFill>
                <a:latin typeface="Roboto Medium"/>
                <a:ea typeface="Roboto Medium"/>
                <a:cs typeface="Roboto Medium"/>
                <a:sym typeface="Roboto Medium"/>
              </a:rPr>
              <a:t>JavaScript Introduction Lesson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938725" y="849975"/>
            <a:ext cx="7745400" cy="46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Proxima Nova"/>
                <a:ea typeface="Proxima Nova"/>
                <a:cs typeface="Proxima Nova"/>
                <a:sym typeface="Proxima Nova"/>
              </a:rPr>
              <a:t>Promise (then catch)</a:t>
            </a:r>
            <a:endParaRPr b="1">
              <a:latin typeface="Proxima Nova"/>
              <a:ea typeface="Proxima Nova"/>
              <a:cs typeface="Proxima Nova"/>
              <a:sym typeface="Proxima Nova"/>
            </a:endParaRPr>
          </a:p>
        </p:txBody>
      </p:sp>
      <p:sp>
        <p:nvSpPr>
          <p:cNvPr id="149" name="Google Shape;149;p24"/>
          <p:cNvSpPr txBox="1"/>
          <p:nvPr>
            <p:ph idx="1" type="body"/>
          </p:nvPr>
        </p:nvSpPr>
        <p:spPr>
          <a:xfrm>
            <a:off x="938725" y="1319475"/>
            <a:ext cx="7745400" cy="318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Proxima Nova"/>
                <a:ea typeface="Proxima Nova"/>
                <a:cs typeface="Proxima Nova"/>
                <a:sym typeface="Proxima Nova"/>
              </a:rPr>
              <a:t>Ketika menggunakan promise bisa menggunakan then dan catch</a:t>
            </a:r>
            <a:endParaRPr>
              <a:latin typeface="Proxima Nova"/>
              <a:ea typeface="Proxima Nova"/>
              <a:cs typeface="Proxima Nova"/>
              <a:sym typeface="Proxima Nova"/>
            </a:endParaRPr>
          </a:p>
          <a:p>
            <a:pPr indent="0" lvl="0" marL="0" rtl="0" algn="l">
              <a:lnSpc>
                <a:spcPct val="115000"/>
              </a:lnSpc>
              <a:spcBef>
                <a:spcPts val="1600"/>
              </a:spcBef>
              <a:spcAft>
                <a:spcPts val="0"/>
              </a:spcAft>
              <a:buSzPts val="1800"/>
              <a:buNone/>
            </a:pPr>
            <a:r>
              <a:t/>
            </a:r>
            <a:endParaRPr>
              <a:latin typeface="Proxima Nova"/>
              <a:ea typeface="Proxima Nova"/>
              <a:cs typeface="Proxima Nova"/>
              <a:sym typeface="Proxima Nova"/>
            </a:endParaRPr>
          </a:p>
          <a:p>
            <a:pPr indent="0" lvl="0" marL="0" rtl="0" algn="l">
              <a:lnSpc>
                <a:spcPct val="115000"/>
              </a:lnSpc>
              <a:spcBef>
                <a:spcPts val="1600"/>
              </a:spcBef>
              <a:spcAft>
                <a:spcPts val="1600"/>
              </a:spcAft>
              <a:buSzPts val="1800"/>
              <a:buNone/>
            </a:pPr>
            <a:r>
              <a:t/>
            </a:r>
            <a:endParaRPr>
              <a:latin typeface="Proxima Nova"/>
              <a:ea typeface="Proxima Nova"/>
              <a:cs typeface="Proxima Nova"/>
              <a:sym typeface="Proxima Nova"/>
            </a:endParaRPr>
          </a:p>
        </p:txBody>
      </p:sp>
      <p:pic>
        <p:nvPicPr>
          <p:cNvPr id="150" name="Google Shape;150;p24"/>
          <p:cNvPicPr preferRelativeResize="0"/>
          <p:nvPr/>
        </p:nvPicPr>
        <p:blipFill rotWithShape="1">
          <a:blip r:embed="rId3">
            <a:alphaModFix/>
          </a:blip>
          <a:srcRect b="0" l="0" r="0" t="0"/>
          <a:stretch/>
        </p:blipFill>
        <p:spPr>
          <a:xfrm>
            <a:off x="4307525" y="1750248"/>
            <a:ext cx="4540700" cy="1726425"/>
          </a:xfrm>
          <a:prstGeom prst="rect">
            <a:avLst/>
          </a:prstGeom>
          <a:noFill/>
          <a:ln>
            <a:noFill/>
          </a:ln>
        </p:spPr>
      </p:pic>
      <p:pic>
        <p:nvPicPr>
          <p:cNvPr id="151" name="Google Shape;151;p24"/>
          <p:cNvPicPr preferRelativeResize="0"/>
          <p:nvPr/>
        </p:nvPicPr>
        <p:blipFill rotWithShape="1">
          <a:blip r:embed="rId4">
            <a:alphaModFix/>
          </a:blip>
          <a:srcRect b="0" l="0" r="0" t="0"/>
          <a:stretch/>
        </p:blipFill>
        <p:spPr>
          <a:xfrm>
            <a:off x="823225" y="1926876"/>
            <a:ext cx="3100100" cy="1373175"/>
          </a:xfrm>
          <a:prstGeom prst="rect">
            <a:avLst/>
          </a:prstGeom>
          <a:noFill/>
          <a:ln>
            <a:noFill/>
          </a:ln>
        </p:spPr>
      </p:pic>
      <p:sp>
        <p:nvSpPr>
          <p:cNvPr id="152" name="Google Shape;152;p24"/>
          <p:cNvSpPr txBox="1"/>
          <p:nvPr/>
        </p:nvSpPr>
        <p:spPr>
          <a:xfrm>
            <a:off x="747025" y="3611975"/>
            <a:ext cx="3903300" cy="45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chemeClr val="hlink"/>
                </a:solidFill>
                <a:latin typeface="Arial"/>
                <a:ea typeface="Arial"/>
                <a:cs typeface="Arial"/>
                <a:sym typeface="Arial"/>
                <a:hlinkClick r:id="rId5"/>
              </a:rPr>
              <a:t>https://medium.com/coderupa/panduan-komplit-asynchronous-programming-pada-javascript-part-3-promise-819ce5d8b3c</a:t>
            </a:r>
            <a:endParaRPr b="0" i="0" sz="1400" u="none" cap="none" strike="noStrike">
              <a:solidFill>
                <a:srgbClr val="000000"/>
              </a:solidFill>
              <a:latin typeface="Arial"/>
              <a:ea typeface="Arial"/>
              <a:cs typeface="Arial"/>
              <a:sym typeface="Arial"/>
            </a:endParaRPr>
          </a:p>
        </p:txBody>
      </p:sp>
      <p:sp>
        <p:nvSpPr>
          <p:cNvPr id="153" name="Google Shape;153;p24"/>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666666"/>
                </a:solidFill>
                <a:latin typeface="Roboto Medium"/>
                <a:ea typeface="Roboto Medium"/>
                <a:cs typeface="Roboto Medium"/>
                <a:sym typeface="Roboto Medium"/>
              </a:rPr>
              <a:t>JavaScript Introduction Lesson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2871225" y="2063925"/>
            <a:ext cx="5917500" cy="109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Async/Await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938725" y="849975"/>
            <a:ext cx="7745400" cy="46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Proxima Nova"/>
                <a:ea typeface="Proxima Nova"/>
                <a:cs typeface="Proxima Nova"/>
                <a:sym typeface="Proxima Nova"/>
              </a:rPr>
              <a:t>async/await</a:t>
            </a:r>
            <a:endParaRPr b="1">
              <a:latin typeface="Proxima Nova"/>
              <a:ea typeface="Proxima Nova"/>
              <a:cs typeface="Proxima Nova"/>
              <a:sym typeface="Proxima Nova"/>
            </a:endParaRPr>
          </a:p>
        </p:txBody>
      </p:sp>
      <p:sp>
        <p:nvSpPr>
          <p:cNvPr id="164" name="Google Shape;164;p26"/>
          <p:cNvSpPr txBox="1"/>
          <p:nvPr>
            <p:ph idx="1" type="body"/>
          </p:nvPr>
        </p:nvSpPr>
        <p:spPr>
          <a:xfrm>
            <a:off x="938725" y="1319475"/>
            <a:ext cx="7745400" cy="318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Proxima Nova"/>
                <a:ea typeface="Proxima Nova"/>
                <a:cs typeface="Proxima Nova"/>
                <a:sym typeface="Proxima Nova"/>
              </a:rPr>
              <a:t>Async/await adalah fitur yang hadir sejak ES2017. Fitur ini mempermudah kita dalam menangani proses asynchronous.</a:t>
            </a:r>
            <a:endParaRPr>
              <a:latin typeface="Proxima Nova"/>
              <a:ea typeface="Proxima Nova"/>
              <a:cs typeface="Proxima Nova"/>
              <a:sym typeface="Proxima Nova"/>
            </a:endParaRPr>
          </a:p>
          <a:p>
            <a:pPr indent="0" lvl="0" marL="0" rtl="0" algn="l">
              <a:lnSpc>
                <a:spcPct val="115000"/>
              </a:lnSpc>
              <a:spcBef>
                <a:spcPts val="0"/>
              </a:spcBef>
              <a:spcAft>
                <a:spcPts val="0"/>
              </a:spcAft>
              <a:buSzPts val="1800"/>
              <a:buNone/>
            </a:pPr>
            <a:r>
              <a:t/>
            </a:r>
            <a:endParaRPr>
              <a:latin typeface="Proxima Nova"/>
              <a:ea typeface="Proxima Nova"/>
              <a:cs typeface="Proxima Nova"/>
              <a:sym typeface="Proxima Nova"/>
            </a:endParaRPr>
          </a:p>
          <a:p>
            <a:pPr indent="0" lvl="0" marL="0" rtl="0" algn="l">
              <a:lnSpc>
                <a:spcPct val="115000"/>
              </a:lnSpc>
              <a:spcBef>
                <a:spcPts val="0"/>
              </a:spcBef>
              <a:spcAft>
                <a:spcPts val="0"/>
              </a:spcAft>
              <a:buSzPts val="1800"/>
              <a:buNone/>
            </a:pPr>
            <a:r>
              <a:t/>
            </a:r>
            <a:endParaRPr>
              <a:latin typeface="Proxima Nova"/>
              <a:ea typeface="Proxima Nova"/>
              <a:cs typeface="Proxima Nova"/>
              <a:sym typeface="Proxima Nova"/>
            </a:endParaRPr>
          </a:p>
          <a:p>
            <a:pPr indent="0" lvl="0" marL="0" rtl="0" algn="l">
              <a:lnSpc>
                <a:spcPct val="115000"/>
              </a:lnSpc>
              <a:spcBef>
                <a:spcPts val="0"/>
              </a:spcBef>
              <a:spcAft>
                <a:spcPts val="0"/>
              </a:spcAft>
              <a:buSzPts val="1800"/>
              <a:buNone/>
            </a:pPr>
            <a:r>
              <a:t/>
            </a:r>
            <a:endParaRPr>
              <a:latin typeface="Proxima Nova"/>
              <a:ea typeface="Proxima Nova"/>
              <a:cs typeface="Proxima Nova"/>
              <a:sym typeface="Proxima Nova"/>
            </a:endParaRPr>
          </a:p>
          <a:p>
            <a:pPr indent="0" lvl="0" marL="0" rtl="0" algn="l">
              <a:lnSpc>
                <a:spcPct val="115000"/>
              </a:lnSpc>
              <a:spcBef>
                <a:spcPts val="0"/>
              </a:spcBef>
              <a:spcAft>
                <a:spcPts val="0"/>
              </a:spcAft>
              <a:buSzPts val="1800"/>
              <a:buNone/>
            </a:pPr>
            <a:r>
              <a:t/>
            </a:r>
            <a:endParaRPr>
              <a:latin typeface="Proxima Nova"/>
              <a:ea typeface="Proxima Nova"/>
              <a:cs typeface="Proxima Nova"/>
              <a:sym typeface="Proxima Nova"/>
            </a:endParaRPr>
          </a:p>
          <a:p>
            <a:pPr indent="0" lvl="0" marL="0" rtl="0" algn="l">
              <a:lnSpc>
                <a:spcPct val="115000"/>
              </a:lnSpc>
              <a:spcBef>
                <a:spcPts val="0"/>
              </a:spcBef>
              <a:spcAft>
                <a:spcPts val="0"/>
              </a:spcAft>
              <a:buSzPts val="1800"/>
              <a:buNone/>
            </a:pPr>
            <a:r>
              <a:rPr lang="en">
                <a:latin typeface="Proxima Nova"/>
                <a:ea typeface="Proxima Nova"/>
                <a:cs typeface="Proxima Nova"/>
                <a:sym typeface="Proxima Nova"/>
              </a:rPr>
              <a:t>Keterangan :</a:t>
            </a:r>
            <a:endParaRPr>
              <a:latin typeface="Proxima Nova"/>
              <a:ea typeface="Proxima Nova"/>
              <a:cs typeface="Proxima Nova"/>
              <a:sym typeface="Proxima Nova"/>
            </a:endParaRPr>
          </a:p>
          <a:p>
            <a:pPr indent="0" lvl="0" marL="0" rtl="0" algn="l">
              <a:lnSpc>
                <a:spcPct val="115000"/>
              </a:lnSpc>
              <a:spcBef>
                <a:spcPts val="0"/>
              </a:spcBef>
              <a:spcAft>
                <a:spcPts val="0"/>
              </a:spcAft>
              <a:buSzPts val="1800"/>
              <a:buNone/>
            </a:pPr>
            <a:r>
              <a:rPr lang="en">
                <a:latin typeface="Proxima Nova"/>
                <a:ea typeface="Proxima Nova"/>
                <a:cs typeface="Proxima Nova"/>
                <a:sym typeface="Proxima Nova"/>
              </a:rPr>
              <a:t>async → mengubah function menjadi seolah-ola</a:t>
            </a:r>
            <a:r>
              <a:rPr lang="en"/>
              <a:t>h</a:t>
            </a:r>
            <a:r>
              <a:rPr lang="en">
                <a:latin typeface="Proxima Nova"/>
                <a:ea typeface="Proxima Nova"/>
                <a:cs typeface="Proxima Nova"/>
                <a:sym typeface="Proxima Nova"/>
              </a:rPr>
              <a:t> synchronous</a:t>
            </a:r>
            <a:endParaRPr>
              <a:latin typeface="Proxima Nova"/>
              <a:ea typeface="Proxima Nova"/>
              <a:cs typeface="Proxima Nova"/>
              <a:sym typeface="Proxima Nova"/>
            </a:endParaRPr>
          </a:p>
          <a:p>
            <a:pPr indent="0" lvl="0" marL="0" rtl="0" algn="l">
              <a:lnSpc>
                <a:spcPct val="115000"/>
              </a:lnSpc>
              <a:spcBef>
                <a:spcPts val="0"/>
              </a:spcBef>
              <a:spcAft>
                <a:spcPts val="0"/>
              </a:spcAft>
              <a:buSzPts val="1800"/>
              <a:buNone/>
            </a:pPr>
            <a:r>
              <a:rPr lang="en">
                <a:latin typeface="Proxima Nova"/>
                <a:ea typeface="Proxima Nova"/>
                <a:cs typeface="Proxima Nova"/>
                <a:sym typeface="Proxima Nova"/>
              </a:rPr>
              <a:t>await → menunda eksekusi hingga proses asynchronous selesai,</a:t>
            </a:r>
            <a:endParaRPr>
              <a:latin typeface="Proxima Nova"/>
              <a:ea typeface="Proxima Nova"/>
              <a:cs typeface="Proxima Nova"/>
              <a:sym typeface="Proxima Nova"/>
            </a:endParaRPr>
          </a:p>
          <a:p>
            <a:pPr indent="0" lvl="0" marL="0" rtl="0" algn="l">
              <a:lnSpc>
                <a:spcPct val="115000"/>
              </a:lnSpc>
              <a:spcBef>
                <a:spcPts val="0"/>
              </a:spcBef>
              <a:spcAft>
                <a:spcPts val="0"/>
              </a:spcAft>
              <a:buSzPts val="1800"/>
              <a:buNone/>
            </a:pPr>
            <a:r>
              <a:t/>
            </a:r>
            <a:endParaRPr>
              <a:latin typeface="Proxima Nova"/>
              <a:ea typeface="Proxima Nova"/>
              <a:cs typeface="Proxima Nova"/>
              <a:sym typeface="Proxima Nova"/>
            </a:endParaRPr>
          </a:p>
        </p:txBody>
      </p:sp>
      <p:pic>
        <p:nvPicPr>
          <p:cNvPr id="165" name="Google Shape;165;p26"/>
          <p:cNvPicPr preferRelativeResize="0"/>
          <p:nvPr/>
        </p:nvPicPr>
        <p:blipFill rotWithShape="1">
          <a:blip r:embed="rId3">
            <a:alphaModFix/>
          </a:blip>
          <a:srcRect b="0" l="0" r="0" t="0"/>
          <a:stretch/>
        </p:blipFill>
        <p:spPr>
          <a:xfrm>
            <a:off x="1038728" y="2186641"/>
            <a:ext cx="4143100" cy="1075025"/>
          </a:xfrm>
          <a:prstGeom prst="rect">
            <a:avLst/>
          </a:prstGeom>
          <a:noFill/>
          <a:ln>
            <a:noFill/>
          </a:ln>
        </p:spPr>
      </p:pic>
      <p:sp>
        <p:nvSpPr>
          <p:cNvPr id="166" name="Google Shape;166;p26"/>
          <p:cNvSpPr txBox="1"/>
          <p:nvPr/>
        </p:nvSpPr>
        <p:spPr>
          <a:xfrm>
            <a:off x="2023225" y="4471700"/>
            <a:ext cx="6335100" cy="45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300" u="sng" cap="none" strike="noStrike">
                <a:solidFill>
                  <a:schemeClr val="hlink"/>
                </a:solidFill>
                <a:latin typeface="Arial"/>
                <a:ea typeface="Arial"/>
                <a:cs typeface="Arial"/>
                <a:sym typeface="Arial"/>
                <a:hlinkClick r:id="rId4"/>
              </a:rPr>
              <a:t>https://medium.com/coderupa/panduan-komplit-asynchronous-programming-pada-javascript-part-4-async-await-fc504c344238</a:t>
            </a:r>
            <a:endParaRPr b="0" i="0" sz="1300" u="none" cap="none" strike="noStrike">
              <a:solidFill>
                <a:srgbClr val="000000"/>
              </a:solidFill>
              <a:latin typeface="Arial"/>
              <a:ea typeface="Arial"/>
              <a:cs typeface="Arial"/>
              <a:sym typeface="Arial"/>
            </a:endParaRPr>
          </a:p>
        </p:txBody>
      </p:sp>
      <p:sp>
        <p:nvSpPr>
          <p:cNvPr id="167" name="Google Shape;167;p26"/>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666666"/>
                </a:solidFill>
                <a:latin typeface="Roboto Medium"/>
                <a:ea typeface="Roboto Medium"/>
                <a:cs typeface="Roboto Medium"/>
                <a:sym typeface="Roboto Medium"/>
              </a:rPr>
              <a:t>JavaScript Introduction Lesson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938725" y="849975"/>
            <a:ext cx="7745400" cy="46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Proxima Nova"/>
                <a:ea typeface="Proxima Nova"/>
                <a:cs typeface="Proxima Nova"/>
                <a:sym typeface="Proxima Nova"/>
              </a:rPr>
              <a:t>try catch dan finally</a:t>
            </a:r>
            <a:endParaRPr b="1">
              <a:latin typeface="Proxima Nova"/>
              <a:ea typeface="Proxima Nova"/>
              <a:cs typeface="Proxima Nova"/>
              <a:sym typeface="Proxima Nova"/>
            </a:endParaRPr>
          </a:p>
        </p:txBody>
      </p:sp>
      <p:sp>
        <p:nvSpPr>
          <p:cNvPr id="173" name="Google Shape;173;p27"/>
          <p:cNvSpPr txBox="1"/>
          <p:nvPr>
            <p:ph idx="1" type="body"/>
          </p:nvPr>
        </p:nvSpPr>
        <p:spPr>
          <a:xfrm>
            <a:off x="938725" y="1243275"/>
            <a:ext cx="7745400" cy="318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Proxima Nova"/>
                <a:ea typeface="Proxima Nova"/>
                <a:cs typeface="Proxima Nova"/>
                <a:sym typeface="Proxima Nova"/>
              </a:rPr>
              <a:t>Untuk mengatasi Error (error handling) pada async/await bisa menggunakan try catch</a:t>
            </a:r>
            <a:endParaRPr>
              <a:latin typeface="Proxima Nova"/>
              <a:ea typeface="Proxima Nova"/>
              <a:cs typeface="Proxima Nova"/>
              <a:sym typeface="Proxima Nova"/>
            </a:endParaRPr>
          </a:p>
          <a:p>
            <a:pPr indent="-342900" lvl="0" marL="457200" rtl="0" algn="l">
              <a:lnSpc>
                <a:spcPct val="115000"/>
              </a:lnSpc>
              <a:spcBef>
                <a:spcPts val="0"/>
              </a:spcBef>
              <a:spcAft>
                <a:spcPts val="0"/>
              </a:spcAft>
              <a:buSzPts val="1800"/>
              <a:buFont typeface="Proxima Nova"/>
              <a:buChar char="-"/>
            </a:pPr>
            <a:r>
              <a:rPr lang="en">
                <a:latin typeface="Proxima Nova"/>
                <a:ea typeface="Proxima Nova"/>
                <a:cs typeface="Proxima Nova"/>
                <a:sym typeface="Proxima Nova"/>
              </a:rPr>
              <a:t>Try</a:t>
            </a:r>
            <a:br>
              <a:rPr lang="en">
                <a:latin typeface="Proxima Nova"/>
                <a:ea typeface="Proxima Nova"/>
                <a:cs typeface="Proxima Nova"/>
                <a:sym typeface="Proxima Nova"/>
              </a:rPr>
            </a:br>
            <a:r>
              <a:rPr lang="en">
                <a:latin typeface="Proxima Nova"/>
                <a:ea typeface="Proxima Nova"/>
                <a:cs typeface="Proxima Nova"/>
                <a:sym typeface="Proxima Nova"/>
              </a:rPr>
              <a:t>biasanya kita sisipkan code javascript yang mungkin terjadi error</a:t>
            </a:r>
            <a:endParaRPr>
              <a:latin typeface="Proxima Nova"/>
              <a:ea typeface="Proxima Nova"/>
              <a:cs typeface="Proxima Nova"/>
              <a:sym typeface="Proxima Nova"/>
            </a:endParaRPr>
          </a:p>
          <a:p>
            <a:pPr indent="-342900" lvl="0" marL="457200" rtl="0" algn="l">
              <a:lnSpc>
                <a:spcPct val="115000"/>
              </a:lnSpc>
              <a:spcBef>
                <a:spcPts val="0"/>
              </a:spcBef>
              <a:spcAft>
                <a:spcPts val="0"/>
              </a:spcAft>
              <a:buSzPts val="1800"/>
              <a:buFont typeface="Proxima Nova"/>
              <a:buChar char="-"/>
            </a:pPr>
            <a:r>
              <a:rPr lang="en">
                <a:latin typeface="Proxima Nova"/>
                <a:ea typeface="Proxima Nova"/>
                <a:cs typeface="Proxima Nova"/>
                <a:sym typeface="Proxima Nova"/>
              </a:rPr>
              <a:t>Catch</a:t>
            </a:r>
            <a:br>
              <a:rPr lang="en">
                <a:latin typeface="Proxima Nova"/>
                <a:ea typeface="Proxima Nova"/>
                <a:cs typeface="Proxima Nova"/>
                <a:sym typeface="Proxima Nova"/>
              </a:rPr>
            </a:br>
            <a:r>
              <a:rPr lang="en">
                <a:latin typeface="Proxima Nova"/>
                <a:ea typeface="Proxima Nova"/>
                <a:cs typeface="Proxima Nova"/>
                <a:sym typeface="Proxima Nova"/>
              </a:rPr>
              <a:t>blok inilah yang akan menangkap error yang terjadi pada blok Try apabila pada blok Try si error muncul.</a:t>
            </a:r>
            <a:endParaRPr>
              <a:latin typeface="Proxima Nova"/>
              <a:ea typeface="Proxima Nova"/>
              <a:cs typeface="Proxima Nova"/>
              <a:sym typeface="Proxima Nova"/>
            </a:endParaRPr>
          </a:p>
          <a:p>
            <a:pPr indent="-342900" lvl="0" marL="457200" rtl="0" algn="l">
              <a:lnSpc>
                <a:spcPct val="115000"/>
              </a:lnSpc>
              <a:spcBef>
                <a:spcPts val="0"/>
              </a:spcBef>
              <a:spcAft>
                <a:spcPts val="0"/>
              </a:spcAft>
              <a:buSzPts val="1800"/>
              <a:buFont typeface="Proxima Nova"/>
              <a:buChar char="-"/>
            </a:pPr>
            <a:r>
              <a:rPr lang="en">
                <a:latin typeface="Proxima Nova"/>
                <a:ea typeface="Proxima Nova"/>
                <a:cs typeface="Proxima Nova"/>
                <a:sym typeface="Proxima Nova"/>
              </a:rPr>
              <a:t>finally</a:t>
            </a:r>
            <a:endParaRPr>
              <a:latin typeface="Proxima Nova"/>
              <a:ea typeface="Proxima Nova"/>
              <a:cs typeface="Proxima Nova"/>
              <a:sym typeface="Proxima Nova"/>
            </a:endParaRPr>
          </a:p>
          <a:p>
            <a:pPr indent="0" lvl="0" marL="457200" rtl="0" algn="l">
              <a:lnSpc>
                <a:spcPct val="115000"/>
              </a:lnSpc>
              <a:spcBef>
                <a:spcPts val="0"/>
              </a:spcBef>
              <a:spcAft>
                <a:spcPts val="0"/>
              </a:spcAft>
              <a:buSzPts val="1800"/>
              <a:buNone/>
            </a:pPr>
            <a:r>
              <a:rPr lang="en">
                <a:latin typeface="Proxima Nova"/>
                <a:ea typeface="Proxima Nova"/>
                <a:cs typeface="Proxima Nova"/>
                <a:sym typeface="Proxima Nova"/>
              </a:rPr>
              <a:t>blok ini digunakan untuk apapun yang terjadi pada blok Try, baik itu error atau tidak, akan selalu dijalankan.</a:t>
            </a:r>
            <a:endParaRPr>
              <a:latin typeface="Proxima Nova"/>
              <a:ea typeface="Proxima Nova"/>
              <a:cs typeface="Proxima Nova"/>
              <a:sym typeface="Proxima Nova"/>
            </a:endParaRPr>
          </a:p>
          <a:p>
            <a:pPr indent="0" lvl="0" marL="0" rtl="0" algn="l">
              <a:lnSpc>
                <a:spcPct val="115000"/>
              </a:lnSpc>
              <a:spcBef>
                <a:spcPts val="0"/>
              </a:spcBef>
              <a:spcAft>
                <a:spcPts val="0"/>
              </a:spcAft>
              <a:buSzPts val="1800"/>
              <a:buNone/>
            </a:pPr>
            <a:r>
              <a:t/>
            </a:r>
            <a:endParaRPr>
              <a:latin typeface="Proxima Nova"/>
              <a:ea typeface="Proxima Nova"/>
              <a:cs typeface="Proxima Nova"/>
              <a:sym typeface="Proxima Nova"/>
            </a:endParaRPr>
          </a:p>
          <a:p>
            <a:pPr indent="0" lvl="0" marL="0" rtl="0" algn="l">
              <a:lnSpc>
                <a:spcPct val="115000"/>
              </a:lnSpc>
              <a:spcBef>
                <a:spcPts val="0"/>
              </a:spcBef>
              <a:spcAft>
                <a:spcPts val="0"/>
              </a:spcAft>
              <a:buSzPts val="1800"/>
              <a:buNone/>
            </a:pPr>
            <a:r>
              <a:t/>
            </a:r>
            <a:endParaRPr>
              <a:latin typeface="Proxima Nova"/>
              <a:ea typeface="Proxima Nova"/>
              <a:cs typeface="Proxima Nova"/>
              <a:sym typeface="Proxima Nova"/>
            </a:endParaRPr>
          </a:p>
        </p:txBody>
      </p:sp>
      <p:sp>
        <p:nvSpPr>
          <p:cNvPr id="174" name="Google Shape;174;p27"/>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666666"/>
                </a:solidFill>
                <a:latin typeface="Roboto Medium"/>
                <a:ea typeface="Roboto Medium"/>
                <a:cs typeface="Roboto Medium"/>
                <a:sym typeface="Roboto Medium"/>
              </a:rPr>
              <a:t>JavaScript Introduction Lesson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2871225" y="2063925"/>
            <a:ext cx="5917500" cy="109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Homeworks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938725" y="849975"/>
            <a:ext cx="7745400" cy="492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Task</a:t>
            </a:r>
            <a:endParaRPr/>
          </a:p>
        </p:txBody>
      </p:sp>
      <p:sp>
        <p:nvSpPr>
          <p:cNvPr id="185" name="Google Shape;185;p29"/>
          <p:cNvSpPr txBox="1"/>
          <p:nvPr>
            <p:ph idx="1" type="body"/>
          </p:nvPr>
        </p:nvSpPr>
        <p:spPr>
          <a:xfrm>
            <a:off x="546000" y="1260125"/>
            <a:ext cx="7745400" cy="8313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dk2"/>
              </a:buClr>
              <a:buSzPts val="1400"/>
              <a:buFont typeface="Proxima Nova"/>
              <a:buAutoNum type="arabicPeriod"/>
            </a:pPr>
            <a:r>
              <a:rPr lang="en" sz="1400">
                <a:solidFill>
                  <a:schemeClr val="dk2"/>
                </a:solidFill>
              </a:rPr>
              <a:t>Buatlah sambungan program menggunakan then catch dan juga try catch untuk mengecek hari kerja dari kode Asynchronous dibawah dan jelaskan penggunaan then catch dan try catch dengan memberikan komentar di bawahnya:</a:t>
            </a:r>
            <a:endParaRPr/>
          </a:p>
        </p:txBody>
      </p:sp>
      <p:sp>
        <p:nvSpPr>
          <p:cNvPr id="186" name="Google Shape;186;p29"/>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666666"/>
                </a:solidFill>
                <a:latin typeface="Roboto Medium"/>
                <a:ea typeface="Roboto Medium"/>
                <a:cs typeface="Roboto Medium"/>
                <a:sym typeface="Roboto Medium"/>
              </a:rPr>
              <a:t>JavaScript Introduction Lesson</a:t>
            </a:r>
            <a:endParaRPr/>
          </a:p>
        </p:txBody>
      </p:sp>
      <p:pic>
        <p:nvPicPr>
          <p:cNvPr id="187" name="Google Shape;187;p29"/>
          <p:cNvPicPr preferRelativeResize="0"/>
          <p:nvPr/>
        </p:nvPicPr>
        <p:blipFill rotWithShape="1">
          <a:blip r:embed="rId3">
            <a:alphaModFix/>
          </a:blip>
          <a:srcRect b="0" l="0" r="0" t="0"/>
          <a:stretch/>
        </p:blipFill>
        <p:spPr>
          <a:xfrm>
            <a:off x="1118299" y="2022199"/>
            <a:ext cx="6290325" cy="2605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938725" y="849975"/>
            <a:ext cx="7745400" cy="492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Task</a:t>
            </a:r>
            <a:endParaRPr/>
          </a:p>
        </p:txBody>
      </p:sp>
      <p:sp>
        <p:nvSpPr>
          <p:cNvPr id="193" name="Google Shape;193;p30"/>
          <p:cNvSpPr txBox="1"/>
          <p:nvPr>
            <p:ph idx="1" type="body"/>
          </p:nvPr>
        </p:nvSpPr>
        <p:spPr>
          <a:xfrm>
            <a:off x="557725" y="1319475"/>
            <a:ext cx="7745400" cy="3186000"/>
          </a:xfrm>
          <a:prstGeom prst="rect">
            <a:avLst/>
          </a:prstGeom>
        </p:spPr>
        <p:txBody>
          <a:bodyPr anchorCtr="0" anchor="t" bIns="91425" lIns="91425" spcFirstLastPara="1" rIns="91425" wrap="square" tIns="91425">
            <a:normAutofit lnSpcReduction="20000"/>
          </a:bodyPr>
          <a:lstStyle/>
          <a:p>
            <a:pPr indent="-317500" lvl="0" marL="457200" rtl="0" algn="l">
              <a:lnSpc>
                <a:spcPct val="100000"/>
              </a:lnSpc>
              <a:spcBef>
                <a:spcPts val="0"/>
              </a:spcBef>
              <a:spcAft>
                <a:spcPts val="0"/>
              </a:spcAft>
              <a:buClr>
                <a:schemeClr val="dk2"/>
              </a:buClr>
              <a:buSzPts val="1400"/>
              <a:buFont typeface="Proxima Nova"/>
              <a:buAutoNum type="arabicPeriod" startAt="2"/>
            </a:pPr>
            <a:r>
              <a:rPr lang="en" sz="1400">
                <a:solidFill>
                  <a:schemeClr val="dk2"/>
                </a:solidFill>
              </a:rPr>
              <a:t>Buat program menggunakan callback function untuk melanjutkan dan menampilkan semua bulan menggunakan method map</a:t>
            </a:r>
            <a:endParaRPr sz="1400">
              <a:solidFill>
                <a:schemeClr val="dk2"/>
              </a:solidFill>
            </a:endParaRPr>
          </a:p>
          <a:p>
            <a:pPr indent="0" lvl="0" marL="457200" rtl="0" algn="l">
              <a:lnSpc>
                <a:spcPct val="100000"/>
              </a:lnSpc>
              <a:spcBef>
                <a:spcPts val="0"/>
              </a:spcBef>
              <a:spcAft>
                <a:spcPts val="0"/>
              </a:spcAft>
              <a:buClr>
                <a:schemeClr val="dk1"/>
              </a:buClr>
              <a:buSzPts val="1400"/>
              <a:buFont typeface="Arial"/>
              <a:buNone/>
            </a:pPr>
            <a:r>
              <a:t/>
            </a:r>
            <a:endParaRPr sz="1400">
              <a:solidFill>
                <a:schemeClr val="dk2"/>
              </a:solidFill>
            </a:endParaRPr>
          </a:p>
          <a:p>
            <a:pPr indent="0" lvl="0" marL="457200" rtl="0" algn="l">
              <a:lnSpc>
                <a:spcPct val="100000"/>
              </a:lnSpc>
              <a:spcBef>
                <a:spcPts val="0"/>
              </a:spcBef>
              <a:spcAft>
                <a:spcPts val="0"/>
              </a:spcAft>
              <a:buClr>
                <a:schemeClr val="dk1"/>
              </a:buClr>
              <a:buSzPts val="1400"/>
              <a:buFont typeface="Arial"/>
              <a:buNone/>
            </a:pPr>
            <a:r>
              <a:t/>
            </a:r>
            <a:endParaRPr sz="1400">
              <a:solidFill>
                <a:schemeClr val="dk2"/>
              </a:solidFill>
            </a:endParaRPr>
          </a:p>
          <a:p>
            <a:pPr indent="0" lvl="0" marL="457200" rtl="0" algn="l">
              <a:lnSpc>
                <a:spcPct val="100000"/>
              </a:lnSpc>
              <a:spcBef>
                <a:spcPts val="0"/>
              </a:spcBef>
              <a:spcAft>
                <a:spcPts val="0"/>
              </a:spcAft>
              <a:buClr>
                <a:schemeClr val="dk1"/>
              </a:buClr>
              <a:buSzPts val="1400"/>
              <a:buFont typeface="Arial"/>
              <a:buNone/>
            </a:pPr>
            <a:r>
              <a:t/>
            </a:r>
            <a:endParaRPr sz="1400">
              <a:solidFill>
                <a:schemeClr val="dk2"/>
              </a:solidFill>
            </a:endParaRPr>
          </a:p>
          <a:p>
            <a:pPr indent="0" lvl="0" marL="457200" rtl="0" algn="l">
              <a:lnSpc>
                <a:spcPct val="100000"/>
              </a:lnSpc>
              <a:spcBef>
                <a:spcPts val="0"/>
              </a:spcBef>
              <a:spcAft>
                <a:spcPts val="0"/>
              </a:spcAft>
              <a:buClr>
                <a:schemeClr val="dk1"/>
              </a:buClr>
              <a:buSzPts val="1400"/>
              <a:buFont typeface="Arial"/>
              <a:buNone/>
            </a:pPr>
            <a:r>
              <a:t/>
            </a:r>
            <a:endParaRPr sz="1400">
              <a:solidFill>
                <a:schemeClr val="dk2"/>
              </a:solidFill>
            </a:endParaRPr>
          </a:p>
          <a:p>
            <a:pPr indent="0" lvl="0" marL="457200" rtl="0" algn="l">
              <a:lnSpc>
                <a:spcPct val="100000"/>
              </a:lnSpc>
              <a:spcBef>
                <a:spcPts val="0"/>
              </a:spcBef>
              <a:spcAft>
                <a:spcPts val="0"/>
              </a:spcAft>
              <a:buClr>
                <a:schemeClr val="dk1"/>
              </a:buClr>
              <a:buSzPts val="1400"/>
              <a:buFont typeface="Arial"/>
              <a:buNone/>
            </a:pPr>
            <a:r>
              <a:t/>
            </a:r>
            <a:endParaRPr sz="1400">
              <a:solidFill>
                <a:schemeClr val="dk2"/>
              </a:solidFill>
            </a:endParaRPr>
          </a:p>
          <a:p>
            <a:pPr indent="0" lvl="0" marL="457200" rtl="0" algn="l">
              <a:lnSpc>
                <a:spcPct val="100000"/>
              </a:lnSpc>
              <a:spcBef>
                <a:spcPts val="0"/>
              </a:spcBef>
              <a:spcAft>
                <a:spcPts val="0"/>
              </a:spcAft>
              <a:buClr>
                <a:schemeClr val="dk1"/>
              </a:buClr>
              <a:buSzPts val="1400"/>
              <a:buFont typeface="Arial"/>
              <a:buNone/>
            </a:pPr>
            <a:r>
              <a:t/>
            </a:r>
            <a:endParaRPr sz="1400">
              <a:solidFill>
                <a:schemeClr val="dk2"/>
              </a:solidFill>
            </a:endParaRPr>
          </a:p>
          <a:p>
            <a:pPr indent="0" lvl="0" marL="457200" rtl="0" algn="l">
              <a:lnSpc>
                <a:spcPct val="100000"/>
              </a:lnSpc>
              <a:spcBef>
                <a:spcPts val="0"/>
              </a:spcBef>
              <a:spcAft>
                <a:spcPts val="0"/>
              </a:spcAft>
              <a:buClr>
                <a:schemeClr val="dk1"/>
              </a:buClr>
              <a:buSzPts val="1400"/>
              <a:buFont typeface="Arial"/>
              <a:buNone/>
            </a:pPr>
            <a:r>
              <a:t/>
            </a:r>
            <a:endParaRPr sz="1400">
              <a:solidFill>
                <a:schemeClr val="dk2"/>
              </a:solidFill>
            </a:endParaRPr>
          </a:p>
          <a:p>
            <a:pPr indent="0" lvl="0" marL="457200" rtl="0" algn="l">
              <a:lnSpc>
                <a:spcPct val="100000"/>
              </a:lnSpc>
              <a:spcBef>
                <a:spcPts val="0"/>
              </a:spcBef>
              <a:spcAft>
                <a:spcPts val="0"/>
              </a:spcAft>
              <a:buClr>
                <a:schemeClr val="dk1"/>
              </a:buClr>
              <a:buSzPts val="1400"/>
              <a:buFont typeface="Arial"/>
              <a:buNone/>
            </a:pPr>
            <a:r>
              <a:t/>
            </a:r>
            <a:endParaRPr sz="1400">
              <a:solidFill>
                <a:schemeClr val="dk2"/>
              </a:solidFill>
            </a:endParaRPr>
          </a:p>
          <a:p>
            <a:pPr indent="0" lvl="0" marL="457200" rtl="0" algn="l">
              <a:lnSpc>
                <a:spcPct val="100000"/>
              </a:lnSpc>
              <a:spcBef>
                <a:spcPts val="0"/>
              </a:spcBef>
              <a:spcAft>
                <a:spcPts val="0"/>
              </a:spcAft>
              <a:buClr>
                <a:schemeClr val="dk1"/>
              </a:buClr>
              <a:buSzPts val="1400"/>
              <a:buFont typeface="Arial"/>
              <a:buNone/>
            </a:pPr>
            <a:r>
              <a:t/>
            </a:r>
            <a:endParaRPr sz="1400">
              <a:solidFill>
                <a:schemeClr val="dk2"/>
              </a:solidFill>
            </a:endParaRPr>
          </a:p>
          <a:p>
            <a:pPr indent="0" lvl="0" marL="457200" rtl="0" algn="l">
              <a:lnSpc>
                <a:spcPct val="100000"/>
              </a:lnSpc>
              <a:spcBef>
                <a:spcPts val="0"/>
              </a:spcBef>
              <a:spcAft>
                <a:spcPts val="0"/>
              </a:spcAft>
              <a:buClr>
                <a:schemeClr val="dk1"/>
              </a:buClr>
              <a:buSzPts val="1400"/>
              <a:buFont typeface="Arial"/>
              <a:buNone/>
            </a:pPr>
            <a:r>
              <a:t/>
            </a:r>
            <a:endParaRPr sz="1400">
              <a:solidFill>
                <a:schemeClr val="dk2"/>
              </a:solidFill>
            </a:endParaRPr>
          </a:p>
          <a:p>
            <a:pPr indent="0" lvl="0" marL="457200" rtl="0" algn="l">
              <a:lnSpc>
                <a:spcPct val="100000"/>
              </a:lnSpc>
              <a:spcBef>
                <a:spcPts val="0"/>
              </a:spcBef>
              <a:spcAft>
                <a:spcPts val="0"/>
              </a:spcAft>
              <a:buClr>
                <a:schemeClr val="dk1"/>
              </a:buClr>
              <a:buSzPts val="1400"/>
              <a:buFont typeface="Arial"/>
              <a:buNone/>
            </a:pPr>
            <a:r>
              <a:t/>
            </a:r>
            <a:endParaRPr sz="1400">
              <a:solidFill>
                <a:schemeClr val="dk2"/>
              </a:solidFill>
            </a:endParaRPr>
          </a:p>
          <a:p>
            <a:pPr indent="0" lvl="0" marL="457200" rtl="0" algn="l">
              <a:lnSpc>
                <a:spcPct val="100000"/>
              </a:lnSpc>
              <a:spcBef>
                <a:spcPts val="0"/>
              </a:spcBef>
              <a:spcAft>
                <a:spcPts val="0"/>
              </a:spcAft>
              <a:buClr>
                <a:schemeClr val="dk1"/>
              </a:buClr>
              <a:buSzPts val="1400"/>
              <a:buFont typeface="Arial"/>
              <a:buNone/>
            </a:pPr>
            <a:r>
              <a:t/>
            </a:r>
            <a:endParaRPr sz="1400">
              <a:solidFill>
                <a:schemeClr val="dk2"/>
              </a:solidFill>
            </a:endParaRPr>
          </a:p>
          <a:p>
            <a:pPr indent="0" lvl="0" marL="457200" rtl="0" algn="l">
              <a:lnSpc>
                <a:spcPct val="100000"/>
              </a:lnSpc>
              <a:spcBef>
                <a:spcPts val="0"/>
              </a:spcBef>
              <a:spcAft>
                <a:spcPts val="0"/>
              </a:spcAft>
              <a:buClr>
                <a:schemeClr val="dk1"/>
              </a:buClr>
              <a:buSzPts val="1400"/>
              <a:buFont typeface="Arial"/>
              <a:buNone/>
            </a:pPr>
            <a:r>
              <a:rPr lang="en" sz="1400">
                <a:solidFill>
                  <a:schemeClr val="dk2"/>
                </a:solidFill>
              </a:rPr>
              <a:t>Contoh:</a:t>
            </a:r>
            <a:endParaRPr sz="1400">
              <a:solidFill>
                <a:schemeClr val="dk2"/>
              </a:solidFill>
            </a:endParaRPr>
          </a:p>
          <a:p>
            <a:pPr indent="0" lvl="0" marL="457200" rtl="0" algn="l">
              <a:lnSpc>
                <a:spcPct val="100000"/>
              </a:lnSpc>
              <a:spcBef>
                <a:spcPts val="0"/>
              </a:spcBef>
              <a:spcAft>
                <a:spcPts val="0"/>
              </a:spcAft>
              <a:buClr>
                <a:schemeClr val="dk1"/>
              </a:buClr>
              <a:buSzPts val="1400"/>
              <a:buFont typeface="Arial"/>
              <a:buNone/>
            </a:pPr>
            <a:r>
              <a:rPr lang="en" sz="1400">
                <a:solidFill>
                  <a:schemeClr val="dk2"/>
                </a:solidFill>
              </a:rPr>
              <a:t>	getmonth(showMonth)</a:t>
            </a:r>
            <a:endParaRPr/>
          </a:p>
        </p:txBody>
      </p:sp>
      <p:sp>
        <p:nvSpPr>
          <p:cNvPr id="194" name="Google Shape;194;p30"/>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666666"/>
                </a:solidFill>
                <a:latin typeface="Roboto Medium"/>
                <a:ea typeface="Roboto Medium"/>
                <a:cs typeface="Roboto Medium"/>
                <a:sym typeface="Roboto Medium"/>
              </a:rPr>
              <a:t>JavaScript Introduction Lesson</a:t>
            </a:r>
            <a:endParaRPr>
              <a:solidFill>
                <a:srgbClr val="666666"/>
              </a:solidFill>
            </a:endParaRPr>
          </a:p>
        </p:txBody>
      </p:sp>
      <p:pic>
        <p:nvPicPr>
          <p:cNvPr id="195" name="Google Shape;195;p30"/>
          <p:cNvPicPr preferRelativeResize="0"/>
          <p:nvPr/>
        </p:nvPicPr>
        <p:blipFill>
          <a:blip r:embed="rId3">
            <a:alphaModFix/>
          </a:blip>
          <a:stretch>
            <a:fillRect/>
          </a:stretch>
        </p:blipFill>
        <p:spPr>
          <a:xfrm>
            <a:off x="899150" y="1793851"/>
            <a:ext cx="7997174" cy="1939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3"/>
          <p:cNvSpPr txBox="1"/>
          <p:nvPr>
            <p:ph type="title"/>
          </p:nvPr>
        </p:nvSpPr>
        <p:spPr>
          <a:xfrm>
            <a:off x="938725" y="849975"/>
            <a:ext cx="7745400" cy="46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Proxima Nova"/>
                <a:ea typeface="Proxima Nova"/>
                <a:cs typeface="Proxima Nova"/>
                <a:sym typeface="Proxima Nova"/>
              </a:rPr>
              <a:t>Rules</a:t>
            </a:r>
            <a:endParaRPr b="1">
              <a:latin typeface="Proxima Nova"/>
              <a:ea typeface="Proxima Nova"/>
              <a:cs typeface="Proxima Nova"/>
              <a:sym typeface="Proxima Nova"/>
            </a:endParaRPr>
          </a:p>
        </p:txBody>
      </p:sp>
      <p:sp>
        <p:nvSpPr>
          <p:cNvPr id="74" name="Google Shape;74;p13"/>
          <p:cNvSpPr txBox="1"/>
          <p:nvPr>
            <p:ph idx="1" type="body"/>
          </p:nvPr>
        </p:nvSpPr>
        <p:spPr>
          <a:xfrm>
            <a:off x="938725" y="1319475"/>
            <a:ext cx="7745400" cy="3186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Absence</a:t>
            </a:r>
            <a:endParaRPr>
              <a:solidFill>
                <a:srgbClr val="616161"/>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Follow the rules</a:t>
            </a:r>
            <a:endParaRPr>
              <a:solidFill>
                <a:srgbClr val="616161"/>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Ask us anything (bootcamp matters in private)</a:t>
            </a:r>
            <a:endParaRPr>
              <a:solidFill>
                <a:srgbClr val="616161"/>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Speak for yourself first</a:t>
            </a:r>
            <a:endParaRPr>
              <a:solidFill>
                <a:srgbClr val="616161"/>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Trainer availability</a:t>
            </a:r>
            <a:endParaRPr>
              <a:solidFill>
                <a:srgbClr val="616161"/>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Independent</a:t>
            </a:r>
            <a:endParaRPr>
              <a:solidFill>
                <a:srgbClr val="616161"/>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Hard work</a:t>
            </a:r>
            <a:endParaRPr>
              <a:solidFill>
                <a:srgbClr val="616161"/>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Do your best</a:t>
            </a:r>
            <a:endParaRPr>
              <a:solidFill>
                <a:srgbClr val="616161"/>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Continuous self improvement</a:t>
            </a:r>
            <a:endParaRPr>
              <a:latin typeface="Proxima Nova"/>
              <a:ea typeface="Proxima Nova"/>
              <a:cs typeface="Proxima Nova"/>
              <a:sym typeface="Proxima Nova"/>
            </a:endParaRPr>
          </a:p>
        </p:txBody>
      </p:sp>
      <p:sp>
        <p:nvSpPr>
          <p:cNvPr id="75" name="Google Shape;75;p13"/>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666666"/>
                </a:solidFill>
                <a:latin typeface="Roboto Medium"/>
                <a:ea typeface="Roboto Medium"/>
                <a:cs typeface="Roboto Medium"/>
                <a:sym typeface="Roboto Medium"/>
              </a:rPr>
              <a:t>JavaScript Introduction Lesson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938725" y="849975"/>
            <a:ext cx="7745400" cy="492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Task</a:t>
            </a:r>
            <a:endParaRPr/>
          </a:p>
        </p:txBody>
      </p:sp>
      <p:sp>
        <p:nvSpPr>
          <p:cNvPr id="201" name="Google Shape;201;p31"/>
          <p:cNvSpPr txBox="1"/>
          <p:nvPr>
            <p:ph idx="1" type="body"/>
          </p:nvPr>
        </p:nvSpPr>
        <p:spPr>
          <a:xfrm>
            <a:off x="555900" y="1296775"/>
            <a:ext cx="8128200" cy="31860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chemeClr val="dk2"/>
              </a:buClr>
              <a:buSzPts val="1400"/>
              <a:buFont typeface="Proxima Nova"/>
              <a:buAutoNum type="arabicPeriod" startAt="3"/>
            </a:pPr>
            <a:r>
              <a:rPr lang="en" sz="1400">
                <a:solidFill>
                  <a:schemeClr val="dk2"/>
                </a:solidFill>
              </a:rPr>
              <a:t>Buatlah 2 program bebas dengan menggunakan promise seperti soal nomor 1</a:t>
            </a:r>
            <a:endParaRPr sz="1400">
              <a:solidFill>
                <a:schemeClr val="dk2"/>
              </a:solidFill>
            </a:endParaRPr>
          </a:p>
          <a:p>
            <a:pPr indent="-317500" lvl="0" marL="457200" rtl="0" algn="l">
              <a:lnSpc>
                <a:spcPct val="100000"/>
              </a:lnSpc>
              <a:spcBef>
                <a:spcPts val="0"/>
              </a:spcBef>
              <a:spcAft>
                <a:spcPts val="0"/>
              </a:spcAft>
              <a:buClr>
                <a:schemeClr val="dk2"/>
              </a:buClr>
              <a:buSzPts val="1400"/>
              <a:buFont typeface="Proxima Nova"/>
              <a:buAutoNum type="arabicPeriod" startAt="3"/>
            </a:pPr>
            <a:r>
              <a:rPr lang="en" sz="1400">
                <a:solidFill>
                  <a:schemeClr val="dk2"/>
                </a:solidFill>
              </a:rPr>
              <a:t>Buatlah program menggunakan method fetch untuk menampilkan semua name (hanya name nya saja) dari REST API dibawah ini</a:t>
            </a:r>
            <a:br>
              <a:rPr lang="en" sz="1400">
                <a:solidFill>
                  <a:schemeClr val="dk2"/>
                </a:solidFill>
              </a:rPr>
            </a:br>
            <a:r>
              <a:rPr lang="en" sz="1300" u="sng">
                <a:solidFill>
                  <a:schemeClr val="accent5"/>
                </a:solidFill>
                <a:latin typeface="Arial"/>
                <a:ea typeface="Arial"/>
                <a:cs typeface="Arial"/>
                <a:sym typeface="Arial"/>
                <a:hlinkClick r:id="rId3">
                  <a:extLst>
                    <a:ext uri="{A12FA001-AC4F-418D-AE19-62706E023703}">
                      <ahyp:hlinkClr val="tx"/>
                    </a:ext>
                  </a:extLst>
                </a:hlinkClick>
              </a:rPr>
              <a:t>https://jsonplaceholder.typicode.com/users</a:t>
            </a:r>
            <a:br>
              <a:rPr lang="en" sz="1400">
                <a:solidFill>
                  <a:schemeClr val="dk2"/>
                </a:solidFill>
              </a:rPr>
            </a:br>
            <a:r>
              <a:rPr lang="en" sz="1400">
                <a:solidFill>
                  <a:schemeClr val="dk2"/>
                </a:solidFill>
              </a:rPr>
              <a:t>Gunakan debugger console bawaan browser Chrome untuk melihat hasilnya</a:t>
            </a:r>
            <a:endParaRPr/>
          </a:p>
        </p:txBody>
      </p:sp>
      <p:sp>
        <p:nvSpPr>
          <p:cNvPr id="202" name="Google Shape;202;p31"/>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666666"/>
                </a:solidFill>
                <a:latin typeface="Roboto Medium"/>
                <a:ea typeface="Roboto Medium"/>
                <a:cs typeface="Roboto Medium"/>
                <a:sym typeface="Roboto Medium"/>
              </a:rPr>
              <a:t>JavaScript Introduction Lesson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4"/>
          <p:cNvSpPr txBox="1"/>
          <p:nvPr>
            <p:ph type="title"/>
          </p:nvPr>
        </p:nvSpPr>
        <p:spPr>
          <a:xfrm>
            <a:off x="938725" y="849975"/>
            <a:ext cx="7745400" cy="46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Proxima Nova"/>
                <a:ea typeface="Proxima Nova"/>
                <a:cs typeface="Proxima Nova"/>
                <a:sym typeface="Proxima Nova"/>
              </a:rPr>
              <a:t>Objective</a:t>
            </a:r>
            <a:endParaRPr b="1">
              <a:latin typeface="Proxima Nova"/>
              <a:ea typeface="Proxima Nova"/>
              <a:cs typeface="Proxima Nova"/>
              <a:sym typeface="Proxima Nova"/>
            </a:endParaRPr>
          </a:p>
        </p:txBody>
      </p:sp>
      <p:sp>
        <p:nvSpPr>
          <p:cNvPr id="81" name="Google Shape;81;p14"/>
          <p:cNvSpPr txBox="1"/>
          <p:nvPr>
            <p:ph idx="1" type="body"/>
          </p:nvPr>
        </p:nvSpPr>
        <p:spPr>
          <a:xfrm>
            <a:off x="938725" y="1319475"/>
            <a:ext cx="7745400" cy="31860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Proxima Nova"/>
              <a:buChar char="●"/>
            </a:pPr>
            <a:r>
              <a:rPr lang="en">
                <a:latin typeface="Proxima Nova"/>
                <a:ea typeface="Proxima Nova"/>
                <a:cs typeface="Proxima Nova"/>
                <a:sym typeface="Proxima Nova"/>
              </a:rPr>
              <a:t>Asynchronous</a:t>
            </a:r>
            <a:endParaRPr>
              <a:latin typeface="Proxima Nova"/>
              <a:ea typeface="Proxima Nova"/>
              <a:cs typeface="Proxima Nova"/>
              <a:sym typeface="Proxima Nova"/>
            </a:endParaRPr>
          </a:p>
          <a:p>
            <a:pPr indent="-342900" lvl="0" marL="457200" rtl="0" algn="l">
              <a:lnSpc>
                <a:spcPct val="150000"/>
              </a:lnSpc>
              <a:spcBef>
                <a:spcPts val="0"/>
              </a:spcBef>
              <a:spcAft>
                <a:spcPts val="0"/>
              </a:spcAft>
              <a:buSzPts val="1800"/>
              <a:buFont typeface="Proxima Nova"/>
              <a:buChar char="●"/>
            </a:pPr>
            <a:r>
              <a:rPr lang="en">
                <a:latin typeface="Proxima Nova"/>
                <a:ea typeface="Proxima Nova"/>
                <a:cs typeface="Proxima Nova"/>
                <a:sym typeface="Proxima Nova"/>
              </a:rPr>
              <a:t>Promise</a:t>
            </a:r>
            <a:endParaRPr>
              <a:latin typeface="Proxima Nova"/>
              <a:ea typeface="Proxima Nova"/>
              <a:cs typeface="Proxima Nova"/>
              <a:sym typeface="Proxima Nova"/>
            </a:endParaRPr>
          </a:p>
          <a:p>
            <a:pPr indent="-342900" lvl="0" marL="457200" rtl="0" algn="l">
              <a:lnSpc>
                <a:spcPct val="150000"/>
              </a:lnSpc>
              <a:spcBef>
                <a:spcPts val="0"/>
              </a:spcBef>
              <a:spcAft>
                <a:spcPts val="0"/>
              </a:spcAft>
              <a:buSzPts val="1800"/>
              <a:buFont typeface="Proxima Nova"/>
              <a:buChar char="●"/>
            </a:pPr>
            <a:r>
              <a:rPr lang="en">
                <a:latin typeface="Proxima Nova"/>
                <a:ea typeface="Proxima Nova"/>
                <a:cs typeface="Proxima Nova"/>
                <a:sym typeface="Proxima Nova"/>
              </a:rPr>
              <a:t>Callback Asynchronous</a:t>
            </a:r>
            <a:endParaRPr>
              <a:latin typeface="Proxima Nova"/>
              <a:ea typeface="Proxima Nova"/>
              <a:cs typeface="Proxima Nova"/>
              <a:sym typeface="Proxima Nova"/>
            </a:endParaRPr>
          </a:p>
          <a:p>
            <a:pPr indent="-342900" lvl="0" marL="457200" rtl="0" algn="l">
              <a:lnSpc>
                <a:spcPct val="150000"/>
              </a:lnSpc>
              <a:spcBef>
                <a:spcPts val="0"/>
              </a:spcBef>
              <a:spcAft>
                <a:spcPts val="0"/>
              </a:spcAft>
              <a:buSzPts val="1800"/>
              <a:buFont typeface="Proxima Nova"/>
              <a:buChar char="●"/>
            </a:pPr>
            <a:r>
              <a:rPr lang="en">
                <a:latin typeface="Proxima Nova"/>
                <a:ea typeface="Proxima Nova"/>
                <a:cs typeface="Proxima Nova"/>
                <a:sym typeface="Proxima Nova"/>
              </a:rPr>
              <a:t>Async Await</a:t>
            </a:r>
            <a:endParaRPr>
              <a:latin typeface="Proxima Nova"/>
              <a:ea typeface="Proxima Nova"/>
              <a:cs typeface="Proxima Nova"/>
              <a:sym typeface="Proxima Nova"/>
            </a:endParaRPr>
          </a:p>
          <a:p>
            <a:pPr indent="-342900" lvl="0" marL="457200" rtl="0" algn="l">
              <a:lnSpc>
                <a:spcPct val="150000"/>
              </a:lnSpc>
              <a:spcBef>
                <a:spcPts val="0"/>
              </a:spcBef>
              <a:spcAft>
                <a:spcPts val="0"/>
              </a:spcAft>
              <a:buSzPts val="1800"/>
              <a:buFont typeface="Proxima Nova"/>
              <a:buChar char="●"/>
            </a:pPr>
            <a:r>
              <a:rPr lang="en">
                <a:latin typeface="Proxima Nova"/>
                <a:ea typeface="Proxima Nova"/>
                <a:cs typeface="Proxima Nova"/>
                <a:sym typeface="Proxima Nova"/>
              </a:rPr>
              <a:t>Try catch</a:t>
            </a:r>
            <a:endParaRPr>
              <a:latin typeface="Proxima Nova"/>
              <a:ea typeface="Proxima Nova"/>
              <a:cs typeface="Proxima Nova"/>
              <a:sym typeface="Proxima Nova"/>
            </a:endParaRPr>
          </a:p>
        </p:txBody>
      </p:sp>
      <p:sp>
        <p:nvSpPr>
          <p:cNvPr id="82" name="Google Shape;82;p14"/>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666666"/>
                </a:solidFill>
                <a:latin typeface="Roboto Medium"/>
                <a:ea typeface="Roboto Medium"/>
                <a:cs typeface="Roboto Medium"/>
                <a:sym typeface="Roboto Medium"/>
              </a:rPr>
              <a:t>JavaScript Introduction Lesson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type="title"/>
          </p:nvPr>
        </p:nvSpPr>
        <p:spPr>
          <a:xfrm>
            <a:off x="2871225" y="2063925"/>
            <a:ext cx="5917500" cy="109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Asynchronous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938725" y="849975"/>
            <a:ext cx="7745400" cy="46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Proxima Nova"/>
                <a:ea typeface="Proxima Nova"/>
                <a:cs typeface="Proxima Nova"/>
                <a:sym typeface="Proxima Nova"/>
              </a:rPr>
              <a:t>Asynchronous in Javascript</a:t>
            </a:r>
            <a:endParaRPr b="1">
              <a:latin typeface="Proxima Nova"/>
              <a:ea typeface="Proxima Nova"/>
              <a:cs typeface="Proxima Nova"/>
              <a:sym typeface="Proxima Nova"/>
            </a:endParaRPr>
          </a:p>
        </p:txBody>
      </p:sp>
      <p:sp>
        <p:nvSpPr>
          <p:cNvPr id="93" name="Google Shape;93;p16"/>
          <p:cNvSpPr txBox="1"/>
          <p:nvPr>
            <p:ph idx="1" type="body"/>
          </p:nvPr>
        </p:nvSpPr>
        <p:spPr>
          <a:xfrm>
            <a:off x="938725" y="1319475"/>
            <a:ext cx="7745400" cy="3186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Javascript secara default mengeksekusi perintah secara </a:t>
            </a:r>
            <a:r>
              <a:rPr i="1" lang="en"/>
              <a:t>synchronous</a:t>
            </a:r>
            <a:endParaRPr i="1"/>
          </a:p>
          <a:p>
            <a:pPr indent="-342900" lvl="0" marL="457200" rtl="0" algn="l">
              <a:lnSpc>
                <a:spcPct val="115000"/>
              </a:lnSpc>
              <a:spcBef>
                <a:spcPts val="0"/>
              </a:spcBef>
              <a:spcAft>
                <a:spcPts val="0"/>
              </a:spcAft>
              <a:buSzPts val="1800"/>
              <a:buChar char="●"/>
            </a:pPr>
            <a:r>
              <a:rPr lang="en"/>
              <a:t>Tetapi ada beberapa case yang dimana code javascript akan tereksekusi dengan </a:t>
            </a:r>
            <a:r>
              <a:rPr i="1" lang="en"/>
              <a:t>asynchronous </a:t>
            </a:r>
            <a:r>
              <a:rPr lang="en"/>
              <a:t>seperti : </a:t>
            </a:r>
            <a:r>
              <a:rPr i="1" lang="en"/>
              <a:t>event, timer, request ajax, listener</a:t>
            </a:r>
            <a:r>
              <a:rPr lang="en"/>
              <a:t>, interaksi user, dll</a:t>
            </a:r>
            <a:endParaRPr/>
          </a:p>
          <a:p>
            <a:pPr indent="0" lvl="0" marL="457200" rtl="0" algn="l">
              <a:lnSpc>
                <a:spcPct val="115000"/>
              </a:lnSpc>
              <a:spcBef>
                <a:spcPts val="0"/>
              </a:spcBef>
              <a:spcAft>
                <a:spcPts val="0"/>
              </a:spcAft>
              <a:buClr>
                <a:schemeClr val="dk1"/>
              </a:buClr>
              <a:buSzPts val="1100"/>
              <a:buFont typeface="Arial"/>
              <a:buNone/>
            </a:pPr>
            <a:r>
              <a:t/>
            </a:r>
            <a:endParaRPr/>
          </a:p>
          <a:p>
            <a:pPr indent="0" lvl="0" marL="457200" rtl="0" algn="l">
              <a:lnSpc>
                <a:spcPct val="115000"/>
              </a:lnSpc>
              <a:spcBef>
                <a:spcPts val="0"/>
              </a:spcBef>
              <a:spcAft>
                <a:spcPts val="0"/>
              </a:spcAft>
              <a:buSzPts val="1800"/>
              <a:buNone/>
            </a:pPr>
            <a:r>
              <a:t/>
            </a:r>
            <a:endParaRPr/>
          </a:p>
        </p:txBody>
      </p:sp>
      <p:sp>
        <p:nvSpPr>
          <p:cNvPr id="94" name="Google Shape;94;p16"/>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666666"/>
                </a:solidFill>
                <a:latin typeface="Roboto Medium"/>
                <a:ea typeface="Roboto Medium"/>
                <a:cs typeface="Roboto Medium"/>
                <a:sym typeface="Roboto Medium"/>
              </a:rPr>
              <a:t>JavaScript Introduction Lesson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938725" y="849975"/>
            <a:ext cx="7745400" cy="46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Proxima Nova"/>
                <a:ea typeface="Proxima Nova"/>
                <a:cs typeface="Proxima Nova"/>
                <a:sym typeface="Proxima Nova"/>
              </a:rPr>
              <a:t>Asynchronous</a:t>
            </a:r>
            <a:endParaRPr b="1">
              <a:latin typeface="Proxima Nova"/>
              <a:ea typeface="Proxima Nova"/>
              <a:cs typeface="Proxima Nova"/>
              <a:sym typeface="Proxima Nova"/>
            </a:endParaRPr>
          </a:p>
        </p:txBody>
      </p:sp>
      <p:sp>
        <p:nvSpPr>
          <p:cNvPr id="100" name="Google Shape;100;p17"/>
          <p:cNvSpPr txBox="1"/>
          <p:nvPr>
            <p:ph idx="1" type="body"/>
          </p:nvPr>
        </p:nvSpPr>
        <p:spPr>
          <a:xfrm>
            <a:off x="938725" y="1319475"/>
            <a:ext cx="7745400" cy="3186000"/>
          </a:xfrm>
          <a:prstGeom prst="rect">
            <a:avLst/>
          </a:prstGeom>
          <a:noFill/>
          <a:ln>
            <a:noFill/>
          </a:ln>
        </p:spPr>
        <p:txBody>
          <a:bodyPr anchorCtr="0" anchor="t" bIns="91425" lIns="91425" spcFirstLastPara="1" rIns="91425" wrap="square" tIns="91425">
            <a:noAutofit/>
          </a:bodyPr>
          <a:lstStyle/>
          <a:p>
            <a:pPr indent="-330200" lvl="0" marL="228600" rtl="0" algn="l">
              <a:lnSpc>
                <a:spcPct val="115000"/>
              </a:lnSpc>
              <a:spcBef>
                <a:spcPts val="0"/>
              </a:spcBef>
              <a:spcAft>
                <a:spcPts val="0"/>
              </a:spcAft>
              <a:buSzPts val="1600"/>
              <a:buFont typeface="Proxima Nova"/>
              <a:buChar char="-"/>
            </a:pPr>
            <a:r>
              <a:rPr lang="en" sz="1600">
                <a:latin typeface="Proxima Nova"/>
                <a:ea typeface="Proxima Nova"/>
                <a:cs typeface="Proxima Nova"/>
                <a:sym typeface="Proxima Nova"/>
              </a:rPr>
              <a:t>Synchronous = perintah dieksekusi satu persatu sesuai urutan kode yang anda tuliskan</a:t>
            </a:r>
            <a:endParaRPr sz="1600">
              <a:latin typeface="Proxima Nova"/>
              <a:ea typeface="Proxima Nova"/>
              <a:cs typeface="Proxima Nova"/>
              <a:sym typeface="Proxima Nova"/>
            </a:endParaRPr>
          </a:p>
          <a:p>
            <a:pPr indent="-330200" lvl="0" marL="228600" rtl="0" algn="l">
              <a:lnSpc>
                <a:spcPct val="115000"/>
              </a:lnSpc>
              <a:spcBef>
                <a:spcPts val="0"/>
              </a:spcBef>
              <a:spcAft>
                <a:spcPts val="0"/>
              </a:spcAft>
              <a:buSzPts val="1600"/>
              <a:buFont typeface="Proxima Nova"/>
              <a:buChar char="-"/>
            </a:pPr>
            <a:r>
              <a:rPr lang="en" sz="1600">
                <a:latin typeface="Proxima Nova"/>
                <a:ea typeface="Proxima Nova"/>
                <a:cs typeface="Proxima Nova"/>
                <a:sym typeface="Proxima Nova"/>
              </a:rPr>
              <a:t>Asynchronous = hasil eksekusi atau output tidak selalu berdasarkan urutan kode, tetapi berdasarkan waktu proses</a:t>
            </a:r>
            <a:endParaRPr sz="1600">
              <a:latin typeface="Proxima Nova"/>
              <a:ea typeface="Proxima Nova"/>
              <a:cs typeface="Proxima Nova"/>
              <a:sym typeface="Proxima Nova"/>
            </a:endParaRPr>
          </a:p>
          <a:p>
            <a:pPr indent="0" lvl="0" marL="457200" rtl="0" algn="l">
              <a:lnSpc>
                <a:spcPct val="115000"/>
              </a:lnSpc>
              <a:spcBef>
                <a:spcPts val="0"/>
              </a:spcBef>
              <a:spcAft>
                <a:spcPts val="0"/>
              </a:spcAft>
              <a:buSzPts val="1800"/>
              <a:buNone/>
            </a:pPr>
            <a:r>
              <a:t/>
            </a:r>
            <a:endParaRPr>
              <a:latin typeface="Proxima Nova"/>
              <a:ea typeface="Proxima Nova"/>
              <a:cs typeface="Proxima Nova"/>
              <a:sym typeface="Proxima Nova"/>
            </a:endParaRPr>
          </a:p>
          <a:p>
            <a:pPr indent="0" lvl="0" marL="457200" rtl="0" algn="l">
              <a:lnSpc>
                <a:spcPct val="115000"/>
              </a:lnSpc>
              <a:spcBef>
                <a:spcPts val="0"/>
              </a:spcBef>
              <a:spcAft>
                <a:spcPts val="0"/>
              </a:spcAft>
              <a:buSzPts val="1800"/>
              <a:buNone/>
            </a:pPr>
            <a:r>
              <a:t/>
            </a:r>
            <a:endParaRPr>
              <a:latin typeface="Proxima Nova"/>
              <a:ea typeface="Proxima Nova"/>
              <a:cs typeface="Proxima Nova"/>
              <a:sym typeface="Proxima Nova"/>
            </a:endParaRPr>
          </a:p>
          <a:p>
            <a:pPr indent="0" lvl="0" marL="457200" rtl="0" algn="l">
              <a:lnSpc>
                <a:spcPct val="115000"/>
              </a:lnSpc>
              <a:spcBef>
                <a:spcPts val="0"/>
              </a:spcBef>
              <a:spcAft>
                <a:spcPts val="0"/>
              </a:spcAft>
              <a:buSzPts val="1800"/>
              <a:buNone/>
            </a:pPr>
            <a:r>
              <a:t/>
            </a:r>
            <a:endParaRPr>
              <a:latin typeface="Proxima Nova"/>
              <a:ea typeface="Proxima Nova"/>
              <a:cs typeface="Proxima Nova"/>
              <a:sym typeface="Proxima Nova"/>
            </a:endParaRPr>
          </a:p>
          <a:p>
            <a:pPr indent="0" lvl="0" marL="457200" rtl="0" algn="l">
              <a:lnSpc>
                <a:spcPct val="115000"/>
              </a:lnSpc>
              <a:spcBef>
                <a:spcPts val="0"/>
              </a:spcBef>
              <a:spcAft>
                <a:spcPts val="0"/>
              </a:spcAft>
              <a:buSzPts val="1800"/>
              <a:buNone/>
            </a:pPr>
            <a:r>
              <a:t/>
            </a:r>
            <a:endParaRPr>
              <a:latin typeface="Proxima Nova"/>
              <a:ea typeface="Proxima Nova"/>
              <a:cs typeface="Proxima Nova"/>
              <a:sym typeface="Proxima Nova"/>
            </a:endParaRPr>
          </a:p>
          <a:p>
            <a:pPr indent="0" lvl="0" marL="457200" rtl="0" algn="l">
              <a:lnSpc>
                <a:spcPct val="115000"/>
              </a:lnSpc>
              <a:spcBef>
                <a:spcPts val="0"/>
              </a:spcBef>
              <a:spcAft>
                <a:spcPts val="0"/>
              </a:spcAft>
              <a:buSzPts val="1800"/>
              <a:buNone/>
            </a:pPr>
            <a:r>
              <a:t/>
            </a:r>
            <a:endParaRPr>
              <a:latin typeface="Proxima Nova"/>
              <a:ea typeface="Proxima Nova"/>
              <a:cs typeface="Proxima Nova"/>
              <a:sym typeface="Proxima Nova"/>
            </a:endParaRPr>
          </a:p>
          <a:p>
            <a:pPr indent="0" lvl="0" marL="457200" rtl="0" algn="l">
              <a:lnSpc>
                <a:spcPct val="115000"/>
              </a:lnSpc>
              <a:spcBef>
                <a:spcPts val="0"/>
              </a:spcBef>
              <a:spcAft>
                <a:spcPts val="0"/>
              </a:spcAft>
              <a:buSzPts val="1800"/>
              <a:buNone/>
            </a:pPr>
            <a:r>
              <a:t/>
            </a:r>
            <a:endParaRPr>
              <a:latin typeface="Proxima Nova"/>
              <a:ea typeface="Proxima Nova"/>
              <a:cs typeface="Proxima Nova"/>
              <a:sym typeface="Proxima Nova"/>
            </a:endParaRPr>
          </a:p>
          <a:p>
            <a:pPr indent="0" lvl="0" marL="457200" rtl="0" algn="l">
              <a:lnSpc>
                <a:spcPct val="115000"/>
              </a:lnSpc>
              <a:spcBef>
                <a:spcPts val="0"/>
              </a:spcBef>
              <a:spcAft>
                <a:spcPts val="0"/>
              </a:spcAft>
              <a:buSzPts val="1800"/>
              <a:buNone/>
            </a:pPr>
            <a:r>
              <a:t/>
            </a:r>
            <a:endParaRPr>
              <a:latin typeface="Proxima Nova"/>
              <a:ea typeface="Proxima Nova"/>
              <a:cs typeface="Proxima Nova"/>
              <a:sym typeface="Proxima Nova"/>
            </a:endParaRPr>
          </a:p>
        </p:txBody>
      </p:sp>
      <p:pic>
        <p:nvPicPr>
          <p:cNvPr id="101" name="Google Shape;101;p17"/>
          <p:cNvPicPr preferRelativeResize="0"/>
          <p:nvPr/>
        </p:nvPicPr>
        <p:blipFill rotWithShape="1">
          <a:blip r:embed="rId3">
            <a:alphaModFix/>
          </a:blip>
          <a:srcRect b="0" l="0" r="0" t="0"/>
          <a:stretch/>
        </p:blipFill>
        <p:spPr>
          <a:xfrm>
            <a:off x="1371125" y="2495550"/>
            <a:ext cx="6045574" cy="1371075"/>
          </a:xfrm>
          <a:prstGeom prst="rect">
            <a:avLst/>
          </a:prstGeom>
          <a:noFill/>
          <a:ln>
            <a:noFill/>
          </a:ln>
        </p:spPr>
      </p:pic>
      <p:pic>
        <p:nvPicPr>
          <p:cNvPr id="102" name="Google Shape;102;p17"/>
          <p:cNvPicPr preferRelativeResize="0"/>
          <p:nvPr/>
        </p:nvPicPr>
        <p:blipFill rotWithShape="1">
          <a:blip r:embed="rId4">
            <a:alphaModFix/>
          </a:blip>
          <a:srcRect b="0" l="0" r="0" t="0"/>
          <a:stretch/>
        </p:blipFill>
        <p:spPr>
          <a:xfrm>
            <a:off x="1395250" y="3554375"/>
            <a:ext cx="5997324" cy="1371075"/>
          </a:xfrm>
          <a:prstGeom prst="rect">
            <a:avLst/>
          </a:prstGeom>
          <a:noFill/>
          <a:ln>
            <a:noFill/>
          </a:ln>
        </p:spPr>
      </p:pic>
      <p:sp>
        <p:nvSpPr>
          <p:cNvPr id="103" name="Google Shape;103;p17"/>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666666"/>
                </a:solidFill>
                <a:latin typeface="Roboto Medium"/>
                <a:ea typeface="Roboto Medium"/>
                <a:cs typeface="Roboto Medium"/>
                <a:sym typeface="Roboto Medium"/>
              </a:rPr>
              <a:t>JavaScript Introduction Lesson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938725" y="849975"/>
            <a:ext cx="7745400" cy="46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Proxima Nova"/>
                <a:ea typeface="Proxima Nova"/>
                <a:cs typeface="Proxima Nova"/>
                <a:sym typeface="Proxima Nova"/>
              </a:rPr>
              <a:t>Handling Asynchronous</a:t>
            </a:r>
            <a:endParaRPr b="1">
              <a:latin typeface="Proxima Nova"/>
              <a:ea typeface="Proxima Nova"/>
              <a:cs typeface="Proxima Nova"/>
              <a:sym typeface="Proxima Nova"/>
            </a:endParaRPr>
          </a:p>
        </p:txBody>
      </p:sp>
      <p:sp>
        <p:nvSpPr>
          <p:cNvPr id="109" name="Google Shape;109;p18"/>
          <p:cNvSpPr txBox="1"/>
          <p:nvPr>
            <p:ph idx="1" type="body"/>
          </p:nvPr>
        </p:nvSpPr>
        <p:spPr>
          <a:xfrm>
            <a:off x="938725" y="1319475"/>
            <a:ext cx="7745400" cy="31860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Callback Asynchronous</a:t>
            </a:r>
            <a:endParaRPr sz="1600"/>
          </a:p>
          <a:p>
            <a:pPr indent="-330200" lvl="0" marL="457200" rtl="0" algn="l">
              <a:lnSpc>
                <a:spcPct val="115000"/>
              </a:lnSpc>
              <a:spcBef>
                <a:spcPts val="0"/>
              </a:spcBef>
              <a:spcAft>
                <a:spcPts val="0"/>
              </a:spcAft>
              <a:buSzPts val="1600"/>
              <a:buChar char="●"/>
            </a:pPr>
            <a:r>
              <a:rPr lang="en" sz="1600"/>
              <a:t>Promise + then-catch</a:t>
            </a:r>
            <a:endParaRPr sz="1600"/>
          </a:p>
          <a:p>
            <a:pPr indent="-330200" lvl="0" marL="457200" rtl="0" algn="l">
              <a:lnSpc>
                <a:spcPct val="115000"/>
              </a:lnSpc>
              <a:spcBef>
                <a:spcPts val="0"/>
              </a:spcBef>
              <a:spcAft>
                <a:spcPts val="0"/>
              </a:spcAft>
              <a:buSzPts val="1600"/>
              <a:buChar char="●"/>
            </a:pPr>
            <a:r>
              <a:rPr lang="en" sz="1600"/>
              <a:t>Async/Await + try-catch</a:t>
            </a:r>
            <a:endParaRPr>
              <a:latin typeface="Proxima Nova"/>
              <a:ea typeface="Proxima Nova"/>
              <a:cs typeface="Proxima Nova"/>
              <a:sym typeface="Proxima Nova"/>
            </a:endParaRPr>
          </a:p>
        </p:txBody>
      </p:sp>
      <p:sp>
        <p:nvSpPr>
          <p:cNvPr id="110" name="Google Shape;110;p18"/>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666666"/>
                </a:solidFill>
                <a:latin typeface="Roboto Medium"/>
                <a:ea typeface="Roboto Medium"/>
                <a:cs typeface="Roboto Medium"/>
                <a:sym typeface="Roboto Medium"/>
              </a:rPr>
              <a:t>JavaScript Introduction Lesson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2871225" y="2063925"/>
            <a:ext cx="5917500" cy="109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Callback Asynchronous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938725" y="849975"/>
            <a:ext cx="7745400" cy="46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Proxima Nova"/>
                <a:ea typeface="Proxima Nova"/>
                <a:cs typeface="Proxima Nova"/>
                <a:sym typeface="Proxima Nova"/>
              </a:rPr>
              <a:t>Callback Asynchronous</a:t>
            </a:r>
            <a:endParaRPr b="1">
              <a:latin typeface="Proxima Nova"/>
              <a:ea typeface="Proxima Nova"/>
              <a:cs typeface="Proxima Nova"/>
              <a:sym typeface="Proxima Nova"/>
            </a:endParaRPr>
          </a:p>
        </p:txBody>
      </p:sp>
      <p:sp>
        <p:nvSpPr>
          <p:cNvPr id="121" name="Google Shape;121;p20"/>
          <p:cNvSpPr txBox="1"/>
          <p:nvPr>
            <p:ph idx="1" type="body"/>
          </p:nvPr>
        </p:nvSpPr>
        <p:spPr>
          <a:xfrm>
            <a:off x="938725" y="1319475"/>
            <a:ext cx="7745400" cy="31860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SzPts val="1800"/>
              <a:buNone/>
            </a:pPr>
            <a:r>
              <a:rPr lang="en">
                <a:latin typeface="Proxima Nova"/>
                <a:ea typeface="Proxima Nova"/>
                <a:cs typeface="Proxima Nova"/>
                <a:sym typeface="Proxima Nova"/>
              </a:rPr>
              <a:t>Callback function atau callback (biasa disingkat dengan cb) adalah salah satu metode yang paling umum yang digunakan untuk menghandle return value dari operasi asynchronous.</a:t>
            </a:r>
            <a:endParaRPr>
              <a:latin typeface="Proxima Nova"/>
              <a:ea typeface="Proxima Nova"/>
              <a:cs typeface="Proxima Nova"/>
              <a:sym typeface="Proxima Nova"/>
            </a:endParaRPr>
          </a:p>
          <a:p>
            <a:pPr indent="457200" lvl="0" marL="0" rtl="0" algn="l">
              <a:lnSpc>
                <a:spcPct val="115000"/>
              </a:lnSpc>
              <a:spcBef>
                <a:spcPts val="0"/>
              </a:spcBef>
              <a:spcAft>
                <a:spcPts val="0"/>
              </a:spcAft>
              <a:buSzPts val="1800"/>
              <a:buNone/>
            </a:pPr>
            <a:r>
              <a:t/>
            </a:r>
            <a:endParaRPr>
              <a:latin typeface="Proxima Nova"/>
              <a:ea typeface="Proxima Nova"/>
              <a:cs typeface="Proxima Nova"/>
              <a:sym typeface="Proxima Nova"/>
            </a:endParaRPr>
          </a:p>
          <a:p>
            <a:pPr indent="457200" lvl="0" marL="0" rtl="0" algn="l">
              <a:lnSpc>
                <a:spcPct val="115000"/>
              </a:lnSpc>
              <a:spcBef>
                <a:spcPts val="0"/>
              </a:spcBef>
              <a:spcAft>
                <a:spcPts val="0"/>
              </a:spcAft>
              <a:buSzPts val="1800"/>
              <a:buNone/>
            </a:pPr>
            <a:r>
              <a:rPr lang="en">
                <a:latin typeface="Proxima Nova"/>
                <a:ea typeface="Proxima Nova"/>
                <a:cs typeface="Proxima Nova"/>
                <a:sym typeface="Proxima Nova"/>
              </a:rPr>
              <a:t>Callback sendiri adalah sebuah regular function (yang biasanya anonymous) dan ditaruh di argumen paling belakang dari sebuah asynchronous function. Layaknya function biasa, callback juga dapat menerima parameter dan mengembalikan value.</a:t>
            </a:r>
            <a:endParaRPr>
              <a:latin typeface="Proxima Nova"/>
              <a:ea typeface="Proxima Nova"/>
              <a:cs typeface="Proxima Nova"/>
              <a:sym typeface="Proxima Nova"/>
            </a:endParaRPr>
          </a:p>
          <a:p>
            <a:pPr indent="457200" lvl="0" marL="0" rtl="0" algn="l">
              <a:lnSpc>
                <a:spcPct val="115000"/>
              </a:lnSpc>
              <a:spcBef>
                <a:spcPts val="0"/>
              </a:spcBef>
              <a:spcAft>
                <a:spcPts val="0"/>
              </a:spcAft>
              <a:buSzPts val="1800"/>
              <a:buNone/>
            </a:pPr>
            <a:r>
              <a:t/>
            </a:r>
            <a:endParaRPr>
              <a:latin typeface="Proxima Nova"/>
              <a:ea typeface="Proxima Nova"/>
              <a:cs typeface="Proxima Nova"/>
              <a:sym typeface="Proxima Nova"/>
            </a:endParaRPr>
          </a:p>
        </p:txBody>
      </p:sp>
      <p:sp>
        <p:nvSpPr>
          <p:cNvPr id="122" name="Google Shape;122;p20"/>
          <p:cNvSpPr txBox="1"/>
          <p:nvPr/>
        </p:nvSpPr>
        <p:spPr>
          <a:xfrm>
            <a:off x="2041175" y="4504700"/>
            <a:ext cx="6343800" cy="45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300" u="sng" cap="none" strike="noStrike">
                <a:solidFill>
                  <a:schemeClr val="hlink"/>
                </a:solidFill>
                <a:latin typeface="Arial"/>
                <a:ea typeface="Arial"/>
                <a:cs typeface="Arial"/>
                <a:sym typeface="Arial"/>
                <a:hlinkClick r:id="rId3"/>
              </a:rPr>
              <a:t>https://medium.com/coderupa/panduan-komplit-asynchronous-programming-pada-javascript-part-2-callback-3a717df6cfdf</a:t>
            </a:r>
            <a:endParaRPr b="0" i="0" sz="1300" u="none" cap="none" strike="noStrike">
              <a:solidFill>
                <a:srgbClr val="000000"/>
              </a:solidFill>
              <a:latin typeface="Arial"/>
              <a:ea typeface="Arial"/>
              <a:cs typeface="Arial"/>
              <a:sym typeface="Arial"/>
            </a:endParaRPr>
          </a:p>
        </p:txBody>
      </p:sp>
      <p:sp>
        <p:nvSpPr>
          <p:cNvPr id="123" name="Google Shape;123;p20"/>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666666"/>
                </a:solidFill>
                <a:latin typeface="Roboto Medium"/>
                <a:ea typeface="Roboto Medium"/>
                <a:cs typeface="Roboto Medium"/>
                <a:sym typeface="Roboto Medium"/>
              </a:rPr>
              <a:t>JavaScript Introduction Lesson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zztrack">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