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 Medium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Proxima Nova"/>
      <p:regular r:id="rId53"/>
      <p:bold r:id="rId54"/>
      <p:italic r:id="rId55"/>
      <p:boldItalic r:id="rId56"/>
    </p:embeddedFont>
    <p:embeddedFont>
      <p:font typeface="Roboto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Medium-bold.fntdata"/><Relationship Id="rId45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Medium-boldItalic.fntdata"/><Relationship Id="rId47" Type="http://schemas.openxmlformats.org/officeDocument/2006/relationships/font" Target="fonts/RobotoMedium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Light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ProximaNova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-bold.fntdata"/><Relationship Id="rId13" Type="http://schemas.openxmlformats.org/officeDocument/2006/relationships/slide" Target="slides/slide7.xml"/><Relationship Id="rId57" Type="http://schemas.openxmlformats.org/officeDocument/2006/relationships/font" Target="fonts/RobotoLight-regular.fntdata"/><Relationship Id="rId12" Type="http://schemas.openxmlformats.org/officeDocument/2006/relationships/slide" Target="slides/slide6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59" Type="http://schemas.openxmlformats.org/officeDocument/2006/relationships/font" Target="fonts/RobotoLight-italic.fntdata"/><Relationship Id="rId14" Type="http://schemas.openxmlformats.org/officeDocument/2006/relationships/slide" Target="slides/slide8.xml"/><Relationship Id="rId58" Type="http://schemas.openxmlformats.org/officeDocument/2006/relationships/font" Target="fonts/Roboto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161498c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161498c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61498cb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61498cb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161498cb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161498cb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161498cb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161498cb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161498cb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161498cb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161498cb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161498cb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6de9c815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56de9c815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6de9c81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56de9c81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6de9c815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56de9c81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56de9c815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56de9c815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61498cb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61498c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161498cb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161498cb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61498c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161498c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161498cb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161498cb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161498cb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161498cb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161498cb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161498cb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6de9c815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56de9c815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161498cb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161498cb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161498cb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161498cb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161498cb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161498cb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161498cb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161498cb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61498cb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61498cb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161498cb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161498cb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161498cb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161498cb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161498cb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161498cb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161498cb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161498cb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161498cb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161498cb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6de9c815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6de9c815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6de9c815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56de9c815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161498cb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161498cb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161498c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161498c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61498cb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61498c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161498cb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161498cb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61498cb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161498cb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61498cb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161498cb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61498cb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161498cb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161498cb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161498cb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Ic6NpyfyyI6JvT02aedssdQ-ur2We6Uj/view?usp=shar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6.jpg"/><Relationship Id="rId5" Type="http://schemas.openxmlformats.org/officeDocument/2006/relationships/hyperlink" Target="https://www.smartdraw.com/flowchart/flowchart-symbols.ht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hyperlink" Target="https://forms.gle/2KeoBvDHZezsAuv67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5"/>
          <p:cNvGrpSpPr/>
          <p:nvPr/>
        </p:nvGrpSpPr>
        <p:grpSpPr>
          <a:xfrm>
            <a:off x="2280000" y="2638063"/>
            <a:ext cx="6447600" cy="948875"/>
            <a:chOff x="2304550" y="2651713"/>
            <a:chExt cx="6447600" cy="948875"/>
          </a:xfrm>
        </p:grpSpPr>
        <p:sp>
          <p:nvSpPr>
            <p:cNvPr id="100" name="Google Shape;100;p25"/>
            <p:cNvSpPr txBox="1"/>
            <p:nvPr/>
          </p:nvSpPr>
          <p:spPr>
            <a:xfrm>
              <a:off x="2339275" y="2651713"/>
              <a:ext cx="1555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1712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Week 1</a:t>
              </a:r>
              <a:endParaRPr sz="17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3171001" y="2838074"/>
              <a:ext cx="1336800" cy="20700"/>
            </a:xfrm>
            <a:prstGeom prst="rect">
              <a:avLst/>
            </a:prstGeom>
            <a:solidFill>
              <a:srgbClr val="F1712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5"/>
            <p:cNvSpPr txBox="1"/>
            <p:nvPr/>
          </p:nvSpPr>
          <p:spPr>
            <a:xfrm>
              <a:off x="2304550" y="2892588"/>
              <a:ext cx="64476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4343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Computer Science</a:t>
              </a:r>
              <a:endParaRPr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852163" y="1434250"/>
            <a:ext cx="78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Memindahkan Air di dalam gelas</a:t>
            </a:r>
            <a:endParaRPr b="1"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Coba Buat Algoritma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3413" y="1772952"/>
            <a:ext cx="4017175" cy="26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852163" y="1434250"/>
            <a:ext cx="7866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Langkah-langkahnya adalah: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Mulai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Siapkan gelas kosong sebagai cadangan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Tuangkan gelas yang berisi teh </a:t>
            </a:r>
            <a:b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ke gelas cadangan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Tuangkan gelas yang berisi kopi</a:t>
            </a:r>
            <a:b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ke gelas yang awalnya dipakai teh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Tuangkan isi gelas cadangan ke gelas</a:t>
            </a:r>
            <a:b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yang awalnya berisi kopi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Selesai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5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Penyelesaian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0525" y="721650"/>
            <a:ext cx="3267000" cy="3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89" name="Google Shape;189;p36"/>
          <p:cNvGrpSpPr/>
          <p:nvPr/>
        </p:nvGrpSpPr>
        <p:grpSpPr>
          <a:xfrm>
            <a:off x="464250" y="938950"/>
            <a:ext cx="8520600" cy="3847500"/>
            <a:chOff x="464250" y="938950"/>
            <a:chExt cx="8520600" cy="3847500"/>
          </a:xfrm>
        </p:grpSpPr>
        <p:sp>
          <p:nvSpPr>
            <p:cNvPr id="190" name="Google Shape;190;p36"/>
            <p:cNvSpPr txBox="1"/>
            <p:nvPr/>
          </p:nvSpPr>
          <p:spPr>
            <a:xfrm>
              <a:off x="852181" y="938950"/>
              <a:ext cx="3469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Coba Buat Algoritma</a:t>
              </a:r>
              <a:endParaRPr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1" name="Google Shape;191;p36"/>
            <p:cNvSpPr txBox="1"/>
            <p:nvPr/>
          </p:nvSpPr>
          <p:spPr>
            <a:xfrm>
              <a:off x="464250" y="1370050"/>
              <a:ext cx="8520600" cy="34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Roboto"/>
                <a:buChar char="●"/>
              </a:pPr>
              <a:r>
                <a:rPr i="0" lang="en" sz="1800" u="none" cap="none" strike="noStrike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Menghitungkan luas dan keliling lingkaran</a:t>
              </a:r>
              <a:endParaRPr i="0" sz="1800" u="none" cap="none" strike="noStrike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36"/>
            <p:cNvSpPr/>
            <p:nvPr/>
          </p:nvSpPr>
          <p:spPr>
            <a:xfrm>
              <a:off x="1647850" y="1902675"/>
              <a:ext cx="1773300" cy="17733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6"/>
            <p:cNvSpPr txBox="1"/>
            <p:nvPr/>
          </p:nvSpPr>
          <p:spPr>
            <a:xfrm>
              <a:off x="3898925" y="2263900"/>
              <a:ext cx="4225500" cy="12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Rumus: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Luas    = </a:t>
              </a:r>
              <a:r>
                <a:rPr b="0" i="0" lang="en" sz="1350" u="none" cap="none" strike="noStrike">
                  <a:solidFill>
                    <a:srgbClr val="222222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π × r x r</a:t>
              </a:r>
              <a:endParaRPr b="0" i="0" sz="13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222222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Keliling = </a:t>
              </a:r>
              <a:r>
                <a:rPr b="0" i="0" lang="en" sz="1200" u="none" cap="none" strike="noStrike">
                  <a:solidFill>
                    <a:srgbClr val="000000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2 × π × r,</a:t>
              </a:r>
              <a:endParaRPr b="0" i="0" sz="13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4" name="Google Shape;194;p36"/>
            <p:cNvCxnSpPr/>
            <p:nvPr/>
          </p:nvCxnSpPr>
          <p:spPr>
            <a:xfrm flipH="1" rot="10800000">
              <a:off x="2553250" y="2789325"/>
              <a:ext cx="8679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95" name="Google Shape;195;p36"/>
            <p:cNvSpPr txBox="1"/>
            <p:nvPr/>
          </p:nvSpPr>
          <p:spPr>
            <a:xfrm>
              <a:off x="2553300" y="2756250"/>
              <a:ext cx="7671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Jari jari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852163" y="1434250"/>
            <a:ext cx="78663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Langkah langkahnya adalah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Mulai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masukan jari-jari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cek jari-jari nya habis dibagi 7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Jika “ya” maka 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π </a:t>
            </a: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= 22/7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Jika “tidak“ maka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π </a:t>
            </a: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= 3,14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hitung luas =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π</a:t>
            </a: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x jari-jari x jari-jari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hitung keliling = 2 x 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π </a:t>
            </a: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x jari-jari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cetak luas dan keliling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selesai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Penyelesaian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852163" y="1434250"/>
            <a:ext cx="78663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Terdapat variabel x dan y, masing-masing memiliki nilai tertentu. Buat algoritma menentukan manakah di antara x dan y yang memiliki nilai terbesar!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Terdapat variable x, buat algoritma untuk menentukan apakah x bilangan ganjil atau genap!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Coba Buat Lagi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9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8" name="Google Shape;218;p39"/>
          <p:cNvSpPr txBox="1"/>
          <p:nvPr/>
        </p:nvSpPr>
        <p:spPr>
          <a:xfrm>
            <a:off x="852163" y="1434250"/>
            <a:ext cx="78663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Kasus 1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Jika x &gt; y, maka x memiliki nilai terbesar.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Jika tidak, maka y memiliki nilai terbesar.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Kasus 2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Jika sisa bagi x dengan 2 adalah 0, maka x bilangan genap.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Jika tidak, maka x bilangan ganjil.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Apakah Jadi Seperti ini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DESCRIPTIVE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1" name="Google Shape;231;p41"/>
          <p:cNvSpPr txBox="1"/>
          <p:nvPr/>
        </p:nvSpPr>
        <p:spPr>
          <a:xfrm>
            <a:off x="852168" y="938950"/>
            <a:ext cx="756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Kalimat/Notasi Deskriptif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852175" y="1434250"/>
            <a:ext cx="7866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Suatu kalimat yang berisikan intruksi-intruksi yang harus dilaksanakan dengan menggunakan bahasa yang jelas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Disarankan untuk algoritma yang pendek karena apabila untuk algoritma yang panjang akan menjadi kurang efektif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b="0" i="0" sz="1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b="0" i="0" sz="1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852176" y="938950"/>
            <a:ext cx="781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Contoh Notasi Deskriptif</a:t>
            </a:r>
            <a:endParaRPr b="0" i="0" sz="2200" u="none" cap="none" strike="noStrik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852175" y="1434250"/>
            <a:ext cx="78663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bagian utama pada notasi deskriptif 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Bagian Judul = merupakan bagian yang terdiri atas nama algoritma dan penjelasan atau spesifikasi algoritma yang dibuat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Bagian Deklarasi = merupakan bagian untuk mendefinisikan semua nama pada algoritma seperti variabel, konstanta, tipe atau fungsi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Bagian Deskripsi = berisi uraian langkah-langkah penyelesaian masalah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Contoh: </a:t>
            </a:r>
            <a:r>
              <a:rPr lang="en" sz="16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Menghitung luas dan keliling lingkaran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PSEUDOCODE</a:t>
            </a:r>
            <a:endParaRPr b="0" i="0" sz="4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Rules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852163" y="1434250"/>
            <a:ext cx="78663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Absence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Follow the rules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Ask us anything (bootcamp matters in private)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Speak for yourself first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Trainer availability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Independent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Hard work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Do your best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Continuous self improvement</a:t>
            </a:r>
            <a:endParaRPr i="1" sz="15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Notasi Algoritma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3" name="Google Shape;253;p44"/>
          <p:cNvSpPr txBox="1"/>
          <p:nvPr/>
        </p:nvSpPr>
        <p:spPr>
          <a:xfrm>
            <a:off x="460638" y="1370050"/>
            <a:ext cx="512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Pseudocode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cara penulisan algoritma yang hampir menyerupai Bahasa Pemrograman, namun Pseudocode ditulis lebih sederhana dengan menggunakan bahasa baku yang mudah dipahami oleh manusia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4"/>
          <p:cNvSpPr txBox="1"/>
          <p:nvPr/>
        </p:nvSpPr>
        <p:spPr>
          <a:xfrm>
            <a:off x="5716963" y="1370050"/>
            <a:ext cx="296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Contoh Pseudocode: 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Jika x &gt; 50 make: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Output “Lulus”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Jika tidak maka: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Output “Tidak lulus”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FLOWCHART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6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>
            <a:off x="852175" y="1434250"/>
            <a:ext cx="37197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Flowchart adalah adalah suatu </a:t>
            </a:r>
            <a:r>
              <a:rPr b="1" lang="en" sz="15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bagan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dengan </a:t>
            </a:r>
            <a:r>
              <a:rPr b="1" lang="en" sz="15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simbol-simbol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tertentu yang menggambarkan </a:t>
            </a:r>
            <a:r>
              <a:rPr b="1" lang="en" sz="15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urutan proses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secara mendetail dan </a:t>
            </a:r>
            <a:r>
              <a:rPr b="1" lang="en" sz="15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hubungan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antara suatu </a:t>
            </a:r>
            <a:r>
              <a:rPr b="1" lang="en" sz="15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proses (instruksi)</a:t>
            </a: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dengan proses lainnya dalam suatu program.</a:t>
            </a:r>
            <a:endParaRPr sz="15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6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Flowchart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68" name="Google Shape;26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0888" y="755575"/>
            <a:ext cx="3908650" cy="368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6"/>
          <p:cNvSpPr txBox="1"/>
          <p:nvPr/>
        </p:nvSpPr>
        <p:spPr>
          <a:xfrm>
            <a:off x="2452575" y="4579550"/>
            <a:ext cx="41568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https://www.smartdraw.com/flowchart/flowchart-symbols.htm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6" name="Google Shape;276;p47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Simbol Dasar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77" name="Google Shape;27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2575" y="1575900"/>
            <a:ext cx="60388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7"/>
          <p:cNvSpPr txBox="1"/>
          <p:nvPr/>
        </p:nvSpPr>
        <p:spPr>
          <a:xfrm>
            <a:off x="759225" y="3000275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Harus ada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7064075" y="3000275"/>
            <a:ext cx="1052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Harus ada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8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6" name="Google Shape;286;p48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Bangun Tidur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87" name="Google Shape;28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3150" y="1664725"/>
            <a:ext cx="7042001" cy="25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9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4" name="Google Shape;294;p49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Pencarian Buku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95" name="Google Shape;29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950" y="1660675"/>
            <a:ext cx="8336100" cy="23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50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Latihan Flowchart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842300" y="1583750"/>
            <a:ext cx="76989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Menghitung luas dan keliling lingkaran</a:t>
            </a:r>
            <a:endParaRPr sz="18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Menghitung luas permukaan dadu</a:t>
            </a:r>
            <a:endParaRPr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51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51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Pembahasan Latihan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1" name="Google Shape;311;p51"/>
          <p:cNvSpPr txBox="1"/>
          <p:nvPr/>
        </p:nvSpPr>
        <p:spPr>
          <a:xfrm>
            <a:off x="414575" y="1486925"/>
            <a:ext cx="81144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Menghitung Luas Permukaan Dadu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Sederhana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Input, proses sederhana, output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Jelas, mudah ditebak, satuan tidak signifikan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Proses: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Mengandalkan rumus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Output: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Jelas, sesuai dengan input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425" y="3201423"/>
            <a:ext cx="7236700" cy="12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52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9" name="Google Shape;319;p52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Pembahasan Latihan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0" name="Google Shape;320;p52"/>
          <p:cNvSpPr txBox="1"/>
          <p:nvPr/>
        </p:nvSpPr>
        <p:spPr>
          <a:xfrm>
            <a:off x="414575" y="1486925"/>
            <a:ext cx="81144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Format input (single, multiple format)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Sanitizing, validating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Error handling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Proses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General to Specific 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Don’t repeat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Format output 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○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Standardized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53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Menghitung Luas Permukaan Dadu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28" name="Google Shape;328;p53"/>
          <p:cNvPicPr preferRelativeResize="0"/>
          <p:nvPr/>
        </p:nvPicPr>
        <p:blipFill rotWithShape="1">
          <a:blip r:embed="rId4">
            <a:alphaModFix/>
          </a:blip>
          <a:srcRect b="4832" l="0" r="0" t="7301"/>
          <a:stretch/>
        </p:blipFill>
        <p:spPr>
          <a:xfrm>
            <a:off x="1446775" y="1370050"/>
            <a:ext cx="5959025" cy="30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Objective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852163" y="1434250"/>
            <a:ext cx="786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Algorithms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Flowchart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Implementing Algorithm</a:t>
            </a:r>
            <a:endParaRPr sz="18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54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35" name="Google Shape;335;p54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Latihan: </a:t>
            </a: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Reverse String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36" name="Google Shape;336;p54"/>
          <p:cNvSpPr txBox="1"/>
          <p:nvPr/>
        </p:nvSpPr>
        <p:spPr>
          <a:xfrm>
            <a:off x="344725" y="1514150"/>
            <a:ext cx="8734500" cy="2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Inputkan sebuah String, kemudian urutkan terbalik String tersebut. Outputkan hasilnya!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Contoh: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8001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Input: Javascript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8001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59595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Output: tpircsavaJ</a:t>
            </a:r>
            <a:endParaRPr sz="1600">
              <a:solidFill>
                <a:srgbClr val="59595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55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Apa yang Anda pahami? (Model #1)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44" name="Google Shape;34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013" y="1370050"/>
            <a:ext cx="74199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56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56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Ataukah seperti ini? (Model #2)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52" name="Google Shape;35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3374" y="1422161"/>
            <a:ext cx="6844700" cy="28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7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9" name="Google Shape;359;p57"/>
          <p:cNvSpPr txBox="1"/>
          <p:nvPr/>
        </p:nvSpPr>
        <p:spPr>
          <a:xfrm>
            <a:off x="852163" y="1434250"/>
            <a:ext cx="7866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Teks dalam bentuk String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Proses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Reverse iteration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Teks dalam bentuk String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57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Perjelas algoritmanya! (Model #1)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8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7" name="Google Shape;367;p58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Hasil Flowchart Model#1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68" name="Google Shape;36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50" y="1620280"/>
            <a:ext cx="9143999" cy="2709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59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75" name="Google Shape;375;p59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Hasil Flowchart Model#2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76" name="Google Shape;37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500" y="1585250"/>
            <a:ext cx="8562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HOMEWORK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1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61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88" name="Google Shape;388;p61"/>
          <p:cNvSpPr txBox="1"/>
          <p:nvPr/>
        </p:nvSpPr>
        <p:spPr>
          <a:xfrm>
            <a:off x="852163" y="1434250"/>
            <a:ext cx="78663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Buatlah Algoritma dan Flowchart dari soal dibawah ini: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Deteksi Palindrom</a:t>
            </a:r>
            <a:b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Diberikan sebuah teks, periksa apakah kata tersebut adalah palindrom atau tidak. Misalnya teks “Malam”, output = palindrom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Mengubah Huruf</a:t>
            </a:r>
            <a:b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Diberikan sebuah teks, ubah huruf a menjadi o dari suatu teks. Misalnya kalimat “Jakarta”, output “Jokorto”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Dapat dikerjakan menggunakan draw.io/aplikasi lain jika sudah selesai bisa di export ke png/jpg.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Link pengumpulan tugas: </a:t>
            </a:r>
            <a:r>
              <a:rPr lang="en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https://forms.gle/2KeoBvDHZezsAuv67</a:t>
            </a:r>
            <a:endParaRPr sz="15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1"/>
          <p:cNvSpPr txBox="1"/>
          <p:nvPr/>
        </p:nvSpPr>
        <p:spPr>
          <a:xfrm>
            <a:off x="852170" y="938950"/>
            <a:ext cx="61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Homework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/>
        </p:nvSpPr>
        <p:spPr>
          <a:xfrm>
            <a:off x="3009700" y="2129750"/>
            <a:ext cx="52548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3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"A journey of a thousand miles begins with a single step"</a:t>
            </a:r>
            <a:endParaRPr i="1" sz="3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oboto Light"/>
              <a:buChar char="-"/>
            </a:pPr>
            <a:r>
              <a:rPr lang="en" sz="20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Lao Tzu</a:t>
            </a:r>
            <a:endParaRPr sz="20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Manfaat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852163" y="1434250"/>
            <a:ext cx="7866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Paham fundamental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Meningkatkan kemampuan logika berpikir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Meningkatkan kemampuan memecahkan masalah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Membandingkan antara algoritma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Kemampuan optimasi kode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852181" y="938950"/>
            <a:ext cx="346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Algoritma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852163" y="1434250"/>
            <a:ext cx="78663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Keyword:</a:t>
            </a:r>
            <a:endParaRPr sz="1800"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</a:rPr>
              <a:t>Proses / Tahapan</a:t>
            </a:r>
            <a:endParaRPr sz="1300"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</a:rPr>
              <a:t>Berurutan</a:t>
            </a:r>
            <a:endParaRPr sz="1300">
              <a:solidFill>
                <a:srgbClr val="595959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○"/>
            </a:pPr>
            <a:r>
              <a:rPr lang="en" sz="1300">
                <a:solidFill>
                  <a:srgbClr val="595959"/>
                </a:solidFill>
              </a:rPr>
              <a:t>Tujuan Tertentu (Selesai)</a:t>
            </a:r>
            <a:endParaRPr sz="13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Algoritma adalah </a:t>
            </a:r>
            <a:r>
              <a:rPr b="1" lang="en" sz="1800">
                <a:solidFill>
                  <a:srgbClr val="595959"/>
                </a:solidFill>
              </a:rPr>
              <a:t>proses</a:t>
            </a:r>
            <a:r>
              <a:rPr lang="en" sz="1800">
                <a:solidFill>
                  <a:srgbClr val="595959"/>
                </a:solidFill>
              </a:rPr>
              <a:t> / </a:t>
            </a:r>
            <a:r>
              <a:rPr b="1" lang="en" sz="1800">
                <a:solidFill>
                  <a:srgbClr val="595959"/>
                </a:solidFill>
              </a:rPr>
              <a:t>tahapan</a:t>
            </a:r>
            <a:r>
              <a:rPr lang="en" sz="1800">
                <a:solidFill>
                  <a:srgbClr val="595959"/>
                </a:solidFill>
              </a:rPr>
              <a:t> yang </a:t>
            </a:r>
            <a:r>
              <a:rPr b="1" lang="en" sz="1800">
                <a:solidFill>
                  <a:srgbClr val="595959"/>
                </a:solidFill>
              </a:rPr>
              <a:t>berurutan</a:t>
            </a:r>
            <a:r>
              <a:rPr lang="en" sz="1800">
                <a:solidFill>
                  <a:srgbClr val="595959"/>
                </a:solidFill>
              </a:rPr>
              <a:t> untuk menyelesaikan </a:t>
            </a:r>
            <a:r>
              <a:rPr b="1" lang="en" sz="1800">
                <a:solidFill>
                  <a:srgbClr val="595959"/>
                </a:solidFill>
              </a:rPr>
              <a:t>tujuan</a:t>
            </a:r>
            <a:r>
              <a:rPr lang="en" sz="1800">
                <a:solidFill>
                  <a:srgbClr val="595959"/>
                </a:solidFill>
              </a:rPr>
              <a:t> </a:t>
            </a:r>
            <a:r>
              <a:rPr b="1" lang="en" sz="1800">
                <a:solidFill>
                  <a:srgbClr val="595959"/>
                </a:solidFill>
              </a:rPr>
              <a:t>tertentu</a:t>
            </a:r>
            <a:r>
              <a:rPr lang="en" sz="1800">
                <a:solidFill>
                  <a:srgbClr val="595959"/>
                </a:solidFill>
              </a:rPr>
              <a:t> (pekerjaan)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Bukan hanya untuk bahasa pemrograman tertentu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Algoritma berisi </a:t>
            </a:r>
            <a:r>
              <a:rPr b="1" lang="en" sz="1800">
                <a:solidFill>
                  <a:srgbClr val="595959"/>
                </a:solidFill>
              </a:rPr>
              <a:t>Logika</a:t>
            </a:r>
            <a:r>
              <a:rPr lang="en" sz="1800">
                <a:solidFill>
                  <a:srgbClr val="595959"/>
                </a:solidFill>
              </a:rPr>
              <a:t> + </a:t>
            </a:r>
            <a:r>
              <a:rPr b="1" lang="en" sz="1800">
                <a:solidFill>
                  <a:srgbClr val="595959"/>
                </a:solidFill>
              </a:rPr>
              <a:t>Kontrol</a:t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852181" y="938950"/>
            <a:ext cx="346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Contoh Algoritma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852163" y="1434250"/>
            <a:ext cx="7866300" cy="2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3020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Ketika Bangun Tidur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Mulai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Buka Mata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Duduk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Baca do’a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Berdiri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Cuci muka ke kamar mandi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Sikat Gigi dan kumur-kumur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857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Selesai</a:t>
            </a:r>
            <a:endParaRPr sz="16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32"/>
          <p:cNvSpPr txBox="1"/>
          <p:nvPr/>
        </p:nvSpPr>
        <p:spPr>
          <a:xfrm>
            <a:off x="852181" y="938950"/>
            <a:ext cx="346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Coba Buat Algoritma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852163" y="1434250"/>
            <a:ext cx="78663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Memasak atau merebus air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5788" y="1969287"/>
            <a:ext cx="1932425" cy="19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Fullstack Website Developer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367301" y="336000"/>
            <a:ext cx="22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Computer Science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852163" y="1434250"/>
            <a:ext cx="7866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Langkah-langkahnya adalah:</a:t>
            </a:r>
            <a:endParaRPr sz="1600">
              <a:solidFill>
                <a:srgbClr val="595959"/>
              </a:solidFill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</a:pPr>
            <a:r>
              <a:rPr lang="en" sz="1600">
                <a:solidFill>
                  <a:srgbClr val="595959"/>
                </a:solidFill>
              </a:rPr>
              <a:t>Mulai</a:t>
            </a:r>
            <a:endParaRPr sz="1600">
              <a:solidFill>
                <a:srgbClr val="595959"/>
              </a:solidFill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</a:pPr>
            <a:r>
              <a:rPr lang="en" sz="1600">
                <a:solidFill>
                  <a:srgbClr val="595959"/>
                </a:solidFill>
              </a:rPr>
              <a:t>Siapkan panci.</a:t>
            </a:r>
            <a:endParaRPr sz="1600">
              <a:solidFill>
                <a:srgbClr val="595959"/>
              </a:solidFill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</a:pPr>
            <a:r>
              <a:rPr lang="en" sz="1600">
                <a:solidFill>
                  <a:srgbClr val="595959"/>
                </a:solidFill>
              </a:rPr>
              <a:t>Masukkan air secukupnya ke dalam panci.</a:t>
            </a:r>
            <a:endParaRPr sz="1600">
              <a:solidFill>
                <a:srgbClr val="595959"/>
              </a:solidFill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</a:pPr>
            <a:r>
              <a:rPr lang="en" sz="1600">
                <a:solidFill>
                  <a:srgbClr val="595959"/>
                </a:solidFill>
              </a:rPr>
              <a:t>tutup panci tersebut.</a:t>
            </a:r>
            <a:endParaRPr sz="1600">
              <a:solidFill>
                <a:srgbClr val="595959"/>
              </a:solidFill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</a:pPr>
            <a:r>
              <a:rPr lang="en" sz="1600">
                <a:solidFill>
                  <a:srgbClr val="595959"/>
                </a:solidFill>
              </a:rPr>
              <a:t>letakkan panci tersebut di atas kompor.</a:t>
            </a:r>
            <a:endParaRPr sz="1600">
              <a:solidFill>
                <a:srgbClr val="595959"/>
              </a:solidFill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</a:pPr>
            <a:r>
              <a:rPr lang="en" sz="1600">
                <a:solidFill>
                  <a:srgbClr val="595959"/>
                </a:solidFill>
              </a:rPr>
              <a:t>Hidupkan kompor.</a:t>
            </a:r>
            <a:endParaRPr sz="1600">
              <a:solidFill>
                <a:srgbClr val="595959"/>
              </a:solidFill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</a:pPr>
            <a:r>
              <a:rPr lang="en" sz="1600">
                <a:solidFill>
                  <a:srgbClr val="595959"/>
                </a:solidFill>
              </a:rPr>
              <a:t>Apabila air sudah mendidih, lalu matikan kompor.</a:t>
            </a:r>
            <a:endParaRPr sz="1600">
              <a:solidFill>
                <a:srgbClr val="595959"/>
              </a:solidFill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</a:pPr>
            <a:r>
              <a:rPr lang="en" sz="1600">
                <a:solidFill>
                  <a:srgbClr val="595959"/>
                </a:solidFill>
              </a:rPr>
              <a:t>Angkat panci tersebut dari kompor.</a:t>
            </a:r>
            <a:endParaRPr sz="1600">
              <a:solidFill>
                <a:srgbClr val="595959"/>
              </a:solidFill>
            </a:endParaRPr>
          </a:p>
          <a:p>
            <a:pPr indent="-33020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AutoNum type="arabicPeriod"/>
            </a:pPr>
            <a:r>
              <a:rPr lang="en" sz="1600">
                <a:solidFill>
                  <a:srgbClr val="595959"/>
                </a:solidFill>
              </a:rPr>
              <a:t>Selesai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852181" y="938950"/>
            <a:ext cx="346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Penyelesaian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