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Medium"/>
      <p:regular r:id="rId38"/>
      <p:bold r:id="rId39"/>
      <p:italic r:id="rId40"/>
      <p:boldItalic r:id="rId41"/>
    </p:embeddedFont>
    <p:embeddedFont>
      <p:font typeface="Proxima Nova"/>
      <p:regular r:id="rId42"/>
      <p:bold r:id="rId43"/>
      <p:italic r:id="rId44"/>
      <p:boldItalic r:id="rId45"/>
    </p:embeddedFont>
    <p:embeddedFont>
      <p:font typeface="Roboto"/>
      <p:regular r:id="rId46"/>
      <p:bold r:id="rId47"/>
      <p:italic r:id="rId48"/>
      <p:boldItalic r:id="rId49"/>
    </p:embeddedFont>
    <p:embeddedFont>
      <p:font typeface="Proxima Nova Semibold"/>
      <p:regular r:id="rId50"/>
      <p:bold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italic.fntdata"/><Relationship Id="rId42" Type="http://schemas.openxmlformats.org/officeDocument/2006/relationships/font" Target="fonts/ProximaNova-regular.fntdata"/><Relationship Id="rId41" Type="http://schemas.openxmlformats.org/officeDocument/2006/relationships/font" Target="fonts/RobotoMedium-boldItalic.fntdata"/><Relationship Id="rId44" Type="http://schemas.openxmlformats.org/officeDocument/2006/relationships/font" Target="fonts/ProximaNova-italic.fntdata"/><Relationship Id="rId43" Type="http://schemas.openxmlformats.org/officeDocument/2006/relationships/font" Target="fonts/ProximaNova-bold.fntdata"/><Relationship Id="rId46" Type="http://schemas.openxmlformats.org/officeDocument/2006/relationships/font" Target="fonts/Roboto-regular.fntdata"/><Relationship Id="rId45"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Medium-bold.fntdata"/><Relationship Id="rId38" Type="http://schemas.openxmlformats.org/officeDocument/2006/relationships/font" Target="fonts/RobotoMedium-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roximaNovaSemibold-bold.fntdata"/><Relationship Id="rId50" Type="http://schemas.openxmlformats.org/officeDocument/2006/relationships/font" Target="fonts/ProximaNovaSemibold-regular.fntdata"/><Relationship Id="rId52" Type="http://schemas.openxmlformats.org/officeDocument/2006/relationships/font" Target="fonts/ProximaNovaSemibold-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jagoanhosting/perbedaan-antara-api-rest-api-dan-restful-api-6a66d655a6c2" TargetMode="External"/><Relationship Id="rId3" Type="http://schemas.openxmlformats.org/officeDocument/2006/relationships/hyperlink" Target="https://medium.com/@ahmad.fight/perbedaan-rest-dengan-restfull-api-c08025d6d59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5078ceef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5078ceef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612e9643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612e9643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612e9643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1612e96437c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612e96437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612e96437c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612e96437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1612e96437c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12e96437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12e96437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5446564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25446564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5078cee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5078cee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ff5d08f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8ff5d08f6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ff5d08f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g8ff5d08f6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c3e3701f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cc3e3701f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612e96437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612e96437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612e96437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1612e96437c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612e96437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612e96437c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612e96437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612e96437c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5078ceef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5078ceef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5078ceef6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5078ceef6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5078ceef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5078ceef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ff5d08f6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g8ff5d08f66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https://medium.com/jagoanhosting/perbedaan-antara-api-rest-api-dan-restful-api-6a66d655a6c2</a:t>
            </a:r>
            <a:endParaRPr/>
          </a:p>
          <a:p>
            <a:pPr indent="0" lvl="0" marL="0" rtl="0" algn="l">
              <a:lnSpc>
                <a:spcPct val="100000"/>
              </a:lnSpc>
              <a:spcBef>
                <a:spcPts val="0"/>
              </a:spcBef>
              <a:spcAft>
                <a:spcPts val="0"/>
              </a:spcAft>
              <a:buSzPts val="1100"/>
              <a:buNone/>
            </a:pPr>
            <a:r>
              <a:rPr lang="en" u="sng">
                <a:solidFill>
                  <a:schemeClr val="hlink"/>
                </a:solidFill>
                <a:hlinkClick r:id="rId3"/>
              </a:rPr>
              <a:t>https://medium.com/@ahmad.fight/perbedaan-rest-dengan-restfull-api-c08025d6d59e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5446564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1254465640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b1d64736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cb1d647365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Web"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idx="1" type="subTitle"/>
          </p:nvPr>
        </p:nvSpPr>
        <p:spPr>
          <a:xfrm>
            <a:off x="2312100" y="2574450"/>
            <a:ext cx="6387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17121"/>
              </a:buClr>
              <a:buSzPts val="1700"/>
              <a:buFont typeface="Roboto Medium"/>
              <a:buNone/>
              <a:defRPr sz="1700">
                <a:solidFill>
                  <a:srgbClr val="F17121"/>
                </a:solidFill>
                <a:latin typeface="Roboto Medium"/>
                <a:ea typeface="Roboto Medium"/>
                <a:cs typeface="Roboto Medium"/>
                <a:sym typeface="Roboto Medium"/>
              </a:defRPr>
            </a:lvl1pPr>
            <a:lvl2pPr lvl="1"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2pPr>
            <a:lvl3pPr lvl="2"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3pPr>
            <a:lvl4pPr lvl="3"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4pPr>
            <a:lvl5pPr lvl="4"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5pPr>
            <a:lvl6pPr lvl="5"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6pPr>
            <a:lvl7pPr lvl="6"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7pPr>
            <a:lvl8pPr lvl="7"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8pPr>
            <a:lvl9pPr lvl="8"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9pPr>
          </a:lstStyle>
          <a:p/>
        </p:txBody>
      </p:sp>
      <p:sp>
        <p:nvSpPr>
          <p:cNvPr id="11" name="Google Shape;11;p2"/>
          <p:cNvSpPr txBox="1"/>
          <p:nvPr>
            <p:ph type="ctrTitle"/>
          </p:nvPr>
        </p:nvSpPr>
        <p:spPr>
          <a:xfrm>
            <a:off x="2312100" y="2968050"/>
            <a:ext cx="6709200" cy="665100"/>
          </a:xfrm>
          <a:prstGeom prst="rect">
            <a:avLst/>
          </a:prstGeom>
        </p:spPr>
        <p:txBody>
          <a:bodyPr anchorCtr="0" anchor="b" bIns="91425" lIns="91425" spcFirstLastPara="1" rIns="91425" wrap="square" tIns="91425">
            <a:noAutofit/>
          </a:bodyPr>
          <a:lstStyle>
            <a:lvl1pPr lvl="0">
              <a:spcBef>
                <a:spcPts val="0"/>
              </a:spcBef>
              <a:spcAft>
                <a:spcPts val="0"/>
              </a:spcAft>
              <a:buClr>
                <a:srgbClr val="434343"/>
              </a:buClr>
              <a:buSzPts val="4000"/>
              <a:buFont typeface="Roboto Medium"/>
              <a:buNone/>
              <a:defRPr sz="4000">
                <a:solidFill>
                  <a:srgbClr val="434343"/>
                </a:solidFill>
                <a:latin typeface="Roboto Medium"/>
                <a:ea typeface="Roboto Medium"/>
                <a:cs typeface="Roboto Medium"/>
                <a:sym typeface="Roboto Medium"/>
              </a:defRPr>
            </a:lvl1pPr>
            <a:lvl2pPr lvl="1" algn="ctr">
              <a:spcBef>
                <a:spcPts val="0"/>
              </a:spcBef>
              <a:spcAft>
                <a:spcPts val="0"/>
              </a:spcAft>
              <a:buSzPts val="5200"/>
              <a:buFont typeface="Roboto Medium"/>
              <a:buNone/>
              <a:defRPr sz="5200">
                <a:latin typeface="Roboto Medium"/>
                <a:ea typeface="Roboto Medium"/>
                <a:cs typeface="Roboto Medium"/>
                <a:sym typeface="Roboto Medium"/>
              </a:defRPr>
            </a:lvl2pPr>
            <a:lvl3pPr lvl="2" algn="ctr">
              <a:spcBef>
                <a:spcPts val="0"/>
              </a:spcBef>
              <a:spcAft>
                <a:spcPts val="0"/>
              </a:spcAft>
              <a:buSzPts val="5200"/>
              <a:buFont typeface="Roboto Medium"/>
              <a:buNone/>
              <a:defRPr sz="5200">
                <a:latin typeface="Roboto Medium"/>
                <a:ea typeface="Roboto Medium"/>
                <a:cs typeface="Roboto Medium"/>
                <a:sym typeface="Roboto Medium"/>
              </a:defRPr>
            </a:lvl3pPr>
            <a:lvl4pPr lvl="3" algn="ctr">
              <a:spcBef>
                <a:spcPts val="0"/>
              </a:spcBef>
              <a:spcAft>
                <a:spcPts val="0"/>
              </a:spcAft>
              <a:buSzPts val="5200"/>
              <a:buFont typeface="Roboto Medium"/>
              <a:buNone/>
              <a:defRPr sz="5200">
                <a:latin typeface="Roboto Medium"/>
                <a:ea typeface="Roboto Medium"/>
                <a:cs typeface="Roboto Medium"/>
                <a:sym typeface="Roboto Medium"/>
              </a:defRPr>
            </a:lvl4pPr>
            <a:lvl5pPr lvl="4" algn="ctr">
              <a:spcBef>
                <a:spcPts val="0"/>
              </a:spcBef>
              <a:spcAft>
                <a:spcPts val="0"/>
              </a:spcAft>
              <a:buSzPts val="5200"/>
              <a:buFont typeface="Roboto Medium"/>
              <a:buNone/>
              <a:defRPr sz="5200">
                <a:latin typeface="Roboto Medium"/>
                <a:ea typeface="Roboto Medium"/>
                <a:cs typeface="Roboto Medium"/>
                <a:sym typeface="Roboto Medium"/>
              </a:defRPr>
            </a:lvl5pPr>
            <a:lvl6pPr lvl="5" algn="ctr">
              <a:spcBef>
                <a:spcPts val="0"/>
              </a:spcBef>
              <a:spcAft>
                <a:spcPts val="0"/>
              </a:spcAft>
              <a:buSzPts val="5200"/>
              <a:buFont typeface="Roboto Medium"/>
              <a:buNone/>
              <a:defRPr sz="5200">
                <a:latin typeface="Roboto Medium"/>
                <a:ea typeface="Roboto Medium"/>
                <a:cs typeface="Roboto Medium"/>
                <a:sym typeface="Roboto Medium"/>
              </a:defRPr>
            </a:lvl6pPr>
            <a:lvl7pPr lvl="6" algn="ctr">
              <a:spcBef>
                <a:spcPts val="0"/>
              </a:spcBef>
              <a:spcAft>
                <a:spcPts val="0"/>
              </a:spcAft>
              <a:buSzPts val="5200"/>
              <a:buFont typeface="Roboto Medium"/>
              <a:buNone/>
              <a:defRPr sz="5200">
                <a:latin typeface="Roboto Medium"/>
                <a:ea typeface="Roboto Medium"/>
                <a:cs typeface="Roboto Medium"/>
                <a:sym typeface="Roboto Medium"/>
              </a:defRPr>
            </a:lvl7pPr>
            <a:lvl8pPr lvl="7" algn="ctr">
              <a:spcBef>
                <a:spcPts val="0"/>
              </a:spcBef>
              <a:spcAft>
                <a:spcPts val="0"/>
              </a:spcAft>
              <a:buSzPts val="5200"/>
              <a:buFont typeface="Roboto Medium"/>
              <a:buNone/>
              <a:defRPr sz="5200">
                <a:latin typeface="Roboto Medium"/>
                <a:ea typeface="Roboto Medium"/>
                <a:cs typeface="Roboto Medium"/>
                <a:sym typeface="Roboto Medium"/>
              </a:defRPr>
            </a:lvl8pPr>
            <a:lvl9pPr lvl="8" algn="ctr">
              <a:spcBef>
                <a:spcPts val="0"/>
              </a:spcBef>
              <a:spcAft>
                <a:spcPts val="0"/>
              </a:spcAft>
              <a:buSzPts val="5200"/>
              <a:buFont typeface="Roboto Medium"/>
              <a:buNone/>
              <a:defRPr sz="5200">
                <a:latin typeface="Roboto Medium"/>
                <a:ea typeface="Roboto Medium"/>
                <a:cs typeface="Roboto Medium"/>
                <a:sym typeface="Roboto Medium"/>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3298851" y="2760899"/>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2">
    <p:spTree>
      <p:nvGrpSpPr>
        <p:cNvPr id="58" name="Shape 58"/>
        <p:cNvGrpSpPr/>
        <p:nvPr/>
      </p:nvGrpSpPr>
      <p:grpSpPr>
        <a:xfrm>
          <a:off x="0" y="0"/>
          <a:ext cx="0" cy="0"/>
          <a:chOff x="0" y="0"/>
          <a:chExt cx="0" cy="0"/>
        </a:xfrm>
      </p:grpSpPr>
      <p:sp>
        <p:nvSpPr>
          <p:cNvPr id="59" name="Google Shape;5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0" name="Google Shape;60;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1" name="Google Shape;6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1"/>
          <p:cNvPicPr preferRelativeResize="0"/>
          <p:nvPr/>
        </p:nvPicPr>
        <p:blipFill rotWithShape="1">
          <a:blip r:embed="rId2">
            <a:alphaModFix/>
          </a:blip>
          <a:srcRect b="0" l="0" r="0" t="0"/>
          <a:stretch/>
        </p:blipFill>
        <p:spPr>
          <a:xfrm>
            <a:off x="952" y="0"/>
            <a:ext cx="9142088" cy="514349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63" name="Shape 63"/>
        <p:cNvGrpSpPr/>
        <p:nvPr/>
      </p:nvGrpSpPr>
      <p:grpSpPr>
        <a:xfrm>
          <a:off x="0" y="0"/>
          <a:ext cx="0" cy="0"/>
          <a:chOff x="0" y="0"/>
          <a:chExt cx="0" cy="0"/>
        </a:xfrm>
      </p:grpSpPr>
      <p:sp>
        <p:nvSpPr>
          <p:cNvPr id="64" name="Google Shape;64;p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5" name="Google Shape;6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3">
    <p:spTree>
      <p:nvGrpSpPr>
        <p:cNvPr id="66" name="Shape 66"/>
        <p:cNvGrpSpPr/>
        <p:nvPr/>
      </p:nvGrpSpPr>
      <p:grpSpPr>
        <a:xfrm>
          <a:off x="0" y="0"/>
          <a:ext cx="0" cy="0"/>
          <a:chOff x="0" y="0"/>
          <a:chExt cx="0" cy="0"/>
        </a:xfrm>
      </p:grpSpPr>
      <p:sp>
        <p:nvSpPr>
          <p:cNvPr id="67" name="Google Shape;67;p1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3"/>
          <p:cNvPicPr preferRelativeResize="0"/>
          <p:nvPr/>
        </p:nvPicPr>
        <p:blipFill>
          <a:blip r:embed="rId2">
            <a:alphaModFix/>
          </a:blip>
          <a:stretch>
            <a:fillRect/>
          </a:stretch>
        </p:blipFill>
        <p:spPr>
          <a:xfrm>
            <a:off x="952" y="0"/>
            <a:ext cx="9142089" cy="514349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rst Mobile" type="secHead">
  <p:cSld name="SECTION_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3"/>
          <p:cNvSpPr txBox="1"/>
          <p:nvPr>
            <p:ph idx="1" type="subTitle"/>
          </p:nvPr>
        </p:nvSpPr>
        <p:spPr>
          <a:xfrm>
            <a:off x="2312100" y="2574450"/>
            <a:ext cx="6387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rgbClr val="F17121"/>
              </a:buClr>
              <a:buSzPts val="1700"/>
              <a:buFont typeface="Roboto Medium"/>
              <a:buNone/>
              <a:defRPr sz="1700">
                <a:solidFill>
                  <a:srgbClr val="F17121"/>
                </a:solidFill>
                <a:latin typeface="Roboto Medium"/>
                <a:ea typeface="Roboto Medium"/>
                <a:cs typeface="Roboto Medium"/>
                <a:sym typeface="Roboto Medium"/>
              </a:defRPr>
            </a:lvl1pPr>
            <a:lvl2pPr lvl="1"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2pPr>
            <a:lvl3pPr lvl="2"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3pPr>
            <a:lvl4pPr lvl="3"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4pPr>
            <a:lvl5pPr lvl="4"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5pPr>
            <a:lvl6pPr lvl="5"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6pPr>
            <a:lvl7pPr lvl="6"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7pPr>
            <a:lvl8pPr lvl="7"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8pPr>
            <a:lvl9pPr lvl="8" rtl="0" algn="ctr">
              <a:lnSpc>
                <a:spcPct val="100000"/>
              </a:lnSpc>
              <a:spcBef>
                <a:spcPts val="0"/>
              </a:spcBef>
              <a:spcAft>
                <a:spcPts val="0"/>
              </a:spcAft>
              <a:buSzPts val="2800"/>
              <a:buFont typeface="Roboto Medium"/>
              <a:buNone/>
              <a:defRPr sz="2800">
                <a:latin typeface="Roboto Medium"/>
                <a:ea typeface="Roboto Medium"/>
                <a:cs typeface="Roboto Medium"/>
                <a:sym typeface="Roboto Medium"/>
              </a:defRPr>
            </a:lvl9pPr>
          </a:lstStyle>
          <a:p/>
        </p:txBody>
      </p:sp>
      <p:sp>
        <p:nvSpPr>
          <p:cNvPr id="17" name="Google Shape;17;p3"/>
          <p:cNvSpPr txBox="1"/>
          <p:nvPr>
            <p:ph type="ctrTitle"/>
          </p:nvPr>
        </p:nvSpPr>
        <p:spPr>
          <a:xfrm>
            <a:off x="2312100" y="2968050"/>
            <a:ext cx="6709200" cy="665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34343"/>
              </a:buClr>
              <a:buSzPts val="4000"/>
              <a:buFont typeface="Roboto Medium"/>
              <a:buNone/>
              <a:defRPr sz="4000">
                <a:solidFill>
                  <a:srgbClr val="434343"/>
                </a:solidFill>
                <a:latin typeface="Roboto Medium"/>
                <a:ea typeface="Roboto Medium"/>
                <a:cs typeface="Roboto Medium"/>
                <a:sym typeface="Roboto Medium"/>
              </a:defRPr>
            </a:lvl1pPr>
            <a:lvl2pPr lvl="1" rtl="0" algn="ctr">
              <a:spcBef>
                <a:spcPts val="0"/>
              </a:spcBef>
              <a:spcAft>
                <a:spcPts val="0"/>
              </a:spcAft>
              <a:buSzPts val="5200"/>
              <a:buFont typeface="Roboto Medium"/>
              <a:buNone/>
              <a:defRPr sz="5200">
                <a:latin typeface="Roboto Medium"/>
                <a:ea typeface="Roboto Medium"/>
                <a:cs typeface="Roboto Medium"/>
                <a:sym typeface="Roboto Medium"/>
              </a:defRPr>
            </a:lvl2pPr>
            <a:lvl3pPr lvl="2" rtl="0" algn="ctr">
              <a:spcBef>
                <a:spcPts val="0"/>
              </a:spcBef>
              <a:spcAft>
                <a:spcPts val="0"/>
              </a:spcAft>
              <a:buSzPts val="5200"/>
              <a:buFont typeface="Roboto Medium"/>
              <a:buNone/>
              <a:defRPr sz="5200">
                <a:latin typeface="Roboto Medium"/>
                <a:ea typeface="Roboto Medium"/>
                <a:cs typeface="Roboto Medium"/>
                <a:sym typeface="Roboto Medium"/>
              </a:defRPr>
            </a:lvl3pPr>
            <a:lvl4pPr lvl="3" rtl="0" algn="ctr">
              <a:spcBef>
                <a:spcPts val="0"/>
              </a:spcBef>
              <a:spcAft>
                <a:spcPts val="0"/>
              </a:spcAft>
              <a:buSzPts val="5200"/>
              <a:buFont typeface="Roboto Medium"/>
              <a:buNone/>
              <a:defRPr sz="5200">
                <a:latin typeface="Roboto Medium"/>
                <a:ea typeface="Roboto Medium"/>
                <a:cs typeface="Roboto Medium"/>
                <a:sym typeface="Roboto Medium"/>
              </a:defRPr>
            </a:lvl4pPr>
            <a:lvl5pPr lvl="4" rtl="0" algn="ctr">
              <a:spcBef>
                <a:spcPts val="0"/>
              </a:spcBef>
              <a:spcAft>
                <a:spcPts val="0"/>
              </a:spcAft>
              <a:buSzPts val="5200"/>
              <a:buFont typeface="Roboto Medium"/>
              <a:buNone/>
              <a:defRPr sz="5200">
                <a:latin typeface="Roboto Medium"/>
                <a:ea typeface="Roboto Medium"/>
                <a:cs typeface="Roboto Medium"/>
                <a:sym typeface="Roboto Medium"/>
              </a:defRPr>
            </a:lvl5pPr>
            <a:lvl6pPr lvl="5" rtl="0" algn="ctr">
              <a:spcBef>
                <a:spcPts val="0"/>
              </a:spcBef>
              <a:spcAft>
                <a:spcPts val="0"/>
              </a:spcAft>
              <a:buSzPts val="5200"/>
              <a:buFont typeface="Roboto Medium"/>
              <a:buNone/>
              <a:defRPr sz="5200">
                <a:latin typeface="Roboto Medium"/>
                <a:ea typeface="Roboto Medium"/>
                <a:cs typeface="Roboto Medium"/>
                <a:sym typeface="Roboto Medium"/>
              </a:defRPr>
            </a:lvl6pPr>
            <a:lvl7pPr lvl="6" rtl="0" algn="ctr">
              <a:spcBef>
                <a:spcPts val="0"/>
              </a:spcBef>
              <a:spcAft>
                <a:spcPts val="0"/>
              </a:spcAft>
              <a:buSzPts val="5200"/>
              <a:buFont typeface="Roboto Medium"/>
              <a:buNone/>
              <a:defRPr sz="5200">
                <a:latin typeface="Roboto Medium"/>
                <a:ea typeface="Roboto Medium"/>
                <a:cs typeface="Roboto Medium"/>
                <a:sym typeface="Roboto Medium"/>
              </a:defRPr>
            </a:lvl7pPr>
            <a:lvl8pPr lvl="7" rtl="0" algn="ctr">
              <a:spcBef>
                <a:spcPts val="0"/>
              </a:spcBef>
              <a:spcAft>
                <a:spcPts val="0"/>
              </a:spcAft>
              <a:buSzPts val="5200"/>
              <a:buFont typeface="Roboto Medium"/>
              <a:buNone/>
              <a:defRPr sz="5200">
                <a:latin typeface="Roboto Medium"/>
                <a:ea typeface="Roboto Medium"/>
                <a:cs typeface="Roboto Medium"/>
                <a:sym typeface="Roboto Medium"/>
              </a:defRPr>
            </a:lvl8pPr>
            <a:lvl9pPr lvl="8" rtl="0" algn="ctr">
              <a:spcBef>
                <a:spcPts val="0"/>
              </a:spcBef>
              <a:spcAft>
                <a:spcPts val="0"/>
              </a:spcAft>
              <a:buSzPts val="5200"/>
              <a:buFont typeface="Roboto Medium"/>
              <a:buNone/>
              <a:defRPr sz="5200">
                <a:latin typeface="Roboto Medium"/>
                <a:ea typeface="Roboto Medium"/>
                <a:cs typeface="Roboto Medium"/>
                <a:sym typeface="Roboto Medium"/>
              </a:defRPr>
            </a:lvl9pPr>
          </a:lstStyle>
          <a:p/>
        </p:txBody>
      </p:sp>
      <p:sp>
        <p:nvSpPr>
          <p:cNvPr id="18" name="Google Shape;18;p3"/>
          <p:cNvSpPr/>
          <p:nvPr/>
        </p:nvSpPr>
        <p:spPr>
          <a:xfrm>
            <a:off x="3298851" y="2760899"/>
            <a:ext cx="1336800" cy="20700"/>
          </a:xfrm>
          <a:prstGeom prst="rect">
            <a:avLst/>
          </a:prstGeom>
          <a:solidFill>
            <a:srgbClr val="F171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Change" type="tx">
  <p:cSld name="TITLE_AND_BODY">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4"/>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Font typeface="Roboto Medium"/>
              <a:buNone/>
              <a:defRPr sz="4000">
                <a:latin typeface="Roboto Medium"/>
                <a:ea typeface="Roboto Medium"/>
                <a:cs typeface="Roboto Medium"/>
                <a:sym typeface="Roboto Medium"/>
              </a:defRPr>
            </a:lvl1pPr>
            <a:lvl2pPr lvl="1" rtl="0">
              <a:spcBef>
                <a:spcPts val="0"/>
              </a:spcBef>
              <a:spcAft>
                <a:spcPts val="0"/>
              </a:spcAft>
              <a:buSzPts val="2800"/>
              <a:buFont typeface="Roboto Medium"/>
              <a:buNone/>
              <a:defRPr>
                <a:latin typeface="Roboto Medium"/>
                <a:ea typeface="Roboto Medium"/>
                <a:cs typeface="Roboto Medium"/>
                <a:sym typeface="Roboto Medium"/>
              </a:defRPr>
            </a:lvl2pPr>
            <a:lvl3pPr lvl="2" rtl="0">
              <a:spcBef>
                <a:spcPts val="0"/>
              </a:spcBef>
              <a:spcAft>
                <a:spcPts val="0"/>
              </a:spcAft>
              <a:buSzPts val="2800"/>
              <a:buFont typeface="Roboto Medium"/>
              <a:buNone/>
              <a:defRPr>
                <a:latin typeface="Roboto Medium"/>
                <a:ea typeface="Roboto Medium"/>
                <a:cs typeface="Roboto Medium"/>
                <a:sym typeface="Roboto Medium"/>
              </a:defRPr>
            </a:lvl3pPr>
            <a:lvl4pPr lvl="3" rtl="0">
              <a:spcBef>
                <a:spcPts val="0"/>
              </a:spcBef>
              <a:spcAft>
                <a:spcPts val="0"/>
              </a:spcAft>
              <a:buSzPts val="2800"/>
              <a:buFont typeface="Roboto Medium"/>
              <a:buNone/>
              <a:defRPr>
                <a:latin typeface="Roboto Medium"/>
                <a:ea typeface="Roboto Medium"/>
                <a:cs typeface="Roboto Medium"/>
                <a:sym typeface="Roboto Medium"/>
              </a:defRPr>
            </a:lvl4pPr>
            <a:lvl5pPr lvl="4" rtl="0">
              <a:spcBef>
                <a:spcPts val="0"/>
              </a:spcBef>
              <a:spcAft>
                <a:spcPts val="0"/>
              </a:spcAft>
              <a:buSzPts val="2800"/>
              <a:buFont typeface="Roboto Medium"/>
              <a:buNone/>
              <a:defRPr>
                <a:latin typeface="Roboto Medium"/>
                <a:ea typeface="Roboto Medium"/>
                <a:cs typeface="Roboto Medium"/>
                <a:sym typeface="Roboto Medium"/>
              </a:defRPr>
            </a:lvl5pPr>
            <a:lvl6pPr lvl="5" rtl="0">
              <a:spcBef>
                <a:spcPts val="0"/>
              </a:spcBef>
              <a:spcAft>
                <a:spcPts val="0"/>
              </a:spcAft>
              <a:buSzPts val="2800"/>
              <a:buFont typeface="Roboto Medium"/>
              <a:buNone/>
              <a:defRPr>
                <a:latin typeface="Roboto Medium"/>
                <a:ea typeface="Roboto Medium"/>
                <a:cs typeface="Roboto Medium"/>
                <a:sym typeface="Roboto Medium"/>
              </a:defRPr>
            </a:lvl6pPr>
            <a:lvl7pPr lvl="6" rtl="0">
              <a:spcBef>
                <a:spcPts val="0"/>
              </a:spcBef>
              <a:spcAft>
                <a:spcPts val="0"/>
              </a:spcAft>
              <a:buSzPts val="2800"/>
              <a:buFont typeface="Roboto Medium"/>
              <a:buNone/>
              <a:defRPr>
                <a:latin typeface="Roboto Medium"/>
                <a:ea typeface="Roboto Medium"/>
                <a:cs typeface="Roboto Medium"/>
                <a:sym typeface="Roboto Medium"/>
              </a:defRPr>
            </a:lvl7pPr>
            <a:lvl8pPr lvl="7" rtl="0">
              <a:spcBef>
                <a:spcPts val="0"/>
              </a:spcBef>
              <a:spcAft>
                <a:spcPts val="0"/>
              </a:spcAft>
              <a:buSzPts val="2800"/>
              <a:buFont typeface="Roboto Medium"/>
              <a:buNone/>
              <a:defRPr>
                <a:latin typeface="Roboto Medium"/>
                <a:ea typeface="Roboto Medium"/>
                <a:cs typeface="Roboto Medium"/>
                <a:sym typeface="Roboto Medium"/>
              </a:defRPr>
            </a:lvl8pPr>
            <a:lvl9pPr lvl="8" rtl="0">
              <a:spcBef>
                <a:spcPts val="0"/>
              </a:spcBef>
              <a:spcAft>
                <a:spcPts val="0"/>
              </a:spcAft>
              <a:buSzPts val="2800"/>
              <a:buFont typeface="Roboto Medium"/>
              <a:buNone/>
              <a:defRPr>
                <a:latin typeface="Roboto Medium"/>
                <a:ea typeface="Roboto Medium"/>
                <a:cs typeface="Roboto Medium"/>
                <a:sym typeface="Roboto Medium"/>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hite Web">
  <p:cSld name="TITLE_AND_BODY_1">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5"/>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1pPr>
            <a:lvl2pPr lvl="1"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2pPr>
            <a:lvl3pPr lvl="2"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3pPr>
            <a:lvl4pPr lvl="3"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4pPr>
            <a:lvl5pPr lvl="4"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5pPr>
            <a:lvl6pPr lvl="5"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6pPr>
            <a:lvl7pPr lvl="6"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7pPr>
            <a:lvl8pPr lvl="7"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8pPr>
            <a:lvl9pPr lvl="8"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9pPr>
          </a:lstStyle>
          <a:p/>
        </p:txBody>
      </p:sp>
      <p:sp>
        <p:nvSpPr>
          <p:cNvPr id="24" name="Google Shape;24;p5"/>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666666"/>
              </a:buClr>
              <a:buSzPts val="1800"/>
              <a:buFont typeface="Proxima Nova"/>
              <a:buChar char="●"/>
              <a:defRPr>
                <a:solidFill>
                  <a:srgbClr val="666666"/>
                </a:solidFill>
                <a:latin typeface="Proxima Nova"/>
                <a:ea typeface="Proxima Nova"/>
                <a:cs typeface="Proxima Nova"/>
                <a:sym typeface="Proxima Nova"/>
              </a:defRPr>
            </a:lvl1pPr>
            <a:lvl2pPr indent="-317500" lvl="1" marL="914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2pPr>
            <a:lvl3pPr indent="-317500" lvl="2" marL="1371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3pPr>
            <a:lvl4pPr indent="-317500" lvl="3" marL="1828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4pPr>
            <a:lvl5pPr indent="-317500" lvl="4" marL="22860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5pPr>
            <a:lvl6pPr indent="-317500" lvl="5" marL="27432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6pPr>
            <a:lvl7pPr indent="-317500" lvl="6" marL="3200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7pPr>
            <a:lvl8pPr indent="-317500" lvl="7" marL="3657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8pPr>
            <a:lvl9pPr indent="-317500" lvl="8" marL="4114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Roboto"/>
              <a:buNone/>
              <a:defRPr sz="12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Website Developer</a:t>
            </a:r>
            <a:endParaRPr sz="1000">
              <a:solidFill>
                <a:srgbClr val="666666"/>
              </a:solidFill>
              <a:latin typeface="Roboto"/>
              <a:ea typeface="Roboto"/>
              <a:cs typeface="Roboto"/>
              <a:sym typeface="Robot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hite Mobile">
  <p:cSld name="TITLE_AND_BODY_1_3">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6"/>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1pPr>
            <a:lvl2pPr lvl="1"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2pPr>
            <a:lvl3pPr lvl="2"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3pPr>
            <a:lvl4pPr lvl="3"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4pPr>
            <a:lvl5pPr lvl="4"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5pPr>
            <a:lvl6pPr lvl="5"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6pPr>
            <a:lvl7pPr lvl="6"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7pPr>
            <a:lvl8pPr lvl="7"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8pPr>
            <a:lvl9pPr lvl="8" rtl="0">
              <a:spcBef>
                <a:spcPts val="0"/>
              </a:spcBef>
              <a:spcAft>
                <a:spcPts val="0"/>
              </a:spcAft>
              <a:buClr>
                <a:srgbClr val="666666"/>
              </a:buClr>
              <a:buSzPts val="2000"/>
              <a:buFont typeface="Roboto Medium"/>
              <a:buNone/>
              <a:defRPr sz="2000">
                <a:solidFill>
                  <a:srgbClr val="666666"/>
                </a:solidFill>
                <a:latin typeface="Roboto Medium"/>
                <a:ea typeface="Roboto Medium"/>
                <a:cs typeface="Roboto Medium"/>
                <a:sym typeface="Roboto Medium"/>
              </a:defRPr>
            </a:lvl9pPr>
          </a:lstStyle>
          <a:p/>
        </p:txBody>
      </p:sp>
      <p:sp>
        <p:nvSpPr>
          <p:cNvPr id="30" name="Google Shape;30;p6"/>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666666"/>
              </a:buClr>
              <a:buSzPts val="1800"/>
              <a:buFont typeface="Proxima Nova"/>
              <a:buChar char="●"/>
              <a:defRPr>
                <a:solidFill>
                  <a:srgbClr val="666666"/>
                </a:solidFill>
                <a:latin typeface="Proxima Nova"/>
                <a:ea typeface="Proxima Nova"/>
                <a:cs typeface="Proxima Nova"/>
                <a:sym typeface="Proxima Nova"/>
              </a:defRPr>
            </a:lvl1pPr>
            <a:lvl2pPr indent="-317500" lvl="1" marL="914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2pPr>
            <a:lvl3pPr indent="-317500" lvl="2" marL="1371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3pPr>
            <a:lvl4pPr indent="-317500" lvl="3" marL="1828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4pPr>
            <a:lvl5pPr indent="-317500" lvl="4" marL="22860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5pPr>
            <a:lvl6pPr indent="-317500" lvl="5" marL="27432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6pPr>
            <a:lvl7pPr indent="-317500" lvl="6" marL="32004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7pPr>
            <a:lvl8pPr indent="-317500" lvl="7" marL="36576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8pPr>
            <a:lvl9pPr indent="-317500" lvl="8" marL="4114800" rtl="0">
              <a:spcBef>
                <a:spcPts val="0"/>
              </a:spcBef>
              <a:spcAft>
                <a:spcPts val="0"/>
              </a:spcAft>
              <a:buClr>
                <a:srgbClr val="666666"/>
              </a:buClr>
              <a:buSzPts val="1400"/>
              <a:buFont typeface="Proxima Nova"/>
              <a:buChar char="■"/>
              <a:defRPr>
                <a:solidFill>
                  <a:srgbClr val="666666"/>
                </a:solidFill>
                <a:latin typeface="Proxima Nova"/>
                <a:ea typeface="Proxima Nova"/>
                <a:cs typeface="Proxima Nova"/>
                <a:sym typeface="Proxima Nova"/>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Font typeface="Roboto"/>
              <a:buNone/>
              <a:defRPr sz="1200">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6"/>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rgbClr val="666666"/>
                </a:solidFill>
                <a:latin typeface="Roboto"/>
                <a:ea typeface="Roboto"/>
                <a:cs typeface="Roboto"/>
                <a:sym typeface="Roboto"/>
              </a:rPr>
              <a:t>Fullstack Mobile Developer</a:t>
            </a:r>
            <a:endParaRPr sz="1000">
              <a:solidFill>
                <a:srgbClr val="666666"/>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Web">
  <p:cSld name="TITLE_AND_BODY_1_1">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7"/>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2pPr>
            <a:lvl3pPr lvl="2"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3pPr>
            <a:lvl4pPr lvl="3"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4pPr>
            <a:lvl5pPr lvl="4"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5pPr>
            <a:lvl6pPr lvl="5"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6pPr>
            <a:lvl7pPr lvl="6"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7pPr>
            <a:lvl8pPr lvl="7"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8pPr>
            <a:lvl9pPr lvl="8"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9pPr>
          </a:lstStyle>
          <a:p/>
        </p:txBody>
      </p:sp>
      <p:sp>
        <p:nvSpPr>
          <p:cNvPr id="36" name="Google Shape;36;p7"/>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Font typeface="Proxima Nova"/>
              <a:buChar char="●"/>
              <a:defRPr>
                <a:solidFill>
                  <a:schemeClr val="lt1"/>
                </a:solidFill>
                <a:latin typeface="Proxima Nova"/>
                <a:ea typeface="Proxima Nova"/>
                <a:cs typeface="Proxima Nova"/>
                <a:sym typeface="Proxima Nova"/>
              </a:defRPr>
            </a:lvl1pPr>
            <a:lvl2pPr indent="-317500" lvl="1" marL="914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2pPr>
            <a:lvl3pPr indent="-317500" lvl="2" marL="1371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3pPr>
            <a:lvl4pPr indent="-317500" lvl="3" marL="1828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4pPr>
            <a:lvl5pPr indent="-317500" lvl="4" marL="22860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5pPr>
            <a:lvl6pPr indent="-317500" lvl="5" marL="27432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6pPr>
            <a:lvl7pPr indent="-317500" lvl="6" marL="3200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7pPr>
            <a:lvl8pPr indent="-317500" lvl="7" marL="3657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8pPr>
            <a:lvl9pPr indent="-317500" lvl="8" marL="4114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 name="Google Shape;39;p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Fullstack Website Developer</a:t>
            </a:r>
            <a:endParaRPr sz="1000">
              <a:solidFill>
                <a:schemeClr val="lt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lue Mobile">
  <p:cSld name="TITLE_AND_BODY_1_1_1">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8"/>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1pPr>
            <a:lvl2pPr lvl="1"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2pPr>
            <a:lvl3pPr lvl="2"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3pPr>
            <a:lvl4pPr lvl="3"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4pPr>
            <a:lvl5pPr lvl="4"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5pPr>
            <a:lvl6pPr lvl="5"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6pPr>
            <a:lvl7pPr lvl="6"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7pPr>
            <a:lvl8pPr lvl="7"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8pPr>
            <a:lvl9pPr lvl="8" rtl="0">
              <a:spcBef>
                <a:spcPts val="0"/>
              </a:spcBef>
              <a:spcAft>
                <a:spcPts val="0"/>
              </a:spcAft>
              <a:buClr>
                <a:schemeClr val="lt1"/>
              </a:buClr>
              <a:buSzPts val="2000"/>
              <a:buFont typeface="Roboto Medium"/>
              <a:buNone/>
              <a:defRPr sz="2000">
                <a:solidFill>
                  <a:schemeClr val="lt1"/>
                </a:solidFill>
                <a:latin typeface="Roboto Medium"/>
                <a:ea typeface="Roboto Medium"/>
                <a:cs typeface="Roboto Medium"/>
                <a:sym typeface="Roboto Medium"/>
              </a:defRPr>
            </a:lvl9pPr>
          </a:lstStyle>
          <a:p/>
        </p:txBody>
      </p:sp>
      <p:sp>
        <p:nvSpPr>
          <p:cNvPr id="42" name="Google Shape;42;p8"/>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lt1"/>
              </a:buClr>
              <a:buSzPts val="1800"/>
              <a:buFont typeface="Proxima Nova"/>
              <a:buChar char="●"/>
              <a:defRPr>
                <a:solidFill>
                  <a:schemeClr val="lt1"/>
                </a:solidFill>
                <a:latin typeface="Proxima Nova"/>
                <a:ea typeface="Proxima Nova"/>
                <a:cs typeface="Proxima Nova"/>
                <a:sym typeface="Proxima Nova"/>
              </a:defRPr>
            </a:lvl1pPr>
            <a:lvl2pPr indent="-317500" lvl="1" marL="914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2pPr>
            <a:lvl3pPr indent="-317500" lvl="2" marL="1371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3pPr>
            <a:lvl4pPr indent="-317500" lvl="3" marL="1828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4pPr>
            <a:lvl5pPr indent="-317500" lvl="4" marL="22860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5pPr>
            <a:lvl6pPr indent="-317500" lvl="5" marL="27432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6pPr>
            <a:lvl7pPr indent="-317500" lvl="6" marL="32004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7pPr>
            <a:lvl8pPr indent="-317500" lvl="7" marL="36576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8pPr>
            <a:lvl9pPr indent="-317500" lvl="8" marL="4114800" rtl="0">
              <a:spcBef>
                <a:spcPts val="0"/>
              </a:spcBef>
              <a:spcAft>
                <a:spcPts val="0"/>
              </a:spcAft>
              <a:buClr>
                <a:schemeClr val="lt1"/>
              </a:buClr>
              <a:buSzPts val="1400"/>
              <a:buFont typeface="Proxima Nova"/>
              <a:buChar char="■"/>
              <a:defRPr>
                <a:solidFill>
                  <a:schemeClr val="lt1"/>
                </a:solidFill>
                <a:latin typeface="Proxima Nova"/>
                <a:ea typeface="Proxima Nova"/>
                <a:cs typeface="Proxima Nova"/>
                <a:sym typeface="Proxima Nova"/>
              </a:defRPr>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8"/>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200"/>
              <a:buFont typeface="Roboto"/>
              <a:buNone/>
              <a:defRPr sz="1200">
                <a:solidFill>
                  <a:schemeClr val="lt1"/>
                </a:solidFill>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5" name="Google Shape;45;p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lt1"/>
                </a:solidFill>
                <a:latin typeface="Roboto"/>
                <a:ea typeface="Roboto"/>
                <a:cs typeface="Roboto"/>
                <a:sym typeface="Roboto"/>
              </a:rPr>
              <a:t>Fullstack Mobile Developer</a:t>
            </a:r>
            <a:endParaRPr sz="1000">
              <a:solidFill>
                <a:schemeClr val="lt1"/>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range Web">
  <p:cSld name="TITLE_AND_BODY_1_2">
    <p:bg>
      <p:bgPr>
        <a:blipFill>
          <a:blip r:embed="rId2">
            <a:alphaModFix/>
          </a:blip>
          <a:stretch>
            <a:fillRect/>
          </a:stretch>
        </a:blipFill>
      </p:bgPr>
    </p:bg>
    <p:spTree>
      <p:nvGrpSpPr>
        <p:cNvPr id="46" name="Shape 46"/>
        <p:cNvGrpSpPr/>
        <p:nvPr/>
      </p:nvGrpSpPr>
      <p:grpSpPr>
        <a:xfrm>
          <a:off x="0" y="0"/>
          <a:ext cx="0" cy="0"/>
          <a:chOff x="0" y="0"/>
          <a:chExt cx="0" cy="0"/>
        </a:xfrm>
      </p:grpSpPr>
      <p:sp>
        <p:nvSpPr>
          <p:cNvPr id="47" name="Google Shape;47;p9"/>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SzPts val="2000"/>
              <a:buFont typeface="Roboto Medium"/>
              <a:buNone/>
              <a:defRPr sz="2000">
                <a:latin typeface="Roboto Medium"/>
                <a:ea typeface="Roboto Medium"/>
                <a:cs typeface="Roboto Medium"/>
                <a:sym typeface="Roboto Medium"/>
              </a:defRPr>
            </a:lvl1pPr>
            <a:lvl2pPr lvl="1" rtl="0">
              <a:spcBef>
                <a:spcPts val="0"/>
              </a:spcBef>
              <a:spcAft>
                <a:spcPts val="0"/>
              </a:spcAft>
              <a:buSzPts val="2000"/>
              <a:buFont typeface="Roboto Medium"/>
              <a:buNone/>
              <a:defRPr sz="2000">
                <a:latin typeface="Roboto Medium"/>
                <a:ea typeface="Roboto Medium"/>
                <a:cs typeface="Roboto Medium"/>
                <a:sym typeface="Roboto Medium"/>
              </a:defRPr>
            </a:lvl2pPr>
            <a:lvl3pPr lvl="2" rtl="0">
              <a:spcBef>
                <a:spcPts val="0"/>
              </a:spcBef>
              <a:spcAft>
                <a:spcPts val="0"/>
              </a:spcAft>
              <a:buSzPts val="2000"/>
              <a:buFont typeface="Roboto Medium"/>
              <a:buNone/>
              <a:defRPr sz="2000">
                <a:latin typeface="Roboto Medium"/>
                <a:ea typeface="Roboto Medium"/>
                <a:cs typeface="Roboto Medium"/>
                <a:sym typeface="Roboto Medium"/>
              </a:defRPr>
            </a:lvl3pPr>
            <a:lvl4pPr lvl="3" rtl="0">
              <a:spcBef>
                <a:spcPts val="0"/>
              </a:spcBef>
              <a:spcAft>
                <a:spcPts val="0"/>
              </a:spcAft>
              <a:buSzPts val="2000"/>
              <a:buFont typeface="Roboto Medium"/>
              <a:buNone/>
              <a:defRPr sz="2000">
                <a:latin typeface="Roboto Medium"/>
                <a:ea typeface="Roboto Medium"/>
                <a:cs typeface="Roboto Medium"/>
                <a:sym typeface="Roboto Medium"/>
              </a:defRPr>
            </a:lvl4pPr>
            <a:lvl5pPr lvl="4" rtl="0">
              <a:spcBef>
                <a:spcPts val="0"/>
              </a:spcBef>
              <a:spcAft>
                <a:spcPts val="0"/>
              </a:spcAft>
              <a:buSzPts val="2000"/>
              <a:buFont typeface="Roboto Medium"/>
              <a:buNone/>
              <a:defRPr sz="2000">
                <a:latin typeface="Roboto Medium"/>
                <a:ea typeface="Roboto Medium"/>
                <a:cs typeface="Roboto Medium"/>
                <a:sym typeface="Roboto Medium"/>
              </a:defRPr>
            </a:lvl5pPr>
            <a:lvl6pPr lvl="5" rtl="0">
              <a:spcBef>
                <a:spcPts val="0"/>
              </a:spcBef>
              <a:spcAft>
                <a:spcPts val="0"/>
              </a:spcAft>
              <a:buSzPts val="2000"/>
              <a:buFont typeface="Roboto Medium"/>
              <a:buNone/>
              <a:defRPr sz="2000">
                <a:latin typeface="Roboto Medium"/>
                <a:ea typeface="Roboto Medium"/>
                <a:cs typeface="Roboto Medium"/>
                <a:sym typeface="Roboto Medium"/>
              </a:defRPr>
            </a:lvl6pPr>
            <a:lvl7pPr lvl="6" rtl="0">
              <a:spcBef>
                <a:spcPts val="0"/>
              </a:spcBef>
              <a:spcAft>
                <a:spcPts val="0"/>
              </a:spcAft>
              <a:buSzPts val="2000"/>
              <a:buFont typeface="Roboto Medium"/>
              <a:buNone/>
              <a:defRPr sz="2000">
                <a:latin typeface="Roboto Medium"/>
                <a:ea typeface="Roboto Medium"/>
                <a:cs typeface="Roboto Medium"/>
                <a:sym typeface="Roboto Medium"/>
              </a:defRPr>
            </a:lvl7pPr>
            <a:lvl8pPr lvl="7" rtl="0">
              <a:spcBef>
                <a:spcPts val="0"/>
              </a:spcBef>
              <a:spcAft>
                <a:spcPts val="0"/>
              </a:spcAft>
              <a:buSzPts val="2000"/>
              <a:buFont typeface="Roboto Medium"/>
              <a:buNone/>
              <a:defRPr sz="2000">
                <a:latin typeface="Roboto Medium"/>
                <a:ea typeface="Roboto Medium"/>
                <a:cs typeface="Roboto Medium"/>
                <a:sym typeface="Roboto Medium"/>
              </a:defRPr>
            </a:lvl8pPr>
            <a:lvl9pPr lvl="8" rtl="0">
              <a:spcBef>
                <a:spcPts val="0"/>
              </a:spcBef>
              <a:spcAft>
                <a:spcPts val="0"/>
              </a:spcAft>
              <a:buSzPts val="2000"/>
              <a:buFont typeface="Roboto Medium"/>
              <a:buNone/>
              <a:defRPr sz="2000">
                <a:latin typeface="Roboto Medium"/>
                <a:ea typeface="Roboto Medium"/>
                <a:cs typeface="Roboto Medium"/>
                <a:sym typeface="Roboto Medium"/>
              </a:defRPr>
            </a:lvl9pPr>
          </a:lstStyle>
          <a:p/>
        </p:txBody>
      </p:sp>
      <p:sp>
        <p:nvSpPr>
          <p:cNvPr id="48" name="Google Shape;48;p9"/>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roxima Nova"/>
              <a:buChar char="●"/>
              <a:defRPr>
                <a:solidFill>
                  <a:schemeClr val="dk1"/>
                </a:solidFill>
                <a:latin typeface="Proxima Nova"/>
                <a:ea typeface="Proxima Nova"/>
                <a:cs typeface="Proxima Nova"/>
                <a:sym typeface="Proxima Nova"/>
              </a:defRPr>
            </a:lvl1pPr>
            <a:lvl2pPr indent="-317500" lvl="1" marL="914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 name="Google Shape;50;p9"/>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1" name="Google Shape;51;p9"/>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Fullstack Website Developer</a:t>
            </a:r>
            <a:endParaRPr sz="1000">
              <a:solidFill>
                <a:schemeClr val="dk1"/>
              </a:solidFill>
              <a:latin typeface="Roboto"/>
              <a:ea typeface="Roboto"/>
              <a:cs typeface="Roboto"/>
              <a:sym typeface="Robot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range Mobile">
  <p:cSld name="TITLE_AND_BODY_1_2_1">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0"/>
          <p:cNvSpPr txBox="1"/>
          <p:nvPr>
            <p:ph type="title"/>
          </p:nvPr>
        </p:nvSpPr>
        <p:spPr>
          <a:xfrm>
            <a:off x="938725" y="849975"/>
            <a:ext cx="7745400" cy="469500"/>
          </a:xfrm>
          <a:prstGeom prst="rect">
            <a:avLst/>
          </a:prstGeom>
        </p:spPr>
        <p:txBody>
          <a:bodyPr anchorCtr="0" anchor="t" bIns="91425" lIns="91425" spcFirstLastPara="1" rIns="91425" wrap="square" tIns="91425">
            <a:spAutoFit/>
          </a:bodyPr>
          <a:lstStyle>
            <a:lvl1pPr lvl="0" rtl="0">
              <a:spcBef>
                <a:spcPts val="0"/>
              </a:spcBef>
              <a:spcAft>
                <a:spcPts val="0"/>
              </a:spcAft>
              <a:buSzPts val="2000"/>
              <a:buFont typeface="Roboto Medium"/>
              <a:buNone/>
              <a:defRPr sz="2000">
                <a:latin typeface="Roboto Medium"/>
                <a:ea typeface="Roboto Medium"/>
                <a:cs typeface="Roboto Medium"/>
                <a:sym typeface="Roboto Medium"/>
              </a:defRPr>
            </a:lvl1pPr>
            <a:lvl2pPr lvl="1" rtl="0">
              <a:spcBef>
                <a:spcPts val="0"/>
              </a:spcBef>
              <a:spcAft>
                <a:spcPts val="0"/>
              </a:spcAft>
              <a:buSzPts val="2000"/>
              <a:buFont typeface="Roboto Medium"/>
              <a:buNone/>
              <a:defRPr sz="2000">
                <a:latin typeface="Roboto Medium"/>
                <a:ea typeface="Roboto Medium"/>
                <a:cs typeface="Roboto Medium"/>
                <a:sym typeface="Roboto Medium"/>
              </a:defRPr>
            </a:lvl2pPr>
            <a:lvl3pPr lvl="2" rtl="0">
              <a:spcBef>
                <a:spcPts val="0"/>
              </a:spcBef>
              <a:spcAft>
                <a:spcPts val="0"/>
              </a:spcAft>
              <a:buSzPts val="2000"/>
              <a:buFont typeface="Roboto Medium"/>
              <a:buNone/>
              <a:defRPr sz="2000">
                <a:latin typeface="Roboto Medium"/>
                <a:ea typeface="Roboto Medium"/>
                <a:cs typeface="Roboto Medium"/>
                <a:sym typeface="Roboto Medium"/>
              </a:defRPr>
            </a:lvl3pPr>
            <a:lvl4pPr lvl="3" rtl="0">
              <a:spcBef>
                <a:spcPts val="0"/>
              </a:spcBef>
              <a:spcAft>
                <a:spcPts val="0"/>
              </a:spcAft>
              <a:buSzPts val="2000"/>
              <a:buFont typeface="Roboto Medium"/>
              <a:buNone/>
              <a:defRPr sz="2000">
                <a:latin typeface="Roboto Medium"/>
                <a:ea typeface="Roboto Medium"/>
                <a:cs typeface="Roboto Medium"/>
                <a:sym typeface="Roboto Medium"/>
              </a:defRPr>
            </a:lvl4pPr>
            <a:lvl5pPr lvl="4" rtl="0">
              <a:spcBef>
                <a:spcPts val="0"/>
              </a:spcBef>
              <a:spcAft>
                <a:spcPts val="0"/>
              </a:spcAft>
              <a:buSzPts val="2000"/>
              <a:buFont typeface="Roboto Medium"/>
              <a:buNone/>
              <a:defRPr sz="2000">
                <a:latin typeface="Roboto Medium"/>
                <a:ea typeface="Roboto Medium"/>
                <a:cs typeface="Roboto Medium"/>
                <a:sym typeface="Roboto Medium"/>
              </a:defRPr>
            </a:lvl5pPr>
            <a:lvl6pPr lvl="5" rtl="0">
              <a:spcBef>
                <a:spcPts val="0"/>
              </a:spcBef>
              <a:spcAft>
                <a:spcPts val="0"/>
              </a:spcAft>
              <a:buSzPts val="2000"/>
              <a:buFont typeface="Roboto Medium"/>
              <a:buNone/>
              <a:defRPr sz="2000">
                <a:latin typeface="Roboto Medium"/>
                <a:ea typeface="Roboto Medium"/>
                <a:cs typeface="Roboto Medium"/>
                <a:sym typeface="Roboto Medium"/>
              </a:defRPr>
            </a:lvl6pPr>
            <a:lvl7pPr lvl="6" rtl="0">
              <a:spcBef>
                <a:spcPts val="0"/>
              </a:spcBef>
              <a:spcAft>
                <a:spcPts val="0"/>
              </a:spcAft>
              <a:buSzPts val="2000"/>
              <a:buFont typeface="Roboto Medium"/>
              <a:buNone/>
              <a:defRPr sz="2000">
                <a:latin typeface="Roboto Medium"/>
                <a:ea typeface="Roboto Medium"/>
                <a:cs typeface="Roboto Medium"/>
                <a:sym typeface="Roboto Medium"/>
              </a:defRPr>
            </a:lvl7pPr>
            <a:lvl8pPr lvl="7" rtl="0">
              <a:spcBef>
                <a:spcPts val="0"/>
              </a:spcBef>
              <a:spcAft>
                <a:spcPts val="0"/>
              </a:spcAft>
              <a:buSzPts val="2000"/>
              <a:buFont typeface="Roboto Medium"/>
              <a:buNone/>
              <a:defRPr sz="2000">
                <a:latin typeface="Roboto Medium"/>
                <a:ea typeface="Roboto Medium"/>
                <a:cs typeface="Roboto Medium"/>
                <a:sym typeface="Roboto Medium"/>
              </a:defRPr>
            </a:lvl8pPr>
            <a:lvl9pPr lvl="8" rtl="0">
              <a:spcBef>
                <a:spcPts val="0"/>
              </a:spcBef>
              <a:spcAft>
                <a:spcPts val="0"/>
              </a:spcAft>
              <a:buSzPts val="2000"/>
              <a:buFont typeface="Roboto Medium"/>
              <a:buNone/>
              <a:defRPr sz="2000">
                <a:latin typeface="Roboto Medium"/>
                <a:ea typeface="Roboto Medium"/>
                <a:cs typeface="Roboto Medium"/>
                <a:sym typeface="Roboto Medium"/>
              </a:defRPr>
            </a:lvl9pPr>
          </a:lstStyle>
          <a:p/>
        </p:txBody>
      </p:sp>
      <p:sp>
        <p:nvSpPr>
          <p:cNvPr id="54" name="Google Shape;54;p10"/>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Proxima Nova"/>
              <a:buChar char="●"/>
              <a:defRPr>
                <a:solidFill>
                  <a:schemeClr val="dk1"/>
                </a:solidFill>
                <a:latin typeface="Proxima Nova"/>
                <a:ea typeface="Proxima Nova"/>
                <a:cs typeface="Proxima Nova"/>
                <a:sym typeface="Proxima Nova"/>
              </a:defRPr>
            </a:lvl1pPr>
            <a:lvl2pPr indent="-317500" lvl="1" marL="914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spcBef>
                <a:spcPts val="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200"/>
              <a:buFont typeface="Roboto"/>
              <a:buNone/>
              <a:defRPr sz="1200">
                <a:solidFill>
                  <a:schemeClr val="dk1"/>
                </a:solidFill>
                <a:latin typeface="Roboto"/>
                <a:ea typeface="Roboto"/>
                <a:cs typeface="Roboto"/>
                <a:sym typeface="Roboto"/>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57" name="Google Shape;57;p10"/>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rtl="0" algn="l">
              <a:spcBef>
                <a:spcPts val="0"/>
              </a:spcBef>
              <a:spcAft>
                <a:spcPts val="0"/>
              </a:spcAft>
              <a:buNone/>
            </a:pPr>
            <a:r>
              <a:rPr lang="en" sz="1000">
                <a:solidFill>
                  <a:schemeClr val="dk1"/>
                </a:solidFill>
                <a:latin typeface="Roboto"/>
                <a:ea typeface="Roboto"/>
                <a:cs typeface="Roboto"/>
                <a:sym typeface="Roboto"/>
              </a:rPr>
              <a:t>Fullstack Mobile Developer</a:t>
            </a:r>
            <a:endParaRPr sz="1000">
              <a:solidFill>
                <a:schemeClr val="dk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regbrain.com/article/standard-express" TargetMode="External"/><Relationship Id="rId4" Type="http://schemas.openxmlformats.org/officeDocument/2006/relationships/hyperlink" Target="https://sourcelevel.io/blog/how-to-setup-eslint-and-prettier-on-no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tech-hour.com/nodejs-security" TargetMode="External"/><Relationship Id="rId4" Type="http://schemas.openxmlformats.org/officeDocument/2006/relationships/hyperlink" Target="https://www.veracode.com/blog/secure-development/fasten-your-helmetjs-part-1-securing-your-express-http-header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5.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hyperlink" Target="https://www.figma.com/file/fasJn1Olwj6azeNptPY9zB/Coffee-Shop---Arkademy?node-id=0%3A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s://developer.mozilla.org/en-US/docs/Web/HTTP/Statu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idx="1" type="subTitle"/>
          </p:nvPr>
        </p:nvSpPr>
        <p:spPr>
          <a:xfrm>
            <a:off x="2312100" y="2574450"/>
            <a:ext cx="6387900" cy="393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Week 3</a:t>
            </a:r>
            <a:endParaRPr/>
          </a:p>
        </p:txBody>
      </p:sp>
      <p:sp>
        <p:nvSpPr>
          <p:cNvPr id="76" name="Google Shape;76;p14"/>
          <p:cNvSpPr txBox="1"/>
          <p:nvPr>
            <p:ph type="ctrTitle"/>
          </p:nvPr>
        </p:nvSpPr>
        <p:spPr>
          <a:xfrm>
            <a:off x="2312100" y="2968050"/>
            <a:ext cx="6709200" cy="66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Beginner Backend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CRUD</a:t>
            </a:r>
            <a:endParaRPr b="1">
              <a:latin typeface="Proxima Nova"/>
              <a:ea typeface="Proxima Nova"/>
              <a:cs typeface="Proxima Nova"/>
              <a:sym typeface="Proxima Nova"/>
            </a:endParaRPr>
          </a:p>
        </p:txBody>
      </p:sp>
      <p:sp>
        <p:nvSpPr>
          <p:cNvPr id="137" name="Google Shape;137;p23"/>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CRUD merupakan singkatan dari </a:t>
            </a:r>
            <a:r>
              <a:rPr i="1" lang="en">
                <a:latin typeface="Proxima Nova"/>
                <a:ea typeface="Proxima Nova"/>
                <a:cs typeface="Proxima Nova"/>
                <a:sym typeface="Proxima Nova"/>
              </a:rPr>
              <a:t>create, read, update, dan delete</a:t>
            </a:r>
            <a:r>
              <a:rPr lang="en">
                <a:latin typeface="Proxima Nova"/>
                <a:ea typeface="Proxima Nova"/>
                <a:cs typeface="Proxima Nova"/>
                <a:sym typeface="Proxima Nova"/>
              </a:rPr>
              <a:t> yang mewakilkan 4 fungsi dasar dari sebuah API</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Setiap API sebaiknya dapat melakukan setidaknya keempat fungsi dasar tersebut</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CRUD juga mengacu pada semua fungsi utama yang diimplementasikan pada sebuah aplikasi database berbasis relasi</a:t>
            </a:r>
            <a:endParaRPr>
              <a:latin typeface="Proxima Nova"/>
              <a:ea typeface="Proxima Nova"/>
              <a:cs typeface="Proxima Nova"/>
              <a:sym typeface="Proxima Nova"/>
            </a:endParaRPr>
          </a:p>
          <a:p>
            <a:pPr indent="0" lvl="0" marL="0" rtl="0" algn="l">
              <a:lnSpc>
                <a:spcPct val="115000"/>
              </a:lnSpc>
              <a:spcBef>
                <a:spcPts val="0"/>
              </a:spcBef>
              <a:spcAft>
                <a:spcPts val="1600"/>
              </a:spcAft>
              <a:buSzPts val="1800"/>
              <a:buNone/>
            </a:pPr>
            <a:r>
              <a:t/>
            </a:r>
            <a:endParaRPr b="1" sz="1400">
              <a:solidFill>
                <a:srgbClr val="34495E"/>
              </a:solidFill>
              <a:highlight>
                <a:srgbClr val="FFFFFF"/>
              </a:highlight>
            </a:endParaRPr>
          </a:p>
        </p:txBody>
      </p:sp>
      <p:sp>
        <p:nvSpPr>
          <p:cNvPr id="138" name="Google Shape;138;p23"/>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p25"/>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49" name="Google Shape;149;p25"/>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666666"/>
                </a:solidFill>
                <a:latin typeface="Roboto Medium"/>
                <a:ea typeface="Roboto Medium"/>
                <a:cs typeface="Roboto Medium"/>
                <a:sym typeface="Roboto Medium"/>
              </a:rPr>
              <a:t>SQL &amp; NoSQL</a:t>
            </a:r>
            <a:endParaRPr b="0" i="0" sz="2200" u="none" cap="none" strike="noStrike">
              <a:solidFill>
                <a:srgbClr val="666666"/>
              </a:solidFill>
              <a:latin typeface="Roboto Medium"/>
              <a:ea typeface="Roboto Medium"/>
              <a:cs typeface="Roboto Medium"/>
              <a:sym typeface="Roboto Medium"/>
            </a:endParaRPr>
          </a:p>
        </p:txBody>
      </p:sp>
      <p:sp>
        <p:nvSpPr>
          <p:cNvPr id="150" name="Google Shape;150;p25"/>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Beginner Backend</a:t>
            </a:r>
            <a:endParaRPr b="0" i="0" sz="1200" u="none" cap="none" strike="noStrike">
              <a:solidFill>
                <a:srgbClr val="666666"/>
              </a:solidFill>
              <a:latin typeface="Roboto Medium"/>
              <a:ea typeface="Roboto Medium"/>
              <a:cs typeface="Roboto Medium"/>
              <a:sym typeface="Roboto Medium"/>
            </a:endParaRPr>
          </a:p>
        </p:txBody>
      </p:sp>
      <p:pic>
        <p:nvPicPr>
          <p:cNvPr id="151" name="Google Shape;151;p25"/>
          <p:cNvPicPr preferRelativeResize="0"/>
          <p:nvPr/>
        </p:nvPicPr>
        <p:blipFill rotWithShape="1">
          <a:blip r:embed="rId4">
            <a:alphaModFix/>
          </a:blip>
          <a:srcRect b="0" l="0" r="0" t="0"/>
          <a:stretch/>
        </p:blipFill>
        <p:spPr>
          <a:xfrm>
            <a:off x="445925" y="1491575"/>
            <a:ext cx="7667625" cy="269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26"/>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57" name="Google Shape;157;p26"/>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666666"/>
                </a:solidFill>
                <a:latin typeface="Roboto Medium"/>
                <a:ea typeface="Roboto Medium"/>
                <a:cs typeface="Roboto Medium"/>
                <a:sym typeface="Roboto Medium"/>
              </a:rPr>
              <a:t>SQL &amp; NoSQL</a:t>
            </a:r>
            <a:endParaRPr b="0" i="0" sz="2200" u="none" cap="none" strike="noStrike">
              <a:solidFill>
                <a:srgbClr val="666666"/>
              </a:solidFill>
              <a:latin typeface="Roboto Medium"/>
              <a:ea typeface="Roboto Medium"/>
              <a:cs typeface="Roboto Medium"/>
              <a:sym typeface="Roboto Medium"/>
            </a:endParaRPr>
          </a:p>
        </p:txBody>
      </p:sp>
      <p:sp>
        <p:nvSpPr>
          <p:cNvPr id="158" name="Google Shape;158;p26"/>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Beginner Backend</a:t>
            </a:r>
            <a:endParaRPr b="0" i="0" sz="1200" u="none" cap="none" strike="noStrike">
              <a:solidFill>
                <a:srgbClr val="666666"/>
              </a:solidFill>
              <a:latin typeface="Roboto Medium"/>
              <a:ea typeface="Roboto Medium"/>
              <a:cs typeface="Roboto Medium"/>
              <a:sym typeface="Roboto Medium"/>
            </a:endParaRPr>
          </a:p>
        </p:txBody>
      </p:sp>
      <p:pic>
        <p:nvPicPr>
          <p:cNvPr id="159" name="Google Shape;159;p26"/>
          <p:cNvPicPr preferRelativeResize="0"/>
          <p:nvPr/>
        </p:nvPicPr>
        <p:blipFill rotWithShape="1">
          <a:blip r:embed="rId4">
            <a:alphaModFix/>
          </a:blip>
          <a:srcRect b="13584" l="0" r="0" t="0"/>
          <a:stretch/>
        </p:blipFill>
        <p:spPr>
          <a:xfrm>
            <a:off x="397675" y="1579553"/>
            <a:ext cx="8320799" cy="167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p27"/>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65" name="Google Shape;165;p27"/>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666666"/>
                </a:solidFill>
                <a:latin typeface="Roboto Medium"/>
                <a:ea typeface="Roboto Medium"/>
                <a:cs typeface="Roboto Medium"/>
                <a:sym typeface="Roboto Medium"/>
              </a:rPr>
              <a:t>NoSQL</a:t>
            </a:r>
            <a:endParaRPr b="0" i="0" sz="2200" u="none" cap="none" strike="noStrike">
              <a:solidFill>
                <a:srgbClr val="666666"/>
              </a:solidFill>
              <a:latin typeface="Roboto Medium"/>
              <a:ea typeface="Roboto Medium"/>
              <a:cs typeface="Roboto Medium"/>
              <a:sym typeface="Roboto Medium"/>
            </a:endParaRPr>
          </a:p>
        </p:txBody>
      </p:sp>
      <p:sp>
        <p:nvSpPr>
          <p:cNvPr id="166" name="Google Shape;166;p27"/>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Beginner Backend</a:t>
            </a:r>
            <a:endParaRPr b="0" i="0" sz="1200" u="none" cap="none" strike="noStrike">
              <a:solidFill>
                <a:srgbClr val="666666"/>
              </a:solidFill>
              <a:latin typeface="Roboto Medium"/>
              <a:ea typeface="Roboto Medium"/>
              <a:cs typeface="Roboto Medium"/>
              <a:sym typeface="Roboto Medium"/>
            </a:endParaRPr>
          </a:p>
        </p:txBody>
      </p:sp>
      <p:pic>
        <p:nvPicPr>
          <p:cNvPr id="167" name="Google Shape;167;p27"/>
          <p:cNvPicPr preferRelativeResize="0"/>
          <p:nvPr/>
        </p:nvPicPr>
        <p:blipFill rotWithShape="1">
          <a:blip r:embed="rId4">
            <a:alphaModFix/>
          </a:blip>
          <a:srcRect b="0" l="0" r="0" t="0"/>
          <a:stretch/>
        </p:blipFill>
        <p:spPr>
          <a:xfrm>
            <a:off x="1819925" y="1200550"/>
            <a:ext cx="5104151" cy="309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28"/>
          <p:cNvSpPr txBox="1"/>
          <p:nvPr/>
        </p:nvSpPr>
        <p:spPr>
          <a:xfrm>
            <a:off x="367288" y="4579538"/>
            <a:ext cx="1825500" cy="2463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666666"/>
                </a:solidFill>
                <a:latin typeface="Roboto"/>
                <a:ea typeface="Roboto"/>
                <a:cs typeface="Roboto"/>
                <a:sym typeface="Roboto"/>
              </a:rPr>
              <a:t>Fullstack Website Developer</a:t>
            </a:r>
            <a:endParaRPr b="0" i="0" sz="1000" u="none" cap="none" strike="noStrike">
              <a:solidFill>
                <a:srgbClr val="666666"/>
              </a:solidFill>
              <a:latin typeface="Roboto"/>
              <a:ea typeface="Roboto"/>
              <a:cs typeface="Roboto"/>
              <a:sym typeface="Roboto"/>
            </a:endParaRPr>
          </a:p>
        </p:txBody>
      </p:sp>
      <p:sp>
        <p:nvSpPr>
          <p:cNvPr id="173" name="Google Shape;173;p28"/>
          <p:cNvSpPr txBox="1"/>
          <p:nvPr/>
        </p:nvSpPr>
        <p:spPr>
          <a:xfrm>
            <a:off x="852163" y="938950"/>
            <a:ext cx="2277300" cy="400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chemeClr val="dk1"/>
              </a:buClr>
              <a:buSzPts val="1100"/>
              <a:buFont typeface="Arial"/>
              <a:buNone/>
            </a:pPr>
            <a:r>
              <a:rPr b="0" i="0" lang="en" sz="2000" u="none" cap="none" strike="noStrike">
                <a:solidFill>
                  <a:srgbClr val="666666"/>
                </a:solidFill>
                <a:latin typeface="Roboto Medium"/>
                <a:ea typeface="Roboto Medium"/>
                <a:cs typeface="Roboto Medium"/>
                <a:sym typeface="Roboto Medium"/>
              </a:rPr>
              <a:t>SQL &amp; NoSQL</a:t>
            </a:r>
            <a:endParaRPr b="0" i="0" sz="2200" u="none" cap="none" strike="noStrike">
              <a:solidFill>
                <a:srgbClr val="666666"/>
              </a:solidFill>
              <a:latin typeface="Roboto Medium"/>
              <a:ea typeface="Roboto Medium"/>
              <a:cs typeface="Roboto Medium"/>
              <a:sym typeface="Roboto Medium"/>
            </a:endParaRPr>
          </a:p>
        </p:txBody>
      </p:sp>
      <p:sp>
        <p:nvSpPr>
          <p:cNvPr id="174" name="Google Shape;174;p28"/>
          <p:cNvSpPr txBox="1"/>
          <p:nvPr/>
        </p:nvSpPr>
        <p:spPr>
          <a:xfrm>
            <a:off x="367301" y="336000"/>
            <a:ext cx="2212800" cy="277200"/>
          </a:xfrm>
          <a:prstGeom prst="rect">
            <a:avLst/>
          </a:prstGeom>
          <a:noFill/>
          <a:ln>
            <a:noFill/>
          </a:ln>
        </p:spPr>
        <p:txBody>
          <a:bodyPr anchorCtr="0" anchor="t" bIns="45725" lIns="45725" spcFirstLastPara="1" rIns="45725" wrap="square" tIns="457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666666"/>
                </a:solidFill>
                <a:latin typeface="Roboto Medium"/>
                <a:ea typeface="Roboto Medium"/>
                <a:cs typeface="Roboto Medium"/>
                <a:sym typeface="Roboto Medium"/>
              </a:rPr>
              <a:t>Beginner Backend</a:t>
            </a:r>
            <a:endParaRPr b="0" i="0" sz="1200" u="none" cap="none" strike="noStrike">
              <a:solidFill>
                <a:srgbClr val="666666"/>
              </a:solidFill>
              <a:latin typeface="Roboto Medium"/>
              <a:ea typeface="Roboto Medium"/>
              <a:cs typeface="Roboto Medium"/>
              <a:sym typeface="Roboto Medium"/>
            </a:endParaRPr>
          </a:p>
        </p:txBody>
      </p:sp>
      <p:pic>
        <p:nvPicPr>
          <p:cNvPr id="175" name="Google Shape;175;p28"/>
          <p:cNvPicPr preferRelativeResize="0"/>
          <p:nvPr/>
        </p:nvPicPr>
        <p:blipFill rotWithShape="1">
          <a:blip r:embed="rId4">
            <a:alphaModFix/>
          </a:blip>
          <a:srcRect b="0" l="0" r="0" t="0"/>
          <a:stretch/>
        </p:blipFill>
        <p:spPr>
          <a:xfrm>
            <a:off x="424050" y="1463600"/>
            <a:ext cx="5232326" cy="29431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latin typeface="Proxima Nova"/>
                <a:ea typeface="Proxima Nova"/>
                <a:cs typeface="Proxima Nova"/>
                <a:sym typeface="Proxima Nova"/>
              </a:rPr>
              <a:t>PostgreSQL</a:t>
            </a:r>
            <a:endParaRPr b="1">
              <a:latin typeface="Proxima Nova"/>
              <a:ea typeface="Proxima Nova"/>
              <a:cs typeface="Proxima Nova"/>
              <a:sym typeface="Proxima Nova"/>
            </a:endParaRPr>
          </a:p>
          <a:p>
            <a:pPr indent="0" lvl="0" marL="0" rtl="0" algn="l">
              <a:lnSpc>
                <a:spcPct val="100000"/>
              </a:lnSpc>
              <a:spcBef>
                <a:spcPts val="0"/>
              </a:spcBef>
              <a:spcAft>
                <a:spcPts val="0"/>
              </a:spcAft>
              <a:buSzPts val="2800"/>
              <a:buNone/>
            </a:pPr>
            <a:r>
              <a:t/>
            </a:r>
            <a:endParaRPr b="1">
              <a:latin typeface="Proxima Nova"/>
              <a:ea typeface="Proxima Nova"/>
              <a:cs typeface="Proxima Nova"/>
              <a:sym typeface="Proxima Nova"/>
            </a:endParaRPr>
          </a:p>
        </p:txBody>
      </p:sp>
      <p:sp>
        <p:nvSpPr>
          <p:cNvPr id="181" name="Google Shape;181;p29"/>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Char char="●"/>
            </a:pPr>
            <a:r>
              <a:rPr lang="en"/>
              <a:t>PostgreSQL adalah sebuah sistem basis data yang disebarluaskan secara bebas menurut Perjanjian lisensi BSD. Peranti lunak ini merupakan salah satu basis data yang paling banyak digunakan saat ini.</a:t>
            </a:r>
            <a:endParaRPr/>
          </a:p>
          <a:p>
            <a:pPr indent="-342900" lvl="0" marL="457200" rtl="0" algn="l">
              <a:lnSpc>
                <a:spcPct val="150000"/>
              </a:lnSpc>
              <a:spcBef>
                <a:spcPts val="0"/>
              </a:spcBef>
              <a:spcAft>
                <a:spcPts val="0"/>
              </a:spcAft>
              <a:buSzPts val="1800"/>
              <a:buChar char="●"/>
            </a:pPr>
            <a:r>
              <a:rPr lang="en"/>
              <a:t>SQL merupakan bahasa standar yang digunakan untuk melakukan operasi database</a:t>
            </a:r>
            <a:endParaRPr/>
          </a:p>
          <a:p>
            <a:pPr indent="0" lvl="0" marL="457200" rtl="0" algn="l">
              <a:lnSpc>
                <a:spcPct val="115000"/>
              </a:lnSpc>
              <a:spcBef>
                <a:spcPts val="0"/>
              </a:spcBef>
              <a:spcAft>
                <a:spcPts val="0"/>
              </a:spcAft>
              <a:buSzPts val="1800"/>
              <a:buNone/>
            </a:pPr>
            <a:r>
              <a:t/>
            </a:r>
            <a:endParaRPr b="1">
              <a:solidFill>
                <a:srgbClr val="34495E"/>
              </a:solidFill>
              <a:highlight>
                <a:srgbClr val="FFFFFF"/>
              </a:highlight>
            </a:endParaRPr>
          </a:p>
        </p:txBody>
      </p:sp>
      <p:sp>
        <p:nvSpPr>
          <p:cNvPr id="182" name="Google Shape;182;p29"/>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PostgreSQL Data-Types</a:t>
            </a:r>
            <a:endParaRPr/>
          </a:p>
        </p:txBody>
      </p:sp>
      <p:sp>
        <p:nvSpPr>
          <p:cNvPr id="188" name="Google Shape;188;p30"/>
          <p:cNvSpPr txBox="1"/>
          <p:nvPr>
            <p:ph idx="1" type="body"/>
          </p:nvPr>
        </p:nvSpPr>
        <p:spPr>
          <a:xfrm>
            <a:off x="938725" y="1243275"/>
            <a:ext cx="7745400" cy="3186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Proxima Nova"/>
              <a:buChar char="●"/>
            </a:pPr>
            <a:r>
              <a:rPr lang="en"/>
              <a:t>Boolean</a:t>
            </a:r>
            <a:endParaRPr/>
          </a:p>
          <a:p>
            <a:pPr indent="-342900" lvl="0" marL="457200" rtl="0" algn="l">
              <a:spcBef>
                <a:spcPts val="0"/>
              </a:spcBef>
              <a:spcAft>
                <a:spcPts val="0"/>
              </a:spcAft>
              <a:buClr>
                <a:srgbClr val="666666"/>
              </a:buClr>
              <a:buSzPts val="1800"/>
              <a:buFont typeface="Proxima Nova"/>
              <a:buChar char="●"/>
            </a:pPr>
            <a:r>
              <a:rPr lang="en"/>
              <a:t>Character Types  =&gt; char, varchar, and text</a:t>
            </a:r>
            <a:endParaRPr/>
          </a:p>
          <a:p>
            <a:pPr indent="-342900" lvl="0" marL="457200" rtl="0" algn="l">
              <a:spcBef>
                <a:spcPts val="0"/>
              </a:spcBef>
              <a:spcAft>
                <a:spcPts val="0"/>
              </a:spcAft>
              <a:buClr>
                <a:srgbClr val="666666"/>
              </a:buClr>
              <a:buSzPts val="1800"/>
              <a:buFont typeface="Proxima Nova"/>
              <a:buChar char="●"/>
            </a:pPr>
            <a:r>
              <a:rPr lang="en"/>
              <a:t>Numeric Types =&gt; integer(smallint, int, serial), floating-point number (float, real)</a:t>
            </a:r>
            <a:endParaRPr/>
          </a:p>
          <a:p>
            <a:pPr indent="-342900" lvl="0" marL="457200" rtl="0" algn="l">
              <a:spcBef>
                <a:spcPts val="0"/>
              </a:spcBef>
              <a:spcAft>
                <a:spcPts val="0"/>
              </a:spcAft>
              <a:buClr>
                <a:srgbClr val="666666"/>
              </a:buClr>
              <a:buSzPts val="1800"/>
              <a:buFont typeface="Proxima Nova"/>
              <a:buChar char="●"/>
            </a:pPr>
            <a:r>
              <a:rPr lang="en"/>
              <a:t>Temporal Types =&gt; date, time, timestamp, interval</a:t>
            </a:r>
            <a:endParaRPr/>
          </a:p>
          <a:p>
            <a:pPr indent="-342900" lvl="0" marL="457200" rtl="0" algn="l">
              <a:spcBef>
                <a:spcPts val="0"/>
              </a:spcBef>
              <a:spcAft>
                <a:spcPts val="0"/>
              </a:spcAft>
              <a:buClr>
                <a:srgbClr val="666666"/>
              </a:buClr>
              <a:buSzPts val="1800"/>
              <a:buFont typeface="Proxima Nova"/>
              <a:buChar char="●"/>
            </a:pPr>
            <a:r>
              <a:rPr lang="en"/>
              <a:t>UUID =&gt; for storing UUID (Universally Unique Identifiers) </a:t>
            </a:r>
            <a:endParaRPr/>
          </a:p>
          <a:p>
            <a:pPr indent="-342900" lvl="0" marL="457200" rtl="0" algn="l">
              <a:spcBef>
                <a:spcPts val="0"/>
              </a:spcBef>
              <a:spcAft>
                <a:spcPts val="0"/>
              </a:spcAft>
              <a:buClr>
                <a:srgbClr val="666666"/>
              </a:buClr>
              <a:buSzPts val="1800"/>
              <a:buFont typeface="Proxima Nova"/>
              <a:buChar char="●"/>
            </a:pPr>
            <a:r>
              <a:rPr lang="en"/>
              <a:t>Array =&gt; for storing array strings, number, etc</a:t>
            </a:r>
            <a:endParaRPr/>
          </a:p>
          <a:p>
            <a:pPr indent="-342900" lvl="0" marL="457200" rtl="0" algn="l">
              <a:spcBef>
                <a:spcPts val="0"/>
              </a:spcBef>
              <a:spcAft>
                <a:spcPts val="0"/>
              </a:spcAft>
              <a:buClr>
                <a:srgbClr val="666666"/>
              </a:buClr>
              <a:buSzPts val="1800"/>
              <a:buFont typeface="Proxima Nova"/>
              <a:buChar char="●"/>
            </a:pPr>
            <a:r>
              <a:rPr lang="en"/>
              <a:t>JSON =&gt; JSON data</a:t>
            </a:r>
            <a:endParaRPr/>
          </a:p>
          <a:p>
            <a:pPr indent="-342900" lvl="0" marL="457200" rtl="0" algn="l">
              <a:spcBef>
                <a:spcPts val="0"/>
              </a:spcBef>
              <a:spcAft>
                <a:spcPts val="0"/>
              </a:spcAft>
              <a:buClr>
                <a:srgbClr val="666666"/>
              </a:buClr>
              <a:buSzPts val="1800"/>
              <a:buFont typeface="Proxima Nova"/>
              <a:buChar char="●"/>
            </a:pPr>
            <a:r>
              <a:rPr lang="en"/>
              <a:t>Hstore =&gt; key-value pair</a:t>
            </a:r>
            <a:endParaRPr/>
          </a:p>
          <a:p>
            <a:pPr indent="-342900" lvl="0" marL="457200" rtl="0" algn="l">
              <a:spcBef>
                <a:spcPts val="0"/>
              </a:spcBef>
              <a:spcAft>
                <a:spcPts val="0"/>
              </a:spcAft>
              <a:buClr>
                <a:srgbClr val="666666"/>
              </a:buClr>
              <a:buSzPts val="1800"/>
              <a:buFont typeface="Proxima Nova"/>
              <a:buChar char="●"/>
            </a:pPr>
            <a:r>
              <a:rPr lang="en"/>
              <a:t>Special Types =&gt; network address, geometric data</a:t>
            </a:r>
            <a:endParaRPr/>
          </a:p>
        </p:txBody>
      </p:sp>
      <p:sp>
        <p:nvSpPr>
          <p:cNvPr id="189" name="Google Shape;189;p3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Beginner Backend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latin typeface="Proxima Nova"/>
                <a:ea typeface="Proxima Nova"/>
                <a:cs typeface="Proxima Nova"/>
                <a:sym typeface="Proxima Nova"/>
              </a:rPr>
              <a:t>SQL Statement Syntax</a:t>
            </a:r>
            <a:endParaRPr b="1">
              <a:latin typeface="Proxima Nova"/>
              <a:ea typeface="Proxima Nova"/>
              <a:cs typeface="Proxima Nova"/>
              <a:sym typeface="Proxima Nova"/>
            </a:endParaRPr>
          </a:p>
          <a:p>
            <a:pPr indent="0" lvl="0" marL="0" rtl="0" algn="l">
              <a:lnSpc>
                <a:spcPct val="100000"/>
              </a:lnSpc>
              <a:spcBef>
                <a:spcPts val="0"/>
              </a:spcBef>
              <a:spcAft>
                <a:spcPts val="0"/>
              </a:spcAft>
              <a:buSzPts val="2800"/>
              <a:buNone/>
            </a:pPr>
            <a:r>
              <a:t/>
            </a:r>
            <a:endParaRPr b="1">
              <a:latin typeface="Proxima Nova"/>
              <a:ea typeface="Proxima Nova"/>
              <a:cs typeface="Proxima Nova"/>
              <a:sym typeface="Proxima Nova"/>
            </a:endParaRPr>
          </a:p>
        </p:txBody>
      </p:sp>
      <p:sp>
        <p:nvSpPr>
          <p:cNvPr id="195" name="Google Shape;195;p31"/>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Beberapa SQL statement yang biasa dipakai</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SELECT =&gt; mengambil baris dari satu atau banyak tabel</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INSERT =&gt; memasukkan baris baru ke tabel yang sudah ada</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UPDATE =&gt; mengubah isi baris yang ada di suatu tabel</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DELETE =&gt; menghapus isi baris yang ada di suatu tabel</a:t>
            </a:r>
            <a:endParaRPr>
              <a:latin typeface="Proxima Nova"/>
              <a:ea typeface="Proxima Nova"/>
              <a:cs typeface="Proxima Nova"/>
              <a:sym typeface="Proxima Nova"/>
            </a:endParaRPr>
          </a:p>
          <a:p>
            <a:pPr indent="0" lvl="0" marL="0" rtl="0" algn="l">
              <a:lnSpc>
                <a:spcPct val="115000"/>
              </a:lnSpc>
              <a:spcBef>
                <a:spcPts val="1600"/>
              </a:spcBef>
              <a:spcAft>
                <a:spcPts val="1600"/>
              </a:spcAft>
              <a:buSzPts val="1800"/>
              <a:buNone/>
            </a:pPr>
            <a:r>
              <a:t/>
            </a:r>
            <a:endParaRPr sz="1400">
              <a:solidFill>
                <a:srgbClr val="434343"/>
              </a:solidFill>
              <a:latin typeface="Proxima Nova"/>
              <a:ea typeface="Proxima Nova"/>
              <a:cs typeface="Proxima Nova"/>
              <a:sym typeface="Proxima Nova"/>
            </a:endParaRPr>
          </a:p>
        </p:txBody>
      </p:sp>
      <p:sp>
        <p:nvSpPr>
          <p:cNvPr id="196" name="Google Shape;196;p31"/>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Express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Class Commitment</a:t>
            </a:r>
            <a:endParaRPr b="1">
              <a:latin typeface="Proxima Nova"/>
              <a:ea typeface="Proxima Nova"/>
              <a:cs typeface="Proxima Nova"/>
              <a:sym typeface="Proxima Nova"/>
            </a:endParaRPr>
          </a:p>
        </p:txBody>
      </p:sp>
      <p:sp>
        <p:nvSpPr>
          <p:cNvPr id="82" name="Google Shape;82;p15"/>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Presence</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Follow the rules</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Ask us anything (bootcamp matters in private)</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Speak for yourself first</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Trainer availability</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Independent</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Hard work</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Do your best</a:t>
            </a:r>
            <a:endParaRPr>
              <a:solidFill>
                <a:srgbClr val="616161"/>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616161"/>
              </a:buClr>
              <a:buSzPts val="1800"/>
              <a:buFont typeface="Proxima Nova"/>
              <a:buChar char="●"/>
            </a:pPr>
            <a:r>
              <a:rPr lang="en">
                <a:solidFill>
                  <a:srgbClr val="616161"/>
                </a:solidFill>
                <a:latin typeface="Proxima Nova"/>
                <a:ea typeface="Proxima Nova"/>
                <a:cs typeface="Proxima Nova"/>
                <a:sym typeface="Proxima Nova"/>
              </a:rPr>
              <a:t>Continuous self improvement</a:t>
            </a:r>
            <a:endParaRPr>
              <a:latin typeface="Proxima Nova"/>
              <a:ea typeface="Proxima Nova"/>
              <a:cs typeface="Proxima Nova"/>
              <a:sym typeface="Proxima Nova"/>
            </a:endParaRPr>
          </a:p>
        </p:txBody>
      </p:sp>
      <p:sp>
        <p:nvSpPr>
          <p:cNvPr id="83" name="Google Shape;83;p15"/>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Beginner Backend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Express</a:t>
            </a:r>
            <a:endParaRPr b="1">
              <a:latin typeface="Proxima Nova"/>
              <a:ea typeface="Proxima Nova"/>
              <a:cs typeface="Proxima Nova"/>
              <a:sym typeface="Proxima Nova"/>
            </a:endParaRPr>
          </a:p>
        </p:txBody>
      </p:sp>
      <p:sp>
        <p:nvSpPr>
          <p:cNvPr id="207" name="Google Shape;207;p33"/>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latin typeface="Proxima Nova"/>
                <a:ea typeface="Proxima Nova"/>
                <a:cs typeface="Proxima Nova"/>
                <a:sym typeface="Proxima Nova"/>
              </a:rPr>
              <a:t>Express merupakan framework node js untuk aplikasi web yang minimalis dan fleksibel. Express menyediakan serangkaian fitur-fitur yang kokoh untuk aplikasi mobile ataupun web.</a:t>
            </a:r>
            <a:endParaRPr>
              <a:latin typeface="Proxima Nova"/>
              <a:ea typeface="Proxima Nova"/>
              <a:cs typeface="Proxima Nova"/>
              <a:sym typeface="Proxima Nova"/>
            </a:endParaRPr>
          </a:p>
          <a:p>
            <a:pPr indent="0" lvl="0" marL="0" rtl="0" algn="l">
              <a:lnSpc>
                <a:spcPct val="115000"/>
              </a:lnSpc>
              <a:spcBef>
                <a:spcPts val="1600"/>
              </a:spcBef>
              <a:spcAft>
                <a:spcPts val="1600"/>
              </a:spcAft>
              <a:buSzPts val="1800"/>
              <a:buNone/>
            </a:pPr>
            <a:r>
              <a:t/>
            </a:r>
            <a:endParaRPr>
              <a:solidFill>
                <a:srgbClr val="34495E"/>
              </a:solidFill>
              <a:highlight>
                <a:srgbClr val="FFFFFF"/>
              </a:highlight>
              <a:latin typeface="Proxima Nova"/>
              <a:ea typeface="Proxima Nova"/>
              <a:cs typeface="Proxima Nova"/>
              <a:sym typeface="Proxima Nova"/>
            </a:endParaRPr>
          </a:p>
        </p:txBody>
      </p:sp>
      <p:sp>
        <p:nvSpPr>
          <p:cNvPr id="208" name="Google Shape;208;p33"/>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latin typeface="Proxima Nova"/>
                <a:ea typeface="Proxima Nova"/>
                <a:cs typeface="Proxima Nova"/>
                <a:sym typeface="Proxima Nova"/>
              </a:rPr>
              <a:t>Middleware</a:t>
            </a:r>
            <a:endParaRPr b="1">
              <a:latin typeface="Proxima Nova"/>
              <a:ea typeface="Proxima Nova"/>
              <a:cs typeface="Proxima Nova"/>
              <a:sym typeface="Proxima Nova"/>
            </a:endParaRPr>
          </a:p>
          <a:p>
            <a:pPr indent="0" lvl="0" marL="0" rtl="0" algn="l">
              <a:lnSpc>
                <a:spcPct val="100000"/>
              </a:lnSpc>
              <a:spcBef>
                <a:spcPts val="0"/>
              </a:spcBef>
              <a:spcAft>
                <a:spcPts val="0"/>
              </a:spcAft>
              <a:buSzPts val="2800"/>
              <a:buNone/>
            </a:pPr>
            <a:r>
              <a:t/>
            </a:r>
            <a:endParaRPr b="1">
              <a:latin typeface="Proxima Nova"/>
              <a:ea typeface="Proxima Nova"/>
              <a:cs typeface="Proxima Nova"/>
              <a:sym typeface="Proxima Nova"/>
            </a:endParaRPr>
          </a:p>
        </p:txBody>
      </p:sp>
      <p:sp>
        <p:nvSpPr>
          <p:cNvPr id="214" name="Google Shape;214;p34"/>
          <p:cNvSpPr txBox="1"/>
          <p:nvPr>
            <p:ph idx="1" type="body"/>
          </p:nvPr>
        </p:nvSpPr>
        <p:spPr>
          <a:xfrm>
            <a:off x="938725" y="12432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Middleware merupakan perangkat lunak yang berperan sebagai jembatan antara sistem operasi atau database dan aplikasi, khususnya dalam sebuah jaringan</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Express merupakan web framework minimalis yang pada dasarnya adalah gabungan dari beberapa fungsi middleware</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Fungsi middleware di express memiliki akses ke objek request (req), objek response (res), dan fungsi next yang digunakan untuk melanjutkan operasi ke fungsi middleware selanjutnya</a:t>
            </a:r>
            <a:endParaRPr>
              <a:latin typeface="Proxima Nova"/>
              <a:ea typeface="Proxima Nova"/>
              <a:cs typeface="Proxima Nova"/>
              <a:sym typeface="Proxima Nova"/>
            </a:endParaRPr>
          </a:p>
          <a:p>
            <a:pPr indent="0" lvl="0" marL="457200" rtl="0" algn="l">
              <a:lnSpc>
                <a:spcPct val="115000"/>
              </a:lnSpc>
              <a:spcBef>
                <a:spcPts val="1600"/>
              </a:spcBef>
              <a:spcAft>
                <a:spcPts val="1600"/>
              </a:spcAft>
              <a:buSzPts val="1800"/>
              <a:buNone/>
            </a:pPr>
            <a:r>
              <a:t/>
            </a:r>
            <a:endParaRPr>
              <a:solidFill>
                <a:srgbClr val="434343"/>
              </a:solidFill>
              <a:latin typeface="Proxima Nova"/>
              <a:ea typeface="Proxima Nova"/>
              <a:cs typeface="Proxima Nova"/>
              <a:sym typeface="Proxima Nova"/>
            </a:endParaRPr>
          </a:p>
        </p:txBody>
      </p:sp>
      <p:sp>
        <p:nvSpPr>
          <p:cNvPr id="215" name="Google Shape;215;p34"/>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Tools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Linter</a:t>
            </a:r>
            <a:endParaRPr b="1">
              <a:latin typeface="Proxima Nova"/>
              <a:ea typeface="Proxima Nova"/>
              <a:cs typeface="Proxima Nova"/>
              <a:sym typeface="Proxima Nova"/>
            </a:endParaRPr>
          </a:p>
        </p:txBody>
      </p:sp>
      <p:sp>
        <p:nvSpPr>
          <p:cNvPr id="226" name="Google Shape;226;p36"/>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Merupakan alat yang digunakan untuk menganalisa source code untuk menandakan kesalahan programming, </a:t>
            </a:r>
            <a:r>
              <a:rPr i="1" lang="en">
                <a:latin typeface="Proxima Nova"/>
                <a:ea typeface="Proxima Nova"/>
                <a:cs typeface="Proxima Nova"/>
                <a:sym typeface="Proxima Nova"/>
              </a:rPr>
              <a:t>bug</a:t>
            </a:r>
            <a:r>
              <a:rPr lang="en">
                <a:latin typeface="Proxima Nova"/>
                <a:ea typeface="Proxima Nova"/>
                <a:cs typeface="Proxima Nova"/>
                <a:sym typeface="Proxima Nova"/>
              </a:rPr>
              <a:t>, kesalahan styling dan komponen mencurigakan.</a:t>
            </a:r>
            <a:endParaRPr>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Beberapa contoh linter adalah ESLint dan Standard JS</a:t>
            </a:r>
            <a:endParaRPr>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ESLint merupakan alat untuk identifikasi dan pelaporan pola yang ditemukan pada ECMAScript/JavaScript, dengan tujuan untuk membuat kode tersebut lebih konsisten dan menghindari </a:t>
            </a:r>
            <a:r>
              <a:rPr i="1" lang="en">
                <a:latin typeface="Proxima Nova"/>
                <a:ea typeface="Proxima Nova"/>
                <a:cs typeface="Proxima Nova"/>
                <a:sym typeface="Proxima Nova"/>
              </a:rPr>
              <a:t>bug.</a:t>
            </a:r>
            <a:endParaRPr i="1">
              <a:latin typeface="Proxima Nova"/>
              <a:ea typeface="Proxima Nova"/>
              <a:cs typeface="Proxima Nova"/>
              <a:sym typeface="Proxima Nova"/>
            </a:endParaRPr>
          </a:p>
          <a:p>
            <a:pPr indent="-342900" lvl="0" marL="457200" rtl="0" algn="l">
              <a:lnSpc>
                <a:spcPct val="115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Standard JS merupakan panduan gaya dalam pembuatan kode, yang dilengkapi dengan linter dan pembenaran kode otomatis</a:t>
            </a:r>
            <a:endParaRPr>
              <a:latin typeface="Proxima Nova"/>
              <a:ea typeface="Proxima Nova"/>
              <a:cs typeface="Proxima Nova"/>
              <a:sym typeface="Proxima Nova"/>
            </a:endParaRPr>
          </a:p>
          <a:p>
            <a:pPr indent="0" lvl="0" marL="457200" rtl="0" algn="l">
              <a:lnSpc>
                <a:spcPct val="115000"/>
              </a:lnSpc>
              <a:spcBef>
                <a:spcPts val="1600"/>
              </a:spcBef>
              <a:spcAft>
                <a:spcPts val="1600"/>
              </a:spcAft>
              <a:buSzPts val="1800"/>
              <a:buNone/>
            </a:pPr>
            <a:r>
              <a:t/>
            </a:r>
            <a:endParaRPr>
              <a:latin typeface="Proxima Nova"/>
              <a:ea typeface="Proxima Nova"/>
              <a:cs typeface="Proxima Nova"/>
              <a:sym typeface="Proxima Nova"/>
            </a:endParaRPr>
          </a:p>
        </p:txBody>
      </p:sp>
      <p:grpSp>
        <p:nvGrpSpPr>
          <p:cNvPr id="227" name="Google Shape;227;p36"/>
          <p:cNvGrpSpPr/>
          <p:nvPr/>
        </p:nvGrpSpPr>
        <p:grpSpPr>
          <a:xfrm>
            <a:off x="2283258" y="4464150"/>
            <a:ext cx="5313158" cy="677025"/>
            <a:chOff x="972500" y="4338475"/>
            <a:chExt cx="6651425" cy="677025"/>
          </a:xfrm>
        </p:grpSpPr>
        <p:sp>
          <p:nvSpPr>
            <p:cNvPr id="228" name="Google Shape;228;p36"/>
            <p:cNvSpPr txBox="1"/>
            <p:nvPr/>
          </p:nvSpPr>
          <p:spPr>
            <a:xfrm>
              <a:off x="1416325" y="4655500"/>
              <a:ext cx="6207600" cy="36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200" u="sng" cap="none" strike="noStrike">
                  <a:solidFill>
                    <a:schemeClr val="hlink"/>
                  </a:solidFill>
                  <a:latin typeface="Proxima Nova"/>
                  <a:ea typeface="Proxima Nova"/>
                  <a:cs typeface="Proxima Nova"/>
                  <a:sym typeface="Proxima Nova"/>
                  <a:hlinkClick r:id="rId3"/>
                </a:rPr>
                <a:t>https://regbrain.com/article/standard-express</a:t>
              </a:r>
              <a:endParaRPr i="0" sz="1200" u="none" cap="none" strike="noStrike">
                <a:solidFill>
                  <a:srgbClr val="000000"/>
                </a:solidFill>
                <a:latin typeface="Proxima Nova"/>
                <a:ea typeface="Proxima Nova"/>
                <a:cs typeface="Proxima Nova"/>
                <a:sym typeface="Proxima Nova"/>
              </a:endParaRPr>
            </a:p>
          </p:txBody>
        </p:sp>
        <p:sp>
          <p:nvSpPr>
            <p:cNvPr id="229" name="Google Shape;229;p36"/>
            <p:cNvSpPr txBox="1"/>
            <p:nvPr/>
          </p:nvSpPr>
          <p:spPr>
            <a:xfrm>
              <a:off x="972500" y="4338475"/>
              <a:ext cx="6580200" cy="37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i="0" lang="en" sz="1200" u="sng" cap="none" strike="noStrike">
                  <a:solidFill>
                    <a:schemeClr val="hlink"/>
                  </a:solidFill>
                  <a:latin typeface="Proxima Nova"/>
                  <a:ea typeface="Proxima Nova"/>
                  <a:cs typeface="Proxima Nova"/>
                  <a:sym typeface="Proxima Nova"/>
                  <a:hlinkClick r:id="rId4"/>
                </a:rPr>
                <a:t>https://sourcelevel.io/blog/how-to-setup-eslint-and-prettier-on-node</a:t>
              </a:r>
              <a:endParaRPr i="0" sz="1200" u="none" cap="none" strike="noStrike">
                <a:solidFill>
                  <a:srgbClr val="000000"/>
                </a:solidFill>
                <a:latin typeface="Proxima Nova"/>
                <a:ea typeface="Proxima Nova"/>
                <a:cs typeface="Proxima Nova"/>
                <a:sym typeface="Proxima Nova"/>
              </a:endParaRPr>
            </a:p>
          </p:txBody>
        </p:sp>
      </p:grpSp>
      <p:sp>
        <p:nvSpPr>
          <p:cNvPr id="230" name="Google Shape;230;p3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Postman</a:t>
            </a:r>
            <a:endParaRPr b="1">
              <a:latin typeface="Proxima Nova"/>
              <a:ea typeface="Proxima Nova"/>
              <a:cs typeface="Proxima Nova"/>
              <a:sym typeface="Proxima Nova"/>
            </a:endParaRPr>
          </a:p>
        </p:txBody>
      </p:sp>
      <p:sp>
        <p:nvSpPr>
          <p:cNvPr id="236" name="Google Shape;236;p37"/>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Postman merupakan platform yang digunakan untuk kolaborasi dalam pengembangan API. </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Fitur-fitur postman menyederhanakan setiap langkah dalam pembangunan/pembuatan API dan merampingkan proses kolaborasi sehingga developer dapat membuat API yang lebih baik dalam waktu yang lebih cepat</a:t>
            </a:r>
            <a:endParaRPr>
              <a:latin typeface="Proxima Nova"/>
              <a:ea typeface="Proxima Nova"/>
              <a:cs typeface="Proxima Nova"/>
              <a:sym typeface="Proxima Nova"/>
            </a:endParaRPr>
          </a:p>
          <a:p>
            <a:pPr indent="0" lvl="0" marL="457200" rtl="0" algn="l">
              <a:lnSpc>
                <a:spcPct val="115000"/>
              </a:lnSpc>
              <a:spcBef>
                <a:spcPts val="1600"/>
              </a:spcBef>
              <a:spcAft>
                <a:spcPts val="1600"/>
              </a:spcAft>
              <a:buSzPts val="1800"/>
              <a:buNone/>
            </a:pPr>
            <a:r>
              <a:t/>
            </a:r>
            <a:endParaRPr>
              <a:latin typeface="Proxima Nova"/>
              <a:ea typeface="Proxima Nova"/>
              <a:cs typeface="Proxima Nova"/>
              <a:sym typeface="Proxima Nova"/>
            </a:endParaRPr>
          </a:p>
        </p:txBody>
      </p:sp>
      <p:sp>
        <p:nvSpPr>
          <p:cNvPr id="237" name="Google Shape;237;p3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Beginner Backend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Security</a:t>
            </a:r>
            <a:endParaRPr b="1">
              <a:latin typeface="Proxima Nova"/>
              <a:ea typeface="Proxima Nova"/>
              <a:cs typeface="Proxima Nova"/>
              <a:sym typeface="Proxima Nova"/>
            </a:endParaRPr>
          </a:p>
        </p:txBody>
      </p:sp>
      <p:sp>
        <p:nvSpPr>
          <p:cNvPr id="243" name="Google Shape;243;p38"/>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Proxima Nova"/>
              <a:buChar char="●"/>
            </a:pPr>
            <a:r>
              <a:rPr lang="en" sz="1600">
                <a:latin typeface="Proxima Nova"/>
                <a:ea typeface="Proxima Nova"/>
                <a:cs typeface="Proxima Nova"/>
                <a:sym typeface="Proxima Nova"/>
              </a:rPr>
              <a:t>Cara melindungi dari pengenalan kerentanan keamanan yang tidak di sengaja, menghindari pelanggaran keamanan, kebocoran data, dan masalah keuangan.</a:t>
            </a:r>
            <a:endParaRPr sz="1600">
              <a:latin typeface="Proxima Nova"/>
              <a:ea typeface="Proxima Nova"/>
              <a:cs typeface="Proxima Nova"/>
              <a:sym typeface="Proxima Nova"/>
            </a:endParaRPr>
          </a:p>
          <a:p>
            <a:pPr indent="-330200" lvl="0" marL="457200" rtl="0" algn="l">
              <a:lnSpc>
                <a:spcPct val="150000"/>
              </a:lnSpc>
              <a:spcBef>
                <a:spcPts val="0"/>
              </a:spcBef>
              <a:spcAft>
                <a:spcPts val="0"/>
              </a:spcAft>
              <a:buSzPts val="1600"/>
              <a:buFont typeface="Proxima Nova"/>
              <a:buChar char="●"/>
            </a:pPr>
            <a:r>
              <a:rPr lang="en" sz="1600">
                <a:latin typeface="Proxima Nova"/>
                <a:ea typeface="Proxima Nova"/>
                <a:cs typeface="Proxima Nova"/>
                <a:sym typeface="Proxima Nova"/>
              </a:rPr>
              <a:t>Helmet adalah sekumpulan middleware kecil yang digunakan untuk mengamankan header HTTP. yang dimana di dalam HTTP header berisi  informasi sensitif tentang aplikasi yang perlu untuk diamankan</a:t>
            </a:r>
            <a:endParaRPr sz="1600">
              <a:latin typeface="Proxima Nova"/>
              <a:ea typeface="Proxima Nova"/>
              <a:cs typeface="Proxima Nova"/>
              <a:sym typeface="Proxima Nova"/>
            </a:endParaRPr>
          </a:p>
          <a:p>
            <a:pPr indent="-330200" lvl="0" marL="457200" rtl="0" algn="l">
              <a:lnSpc>
                <a:spcPct val="150000"/>
              </a:lnSpc>
              <a:spcBef>
                <a:spcPts val="0"/>
              </a:spcBef>
              <a:spcAft>
                <a:spcPts val="0"/>
              </a:spcAft>
              <a:buSzPts val="1600"/>
              <a:buFont typeface="Proxima Nova"/>
              <a:buChar char="●"/>
            </a:pPr>
            <a:r>
              <a:rPr lang="en" sz="1600">
                <a:latin typeface="Proxima Nova"/>
                <a:ea typeface="Proxima Nova"/>
                <a:cs typeface="Proxima Nova"/>
                <a:sym typeface="Proxima Nova"/>
              </a:rPr>
              <a:t>XSS Clean adalah sekumpulan middleware yang digunakan untuk mencegah pengguna memasukkan HTML/Script ke dalam inputan</a:t>
            </a:r>
            <a:endParaRPr sz="1600">
              <a:latin typeface="Proxima Nova"/>
              <a:ea typeface="Proxima Nova"/>
              <a:cs typeface="Proxima Nova"/>
              <a:sym typeface="Proxima Nova"/>
            </a:endParaRPr>
          </a:p>
          <a:p>
            <a:pPr indent="0" lvl="0" marL="457200" rtl="0" algn="l">
              <a:lnSpc>
                <a:spcPct val="150000"/>
              </a:lnSpc>
              <a:spcBef>
                <a:spcPts val="0"/>
              </a:spcBef>
              <a:spcAft>
                <a:spcPts val="0"/>
              </a:spcAft>
              <a:buClr>
                <a:schemeClr val="dk1"/>
              </a:buClr>
              <a:buSzPts val="1800"/>
              <a:buFont typeface="Arial"/>
              <a:buNone/>
            </a:pPr>
            <a:r>
              <a:t/>
            </a:r>
            <a:endParaRPr sz="1600">
              <a:latin typeface="Proxima Nova"/>
              <a:ea typeface="Proxima Nova"/>
              <a:cs typeface="Proxima Nova"/>
              <a:sym typeface="Proxima Nova"/>
            </a:endParaRPr>
          </a:p>
          <a:p>
            <a:pPr indent="0" lvl="0" marL="457200" rtl="0" algn="l">
              <a:lnSpc>
                <a:spcPct val="115000"/>
              </a:lnSpc>
              <a:spcBef>
                <a:spcPts val="1600"/>
              </a:spcBef>
              <a:spcAft>
                <a:spcPts val="0"/>
              </a:spcAft>
              <a:buClr>
                <a:schemeClr val="dk1"/>
              </a:buClr>
              <a:buSzPts val="1800"/>
              <a:buFont typeface="Arial"/>
              <a:buNone/>
            </a:pPr>
            <a:r>
              <a:t/>
            </a:r>
            <a:endParaRPr sz="1600">
              <a:latin typeface="Proxima Nova"/>
              <a:ea typeface="Proxima Nova"/>
              <a:cs typeface="Proxima Nova"/>
              <a:sym typeface="Proxima Nova"/>
            </a:endParaRPr>
          </a:p>
          <a:p>
            <a:pPr indent="0" lvl="0" marL="457200" rtl="0" algn="l">
              <a:lnSpc>
                <a:spcPct val="115000"/>
              </a:lnSpc>
              <a:spcBef>
                <a:spcPts val="1600"/>
              </a:spcBef>
              <a:spcAft>
                <a:spcPts val="1600"/>
              </a:spcAft>
              <a:buSzPts val="1800"/>
              <a:buNone/>
            </a:pPr>
            <a:r>
              <a:t/>
            </a:r>
            <a:endParaRPr sz="1600">
              <a:latin typeface="Proxima Nova"/>
              <a:ea typeface="Proxima Nova"/>
              <a:cs typeface="Proxima Nova"/>
              <a:sym typeface="Proxima Nova"/>
            </a:endParaRPr>
          </a:p>
        </p:txBody>
      </p:sp>
      <p:sp>
        <p:nvSpPr>
          <p:cNvPr id="244" name="Google Shape;244;p38"/>
          <p:cNvSpPr txBox="1"/>
          <p:nvPr/>
        </p:nvSpPr>
        <p:spPr>
          <a:xfrm>
            <a:off x="2077100" y="4430625"/>
            <a:ext cx="59367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i="0" lang="en" sz="1200" u="sng" cap="none" strike="noStrike">
                <a:solidFill>
                  <a:schemeClr val="accent5"/>
                </a:solidFill>
                <a:latin typeface="Proxima Nova"/>
                <a:ea typeface="Proxima Nova"/>
                <a:cs typeface="Proxima Nova"/>
                <a:sym typeface="Proxima Nova"/>
                <a:hlinkClick r:id="rId3">
                  <a:extLst>
                    <a:ext uri="{A12FA001-AC4F-418D-AE19-62706E023703}">
                      <ahyp:hlinkClr val="tx"/>
                    </a:ext>
                  </a:extLst>
                </a:hlinkClick>
              </a:rPr>
              <a:t>https://tech-hour.com/nodejs-security</a:t>
            </a:r>
            <a:endParaRPr i="0" sz="12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i="0" sz="1200" u="none" cap="none" strike="noStrike">
              <a:solidFill>
                <a:srgbClr val="000000"/>
              </a:solidFill>
              <a:latin typeface="Proxima Nova"/>
              <a:ea typeface="Proxima Nova"/>
              <a:cs typeface="Proxima Nova"/>
              <a:sym typeface="Proxima Nova"/>
            </a:endParaRPr>
          </a:p>
        </p:txBody>
      </p:sp>
      <p:sp>
        <p:nvSpPr>
          <p:cNvPr id="245" name="Google Shape;245;p38"/>
          <p:cNvSpPr txBox="1"/>
          <p:nvPr/>
        </p:nvSpPr>
        <p:spPr>
          <a:xfrm>
            <a:off x="2077100" y="4623021"/>
            <a:ext cx="61524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i="0" lang="en" sz="1200" u="sng" cap="none" strike="noStrike">
                <a:solidFill>
                  <a:schemeClr val="accent5"/>
                </a:solidFill>
                <a:latin typeface="Proxima Nova"/>
                <a:ea typeface="Proxima Nova"/>
                <a:cs typeface="Proxima Nova"/>
                <a:sym typeface="Proxima Nova"/>
                <a:hlinkClick r:id="rId4">
                  <a:extLst>
                    <a:ext uri="{A12FA001-AC4F-418D-AE19-62706E023703}">
                      <ahyp:hlinkClr val="tx"/>
                    </a:ext>
                  </a:extLst>
                </a:hlinkClick>
              </a:rPr>
              <a:t>https://www.veracode.com/blog/secure-development/fasten-your-helmetjs-part-1-securing-your-express-http-headers</a:t>
            </a:r>
            <a:endParaRPr i="0" sz="12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1400"/>
              <a:buFont typeface="Arial"/>
              <a:buNone/>
            </a:pPr>
            <a:r>
              <a:t/>
            </a:r>
            <a:endParaRPr i="0" sz="1200" u="none" cap="none" strike="noStrike">
              <a:solidFill>
                <a:srgbClr val="000000"/>
              </a:solidFill>
              <a:latin typeface="Proxima Nova"/>
              <a:ea typeface="Proxima Nova"/>
              <a:cs typeface="Proxima Nova"/>
              <a:sym typeface="Proxima Nova"/>
            </a:endParaRPr>
          </a:p>
        </p:txBody>
      </p:sp>
      <p:sp>
        <p:nvSpPr>
          <p:cNvPr id="246" name="Google Shape;246;p38"/>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Beginner Backend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Setup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Express</a:t>
            </a:r>
            <a:endParaRPr b="1">
              <a:latin typeface="Proxima Nova"/>
              <a:ea typeface="Proxima Nova"/>
              <a:cs typeface="Proxima Nova"/>
              <a:sym typeface="Proxima Nova"/>
            </a:endParaRPr>
          </a:p>
        </p:txBody>
      </p:sp>
      <p:sp>
        <p:nvSpPr>
          <p:cNvPr id="257" name="Google Shape;257;p40"/>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616161"/>
              </a:buClr>
              <a:buSzPts val="1800"/>
              <a:buFont typeface="Proxima Nova"/>
              <a:buChar char="●"/>
            </a:pPr>
            <a:r>
              <a:rPr lang="en">
                <a:solidFill>
                  <a:srgbClr val="616161"/>
                </a:solidFill>
              </a:rPr>
              <a:t>Init project dan github</a:t>
            </a:r>
            <a:endParaRPr>
              <a:solidFill>
                <a:srgbClr val="616161"/>
              </a:solidFill>
            </a:endParaRPr>
          </a:p>
          <a:p>
            <a:pPr indent="-342900" lvl="0" marL="457200" rtl="0" algn="l">
              <a:lnSpc>
                <a:spcPct val="150000"/>
              </a:lnSpc>
              <a:spcBef>
                <a:spcPts val="0"/>
              </a:spcBef>
              <a:spcAft>
                <a:spcPts val="0"/>
              </a:spcAft>
              <a:buClr>
                <a:srgbClr val="616161"/>
              </a:buClr>
              <a:buSzPts val="1800"/>
              <a:buFont typeface="Proxima Nova"/>
              <a:buChar char="●"/>
            </a:pPr>
            <a:r>
              <a:rPr lang="en">
                <a:solidFill>
                  <a:srgbClr val="616161"/>
                </a:solidFill>
              </a:rPr>
              <a:t>Install Dependencies</a:t>
            </a:r>
            <a:endParaRPr>
              <a:solidFill>
                <a:srgbClr val="616161"/>
              </a:solidFill>
            </a:endParaRPr>
          </a:p>
          <a:p>
            <a:pPr indent="-342900" lvl="0" marL="457200" rtl="0" algn="l">
              <a:lnSpc>
                <a:spcPct val="150000"/>
              </a:lnSpc>
              <a:spcBef>
                <a:spcPts val="0"/>
              </a:spcBef>
              <a:spcAft>
                <a:spcPts val="0"/>
              </a:spcAft>
              <a:buClr>
                <a:srgbClr val="616161"/>
              </a:buClr>
              <a:buSzPts val="1800"/>
              <a:buFont typeface="Proxima Nova"/>
              <a:buChar char="●"/>
            </a:pPr>
            <a:r>
              <a:rPr lang="en">
                <a:solidFill>
                  <a:srgbClr val="616161"/>
                </a:solidFill>
              </a:rPr>
              <a:t>Install DevDependencies</a:t>
            </a:r>
            <a:endParaRPr>
              <a:solidFill>
                <a:srgbClr val="616161"/>
              </a:solidFill>
            </a:endParaRPr>
          </a:p>
          <a:p>
            <a:pPr indent="-342900" lvl="0" marL="457200" rtl="0" algn="l">
              <a:lnSpc>
                <a:spcPct val="150000"/>
              </a:lnSpc>
              <a:spcBef>
                <a:spcPts val="0"/>
              </a:spcBef>
              <a:spcAft>
                <a:spcPts val="0"/>
              </a:spcAft>
              <a:buClr>
                <a:srgbClr val="616161"/>
              </a:buClr>
              <a:buSzPts val="1800"/>
              <a:buFont typeface="Proxima Nova"/>
              <a:buChar char="●"/>
            </a:pPr>
            <a:r>
              <a:rPr lang="en">
                <a:solidFill>
                  <a:srgbClr val="616161"/>
                </a:solidFill>
              </a:rPr>
              <a:t>Create file .gitignore and write node_modules inside .gitignore</a:t>
            </a:r>
            <a:endParaRPr/>
          </a:p>
        </p:txBody>
      </p:sp>
      <p:sp>
        <p:nvSpPr>
          <p:cNvPr id="258" name="Google Shape;258;p4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Beginner Backend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Eslint</a:t>
            </a:r>
            <a:endParaRPr b="1">
              <a:latin typeface="Proxima Nova"/>
              <a:ea typeface="Proxima Nova"/>
              <a:cs typeface="Proxima Nova"/>
              <a:sym typeface="Proxima Nova"/>
            </a:endParaRPr>
          </a:p>
        </p:txBody>
      </p:sp>
      <p:sp>
        <p:nvSpPr>
          <p:cNvPr id="264" name="Google Shape;264;p41"/>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Beginner Backend</a:t>
            </a:r>
            <a:endParaRPr/>
          </a:p>
        </p:txBody>
      </p:sp>
      <p:pic>
        <p:nvPicPr>
          <p:cNvPr id="265" name="Google Shape;265;p41"/>
          <p:cNvPicPr preferRelativeResize="0"/>
          <p:nvPr/>
        </p:nvPicPr>
        <p:blipFill rotWithShape="1">
          <a:blip r:embed="rId3">
            <a:alphaModFix/>
          </a:blip>
          <a:srcRect b="0" l="0" r="0" t="0"/>
          <a:stretch/>
        </p:blipFill>
        <p:spPr>
          <a:xfrm>
            <a:off x="938725" y="1411750"/>
            <a:ext cx="4910134" cy="2996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Eslint</a:t>
            </a:r>
            <a:endParaRPr b="1">
              <a:latin typeface="Proxima Nova"/>
              <a:ea typeface="Proxima Nova"/>
              <a:cs typeface="Proxima Nova"/>
              <a:sym typeface="Proxima Nova"/>
            </a:endParaRPr>
          </a:p>
        </p:txBody>
      </p:sp>
      <p:sp>
        <p:nvSpPr>
          <p:cNvPr id="271" name="Google Shape;271;p42"/>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16161"/>
              </a:buClr>
              <a:buSzPts val="1600"/>
              <a:buFont typeface="Roboto"/>
              <a:buChar char="●"/>
            </a:pPr>
            <a:r>
              <a:rPr lang="en" sz="1600">
                <a:solidFill>
                  <a:srgbClr val="616161"/>
                </a:solidFill>
                <a:latin typeface="Roboto"/>
                <a:ea typeface="Roboto"/>
                <a:cs typeface="Roboto"/>
                <a:sym typeface="Roboto"/>
              </a:rPr>
              <a:t>Install DevDependencies</a:t>
            </a:r>
            <a:br>
              <a:rPr lang="en" sz="1600">
                <a:solidFill>
                  <a:srgbClr val="616161"/>
                </a:solidFill>
                <a:latin typeface="Roboto"/>
                <a:ea typeface="Roboto"/>
                <a:cs typeface="Roboto"/>
                <a:sym typeface="Roboto"/>
              </a:rPr>
            </a:br>
            <a:r>
              <a:rPr lang="en" sz="1600">
                <a:solidFill>
                  <a:srgbClr val="616161"/>
                </a:solidFill>
                <a:latin typeface="Roboto"/>
                <a:ea typeface="Roboto"/>
                <a:cs typeface="Roboto"/>
                <a:sym typeface="Roboto"/>
              </a:rPr>
              <a:t>&gt; npm i eslint-config-prettier eslint-plugin-prettier prettier -D</a:t>
            </a:r>
            <a:endParaRPr sz="1600">
              <a:solidFill>
                <a:srgbClr val="616161"/>
              </a:solidFill>
              <a:latin typeface="Roboto"/>
              <a:ea typeface="Roboto"/>
              <a:cs typeface="Roboto"/>
              <a:sym typeface="Roboto"/>
            </a:endParaRPr>
          </a:p>
          <a:p>
            <a:pPr indent="-330200" lvl="0" marL="457200" rtl="0" algn="l">
              <a:lnSpc>
                <a:spcPct val="150000"/>
              </a:lnSpc>
              <a:spcBef>
                <a:spcPts val="0"/>
              </a:spcBef>
              <a:spcAft>
                <a:spcPts val="0"/>
              </a:spcAft>
              <a:buClr>
                <a:srgbClr val="616161"/>
              </a:buClr>
              <a:buSzPts val="1600"/>
              <a:buFont typeface="Roboto"/>
              <a:buChar char="●"/>
            </a:pPr>
            <a:r>
              <a:rPr lang="en" sz="1600">
                <a:solidFill>
                  <a:srgbClr val="616161"/>
                </a:solidFill>
                <a:latin typeface="Roboto"/>
                <a:ea typeface="Roboto"/>
                <a:cs typeface="Roboto"/>
                <a:sym typeface="Roboto"/>
              </a:rPr>
              <a:t>Setup file .eslintrc.js</a:t>
            </a:r>
            <a:endParaRPr sz="1600">
              <a:solidFill>
                <a:srgbClr val="616161"/>
              </a:solidFill>
              <a:latin typeface="Roboto"/>
              <a:ea typeface="Roboto"/>
              <a:cs typeface="Roboto"/>
              <a:sym typeface="Roboto"/>
            </a:endParaRPr>
          </a:p>
          <a:p>
            <a:pPr indent="-330200" lvl="0" marL="457200" rtl="0" algn="l">
              <a:lnSpc>
                <a:spcPct val="150000"/>
              </a:lnSpc>
              <a:spcBef>
                <a:spcPts val="0"/>
              </a:spcBef>
              <a:spcAft>
                <a:spcPts val="0"/>
              </a:spcAft>
              <a:buClr>
                <a:srgbClr val="616161"/>
              </a:buClr>
              <a:buSzPts val="1600"/>
              <a:buFont typeface="Roboto"/>
              <a:buChar char="●"/>
            </a:pPr>
            <a:r>
              <a:rPr lang="en" sz="1600">
                <a:solidFill>
                  <a:srgbClr val="616161"/>
                </a:solidFill>
                <a:latin typeface="Roboto"/>
                <a:ea typeface="Roboto"/>
                <a:cs typeface="Roboto"/>
                <a:sym typeface="Roboto"/>
              </a:rPr>
              <a:t>Install prettier &amp; ESLint extension for VSCode &amp; following lines in your setting.json (VSCode)</a:t>
            </a:r>
            <a:endParaRPr>
              <a:solidFill>
                <a:srgbClr val="616161"/>
              </a:solidFill>
            </a:endParaRPr>
          </a:p>
        </p:txBody>
      </p:sp>
      <p:sp>
        <p:nvSpPr>
          <p:cNvPr id="272" name="Google Shape;272;p42"/>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Beginner Backend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Prerequisite</a:t>
            </a:r>
            <a:endParaRPr b="1">
              <a:latin typeface="Proxima Nova"/>
              <a:ea typeface="Proxima Nova"/>
              <a:cs typeface="Proxima Nova"/>
              <a:sym typeface="Proxima Nova"/>
            </a:endParaRPr>
          </a:p>
        </p:txBody>
      </p:sp>
      <p:sp>
        <p:nvSpPr>
          <p:cNvPr id="89" name="Google Shape;89;p16"/>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Node JS</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NPM</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Yarn (optional)</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t>PostgreSQL</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Postman</a:t>
            </a:r>
            <a:endParaRPr>
              <a:latin typeface="Proxima Nova"/>
              <a:ea typeface="Proxima Nova"/>
              <a:cs typeface="Proxima Nova"/>
              <a:sym typeface="Proxima Nova"/>
            </a:endParaRPr>
          </a:p>
        </p:txBody>
      </p:sp>
      <p:sp>
        <p:nvSpPr>
          <p:cNvPr id="90" name="Google Shape;90;p16"/>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Weekly Task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nvSpPr>
        <p:spPr>
          <a:xfrm>
            <a:off x="434250" y="1325375"/>
            <a:ext cx="3708300" cy="31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16161"/>
                </a:solidFill>
                <a:latin typeface="Proxima Nova"/>
                <a:ea typeface="Proxima Nova"/>
                <a:cs typeface="Proxima Nova"/>
                <a:sym typeface="Proxima Nova"/>
              </a:rPr>
              <a:t>Buatlah API dari mockup </a:t>
            </a:r>
            <a:r>
              <a:rPr lang="en" sz="1300" u="sng">
                <a:solidFill>
                  <a:schemeClr val="hlink"/>
                </a:solidFill>
                <a:latin typeface="Proxima Nova"/>
                <a:ea typeface="Proxima Nova"/>
                <a:cs typeface="Proxima Nova"/>
                <a:sym typeface="Proxima Nova"/>
                <a:hlinkClick r:id="rId3"/>
              </a:rPr>
              <a:t>Coffee Shop</a:t>
            </a:r>
            <a:endParaRPr sz="1300">
              <a:solidFill>
                <a:srgbClr val="616161"/>
              </a:solidFill>
              <a:latin typeface="Proxima Nova"/>
              <a:ea typeface="Proxima Nova"/>
              <a:cs typeface="Proxima Nova"/>
              <a:sym typeface="Proxima Nova"/>
            </a:endParaRPr>
          </a:p>
          <a:p>
            <a:pPr indent="-311150" lvl="0" marL="457200" rtl="0" algn="l">
              <a:lnSpc>
                <a:spcPct val="100000"/>
              </a:lnSpc>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Requirements:</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Flowchart (min 3) dari API</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ERD dari DB</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Table (Products, Users, Transactions, Promos)</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CRUD</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Pencarian Product &amp; Promo</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Filter (Category) &amp; Pengurutan Product (Waktu, Transaksi, Harga)</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GitHub</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ENV</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i="1" lang="en" sz="1300">
                <a:solidFill>
                  <a:srgbClr val="616161"/>
                </a:solidFill>
                <a:latin typeface="Proxima Nova"/>
                <a:ea typeface="Proxima Nova"/>
                <a:cs typeface="Proxima Nova"/>
                <a:sym typeface="Proxima Nova"/>
              </a:rPr>
              <a:t>Error Handling</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Linter</a:t>
            </a:r>
            <a:r>
              <a:rPr i="1" lang="en" sz="1300">
                <a:solidFill>
                  <a:srgbClr val="616161"/>
                </a:solidFill>
                <a:latin typeface="Proxima Nova"/>
                <a:ea typeface="Proxima Nova"/>
                <a:cs typeface="Proxima Nova"/>
                <a:sym typeface="Proxima Nova"/>
              </a:rPr>
              <a:t> </a:t>
            </a:r>
            <a:r>
              <a:rPr lang="en" sz="1300">
                <a:solidFill>
                  <a:srgbClr val="616161"/>
                </a:solidFill>
                <a:latin typeface="Proxima Nova"/>
                <a:ea typeface="Proxima Nova"/>
                <a:cs typeface="Proxima Nova"/>
                <a:sym typeface="Proxima Nova"/>
              </a:rPr>
              <a:t>&amp; </a:t>
            </a:r>
            <a:r>
              <a:rPr lang="en" sz="1300">
                <a:solidFill>
                  <a:srgbClr val="616161"/>
                </a:solidFill>
                <a:latin typeface="Proxima Nova"/>
                <a:ea typeface="Proxima Nova"/>
                <a:cs typeface="Proxima Nova"/>
                <a:sym typeface="Proxima Nova"/>
              </a:rPr>
              <a:t>Dokumentasi Postman</a:t>
            </a:r>
            <a:endParaRPr sz="1300">
              <a:solidFill>
                <a:srgbClr val="616161"/>
              </a:solidFill>
              <a:latin typeface="Proxima Nova"/>
              <a:ea typeface="Proxima Nova"/>
              <a:cs typeface="Proxima Nova"/>
              <a:sym typeface="Proxima Nova"/>
            </a:endParaRPr>
          </a:p>
        </p:txBody>
      </p:sp>
      <p:sp>
        <p:nvSpPr>
          <p:cNvPr id="283" name="Google Shape;283;p44"/>
          <p:cNvSpPr txBox="1"/>
          <p:nvPr/>
        </p:nvSpPr>
        <p:spPr>
          <a:xfrm>
            <a:off x="4142550" y="1249175"/>
            <a:ext cx="4541400" cy="31950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Gunakan Bahasa Inggris untuk nama File dan Fungsi</a:t>
            </a:r>
            <a:endParaRPr sz="1300">
              <a:solidFill>
                <a:srgbClr val="616161"/>
              </a:solidFill>
              <a:latin typeface="Proxima Nova"/>
              <a:ea typeface="Proxima Nova"/>
              <a:cs typeface="Proxima Nova"/>
              <a:sym typeface="Proxima Nova"/>
            </a:endParaRPr>
          </a:p>
          <a:p>
            <a:pPr indent="-311150" lvl="0" marL="457200" rtl="0" algn="l">
              <a:lnSpc>
                <a:spcPct val="100000"/>
              </a:lnSpc>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Upload/</a:t>
            </a:r>
            <a:r>
              <a:rPr i="1" lang="en" sz="1300">
                <a:solidFill>
                  <a:srgbClr val="616161"/>
                </a:solidFill>
                <a:latin typeface="Proxima Nova"/>
                <a:ea typeface="Proxima Nova"/>
                <a:cs typeface="Proxima Nova"/>
                <a:sym typeface="Proxima Nova"/>
              </a:rPr>
              <a:t>push</a:t>
            </a:r>
            <a:r>
              <a:rPr lang="en" sz="1300">
                <a:solidFill>
                  <a:srgbClr val="616161"/>
                </a:solidFill>
                <a:latin typeface="Proxima Nova"/>
                <a:ea typeface="Proxima Nova"/>
                <a:cs typeface="Proxima Nova"/>
                <a:sym typeface="Proxima Nova"/>
              </a:rPr>
              <a:t> tugas kamu ke GitHub dan gunakan nama yang profesional</a:t>
            </a:r>
            <a:endParaRPr sz="1300">
              <a:solidFill>
                <a:srgbClr val="616161"/>
              </a:solidFill>
              <a:latin typeface="Proxima Nova"/>
              <a:ea typeface="Proxima Nova"/>
              <a:cs typeface="Proxima Nova"/>
              <a:sym typeface="Proxima Nova"/>
            </a:endParaRPr>
          </a:p>
          <a:p>
            <a:pPr indent="-311150" lvl="0" marL="457200" rtl="0" algn="l">
              <a:lnSpc>
                <a:spcPct val="100000"/>
              </a:lnSpc>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Dapat didemokan menggunakan postman</a:t>
            </a:r>
            <a:endParaRPr sz="1300">
              <a:solidFill>
                <a:srgbClr val="616161"/>
              </a:solidFill>
              <a:latin typeface="Proxima Nova"/>
              <a:ea typeface="Proxima Nova"/>
              <a:cs typeface="Proxima Nova"/>
              <a:sym typeface="Proxima Nova"/>
            </a:endParaRPr>
          </a:p>
          <a:p>
            <a:pPr indent="-311150" lvl="0" marL="457200" rtl="0" algn="just">
              <a:lnSpc>
                <a:spcPct val="100000"/>
              </a:lnSpc>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Presentasikan apa yang telah Anda lakukan dalam minggu ini pada Selasa, 11 Oktober 2022</a:t>
            </a:r>
            <a:endParaRPr sz="1300">
              <a:solidFill>
                <a:srgbClr val="616161"/>
              </a:solidFill>
              <a:latin typeface="Proxima Nova"/>
              <a:ea typeface="Proxima Nova"/>
              <a:cs typeface="Proxima Nova"/>
              <a:sym typeface="Proxima Nova"/>
            </a:endParaRPr>
          </a:p>
          <a:p>
            <a:pPr indent="-311150" lvl="1" marL="914400" rtl="0" algn="l">
              <a:lnSpc>
                <a:spcPct val="100000"/>
              </a:lnSpc>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Jelaskan dengan bahasa kalian sendiri apa itu dan konsep tentang:</a:t>
            </a:r>
            <a:endParaRPr sz="1300">
              <a:solidFill>
                <a:srgbClr val="616161"/>
              </a:solidFill>
              <a:latin typeface="Proxima Nova"/>
              <a:ea typeface="Proxima Nova"/>
              <a:cs typeface="Proxima Nova"/>
              <a:sym typeface="Proxima Nova"/>
            </a:endParaRPr>
          </a:p>
          <a:p>
            <a:pPr indent="-311150" lvl="2" marL="1371600" rtl="0" algn="l">
              <a:lnSpc>
                <a:spcPct val="100000"/>
              </a:lnSpc>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Node.js</a:t>
            </a:r>
            <a:endParaRPr sz="1300">
              <a:solidFill>
                <a:srgbClr val="616161"/>
              </a:solidFill>
              <a:latin typeface="Proxima Nova"/>
              <a:ea typeface="Proxima Nova"/>
              <a:cs typeface="Proxima Nova"/>
              <a:sym typeface="Proxima Nova"/>
            </a:endParaRPr>
          </a:p>
          <a:p>
            <a:pPr indent="-311150" lvl="2" marL="1371600" rtl="0" algn="l">
              <a:lnSpc>
                <a:spcPct val="100000"/>
              </a:lnSpc>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Express</a:t>
            </a:r>
            <a:endParaRPr sz="1300">
              <a:solidFill>
                <a:srgbClr val="616161"/>
              </a:solidFill>
              <a:latin typeface="Proxima Nova"/>
              <a:ea typeface="Proxima Nova"/>
              <a:cs typeface="Proxima Nova"/>
              <a:sym typeface="Proxima Nova"/>
            </a:endParaRPr>
          </a:p>
          <a:p>
            <a:pPr indent="-311150" lvl="2" marL="1371600" rtl="0" algn="l">
              <a:lnSpc>
                <a:spcPct val="100000"/>
              </a:lnSpc>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PostgreSQL</a:t>
            </a:r>
            <a:endParaRPr sz="1300">
              <a:solidFill>
                <a:srgbClr val="616161"/>
              </a:solidFill>
              <a:latin typeface="Proxima Nova"/>
              <a:ea typeface="Proxima Nova"/>
              <a:cs typeface="Proxima Nova"/>
              <a:sym typeface="Proxima Nova"/>
            </a:endParaRPr>
          </a:p>
          <a:p>
            <a:pPr indent="-311150" lvl="2" marL="1371600" rtl="0" algn="l">
              <a:lnSpc>
                <a:spcPct val="100000"/>
              </a:lnSpc>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API</a:t>
            </a:r>
            <a:endParaRPr sz="1300">
              <a:solidFill>
                <a:srgbClr val="616161"/>
              </a:solidFill>
              <a:latin typeface="Proxima Nova"/>
              <a:ea typeface="Proxima Nova"/>
              <a:cs typeface="Proxima Nova"/>
              <a:sym typeface="Proxima Nova"/>
            </a:endParaRPr>
          </a:p>
          <a:p>
            <a:pPr indent="-311150" lvl="1" marL="914400" rtl="0" algn="l">
              <a:spcBef>
                <a:spcPts val="0"/>
              </a:spcBef>
              <a:spcAft>
                <a:spcPts val="0"/>
              </a:spcAft>
              <a:buClr>
                <a:srgbClr val="616161"/>
              </a:buClr>
              <a:buSzPts val="1300"/>
              <a:buFont typeface="Proxima Nova"/>
              <a:buChar char="○"/>
            </a:pPr>
            <a:r>
              <a:rPr lang="en" sz="1300">
                <a:solidFill>
                  <a:srgbClr val="616161"/>
                </a:solidFill>
                <a:latin typeface="Proxima Nova"/>
                <a:ea typeface="Proxima Nova"/>
                <a:cs typeface="Proxima Nova"/>
                <a:sym typeface="Proxima Nova"/>
              </a:rPr>
              <a:t>Ceritakan dan Demokan tentang proyek ini</a:t>
            </a:r>
            <a:endParaRPr sz="1300">
              <a:solidFill>
                <a:srgbClr val="616161"/>
              </a:solidFill>
              <a:latin typeface="Proxima Nova"/>
              <a:ea typeface="Proxima Nova"/>
              <a:cs typeface="Proxima Nova"/>
              <a:sym typeface="Proxima Nova"/>
            </a:endParaRPr>
          </a:p>
        </p:txBody>
      </p:sp>
      <p:sp>
        <p:nvSpPr>
          <p:cNvPr id="284" name="Google Shape;284;p44"/>
          <p:cNvSpPr txBox="1"/>
          <p:nvPr>
            <p:ph type="title"/>
          </p:nvPr>
        </p:nvSpPr>
        <p:spPr>
          <a:xfrm>
            <a:off x="938725" y="849975"/>
            <a:ext cx="77454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800">
                <a:solidFill>
                  <a:schemeClr val="dk1"/>
                </a:solidFill>
                <a:latin typeface="Proxima Nova"/>
                <a:ea typeface="Proxima Nova"/>
                <a:cs typeface="Proxima Nova"/>
                <a:sym typeface="Proxima Nova"/>
              </a:rPr>
              <a:t>Task Week 3 - </a:t>
            </a:r>
            <a:r>
              <a:rPr b="1" i="1" lang="en" sz="2800">
                <a:solidFill>
                  <a:schemeClr val="dk1"/>
                </a:solidFill>
                <a:latin typeface="Proxima Nova"/>
                <a:ea typeface="Proxima Nova"/>
                <a:cs typeface="Proxima Nova"/>
                <a:sym typeface="Proxima Nova"/>
              </a:rPr>
              <a:t>API</a:t>
            </a:r>
            <a:endParaRPr b="1" sz="2800">
              <a:solidFill>
                <a:srgbClr val="000000"/>
              </a:solidFill>
              <a:latin typeface="Proxima Nova"/>
              <a:ea typeface="Proxima Nova"/>
              <a:cs typeface="Proxima Nova"/>
              <a:sym typeface="Proxima Nova"/>
            </a:endParaRPr>
          </a:p>
        </p:txBody>
      </p:sp>
      <p:sp>
        <p:nvSpPr>
          <p:cNvPr id="285" name="Google Shape;285;p44"/>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Beginner Backend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type="title"/>
          </p:nvPr>
        </p:nvSpPr>
        <p:spPr>
          <a:xfrm>
            <a:off x="2871225" y="2063925"/>
            <a:ext cx="5917500" cy="109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b="1" lang="en" sz="3000">
                <a:highlight>
                  <a:srgbClr val="FFFFFF"/>
                </a:highlight>
                <a:latin typeface="Proxima Nova"/>
                <a:ea typeface="Proxima Nova"/>
                <a:cs typeface="Proxima Nova"/>
                <a:sym typeface="Proxima Nova"/>
              </a:rPr>
              <a:t>“</a:t>
            </a:r>
            <a:r>
              <a:rPr b="1" i="1" lang="en" sz="3000">
                <a:highlight>
                  <a:srgbClr val="FFFFFF"/>
                </a:highlight>
                <a:latin typeface="Proxima Nova"/>
                <a:ea typeface="Proxima Nova"/>
                <a:cs typeface="Proxima Nova"/>
                <a:sym typeface="Proxima Nova"/>
              </a:rPr>
              <a:t>It's kind of fun to do the impossible</a:t>
            </a:r>
            <a:r>
              <a:rPr b="1" lang="en" sz="3000">
                <a:highlight>
                  <a:srgbClr val="FFFFFF"/>
                </a:highlight>
                <a:latin typeface="Proxima Nova"/>
                <a:ea typeface="Proxima Nova"/>
                <a:cs typeface="Proxima Nova"/>
                <a:sym typeface="Proxima Nova"/>
              </a:rPr>
              <a:t>.”</a:t>
            </a:r>
            <a:endParaRPr b="1" sz="3000">
              <a:solidFill>
                <a:srgbClr val="222222"/>
              </a:solidFill>
              <a:highlight>
                <a:srgbClr val="FFFFFF"/>
              </a:highlight>
              <a:latin typeface="Proxima Nova"/>
              <a:ea typeface="Proxima Nova"/>
              <a:cs typeface="Proxima Nova"/>
              <a:sym typeface="Proxima Nova"/>
            </a:endParaRPr>
          </a:p>
          <a:p>
            <a:pPr indent="0" lvl="0" marL="0" rtl="0" algn="ctr">
              <a:lnSpc>
                <a:spcPct val="100000"/>
              </a:lnSpc>
              <a:spcBef>
                <a:spcPts val="0"/>
              </a:spcBef>
              <a:spcAft>
                <a:spcPts val="0"/>
              </a:spcAft>
              <a:buClr>
                <a:schemeClr val="dk1"/>
              </a:buClr>
              <a:buSzPts val="1100"/>
              <a:buFont typeface="Arial"/>
              <a:buNone/>
            </a:pPr>
            <a:r>
              <a:rPr i="1" lang="en" sz="1800">
                <a:highlight>
                  <a:srgbClr val="FFFFFF"/>
                </a:highlight>
                <a:latin typeface="Proxima Nova"/>
                <a:ea typeface="Proxima Nova"/>
                <a:cs typeface="Proxima Nova"/>
                <a:sym typeface="Proxima Nova"/>
              </a:rPr>
              <a:t>Walt Disney</a:t>
            </a:r>
            <a:endParaRPr i="1" sz="1800">
              <a:solidFill>
                <a:srgbClr val="222222"/>
              </a:solidFill>
              <a:highlight>
                <a:srgbClr val="FFFFFF"/>
              </a:highlight>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Objective</a:t>
            </a:r>
            <a:endParaRPr b="1">
              <a:latin typeface="Proxima Nova"/>
              <a:ea typeface="Proxima Nova"/>
              <a:cs typeface="Proxima Nova"/>
              <a:sym typeface="Proxima Nova"/>
            </a:endParaRPr>
          </a:p>
        </p:txBody>
      </p:sp>
      <p:sp>
        <p:nvSpPr>
          <p:cNvPr id="96" name="Google Shape;96;p17"/>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lang="en">
                <a:solidFill>
                  <a:schemeClr val="dk2"/>
                </a:solidFill>
              </a:rPr>
              <a:t>Restful API (What, How)</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Express JS &amp; CRUD</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Middleware</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Modularisasi Komponen &amp; Standarisasi Response</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Linter</a:t>
            </a:r>
            <a:endParaRPr>
              <a:latin typeface="Proxima Nova"/>
              <a:ea typeface="Proxima Nova"/>
              <a:cs typeface="Proxima Nova"/>
              <a:sym typeface="Proxima Nova"/>
            </a:endParaRPr>
          </a:p>
          <a:p>
            <a:pPr indent="-342900" lvl="0" marL="457200" rtl="0" algn="l">
              <a:lnSpc>
                <a:spcPct val="150000"/>
              </a:lnSpc>
              <a:spcBef>
                <a:spcPts val="0"/>
              </a:spcBef>
              <a:spcAft>
                <a:spcPts val="0"/>
              </a:spcAft>
              <a:buSzPts val="1800"/>
              <a:buFont typeface="Proxima Nova"/>
              <a:buChar char="●"/>
            </a:pPr>
            <a:r>
              <a:rPr lang="en">
                <a:latin typeface="Proxima Nova"/>
                <a:ea typeface="Proxima Nova"/>
                <a:cs typeface="Proxima Nova"/>
                <a:sym typeface="Proxima Nova"/>
              </a:rPr>
              <a:t>Postman &amp; Dokumentasi API</a:t>
            </a:r>
            <a:endParaRPr>
              <a:latin typeface="Proxima Nova"/>
              <a:ea typeface="Proxima Nova"/>
              <a:cs typeface="Proxima Nova"/>
              <a:sym typeface="Proxima Nova"/>
            </a:endParaRPr>
          </a:p>
          <a:p>
            <a:pPr indent="0" lvl="0" marL="457200" rtl="0" algn="l">
              <a:lnSpc>
                <a:spcPct val="100000"/>
              </a:lnSpc>
              <a:spcBef>
                <a:spcPts val="1600"/>
              </a:spcBef>
              <a:spcAft>
                <a:spcPts val="0"/>
              </a:spcAft>
              <a:buSzPts val="1800"/>
              <a:buNone/>
            </a:pPr>
            <a:r>
              <a:t/>
            </a:r>
            <a:endParaRPr sz="1400">
              <a:solidFill>
                <a:srgbClr val="616161"/>
              </a:solidFill>
              <a:latin typeface="Proxima Nova"/>
              <a:ea typeface="Proxima Nova"/>
              <a:cs typeface="Proxima Nova"/>
              <a:sym typeface="Proxima Nova"/>
            </a:endParaRPr>
          </a:p>
        </p:txBody>
      </p:sp>
      <p:sp>
        <p:nvSpPr>
          <p:cNvPr id="97" name="Google Shape;97;p17"/>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871225" y="2063925"/>
            <a:ext cx="5917500" cy="109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RESTful API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API</a:t>
            </a:r>
            <a:endParaRPr b="1">
              <a:latin typeface="Proxima Nova"/>
              <a:ea typeface="Proxima Nova"/>
              <a:cs typeface="Proxima Nova"/>
              <a:sym typeface="Proxima Nova"/>
            </a:endParaRPr>
          </a:p>
        </p:txBody>
      </p:sp>
      <p:sp>
        <p:nvSpPr>
          <p:cNvPr id="108" name="Google Shape;108;p19"/>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API adalah kependekan dari </a:t>
            </a:r>
            <a:r>
              <a:rPr i="1" lang="en">
                <a:latin typeface="Proxima Nova"/>
                <a:ea typeface="Proxima Nova"/>
                <a:cs typeface="Proxima Nova"/>
                <a:sym typeface="Proxima Nova"/>
              </a:rPr>
              <a:t>Application Programming Interface</a:t>
            </a:r>
            <a:endParaRPr i="1">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API merupakan antarmuka yang menetapkan bagaimana interaksi antara beberapa perangkat lunak. API juga menetapkan panggilan atau request apa yang bisa dibuat ke API, bagaimana cara membuat requestnya, format data yang sebaiknya digunakan, dll.</a:t>
            </a:r>
            <a:endParaRPr>
              <a:latin typeface="Proxima Nova"/>
              <a:ea typeface="Proxima Nova"/>
              <a:cs typeface="Proxima Nova"/>
              <a:sym typeface="Proxima Nova"/>
            </a:endParaRPr>
          </a:p>
          <a:p>
            <a:pPr indent="0" lvl="0" marL="457200" rtl="0" algn="l">
              <a:lnSpc>
                <a:spcPct val="115000"/>
              </a:lnSpc>
              <a:spcBef>
                <a:spcPts val="1600"/>
              </a:spcBef>
              <a:spcAft>
                <a:spcPts val="1600"/>
              </a:spcAft>
              <a:buSzPts val="1800"/>
              <a:buNone/>
            </a:pPr>
            <a:r>
              <a:t/>
            </a:r>
            <a:endParaRPr>
              <a:latin typeface="Proxima Nova"/>
              <a:ea typeface="Proxima Nova"/>
              <a:cs typeface="Proxima Nova"/>
              <a:sym typeface="Proxima Nova"/>
            </a:endParaRPr>
          </a:p>
        </p:txBody>
      </p:sp>
      <p:sp>
        <p:nvSpPr>
          <p:cNvPr id="109" name="Google Shape;109;p19"/>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20"/>
          <p:cNvSpPr txBox="1"/>
          <p:nvPr>
            <p:ph type="title"/>
          </p:nvPr>
        </p:nvSpPr>
        <p:spPr>
          <a:xfrm>
            <a:off x="938725" y="849975"/>
            <a:ext cx="7745400" cy="492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Proxima Nova"/>
                <a:ea typeface="Proxima Nova"/>
                <a:cs typeface="Proxima Nova"/>
                <a:sym typeface="Proxima Nova"/>
              </a:rPr>
              <a:t>RESTful API</a:t>
            </a:r>
            <a:endParaRPr b="1">
              <a:latin typeface="Proxima Nova"/>
              <a:ea typeface="Proxima Nova"/>
              <a:cs typeface="Proxima Nova"/>
              <a:sym typeface="Proxima Nova"/>
            </a:endParaRPr>
          </a:p>
        </p:txBody>
      </p:sp>
      <p:sp>
        <p:nvSpPr>
          <p:cNvPr id="115" name="Google Shape;115;p20"/>
          <p:cNvSpPr txBox="1"/>
          <p:nvPr>
            <p:ph idx="1" type="body"/>
          </p:nvPr>
        </p:nvSpPr>
        <p:spPr>
          <a:xfrm>
            <a:off x="938725" y="1319475"/>
            <a:ext cx="7745400" cy="3186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616161"/>
              </a:buClr>
              <a:buSzPts val="1800"/>
              <a:buFont typeface="Proxima Nova"/>
              <a:buChar char="●"/>
            </a:pPr>
            <a:r>
              <a:rPr lang="en">
                <a:solidFill>
                  <a:srgbClr val="616161"/>
                </a:solidFill>
              </a:rPr>
              <a:t>API untuk web adalah kode yang memungkinkan dua program perangkat lunak untuk berkomunikasi satu sama lain. </a:t>
            </a:r>
            <a:endParaRPr>
              <a:solidFill>
                <a:srgbClr val="616161"/>
              </a:solidFill>
            </a:endParaRPr>
          </a:p>
          <a:p>
            <a:pPr indent="-342900" lvl="0" marL="457200" rtl="0" algn="l">
              <a:lnSpc>
                <a:spcPct val="150000"/>
              </a:lnSpc>
              <a:spcBef>
                <a:spcPts val="0"/>
              </a:spcBef>
              <a:spcAft>
                <a:spcPts val="0"/>
              </a:spcAft>
              <a:buClr>
                <a:srgbClr val="616161"/>
              </a:buClr>
              <a:buSzPts val="1800"/>
              <a:buFont typeface="Proxima Nova"/>
              <a:buChar char="●"/>
            </a:pPr>
            <a:r>
              <a:rPr lang="en">
                <a:solidFill>
                  <a:srgbClr val="616161"/>
                </a:solidFill>
              </a:rPr>
              <a:t>REST (Representational State Transfer) adalah suatu arsitektur metode komunikasi yang menggunakan protokol HTTP untuk pertukaran data.</a:t>
            </a:r>
            <a:endParaRPr/>
          </a:p>
        </p:txBody>
      </p:sp>
      <p:sp>
        <p:nvSpPr>
          <p:cNvPr id="116" name="Google Shape;116;p20"/>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HTTP Request Method</a:t>
            </a:r>
            <a:endParaRPr b="1">
              <a:latin typeface="Proxima Nova"/>
              <a:ea typeface="Proxima Nova"/>
              <a:cs typeface="Proxima Nova"/>
              <a:sym typeface="Proxima Nova"/>
            </a:endParaRPr>
          </a:p>
        </p:txBody>
      </p:sp>
      <p:sp>
        <p:nvSpPr>
          <p:cNvPr id="122" name="Google Shape;122;p21"/>
          <p:cNvSpPr txBox="1"/>
          <p:nvPr>
            <p:ph idx="1" type="body"/>
          </p:nvPr>
        </p:nvSpPr>
        <p:spPr>
          <a:xfrm>
            <a:off x="938725" y="1319475"/>
            <a:ext cx="7745400" cy="31860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GET, digunakan hanya untuk mengambil data</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POST, mengirimkan data/entitas ke sumber tertentu, biasanya menyebabkan perubahan di state server</a:t>
            </a:r>
            <a:endParaRPr>
              <a:highlight>
                <a:schemeClr val="lt1"/>
              </a:highlight>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PATCH, menerapkan perubahan parsial/sebagian dari sumber</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PUT, menggantikan representasi saat ini dari sebuah sumber dengan muatan request</a:t>
            </a:r>
            <a:endParaRPr>
              <a:latin typeface="Proxima Nova"/>
              <a:ea typeface="Proxima Nova"/>
              <a:cs typeface="Proxima Nova"/>
              <a:sym typeface="Proxima Nova"/>
            </a:endParaRPr>
          </a:p>
          <a:p>
            <a:pPr indent="-342900" lvl="0" marL="457200" rtl="0" algn="l">
              <a:lnSpc>
                <a:spcPct val="150000"/>
              </a:lnSpc>
              <a:spcBef>
                <a:spcPts val="0"/>
              </a:spcBef>
              <a:spcAft>
                <a:spcPts val="0"/>
              </a:spcAft>
              <a:buClr>
                <a:schemeClr val="dk2"/>
              </a:buClr>
              <a:buSzPts val="1800"/>
              <a:buFont typeface="Proxima Nova"/>
              <a:buChar char="●"/>
            </a:pPr>
            <a:r>
              <a:rPr lang="en">
                <a:latin typeface="Proxima Nova"/>
                <a:ea typeface="Proxima Nova"/>
                <a:cs typeface="Proxima Nova"/>
                <a:sym typeface="Proxima Nova"/>
              </a:rPr>
              <a:t>DELETE, menghapus data tertentu dari sebuah sumber</a:t>
            </a:r>
            <a:endParaRPr>
              <a:latin typeface="Proxima Nova"/>
              <a:ea typeface="Proxima Nova"/>
              <a:cs typeface="Proxima Nova"/>
              <a:sym typeface="Proxima Nova"/>
            </a:endParaRPr>
          </a:p>
          <a:p>
            <a:pPr indent="0" lvl="0" marL="457200" rtl="0" algn="l">
              <a:lnSpc>
                <a:spcPct val="115000"/>
              </a:lnSpc>
              <a:spcBef>
                <a:spcPts val="0"/>
              </a:spcBef>
              <a:spcAft>
                <a:spcPts val="0"/>
              </a:spcAft>
              <a:buSzPts val="1800"/>
              <a:buNone/>
            </a:pPr>
            <a:r>
              <a:t/>
            </a:r>
            <a:endParaRPr>
              <a:solidFill>
                <a:srgbClr val="434343"/>
              </a:solidFill>
              <a:latin typeface="Times New Roman"/>
              <a:ea typeface="Times New Roman"/>
              <a:cs typeface="Times New Roman"/>
              <a:sym typeface="Times New Roman"/>
            </a:endParaRPr>
          </a:p>
        </p:txBody>
      </p:sp>
      <p:sp>
        <p:nvSpPr>
          <p:cNvPr id="123" name="Google Shape;123;p21"/>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938725" y="849975"/>
            <a:ext cx="7745400" cy="469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
                <a:latin typeface="Proxima Nova"/>
                <a:ea typeface="Proxima Nova"/>
                <a:cs typeface="Proxima Nova"/>
                <a:sym typeface="Proxima Nova"/>
              </a:rPr>
              <a:t>HTTP Status Codes</a:t>
            </a:r>
            <a:endParaRPr b="1">
              <a:latin typeface="Proxima Nova"/>
              <a:ea typeface="Proxima Nova"/>
              <a:cs typeface="Proxima Nova"/>
              <a:sym typeface="Proxima Nova"/>
            </a:endParaRPr>
          </a:p>
        </p:txBody>
      </p:sp>
      <p:pic>
        <p:nvPicPr>
          <p:cNvPr id="129" name="Google Shape;129;p22"/>
          <p:cNvPicPr preferRelativeResize="0"/>
          <p:nvPr/>
        </p:nvPicPr>
        <p:blipFill rotWithShape="1">
          <a:blip r:embed="rId3">
            <a:alphaModFix/>
          </a:blip>
          <a:srcRect b="0" l="0" r="0" t="20070"/>
          <a:stretch/>
        </p:blipFill>
        <p:spPr>
          <a:xfrm>
            <a:off x="999025" y="1319475"/>
            <a:ext cx="3914625" cy="3044175"/>
          </a:xfrm>
          <a:prstGeom prst="rect">
            <a:avLst/>
          </a:prstGeom>
          <a:noFill/>
          <a:ln>
            <a:noFill/>
          </a:ln>
        </p:spPr>
      </p:pic>
      <p:sp>
        <p:nvSpPr>
          <p:cNvPr id="130" name="Google Shape;130;p22"/>
          <p:cNvSpPr txBox="1"/>
          <p:nvPr/>
        </p:nvSpPr>
        <p:spPr>
          <a:xfrm>
            <a:off x="2163000" y="4608400"/>
            <a:ext cx="4818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sng" cap="none" strike="noStrike">
                <a:solidFill>
                  <a:schemeClr val="hlink"/>
                </a:solidFill>
                <a:latin typeface="Arial"/>
                <a:ea typeface="Arial"/>
                <a:cs typeface="Arial"/>
                <a:sym typeface="Arial"/>
                <a:hlinkClick r:id="rId4"/>
              </a:rPr>
              <a:t>https://developer.mozilla.org/en-US/docs/Web/HTTP/Status</a:t>
            </a:r>
            <a:endParaRPr b="0" i="0" sz="1100" u="none" cap="none" strike="noStrike">
              <a:solidFill>
                <a:srgbClr val="000000"/>
              </a:solidFill>
              <a:latin typeface="Arial"/>
              <a:ea typeface="Arial"/>
              <a:cs typeface="Arial"/>
              <a:sym typeface="Arial"/>
            </a:endParaRPr>
          </a:p>
        </p:txBody>
      </p:sp>
      <p:sp>
        <p:nvSpPr>
          <p:cNvPr id="131" name="Google Shape;131;p22"/>
          <p:cNvSpPr txBox="1"/>
          <p:nvPr>
            <p:ph idx="2" type="subTitle"/>
          </p:nvPr>
        </p:nvSpPr>
        <p:spPr>
          <a:xfrm>
            <a:off x="367300" y="337500"/>
            <a:ext cx="3344100" cy="274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
              <a:t>Beginner Backend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zztrack">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