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70" r:id="rId5"/>
    <p:sldId id="265" r:id="rId6"/>
    <p:sldId id="271" r:id="rId7"/>
    <p:sldId id="267" r:id="rId8"/>
    <p:sldId id="293" r:id="rId9"/>
    <p:sldId id="291" r:id="rId10"/>
    <p:sldId id="292" r:id="rId11"/>
    <p:sldId id="296" r:id="rId12"/>
    <p:sldId id="294" r:id="rId13"/>
    <p:sldId id="295" r:id="rId14"/>
    <p:sldId id="297" r:id="rId15"/>
    <p:sldId id="264" r:id="rId16"/>
    <p:sldId id="288" r:id="rId17"/>
    <p:sldId id="298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71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3" autoAdjust="0"/>
    <p:restoredTop sz="94660"/>
  </p:normalViewPr>
  <p:slideViewPr>
    <p:cSldViewPr>
      <p:cViewPr varScale="1">
        <p:scale>
          <a:sx n="105" d="100"/>
          <a:sy n="105" d="100"/>
        </p:scale>
        <p:origin x="-117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>
            <a:lvl1pPr>
              <a:defRPr sz="440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81492" y="364502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09546" y="6524625"/>
            <a:ext cx="2895600" cy="2682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19E04-55DA-4CF8-A90D-A3A2D5B076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09CF7-8AE6-4099-90BB-27AF9C5616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3376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04998F-2B28-4995-BBB6-DACB8A3F90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4380E-07A1-4719-917E-8EDE99EEFF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269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3798" y="274638"/>
            <a:ext cx="2058865" cy="54483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5920" cy="54483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5A7D3-CA71-40B6-B17F-76BF649C68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9C267-D288-4D3A-A6F0-021ABD26E52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926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3A289-9A7C-4DCE-A337-2E6BD80B3F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11DA4-D5E4-4D60-A067-7488471821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4804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21D08-3619-4316-8A41-1DD6DA3174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DC678-666E-404F-B3FE-C07D464301C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397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061" y="1196976"/>
            <a:ext cx="40444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1" y="1196976"/>
            <a:ext cx="40444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3CAA7-1E60-4F1E-A3C4-B36D937BA02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C32CF-744C-4EF8-9B4E-8D784EB5AE8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097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3FF3B-F4FF-4D52-9E66-A2BD2EE2853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97EDB-582A-4CA1-8DA6-479C200B3CE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086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10217-0C2C-4697-A6B4-545F772A55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474E4-57EC-4DAB-8F90-3FA10AB7AC3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328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9853B-3849-4AE6-9C07-87AF0DB0FD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88D62-682F-4857-9207-4AF37D47E5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389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B8DD6-8087-452A-A77D-12E2FA6946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79EE1-3091-4C13-BC6F-5C1A8408BC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751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0E50B-8A03-48B6-848C-5332797B34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C632C-C200-47B7-9241-D0ACA0A546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037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3062" y="1196976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45264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fld id="{3E723CCA-3941-43D8-8FE1-0F8BB2083A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fld id="{74545AAC-DF49-43A4-8C41-9D54517FA75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066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0000"/>
          </a:solidFill>
          <a:latin typeface="Arial Black" pitchFamily="34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0000"/>
          </a:solidFill>
          <a:latin typeface="Arial Black" pitchFamily="34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0000"/>
          </a:solidFill>
          <a:latin typeface="Arial Black" pitchFamily="34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0000"/>
          </a:solidFill>
          <a:latin typeface="Arial Black" pitchFamily="34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0000FF"/>
          </a:solidFill>
          <a:latin typeface="+mn-ea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0000FF"/>
          </a:solidFill>
          <a:latin typeface="+mn-ea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0000FF"/>
          </a:solidFill>
          <a:latin typeface="+mn-ea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0000FF"/>
          </a:solidFill>
          <a:latin typeface="+mn-ea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0000FF"/>
          </a:solidFill>
          <a:latin typeface="+mn-ea"/>
          <a:ea typeface="+mn-ea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高雄</a:t>
            </a:r>
            <a:r>
              <a:rPr lang="zh-TW" altLang="zh-TW" dirty="0" smtClean="0"/>
              <a:t>復康巴士</a:t>
            </a:r>
            <a:r>
              <a:rPr lang="zh-TW" altLang="en-US" dirty="0" smtClean="0"/>
              <a:t>自動</a:t>
            </a:r>
            <a:r>
              <a:rPr lang="zh-TW" altLang="en-US" dirty="0" smtClean="0"/>
              <a:t>排班</a:t>
            </a:r>
            <a:r>
              <a:rPr lang="zh-TW" altLang="en-US" dirty="0" smtClean="0"/>
              <a:t>系統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61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排班按鈕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003A289-9A7C-4DCE-A337-2E6BD80B3F52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001224"/>
              </p:ext>
            </p:extLst>
          </p:nvPr>
        </p:nvGraphicFramePr>
        <p:xfrm>
          <a:off x="1547664" y="1124744"/>
          <a:ext cx="7272808" cy="4386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030"/>
                <a:gridCol w="5362778"/>
              </a:tblGrid>
              <a:tr h="383131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按鈕名稱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說明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4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排入頭尾班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44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檢查是否有有頭尾班沒排入。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44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排較偏遠區域的車趟。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44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排市區一般短趟的車趟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44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排候補趟次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4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匯入低收戶的目前補助趟數並寫到出勤表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4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新增刪除當日司機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4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找尋一個小時的休息時間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7" name="群組 6"/>
          <p:cNvGrpSpPr/>
          <p:nvPr/>
        </p:nvGrpSpPr>
        <p:grpSpPr>
          <a:xfrm>
            <a:off x="1624355" y="1586927"/>
            <a:ext cx="1757696" cy="3891931"/>
            <a:chOff x="1624355" y="1586927"/>
            <a:chExt cx="1757696" cy="3891931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4355" y="1586927"/>
              <a:ext cx="77152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970" y="2150201"/>
              <a:ext cx="88582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9421" y="2632800"/>
              <a:ext cx="122872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2781" y="3038475"/>
              <a:ext cx="71437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3406" y="3615192"/>
              <a:ext cx="73342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632" y="4154339"/>
              <a:ext cx="828675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8501" y="4581127"/>
              <a:ext cx="1733550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6271" y="5107383"/>
              <a:ext cx="962025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638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排班示意圖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003A289-9A7C-4DCE-A337-2E6BD80B3F52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grpSp>
        <p:nvGrpSpPr>
          <p:cNvPr id="35" name="群組 34"/>
          <p:cNvGrpSpPr/>
          <p:nvPr/>
        </p:nvGrpSpPr>
        <p:grpSpPr>
          <a:xfrm>
            <a:off x="2630805" y="1023826"/>
            <a:ext cx="5552550" cy="4748640"/>
            <a:chOff x="2630805" y="1023826"/>
            <a:chExt cx="5552550" cy="4748640"/>
          </a:xfrm>
        </p:grpSpPr>
        <p:grpSp>
          <p:nvGrpSpPr>
            <p:cNvPr id="5" name="群組 4"/>
            <p:cNvGrpSpPr/>
            <p:nvPr/>
          </p:nvGrpSpPr>
          <p:grpSpPr>
            <a:xfrm>
              <a:off x="2630805" y="1023826"/>
              <a:ext cx="5552550" cy="4748640"/>
              <a:chOff x="-253445" y="-66009"/>
              <a:chExt cx="6601487" cy="5079666"/>
            </a:xfrm>
          </p:grpSpPr>
          <p:sp>
            <p:nvSpPr>
              <p:cNvPr id="6" name="圓角矩形 5"/>
              <p:cNvSpPr/>
              <p:nvPr/>
            </p:nvSpPr>
            <p:spPr>
              <a:xfrm>
                <a:off x="762635" y="0"/>
                <a:ext cx="1211580" cy="6000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TW" sz="1200" dirty="0">
                    <a:solidFill>
                      <a:schemeClr val="tx1"/>
                    </a:solidFill>
                    <a:effectLst/>
                    <a:cs typeface="Times New Roman"/>
                  </a:rPr>
                  <a:t>預約表</a:t>
                </a:r>
                <a:endParaRPr lang="zh-TW" sz="1200" dirty="0">
                  <a:solidFill>
                    <a:schemeClr val="tx1"/>
                  </a:solidFill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7" name="圓角矩形 6"/>
              <p:cNvSpPr/>
              <p:nvPr/>
            </p:nvSpPr>
            <p:spPr>
              <a:xfrm>
                <a:off x="5136462" y="-66009"/>
                <a:ext cx="1211580" cy="6000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TW" altLang="en-US" sz="1200" dirty="0">
                    <a:solidFill>
                      <a:schemeClr val="tx1"/>
                    </a:solidFill>
                    <a:latin typeface="新細明體"/>
                    <a:cs typeface="新細明體"/>
                  </a:rPr>
                  <a:t>車輛表</a:t>
                </a:r>
                <a:endParaRPr lang="zh-TW" sz="1200" dirty="0">
                  <a:solidFill>
                    <a:schemeClr val="tx1"/>
                  </a:solidFill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644650" y="1320252"/>
                <a:ext cx="1132840" cy="659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>
                    <a:solidFill>
                      <a:schemeClr val="tx1"/>
                    </a:solidFill>
                    <a:effectLst/>
                    <a:latin typeface="Times New Roman"/>
                    <a:ea typeface="標楷體"/>
                    <a:cs typeface="新細明體"/>
                  </a:rPr>
                  <a:t>Filter</a:t>
                </a:r>
                <a:endParaRPr lang="zh-TW" sz="1200">
                  <a:solidFill>
                    <a:schemeClr val="tx1"/>
                  </a:solidFill>
                  <a:effectLst/>
                  <a:latin typeface="新細明體"/>
                  <a:cs typeface="新細明體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200">
                    <a:solidFill>
                      <a:schemeClr val="tx1"/>
                    </a:solidFill>
                    <a:effectLst/>
                    <a:latin typeface="Times New Roman"/>
                    <a:ea typeface="標楷體"/>
                    <a:cs typeface="新細明體"/>
                  </a:rPr>
                  <a:t>1</a:t>
                </a:r>
                <a:r>
                  <a:rPr lang="zh-TW" sz="1200">
                    <a:solidFill>
                      <a:schemeClr val="tx1"/>
                    </a:solidFill>
                    <a:effectLst/>
                    <a:latin typeface="Times New Roman"/>
                    <a:ea typeface="標楷體"/>
                    <a:cs typeface="Times New Roman"/>
                  </a:rPr>
                  <a:t>到</a:t>
                </a:r>
                <a:r>
                  <a:rPr lang="en-US" sz="1200">
                    <a:solidFill>
                      <a:schemeClr val="tx1"/>
                    </a:solidFill>
                    <a:effectLst/>
                    <a:latin typeface="Times New Roman"/>
                    <a:ea typeface="標楷體"/>
                    <a:cs typeface="新細明體"/>
                  </a:rPr>
                  <a:t>11</a:t>
                </a:r>
                <a:endParaRPr lang="zh-TW" sz="1200">
                  <a:solidFill>
                    <a:schemeClr val="tx1"/>
                  </a:solidFill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658936" y="2650028"/>
                <a:ext cx="1132840" cy="4597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>
                    <a:solidFill>
                      <a:schemeClr val="tx1"/>
                    </a:solidFill>
                    <a:effectLst/>
                    <a:latin typeface="Times New Roman"/>
                    <a:ea typeface="標楷體"/>
                    <a:cs typeface="新細明體"/>
                  </a:rPr>
                  <a:t>MinFilter</a:t>
                </a:r>
                <a:endParaRPr lang="zh-TW" sz="1200">
                  <a:solidFill>
                    <a:schemeClr val="tx1"/>
                  </a:solidFill>
                  <a:effectLst/>
                  <a:latin typeface="新細明體"/>
                  <a:cs typeface="新細明體"/>
                </a:endParaRPr>
              </a:p>
            </p:txBody>
          </p:sp>
          <p:cxnSp>
            <p:nvCxnSpPr>
              <p:cNvPr id="10" name="直線單箭頭接點 9"/>
              <p:cNvCxnSpPr>
                <a:stCxn id="8" idx="2"/>
                <a:endCxn id="9" idx="0"/>
              </p:cNvCxnSpPr>
              <p:nvPr/>
            </p:nvCxnSpPr>
            <p:spPr>
              <a:xfrm>
                <a:off x="2211071" y="1980115"/>
                <a:ext cx="14286" cy="66991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直線單箭頭接點 10"/>
              <p:cNvCxnSpPr>
                <a:stCxn id="9" idx="2"/>
                <a:endCxn id="13" idx="0"/>
              </p:cNvCxnSpPr>
              <p:nvPr/>
            </p:nvCxnSpPr>
            <p:spPr>
              <a:xfrm>
                <a:off x="2225357" y="3109768"/>
                <a:ext cx="5765" cy="4994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2" name="群組 11"/>
              <p:cNvGrpSpPr/>
              <p:nvPr/>
            </p:nvGrpSpPr>
            <p:grpSpPr>
              <a:xfrm>
                <a:off x="-253445" y="4516090"/>
                <a:ext cx="4615815" cy="497567"/>
                <a:chOff x="-253471" y="4515466"/>
                <a:chExt cx="4616283" cy="497777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-253471" y="4515466"/>
                  <a:ext cx="4616283" cy="48788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200" kern="100">
                      <a:solidFill>
                        <a:schemeClr val="tx1"/>
                      </a:solidFill>
                      <a:effectLst/>
                      <a:ea typeface="新細明體"/>
                      <a:cs typeface="Times New Roman"/>
                    </a:rPr>
                    <a:t> </a:t>
                  </a:r>
                  <a:endParaRPr lang="zh-TW" sz="1200" kern="100">
                    <a:solidFill>
                      <a:schemeClr val="tx1"/>
                    </a:solidFill>
                    <a:effectLst/>
                    <a:ea typeface="新細明體"/>
                    <a:cs typeface="Times New Roman"/>
                  </a:endParaRPr>
                </a:p>
              </p:txBody>
            </p:sp>
            <p:cxnSp>
              <p:nvCxnSpPr>
                <p:cNvPr id="18" name="直線接點 17"/>
                <p:cNvCxnSpPr/>
                <p:nvPr/>
              </p:nvCxnSpPr>
              <p:spPr>
                <a:xfrm flipH="1">
                  <a:off x="302930" y="4525562"/>
                  <a:ext cx="5610" cy="487681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/>
                <p:cNvCxnSpPr/>
                <p:nvPr/>
              </p:nvCxnSpPr>
              <p:spPr>
                <a:xfrm flipH="1">
                  <a:off x="656348" y="4525562"/>
                  <a:ext cx="5610" cy="487681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/>
                <p:cNvCxnSpPr/>
                <p:nvPr/>
              </p:nvCxnSpPr>
              <p:spPr>
                <a:xfrm flipH="1">
                  <a:off x="1015376" y="4525562"/>
                  <a:ext cx="5080" cy="487681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接點 20"/>
                <p:cNvCxnSpPr/>
                <p:nvPr/>
              </p:nvCxnSpPr>
              <p:spPr>
                <a:xfrm flipH="1">
                  <a:off x="1385625" y="4525562"/>
                  <a:ext cx="5610" cy="487681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/>
                <p:cNvCxnSpPr/>
                <p:nvPr/>
              </p:nvCxnSpPr>
              <p:spPr>
                <a:xfrm flipH="1">
                  <a:off x="1783922" y="4525562"/>
                  <a:ext cx="5610" cy="487681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接點 22"/>
                <p:cNvCxnSpPr/>
                <p:nvPr/>
              </p:nvCxnSpPr>
              <p:spPr>
                <a:xfrm flipH="1">
                  <a:off x="2148560" y="4525562"/>
                  <a:ext cx="5080" cy="487681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/>
                <p:cNvCxnSpPr/>
                <p:nvPr/>
              </p:nvCxnSpPr>
              <p:spPr>
                <a:xfrm flipH="1">
                  <a:off x="2490758" y="4525562"/>
                  <a:ext cx="5610" cy="487681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接點 24"/>
                <p:cNvCxnSpPr/>
                <p:nvPr/>
              </p:nvCxnSpPr>
              <p:spPr>
                <a:xfrm flipH="1">
                  <a:off x="2838567" y="4525562"/>
                  <a:ext cx="5610" cy="487681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接點 25"/>
                <p:cNvCxnSpPr/>
                <p:nvPr/>
              </p:nvCxnSpPr>
              <p:spPr>
                <a:xfrm flipH="1">
                  <a:off x="3197595" y="4525562"/>
                  <a:ext cx="5610" cy="487681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接點 26"/>
                <p:cNvCxnSpPr/>
                <p:nvPr/>
              </p:nvCxnSpPr>
              <p:spPr>
                <a:xfrm flipH="1">
                  <a:off x="3584673" y="4525562"/>
                  <a:ext cx="5610" cy="487681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接點 27"/>
                <p:cNvCxnSpPr/>
                <p:nvPr/>
              </p:nvCxnSpPr>
              <p:spPr>
                <a:xfrm flipH="1">
                  <a:off x="3966139" y="4525562"/>
                  <a:ext cx="5610" cy="487681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接點 28"/>
                <p:cNvCxnSpPr/>
                <p:nvPr/>
              </p:nvCxnSpPr>
              <p:spPr>
                <a:xfrm flipH="1">
                  <a:off x="-36111" y="4525562"/>
                  <a:ext cx="5610" cy="487679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橢圓 12"/>
              <p:cNvSpPr/>
              <p:nvPr/>
            </p:nvSpPr>
            <p:spPr>
              <a:xfrm>
                <a:off x="1938387" y="3609179"/>
                <a:ext cx="585468" cy="5016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>
                    <a:solidFill>
                      <a:schemeClr val="tx1"/>
                    </a:solidFill>
                    <a:effectLst/>
                    <a:cs typeface="Times New Roman"/>
                  </a:rPr>
                  <a:t>C</a:t>
                </a:r>
                <a:endParaRPr lang="zh-TW" sz="1200">
                  <a:solidFill>
                    <a:schemeClr val="tx1"/>
                  </a:solidFill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4" name="文字方塊 38"/>
              <p:cNvSpPr txBox="1"/>
              <p:nvPr/>
            </p:nvSpPr>
            <p:spPr>
              <a:xfrm>
                <a:off x="2308211" y="4113949"/>
                <a:ext cx="3085085" cy="35249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TW" altLang="en-US" sz="1200" dirty="0" smtClean="0">
                    <a:solidFill>
                      <a:schemeClr val="tx1"/>
                    </a:solidFill>
                    <a:effectLst/>
                    <a:ea typeface="標楷體"/>
                    <a:cs typeface="Times New Roman"/>
                  </a:rPr>
                  <a:t>經過濾挑選出合適的預約者進行</a:t>
                </a:r>
                <a:r>
                  <a:rPr lang="zh-TW" sz="1200" dirty="0" smtClean="0">
                    <a:solidFill>
                      <a:schemeClr val="tx1"/>
                    </a:solidFill>
                    <a:effectLst/>
                    <a:ea typeface="標楷體"/>
                    <a:cs typeface="Times New Roman"/>
                  </a:rPr>
                  <a:t>排</a:t>
                </a:r>
                <a:r>
                  <a:rPr lang="zh-TW" sz="1200" dirty="0">
                    <a:solidFill>
                      <a:schemeClr val="tx1"/>
                    </a:solidFill>
                    <a:effectLst/>
                    <a:ea typeface="標楷體"/>
                    <a:cs typeface="Times New Roman"/>
                  </a:rPr>
                  <a:t>入</a:t>
                </a:r>
                <a:endParaRPr lang="zh-TW" sz="1200" dirty="0">
                  <a:solidFill>
                    <a:schemeClr val="tx1"/>
                  </a:solidFill>
                  <a:effectLst/>
                  <a:latin typeface="新細明體"/>
                  <a:cs typeface="新細明體"/>
                </a:endParaRPr>
              </a:p>
            </p:txBody>
          </p:sp>
          <p:cxnSp>
            <p:nvCxnSpPr>
              <p:cNvPr id="15" name="肘形接點 14"/>
              <p:cNvCxnSpPr>
                <a:stCxn id="6" idx="2"/>
                <a:endCxn id="8" idx="0"/>
              </p:cNvCxnSpPr>
              <p:nvPr/>
            </p:nvCxnSpPr>
            <p:spPr>
              <a:xfrm rot="16200000" flipH="1">
                <a:off x="1429660" y="538841"/>
                <a:ext cx="720177" cy="842645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0" name="文字方塊 1"/>
            <p:cNvSpPr txBox="1"/>
            <p:nvPr/>
          </p:nvSpPr>
          <p:spPr>
            <a:xfrm>
              <a:off x="2825973" y="5395558"/>
              <a:ext cx="277495" cy="3365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kern="100">
                  <a:solidFill>
                    <a:schemeClr val="tx1"/>
                  </a:solidFill>
                  <a:effectLst/>
                  <a:ea typeface="新細明體"/>
                  <a:cs typeface="Times New Roman"/>
                </a:rPr>
                <a:t>A</a:t>
              </a:r>
              <a:endParaRPr lang="zh-TW" sz="1200" kern="100">
                <a:solidFill>
                  <a:schemeClr val="tx1"/>
                </a:solidFill>
                <a:effectLst/>
                <a:ea typeface="新細明體"/>
                <a:cs typeface="Times New Roman"/>
              </a:endParaRPr>
            </a:p>
          </p:txBody>
        </p:sp>
        <p:sp>
          <p:nvSpPr>
            <p:cNvPr id="31" name="文字方塊 32"/>
            <p:cNvSpPr txBox="1"/>
            <p:nvPr/>
          </p:nvSpPr>
          <p:spPr>
            <a:xfrm>
              <a:off x="3405093" y="5417783"/>
              <a:ext cx="272415" cy="3365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kern="100">
                  <a:solidFill>
                    <a:schemeClr val="tx1"/>
                  </a:solidFill>
                  <a:effectLst/>
                  <a:ea typeface="新細明體"/>
                  <a:cs typeface="Times New Roman"/>
                </a:rPr>
                <a:t>B</a:t>
              </a:r>
              <a:endParaRPr lang="zh-TW" sz="1200" kern="100">
                <a:solidFill>
                  <a:schemeClr val="tx1"/>
                </a:solidFill>
                <a:effectLst/>
                <a:ea typeface="新細明體"/>
                <a:cs typeface="Times New Roman"/>
              </a:endParaRPr>
            </a:p>
          </p:txBody>
        </p:sp>
        <p:sp>
          <p:nvSpPr>
            <p:cNvPr id="32" name="文字方塊 34"/>
            <p:cNvSpPr txBox="1"/>
            <p:nvPr/>
          </p:nvSpPr>
          <p:spPr>
            <a:xfrm>
              <a:off x="3110453" y="5411433"/>
              <a:ext cx="272415" cy="3365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kern="100">
                  <a:solidFill>
                    <a:schemeClr val="tx1"/>
                  </a:solidFill>
                  <a:effectLst/>
                  <a:ea typeface="新細明體"/>
                  <a:cs typeface="Times New Roman"/>
                </a:rPr>
                <a:t>B</a:t>
              </a:r>
              <a:endParaRPr lang="zh-TW" sz="1200" kern="100">
                <a:solidFill>
                  <a:schemeClr val="tx1"/>
                </a:solidFill>
                <a:effectLst/>
                <a:ea typeface="新細明體"/>
                <a:cs typeface="Times New Roman"/>
              </a:endParaRPr>
            </a:p>
          </p:txBody>
        </p:sp>
        <p:sp>
          <p:nvSpPr>
            <p:cNvPr id="33" name="文字方塊 36"/>
            <p:cNvSpPr txBox="1"/>
            <p:nvPr/>
          </p:nvSpPr>
          <p:spPr>
            <a:xfrm>
              <a:off x="4380453" y="5426673"/>
              <a:ext cx="270510" cy="3365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kern="100">
                  <a:solidFill>
                    <a:schemeClr val="tx1"/>
                  </a:solidFill>
                  <a:effectLst/>
                  <a:ea typeface="新細明體"/>
                  <a:cs typeface="Times New Roman"/>
                </a:rPr>
                <a:t>C</a:t>
              </a:r>
              <a:endParaRPr lang="zh-TW" sz="1200" kern="100">
                <a:solidFill>
                  <a:schemeClr val="tx1"/>
                </a:solidFill>
                <a:effectLst/>
                <a:ea typeface="新細明體"/>
                <a:cs typeface="Times New Roman"/>
              </a:endParaRPr>
            </a:p>
          </p:txBody>
        </p:sp>
        <p:cxnSp>
          <p:nvCxnSpPr>
            <p:cNvPr id="34" name="肘形接點 33"/>
            <p:cNvCxnSpPr/>
            <p:nvPr/>
          </p:nvCxnSpPr>
          <p:spPr>
            <a:xfrm rot="5400000">
              <a:off x="4331240" y="5093616"/>
              <a:ext cx="563245" cy="21209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8" name="橢圓 37"/>
          <p:cNvSpPr/>
          <p:nvPr/>
        </p:nvSpPr>
        <p:spPr>
          <a:xfrm>
            <a:off x="5032758" y="980728"/>
            <a:ext cx="763378" cy="66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dirty="0" smtClean="0">
                <a:solidFill>
                  <a:schemeClr val="tx1"/>
                </a:solidFill>
                <a:effectLst/>
                <a:cs typeface="Times New Roman"/>
              </a:rPr>
              <a:t>Car1</a:t>
            </a:r>
            <a:endParaRPr lang="zh-TW" sz="1200" dirty="0">
              <a:solidFill>
                <a:schemeClr val="tx1"/>
              </a:solidFill>
              <a:effectLst/>
              <a:latin typeface="新細明體"/>
              <a:cs typeface="新細明體"/>
            </a:endParaRPr>
          </a:p>
        </p:txBody>
      </p:sp>
      <p:cxnSp>
        <p:nvCxnSpPr>
          <p:cNvPr id="39" name="肘形接點 38"/>
          <p:cNvCxnSpPr>
            <a:stCxn id="38" idx="4"/>
            <a:endCxn id="8" idx="0"/>
          </p:cNvCxnSpPr>
          <p:nvPr/>
        </p:nvCxnSpPr>
        <p:spPr>
          <a:xfrm rot="5400000">
            <a:off x="4722464" y="1627764"/>
            <a:ext cx="673245" cy="7107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7" idx="1"/>
            <a:endCxn id="38" idx="6"/>
          </p:cNvCxnSpPr>
          <p:nvPr/>
        </p:nvCxnSpPr>
        <p:spPr>
          <a:xfrm flipH="1">
            <a:off x="5796136" y="1304311"/>
            <a:ext cx="1368152" cy="93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5858763" y="141277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從第一台車</a:t>
            </a:r>
            <a:endParaRPr lang="en-US" altLang="zh-TW" dirty="0" smtClean="0"/>
          </a:p>
          <a:p>
            <a:r>
              <a:rPr lang="zh-TW" altLang="en-US" dirty="0" smtClean="0"/>
              <a:t>開始輪流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658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zh-TW" dirty="0"/>
              <a:t>新北市區域的排班</a:t>
            </a:r>
            <a:r>
              <a:rPr lang="zh-TW" altLang="zh-TW" dirty="0" smtClean="0"/>
              <a:t>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zh-TW" altLang="zh-TW" sz="1800" dirty="0" smtClean="0"/>
              <a:t>區域</a:t>
            </a:r>
            <a:r>
              <a:rPr lang="zh-TW" altLang="zh-TW" sz="1800" dirty="0"/>
              <a:t>之間對應的</a:t>
            </a:r>
            <a:r>
              <a:rPr lang="zh-TW" altLang="zh-TW" sz="1800" dirty="0" smtClean="0"/>
              <a:t>過濾</a:t>
            </a:r>
            <a:endParaRPr lang="en-US" altLang="zh-TW" sz="1800" dirty="0"/>
          </a:p>
          <a:p>
            <a:pPr marL="0" indent="0">
              <a:buNone/>
            </a:pPr>
            <a:r>
              <a:rPr lang="zh-TW" altLang="en-US" sz="1600" dirty="0" smtClean="0">
                <a:solidFill>
                  <a:schemeClr val="tx1"/>
                </a:solidFill>
              </a:rPr>
              <a:t>   </a:t>
            </a:r>
            <a:r>
              <a:rPr lang="zh-TW" altLang="zh-TW" sz="1600" dirty="0" smtClean="0">
                <a:solidFill>
                  <a:schemeClr val="tx1"/>
                </a:solidFill>
              </a:rPr>
              <a:t>這個</a:t>
            </a:r>
            <a:r>
              <a:rPr lang="en-US" altLang="zh-TW" sz="1600" dirty="0">
                <a:solidFill>
                  <a:schemeClr val="tx1"/>
                </a:solidFill>
              </a:rPr>
              <a:t>Filter</a:t>
            </a:r>
            <a:r>
              <a:rPr lang="zh-TW" altLang="zh-TW" sz="1600" dirty="0">
                <a:solidFill>
                  <a:schemeClr val="tx1"/>
                </a:solidFill>
              </a:rPr>
              <a:t>針對進出台北市車班作</a:t>
            </a:r>
            <a:r>
              <a:rPr lang="zh-TW" altLang="zh-TW" sz="1600" dirty="0" smtClean="0">
                <a:solidFill>
                  <a:schemeClr val="tx1"/>
                </a:solidFill>
              </a:rPr>
              <a:t>過濾</a:t>
            </a:r>
            <a:r>
              <a:rPr lang="zh-TW" altLang="en-US" sz="1600" dirty="0" smtClean="0">
                <a:solidFill>
                  <a:schemeClr val="tx1"/>
                </a:solidFill>
              </a:rPr>
              <a:t>，</a:t>
            </a:r>
            <a:r>
              <a:rPr lang="zh-TW" altLang="zh-TW" sz="1600" dirty="0" smtClean="0">
                <a:solidFill>
                  <a:schemeClr val="tx1"/>
                </a:solidFill>
              </a:rPr>
              <a:t>因為</a:t>
            </a:r>
            <a:r>
              <a:rPr lang="zh-TW" altLang="zh-TW" sz="1600" dirty="0">
                <a:solidFill>
                  <a:schemeClr val="tx1"/>
                </a:solidFill>
              </a:rPr>
              <a:t>進出台北市交通較為費時。如果上一趟的下車點與下一趟的上車點都是台北市，且兩趟間隔於</a:t>
            </a:r>
            <a:r>
              <a:rPr lang="en-US" altLang="zh-TW" sz="1600" dirty="0">
                <a:solidFill>
                  <a:schemeClr val="tx1"/>
                </a:solidFill>
              </a:rPr>
              <a:t>2</a:t>
            </a:r>
            <a:r>
              <a:rPr lang="zh-TW" altLang="zh-TW" sz="1600" dirty="0">
                <a:solidFill>
                  <a:schemeClr val="tx1"/>
                </a:solidFill>
              </a:rPr>
              <a:t>小時內，則當中不得</a:t>
            </a:r>
            <a:r>
              <a:rPr lang="zh-TW" altLang="zh-TW" sz="1600" dirty="0" smtClean="0">
                <a:solidFill>
                  <a:schemeClr val="tx1"/>
                </a:solidFill>
              </a:rPr>
              <a:t>插入其他</a:t>
            </a:r>
            <a:r>
              <a:rPr lang="zh-TW" altLang="zh-TW" sz="1600" dirty="0">
                <a:solidFill>
                  <a:schemeClr val="tx1"/>
                </a:solidFill>
              </a:rPr>
              <a:t>區域的車趟</a:t>
            </a:r>
            <a:r>
              <a:rPr lang="zh-TW" altLang="zh-TW" sz="1600" dirty="0" smtClean="0">
                <a:solidFill>
                  <a:schemeClr val="tx1"/>
                </a:solidFill>
              </a:rPr>
              <a:t>。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>
              <a:buFont typeface="+mj-lt"/>
              <a:buAutoNum type="arabicPeriod" startAt="2"/>
            </a:pPr>
            <a:r>
              <a:rPr lang="zh-TW" altLang="zh-TW" sz="1800" dirty="0"/>
              <a:t>上</a:t>
            </a:r>
            <a:r>
              <a:rPr lang="zh-TW" altLang="zh-TW" sz="1800" dirty="0"/>
              <a:t>下班時段一小時內不接超過</a:t>
            </a:r>
            <a:r>
              <a:rPr lang="en-US" altLang="zh-TW" sz="1800" dirty="0"/>
              <a:t>2</a:t>
            </a:r>
            <a:r>
              <a:rPr lang="zh-TW" altLang="zh-TW" sz="1800" dirty="0"/>
              <a:t>班</a:t>
            </a:r>
            <a:endParaRPr lang="en-US" altLang="zh-TW" sz="1800" dirty="0"/>
          </a:p>
          <a:p>
            <a:pPr marL="0" indent="0">
              <a:buNone/>
            </a:pPr>
            <a:r>
              <a:rPr lang="zh-TW" altLang="en-US" sz="1600" dirty="0" smtClean="0">
                <a:solidFill>
                  <a:schemeClr val="tx1"/>
                </a:solidFill>
              </a:rPr>
              <a:t>    </a:t>
            </a:r>
            <a:r>
              <a:rPr lang="zh-TW" altLang="zh-TW" sz="1600" dirty="0" smtClean="0">
                <a:solidFill>
                  <a:schemeClr val="tx1"/>
                </a:solidFill>
              </a:rPr>
              <a:t>如</a:t>
            </a:r>
            <a:r>
              <a:rPr lang="zh-TW" altLang="zh-TW" sz="1600" dirty="0">
                <a:solidFill>
                  <a:schemeClr val="tx1"/>
                </a:solidFill>
              </a:rPr>
              <a:t>遇到上下班時段車流量較大需要的時間比離峰時段更多，所以限制上下班</a:t>
            </a:r>
            <a:r>
              <a:rPr lang="zh-TW" altLang="zh-TW" sz="1600" dirty="0" smtClean="0">
                <a:solidFill>
                  <a:schemeClr val="tx1"/>
                </a:solidFill>
              </a:rPr>
              <a:t>時段一小時內</a:t>
            </a:r>
            <a:r>
              <a:rPr lang="zh-TW" altLang="zh-TW" sz="1600" dirty="0">
                <a:solidFill>
                  <a:schemeClr val="tx1"/>
                </a:solidFill>
              </a:rPr>
              <a:t>只能跑一趟車趟</a:t>
            </a:r>
            <a:r>
              <a:rPr lang="zh-TW" altLang="zh-TW" sz="1600" dirty="0" smtClean="0">
                <a:solidFill>
                  <a:schemeClr val="tx1"/>
                </a:solidFill>
              </a:rPr>
              <a:t>。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zh-TW" altLang="zh-TW" sz="1800" dirty="0"/>
              <a:t>偏遠</a:t>
            </a:r>
            <a:r>
              <a:rPr lang="zh-TW" altLang="zh-TW" sz="1800" dirty="0"/>
              <a:t>山區只接同一區回</a:t>
            </a:r>
            <a:r>
              <a:rPr lang="zh-TW" altLang="zh-TW" sz="1800" dirty="0" smtClean="0"/>
              <a:t>趟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zh-TW" altLang="en-US" sz="1600" dirty="0">
                <a:solidFill>
                  <a:schemeClr val="tx1"/>
                </a:solidFill>
              </a:rPr>
              <a:t> </a:t>
            </a:r>
            <a:r>
              <a:rPr lang="zh-TW" altLang="en-US" sz="1600" dirty="0" smtClean="0">
                <a:solidFill>
                  <a:schemeClr val="tx1"/>
                </a:solidFill>
              </a:rPr>
              <a:t>   </a:t>
            </a:r>
            <a:r>
              <a:rPr lang="zh-TW" altLang="zh-TW" sz="1600" dirty="0" smtClean="0">
                <a:solidFill>
                  <a:schemeClr val="tx1"/>
                </a:solidFill>
              </a:rPr>
              <a:t>此</a:t>
            </a:r>
            <a:r>
              <a:rPr lang="en-US" altLang="zh-TW" sz="1600" dirty="0">
                <a:solidFill>
                  <a:schemeClr val="tx1"/>
                </a:solidFill>
              </a:rPr>
              <a:t>Filter</a:t>
            </a:r>
            <a:r>
              <a:rPr lang="zh-TW" altLang="zh-TW" sz="1600" dirty="0">
                <a:solidFill>
                  <a:schemeClr val="tx1"/>
                </a:solidFill>
              </a:rPr>
              <a:t>針對新店山區。原因是新店腹地大部分是山區，也由於山區的路比較費時</a:t>
            </a:r>
            <a:r>
              <a:rPr lang="zh-TW" altLang="zh-TW" sz="1600" dirty="0" smtClean="0">
                <a:solidFill>
                  <a:schemeClr val="tx1"/>
                </a:solidFill>
              </a:rPr>
              <a:t>，</a:t>
            </a:r>
            <a:r>
              <a:rPr lang="zh-TW" altLang="en-US" sz="1600" dirty="0" smtClean="0">
                <a:solidFill>
                  <a:schemeClr val="tx1"/>
                </a:solidFill>
              </a:rPr>
              <a:t>  </a:t>
            </a:r>
            <a:r>
              <a:rPr lang="zh-TW" altLang="zh-TW" sz="1600" dirty="0" smtClean="0">
                <a:solidFill>
                  <a:schemeClr val="tx1"/>
                </a:solidFill>
              </a:rPr>
              <a:t>所以</a:t>
            </a:r>
            <a:r>
              <a:rPr lang="zh-TW" altLang="zh-TW" sz="1600" dirty="0">
                <a:solidFill>
                  <a:schemeClr val="tx1"/>
                </a:solidFill>
              </a:rPr>
              <a:t>如果車趟是新店山區下車則下一趟上車點一定在新店區。</a:t>
            </a:r>
          </a:p>
          <a:p>
            <a:pPr>
              <a:buFont typeface="+mj-lt"/>
              <a:buAutoNum type="arabicPeriod" startAt="4"/>
            </a:pPr>
            <a:r>
              <a:rPr lang="zh-TW" altLang="zh-TW" sz="1800" dirty="0" smtClean="0"/>
              <a:t>路</a:t>
            </a:r>
            <a:r>
              <a:rPr lang="zh-TW" altLang="zh-TW" sz="1800" dirty="0"/>
              <a:t>名配對</a:t>
            </a:r>
          </a:p>
          <a:p>
            <a:pPr marL="0" indent="0">
              <a:buNone/>
            </a:pPr>
            <a:r>
              <a:rPr lang="zh-TW" altLang="zh-TW" sz="1600" dirty="0">
                <a:solidFill>
                  <a:schemeClr val="tx1"/>
                </a:solidFill>
              </a:rPr>
              <a:t>此</a:t>
            </a:r>
            <a:r>
              <a:rPr lang="en-US" altLang="zh-TW" sz="1600" dirty="0">
                <a:solidFill>
                  <a:schemeClr val="tx1"/>
                </a:solidFill>
              </a:rPr>
              <a:t>Filter</a:t>
            </a:r>
            <a:r>
              <a:rPr lang="zh-TW" altLang="zh-TW" sz="1600" dirty="0">
                <a:solidFill>
                  <a:schemeClr val="tx1"/>
                </a:solidFill>
              </a:rPr>
              <a:t>只作用於在尋找同一區的時候，如果來得及接的乘客就把同一條路上的趟次接起來。</a:t>
            </a:r>
          </a:p>
          <a:p>
            <a:pPr>
              <a:buFont typeface="+mj-lt"/>
              <a:buAutoNum type="arabicPeriod" startAt="5"/>
            </a:pPr>
            <a:r>
              <a:rPr lang="zh-TW" altLang="zh-TW" sz="1800" dirty="0" smtClean="0"/>
              <a:t>新</a:t>
            </a:r>
            <a:r>
              <a:rPr lang="zh-TW" altLang="zh-TW" sz="1800" dirty="0"/>
              <a:t>來司機不接共乘</a:t>
            </a:r>
            <a:r>
              <a:rPr lang="zh-TW" altLang="zh-TW" sz="1800" dirty="0" smtClean="0"/>
              <a:t>乘客</a:t>
            </a:r>
            <a:r>
              <a:rPr lang="en-US" altLang="zh-TW" sz="1800" dirty="0" smtClean="0"/>
              <a:t>  </a:t>
            </a:r>
            <a:endParaRPr lang="zh-TW" altLang="zh-TW" sz="1800" dirty="0"/>
          </a:p>
          <a:p>
            <a:pPr>
              <a:buFont typeface="+mj-lt"/>
              <a:buAutoNum type="arabicPeriod" startAt="5"/>
            </a:pPr>
            <a:r>
              <a:rPr lang="zh-TW" altLang="zh-TW" sz="1800" dirty="0" smtClean="0"/>
              <a:t>特殊</a:t>
            </a:r>
            <a:r>
              <a:rPr lang="zh-TW" altLang="zh-TW" sz="1800" dirty="0"/>
              <a:t>車輛不接超過</a:t>
            </a:r>
            <a:r>
              <a:rPr lang="en-US" altLang="zh-TW" sz="1800" dirty="0"/>
              <a:t>5</a:t>
            </a:r>
            <a:r>
              <a:rPr lang="zh-TW" altLang="zh-TW" sz="1800" dirty="0"/>
              <a:t>趟</a:t>
            </a:r>
          </a:p>
          <a:p>
            <a:endParaRPr lang="zh-TW" altLang="en-US" sz="1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003A289-9A7C-4DCE-A337-2E6BD80B3F52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104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通用排班規則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zh-TW" altLang="zh-TW" sz="1800" dirty="0"/>
              <a:t>車種</a:t>
            </a:r>
            <a:r>
              <a:rPr lang="en-US" altLang="zh-TW" sz="1800" dirty="0" smtClean="0"/>
              <a:t>Filter-</a:t>
            </a:r>
            <a:r>
              <a:rPr lang="zh-TW" altLang="zh-TW" sz="1800" dirty="0" smtClean="0">
                <a:solidFill>
                  <a:schemeClr val="tx1"/>
                </a:solidFill>
              </a:rPr>
              <a:t>依據</a:t>
            </a:r>
            <a:r>
              <a:rPr lang="zh-TW" altLang="zh-TW" sz="1800" dirty="0">
                <a:solidFill>
                  <a:schemeClr val="tx1"/>
                </a:solidFill>
              </a:rPr>
              <a:t>乘客指定車種作過濾。</a:t>
            </a:r>
          </a:p>
          <a:p>
            <a:pPr>
              <a:buFont typeface="+mj-lt"/>
              <a:buAutoNum type="arabicPeriod"/>
            </a:pPr>
            <a:r>
              <a:rPr lang="zh-TW" altLang="zh-TW" sz="1800" dirty="0" smtClean="0"/>
              <a:t>狀態</a:t>
            </a:r>
            <a:r>
              <a:rPr lang="en-US" altLang="zh-TW" sz="1800" dirty="0" smtClean="0"/>
              <a:t>Filter-</a:t>
            </a:r>
            <a:r>
              <a:rPr lang="zh-TW" altLang="zh-TW" sz="1800" dirty="0" smtClean="0">
                <a:solidFill>
                  <a:schemeClr val="tx1"/>
                </a:solidFill>
              </a:rPr>
              <a:t>過濾</a:t>
            </a:r>
            <a:r>
              <a:rPr lang="zh-TW" altLang="zh-TW" sz="1800" dirty="0">
                <a:solidFill>
                  <a:schemeClr val="tx1"/>
                </a:solidFill>
              </a:rPr>
              <a:t>掉目前時段往後一小時的預約者，以及不符合上下班時間的預約者。</a:t>
            </a:r>
          </a:p>
          <a:p>
            <a:pPr>
              <a:buFont typeface="+mj-lt"/>
              <a:buAutoNum type="arabicPeriod"/>
            </a:pPr>
            <a:r>
              <a:rPr lang="zh-TW" altLang="zh-TW" sz="1800" dirty="0" smtClean="0"/>
              <a:t>區域</a:t>
            </a:r>
            <a:r>
              <a:rPr lang="en-US" altLang="zh-TW" sz="1800" dirty="0" smtClean="0"/>
              <a:t>Filter-</a:t>
            </a:r>
            <a:r>
              <a:rPr lang="zh-TW" altLang="zh-TW" sz="1800" dirty="0" smtClean="0">
                <a:solidFill>
                  <a:schemeClr val="tx1"/>
                </a:solidFill>
              </a:rPr>
              <a:t>依</a:t>
            </a:r>
            <a:r>
              <a:rPr lang="zh-TW" altLang="zh-TW" sz="1800" dirty="0">
                <a:solidFill>
                  <a:schemeClr val="tx1"/>
                </a:solidFill>
              </a:rPr>
              <a:t>區域權重表過濾掉目前不支援的區域，區域權重表</a:t>
            </a:r>
            <a:r>
              <a:rPr lang="zh-TW" altLang="zh-TW" sz="1800" dirty="0">
                <a:solidFill>
                  <a:schemeClr val="tx1"/>
                </a:solidFill>
                <a:hlinkClick r:id="rId2" action="ppaction://hlinksldjump"/>
              </a:rPr>
              <a:t>如</a:t>
            </a:r>
            <a:r>
              <a:rPr lang="zh-TW" altLang="zh-TW" sz="1800" dirty="0" smtClean="0">
                <a:solidFill>
                  <a:schemeClr val="tx1"/>
                </a:solidFill>
                <a:hlinkClick r:id="rId2" action="ppaction://hlinksldjump"/>
              </a:rPr>
              <a:t>圖</a:t>
            </a:r>
            <a:r>
              <a:rPr lang="zh-TW" altLang="zh-TW" sz="1800" dirty="0" smtClean="0">
                <a:solidFill>
                  <a:schemeClr val="tx1"/>
                </a:solidFill>
              </a:rPr>
              <a:t>所示</a:t>
            </a:r>
            <a:r>
              <a:rPr lang="zh-TW" altLang="zh-TW" sz="1800" dirty="0">
                <a:solidFill>
                  <a:schemeClr val="tx1"/>
                </a:solidFill>
              </a:rPr>
              <a:t>。</a:t>
            </a:r>
          </a:p>
          <a:p>
            <a:pPr>
              <a:buFont typeface="+mj-lt"/>
              <a:buAutoNum type="arabicPeriod"/>
            </a:pPr>
            <a:r>
              <a:rPr lang="zh-TW" altLang="zh-TW" sz="1800" dirty="0" smtClean="0"/>
              <a:t>判斷</a:t>
            </a:r>
            <a:r>
              <a:rPr lang="zh-TW" altLang="zh-TW" sz="1800" dirty="0"/>
              <a:t>該司機是否來的及接送這位預約</a:t>
            </a:r>
            <a:r>
              <a:rPr lang="zh-TW" altLang="zh-TW" sz="1800" dirty="0" smtClean="0"/>
              <a:t>者</a:t>
            </a:r>
            <a:r>
              <a:rPr lang="en-US" altLang="zh-TW" sz="1800" dirty="0" smtClean="0"/>
              <a:t>-</a:t>
            </a:r>
            <a:r>
              <a:rPr lang="zh-TW" altLang="zh-TW" sz="1800" dirty="0" smtClean="0">
                <a:solidFill>
                  <a:schemeClr val="tx1"/>
                </a:solidFill>
              </a:rPr>
              <a:t>將</a:t>
            </a:r>
            <a:r>
              <a:rPr lang="zh-TW" altLang="zh-TW" sz="1800" dirty="0">
                <a:solidFill>
                  <a:schemeClr val="tx1"/>
                </a:solidFill>
              </a:rPr>
              <a:t>目前預約者的地址去跟上一趟與下一趟作比對，判斷是否來的及接送，如果來不及就過濾掉。</a:t>
            </a:r>
          </a:p>
          <a:p>
            <a:pPr>
              <a:buFont typeface="+mj-lt"/>
              <a:buAutoNum type="arabicPeriod"/>
            </a:pPr>
            <a:r>
              <a:rPr lang="zh-TW" altLang="zh-TW" sz="1800" dirty="0" smtClean="0"/>
              <a:t>檢查</a:t>
            </a:r>
            <a:r>
              <a:rPr lang="zh-TW" altLang="zh-TW" sz="1800" dirty="0"/>
              <a:t>司機是否有足夠一小時的休息</a:t>
            </a:r>
            <a:r>
              <a:rPr lang="zh-TW" altLang="zh-TW" sz="1800" dirty="0" smtClean="0"/>
              <a:t>時間</a:t>
            </a:r>
          </a:p>
          <a:p>
            <a:pPr>
              <a:buFont typeface="+mj-lt"/>
              <a:buAutoNum type="arabicPeriod"/>
            </a:pPr>
            <a:r>
              <a:rPr lang="zh-TW" altLang="zh-TW" sz="1800" dirty="0" smtClean="0">
                <a:hlinkClick r:id="rId3" action="ppaction://hlinksldjump"/>
              </a:rPr>
              <a:t>最佳化</a:t>
            </a:r>
            <a:r>
              <a:rPr lang="en-US" altLang="zh-TW" sz="1800" dirty="0" smtClean="0">
                <a:hlinkClick r:id="rId3" action="ppaction://hlinksldjump"/>
              </a:rPr>
              <a:t>Filter</a:t>
            </a:r>
            <a:r>
              <a:rPr lang="en-US" altLang="zh-TW" sz="1800" dirty="0" smtClean="0"/>
              <a:t>-</a:t>
            </a:r>
            <a:r>
              <a:rPr lang="zh-TW" altLang="zh-TW" sz="1800" dirty="0" smtClean="0"/>
              <a:t>將</a:t>
            </a:r>
            <a:r>
              <a:rPr lang="zh-TW" altLang="zh-TW" sz="1800" dirty="0"/>
              <a:t>前面所過濾剩下的預約者當中，挑選出接送時間最短的預約者以進行排入。</a:t>
            </a:r>
          </a:p>
          <a:p>
            <a:endParaRPr lang="zh-TW" altLang="en-US" sz="1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003A289-9A7C-4DCE-A337-2E6BD80B3F52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271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hlinkClick r:id="rId2" action="ppaction://hlinksldjump"/>
              </a:rPr>
              <a:t>權重預約</a:t>
            </a:r>
            <a:r>
              <a:rPr lang="zh-TW" altLang="zh-TW" dirty="0" smtClean="0">
                <a:hlinkClick r:id="rId2" action="ppaction://hlinksldjump"/>
              </a:rPr>
              <a:t>表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003A289-9A7C-4DCE-A337-2E6BD80B3F52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pic>
        <p:nvPicPr>
          <p:cNvPr id="5" name="圖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7632848" cy="4896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164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hlinkClick r:id="rId2" action="ppaction://hlinksldjump"/>
              </a:rPr>
              <a:t>報表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出勤</a:t>
            </a:r>
            <a:r>
              <a:rPr lang="zh-TW" altLang="en-US" dirty="0" smtClean="0"/>
              <a:t>總表輸出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乘客</a:t>
            </a:r>
            <a:r>
              <a:rPr lang="zh-TW" altLang="en-US" dirty="0"/>
              <a:t>需求填上呼號後輸出</a:t>
            </a:r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003A289-9A7C-4DCE-A337-2E6BD80B3F52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00808"/>
            <a:ext cx="49720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013176"/>
            <a:ext cx="8603207" cy="76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541747" y="609329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註：新北市資料為例</a:t>
            </a:r>
            <a:endParaRPr lang="zh-TW" altLang="en-US" sz="1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139952" y="393305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註：新北市資料為例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0036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hlinkClick r:id="rId2" action="ppaction://hlinksldjump"/>
              </a:rPr>
              <a:t>報表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駕駛人員行車時段控制表</a:t>
            </a:r>
            <a:r>
              <a:rPr lang="zh-TW" altLang="en-US" dirty="0" smtClean="0"/>
              <a:t>輸出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003A289-9A7C-4DCE-A337-2E6BD80B3F52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414" y="1916832"/>
            <a:ext cx="405765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2636579" y="495220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註：新北市資料為例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8509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工作時程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833471"/>
              </p:ext>
            </p:extLst>
          </p:nvPr>
        </p:nvGraphicFramePr>
        <p:xfrm>
          <a:off x="160364" y="1196752"/>
          <a:ext cx="8840471" cy="5257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5412"/>
                <a:gridCol w="576064"/>
                <a:gridCol w="648072"/>
                <a:gridCol w="216024"/>
                <a:gridCol w="379306"/>
                <a:gridCol w="578199"/>
                <a:gridCol w="578199"/>
                <a:gridCol w="578199"/>
                <a:gridCol w="578200"/>
                <a:gridCol w="578199"/>
                <a:gridCol w="578199"/>
                <a:gridCol w="578199"/>
                <a:gridCol w="578199"/>
              </a:tblGrid>
              <a:tr h="195013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項目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開始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完成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期間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2014</a:t>
                      </a:r>
                      <a:r>
                        <a:rPr lang="zh-TW" altLang="en-US" sz="1000" dirty="0" smtClean="0"/>
                        <a:t>年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2015</a:t>
                      </a:r>
                      <a:r>
                        <a:rPr lang="zh-TW" altLang="en-US" sz="1000" b="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91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06</a:t>
                      </a:r>
                      <a:r>
                        <a:rPr lang="zh-TW" altLang="en-US" sz="1000" dirty="0" smtClean="0"/>
                        <a:t>月</a:t>
                      </a:r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07</a:t>
                      </a:r>
                      <a:r>
                        <a:rPr lang="zh-TW" altLang="en-US" sz="1000" dirty="0" smtClean="0"/>
                        <a:t>月</a:t>
                      </a:r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08</a:t>
                      </a:r>
                      <a:r>
                        <a:rPr lang="zh-TW" altLang="en-US" sz="1000" dirty="0" smtClean="0"/>
                        <a:t>月</a:t>
                      </a:r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09</a:t>
                      </a:r>
                      <a:r>
                        <a:rPr lang="zh-TW" altLang="en-US" sz="1000" dirty="0" smtClean="0"/>
                        <a:t>月</a:t>
                      </a:r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10</a:t>
                      </a:r>
                      <a:r>
                        <a:rPr lang="zh-TW" altLang="en-US" sz="1000" dirty="0" smtClean="0"/>
                        <a:t>月</a:t>
                      </a:r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11</a:t>
                      </a:r>
                      <a:r>
                        <a:rPr lang="zh-TW" altLang="en-US" sz="1000" dirty="0" smtClean="0"/>
                        <a:t>月</a:t>
                      </a:r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12</a:t>
                      </a:r>
                      <a:r>
                        <a:rPr lang="zh-TW" altLang="en-US" sz="1000" dirty="0" smtClean="0"/>
                        <a:t>月</a:t>
                      </a:r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01</a:t>
                      </a:r>
                      <a:r>
                        <a:rPr lang="zh-TW" altLang="en-US" sz="1000" dirty="0" smtClean="0"/>
                        <a:t>月</a:t>
                      </a:r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02</a:t>
                      </a:r>
                      <a:r>
                        <a:rPr lang="zh-TW" altLang="en-US" sz="1000" dirty="0" smtClean="0"/>
                        <a:t>月</a:t>
                      </a:r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91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建置區域表權重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註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排班人員填寫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2014/6/16</a:t>
                      </a:r>
                      <a:endParaRPr lang="zh-TW" altLang="en-US" sz="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2014/6/20</a:t>
                      </a:r>
                      <a:endParaRPr lang="zh-TW" altLang="en-US" sz="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5d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建置資料庫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2014/6/23</a:t>
                      </a:r>
                      <a:endParaRPr lang="zh-TW" altLang="en-US" sz="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2014/6/25</a:t>
                      </a:r>
                      <a:endParaRPr lang="zh-TW" altLang="en-US" sz="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3d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91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提供半年的歷史資料訓練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註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由伊甸提供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2014/6/25</a:t>
                      </a:r>
                      <a:endParaRPr lang="zh-TW" altLang="en-US" sz="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2014/7/1</a:t>
                      </a:r>
                      <a:endParaRPr lang="zh-TW" altLang="en-US" sz="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7d</a:t>
                      </a:r>
                      <a:endParaRPr lang="zh-TW" altLang="en-US" sz="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69"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建置網頁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原本網頁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2014/6/30</a:t>
                      </a:r>
                      <a:endParaRPr lang="zh-TW" altLang="en-US" sz="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2014/7/2</a:t>
                      </a:r>
                      <a:endParaRPr lang="zh-TW" altLang="en-US" sz="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3d</a:t>
                      </a:r>
                      <a:endParaRPr lang="zh-TW" altLang="en-US" sz="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912"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訓練資料庫的旅行時間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2014/7/1</a:t>
                      </a:r>
                      <a:endParaRPr lang="zh-TW" altLang="en-US" sz="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2014/11/3</a:t>
                      </a:r>
                      <a:endParaRPr lang="zh-TW" altLang="en-US" sz="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90d</a:t>
                      </a:r>
                      <a:endParaRPr lang="zh-TW" altLang="en-US" sz="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912"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提供頭尾班排班邏輯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註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由排班人員提供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2014/7/2</a:t>
                      </a:r>
                      <a:endParaRPr lang="zh-TW" altLang="en-US" sz="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2014/7/21</a:t>
                      </a:r>
                      <a:endParaRPr lang="zh-TW" altLang="en-US" sz="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14d</a:t>
                      </a:r>
                      <a:endParaRPr lang="en-US" altLang="zh-TW" sz="8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撰寫頭尾班演算法含測試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2014/7/21</a:t>
                      </a:r>
                      <a:endParaRPr lang="zh-TW" altLang="en-US" sz="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2014/8/27</a:t>
                      </a:r>
                      <a:endParaRPr lang="zh-TW" altLang="en-US" sz="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30d</a:t>
                      </a:r>
                      <a:endParaRPr lang="zh-TW" altLang="en-US" sz="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69"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檢查排班結果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註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排班人員檢查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2014/8/27</a:t>
                      </a:r>
                      <a:endParaRPr lang="zh-TW" altLang="en-US" sz="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2014/9/2</a:t>
                      </a:r>
                      <a:endParaRPr lang="zh-TW" altLang="en-US" sz="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5d</a:t>
                      </a:r>
                      <a:endParaRPr lang="zh-TW" altLang="en-US" sz="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69"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提供偏遠地區邏輯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註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由排班人員提供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2014/9/2</a:t>
                      </a:r>
                      <a:endParaRPr lang="zh-TW" altLang="en-US" sz="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2014/9/19</a:t>
                      </a:r>
                      <a:endParaRPr lang="zh-TW" altLang="en-US" sz="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14d</a:t>
                      </a:r>
                      <a:endParaRPr lang="zh-TW" altLang="en-US" sz="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800" b="0" kern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69"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撰寫偏遠地區排班演算法含測試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2014/9/19</a:t>
                      </a:r>
                      <a:endParaRPr lang="zh-TW" altLang="en-US" sz="800" b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2014/10/27</a:t>
                      </a:r>
                      <a:endParaRPr lang="zh-TW" altLang="en-US" sz="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27d</a:t>
                      </a:r>
                      <a:endParaRPr lang="zh-TW" altLang="en-US" sz="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69"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檢查排班結果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註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排班人員檢查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2014/10/27</a:t>
                      </a:r>
                      <a:endParaRPr lang="zh-TW" altLang="en-US" sz="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2014/10/31</a:t>
                      </a:r>
                      <a:endParaRPr lang="zh-TW" altLang="en-US" sz="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5d</a:t>
                      </a:r>
                      <a:endParaRPr lang="zh-TW" altLang="en-US" sz="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69"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提供市區短趟邏輯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註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由排班人員提供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2014/10/31</a:t>
                      </a:r>
                      <a:endParaRPr lang="zh-TW" altLang="en-US" sz="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2014/11/19</a:t>
                      </a:r>
                      <a:endParaRPr lang="zh-TW" altLang="en-US" sz="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14d</a:t>
                      </a:r>
                      <a:endParaRPr lang="zh-TW" altLang="en-US" sz="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69"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撰寫市區短趟排班演算法含測試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2014/11/7</a:t>
                      </a:r>
                      <a:endParaRPr lang="zh-TW" altLang="en-US" sz="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2014/12/16</a:t>
                      </a:r>
                      <a:endParaRPr lang="zh-TW" altLang="en-US" sz="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28d</a:t>
                      </a:r>
                      <a:endParaRPr lang="zh-TW" altLang="en-US" sz="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69"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檢查排班結果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註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排班人員檢查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2014/12/16</a:t>
                      </a:r>
                      <a:endParaRPr lang="zh-TW" altLang="en-US" sz="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2014/12/22</a:t>
                      </a:r>
                      <a:endParaRPr lang="zh-TW" altLang="en-US" sz="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5d</a:t>
                      </a:r>
                      <a:endParaRPr lang="zh-TW" altLang="en-US" sz="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69"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整合測試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2014/12/22</a:t>
                      </a:r>
                      <a:endParaRPr lang="zh-TW" altLang="en-US" sz="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2015/1/30</a:t>
                      </a:r>
                      <a:endParaRPr lang="zh-TW" altLang="en-US" sz="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30d</a:t>
                      </a:r>
                      <a:endParaRPr lang="zh-TW" altLang="en-US" sz="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69"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建置網頁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新設計網頁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2014/12/22</a:t>
                      </a:r>
                      <a:endParaRPr lang="zh-TW" altLang="en-US" sz="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2015/2/20</a:t>
                      </a:r>
                      <a:endParaRPr lang="zh-TW" altLang="en-US" sz="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45d</a:t>
                      </a:r>
                      <a:endParaRPr lang="zh-TW" altLang="en-US" sz="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003A289-9A7C-4DCE-A337-2E6BD80B3F52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7" name="矩形 6"/>
          <p:cNvSpPr/>
          <p:nvPr/>
        </p:nvSpPr>
        <p:spPr>
          <a:xfrm>
            <a:off x="4114206" y="1730978"/>
            <a:ext cx="169597" cy="113846"/>
          </a:xfrm>
          <a:prstGeom prst="rect">
            <a:avLst/>
          </a:prstGeom>
          <a:solidFill>
            <a:srgbClr val="DD7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321017" y="2019608"/>
            <a:ext cx="45719" cy="1132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283802" y="2277665"/>
            <a:ext cx="216189" cy="143223"/>
          </a:xfrm>
          <a:prstGeom prst="rect">
            <a:avLst/>
          </a:prstGeom>
          <a:solidFill>
            <a:srgbClr val="DD7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335121" y="2564904"/>
            <a:ext cx="236879" cy="1024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391896" y="2780928"/>
            <a:ext cx="2412352" cy="2160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55164" y="3080076"/>
            <a:ext cx="404867" cy="204908"/>
          </a:xfrm>
          <a:prstGeom prst="rect">
            <a:avLst/>
          </a:prstGeom>
          <a:solidFill>
            <a:srgbClr val="DD7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415714" y="3789040"/>
            <a:ext cx="236406" cy="129845"/>
          </a:xfrm>
          <a:prstGeom prst="rect">
            <a:avLst/>
          </a:prstGeom>
          <a:solidFill>
            <a:srgbClr val="DD7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622374" y="4035367"/>
            <a:ext cx="350194" cy="185721"/>
          </a:xfrm>
          <a:prstGeom prst="rect">
            <a:avLst/>
          </a:prstGeom>
          <a:solidFill>
            <a:srgbClr val="DD7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972569" y="4365104"/>
            <a:ext cx="650278" cy="1694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788022" y="3429000"/>
            <a:ext cx="648073" cy="2049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622846" y="4680295"/>
            <a:ext cx="45719" cy="116857"/>
          </a:xfrm>
          <a:prstGeom prst="rect">
            <a:avLst/>
          </a:prstGeom>
          <a:solidFill>
            <a:srgbClr val="DD7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56183" y="902600"/>
            <a:ext cx="5641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/>
              <a:t>註</a:t>
            </a:r>
            <a:r>
              <a:rPr lang="en-US" altLang="zh-TW" sz="1000" dirty="0" smtClean="0"/>
              <a:t>1</a:t>
            </a:r>
            <a:r>
              <a:rPr lang="zh-TW" altLang="en-US" sz="1000" dirty="0" smtClean="0"/>
              <a:t>：橘色底項目請伊甸協助提供資料與確認</a:t>
            </a:r>
            <a:r>
              <a:rPr lang="zh-TW" altLang="en-US" sz="1000" dirty="0"/>
              <a:t>；</a:t>
            </a:r>
            <a:r>
              <a:rPr lang="zh-TW" altLang="en-US" sz="1000" dirty="0" smtClean="0"/>
              <a:t>其中</a:t>
            </a:r>
            <a:r>
              <a:rPr lang="zh-TW" altLang="en-US" sz="1000" dirty="0"/>
              <a:t>「</a:t>
            </a:r>
            <a:r>
              <a:rPr lang="zh-TW" altLang="en-US" sz="1000" dirty="0" smtClean="0"/>
              <a:t>整合測試與上線」資策會將配合修改錯誤</a:t>
            </a:r>
            <a:r>
              <a:rPr lang="zh-TW" altLang="en-US" sz="1000" dirty="0" smtClean="0"/>
              <a:t>處</a:t>
            </a:r>
            <a:endParaRPr lang="en-US" altLang="zh-TW" sz="1000" dirty="0" smtClean="0"/>
          </a:p>
        </p:txBody>
      </p:sp>
      <p:sp>
        <p:nvSpPr>
          <p:cNvPr id="21" name="矩形 20"/>
          <p:cNvSpPr/>
          <p:nvPr/>
        </p:nvSpPr>
        <p:spPr>
          <a:xfrm>
            <a:off x="6660232" y="4941166"/>
            <a:ext cx="360039" cy="188865"/>
          </a:xfrm>
          <a:prstGeom prst="rect">
            <a:avLst/>
          </a:prstGeom>
          <a:solidFill>
            <a:srgbClr val="DD7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7020271" y="5301208"/>
            <a:ext cx="576065" cy="1694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7580807" y="5544391"/>
            <a:ext cx="111894" cy="188865"/>
          </a:xfrm>
          <a:prstGeom prst="rect">
            <a:avLst/>
          </a:prstGeom>
          <a:solidFill>
            <a:srgbClr val="DD7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7683812" y="5805264"/>
            <a:ext cx="704612" cy="260873"/>
          </a:xfrm>
          <a:prstGeom prst="rect">
            <a:avLst/>
          </a:prstGeom>
          <a:solidFill>
            <a:srgbClr val="DD7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7692701" y="6237312"/>
            <a:ext cx="1199779" cy="1694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52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</a:t>
            </a:r>
            <a:r>
              <a:rPr lang="zh-TW" altLang="en-US" dirty="0" smtClean="0"/>
              <a:t>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系統需求－</a:t>
            </a:r>
            <a:r>
              <a:rPr lang="zh-TW" altLang="en-US" dirty="0" smtClean="0"/>
              <a:t>以</a:t>
            </a:r>
            <a:r>
              <a:rPr lang="zh-TW" altLang="zh-TW" dirty="0"/>
              <a:t>自動</a:t>
            </a:r>
            <a:r>
              <a:rPr lang="zh-TW" altLang="zh-TW" dirty="0" smtClean="0"/>
              <a:t>媒</a:t>
            </a:r>
            <a:r>
              <a:rPr lang="zh-TW" altLang="en-US" dirty="0" smtClean="0"/>
              <a:t>合方式</a:t>
            </a:r>
            <a:r>
              <a:rPr lang="zh-TW" altLang="en-US" dirty="0" smtClean="0"/>
              <a:t>輔助</a:t>
            </a:r>
            <a:r>
              <a:rPr lang="zh-TW" altLang="en-US" dirty="0" smtClean="0"/>
              <a:t>排班作業</a:t>
            </a:r>
            <a:endParaRPr lang="en-US" altLang="zh-TW" dirty="0" smtClean="0"/>
          </a:p>
          <a:p>
            <a:r>
              <a:rPr lang="zh-TW" altLang="en-US" dirty="0" smtClean="0"/>
              <a:t>系統功能</a:t>
            </a:r>
            <a:endParaRPr lang="en-US" altLang="zh-TW" dirty="0" smtClean="0"/>
          </a:p>
          <a:p>
            <a:pPr lvl="1"/>
            <a:r>
              <a:rPr lang="zh-TW" altLang="zh-TW" dirty="0"/>
              <a:t>自動媒合訂車功能</a:t>
            </a:r>
          </a:p>
          <a:p>
            <a:pPr lvl="1"/>
            <a:r>
              <a:rPr lang="zh-TW" altLang="zh-TW" dirty="0" smtClean="0"/>
              <a:t>共</a:t>
            </a:r>
            <a:r>
              <a:rPr lang="zh-TW" altLang="zh-TW" dirty="0"/>
              <a:t>乘趟次安排</a:t>
            </a:r>
          </a:p>
          <a:p>
            <a:pPr lvl="1"/>
            <a:r>
              <a:rPr lang="zh-TW" altLang="zh-TW" dirty="0"/>
              <a:t>報表輸出與</a:t>
            </a:r>
            <a:r>
              <a:rPr lang="zh-TW" altLang="zh-TW" dirty="0" smtClean="0"/>
              <a:t>統計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82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登入系統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003A289-9A7C-4DCE-A337-2E6BD80B3F52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3718943" cy="3054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文字方塊 14"/>
          <p:cNvSpPr txBox="1"/>
          <p:nvPr/>
        </p:nvSpPr>
        <p:spPr>
          <a:xfrm>
            <a:off x="6444208" y="5202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排班</a:t>
            </a:r>
            <a:r>
              <a:rPr lang="zh-TW" altLang="en-US" dirty="0" smtClean="0"/>
              <a:t>頁</a:t>
            </a:r>
            <a:r>
              <a:rPr lang="zh-TW" altLang="en-US" dirty="0"/>
              <a:t>面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1403648" y="50480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登入頁</a:t>
            </a:r>
            <a:r>
              <a:rPr lang="zh-TW" altLang="en-US" dirty="0"/>
              <a:t>面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547" y="1800074"/>
            <a:ext cx="4062462" cy="31203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向右箭號 4"/>
          <p:cNvSpPr/>
          <p:nvPr/>
        </p:nvSpPr>
        <p:spPr>
          <a:xfrm>
            <a:off x="4164326" y="3162176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065734" y="270892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登入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5076056" y="2492896"/>
            <a:ext cx="1080120" cy="669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6444208" y="2492896"/>
            <a:ext cx="1296144" cy="669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hlinkClick r:id="rId6" action="ppaction://hlinksldjump"/>
          </p:cNvPr>
          <p:cNvSpPr/>
          <p:nvPr/>
        </p:nvSpPr>
        <p:spPr>
          <a:xfrm>
            <a:off x="7884368" y="2780928"/>
            <a:ext cx="504056" cy="2507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54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上傳車輛表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hlinkClick r:id="rId2" action="ppaction://hlinksldjump"/>
              </a:rPr>
              <a:t>提供</a:t>
            </a:r>
            <a:r>
              <a:rPr lang="zh-TW" altLang="en-US" dirty="0" smtClean="0">
                <a:hlinkClick r:id="rId2" action="ppaction://hlinksldjump"/>
              </a:rPr>
              <a:t>將</a:t>
            </a:r>
            <a:r>
              <a:rPr lang="en-US" altLang="zh-TW" dirty="0" smtClean="0">
                <a:hlinkClick r:id="rId2" action="ppaction://hlinksldjump"/>
              </a:rPr>
              <a:t>Excel</a:t>
            </a:r>
            <a:r>
              <a:rPr lang="zh-TW" altLang="en-US" dirty="0" smtClean="0">
                <a:hlinkClick r:id="rId2" action="ppaction://hlinksldjump"/>
              </a:rPr>
              <a:t>出勤時段表匯入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003A289-9A7C-4DCE-A337-2E6BD80B3F52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3" y="2492896"/>
            <a:ext cx="892899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 descr="http://www.straxx.com/store/wp-content/uploads/2012/05/excel-2010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8" y="1988840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179512" y="609329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註：新北市資料為例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0069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上傳乘客預約表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2" action="ppaction://hlinksldjump"/>
              </a:rPr>
              <a:t>提供</a:t>
            </a:r>
            <a:r>
              <a:rPr lang="zh-TW" altLang="en-US" dirty="0" smtClean="0">
                <a:hlinkClick r:id="rId2" action="ppaction://hlinksldjump"/>
              </a:rPr>
              <a:t>乘客需求資料匯入系統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003A289-9A7C-4DCE-A337-2E6BD80B3F52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5" name="AutoShape 2" descr="data:image/jpeg;base64,/9j/4AAQSkZJRgABAQAAAQABAAD/2wCEAAkGBxAQEhUUEhQUFRQUFxUUFBQUFRQVEBQXFBQXGBUXFBUYHCggGBolHRQWIjEhJSkrLi4uFx8zODMsNygtLisBCgoKDg0OGxAQGywmHyQsLCwsLCwsLCwsLCwsLCwsLCwsLCwsLCwsLCwsLCwsLCwsLCwsLCwsLCwsLCwsLCwsLP/AABEIAMwAzAMBEQACEQEDEQH/xAAcAAAABwEBAAAAAAAAAAAAAAAAAQMEBQYHAgj/xABHEAABAgMDBQsICQIHAQAAAAABAAIDBBEFITEGEkFRkQcTFyIyU2Fxc4HRFTM0UqGxstIUI0JicpKiwcKT4RZDRFSC0/Ak/8QAGgEAAgMBAQAAAAAAAAAAAAAAAAECAwQFBv/EADARAAIBAgQGAQMEAgMBAAAAAAABAgMRBBIxURMUITJBcVJCYaEigbHhI9EFkfAV/9oADAMBAAIRAxEAPwDcUABAAQAjNTUOE0uiODWjS40CUpKKuxOSSuyoWrl6xtRAZnfffc3ubifYsVTGJdqMs8Ul2kSJy1pzkb4Gn1RvbO5391Vnr1NP9FeatPQ7/wAI2g+97x/yiucU+WqvV/kfAqPVhjIWa5yH+Z/gjk57hy09wHIKa52Ftf4J8nPdBystwuD+Z5yFtf8AKjk57oOVluDg+mechbX/ACo5OW6FystwuD6Z5yF+v5UcnLdByst0FwezPOQv1/Knyct0HKS3QODyZ52D+v5UcpLdByktwuDuZ52D+v5UcpLcOUluFwdTXOwf1/Knyktw5SW6C4OZrnYP6/lRyktxcpLdBcHE1zsH9fyp8rLcOUluguDea52D+v5UcrLcOUlugjubTXOwf1/Knystw5OW6C4NprnYP6/lRy0tw5OW6C4NZrnYP6/lRy0txcnLdBcGc1zsH9fyp8tLcOTnuit5UWBEkXBkRzHF7C4FlaUqRfUDUq6lNw6Mz1qTp9GbXZkUuYCV0DsjxAAQAEAQeUmUkOTFOXFI4rK4dLjoCorV1TX3KatZQ9lMlbPnLUfnvdRg+0RxG9DG6VijCpXd3oZVGdZ3Zb7MyelZWlG57x9p9Ce4YBbYUIU/ZqjShAlHTB0XK3MTzCZiHWUriuws86ylcVws86yi4XYN8Os7UXFdhb47WdpRcLsLfHaztKVwuFvrtZ2lFwuwt9drO0ouK7C312s7Si4XYN9drO0ouwuwt9drO0ouwuwb67WdpRdhdg312s7Si7C7C312s7Sldhdg312s7Si7C7D312s7Si7FdnUKK6ovOI0nWmmxpu5n+6/5+F2J+NypxGqMmO1Xo0ex/NhazpD9AAQBB5VW+JOHdQxX1zG6tbj0BUV6ypr7lNarkX3Kpkzk+6bcZiYJLCa34xD8qyUKDqPPPT+TPSpObzSLyXgANYAGi4AXCnQt9/CNd/CE0iIEAEgAkhBEoAIlAjmqACqkAKoEFVABVQAVUCCqkAKoAKqABVAAqgAVQB3BPGHWPemtRrUoe7D5+F2J+NyrxGqMuO1Xo0ix/NhajpD9ACM3MthMc95o1oLj3JSkoq7FJpK7M2s2XiWpNufEqGChd91v2WD/ANrXMhF16l3oYIp1p3ZoLyAA1oo1twAwu0LovZG17ITSIgQASACqkI5JQARKBBVQAVUhBVQBySgQVUgCqgAqoEFVAAqkAVUACqBAqgAVQB3BPGb1j3prUa1KJuxefhdifjcoV9UZsfqvRpVj+bC1HTH6AKVukWlmtZAaeVx39Q5I7zXYsOMqWSiZMVOyykrkzZ/0WWaCOO/ju11IuHcFfQhw4fdltKOSA+KmMyfKi0bSko5hmZilh40NxzeM0nqxGB/uqJOUXqcytUq05WzEWMqrQ/3MT9PgocSW5Vx6vy/g7blPP/7iJ+nwS4ktx8er8v4LRkLlXEMbepp5e2LQMe6lWP0C7QcOuinSq9bSNOGrvNlm9S/x4eaabFoasbWrMSKiIKqBDS0p5kvCdFeaNaK9JOgDpJuQJuyuzLJnKyde9zhGcwEkhraZrRoAuTsZXUluJf4mnv8AcRPZ4J2FnluF/iae5+J7PBKwZ5bmg7n8KYfCdMzUR7mOuhMdShFb34axQd5UrJK7NNFO2aROOdU6uhVXBs5qgAqpCBVABVQAKoAFUAKQDxm9Y96a1HHVFG3ZPSIXYn43JV9TPj9V6NLsfzYWk6Y/QBmk8Pplp5pvaHhv/GHyvaCuZP8AyV7f+6GCX661i/zLr+pdGRskIqJEg8rbCbOwC3/MZV0M/e9U9BwUJxzIpr0uJG3nwY8YJaSHAgg0IOIIxBWNnJtuKNYotjsKtYo3JWNbyPtn6bAzXn66Fcdbhod34HpC30anEjZ6o6lCpxIWeqJEqRI5JQIzDLq3d/i70w/VQzeRg9+k9QwHemjNUnd2KsmVgQBO5HWA6emAy/e28aK7U31QdZw26k0iylTzysa3ORW3MYAGMAa0DC4Uu6FCcr9DTOXhDWqgQBVAgqpAFVAAqgAVQAKoAUgHjN/EPemtRx1RSN2X0iF2J+Mor6lGP1Xo0yx/NhaTpj9AGb5Fceee86orvzO/uubhutVv2YaHWo2XiKbyt71NT1OEhBFIRQcv7CofpMMXGgigaDof+x7lmrw+pGLE0uudfuU9jFkbMqQs2GotjsSVizz5WK2KzFuI0OaeU0pwqOErotpycJXRqborI0NsaGateK9XX06F1LqSzI6LtJZkVLLe3fo8Le2H62IKDWxuBd16B36kIz1J2VjL1IzgQApAguiOaxgLnOIa0DEk4BAJX6I2ixLLbZ0s2EL4r+NFdrJxp0DAdSJOysbUuHHL5ASqSsIlAAqgQRKAOTEA0jalcVzgzDdYRdCzI5M0zWlmQZ0F9Mb0ozIWdCktNtL2i/lN94TUuqHGauio7s3pELsT8ZUq2pDH6r0abY/mwtJ0x+gDONzsf/TE7M/G1c3B97MOG72XaJietbmaWcJCOSUAJx4bXtLXCrXAgg4EHFJq/QTV+jMwtmyTLRSy8tN7Drb4jBc2rHJKxz508rsNmQ1Q2RsKthqLZKxY8mLeEq2I2LUwi1zqC8hwbgB00p10WvCV8ryS0Zoo1Mt09CgWpPvmIror8XHDQ0aGjqC6RS3d3GiBAQBo+5rYLYbTOxhTEQAdhf33gd5T0V2aaEElnl+xYpidDiSTUnUqHK4pVE3cbOnRoCjmIOYk6dd0BRzMjnYk6ZcdKWZkczEzEOspXFc4zkCBnJAFnIAPOQAtJO+sZ+NnxBSjqiUO5eyB3Z/SIPYn4yr62pLH9y9GnWP5sLQdMfoAzjc4P/0ROzPxtXOwfe/Rhwvcy6xMT1lbWaWcEpCOSUCOUhEZb1mCYhkfbbew9OrqKqrU88beSupDMih7yWkgihBoQcQRjVciXTozLYWaxQbJWFBDUbjsVq2ZHenVHJdh0HSF2MJX4kbPVEWrEctYidyOsB09MBl+9N40V2pvqjpOG1NIspU88reDSbXnGuIhw6CHDo1oGFwpd0DBZ6s7uyJ1ql3ZaIjC5VFByXIA4LkhBFyBXOc5ILhZyBXBnIC4WcgLh5yAuLyLvrIf42fEFKPciUH+peyE3aPSIPYn4ytFbUsx/cvRp9j+bC0HTH6AM33NfSInZH42rnYPvfow4XuZdYmJ6z71tZoeomUhBFAHJSEKSbM546L9icV1HFXZBZaWNQ7+wXGgiAa9Dv2PcsGOoW/yL9/9kK9P6kVhjFymzOkKhijcYlOyYisLTpwOo6CrKVV05KSBq5TXScTfN6DSXlwaGjEk4U616GE1OKkvJVZ3sbPYWTbpST3mG4CM++I86XHECmgC4bVKcW42RvjScYZVqV+cseagXlhI9ZnGb30w71glSnDwZZUpx1QxbPEYivsKip7lQq2bYdNOtSzIiKFyYjkuSEclyAOc9ABZyABnIAGcgBxIO+th/jZ8QUo9yJQ7l7RE7tPpEHsT8ZWqsW4/uXpmoWP5sK86Y/QBm25n6RE7L+bVzsH3P0YcL3P0XWLies+9bWaGJlIRyUhHJKAJCzYdxOv3BTgiymulxLKC0IMvLxIkbzbWmrdL6igaOkm5OSTTTCrOMINy0MwsafbMMz2il9HNrUtOqum7SvO4mk6U7ePBz6c1NXRKNasty0Bai4DnJ6DAbNsiRG8YAtY44NJwJG0V0VXRwGIySyS0f8kqVlO7NDXdNoEAMJ6xpeNy4YJ9YcV20KuVKMtUVypRlqiuWhkTiYMT/i/5h4KiWF+LM8sL8WVudsqbl+UxwHrN4zNo/dUSpzjqjNOlOOqGjLQP2hsUblQ4ZNMdge43FAhTOQK4WcgAZyABnIAcWe762H2jPiClDuROn3L2iN3avSYPYn4ytdUux/cvRqNj+bCvOmP0AZtuZ+kROy/m1c7B9z9GDC9zLpFxPWfetjNLEykI5caIENYkYk0bpu6b1BvYrcr9EWGBDzWgagtCVka0rKxi26hlR9LjbzCd9RBNLsHxNJ6QMB3qLdzjY3EZ5ZVois2DaRl4oP2HXPHRr6ws2KoKrC3nwZ6NTJL7GjwnggEXg3g6151pp2Z00zpxSAQiFTQi7ZMWtv8ADzXH6xlx+8NDl38FiOJCz1RrpTzKz1JsFbS0CAAgAIAibRyclI/LhgO9ZnFd7Me+qrlSjLVFU6EJaoq1pZAvFTAiB33X3H8wu9iolh34ZlnhH9LKzOSM3K+cY9o1kZzPzCoVMoSWqMs6c46oRh2n6w7wo2Kx3CmmOwI6sDsS6iuK5yQXHNnO+thdoz4wpQ7kTpv9a9oY7tfpMHsT8ZWyqaMf3L0ajY/mwrzpj9AGa7mXpETsv5tXPwfc/Rgwvc/RdIuJ6z71rZoeojEeAk2RbsM4sQlVtlbdxeyIOdEB0Nv79ClTV2TpK8iL3TMpfosHeYbqRowIqMWQzc53QTeB36lbKViGMr5I5VqzE3Q1FM4tjghSEW3JC1rt5ebxfDPRpb+65OPw/XiR/f8A2bcNV+llnL1zLGsSe5SSEHIz7oERsRuLTeNBGkFX0ajpzUkEZOLujRmzrYsERIZq1wF+rWD01uXfjNTipI3ZrxuhBs49vT1+KMzI5mheHabDyuL7QpZ0NVF5HjIgdeCD1KRNO50gYEAE5oNxvCAIK08kJKPeYeY71oZzT3jA94VcqUWUTw1OXgqNqbncdlTAe2INDXcR/ccCdiplQfgyTwcl2u5WpuDNyppFY9n4xVvc7DYVTKnbVGWUJR7kOLKtloiwy8EUewki8XOGhKMP1IUHaS9oPdgnIcaPBdDcHDeTho45xGIWqqacbJOStsazY/mwrzqD9AGabmPpETsv5tXPwnc/Rgwnc/RcZmJQnXU+9apMvk7DF7qqBWxJxUSLJGHNslJZ8eJhjTS6lzWjpJ96ui1GN2XRapwcmYvbM7Emoz40Q1c89wGho6AFnc7u5yKknOTkyOfDUlIraG74asUiDRpW5VkmHNM3HbUODmQWnSCKOf31IHf0KeVSVnodLA4fpnl+w4tqSdLxSw4YsOtviMFwa9B0p5fHgtnHK7Ea56qSK7iER6mkRbJ7I23BCibzEP1cQ0FcGuP7HDYt2DrZXlejLqFWzyvRl0j2e77Jr0HFdNxNTg/BFzENzeUCFW00VNNajXfnNNWkg9BUb2IXa0HUC34jOWA4bHexSVRrUmqzWpYmxhmhzuKCATXRXWrr9Lmm/S520g4JjDQAEAcxIYcKOAI1EVCAauVy0Mh5GKc5rN6cDWsM0bca3s5OwBVunHUzywtNu6VilZb7nk5EIfL5sUNaRm1DImJN2dxTtCU4vwZ62Gk+sTTLLaWto4UOoq06A+QBmm5h6RE7L+bVz8J3P0YMJ3P0WiZ5TvxH3rQ9SyWog4qJE5YwuIAxJA2paiSu7FVy6tjf4ggwz9TBuuwe8XF3UMB3qmtVu8q0RViJ5nlWiKm6Gq1IytDd8NWKRFok8lMnHT0w1mENtHRXam+qOk4bToV9NZmTo0HVnbx5NzhQWsaGtADWgBoGAAwC1HbSsrIiso7K+kQiBy23sPTqPQVmxNHiwt58FdWGZGZRXEEg3EXEHEELi5bdDnsQe9SSItiD3qaRFs03Ia3/AKTC3t5+thCh1ub9l37H+662Hq542eqOhh6ueNnqizOaDjetBpI+aseE/Dinow2KDgmVypRZGssF4iNqQ5lak4GgvvChw3cqVF5vsdZYTebDbDGLzU/hb/emxFaXSw8RKysVOBaUaCfq3ub0Yt/KblnU2tDIqko6MmZLLYi6Myv3mXH8p8Vaq+5dHF/JFis63ZaPyIja+q7iv2HHuV0akZaM0QrQnoySUy0CAAgBhvpdGIGDRTvN5/ZAD9AGZ7l/pMTsv5tWDCdzMGE7n6LRM8p34j71c9SyWrEHJEGRNtWkYTc1h47gRUYtBuJ68Qs9arkVlqRcraFPMJYlIosIvhqxSItDaJDViZBoEGdjQa71EiMrjmOc2tNdFdGTWglKUdGcRLcnP9zH/qv8Vcpsi6tT5M23JKK58lLOcS5zoMMlziS4ktFSScStUdDtUHenFvZFY3QLFzT9Ihi40EUDQcA7vwK5+Lodc6/cz4mnb9aKK+IsaRiuIvepJEWxWyrUfKxmRWYtN40OaeU09BCupycXdDhUcJZkbFDtgRILI8Kj4bxUjBzdBr0g3FdHPdZkdbi3ipR0FZe2YLric06nYbcE1UTGqsWSDSDeL1MsEpmVhxBR7Q4dIrs1JNJ6icU9SAtDJCG++E4sOo8ZviqZUU9DPPDJ6FUtTJyag1JZnN9ZnGGzEbFRKlJGSdCcfBXIzqdY2hUszMf2blTOwCAyIXjAMfxwdQFbx3FSjWnHRk4YipDRmwSxcWNLwA/NGcBgHUvA6Kroq9up2Ve3UQtWebLwYkZ/Jhsc89OaK070N2FKWVNiNjtq0uOLjU9ZTJEigDMty70mJ2X82rBhO5nPwnc/RaJnlO/EfernqWy1Yzmo4Y0uOj29CrqTUI5mQZU5hxiOLnYn/wBRceVRyd2QsN3w0KQmhvEYrEyDQ1itV0WVtDOK1XRZWxnFarosrZueSTqSEr2ML4Atse1HaoP/ABR9IlokNsVha8AtcCHA4EHFNpNWZdZNdTGMpbMMpGdDxYeNDd6zTh3jA9S5dSnklY5FaGSViGc9RSKbiL3qSRFstm53lGIEX6PFP1MY0FcGPNw7jh10WmjK3R6GrC1sssktGW60ZFzImYL848Q6wVOUbOxpnBqViftGOJWX4uIAa38R0+8q6TyxNE3w4dCElMrnNuiszhrbcdhuVSrblEcS13InZG3JaNyXivqu4rthx7lbGpGWhohWhLRkiplhG2nYUrM+dhtJ9YcV/wCYXqEqcZaoqnRhPVFflcgoUKYhxWxCWMdnFjwCajk0cOmmhUrDJSTuZ44OMZqSfQuS0m0zzdptfepRsBp40w6/s4dC7aS0bVXU0sZMZUyxy7l0sfzYVhrH6AMx3LPSYnZfzasOF7mc/Cdz9FpmeW78R96tepZLVkdM2c6Ye1odQVwpXrJv1LLWoSrNJOyEld2F/wDBjueH5D8yr/8Aly+f4/su4P3OHZEuP+cP6Z+ZNf8AGy+X4/sXA+4k/INx/wA9v9M/Mpr/AI9r6vx/ZF4b7iD9zx5/1Df6Z+dTWCa+r8f2QeEe/wCBF+5q8/6lv9I/OrFhWvP4IvBP5fj+xB+5c8/6pv8ARP8A2KxUGvJB4B/L8f2XuyrOMCXhQc4O3pjGF1KVzRStL6K5KysboQywUdhzNuzW9dyb0JS6IquUljtm4eaTmuBqx9K01imkEKipBSRlq01NWKm/IR/Pt/pn51TwfuZXhXv+P7Dhbn4djNtaemCabd8UlSW4LCX+r8f2OhuVPN4m29Ygn/sU+A9yfIP5fj+zQ7HkokODDZHeIz4Ypvmbmk0wJBJ41NNb1fFWXU6EItRSk7nFt2V9JaBn5ubUi6oJOtKcMxGpTzrUptpZPzMKpzc8a2X+zFZpU5Ixzozj4K/GNOsbQqWZ2OJLKSal+REJb6j+M3ureO5SjVlHRko15w0ZZLO3RIRoI8NzPvM4ze9uI7qq6OJX1I0wx0fqRcpSZZFY17DnNcKtN9471pTTV0bYyUldCyYzC92Oc32cAGDGFg6w453t9yqqHLxkrzRstj+bCtOoP0AZhuV+kxey/m1YcL3M5+D7n6LTNct34ne9Wy1LJaseWHBq4u1XDrP/AL2qdNdbllFdbk0rjQBAAQARQBwXJCuEIw0ouFxRrgcExhlADaNJMd0dXgouKIuCZHTNmPHJo72FQcGVSpvwRMw0tNCCD0qtlL6CDJp8M1Y4jqN3eMClma0I5mtC1ykw4QQ+Ljm5xoKXYjvotCf6bs2Rk8t5CcnbUvF5LwD6ruK7249ySnFijVjLySCmWDG0LIl4/nIbSfWpR/5heoyhGWqK50oT1RU7WyArUy8Sn3ImH5gP2WeeG+LMlTB/F/8AZVH5KzgjMhvhuGe4NzxxmAHE5w6Naz8Gd7NGR4apmUWjYZeC2GxrGijWgNaNQaKD3LopWVjspJKyELVnRAhPiH7Iu6SbgNpCG7CnLKrmAZckmKwm8lhJPSXFVSORiNUb3Y/mwrjsj9AGXblXpMXsv5tWLC9zOfg+5+i1zXLd+J3vVktSyWrJyzYOZDGs3nvV8FZGmmrRHSkTAgAIAKiAOHMSFYQiNISIsWHEb7U9ES0QyE64Y3qOYrzsXh2gw48Xrw2p5kSU0OmuBwvUiZzFhNcKOAI1EVSauJpPUjJiwYTiCKtvvGIPReoOmip0YsLKURN5zYbSakB2boaL/BFS+WyCtfLZFAjXXG4jRpCyM57FJS3ZiByIhp6ruMzYcO5CqSjoxxrThoyfkcvGYR4Zb95nGHe037Kq6OIXlGiOMX1Is1n2rAmBWFEa7oB4w62m8K+M4y0ZqhUjPtY9UiYEAUPdTtPNbLy4N8SI17/wscKDvcQf+Kpqy0RhxtS2WG7M73Q5TezLk4xITnd2+OA9iczNiY2ys3Gx/NhWnXH6AMt3KfSYvZfzasWG7mc/B9z9FybBz4xb9416gTVW2vIuteViwLQagIACACKACzkAGCgA0AcRYYcKFDE1cj48i7Rf7CoOJW4MjY7S24gjrVbKn0G7ZhzDVriOo/tpSu0RzNaDuDb7m8tocNYuPgpKo/JNVmtSakptsZuc2tMLxQ3K2Mrq5fGSkrocJkhpO2bBjecY13TSjh1OF6jKKepCVOMtUVm08iAb4ESh9V94/MLxsKolh9jLPCfFlPtew5mXqYkN2b6zeMzaMO9Z505R1RjqUZw1RBGIQagkEYEGh7iFVcovsbbk9AiQ5aE2K5zomaC8uJc6pvoScaVp3Lp001FXO5Ri1BKWpIqZYYnlPPfTbUAB4oiw4DDoo2IGuI7847FjnK8/3OJWnxK/7pfkU3bWBsxLgCgEAgDUA80V8zTju6JrNj+bCtOkP0AZZuUekxey/m1Y8N3M52D736NCs2Fx4jvvEDbf+y0QXVs2U11bJFWFoEABABEIATeEhMRcUiItAJpemiSOGzjNN3uRmQsyF2uBwvTJBPYHChAI6b0A1cjpqxobuSS07RsUHTTKpUk9CGnLGjNwGcNbfBVOm0USpSRMzLxKy12LW0HS539zVWv9MS9/44FLl7YjweQ809U3t2HDuWVTktDEqso6MmZPLVuEZhH3mXjvaVaq+5dHFL6kWGQtWBH83Ea46q0d+U3q6M4y0NMKkZaMeqRMiJzJqTivD3Qmh4cHVbxakGvGAuPeq3Sg3exTKhTk7tEurC4i8qLT+iysWLpa0hv4nXN9pCjOWWNyqtUyQcjE8l4dZmE46IsLaYjVzm/1RX3RwYd8fa/kmt3H0mB2J+Ny31Do47uiavY/mwrDpD9AGV7k/pMXsv5tWPD9zOdg+5+jUYUPNFOknaarWlY6CVjtMYEABAAQAEAcPhApWFYKK05pDdVEMHoRj5d/qlQsyrKxMQIzb2hw6krMVpLQcQpmYHKhl3VQFNOWxJSn5Q/gxM4YOb0OCmmWJ3FExiM3KsitzXtDhjTp1pNJ6kZRUlZlctDJBrr4T80+q+9u0Xj2qmVHYzzw1+1lbm8m5xppvRd0tII96odKexllQqLwMn5Oz2IgPrrGbX3qPCnsQ4FXYlbOmbbgUG9PiNH2Yma4/mzqqyLrR8F0JYmPi/svFkTUWLDDosIwX1ILC4Ow01GtaoNtXasbqcpSjeSsx6pEygbq5jxWQoEKFFeKmI8sY5w4oowEgdJNOgLPXb6JHPx7k0opPfQqeT1kzDIkGsGMPrYZJMJ4A47cTTUsWWTqJ2eq8HOp058SP6XqvD3Fd3H0mB2J+Ny6NQ347uiavY/mwrDpD9AGD5N5RukYjokMMeXNzCHE0pUG6h6Fz6dTI7o41Ktw3dFh4UpjmoG1/ireYexfzz2QXCnMc1A2v8U+Yewc89kEd1WY5qBtf4o472Fz72QXCtM81A2v8U+Ow597ILhXmeagbX+KOOw597ILhYmeZgbX+KfGYc+9kFwszPMwNr/FHGYc/LZBcLMzzMDa/wAUcZhz8tkFwtTXMwNr/FPjC5+WyC4W5rmYG1/ijij5+WyC4XJrmYG1/ijihz8tkFwuzXMwNr/FPihz8tkDhdmuZgbX+KOKHPy2QXC9NczA2v8AFHFDn5bA4X5rmIG1/inxA56XxC4X5rmIG1/ijiBz0viFwwTXMQNr/FHEHz0viDhgmuYgbX+KOIHPS+IXDDNcxA2v8UcQOel8QcMM1zEDa/xRxA56XxBwwzXMQNr/ABTzhz0viDhhmuYgbX+KM4c9L4lUywypiWk9sSIxjCxhYAwmhFSamp6VCUrmetWdVq6PQVj+bCvO0P0AM4tnscakIA48lQ9SAB5Kh6kADyVD1IAHkqHqQAPJUPUgAeSoepAA8lQ9SAB5Kh6kADyVD1IAHkqHqQAPJUPUgAeSoepAA8lQ9SAB5Kh6kADyVD1IAHkqHqQAPJUPUgAeSoepAA8lQ9SAB5Kh6kADyVD1IAHkqHqQAPJcPUgB5ChBooEAdoACAAgAIACAAgAIACAAgAIACAAgAIACAAgAIACAAgAIACAAgAIACAAgAIACAAgD/9k="/>
          <p:cNvSpPr>
            <a:spLocks noChangeAspect="1" noChangeArrowheads="1"/>
          </p:cNvSpPr>
          <p:nvPr/>
        </p:nvSpPr>
        <p:spPr bwMode="auto">
          <a:xfrm>
            <a:off x="155575" y="-11652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AutoShape 4" descr="data:image/jpeg;base64,/9j/4AAQSkZJRgABAQAAAQABAAD/2wCEAAkGBxAQEhUUEhQUFRQUFxUUFBQUFRQVEBQXFBQXGBUXFBUYHCggGBolHRQWIjEhJSkrLi4uFx8zODMsNygtLisBCgoKDg0OGxAQGywmHyQsLCwsLCwsLCwsLCwsLCwsLCwsLCwsLCwsLCwsLCwsLCwsLCwsLCwsLCwsLCwsLCwsLP/AABEIAMwAzAMBEQACEQEDEQH/xAAcAAAABwEBAAAAAAAAAAAAAAAAAQMEBQYHAgj/xABHEAABAgMDBQsICQIHAQAAAAABAAIDBBEFITEGEkFRkQcTFyIyU2Fxc4HRFTM0UqGxstIUI0JicpKiwcKT4RZDRFSC0/Ak/8QAGgEAAgMBAQAAAAAAAAAAAAAAAAECAwQFBv/EADARAAIBAgQGAQMEAgMBAAAAAAABAgMRBBIxURMUITJBcVJCYaEigbHhI9EFkfAV/9oADAMBAAIRAxEAPwDcUABAAQAjNTUOE0uiODWjS40CUpKKuxOSSuyoWrl6xtRAZnfffc3ubifYsVTGJdqMs8Ul2kSJy1pzkb4Gn1RvbO5391Vnr1NP9FeatPQ7/wAI2g+97x/yiucU+WqvV/kfAqPVhjIWa5yH+Z/gjk57hy09wHIKa52Ftf4J8nPdBystwuD+Z5yFtf8AKjk57oOVluDg+mechbX/ACo5OW6FystwuD6Z5yF+v5UcnLdByst0FwezPOQv1/Knyct0HKS3QODyZ52D+v5UcpLdByktwuDuZ52D+v5UcpLcOUluFwdTXOwf1/Knyktw5SW6C4OZrnYP6/lRyktxcpLdBcHE1zsH9fyp8rLcOUluguDea52D+v5UcrLcOUlugjubTXOwf1/Knystw5OW6C4NprnYP6/lRy0tw5OW6C4NZrnYP6/lRy0txcnLdBcGc1zsH9fyp8tLcOTnuit5UWBEkXBkRzHF7C4FlaUqRfUDUq6lNw6Mz1qTp9GbXZkUuYCV0DsjxAAQAEAQeUmUkOTFOXFI4rK4dLjoCorV1TX3KatZQ9lMlbPnLUfnvdRg+0RxG9DG6VijCpXd3oZVGdZ3Zb7MyelZWlG57x9p9Ce4YBbYUIU/ZqjShAlHTB0XK3MTzCZiHWUriuws86ylcVws86yi4XYN8Os7UXFdhb47WdpRcLsLfHaztKVwuFvrtZ2lFwuwt9drO0ouK7C312s7Si4XYN9drO0ouwuwt9drO0ouwuwb67WdpRdhdg312s7Si7C7C312s7Sldhdg312s7Si7C7D312s7Si7FdnUKK6ovOI0nWmmxpu5n+6/5+F2J+NypxGqMmO1Xo0ex/NhazpD9AAQBB5VW+JOHdQxX1zG6tbj0BUV6ypr7lNarkX3Kpkzk+6bcZiYJLCa34xD8qyUKDqPPPT+TPSpObzSLyXgANYAGi4AXCnQt9/CNd/CE0iIEAEgAkhBEoAIlAjmqACqkAKoEFVABVQAVUCCqkAKoAKqABVAAqgAVQB3BPGHWPemtRrUoe7D5+F2J+NyrxGqMuO1Xo0ix/NhajpD9ACM3MthMc95o1oLj3JSkoq7FJpK7M2s2XiWpNufEqGChd91v2WD/ANrXMhF16l3oYIp1p3ZoLyAA1oo1twAwu0LovZG17ITSIgQASACqkI5JQARKBBVQAVUhBVQBySgQVUgCqgAqoEFVAAqkAVUACqBAqgAVQB3BPGb1j3prUa1KJuxefhdifjcoV9UZsfqvRpVj+bC1HTH6AKVukWlmtZAaeVx39Q5I7zXYsOMqWSiZMVOyykrkzZ/0WWaCOO/ju11IuHcFfQhw4fdltKOSA+KmMyfKi0bSko5hmZilh40NxzeM0nqxGB/uqJOUXqcytUq05WzEWMqrQ/3MT9PgocSW5Vx6vy/g7blPP/7iJ+nwS4ktx8er8v4LRkLlXEMbepp5e2LQMe6lWP0C7QcOuinSq9bSNOGrvNlm9S/x4eaabFoasbWrMSKiIKqBDS0p5kvCdFeaNaK9JOgDpJuQJuyuzLJnKyde9zhGcwEkhraZrRoAuTsZXUluJf4mnv8AcRPZ4J2FnluF/iae5+J7PBKwZ5bmg7n8KYfCdMzUR7mOuhMdShFb34axQd5UrJK7NNFO2aROOdU6uhVXBs5qgAqpCBVABVQAKoAFUAKQDxm9Y96a1HHVFG3ZPSIXYn43JV9TPj9V6NLsfzYWk6Y/QBmk8Pplp5pvaHhv/GHyvaCuZP8AyV7f+6GCX661i/zLr+pdGRskIqJEg8rbCbOwC3/MZV0M/e9U9BwUJxzIpr0uJG3nwY8YJaSHAgg0IOIIxBWNnJtuKNYotjsKtYo3JWNbyPtn6bAzXn66Fcdbhod34HpC30anEjZ6o6lCpxIWeqJEqRI5JQIzDLq3d/i70w/VQzeRg9+k9QwHemjNUnd2KsmVgQBO5HWA6emAy/e28aK7U31QdZw26k0iylTzysa3ORW3MYAGMAa0DC4Uu6FCcr9DTOXhDWqgQBVAgqpAFVAAqgAVQAKoAUgHjN/EPemtRx1RSN2X0iF2J+Mor6lGP1Xo0yx/NhaTpj9AGb5Fceee86orvzO/uubhutVv2YaHWo2XiKbyt71NT1OEhBFIRQcv7CofpMMXGgigaDof+x7lmrw+pGLE0uudfuU9jFkbMqQs2GotjsSVizz5WK2KzFuI0OaeU0pwqOErotpycJXRqborI0NsaGateK9XX06F1LqSzI6LtJZkVLLe3fo8Le2H62IKDWxuBd16B36kIz1J2VjL1IzgQApAguiOaxgLnOIa0DEk4BAJX6I2ixLLbZ0s2EL4r+NFdrJxp0DAdSJOysbUuHHL5ASqSsIlAAqgQRKAOTEA0jalcVzgzDdYRdCzI5M0zWlmQZ0F9Mb0ozIWdCktNtL2i/lN94TUuqHGauio7s3pELsT8ZUq2pDH6r0abY/mwtJ0x+gDONzsf/TE7M/G1c3B97MOG72XaJietbmaWcJCOSUAJx4bXtLXCrXAgg4EHFJq/QTV+jMwtmyTLRSy8tN7Drb4jBc2rHJKxz508rsNmQ1Q2RsKthqLZKxY8mLeEq2I2LUwi1zqC8hwbgB00p10WvCV8ryS0Zoo1Mt09CgWpPvmIror8XHDQ0aGjqC6RS3d3GiBAQBo+5rYLYbTOxhTEQAdhf33gd5T0V2aaEElnl+xYpidDiSTUnUqHK4pVE3cbOnRoCjmIOYk6dd0BRzMjnYk6ZcdKWZkczEzEOspXFc4zkCBnJAFnIAPOQAtJO+sZ+NnxBSjqiUO5eyB3Z/SIPYn4yr62pLH9y9GnWP5sLQdMfoAzjc4P/0ROzPxtXOwfe/Rhwvcy6xMT1lbWaWcEpCOSUCOUhEZb1mCYhkfbbew9OrqKqrU88beSupDMih7yWkgihBoQcQRjVciXTozLYWaxQbJWFBDUbjsVq2ZHenVHJdh0HSF2MJX4kbPVEWrEctYidyOsB09MBl+9N40V2pvqjpOG1NIspU88reDSbXnGuIhw6CHDo1oGFwpd0DBZ6s7uyJ1ql3ZaIjC5VFByXIA4LkhBFyBXOc5ILhZyBXBnIC4WcgLh5yAuLyLvrIf42fEFKPciUH+peyE3aPSIPYn4ytFbUsx/cvRp9j+bC0HTH6AM33NfSInZH42rnYPvfow4XuZdYmJ6z71tZoeomUhBFAHJSEKSbM546L9icV1HFXZBZaWNQ7+wXGgiAa9Dv2PcsGOoW/yL9/9kK9P6kVhjFymzOkKhijcYlOyYisLTpwOo6CrKVV05KSBq5TXScTfN6DSXlwaGjEk4U616GE1OKkvJVZ3sbPYWTbpST3mG4CM++I86XHECmgC4bVKcW42RvjScYZVqV+cseagXlhI9ZnGb30w71glSnDwZZUpx1QxbPEYivsKip7lQq2bYdNOtSzIiKFyYjkuSEclyAOc9ABZyABnIAGcgBxIO+th/jZ8QUo9yJQ7l7RE7tPpEHsT8ZWqsW4/uXpmoWP5sK86Y/QBm25n6RE7L+bVzsH3P0YcL3P0XWLies+9bWaGJlIRyUhHJKAJCzYdxOv3BTgiymulxLKC0IMvLxIkbzbWmrdL6igaOkm5OSTTTCrOMINy0MwsafbMMz2il9HNrUtOqum7SvO4mk6U7ePBz6c1NXRKNasty0Bai4DnJ6DAbNsiRG8YAtY44NJwJG0V0VXRwGIySyS0f8kqVlO7NDXdNoEAMJ6xpeNy4YJ9YcV20KuVKMtUVypRlqiuWhkTiYMT/i/5h4KiWF+LM8sL8WVudsqbl+UxwHrN4zNo/dUSpzjqjNOlOOqGjLQP2hsUblQ4ZNMdge43FAhTOQK4WcgAZyABnIAcWe762H2jPiClDuROn3L2iN3avSYPYn4ytdUux/cvRqNj+bCvOmP0AZtuZ+kROy/m1c7B9z9GDC9zLpFxPWfetjNLEykI5caIENYkYk0bpu6b1BvYrcr9EWGBDzWgagtCVka0rKxi26hlR9LjbzCd9RBNLsHxNJ6QMB3qLdzjY3EZ5ZVois2DaRl4oP2HXPHRr6ws2KoKrC3nwZ6NTJL7GjwnggEXg3g6151pp2Z00zpxSAQiFTQi7ZMWtv8ADzXH6xlx+8NDl38FiOJCz1RrpTzKz1JsFbS0CAAgAIAibRyclI/LhgO9ZnFd7Me+qrlSjLVFU6EJaoq1pZAvFTAiB33X3H8wu9iolh34ZlnhH9LKzOSM3K+cY9o1kZzPzCoVMoSWqMs6c46oRh2n6w7wo2Kx3CmmOwI6sDsS6iuK5yQXHNnO+thdoz4wpQ7kTpv9a9oY7tfpMHsT8ZWyqaMf3L0ajY/mwrzpj9AGa7mXpETsv5tXPwfc/Rgwvc/RdIuJ6z71rZoeojEeAk2RbsM4sQlVtlbdxeyIOdEB0Nv79ClTV2TpK8iL3TMpfosHeYbqRowIqMWQzc53QTeB36lbKViGMr5I5VqzE3Q1FM4tjghSEW3JC1rt5ebxfDPRpb+65OPw/XiR/f8A2bcNV+llnL1zLGsSe5SSEHIz7oERsRuLTeNBGkFX0ajpzUkEZOLujRmzrYsERIZq1wF+rWD01uXfjNTipI3ZrxuhBs49vT1+KMzI5mheHabDyuL7QpZ0NVF5HjIgdeCD1KRNO50gYEAE5oNxvCAIK08kJKPeYeY71oZzT3jA94VcqUWUTw1OXgqNqbncdlTAe2INDXcR/ccCdiplQfgyTwcl2u5WpuDNyppFY9n4xVvc7DYVTKnbVGWUJR7kOLKtloiwy8EUewki8XOGhKMP1IUHaS9oPdgnIcaPBdDcHDeTho45xGIWqqacbJOStsazY/mwrzqD9AGabmPpETsv5tXPwnc/Rgwnc/RcZmJQnXU+9apMvk7DF7qqBWxJxUSLJGHNslJZ8eJhjTS6lzWjpJ96ui1GN2XRapwcmYvbM7Emoz40Q1c89wGho6AFnc7u5yKknOTkyOfDUlIraG74asUiDRpW5VkmHNM3HbUODmQWnSCKOf31IHf0KeVSVnodLA4fpnl+w4tqSdLxSw4YsOtviMFwa9B0p5fHgtnHK7Ea56qSK7iER6mkRbJ7I23BCibzEP1cQ0FcGuP7HDYt2DrZXlejLqFWzyvRl0j2e77Jr0HFdNxNTg/BFzENzeUCFW00VNNajXfnNNWkg9BUb2IXa0HUC34jOWA4bHexSVRrUmqzWpYmxhmhzuKCATXRXWrr9Lmm/S520g4JjDQAEAcxIYcKOAI1EVCAauVy0Mh5GKc5rN6cDWsM0bca3s5OwBVunHUzywtNu6VilZb7nk5EIfL5sUNaRm1DImJN2dxTtCU4vwZ62Gk+sTTLLaWto4UOoq06A+QBmm5h6RE7L+bVz8J3P0YMJ3P0WiZ5TvxH3rQ9SyWog4qJE5YwuIAxJA2paiSu7FVy6tjf4ggwz9TBuuwe8XF3UMB3qmtVu8q0RViJ5nlWiKm6Gq1IytDd8NWKRFok8lMnHT0w1mENtHRXam+qOk4bToV9NZmTo0HVnbx5NzhQWsaGtADWgBoGAAwC1HbSsrIiso7K+kQiBy23sPTqPQVmxNHiwt58FdWGZGZRXEEg3EXEHEELi5bdDnsQe9SSItiD3qaRFs03Ia3/AKTC3t5+thCh1ub9l37H+662Hq542eqOhh6ueNnqizOaDjetBpI+aseE/Dinow2KDgmVypRZGssF4iNqQ5lak4GgvvChw3cqVF5vsdZYTebDbDGLzU/hb/emxFaXSw8RKysVOBaUaCfq3ub0Yt/KblnU2tDIqko6MmZLLYi6Myv3mXH8p8Vaq+5dHF/JFis63ZaPyIja+q7iv2HHuV0akZaM0QrQnoySUy0CAAgBhvpdGIGDRTvN5/ZAD9AGZ7l/pMTsv5tWDCdzMGE7n6LRM8p34j71c9SyWrEHJEGRNtWkYTc1h47gRUYtBuJ68Qs9arkVlqRcraFPMJYlIosIvhqxSItDaJDViZBoEGdjQa71EiMrjmOc2tNdFdGTWglKUdGcRLcnP9zH/qv8Vcpsi6tT5M23JKK58lLOcS5zoMMlziS4ktFSScStUdDtUHenFvZFY3QLFzT9Ihi40EUDQcA7vwK5+Lodc6/cz4mnb9aKK+IsaRiuIvepJEWxWyrUfKxmRWYtN40OaeU09BCupycXdDhUcJZkbFDtgRILI8Kj4bxUjBzdBr0g3FdHPdZkdbi3ipR0FZe2YLric06nYbcE1UTGqsWSDSDeL1MsEpmVhxBR7Q4dIrs1JNJ6icU9SAtDJCG++E4sOo8ZviqZUU9DPPDJ6FUtTJyag1JZnN9ZnGGzEbFRKlJGSdCcfBXIzqdY2hUszMf2blTOwCAyIXjAMfxwdQFbx3FSjWnHRk4YipDRmwSxcWNLwA/NGcBgHUvA6Kroq9up2Ve3UQtWebLwYkZ/Jhsc89OaK070N2FKWVNiNjtq0uOLjU9ZTJEigDMty70mJ2X82rBhO5nPwnc/RaJnlO/EfernqWy1Yzmo4Y0uOj29CrqTUI5mQZU5hxiOLnYn/wBRceVRyd2QsN3w0KQmhvEYrEyDQ1itV0WVtDOK1XRZWxnFarosrZueSTqSEr2ML4Atse1HaoP/ABR9IlokNsVha8AtcCHA4EHFNpNWZdZNdTGMpbMMpGdDxYeNDd6zTh3jA9S5dSnklY5FaGSViGc9RSKbiL3qSRFstm53lGIEX6PFP1MY0FcGPNw7jh10WmjK3R6GrC1sssktGW60ZFzImYL848Q6wVOUbOxpnBqViftGOJWX4uIAa38R0+8q6TyxNE3w4dCElMrnNuiszhrbcdhuVSrblEcS13InZG3JaNyXivqu4rthx7lbGpGWhohWhLRkiplhG2nYUrM+dhtJ9YcV/wCYXqEqcZaoqnRhPVFflcgoUKYhxWxCWMdnFjwCajk0cOmmhUrDJSTuZ44OMZqSfQuS0m0zzdptfepRsBp40w6/s4dC7aS0bVXU0sZMZUyxy7l0sfzYVhrH6AMx3LPSYnZfzasOF7mc/Cdz9FpmeW78R96tepZLVkdM2c6Ye1odQVwpXrJv1LLWoSrNJOyEld2F/wDBjueH5D8yr/8Aly+f4/su4P3OHZEuP+cP6Z+ZNf8AGy+X4/sXA+4k/INx/wA9v9M/Mpr/AI9r6vx/ZF4b7iD9zx5/1Df6Z+dTWCa+r8f2QeEe/wCBF+5q8/6lv9I/OrFhWvP4IvBP5fj+xB+5c8/6pv8ARP8A2KxUGvJB4B/L8f2XuyrOMCXhQc4O3pjGF1KVzRStL6K5KysboQywUdhzNuzW9dyb0JS6IquUljtm4eaTmuBqx9K01imkEKipBSRlq01NWKm/IR/Pt/pn51TwfuZXhXv+P7Dhbn4djNtaemCabd8UlSW4LCX+r8f2OhuVPN4m29Ygn/sU+A9yfIP5fj+zQ7HkokODDZHeIz4Ypvmbmk0wJBJ41NNb1fFWXU6EItRSk7nFt2V9JaBn5ubUi6oJOtKcMxGpTzrUptpZPzMKpzc8a2X+zFZpU5Ixzozj4K/GNOsbQqWZ2OJLKSal+REJb6j+M3ureO5SjVlHRko15w0ZZLO3RIRoI8NzPvM4ze9uI7qq6OJX1I0wx0fqRcpSZZFY17DnNcKtN9471pTTV0bYyUldCyYzC92Oc32cAGDGFg6w453t9yqqHLxkrzRstj+bCtOoP0AZhuV+kxey/m1YcL3M5+D7n6LTNct34ne9Wy1LJaseWHBq4u1XDrP/AL2qdNdbllFdbk0rjQBAAQARQBwXJCuEIw0ouFxRrgcExhlADaNJMd0dXgouKIuCZHTNmPHJo72FQcGVSpvwRMw0tNCCD0qtlL6CDJp8M1Y4jqN3eMClma0I5mtC1ykw4QQ+Ljm5xoKXYjvotCf6bs2Rk8t5CcnbUvF5LwD6ruK7249ySnFijVjLySCmWDG0LIl4/nIbSfWpR/5heoyhGWqK50oT1RU7WyArUy8Sn3ImH5gP2WeeG+LMlTB/F/8AZVH5KzgjMhvhuGe4NzxxmAHE5w6Naz8Gd7NGR4apmUWjYZeC2GxrGijWgNaNQaKD3LopWVjspJKyELVnRAhPiH7Iu6SbgNpCG7CnLKrmAZckmKwm8lhJPSXFVSORiNUb3Y/mwrjsj9AGXblXpMXsv5tWLC9zOfg+5+i1zXLd+J3vVktSyWrJyzYOZDGs3nvV8FZGmmrRHSkTAgAIAKiAOHMSFYQiNISIsWHEb7U9ES0QyE64Y3qOYrzsXh2gw48Xrw2p5kSU0OmuBwvUiZzFhNcKOAI1EVSauJpPUjJiwYTiCKtvvGIPReoOmip0YsLKURN5zYbSakB2boaL/BFS+WyCtfLZFAjXXG4jRpCyM57FJS3ZiByIhp6ruMzYcO5CqSjoxxrThoyfkcvGYR4Zb95nGHe037Kq6OIXlGiOMX1Is1n2rAmBWFEa7oB4w62m8K+M4y0ZqhUjPtY9UiYEAUPdTtPNbLy4N8SI17/wscKDvcQf+Kpqy0RhxtS2WG7M73Q5TezLk4xITnd2+OA9iczNiY2ys3Gx/NhWnXH6AMt3KfSYvZfzasWG7mc/B9z9FybBz4xb9416gTVW2vIuteViwLQagIACACKACzkAGCgA0AcRYYcKFDE1cj48i7Rf7CoOJW4MjY7S24gjrVbKn0G7ZhzDVriOo/tpSu0RzNaDuDb7m8tocNYuPgpKo/JNVmtSakptsZuc2tMLxQ3K2Mrq5fGSkrocJkhpO2bBjecY13TSjh1OF6jKKepCVOMtUVm08iAb4ESh9V94/MLxsKolh9jLPCfFlPtew5mXqYkN2b6zeMzaMO9Z505R1RjqUZw1RBGIQagkEYEGh7iFVcovsbbk9AiQ5aE2K5zomaC8uJc6pvoScaVp3Lp001FXO5Ri1BKWpIqZYYnlPPfTbUAB4oiw4DDoo2IGuI7847FjnK8/3OJWnxK/7pfkU3bWBsxLgCgEAgDUA80V8zTju6JrNj+bCtOkP0AZZuUekxey/m1Y8N3M52D736NCs2Fx4jvvEDbf+y0QXVs2U11bJFWFoEABABEIATeEhMRcUiItAJpemiSOGzjNN3uRmQsyF2uBwvTJBPYHChAI6b0A1cjpqxobuSS07RsUHTTKpUk9CGnLGjNwGcNbfBVOm0USpSRMzLxKy12LW0HS539zVWv9MS9/44FLl7YjweQ809U3t2HDuWVTktDEqso6MmZPLVuEZhH3mXjvaVaq+5dHFL6kWGQtWBH83Ea46q0d+U3q6M4y0NMKkZaMeqRMiJzJqTivD3Qmh4cHVbxakGvGAuPeq3Sg3exTKhTk7tEurC4i8qLT+iysWLpa0hv4nXN9pCjOWWNyqtUyQcjE8l4dZmE46IsLaYjVzm/1RX3RwYd8fa/kmt3H0mB2J+Ny31Do47uiavY/mwrDpD9AGV7k/pMXsv5tWPD9zOdg+5+jUYUPNFOknaarWlY6CVjtMYEABAAQAEAcPhApWFYKK05pDdVEMHoRj5d/qlQsyrKxMQIzb2hw6krMVpLQcQpmYHKhl3VQFNOWxJSn5Q/gxM4YOb0OCmmWJ3FExiM3KsitzXtDhjTp1pNJ6kZRUlZlctDJBrr4T80+q+9u0Xj2qmVHYzzw1+1lbm8m5xppvRd0tII96odKexllQqLwMn5Oz2IgPrrGbX3qPCnsQ4FXYlbOmbbgUG9PiNH2Yma4/mzqqyLrR8F0JYmPi/svFkTUWLDDosIwX1ILC4Ow01GtaoNtXasbqcpSjeSsx6pEygbq5jxWQoEKFFeKmI8sY5w4oowEgdJNOgLPXb6JHPx7k0opPfQqeT1kzDIkGsGMPrYZJMJ4A47cTTUsWWTqJ2eq8HOp058SP6XqvD3Fd3H0mB2J+Ny6NQ347uiavY/mwrDpD9AGD5N5RukYjokMMeXNzCHE0pUG6h6Fz6dTI7o41Ktw3dFh4UpjmoG1/ireYexfzz2QXCnMc1A2v8U+Yewc89kEd1WY5qBtf4o472Fz72QXCtM81A2v8U+Ow597ILhXmeagbX+KOOw597ILhYmeZgbX+KfGYc+9kFwszPMwNr/FHGYc/LZBcLMzzMDa/wAUcZhz8tkFwtTXMwNr/FPjC5+WyC4W5rmYG1/ijij5+WyC4XJrmYG1/ijihz8tkFwuzXMwNr/FPihz8tkDhdmuZgbX+KOKHPy2QXC9NczA2v8AFHFDn5bA4X5rmIG1/inxA56XxC4X5rmIG1/ijiBz0viFwwTXMQNr/FHEHz0viDhgmuYgbX+KOIHPS+IXDDNcxA2v8UcQOel8QcMM1zEDa/xRxA56XxBwwzXMQNr/ABTzhz0viDhhmuYgbX+KM4c9L4lUywypiWk9sSIxjCxhYAwmhFSamp6VCUrmetWdVq6PQVj+bCvO0P0AM4tnscakIA48lQ9SAB5Kh6kADyVD1IAHkqHqQAPJUPUgAeSoepAA8lQ9SAB5Kh6kADyVD1IAHkqHqQAPJUPUgAeSoepAA8lQ9SAB5Kh6kADyVD1IAHkqHqQAPJUPUgAeSoepAA8lQ9SAB5Kh6kADyVD1IAHkqHqQAPJcPUgB5ChBooEAdoACAAgAIACAAgAIACAAgAIACAAgAIACAAgAIACAAgAIACAAgAIACAAgAIACAAgD/9k="/>
          <p:cNvSpPr>
            <a:spLocks noChangeAspect="1" noChangeArrowheads="1"/>
          </p:cNvSpPr>
          <p:nvPr/>
        </p:nvSpPr>
        <p:spPr bwMode="auto">
          <a:xfrm>
            <a:off x="307975" y="-10128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9" name="Picture 6" descr="http://www.straxx.com/store/wp-content/uploads/2012/05/excel-2010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19" y="1988840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69" y="2420888"/>
            <a:ext cx="8496944" cy="168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250561" y="609329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註：新北市資料為例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6436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匯入資料庫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003A289-9A7C-4DCE-A337-2E6BD80B3F52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04864"/>
            <a:ext cx="3529118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435" y="2204864"/>
            <a:ext cx="3918325" cy="2448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向右箭號 2"/>
          <p:cNvSpPr/>
          <p:nvPr/>
        </p:nvSpPr>
        <p:spPr>
          <a:xfrm>
            <a:off x="3851920" y="3429000"/>
            <a:ext cx="79208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708630" y="299695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按下匯入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81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檢查旅行時間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003A289-9A7C-4DCE-A337-2E6BD80B3F52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36712"/>
            <a:ext cx="7128792" cy="55071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8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檢查旅行時間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800" dirty="0" smtClean="0"/>
              <a:t>在此頁面可以針對</a:t>
            </a:r>
            <a:r>
              <a:rPr lang="en-US" altLang="zh-TW" sz="2800" dirty="0" smtClean="0"/>
              <a:t>google </a:t>
            </a:r>
            <a:r>
              <a:rPr lang="zh-TW" altLang="en-US" sz="2800" dirty="0" smtClean="0"/>
              <a:t>預估的時間進行微調，修改後的旅行時間會回存到資料庫。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/>
              <a:t>當下次再度查詢此筆資料時，資料庫吐出來的資料是修改後的資料。</a:t>
            </a:r>
            <a:endParaRPr lang="zh-TW" altLang="en-US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003A289-9A7C-4DCE-A337-2E6BD80B3F52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17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排班</a:t>
            </a:r>
            <a:r>
              <a:rPr lang="zh-TW" altLang="en-US" dirty="0" smtClean="0"/>
              <a:t>畫面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003A289-9A7C-4DCE-A337-2E6BD80B3F52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506682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5580112" y="2852936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hlinkClick r:id="rId4" action="ppaction://hlinksldjump"/>
          </p:cNvPr>
          <p:cNvSpPr/>
          <p:nvPr/>
        </p:nvSpPr>
        <p:spPr>
          <a:xfrm>
            <a:off x="6084168" y="2852936"/>
            <a:ext cx="5760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hlinkClick r:id="rId4" action="ppaction://hlinksldjump"/>
          </p:cNvPr>
          <p:cNvSpPr/>
          <p:nvPr/>
        </p:nvSpPr>
        <p:spPr>
          <a:xfrm>
            <a:off x="5004048" y="2852936"/>
            <a:ext cx="5760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29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1">
      <a:majorFont>
        <a:latin typeface="Arial Black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2045</TotalTime>
  <Words>874</Words>
  <Application>Microsoft Office PowerPoint</Application>
  <PresentationFormat>如螢幕大小 (4:3)</PresentationFormat>
  <Paragraphs>183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預設簡報設計</vt:lpstr>
      <vt:lpstr>高雄復康巴士自動排班系統</vt:lpstr>
      <vt:lpstr>系統功能</vt:lpstr>
      <vt:lpstr>登入系統</vt:lpstr>
      <vt:lpstr>上傳車輛表</vt:lpstr>
      <vt:lpstr>上傳乘客預約表</vt:lpstr>
      <vt:lpstr>匯入資料庫</vt:lpstr>
      <vt:lpstr>檢查旅行時間</vt:lpstr>
      <vt:lpstr>檢查旅行時間</vt:lpstr>
      <vt:lpstr>排班畫面</vt:lpstr>
      <vt:lpstr>排班按鈕</vt:lpstr>
      <vt:lpstr>排班示意圖</vt:lpstr>
      <vt:lpstr>新北市區域的排班規則</vt:lpstr>
      <vt:lpstr>通用排班規則</vt:lpstr>
      <vt:lpstr>權重預約表</vt:lpstr>
      <vt:lpstr>報表</vt:lpstr>
      <vt:lpstr>報表</vt:lpstr>
      <vt:lpstr>工作時程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圖像化輔助排班系統</dc:title>
  <dc:creator>張凱傑</dc:creator>
  <cp:lastModifiedBy>claude</cp:lastModifiedBy>
  <cp:revision>218</cp:revision>
  <dcterms:created xsi:type="dcterms:W3CDTF">2014-04-17T02:01:23Z</dcterms:created>
  <dcterms:modified xsi:type="dcterms:W3CDTF">2014-04-23T06:08:19Z</dcterms:modified>
</cp:coreProperties>
</file>