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4yG8GoadIW2pawBAPtSSAzyNX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983319-416A-4034-BDE9-91BA8614DF0D}">
  <a:tblStyle styleId="{FE983319-416A-4034-BDE9-91BA8614DF0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696A6BCB-5FBA-437E-9A96-4BCAE96B02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HSB</a:t>
            </a:r>
            <a:endParaRPr lang="ko-KR" altLang="en-US" dirty="0"/>
          </a:p>
        </c:rich>
      </c:tx>
      <c:layout>
        <c:manualLayout>
          <c:xMode val="edge"/>
          <c:yMode val="edge"/>
          <c:x val="0.4844843969371167"/>
          <c:y val="2.2014611858124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3686948108327788"/>
          <c:y val="0.14830790839643243"/>
          <c:w val="0.71547501939702951"/>
          <c:h val="0.73183305445681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</c:f>
              <c:strCache>
                <c:ptCount val="1"/>
                <c:pt idx="0">
                  <c:v>HSB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B6-4B0D-BC01-67139F61A5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</c:f>
              <c:strCache>
                <c:ptCount val="1"/>
                <c:pt idx="0">
                  <c:v>HSB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B6-4B0D-BC01-67139F61A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482368"/>
        <c:axId val="403483352"/>
      </c:barChart>
      <c:catAx>
        <c:axId val="40348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483352"/>
        <c:crosses val="autoZero"/>
        <c:auto val="1"/>
        <c:lblAlgn val="ctr"/>
        <c:lblOffset val="100"/>
        <c:noMultiLvlLbl val="0"/>
      </c:catAx>
      <c:valAx>
        <c:axId val="403483352"/>
        <c:scaling>
          <c:orientation val="minMax"/>
          <c:max val="7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PLATE_NO_count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48236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5346888585769665"/>
          <c:y val="0.49947093117846025"/>
          <c:w val="9.19159000960873E-2"/>
          <c:h val="0.136904141347180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HSB</a:t>
            </a:r>
            <a:endParaRPr lang="ko-KR" altLang="en-US" dirty="0"/>
          </a:p>
        </c:rich>
      </c:tx>
      <c:layout>
        <c:manualLayout>
          <c:xMode val="edge"/>
          <c:yMode val="edge"/>
          <c:x val="0.53580570411217032"/>
          <c:y val="2.2014611858124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4786690404936082"/>
          <c:y val="0.16088768660107516"/>
          <c:w val="0.71547501939702951"/>
          <c:h val="0.73183305445681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HSB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E-4526-B8D9-0CF44C6274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HSB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FE-4526-B8D9-0CF44C627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482368"/>
        <c:axId val="403483352"/>
      </c:barChart>
      <c:catAx>
        <c:axId val="40348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483352"/>
        <c:crosses val="autoZero"/>
        <c:auto val="1"/>
        <c:lblAlgn val="ctr"/>
        <c:lblOffset val="100"/>
        <c:noMultiLvlLbl val="0"/>
      </c:catAx>
      <c:valAx>
        <c:axId val="403483352"/>
        <c:scaling>
          <c:orientation val="minMax"/>
          <c:max val="0.70000000000000007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SCALE_mean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48236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3981508234614288"/>
          <c:y val="0.50261587572962096"/>
          <c:w val="9.19159000960873E-2"/>
          <c:h val="0.136904141347180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dirty="0"/>
              <a:t>ROLLING_DESCALING</a:t>
            </a:r>
            <a:endParaRPr lang="ko-KR" altLang="en-US" sz="1600" dirty="0"/>
          </a:p>
        </c:rich>
      </c:tx>
      <c:layout>
        <c:manualLayout>
          <c:xMode val="edge"/>
          <c:yMode val="edge"/>
          <c:x val="0.25194814809829247"/>
          <c:y val="1.0106613899907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3686948108327788"/>
          <c:y val="0.14830790839643243"/>
          <c:w val="0.71547501939702951"/>
          <c:h val="0.7318330544568197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FC7-4704-B8A0-80CD8BD6F6D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C7-4704-B8A0-80CD8BD6F6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C7-4704-B8A0-80CD8BD6F6D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FC7-4704-B8A0-80CD8BD6F6D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C7-4704-B8A0-80CD8BD6F6DB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172</c:v>
                </c:pt>
                <c:pt idx="2">
                  <c:v>15</c:v>
                </c:pt>
                <c:pt idx="3">
                  <c:v>208</c:v>
                </c:pt>
                <c:pt idx="4">
                  <c:v>20</c:v>
                </c:pt>
                <c:pt idx="5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B6-4B0D-BC01-67139F61A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482368"/>
        <c:axId val="403483352"/>
      </c:barChart>
      <c:catAx>
        <c:axId val="40348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483352"/>
        <c:crosses val="autoZero"/>
        <c:auto val="1"/>
        <c:lblAlgn val="ctr"/>
        <c:lblOffset val="100"/>
        <c:noMultiLvlLbl val="0"/>
      </c:catAx>
      <c:valAx>
        <c:axId val="403483352"/>
        <c:scaling>
          <c:orientation val="minMax"/>
          <c:max val="3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PLATE_NO_count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482368"/>
        <c:crosses val="autoZero"/>
        <c:crossBetween val="between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dirty="0"/>
              <a:t>ROLLING_DESCALING</a:t>
            </a:r>
            <a:endParaRPr lang="ko-KR" altLang="en-US" sz="1600" dirty="0"/>
          </a:p>
        </c:rich>
      </c:tx>
      <c:layout>
        <c:manualLayout>
          <c:xMode val="edge"/>
          <c:yMode val="edge"/>
          <c:x val="0.2690436290089569"/>
          <c:y val="2.2014611858124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3686948108327788"/>
          <c:y val="0.1545977974987538"/>
          <c:w val="0.71547501939702951"/>
          <c:h val="0.7255431653544983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13-498D-8068-2C1852B8677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3-498D-8068-2C1852B8677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13-498D-8068-2C1852B8677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E13-498D-8068-2C1852B8677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E13-498D-8068-2C1852B86777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0.85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  <c:pt idx="5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E13-498D-8068-2C1852B86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482368"/>
        <c:axId val="403483352"/>
      </c:barChart>
      <c:catAx>
        <c:axId val="40348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483352"/>
        <c:crosses val="autoZero"/>
        <c:auto val="1"/>
        <c:lblAlgn val="ctr"/>
        <c:lblOffset val="100"/>
        <c:noMultiLvlLbl val="0"/>
      </c:catAx>
      <c:valAx>
        <c:axId val="403483352"/>
        <c:scaling>
          <c:orientation val="minMax"/>
          <c:max val="0.9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SCALE_mean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482368"/>
        <c:crosses val="autoZero"/>
        <c:crossBetween val="between"/>
        <c:minorUnit val="0.1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세가지 세부 가열공정의 온도와 시간 중 불량율과는 세 세부 가열공정 모두 공정온도만 관련있다고 강하게 생각됨. 6분이상인 데이터가 있는 3번공정은 특히 더.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2번 그래프을 보고, 원 데이터를 확인해보니 FUR_SZ_TEMP 온도가(위에서 확인해보았듯 FUR_EXTEMP와 같은값을 가짐) 1175도 초과하면 ROLLING_TEMP_T5, HSB, ROLLING_DESCALING 와 관련 없이 죄다 불량 -&gt; 마지막 on/off 스위치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a1d985eb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a1d985eb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7a1d985eb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FUR_NO 3호기의 불량률이 다소 높은데 가열로 공정에 해당하는 FUR_NO는 FUR_SZ_TEMP와 관련이 있을것이다.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위의 '시간별 FUR_NO 양품률(FUR_SZ_TEMP 관련)' 그래프를 보면 그 관계를 확인할 수 있다.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15시부터 전체 FUR_NO에 문제가 생겼고 3호기의 문제가 확연히 큼을 볼 수 있다. 그후 문제를 잘 해결하였는지 33시에는 다른 호기와는 다르게 문제를 일으키지 않았다.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시간별 WORK_GR 양품률(FUR_SZ_TEMP 관련), 시간별 FUR_NO 양품률(FUR_SZ_TEMP 관련) 두 그래프 개형을 비교해 보면 어느시간에 어느 WORK_GR이 어느 FUR_NO에서 근무하였는지 알 수 있다. 예를 들어 15시에 FUR_NO 3호기에서 WORK_GR 1조가 근무했을 것이다.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a1d985ebe_8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FUR_NO, FUR_NO_ROW, WORK_GR 세 칼럼을 변인으로 추정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첫번째 FUR_NO에선 3번이 문제가 있음을 알 수 있다. 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두번째 FUR_NO_ROW에선 1번라인 2번라인이 큰 차이 없음을 볼 수 있다.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g17a1d985ebe_8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a1d985ebe_8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빨간선 위의 각각의 셀이 의미하는것 : 시간대 별 스위치_공정 각각의 공정 정상률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switches_mean : 시간대 별 각각 공정 정상률을 곱한 값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original_mean : 원본데이터의 시간대 별 양품률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Helvetica Neue"/>
              <a:buChar char="●"/>
            </a:pPr>
            <a:r>
              <a:rPr lang="ko-KR" sz="10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이 두개는 보통 같은 값을 가질것이라 예상하고 대부분은 그러한데, 몇몇 구간에서는 다른 값을 가지고 있음을 볼 수 있다. -&gt; 그 구간에서는 2개 이상(3,4개는 데이터상에 없다.)의 공정에 오류가 생긴 것</a:t>
            </a:r>
            <a:endParaRPr sz="10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7a1d985ebe_8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a1d985ebe_8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7a1d985ebe_8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6796E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FUR_SZ_TIME, ROLLING_TEMP_T5, HSB, ROLLING_DESCALING 네개 칼럼들 핸들링한 데이터를 추출해 머신러닝을 돌려보니, 그 네 칼럼 제외하고 양품률에 관여하는 요소가 없어 의미가 없었음. 그래서 추출전 데이터를 활용해 머신러닝을 돌려보겠음.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6796E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DecisionTree 모델에서 좋은 결과가 기대됨.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ko-KR" sz="1100">
                <a:latin typeface="Arial"/>
                <a:ea typeface="Arial"/>
                <a:cs typeface="Arial"/>
                <a:sym typeface="Arial"/>
              </a:rPr>
              <a:t>데이터 처리 과정에서, FUR SZ TIME, ROLLING TEMP T5, HSB, ROLLING DESCALING 위 4개 요소가 핵심적인 양품 영향요소로 확인되었기에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위 요소와 머신러닝 결과값 비교를 위해 머신러닝을 돌려보았음.</a:t>
            </a:r>
            <a:endParaRPr sz="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g17a1d985ebe_8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a1d985ebe_8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Decision Tree 결과값을 보니 양품률이 70%이다. 실제 양품률에 67%에 비해 3% 오차가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7" name="Google Shape;317;g17a1d985ebe_8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a1d985ebe_1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a1d985ebe_1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7a1d985ebe_1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a1d985ebe_8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ROLLING_DESCALING에 문제가 있다는것을 인지하고 RDnum칼럼으로 교체하여 DT양품률과 실제양품률이 같다는것을 확인</a:t>
            </a:r>
            <a:endParaRPr/>
          </a:p>
        </p:txBody>
      </p:sp>
      <p:sp>
        <p:nvSpPr>
          <p:cNvPr id="344" name="Google Shape;344;g17a1d985ebe_8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a1d985ebe_8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7a1d985ebe_8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a1d985ebe_8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7a1d985ebe_8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6796E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밀도와 STEEL_KIND간의 관계가 있을 것이라 생각했는데, 소수점4자리까지도 유의미한 결과는 도출되지 않았다.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50">
                <a:solidFill>
                  <a:srgbClr val="6796E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소수점 2자리로 반올림하니 카테고리컬한 자료가 되었는데, 강철의 밀도차가 이런식으로 구분되는 것은 불가능하다. 따라서 데이터원본의 제품 물성에 관한 값들이 실제데이터에서 다소 변주 되었음을 확인할 수 있다.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a1d985ebe_1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7a1d985ebe_1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결과적으로 수율에 관여하는 요소는 FUR_SZ_TEMP , HSB 적용 여부, ROLLING_DESCALING 작업 횟수, </a:t>
            </a:r>
            <a:r>
              <a:rPr lang="ko-KR"/>
              <a:t>ROLLING_TEMP_T5(</a:t>
            </a:r>
            <a:r>
              <a:rPr lang="ko-KR"/>
              <a:t>롤링 온도) 넷 뿐이고,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이 네 공정의 정상 공정률은 FUR_NO , WORK_GR에 종속되는 경향을 보인다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7a1d985ebe_1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a1d985ebe_8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7a1d985ebe_8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a1d985ebe_8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7a1d985ebe_8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인공지능을 활용해 여러 분야에서 연구를 하며 불량 발생 원인을 예측하여 줄이고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그래서 머신러닝을 통해 불량률을 해소할 필요성을 느꼈다.</a:t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/>
              <a:t>양품(scale)여부를 모든 컬럼별로 양품률로 확인한 데이터. // 평균 67%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칼럼별 양품률을 확인해보니SZ_TIME, steel_KIND가 양품률에 HSB, ROLLING_DESCALING이 불량에 관여할 것이라고고 예상을 했습니다</a:t>
            </a:r>
            <a:r>
              <a:rPr lang="ko-KR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두께,너비,길이 이용해 부피만듬 무게, 부피 이용해 밀도 칼럼 만듬. 이유: 밀도를 이용해 SPEC, STEEL_KIND 칼럼을 분류할 수 있을 것 같아서.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SCALE 양품을 </a:t>
            </a:r>
            <a:r>
              <a:rPr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200">
                <a:latin typeface="Arial"/>
                <a:ea typeface="Arial"/>
                <a:cs typeface="Arial"/>
                <a:sym typeface="Arial"/>
              </a:rPr>
              <a:t>, 불량을 </a:t>
            </a:r>
            <a:r>
              <a:rPr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200">
                <a:latin typeface="Arial"/>
                <a:ea typeface="Arial"/>
                <a:cs typeface="Arial"/>
                <a:sym typeface="Arial"/>
              </a:rPr>
              <a:t>으로 설정한 이유 : mean을 하면 양품률을 쉽게 구할 수 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48시간제 적용이유: Timeline을 int형 자료로 만들기 위해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a1d985eb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a1d985eb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7a1d985eb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34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24.png"/><Relationship Id="rId5" Type="http://schemas.openxmlformats.org/officeDocument/2006/relationships/image" Target="../media/image41.png"/><Relationship Id="rId6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oleObject" Target="../embeddings/oleObject2.bin"/><Relationship Id="rId13" Type="http://schemas.openxmlformats.org/officeDocument/2006/relationships/oleObject" Target="../embeddings/oleObject3.bin"/><Relationship Id="rId1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3.jp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oleObject" Target="../embeddings/oleObject1.bin"/><Relationship Id="rId7" Type="http://schemas.openxmlformats.org/officeDocument/2006/relationships/oleObject" Target="../embeddings/oleObject1.bin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251562" y="5939822"/>
            <a:ext cx="14470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이용진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9200596" y="5355047"/>
            <a:ext cx="15069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이정진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676256" y="5737953"/>
            <a:ext cx="14367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백광현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14996" y="5830287"/>
            <a:ext cx="1239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팀장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751499" y="5721840"/>
            <a:ext cx="1262107" cy="64633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872575" y="2595575"/>
            <a:ext cx="6404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불량률 33%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</a:rPr>
              <a:t>발생원인에 대한</a:t>
            </a: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연구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(데이터 분석과 머신러닝을 이용하여)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2796466" y="2104008"/>
            <a:ext cx="0" cy="273432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>
            <a:endCxn id="96" idx="1"/>
          </p:cNvCxnSpPr>
          <p:nvPr/>
        </p:nvCxnSpPr>
        <p:spPr>
          <a:xfrm flipH="1" rot="10800000">
            <a:off x="2796380" y="4835446"/>
            <a:ext cx="1410900" cy="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"/>
          <p:cNvCxnSpPr/>
          <p:nvPr/>
        </p:nvCxnSpPr>
        <p:spPr>
          <a:xfrm>
            <a:off x="9341527" y="2104008"/>
            <a:ext cx="16278" cy="273432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4207280" y="4650780"/>
            <a:ext cx="3818873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Team Project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"/>
          <p:cNvCxnSpPr>
            <a:stCxn id="96" idx="3"/>
          </p:cNvCxnSpPr>
          <p:nvPr/>
        </p:nvCxnSpPr>
        <p:spPr>
          <a:xfrm>
            <a:off x="8026153" y="4835446"/>
            <a:ext cx="133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2796466" y="2093726"/>
            <a:ext cx="6545061" cy="1028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모니터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404" y="1326894"/>
            <a:ext cx="845172" cy="84517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6611388" y="1587066"/>
            <a:ext cx="291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3조 프로젝트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0623162" y="5348149"/>
            <a:ext cx="14470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박종서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0623152" y="5939837"/>
            <a:ext cx="144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윤정태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 txBox="1"/>
          <p:nvPr/>
        </p:nvSpPr>
        <p:spPr>
          <a:xfrm>
            <a:off x="295408" y="258410"/>
            <a:ext cx="11601173" cy="63411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2" name="Google Shape;222;p9"/>
          <p:cNvCxnSpPr/>
          <p:nvPr/>
        </p:nvCxnSpPr>
        <p:spPr>
          <a:xfrm>
            <a:off x="1639715" y="1017378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9"/>
          <p:cNvSpPr/>
          <p:nvPr/>
        </p:nvSpPr>
        <p:spPr>
          <a:xfrm>
            <a:off x="867357" y="534032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141872" y="706667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1753738" y="397003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가열로 공정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00" y="1124675"/>
            <a:ext cx="10632873" cy="5420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9"/>
          <p:cNvCxnSpPr/>
          <p:nvPr/>
        </p:nvCxnSpPr>
        <p:spPr>
          <a:xfrm>
            <a:off x="1229700" y="5041800"/>
            <a:ext cx="9714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9"/>
          <p:cNvCxnSpPr/>
          <p:nvPr/>
        </p:nvCxnSpPr>
        <p:spPr>
          <a:xfrm>
            <a:off x="1224450" y="3216175"/>
            <a:ext cx="9720000" cy="1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 txBox="1"/>
          <p:nvPr/>
        </p:nvSpPr>
        <p:spPr>
          <a:xfrm>
            <a:off x="295408" y="258410"/>
            <a:ext cx="11601300" cy="63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5" name="Google Shape;235;p10"/>
          <p:cNvCxnSpPr/>
          <p:nvPr/>
        </p:nvCxnSpPr>
        <p:spPr>
          <a:xfrm>
            <a:off x="1639715" y="1017378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10"/>
          <p:cNvSpPr/>
          <p:nvPr/>
        </p:nvSpPr>
        <p:spPr>
          <a:xfrm>
            <a:off x="867357" y="534032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1141872" y="706667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1753738" y="397003"/>
            <a:ext cx="77356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 Result</a:t>
            </a:r>
            <a:endParaRPr/>
          </a:p>
        </p:txBody>
      </p:sp>
      <p:sp>
        <p:nvSpPr>
          <p:cNvPr id="239" name="Google Shape;239;p10"/>
          <p:cNvSpPr txBox="1"/>
          <p:nvPr/>
        </p:nvSpPr>
        <p:spPr>
          <a:xfrm>
            <a:off x="5521625" y="4297300"/>
            <a:ext cx="6888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원본데이터의 양품 개수 : </a:t>
            </a:r>
            <a:r>
              <a:rPr lang="ko-KR" sz="1600"/>
              <a:t>총</a:t>
            </a: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714 - </a:t>
            </a:r>
            <a:r>
              <a:rPr lang="ko-KR" sz="1600"/>
              <a:t>불량</a:t>
            </a: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231 = 483</a:t>
            </a:r>
            <a:endParaRPr sz="1600"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 네가지 공정이 정상일때  총제품수      :         </a:t>
            </a: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483</a:t>
            </a:r>
            <a:endParaRPr b="0"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lang="ko-KR" sz="1600">
                <a:solidFill>
                  <a:schemeClr val="dk1"/>
                </a:solidFill>
              </a:rPr>
              <a:t>즉 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SZ1175, HSB, RDnum, RT1000</a:t>
            </a: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네가지 </a:t>
            </a:r>
            <a:r>
              <a:rPr lang="ko-KR" sz="1600"/>
              <a:t>Factor만이</a:t>
            </a: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불량률에 관여</a:t>
            </a:r>
            <a:r>
              <a:rPr lang="ko-KR" sz="1600"/>
              <a:t> -&gt; on/off 스위치형 데이터이다.</a:t>
            </a:r>
            <a:endParaRPr/>
          </a:p>
        </p:txBody>
      </p:sp>
      <p:pic>
        <p:nvPicPr>
          <p:cNvPr id="240" name="Google Shape;24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300" y="1154475"/>
            <a:ext cx="8801100" cy="28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a1d985ebe_0_8"/>
          <p:cNvSpPr txBox="1"/>
          <p:nvPr/>
        </p:nvSpPr>
        <p:spPr>
          <a:xfrm>
            <a:off x="1900093" y="1924354"/>
            <a:ext cx="375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7a1d985eb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750" y="0"/>
            <a:ext cx="57564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7a1d985eb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249" y="1575572"/>
            <a:ext cx="6537349" cy="39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7a1d985ebe_0_8"/>
          <p:cNvSpPr txBox="1"/>
          <p:nvPr/>
        </p:nvSpPr>
        <p:spPr>
          <a:xfrm>
            <a:off x="3425975" y="3224613"/>
            <a:ext cx="5756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chemeClr val="lt1"/>
                </a:solidFill>
              </a:rPr>
              <a:t>Data Visualising &amp; Analysis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 txBox="1"/>
          <p:nvPr/>
        </p:nvSpPr>
        <p:spPr>
          <a:xfrm>
            <a:off x="295413" y="186692"/>
            <a:ext cx="11601173" cy="63411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6" name="Google Shape;256;p11"/>
          <p:cNvCxnSpPr/>
          <p:nvPr/>
        </p:nvCxnSpPr>
        <p:spPr>
          <a:xfrm>
            <a:off x="1639715" y="1017378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11"/>
          <p:cNvSpPr/>
          <p:nvPr/>
        </p:nvSpPr>
        <p:spPr>
          <a:xfrm>
            <a:off x="867357" y="534032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1141872" y="706667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1753738" y="397003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per Time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938" y="1202427"/>
            <a:ext cx="9420073" cy="49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2"/>
          <p:cNvSpPr txBox="1"/>
          <p:nvPr/>
        </p:nvSpPr>
        <p:spPr>
          <a:xfrm>
            <a:off x="295358" y="335110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867357" y="534032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1141872" y="706667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1753738" y="397003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FUR_SZ_TEMP per Time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70" name="Google Shape;2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50" y="1144588"/>
            <a:ext cx="7662377" cy="520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7000" y="1017375"/>
            <a:ext cx="3251474" cy="5337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12"/>
          <p:cNvCxnSpPr/>
          <p:nvPr/>
        </p:nvCxnSpPr>
        <p:spPr>
          <a:xfrm flipH="1" rot="10800000">
            <a:off x="1639715" y="1010178"/>
            <a:ext cx="6473400" cy="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3" name="Google Shape;27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948" y="2526224"/>
            <a:ext cx="218582" cy="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0648" y="1801249"/>
            <a:ext cx="218582" cy="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0648" y="3594611"/>
            <a:ext cx="218582" cy="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0648" y="5387949"/>
            <a:ext cx="218582" cy="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0648" y="4908524"/>
            <a:ext cx="218582" cy="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948" y="4223561"/>
            <a:ext cx="218582" cy="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948" y="5920874"/>
            <a:ext cx="218582" cy="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8773" y="5550724"/>
            <a:ext cx="218582" cy="2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17a1d985ebe_8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7a1d985ebe_8_16"/>
          <p:cNvSpPr txBox="1"/>
          <p:nvPr/>
        </p:nvSpPr>
        <p:spPr>
          <a:xfrm>
            <a:off x="345396" y="396935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7" name="Google Shape;287;g17a1d985ebe_8_16"/>
          <p:cNvCxnSpPr/>
          <p:nvPr/>
        </p:nvCxnSpPr>
        <p:spPr>
          <a:xfrm>
            <a:off x="1639715" y="1017378"/>
            <a:ext cx="838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g17a1d985ebe_8_16"/>
          <p:cNvSpPr/>
          <p:nvPr/>
        </p:nvSpPr>
        <p:spPr>
          <a:xfrm>
            <a:off x="867357" y="534032"/>
            <a:ext cx="337500" cy="31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7a1d985ebe_8_16"/>
          <p:cNvSpPr/>
          <p:nvPr/>
        </p:nvSpPr>
        <p:spPr>
          <a:xfrm>
            <a:off x="1141872" y="706667"/>
            <a:ext cx="337500" cy="310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7a1d985ebe_8_16"/>
          <p:cNvSpPr txBox="1"/>
          <p:nvPr/>
        </p:nvSpPr>
        <p:spPr>
          <a:xfrm>
            <a:off x="1547803" y="396925"/>
            <a:ext cx="980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4개 스위치 공정의 pass/fail에 관여되는 변인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7a1d985ebe_8_16"/>
          <p:cNvSpPr txBox="1"/>
          <p:nvPr/>
        </p:nvSpPr>
        <p:spPr>
          <a:xfrm>
            <a:off x="2062975" y="5278850"/>
            <a:ext cx="8380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5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▶ </a:t>
            </a:r>
            <a:r>
              <a:rPr lang="ko-KR" sz="185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FUR_NO, FUR_NO_ROW, WORK_GR 세 칼럼이 변인으로 추정된다.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2" name="Google Shape;292;g17a1d985ebe_8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875" y="1421513"/>
            <a:ext cx="9808200" cy="360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17a1d985ebe_8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7a1d985ebe_8_24"/>
          <p:cNvSpPr txBox="1"/>
          <p:nvPr/>
        </p:nvSpPr>
        <p:spPr>
          <a:xfrm>
            <a:off x="295408" y="258410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9" name="Google Shape;299;g17a1d985ebe_8_24"/>
          <p:cNvCxnSpPr/>
          <p:nvPr/>
        </p:nvCxnSpPr>
        <p:spPr>
          <a:xfrm>
            <a:off x="1639715" y="1017378"/>
            <a:ext cx="838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g17a1d985ebe_8_24"/>
          <p:cNvSpPr/>
          <p:nvPr/>
        </p:nvSpPr>
        <p:spPr>
          <a:xfrm>
            <a:off x="867357" y="534032"/>
            <a:ext cx="337500" cy="31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7a1d985ebe_8_24"/>
          <p:cNvSpPr/>
          <p:nvPr/>
        </p:nvSpPr>
        <p:spPr>
          <a:xfrm>
            <a:off x="1141872" y="706667"/>
            <a:ext cx="337500" cy="310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17a1d985ebe_8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50" y="1052825"/>
            <a:ext cx="11601300" cy="23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7a1d985ebe_8_24"/>
          <p:cNvSpPr/>
          <p:nvPr/>
        </p:nvSpPr>
        <p:spPr>
          <a:xfrm>
            <a:off x="2845800" y="3356400"/>
            <a:ext cx="1278600" cy="14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7a1d985ebe_8_24"/>
          <p:cNvSpPr/>
          <p:nvPr/>
        </p:nvSpPr>
        <p:spPr>
          <a:xfrm>
            <a:off x="9592625" y="3356400"/>
            <a:ext cx="1278600" cy="14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7a1d985ebe_8_24"/>
          <p:cNvSpPr txBox="1"/>
          <p:nvPr/>
        </p:nvSpPr>
        <p:spPr>
          <a:xfrm>
            <a:off x="1547803" y="396925"/>
            <a:ext cx="980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시간대별 4개 스위치_공정 정상률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17a1d985ebe_8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625" y="3743625"/>
            <a:ext cx="6816551" cy="306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17a1d985ebe_8_114"/>
          <p:cNvPicPr preferRelativeResize="0"/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6209550" y="0"/>
            <a:ext cx="59824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7a1d985ebe_8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249" y="1575572"/>
            <a:ext cx="6537349" cy="39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7a1d985ebe_8_114"/>
          <p:cNvSpPr txBox="1"/>
          <p:nvPr/>
        </p:nvSpPr>
        <p:spPr>
          <a:xfrm>
            <a:off x="3755325" y="3020600"/>
            <a:ext cx="4975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>
                <a:solidFill>
                  <a:schemeClr val="lt1"/>
                </a:solidFill>
              </a:rPr>
              <a:t>Machine Learning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17a1d985ebe_8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7a1d985ebe_8_130"/>
          <p:cNvSpPr txBox="1"/>
          <p:nvPr/>
        </p:nvSpPr>
        <p:spPr>
          <a:xfrm>
            <a:off x="295357" y="335102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1" name="Google Shape;321;g17a1d985ebe_8_130"/>
          <p:cNvCxnSpPr/>
          <p:nvPr/>
        </p:nvCxnSpPr>
        <p:spPr>
          <a:xfrm>
            <a:off x="1639715" y="1017378"/>
            <a:ext cx="838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g17a1d985ebe_8_130"/>
          <p:cNvSpPr/>
          <p:nvPr/>
        </p:nvSpPr>
        <p:spPr>
          <a:xfrm>
            <a:off x="867357" y="534032"/>
            <a:ext cx="337500" cy="31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7a1d985ebe_8_130"/>
          <p:cNvSpPr/>
          <p:nvPr/>
        </p:nvSpPr>
        <p:spPr>
          <a:xfrm>
            <a:off x="1141872" y="706667"/>
            <a:ext cx="337500" cy="310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7a1d985ebe_8_13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5" name="Google Shape;325;g17a1d985ebe_8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025" y="1195225"/>
            <a:ext cx="7735501" cy="44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7a1d985ebe_8_130"/>
          <p:cNvSpPr txBox="1"/>
          <p:nvPr/>
        </p:nvSpPr>
        <p:spPr>
          <a:xfrm>
            <a:off x="1639713" y="432378"/>
            <a:ext cx="77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</a:rPr>
              <a:t>Decision Tree </a:t>
            </a:r>
            <a:endParaRPr b="1" i="0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7a1d985ebe_8_130"/>
          <p:cNvSpPr txBox="1"/>
          <p:nvPr/>
        </p:nvSpPr>
        <p:spPr>
          <a:xfrm>
            <a:off x="4959475" y="5840625"/>
            <a:ext cx="87741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highlight>
                  <a:srgbClr val="FFF2CC"/>
                </a:highlight>
              </a:rPr>
              <a:t>D</a:t>
            </a:r>
            <a:r>
              <a:rPr lang="ko-KR" sz="3000">
                <a:solidFill>
                  <a:schemeClr val="dk1"/>
                </a:solidFill>
                <a:highlight>
                  <a:srgbClr val="FFF2CC"/>
                </a:highlight>
              </a:rPr>
              <a:t>T  양품률  70% </a:t>
            </a:r>
            <a:r>
              <a:rPr lang="ko-KR" sz="3800">
                <a:solidFill>
                  <a:schemeClr val="dk1"/>
                </a:solidFill>
                <a:highlight>
                  <a:srgbClr val="FFF2CC"/>
                </a:highlight>
                <a:latin typeface="Malgun Gothic"/>
                <a:ea typeface="Malgun Gothic"/>
                <a:cs typeface="Malgun Gothic"/>
                <a:sym typeface="Malgun Gothic"/>
              </a:rPr>
              <a:t>≠</a:t>
            </a:r>
            <a:r>
              <a:rPr lang="ko-KR" sz="3000">
                <a:solidFill>
                  <a:schemeClr val="dk1"/>
                </a:solidFill>
                <a:highlight>
                  <a:srgbClr val="FFF2CC"/>
                </a:highlight>
              </a:rPr>
              <a:t> 실제 양품률 67.7%</a:t>
            </a:r>
            <a:endParaRPr sz="3000">
              <a:solidFill>
                <a:schemeClr val="dk1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8" name="Google Shape;328;g17a1d985ebe_8_130"/>
          <p:cNvGraphicFramePr/>
          <p:nvPr/>
        </p:nvGraphicFramePr>
        <p:xfrm>
          <a:off x="827700" y="3002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{696A6BCB-5FBA-437E-9A96-4BCAE96B021D}</a:tableStyleId>
              </a:tblPr>
              <a:tblGrid>
                <a:gridCol w="965825"/>
                <a:gridCol w="965825"/>
                <a:gridCol w="965825"/>
                <a:gridCol w="965825"/>
                <a:gridCol w="965825"/>
              </a:tblGrid>
              <a:tr h="25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macro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weighted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9" name="Google Shape;329;g17a1d985ebe_8_130"/>
          <p:cNvGraphicFramePr/>
          <p:nvPr/>
        </p:nvGraphicFramePr>
        <p:xfrm>
          <a:off x="827688" y="1250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{696A6BCB-5FBA-437E-9A96-4BCAE96B021D}</a:tableStyleId>
              </a:tblPr>
              <a:tblGrid>
                <a:gridCol w="1676900"/>
                <a:gridCol w="167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max_depth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dtc_train_score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dtc_test_score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0.014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0" name="Google Shape;330;g17a1d985ebe_8_130"/>
          <p:cNvSpPr/>
          <p:nvPr/>
        </p:nvSpPr>
        <p:spPr>
          <a:xfrm>
            <a:off x="7627675" y="4715375"/>
            <a:ext cx="473700" cy="947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17a1d985ebe_1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7a1d985ebe_10_68"/>
          <p:cNvSpPr txBox="1"/>
          <p:nvPr/>
        </p:nvSpPr>
        <p:spPr>
          <a:xfrm>
            <a:off x="184507" y="281202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8" name="Google Shape;338;g17a1d985ebe_1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3850"/>
            <a:ext cx="6504475" cy="44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7a1d985ebe_10_68"/>
          <p:cNvSpPr txBox="1"/>
          <p:nvPr/>
        </p:nvSpPr>
        <p:spPr>
          <a:xfrm>
            <a:off x="1056675" y="5328775"/>
            <a:ext cx="476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</a:rPr>
              <a:t> 모델 예측 Importance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40" name="Google Shape;340;g17a1d985ebe_10_68"/>
          <p:cNvSpPr txBox="1"/>
          <p:nvPr/>
        </p:nvSpPr>
        <p:spPr>
          <a:xfrm>
            <a:off x="6454250" y="5328775"/>
            <a:ext cx="524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</a:rPr>
              <a:t>4개 스위치_공정별 fail 개수 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41" name="Google Shape;341;g17a1d985ebe_1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175" y="473850"/>
            <a:ext cx="5246475" cy="46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409800" y="321900"/>
            <a:ext cx="11372399" cy="618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"/>
          <p:cNvCxnSpPr/>
          <p:nvPr/>
        </p:nvCxnSpPr>
        <p:spPr>
          <a:xfrm>
            <a:off x="1923467" y="5055757"/>
            <a:ext cx="951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9925921" y="4385497"/>
            <a:ext cx="0" cy="66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1" name="Google Shape;111;p2"/>
          <p:cNvCxnSpPr/>
          <p:nvPr/>
        </p:nvCxnSpPr>
        <p:spPr>
          <a:xfrm rot="10800000">
            <a:off x="3101578" y="4381062"/>
            <a:ext cx="0" cy="67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2"/>
          <p:cNvSpPr txBox="1"/>
          <p:nvPr/>
        </p:nvSpPr>
        <p:spPr>
          <a:xfrm>
            <a:off x="612723" y="410468"/>
            <a:ext cx="28497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4651972" y="2530511"/>
            <a:ext cx="3757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u="sng">
                <a:solidFill>
                  <a:schemeClr val="dk1"/>
                </a:solidFill>
              </a:rPr>
              <a:t>Data processing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u="sng">
                <a:solidFill>
                  <a:schemeClr val="dk1"/>
                </a:solidFill>
              </a:rPr>
              <a:t>Data visualising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u="sng">
                <a:solidFill>
                  <a:schemeClr val="dk1"/>
                </a:solidFill>
              </a:rPr>
              <a:t>Data Analysis 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 u="sng">
                <a:solidFill>
                  <a:schemeClr val="dk1"/>
                </a:solidFill>
              </a:rPr>
              <a:t>Machine Learning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56443" y="679142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98990" y="506507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427317" y="1741057"/>
            <a:ext cx="13485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 론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222975" y="2662339"/>
            <a:ext cx="375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연구의 필요성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예상안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 u="sng">
                <a:solidFill>
                  <a:schemeClr val="dk1"/>
                </a:solidFill>
              </a:rPr>
              <a:t>데이터 전처리</a:t>
            </a:r>
            <a:endParaRPr sz="2400" u="sng">
              <a:solidFill>
                <a:schemeClr val="dk1"/>
              </a:solidFill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1496542" y="989853"/>
            <a:ext cx="1085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/>
          <p:nvPr/>
        </p:nvCxnSpPr>
        <p:spPr>
          <a:xfrm rot="10800000">
            <a:off x="6553203" y="4304862"/>
            <a:ext cx="0" cy="67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0" name="Google Shape;120;p2"/>
          <p:cNvSpPr txBox="1"/>
          <p:nvPr/>
        </p:nvSpPr>
        <p:spPr>
          <a:xfrm>
            <a:off x="5856316" y="1741057"/>
            <a:ext cx="13485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 본 론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9285317" y="1741057"/>
            <a:ext cx="13485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 결 론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8409175" y="28080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400" u="sng">
                <a:solidFill>
                  <a:schemeClr val="dk1"/>
                </a:solidFill>
              </a:rPr>
              <a:t>Summary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17a1d985ebe_8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7a1d985ebe_8_156"/>
          <p:cNvSpPr txBox="1"/>
          <p:nvPr/>
        </p:nvSpPr>
        <p:spPr>
          <a:xfrm>
            <a:off x="295407" y="318152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8" name="Google Shape;348;g17a1d985ebe_8_156"/>
          <p:cNvCxnSpPr/>
          <p:nvPr/>
        </p:nvCxnSpPr>
        <p:spPr>
          <a:xfrm>
            <a:off x="1716615" y="1017378"/>
            <a:ext cx="838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g17a1d985ebe_8_156"/>
          <p:cNvSpPr/>
          <p:nvPr/>
        </p:nvSpPr>
        <p:spPr>
          <a:xfrm>
            <a:off x="867357" y="534032"/>
            <a:ext cx="337500" cy="31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7a1d985ebe_8_156"/>
          <p:cNvSpPr/>
          <p:nvPr/>
        </p:nvSpPr>
        <p:spPr>
          <a:xfrm>
            <a:off x="1141872" y="706667"/>
            <a:ext cx="337500" cy="310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7a1d985ebe_8_15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2" name="Google Shape;352;g17a1d985ebe_8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557" y="1155087"/>
            <a:ext cx="8096618" cy="454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7a1d985ebe_8_156"/>
          <p:cNvSpPr txBox="1"/>
          <p:nvPr/>
        </p:nvSpPr>
        <p:spPr>
          <a:xfrm>
            <a:off x="1639713" y="432378"/>
            <a:ext cx="77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</a:rPr>
              <a:t>Decision Tree(홀짝 RDnum칼럼으로 교체) </a:t>
            </a:r>
            <a:endParaRPr b="1" i="0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17a1d985ebe_8_156"/>
          <p:cNvGraphicFramePr/>
          <p:nvPr/>
        </p:nvGraphicFramePr>
        <p:xfrm>
          <a:off x="709675" y="1427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{696A6BCB-5FBA-437E-9A96-4BCAE96B021D}</a:tableStyleId>
              </a:tblPr>
              <a:tblGrid>
                <a:gridCol w="1676900"/>
                <a:gridCol w="167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max_depth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dtc_train_score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dtc_test_score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5" name="Google Shape;355;g17a1d985ebe_8_156"/>
          <p:cNvSpPr txBox="1"/>
          <p:nvPr/>
        </p:nvSpPr>
        <p:spPr>
          <a:xfrm>
            <a:off x="4611675" y="5665375"/>
            <a:ext cx="710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</a:rPr>
              <a:t>DT  양품률  67.7% </a:t>
            </a:r>
            <a:r>
              <a:rPr lang="ko-KR" sz="3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ko-KR" sz="3000">
                <a:solidFill>
                  <a:schemeClr val="dk1"/>
                </a:solidFill>
              </a:rPr>
              <a:t> 실제 양품률 67.7%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g17a1d985ebe_8_156"/>
          <p:cNvGraphicFramePr/>
          <p:nvPr/>
        </p:nvGraphicFramePr>
        <p:xfrm>
          <a:off x="709675" y="327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{696A6BCB-5FBA-437E-9A96-4BCAE96B021D}</a:tableStyleId>
              </a:tblPr>
              <a:tblGrid>
                <a:gridCol w="1283050"/>
                <a:gridCol w="929350"/>
                <a:gridCol w="714100"/>
                <a:gridCol w="975500"/>
                <a:gridCol w="975500"/>
              </a:tblGrid>
              <a:tr h="28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recall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macro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weighted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17a1d985ebe_8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7a1d985ebe_8_54"/>
          <p:cNvSpPr txBox="1"/>
          <p:nvPr/>
        </p:nvSpPr>
        <p:spPr>
          <a:xfrm>
            <a:off x="295407" y="318152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ㅁ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3" name="Google Shape;363;g17a1d985ebe_8_54"/>
          <p:cNvCxnSpPr/>
          <p:nvPr/>
        </p:nvCxnSpPr>
        <p:spPr>
          <a:xfrm>
            <a:off x="1639715" y="1017378"/>
            <a:ext cx="838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g17a1d985ebe_8_54"/>
          <p:cNvSpPr/>
          <p:nvPr/>
        </p:nvSpPr>
        <p:spPr>
          <a:xfrm>
            <a:off x="867357" y="534032"/>
            <a:ext cx="337500" cy="31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7a1d985ebe_8_54"/>
          <p:cNvSpPr/>
          <p:nvPr/>
        </p:nvSpPr>
        <p:spPr>
          <a:xfrm>
            <a:off x="1141872" y="706667"/>
            <a:ext cx="337500" cy="310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7a1d985ebe_8_5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7" name="Google Shape;367;g17a1d985ebe_8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75" y="1659425"/>
            <a:ext cx="6378151" cy="40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7a1d985ebe_8_54"/>
          <p:cNvSpPr txBox="1"/>
          <p:nvPr/>
        </p:nvSpPr>
        <p:spPr>
          <a:xfrm>
            <a:off x="1639713" y="432378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Random Forest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Google Shape;369;g17a1d985ebe_8_54"/>
          <p:cNvGraphicFramePr/>
          <p:nvPr/>
        </p:nvGraphicFramePr>
        <p:xfrm>
          <a:off x="627975" y="12632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{696A6BCB-5FBA-437E-9A96-4BCAE96B021D}</a:tableStyleId>
              </a:tblPr>
              <a:tblGrid>
                <a:gridCol w="1396050"/>
                <a:gridCol w="3243625"/>
              </a:tblGrid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max_depth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n_estimators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rf_train_score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rf_test_score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0.009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0" name="Google Shape;370;g17a1d985ebe_8_54"/>
          <p:cNvGraphicFramePr/>
          <p:nvPr/>
        </p:nvGraphicFramePr>
        <p:xfrm>
          <a:off x="627975" y="3455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{696A6BCB-5FBA-437E-9A96-4BCAE96B021D}</a:tableStyleId>
              </a:tblPr>
              <a:tblGrid>
                <a:gridCol w="1011750"/>
                <a:gridCol w="898200"/>
                <a:gridCol w="873400"/>
                <a:gridCol w="968775"/>
                <a:gridCol w="887550"/>
              </a:tblGrid>
              <a:tr h="3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macro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weighted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g17a1d985ebe_8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17a1d985ebe_8_64"/>
          <p:cNvSpPr txBox="1"/>
          <p:nvPr/>
        </p:nvSpPr>
        <p:spPr>
          <a:xfrm>
            <a:off x="295357" y="335102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7" name="Google Shape;377;g17a1d985ebe_8_64"/>
          <p:cNvCxnSpPr/>
          <p:nvPr/>
        </p:nvCxnSpPr>
        <p:spPr>
          <a:xfrm>
            <a:off x="1639715" y="1017378"/>
            <a:ext cx="838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8" name="Google Shape;378;g17a1d985ebe_8_64"/>
          <p:cNvSpPr/>
          <p:nvPr/>
        </p:nvSpPr>
        <p:spPr>
          <a:xfrm>
            <a:off x="867357" y="534032"/>
            <a:ext cx="337500" cy="31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7a1d985ebe_8_64"/>
          <p:cNvSpPr/>
          <p:nvPr/>
        </p:nvSpPr>
        <p:spPr>
          <a:xfrm>
            <a:off x="1141872" y="706667"/>
            <a:ext cx="337500" cy="310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7a1d985ebe_8_6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17a1d985ebe_8_64"/>
          <p:cNvSpPr txBox="1"/>
          <p:nvPr/>
        </p:nvSpPr>
        <p:spPr>
          <a:xfrm>
            <a:off x="1639713" y="396928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Gradient Boosting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g17a1d985ebe_8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625" y="1852875"/>
            <a:ext cx="6107777" cy="3882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3" name="Google Shape;383;g17a1d985ebe_8_64"/>
          <p:cNvGraphicFramePr/>
          <p:nvPr/>
        </p:nvGraphicFramePr>
        <p:xfrm>
          <a:off x="636700" y="134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{696A6BCB-5FBA-437E-9A96-4BCAE96B021D}</a:tableStyleId>
              </a:tblPr>
              <a:tblGrid>
                <a:gridCol w="2517475"/>
                <a:gridCol w="2517475"/>
              </a:tblGrid>
              <a:tr h="39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max_depth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learning_rate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gbrt_train_score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gbrt</a:t>
                      </a:r>
                      <a:r>
                        <a:rPr lang="ko-KR"/>
                        <a:t>_test_score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0.016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4" name="Google Shape;384;g17a1d985ebe_8_64"/>
          <p:cNvGraphicFramePr/>
          <p:nvPr/>
        </p:nvGraphicFramePr>
        <p:xfrm>
          <a:off x="636700" y="3512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{696A6BCB-5FBA-437E-9A96-4BCAE96B021D}</a:tableStyleId>
              </a:tblPr>
              <a:tblGrid>
                <a:gridCol w="1206050"/>
                <a:gridCol w="948100"/>
                <a:gridCol w="780950"/>
                <a:gridCol w="978350"/>
                <a:gridCol w="1121500"/>
              </a:tblGrid>
              <a:tr h="48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macro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weighted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295407" y="318152"/>
            <a:ext cx="11601173" cy="63411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1639715" y="1017378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p15"/>
          <p:cNvSpPr/>
          <p:nvPr/>
        </p:nvSpPr>
        <p:spPr>
          <a:xfrm>
            <a:off x="867357" y="534032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1141872" y="706667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 txBox="1"/>
          <p:nvPr/>
        </p:nvSpPr>
        <p:spPr>
          <a:xfrm>
            <a:off x="833294" y="1407458"/>
            <a:ext cx="105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6" name="Google Shape;3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99" y="1085050"/>
            <a:ext cx="10139802" cy="57729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 txBox="1"/>
          <p:nvPr/>
        </p:nvSpPr>
        <p:spPr>
          <a:xfrm>
            <a:off x="1639713" y="364703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Density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17a1d985ebe_1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7a1d985ebe_11_12"/>
          <p:cNvSpPr txBox="1"/>
          <p:nvPr/>
        </p:nvSpPr>
        <p:spPr>
          <a:xfrm>
            <a:off x="295407" y="318152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17a1d985ebe_11_12"/>
          <p:cNvSpPr/>
          <p:nvPr/>
        </p:nvSpPr>
        <p:spPr>
          <a:xfrm>
            <a:off x="867357" y="534032"/>
            <a:ext cx="337500" cy="31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7a1d985ebe_11_12"/>
          <p:cNvSpPr/>
          <p:nvPr/>
        </p:nvSpPr>
        <p:spPr>
          <a:xfrm>
            <a:off x="1141872" y="706667"/>
            <a:ext cx="337500" cy="310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g17a1d985ebe_11_12"/>
          <p:cNvCxnSpPr/>
          <p:nvPr/>
        </p:nvCxnSpPr>
        <p:spPr>
          <a:xfrm>
            <a:off x="1639715" y="1017378"/>
            <a:ext cx="838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g17a1d985ebe_11_12"/>
          <p:cNvSpPr txBox="1"/>
          <p:nvPr/>
        </p:nvSpPr>
        <p:spPr>
          <a:xfrm>
            <a:off x="1639713" y="396928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Conclusion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g17a1d985ebe_1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825" y="1237675"/>
            <a:ext cx="4570051" cy="20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17a1d985ebe_11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2250" y="1237663"/>
            <a:ext cx="4011801" cy="45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17a1d985ebe_11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4850" y="3343025"/>
            <a:ext cx="6193674" cy="27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g17a1d985ebe_8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7a1d985ebe_8_94"/>
          <p:cNvSpPr txBox="1"/>
          <p:nvPr/>
        </p:nvSpPr>
        <p:spPr>
          <a:xfrm>
            <a:off x="295407" y="318152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8" name="Google Shape;418;g17a1d985ebe_8_94"/>
          <p:cNvCxnSpPr/>
          <p:nvPr/>
        </p:nvCxnSpPr>
        <p:spPr>
          <a:xfrm>
            <a:off x="1639715" y="1017378"/>
            <a:ext cx="838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g17a1d985ebe_8_94"/>
          <p:cNvSpPr/>
          <p:nvPr/>
        </p:nvSpPr>
        <p:spPr>
          <a:xfrm>
            <a:off x="867357" y="534032"/>
            <a:ext cx="337500" cy="31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7a1d985ebe_8_94"/>
          <p:cNvSpPr/>
          <p:nvPr/>
        </p:nvSpPr>
        <p:spPr>
          <a:xfrm>
            <a:off x="1141872" y="706667"/>
            <a:ext cx="337500" cy="310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7a1d985ebe_8_9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g17a1d985ebe_8_94"/>
          <p:cNvSpPr txBox="1"/>
          <p:nvPr/>
        </p:nvSpPr>
        <p:spPr>
          <a:xfrm>
            <a:off x="1639713" y="396928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참고문헌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7a1d985ebe_8_94"/>
          <p:cNvSpPr txBox="1"/>
          <p:nvPr/>
        </p:nvSpPr>
        <p:spPr>
          <a:xfrm>
            <a:off x="776900" y="1697550"/>
            <a:ext cx="10271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>
                <a:solidFill>
                  <a:srgbClr val="1D1C1D"/>
                </a:solidFill>
                <a:highlight>
                  <a:srgbClr val="FFFFFF"/>
                </a:highlight>
              </a:rPr>
              <a:t>장수열, 조만식, 조슬기, 문병무. (2018). 기계학습 알고리즘을 이용한 반도체 테스트공정의 불량 예측. 전기전자재료학회논문지(J. Korean Inst. Electr. Electron. Mater. Eng.), 31(7), 450-454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marR="266700" rtl="0" algn="r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>
                <a:solidFill>
                  <a:srgbClr val="1D1C1D"/>
                </a:solidFill>
                <a:highlight>
                  <a:srgbClr val="FFFFFF"/>
                </a:highlight>
              </a:rPr>
              <a:t>최낙훈, 오종석, 안종록, 김기선.(2021).머신러닝을 활용한 자동차 시트용 폴리우레탄 발포공정의 불량 예측 모델 개발.한국산학기술학회 논문지,22(6),36-42.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marR="266700" rtl="0" algn="r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>
                <a:solidFill>
                  <a:srgbClr val="1D1C1D"/>
                </a:solidFill>
                <a:highlight>
                  <a:srgbClr val="FFFFFF"/>
                </a:highlight>
              </a:rPr>
              <a:t>하승재, 이원석, 구교연, 신용태. (2021). 반도체 설비 센서 데이터를 활용한 딥러닝 기반의 불량예측 모델에 관한 연구. 한국정보처리학회 학술대회논문집, 28(1), 459-462.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7a1d985ebe_8_185"/>
          <p:cNvSpPr txBox="1"/>
          <p:nvPr/>
        </p:nvSpPr>
        <p:spPr>
          <a:xfrm>
            <a:off x="7676256" y="5737953"/>
            <a:ext cx="143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g17a1d985ebe_8_185"/>
          <p:cNvCxnSpPr/>
          <p:nvPr/>
        </p:nvCxnSpPr>
        <p:spPr>
          <a:xfrm>
            <a:off x="2796466" y="2104008"/>
            <a:ext cx="0" cy="273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g17a1d985ebe_8_185"/>
          <p:cNvCxnSpPr>
            <a:endCxn id="431" idx="1"/>
          </p:cNvCxnSpPr>
          <p:nvPr/>
        </p:nvCxnSpPr>
        <p:spPr>
          <a:xfrm flipH="1" rot="10800000">
            <a:off x="2796380" y="4835430"/>
            <a:ext cx="1410900" cy="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2" name="Google Shape;432;g17a1d985ebe_8_185"/>
          <p:cNvCxnSpPr/>
          <p:nvPr/>
        </p:nvCxnSpPr>
        <p:spPr>
          <a:xfrm>
            <a:off x="9341527" y="2104008"/>
            <a:ext cx="16200" cy="273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g17a1d985ebe_8_185"/>
          <p:cNvSpPr txBox="1"/>
          <p:nvPr/>
        </p:nvSpPr>
        <p:spPr>
          <a:xfrm>
            <a:off x="4207280" y="4650780"/>
            <a:ext cx="3819000" cy="36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Team Project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g17a1d985ebe_8_185"/>
          <p:cNvCxnSpPr>
            <a:stCxn id="431" idx="3"/>
          </p:cNvCxnSpPr>
          <p:nvPr/>
        </p:nvCxnSpPr>
        <p:spPr>
          <a:xfrm>
            <a:off x="8026280" y="4835430"/>
            <a:ext cx="133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4" name="Google Shape;434;g17a1d985ebe_8_185"/>
          <p:cNvCxnSpPr/>
          <p:nvPr/>
        </p:nvCxnSpPr>
        <p:spPr>
          <a:xfrm>
            <a:off x="2796466" y="2093726"/>
            <a:ext cx="6545100" cy="1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5" name="Google Shape;435;g17a1d985ebe_8_185"/>
          <p:cNvSpPr txBox="1"/>
          <p:nvPr/>
        </p:nvSpPr>
        <p:spPr>
          <a:xfrm>
            <a:off x="4523025" y="2951650"/>
            <a:ext cx="31875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>
                <a:solidFill>
                  <a:schemeClr val="lt1"/>
                </a:solidFill>
              </a:rPr>
              <a:t>감사합니다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295413" y="258410"/>
            <a:ext cx="11601300" cy="61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1571348" y="989853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"/>
          <p:cNvSpPr/>
          <p:nvPr/>
        </p:nvSpPr>
        <p:spPr>
          <a:xfrm>
            <a:off x="798990" y="506507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056443" y="679142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3419" y="1045305"/>
            <a:ext cx="3889052" cy="48228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3"/>
          <p:cNvGraphicFramePr/>
          <p:nvPr/>
        </p:nvGraphicFramePr>
        <p:xfrm>
          <a:off x="886410" y="3882673"/>
          <a:ext cx="6196013" cy="2155825"/>
        </p:xfrm>
        <a:graphic>
          <a:graphicData uri="http://schemas.openxmlformats.org/presentationml/2006/ole">
            <mc:AlternateContent>
              <mc:Choice Requires="v">
                <p:oleObj r:id="rId6" imgH="2155825" imgW="6196013" progId="PBrush" spid="_x0000_s1">
                  <p:embed/>
                </p:oleObj>
              </mc:Choice>
              <mc:Fallback>
                <p:oleObj r:id="rId7" imgH="2155825" imgW="6196013" progId="PBrush">
                  <p:embed/>
                  <p:pic>
                    <p:nvPicPr>
                      <p:cNvPr id="134" name="Google Shape;134;p3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86410" y="3882673"/>
                        <a:ext cx="6196013" cy="2155825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Google Shape;135;p3"/>
          <p:cNvGraphicFramePr/>
          <p:nvPr/>
        </p:nvGraphicFramePr>
        <p:xfrm>
          <a:off x="798990" y="1548668"/>
          <a:ext cx="4824413" cy="1143000"/>
        </p:xfrm>
        <a:graphic>
          <a:graphicData uri="http://schemas.openxmlformats.org/presentationml/2006/ole">
            <mc:AlternateContent>
              <mc:Choice Requires="v">
                <p:oleObj r:id="rId9" imgH="1143000" imgW="4824413" progId="PBrush" spid="_x0000_s2">
                  <p:embed/>
                </p:oleObj>
              </mc:Choice>
              <mc:Fallback>
                <p:oleObj r:id="rId10" imgH="1143000" imgW="4824413" progId="PBrush">
                  <p:embed/>
                  <p:pic>
                    <p:nvPicPr>
                      <p:cNvPr id="135" name="Google Shape;135;p3"/>
                      <p:cNvPicPr preferRelativeResize="0"/>
                      <p:nvPr/>
                    </p:nvPicPr>
                    <p:blipFill rotWithShape="1">
                      <a:blip r:embed="rId11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98990" y="1548668"/>
                        <a:ext cx="4824413" cy="1143000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Google Shape;136;p3"/>
          <p:cNvGraphicFramePr/>
          <p:nvPr/>
        </p:nvGraphicFramePr>
        <p:xfrm>
          <a:off x="4967926" y="2008188"/>
          <a:ext cx="5592763" cy="1616075"/>
        </p:xfrm>
        <a:graphic>
          <a:graphicData uri="http://schemas.openxmlformats.org/presentationml/2006/ole">
            <mc:AlternateContent>
              <mc:Choice Requires="v">
                <p:oleObj r:id="rId12" imgH="1616075" imgW="5592763" progId="PBrush" spid="_x0000_s3">
                  <p:embed/>
                </p:oleObj>
              </mc:Choice>
              <mc:Fallback>
                <p:oleObj r:id="rId13" imgH="1616075" imgW="5592763" progId="PBrush">
                  <p:embed/>
                  <p:pic>
                    <p:nvPicPr>
                      <p:cNvPr id="136" name="Google Shape;136;p3"/>
                      <p:cNvPicPr preferRelativeResize="0"/>
                      <p:nvPr/>
                    </p:nvPicPr>
                    <p:blipFill rotWithShape="1">
                      <a:blip r:embed="rId14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67926" y="2008188"/>
                        <a:ext cx="5592763" cy="1616075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Google Shape;137;p3"/>
          <p:cNvSpPr txBox="1"/>
          <p:nvPr/>
        </p:nvSpPr>
        <p:spPr>
          <a:xfrm>
            <a:off x="967665" y="411182"/>
            <a:ext cx="3757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연구의 필요성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295413" y="258410"/>
            <a:ext cx="11601173" cy="63411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ㅠ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4"/>
          <p:cNvCxnSpPr/>
          <p:nvPr/>
        </p:nvCxnSpPr>
        <p:spPr>
          <a:xfrm>
            <a:off x="1571348" y="989853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4"/>
          <p:cNvSpPr/>
          <p:nvPr/>
        </p:nvSpPr>
        <p:spPr>
          <a:xfrm>
            <a:off x="798990" y="506507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056443" y="679142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45902" y="411181"/>
            <a:ext cx="3757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예상안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587" y="1335675"/>
            <a:ext cx="9357099" cy="46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295350" y="386750"/>
            <a:ext cx="11601300" cy="591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5"/>
          <p:cNvCxnSpPr/>
          <p:nvPr/>
        </p:nvCxnSpPr>
        <p:spPr>
          <a:xfrm>
            <a:off x="1571348" y="989853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5"/>
          <p:cNvSpPr/>
          <p:nvPr/>
        </p:nvSpPr>
        <p:spPr>
          <a:xfrm>
            <a:off x="798990" y="506507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1056443" y="679142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1056443" y="386754"/>
            <a:ext cx="37573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3480269" y="496042"/>
            <a:ext cx="37573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Steel_data데이터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027757" y="1382671"/>
            <a:ext cx="69797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부피, </a:t>
            </a:r>
            <a:r>
              <a:rPr lang="ko-KR" sz="20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밀도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칼럼 추가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5"/>
          <p:cNvGraphicFramePr/>
          <p:nvPr/>
        </p:nvGraphicFramePr>
        <p:xfrm>
          <a:off x="1076241" y="19824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{FE983319-416A-4034-BDE9-91BA8614DF0D}</a:tableStyleId>
              </a:tblPr>
              <a:tblGrid>
                <a:gridCol w="4064000"/>
                <a:gridCol w="4064000"/>
              </a:tblGrid>
              <a:tr h="266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부피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밀도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PT_VOl(m^3)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PT_DEN(ton/m^3)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5"/>
          <p:cNvSpPr txBox="1"/>
          <p:nvPr/>
        </p:nvSpPr>
        <p:spPr>
          <a:xfrm>
            <a:off x="1027757" y="2998054"/>
            <a:ext cx="10525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*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SCALE(1,0), HSB(1,0)  : 작업하기 쉽게 형변환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*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2일치 자료를 확인 후  </a:t>
            </a:r>
            <a:r>
              <a:rPr lang="ko-KR" sz="2000">
                <a:solidFill>
                  <a:schemeClr val="dk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48시간제 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350" y="4199050"/>
            <a:ext cx="4077500" cy="15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17a1d985ebe_0_1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62300" y="0"/>
            <a:ext cx="59297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7a1d985eb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249" y="1575572"/>
            <a:ext cx="6537349" cy="39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7a1d985ebe_0_1"/>
          <p:cNvSpPr txBox="1"/>
          <p:nvPr/>
        </p:nvSpPr>
        <p:spPr>
          <a:xfrm>
            <a:off x="3577500" y="3618725"/>
            <a:ext cx="5115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chemeClr val="lt1"/>
                </a:solidFill>
              </a:rPr>
              <a:t>What is </a:t>
            </a:r>
            <a:endParaRPr sz="3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chemeClr val="lt1"/>
                </a:solidFill>
              </a:rPr>
              <a:t>Most Effective Influence Factor?</a:t>
            </a:r>
            <a:endParaRPr sz="3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7a1d985ebe_0_1"/>
          <p:cNvSpPr txBox="1"/>
          <p:nvPr/>
        </p:nvSpPr>
        <p:spPr>
          <a:xfrm>
            <a:off x="4007250" y="2456275"/>
            <a:ext cx="4975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600">
                <a:solidFill>
                  <a:schemeClr val="lt1"/>
                </a:solidFill>
              </a:rPr>
              <a:t>Data Processing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295413" y="258409"/>
            <a:ext cx="11601173" cy="63411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6"/>
          <p:cNvCxnSpPr/>
          <p:nvPr/>
        </p:nvCxnSpPr>
        <p:spPr>
          <a:xfrm>
            <a:off x="1639715" y="1017378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6"/>
          <p:cNvSpPr/>
          <p:nvPr/>
        </p:nvSpPr>
        <p:spPr>
          <a:xfrm>
            <a:off x="867357" y="534032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141872" y="706667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1462161" y="414279"/>
            <a:ext cx="515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   </a:t>
            </a: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HSB</a:t>
            </a:r>
            <a:endParaRPr/>
          </a:p>
        </p:txBody>
      </p:sp>
      <p:graphicFrame>
        <p:nvGraphicFramePr>
          <p:cNvPr id="185" name="Google Shape;185;p6"/>
          <p:cNvGraphicFramePr/>
          <p:nvPr/>
        </p:nvGraphicFramePr>
        <p:xfrm>
          <a:off x="1711696" y="1257464"/>
          <a:ext cx="3720575" cy="4038227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86" name="Google Shape;186;p6"/>
          <p:cNvGraphicFramePr/>
          <p:nvPr/>
        </p:nvGraphicFramePr>
        <p:xfrm>
          <a:off x="6848554" y="1266713"/>
          <a:ext cx="3720575" cy="4038227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87" name="Google Shape;187;p6"/>
          <p:cNvSpPr txBox="1"/>
          <p:nvPr/>
        </p:nvSpPr>
        <p:spPr>
          <a:xfrm>
            <a:off x="189573" y="5273375"/>
            <a:ext cx="11812851" cy="111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b="0" i="0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HSB 공정이 미처리된 제품수와 처리된 제품수의 차이가 많이 나고, 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미처리된 제품은 모두 불량임을 확인할 수 있다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295413" y="258410"/>
            <a:ext cx="11601173" cy="63411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1477441" y="310299"/>
            <a:ext cx="85580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  </a:t>
            </a: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ROLLING_DESCALING</a:t>
            </a:r>
            <a:endParaRPr/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2115647" y="1015805"/>
          <a:ext cx="2971540" cy="3199489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96" name="Google Shape;196;p7"/>
          <p:cNvSpPr txBox="1"/>
          <p:nvPr/>
        </p:nvSpPr>
        <p:spPr>
          <a:xfrm>
            <a:off x="584857" y="4258532"/>
            <a:ext cx="10752930" cy="1054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b="0" i="0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ROLLING_DESCALING 홀수 번 처리된 제품 수와 짝수 번 처리된 제품수의 차이가 많이 나고,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홀수 번 처리된 제품은 모두 불량임을 확인할 수 있다.</a:t>
            </a:r>
            <a:endParaRPr/>
          </a:p>
        </p:txBody>
      </p:sp>
      <p:grpSp>
        <p:nvGrpSpPr>
          <p:cNvPr id="197" name="Google Shape;197;p7"/>
          <p:cNvGrpSpPr/>
          <p:nvPr/>
        </p:nvGrpSpPr>
        <p:grpSpPr>
          <a:xfrm>
            <a:off x="6499947" y="1015805"/>
            <a:ext cx="2971540" cy="3199489"/>
            <a:chOff x="6095996" y="1257464"/>
            <a:chExt cx="3720575" cy="4038227"/>
          </a:xfrm>
        </p:grpSpPr>
        <p:graphicFrame>
          <p:nvGraphicFramePr>
            <p:cNvPr id="198" name="Google Shape;198;p7"/>
            <p:cNvGraphicFramePr/>
            <p:nvPr/>
          </p:nvGraphicFramePr>
          <p:xfrm>
            <a:off x="6095996" y="1257464"/>
            <a:ext cx="3720575" cy="4038227"/>
          </p:xfrm>
          <a:graphic>
            <a:graphicData uri="http://schemas.openxmlformats.org/drawingml/2006/chart">
              <c:chart r:id="rId5"/>
            </a:graphicData>
          </a:graphic>
        </p:graphicFrame>
        <p:sp>
          <p:nvSpPr>
            <p:cNvPr id="199" name="Google Shape;199;p7"/>
            <p:cNvSpPr/>
            <p:nvPr/>
          </p:nvSpPr>
          <p:spPr>
            <a:xfrm>
              <a:off x="6380480" y="1430550"/>
              <a:ext cx="528320" cy="5814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0" name="Google Shape;200;p7"/>
          <p:cNvCxnSpPr/>
          <p:nvPr/>
        </p:nvCxnSpPr>
        <p:spPr>
          <a:xfrm>
            <a:off x="1654995" y="801659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7"/>
          <p:cNvSpPr/>
          <p:nvPr/>
        </p:nvSpPr>
        <p:spPr>
          <a:xfrm>
            <a:off x="1035037" y="330051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1292490" y="502686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533675" y="5399275"/>
            <a:ext cx="1136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 ROLLING_DESCALING 공정은 고압수를 쏘아 scale을 제거하는 공정. 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고정된 DESCALING 장치에 컨테이너벨트로 제품을 왕복시키는 방법이라 그 횟수가 홀수 번이면 불량인 듯 하다.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 txBox="1"/>
          <p:nvPr/>
        </p:nvSpPr>
        <p:spPr>
          <a:xfrm>
            <a:off x="295408" y="258410"/>
            <a:ext cx="11601173" cy="63411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8"/>
          <p:cNvCxnSpPr/>
          <p:nvPr/>
        </p:nvCxnSpPr>
        <p:spPr>
          <a:xfrm>
            <a:off x="1639715" y="1017378"/>
            <a:ext cx="838052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8"/>
          <p:cNvSpPr/>
          <p:nvPr/>
        </p:nvSpPr>
        <p:spPr>
          <a:xfrm>
            <a:off x="867357" y="534032"/>
            <a:ext cx="337351" cy="310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1141872" y="706667"/>
            <a:ext cx="337351" cy="310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1753738" y="397003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ROLLING_TEMP_T5 </a:t>
            </a:r>
            <a:endParaRPr b="1"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609762" y="4323275"/>
            <a:ext cx="113433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b="0" i="0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ROLLING_DESCALING과 ROLLING_TEMP_T5는 독립적이라 볼 수 있다. 다만 6회일 때는 다소 그 온도가 낮다.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b="0" i="0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ROLLING_TEMP_T5가 1000도를 초과하면 불량품이 된다.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b="0" i="0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714개 중 79.7%인 152개가 그에 해당한다. 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ko-K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총양품률 67%과 비교하면 ROLLING_TEMP_T5칼럼의 importance가 큼을 알 수 있다. </a:t>
            </a:r>
            <a:endParaRPr/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178" y="1240188"/>
            <a:ext cx="10936472" cy="308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2019-04-06T04:42:13Z</dcterms:created>
  <dc:creator>KIM MINTAEK</dc:creator>
</cp:coreProperties>
</file>