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imberda/grpc-demo" TargetMode="External"/><Relationship Id="rId3" Type="http://schemas.openxmlformats.org/officeDocument/2006/relationships/hyperlink" Target="https://grpc.io/" TargetMode="External"/><Relationship Id="rId4" Type="http://schemas.openxmlformats.org/officeDocument/2006/relationships/hyperlink" Target="https://github.com/grpc-ecosystem/awesome-grpc" TargetMode="External"/><Relationship Id="rId5" Type="http://schemas.openxmlformats.org/officeDocument/2006/relationships/hyperlink" Target="https://www.nginx.com/blog/nginx-1-13-10-grpc/" TargetMode="External"/><Relationship Id="rId6" Type="http://schemas.openxmlformats.org/officeDocument/2006/relationships/hyperlink" Target="https://github.com/fullstorydev/grpcurl" TargetMode="External"/><Relationship Id="rId7" Type="http://schemas.openxmlformats.org/officeDocument/2006/relationships/hyperlink" Target="https://scalapb.github.io/grpc.html" TargetMode="External"/><Relationship Id="rId8" Type="http://schemas.openxmlformats.org/officeDocument/2006/relationships/image" Target="../media/image3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 Brief Introduction"/>
          <p:cNvSpPr txBox="1"/>
          <p:nvPr>
            <p:ph type="subTitle" sz="quarter" idx="1"/>
          </p:nvPr>
        </p:nvSpPr>
        <p:spPr>
          <a:xfrm>
            <a:off x="1270000" y="6202325"/>
            <a:ext cx="10464800" cy="1130301"/>
          </a:xfrm>
          <a:prstGeom prst="rect">
            <a:avLst/>
          </a:prstGeom>
        </p:spPr>
        <p:txBody>
          <a:bodyPr/>
          <a:lstStyle/>
          <a:p>
            <a:pPr/>
            <a:r>
              <a:t>A Brief Introduction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1710" y="2420974"/>
            <a:ext cx="3101380" cy="3101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ide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Side Effects</a:t>
            </a:r>
          </a:p>
        </p:txBody>
      </p:sp>
      <p:sp>
        <p:nvSpPr>
          <p:cNvPr id="148" name="Business logic doesn’t easily leak into bloated client libraries…"/>
          <p:cNvSpPr txBox="1"/>
          <p:nvPr>
            <p:ph type="body" idx="1"/>
          </p:nvPr>
        </p:nvSpPr>
        <p:spPr>
          <a:xfrm>
            <a:off x="952500" y="2135497"/>
            <a:ext cx="11099800" cy="6996668"/>
          </a:xfrm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2816"/>
            </a:pPr>
            <a:r>
              <a:t>Business logic doesn’t easily leak into bloated client libraries</a:t>
            </a:r>
          </a:p>
          <a:p>
            <a:pPr lvl="1" marL="684530" indent="-293370" defTabSz="514095">
              <a:spcBef>
                <a:spcPts val="0"/>
              </a:spcBef>
              <a:defRPr sz="2112"/>
            </a:pPr>
            <a:r>
              <a:t>They’re generated so you get what you get (give or take config and interceptors)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You have DTOs that can’t be anything other than DTOs</a:t>
            </a:r>
          </a:p>
          <a:p>
            <a:pPr lvl="1" marL="684530" indent="-293370" defTabSz="514095">
              <a:spcBef>
                <a:spcPts val="0"/>
              </a:spcBef>
              <a:defRPr sz="2112"/>
            </a:pPr>
            <a:r>
              <a:t>Means you don’t mix-up your domain model with your interface API model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Another option when integration testing</a:t>
            </a:r>
          </a:p>
          <a:p>
            <a:pPr lvl="1" marL="684530" indent="-293370" defTabSz="514095">
              <a:spcBef>
                <a:spcPts val="0"/>
              </a:spcBef>
              <a:defRPr sz="2112"/>
            </a:pPr>
            <a:r>
              <a:t>If you are testing Service A which depends on Service B</a:t>
            </a:r>
          </a:p>
          <a:p>
            <a:pPr lvl="1" marL="684530" indent="-293370" defTabSz="514095">
              <a:spcBef>
                <a:spcPts val="0"/>
              </a:spcBef>
              <a:defRPr sz="2112"/>
            </a:pPr>
            <a:r>
              <a:t>You can easily instantiate Server B as GRPC server - just create a subclass</a:t>
            </a:r>
          </a:p>
          <a:p>
            <a:pPr lvl="1" marL="684530" indent="-293370" defTabSz="514095">
              <a:spcBef>
                <a:spcPts val="0"/>
              </a:spcBef>
              <a:defRPr sz="2112"/>
            </a:pPr>
            <a:r>
              <a:t>Provide mock responses</a:t>
            </a:r>
          </a:p>
          <a:p>
            <a:pPr lvl="1" marL="684530" indent="-293370" defTabSz="514095">
              <a:spcBef>
                <a:spcPts val="0"/>
              </a:spcBef>
              <a:defRPr sz="2112"/>
            </a:pPr>
            <a:r>
              <a:t>Very realistic as you use the same serialisation and wire protocol handling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Sane semantics around error handling </a:t>
            </a:r>
          </a:p>
          <a:p>
            <a:pPr lvl="1" marL="684530" indent="-293370" defTabSz="514095">
              <a:spcBef>
                <a:spcPts val="0"/>
              </a:spcBef>
              <a:defRPr sz="2112"/>
            </a:pPr>
            <a:r>
              <a:t>Just return an exception with the appropriate content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Different version / location for interface vs. implementation?</a:t>
            </a:r>
          </a:p>
          <a:p>
            <a:pPr lvl="1" marL="684530" indent="-293370" defTabSz="514095">
              <a:spcBef>
                <a:spcPts val="0"/>
              </a:spcBef>
              <a:defRPr sz="2112"/>
            </a:pPr>
            <a:r>
              <a:t>Your server interface (.proto) can be in a separate module / project / repository</a:t>
            </a:r>
          </a:p>
          <a:p>
            <a:pPr lvl="1" marL="684530" indent="-293370" defTabSz="514095">
              <a:spcBef>
                <a:spcPts val="0"/>
              </a:spcBef>
              <a:defRPr sz="2112"/>
            </a:pPr>
            <a:r>
              <a:t>Possibly separately versioned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inal Thou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 Thoughts</a:t>
            </a:r>
          </a:p>
        </p:txBody>
      </p:sp>
      <p:sp>
        <p:nvSpPr>
          <p:cNvPr id="151" name="There is a Scala protoc compiler (scalapb) that generates nice Scala (case) classes. We already use it for protobuf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is a Scala protoc compiler (scalapb) that generates nice Scala (case) classes. We already use it for protobuf.</a:t>
            </a:r>
          </a:p>
          <a:p>
            <a:pPr/>
            <a:r>
              <a:t>NGINX recently (Q1 2018) added support for reverse proxying GRPC (including load-balancing)</a:t>
            </a:r>
          </a:p>
          <a:p>
            <a:pPr/>
            <a:r>
              <a:t>Istio (service mesh) support GRPC in addition to HTTP</a:t>
            </a:r>
          </a:p>
          <a:p>
            <a:pPr lvl="1" marL="777875" indent="-333375">
              <a:spcBef>
                <a:spcPts val="0"/>
              </a:spcBef>
              <a:defRPr sz="2400"/>
            </a:pPr>
            <a:r>
              <a:t>Very interesting in a post Kubernetes migrated world</a:t>
            </a:r>
          </a:p>
          <a:p>
            <a:pPr/>
            <a:r>
              <a:t>There are CURL and (poor man’s) Postman type tools available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Want to Know more?"/>
          <p:cNvSpPr txBox="1"/>
          <p:nvPr>
            <p:ph type="title"/>
          </p:nvPr>
        </p:nvSpPr>
        <p:spPr>
          <a:xfrm>
            <a:off x="355600" y="281731"/>
            <a:ext cx="5334000" cy="2245569"/>
          </a:xfrm>
          <a:prstGeom prst="rect">
            <a:avLst/>
          </a:prstGeom>
        </p:spPr>
        <p:txBody>
          <a:bodyPr/>
          <a:lstStyle/>
          <a:p>
            <a:pPr/>
            <a:r>
              <a:t>Want to Know more?</a:t>
            </a:r>
          </a:p>
        </p:txBody>
      </p:sp>
      <p:sp>
        <p:nvSpPr>
          <p:cNvPr id="154" name="Code used in demo:…"/>
          <p:cNvSpPr txBox="1"/>
          <p:nvPr>
            <p:ph type="body" sz="half" idx="1"/>
          </p:nvPr>
        </p:nvSpPr>
        <p:spPr>
          <a:xfrm>
            <a:off x="508000" y="4978400"/>
            <a:ext cx="8625483" cy="4114800"/>
          </a:xfrm>
          <a:prstGeom prst="rect">
            <a:avLst/>
          </a:prstGeom>
        </p:spPr>
        <p:txBody>
          <a:bodyPr anchor="b"/>
          <a:lstStyle/>
          <a:p>
            <a:pPr algn="l" defTabSz="502412">
              <a:spcBef>
                <a:spcPts val="800"/>
              </a:spcBef>
              <a:defRPr sz="2236"/>
            </a:pPr>
            <a:r>
              <a:t>Code used in demo:</a:t>
            </a:r>
          </a:p>
          <a:p>
            <a:pPr marL="310594" indent="-310594" algn="l" defTabSz="502412">
              <a:spcBef>
                <a:spcPts val="800"/>
              </a:spcBef>
              <a:buSzPct val="145000"/>
              <a:buChar char="•"/>
              <a:defRPr sz="2236"/>
            </a:pPr>
            <a:r>
              <a:rPr u="sng">
                <a:hlinkClick r:id="rId2" invalidUrl="" action="" tgtFrame="" tooltip="" history="1" highlightClick="0" endSnd="0"/>
              </a:rPr>
              <a:t>https://github.com/imberda/grpc-demo</a:t>
            </a:r>
          </a:p>
          <a:p>
            <a:pPr marL="310594" indent="-310594" algn="l" defTabSz="502412">
              <a:spcBef>
                <a:spcPts val="800"/>
              </a:spcBef>
              <a:buSzPct val="145000"/>
              <a:buChar char="•"/>
              <a:defRPr sz="2236"/>
            </a:pPr>
          </a:p>
          <a:p>
            <a:pPr algn="l" defTabSz="502412">
              <a:spcBef>
                <a:spcPts val="800"/>
              </a:spcBef>
              <a:defRPr sz="2236"/>
            </a:pPr>
            <a:r>
              <a:t>Links:</a:t>
            </a:r>
          </a:p>
          <a:p>
            <a:pPr marL="310594" indent="-310594" algn="l" defTabSz="502412">
              <a:spcBef>
                <a:spcPts val="800"/>
              </a:spcBef>
              <a:buSzPct val="145000"/>
              <a:buChar char="•"/>
              <a:defRPr sz="2236"/>
            </a:pPr>
            <a:r>
              <a:rPr u="sng">
                <a:hlinkClick r:id="rId3" invalidUrl="" action="" tgtFrame="" tooltip="" history="1" highlightClick="0" endSnd="0"/>
              </a:rPr>
              <a:t>https://grpc.io/</a:t>
            </a:r>
            <a:r>
              <a:t> </a:t>
            </a:r>
          </a:p>
          <a:p>
            <a:pPr marL="310594" indent="-310594" algn="l" defTabSz="502412">
              <a:spcBef>
                <a:spcPts val="800"/>
              </a:spcBef>
              <a:buSzPct val="145000"/>
              <a:buChar char="•"/>
              <a:defRPr sz="2236"/>
            </a:pPr>
            <a:r>
              <a:rPr u="sng">
                <a:hlinkClick r:id="rId4" invalidUrl="" action="" tgtFrame="" tooltip="" history="1" highlightClick="0" endSnd="0"/>
              </a:rPr>
              <a:t>https://github.com/grpc-ecosystem/awesome-grpc</a:t>
            </a:r>
          </a:p>
          <a:p>
            <a:pPr marL="310594" indent="-310594" algn="l" defTabSz="502412">
              <a:spcBef>
                <a:spcPts val="800"/>
              </a:spcBef>
              <a:buSzPct val="145000"/>
              <a:buChar char="•"/>
              <a:defRPr sz="2236"/>
            </a:pPr>
            <a:r>
              <a:rPr u="sng">
                <a:hlinkClick r:id="rId5" invalidUrl="" action="" tgtFrame="" tooltip="" history="1" highlightClick="0" endSnd="0"/>
              </a:rPr>
              <a:t>https://www.nginx.com/blog/nginx-1-13-10-grpc/</a:t>
            </a:r>
            <a:r>
              <a:t> </a:t>
            </a:r>
          </a:p>
          <a:p>
            <a:pPr marL="310594" indent="-310594" algn="l" defTabSz="502412">
              <a:spcBef>
                <a:spcPts val="800"/>
              </a:spcBef>
              <a:buSzPct val="145000"/>
              <a:buChar char="•"/>
              <a:defRPr sz="2236"/>
            </a:pPr>
            <a:r>
              <a:rPr u="sng">
                <a:hlinkClick r:id="rId6" invalidUrl="" action="" tgtFrame="" tooltip="" history="1" highlightClick="0" endSnd="0"/>
              </a:rPr>
              <a:t>https://github.com/fullstorydev/grpcurl</a:t>
            </a:r>
            <a:r>
              <a:t> </a:t>
            </a:r>
          </a:p>
          <a:p>
            <a:pPr marL="310594" indent="-310594" algn="l" defTabSz="502412">
              <a:spcBef>
                <a:spcPts val="800"/>
              </a:spcBef>
              <a:buSzPct val="145000"/>
              <a:buChar char="•"/>
              <a:defRPr sz="2236"/>
            </a:pPr>
            <a:r>
              <a:rPr u="sng">
                <a:hlinkClick r:id="rId7" invalidUrl="" action="" tgtFrame="" tooltip="" history="1" highlightClick="0" endSnd="0"/>
              </a:rPr>
              <a:t>https://scalapb.github.io/grpc.html</a:t>
            </a:r>
            <a:r>
              <a:t> 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194300" y="2089150"/>
            <a:ext cx="7010400" cy="415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GRPC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GRPC?</a:t>
            </a:r>
          </a:p>
        </p:txBody>
      </p:sp>
      <p:sp>
        <p:nvSpPr>
          <p:cNvPr id="123" name="Stands for gRPC Remote Procedure Calls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3500"/>
              </a:spcBef>
              <a:defRPr sz="2720"/>
            </a:pPr>
            <a:r>
              <a:t>Stands for </a:t>
            </a:r>
            <a:r>
              <a:rPr b="1"/>
              <a:t>g</a:t>
            </a:r>
            <a:r>
              <a:t>RPC </a:t>
            </a:r>
            <a:r>
              <a:rPr b="1"/>
              <a:t>R</a:t>
            </a:r>
            <a:r>
              <a:t>emote </a:t>
            </a:r>
            <a:r>
              <a:rPr b="1"/>
              <a:t>P</a:t>
            </a:r>
            <a:r>
              <a:t>rocedure </a:t>
            </a:r>
            <a:r>
              <a:rPr b="1"/>
              <a:t>C</a:t>
            </a:r>
            <a:r>
              <a:t>alls</a:t>
            </a:r>
          </a:p>
          <a:p>
            <a:pPr marL="377825" indent="-377825" defTabSz="496570">
              <a:spcBef>
                <a:spcPts val="3500"/>
              </a:spcBef>
              <a:defRPr sz="2720"/>
            </a:pPr>
            <a:r>
              <a:t>Allows you to define a service interface using an IDL</a:t>
            </a:r>
          </a:p>
          <a:p>
            <a:pPr lvl="1" marL="755650" indent="-377825" defTabSz="496570">
              <a:spcBef>
                <a:spcPts val="0"/>
              </a:spcBef>
              <a:defRPr sz="2040"/>
            </a:pPr>
            <a:r>
              <a:t>Data types - Input / Output types</a:t>
            </a:r>
          </a:p>
          <a:p>
            <a:pPr lvl="1" marL="755650" indent="-377825" defTabSz="496570">
              <a:spcBef>
                <a:spcPts val="0"/>
              </a:spcBef>
              <a:defRPr sz="2040"/>
            </a:pPr>
            <a:r>
              <a:t>Operations (methods/function signatures)</a:t>
            </a:r>
          </a:p>
          <a:p>
            <a:pPr lvl="1" marL="755650" indent="-377825" defTabSz="496570">
              <a:spcBef>
                <a:spcPts val="0"/>
              </a:spcBef>
              <a:defRPr sz="2040"/>
            </a:pPr>
            <a:r>
              <a:t>Uses v3 .proto files </a:t>
            </a:r>
          </a:p>
          <a:p>
            <a:pPr marL="377825" indent="-377825" defTabSz="496570">
              <a:spcBef>
                <a:spcPts val="3500"/>
              </a:spcBef>
              <a:defRPr sz="2720"/>
            </a:pPr>
            <a:r>
              <a:t>Provides tooling to generate (compile) language specific data types and client/server implementations</a:t>
            </a:r>
          </a:p>
          <a:p>
            <a:pPr marL="503766" indent="-503766" defTabSz="496570">
              <a:spcBef>
                <a:spcPts val="3500"/>
              </a:spcBef>
              <a:defRPr sz="2720"/>
            </a:pPr>
            <a:r>
              <a:t>You just implement server-side function bodies (business logic)</a:t>
            </a:r>
          </a:p>
          <a:p>
            <a:pPr lvl="1" marL="755650" indent="-377825" defTabSz="496570">
              <a:spcBef>
                <a:spcPts val="0"/>
              </a:spcBef>
              <a:defRPr sz="2040"/>
            </a:pPr>
            <a:r>
              <a:t>In Java terminology the generated server is an abstract class you extend</a:t>
            </a:r>
          </a:p>
          <a:p>
            <a:pPr marL="377825" indent="-377825" defTabSz="496570">
              <a:spcBef>
                <a:spcPts val="3500"/>
              </a:spcBef>
              <a:defRPr sz="2720"/>
            </a:pPr>
            <a:r>
              <a:t>Currently supports:</a:t>
            </a:r>
          </a:p>
          <a:p>
            <a:pPr lvl="1" marL="755650" indent="-377825" defTabSz="496570">
              <a:spcBef>
                <a:spcPts val="0"/>
              </a:spcBef>
              <a:defRPr sz="2040"/>
            </a:pPr>
            <a:r>
              <a:t>10 different languages - including Java, Scala, PHP, Node (JavaScript / TypeScript)</a:t>
            </a:r>
          </a:p>
          <a:p>
            <a:pPr lvl="1" marL="755650" indent="-377825" defTabSz="496570">
              <a:spcBef>
                <a:spcPts val="0"/>
              </a:spcBef>
              <a:defRPr sz="2040"/>
            </a:pPr>
            <a:r>
              <a:t>Web browser support currently in Beta - general availability expected end of Oct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ho is using i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is using it?</a:t>
            </a:r>
          </a:p>
        </p:txBody>
      </p:sp>
      <p:sp>
        <p:nvSpPr>
          <p:cNvPr id="126" name="Originally created inside google, and later open sourced…"/>
          <p:cNvSpPr txBox="1"/>
          <p:nvPr>
            <p:ph type="body" idx="1"/>
          </p:nvPr>
        </p:nvSpPr>
        <p:spPr>
          <a:xfrm>
            <a:off x="952500" y="2221034"/>
            <a:ext cx="11099800" cy="6883736"/>
          </a:xfrm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t>Originally created inside google, and later open sourced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Companies using it you will have heard of:</a:t>
            </a:r>
          </a:p>
          <a:p>
            <a:pPr lvl="1" marL="800100" indent="-400050" defTabSz="525779">
              <a:spcBef>
                <a:spcPts val="0"/>
              </a:spcBef>
              <a:defRPr sz="2159"/>
            </a:pPr>
            <a:r>
              <a:t>Google (obviously)</a:t>
            </a:r>
          </a:p>
          <a:p>
            <a:pPr lvl="1" marL="800100" indent="-400050" defTabSz="525779">
              <a:spcBef>
                <a:spcPts val="0"/>
              </a:spcBef>
              <a:defRPr sz="2159"/>
            </a:pPr>
            <a:r>
              <a:t>Square</a:t>
            </a:r>
          </a:p>
          <a:p>
            <a:pPr lvl="1" marL="800100" indent="-400050" defTabSz="525779">
              <a:spcBef>
                <a:spcPts val="0"/>
              </a:spcBef>
              <a:defRPr sz="2159"/>
            </a:pPr>
            <a:r>
              <a:t>Netflix</a:t>
            </a:r>
          </a:p>
          <a:p>
            <a:pPr lvl="1" marL="800100" indent="-400050" defTabSz="525779">
              <a:spcBef>
                <a:spcPts val="0"/>
              </a:spcBef>
              <a:defRPr sz="2159"/>
            </a:pPr>
            <a:r>
              <a:t>Docker</a:t>
            </a:r>
          </a:p>
          <a:p>
            <a:pPr lvl="1" marL="800100" indent="-400050" defTabSz="525779">
              <a:spcBef>
                <a:spcPts val="0"/>
              </a:spcBef>
              <a:defRPr sz="2159"/>
            </a:pPr>
            <a:r>
              <a:t>Cisco</a:t>
            </a:r>
          </a:p>
          <a:p>
            <a:pPr lvl="1" marL="800100" indent="-400050" defTabSz="525779">
              <a:spcBef>
                <a:spcPts val="0"/>
              </a:spcBef>
              <a:defRPr sz="2159"/>
            </a:pPr>
            <a:r>
              <a:t>Juniper Networks</a:t>
            </a:r>
          </a:p>
          <a:p>
            <a:pPr lvl="1" marL="800100" indent="-400050" defTabSz="525779">
              <a:spcBef>
                <a:spcPts val="0"/>
              </a:spcBef>
              <a:defRPr sz="2880"/>
            </a:pPr>
          </a:p>
          <a:p>
            <a:pPr marL="400050" indent="-400050" defTabSz="525779">
              <a:spcBef>
                <a:spcPts val="0"/>
              </a:spcBef>
              <a:defRPr sz="2880"/>
            </a:pPr>
            <a:r>
              <a:t>Google are using it to make </a:t>
            </a:r>
            <a:r>
              <a:rPr i="1" u="sng"/>
              <a:t>billions</a:t>
            </a:r>
            <a:r>
              <a:t> of calls per second</a:t>
            </a:r>
          </a:p>
          <a:p>
            <a:pPr lvl="1" marL="800100" indent="-400050" defTabSz="525779">
              <a:spcBef>
                <a:spcPts val="0"/>
              </a:spcBef>
              <a:defRPr sz="2159"/>
            </a:pPr>
            <a:r>
              <a:t>Therefore: GRPC == battle tested</a:t>
            </a:r>
          </a:p>
          <a:p>
            <a:pPr marL="533400" indent="-533400" defTabSz="525779">
              <a:spcBef>
                <a:spcPts val="3700"/>
              </a:spcBef>
              <a:defRPr sz="2880"/>
            </a:pPr>
            <a:r>
              <a:t>Adopted by the Cloud Native Computing Foundation (CNCF)</a:t>
            </a:r>
          </a:p>
          <a:p>
            <a:pPr marL="533400" indent="-533400" defTabSz="525779">
              <a:spcBef>
                <a:spcPts val="3700"/>
              </a:spcBef>
              <a:defRPr sz="2880"/>
            </a:pPr>
            <a:r>
              <a:t>Has over 17,000 stars on GitHub</a:t>
            </a:r>
          </a:p>
          <a:p>
            <a:pPr lvl="1" marL="800100" indent="-400050" defTabSz="525779">
              <a:spcBef>
                <a:spcPts val="0"/>
              </a:spcBef>
              <a:defRPr sz="2159"/>
            </a:pPr>
            <a:r>
              <a:t>AKKA has ~9,000, </a:t>
            </a:r>
          </a:p>
        </p:txBody>
      </p:sp>
      <p:pic>
        <p:nvPicPr>
          <p:cNvPr id="127" name="Screen Shot 2018-10-10 at 10.35.28.png" descr="Screen Shot 2018-10-10 at 10.35.28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2722" y="8272139"/>
            <a:ext cx="2070101" cy="7620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How does it work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does it work?</a:t>
            </a:r>
          </a:p>
        </p:txBody>
      </p:sp>
      <p:sp>
        <p:nvSpPr>
          <p:cNvPr id="130" name="First define your service and messages in a .prot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000" indent="-508000" defTabSz="467359">
              <a:spcBef>
                <a:spcPts val="3300"/>
              </a:spcBef>
              <a:buSzPct val="100000"/>
              <a:buAutoNum type="arabicPeriod" startAt="1"/>
              <a:defRPr sz="2560"/>
            </a:pPr>
            <a:r>
              <a:t>First define your service and messages in a .proto</a:t>
            </a:r>
          </a:p>
          <a:p>
            <a:pPr lvl="1" marL="622300" indent="-266700" defTabSz="467359">
              <a:spcBef>
                <a:spcPts val="0"/>
              </a:spcBef>
              <a:defRPr sz="1920"/>
            </a:pPr>
            <a:r>
              <a:t>This is a Google protobuf (v3) file</a:t>
            </a:r>
          </a:p>
          <a:p>
            <a:pPr marL="508000" indent="-508000" defTabSz="467359">
              <a:spcBef>
                <a:spcPts val="3300"/>
              </a:spcBef>
              <a:buSzPct val="100000"/>
              <a:buAutoNum type="arabicPeriod" startAt="1"/>
              <a:defRPr sz="2560"/>
            </a:pPr>
            <a:r>
              <a:t>Generate messages, client and server using build tool (e.g. sbt, mvn)</a:t>
            </a:r>
          </a:p>
          <a:p>
            <a:pPr lvl="1" marL="622300" indent="-266700" defTabSz="467359">
              <a:spcBef>
                <a:spcPts val="0"/>
              </a:spcBef>
              <a:defRPr sz="1920"/>
            </a:pPr>
            <a:r>
              <a:t>Build tool wraps the “protoc” compiler</a:t>
            </a:r>
          </a:p>
          <a:p>
            <a:pPr marL="508000" indent="-508000" defTabSz="467359">
              <a:spcBef>
                <a:spcPts val="3300"/>
              </a:spcBef>
              <a:buSzPct val="100000"/>
              <a:buAutoNum type="arabicPeriod" startAt="1"/>
              <a:defRPr sz="2560"/>
            </a:pPr>
            <a:r>
              <a:t>Extend generated server to implement service functions</a:t>
            </a:r>
          </a:p>
          <a:p>
            <a:pPr marL="508000" indent="-508000" defTabSz="467359">
              <a:spcBef>
                <a:spcPts val="3300"/>
              </a:spcBef>
              <a:buSzPct val="100000"/>
              <a:buAutoNum type="arabicPeriod" startAt="1"/>
              <a:defRPr sz="2560"/>
            </a:pPr>
            <a:r>
              <a:t>Instantiate server (create an instance)</a:t>
            </a:r>
          </a:p>
          <a:p>
            <a:pPr marL="508000" indent="-508000" defTabSz="467359">
              <a:spcBef>
                <a:spcPts val="3300"/>
              </a:spcBef>
              <a:buSzPct val="100000"/>
              <a:buAutoNum type="arabicPeriod" startAt="1"/>
              <a:defRPr sz="2560"/>
            </a:pPr>
            <a:r>
              <a:t>Instantiate client (create an instance)</a:t>
            </a:r>
          </a:p>
          <a:p>
            <a:pPr marL="508000" indent="-508000" defTabSz="467359">
              <a:spcBef>
                <a:spcPts val="3300"/>
              </a:spcBef>
              <a:buSzPct val="100000"/>
              <a:buAutoNum type="arabicPeriod" startAt="1"/>
              <a:defRPr sz="2560"/>
            </a:pPr>
            <a:r>
              <a:t>Use client to call the server</a:t>
            </a:r>
          </a:p>
          <a:p>
            <a:pPr marL="0" indent="0" defTabSz="467359">
              <a:spcBef>
                <a:spcPts val="3300"/>
              </a:spcBef>
              <a:buSzTx/>
              <a:buNone/>
              <a:defRPr sz="2560"/>
            </a:pPr>
            <a:r>
              <a:t>Note: You </a:t>
            </a:r>
            <a:r>
              <a:rPr i="1"/>
              <a:t>can</a:t>
            </a:r>
            <a:r>
              <a:t> use the generated (protobuf) messages without GRPC</a:t>
            </a:r>
          </a:p>
          <a:p>
            <a:pPr lvl="1" marL="622300" indent="-266700" defTabSz="467359">
              <a:spcBef>
                <a:spcPts val="0"/>
              </a:spcBef>
              <a:defRPr sz="1920"/>
            </a:pPr>
            <a:r>
              <a:t>i.e. if you want to serialise them to JSON or binary to send or store somewhere (file/DB)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Example Service Definition"/>
          <p:cNvSpPr txBox="1"/>
          <p:nvPr>
            <p:ph type="title"/>
          </p:nvPr>
        </p:nvSpPr>
        <p:spPr>
          <a:xfrm>
            <a:off x="952500" y="254000"/>
            <a:ext cx="11099800" cy="850070"/>
          </a:xfrm>
          <a:prstGeom prst="rect">
            <a:avLst/>
          </a:prstGeom>
        </p:spPr>
        <p:txBody>
          <a:bodyPr/>
          <a:lstStyle>
            <a:lvl1pPr defTabSz="362204">
              <a:defRPr sz="4960"/>
            </a:lvl1pPr>
          </a:lstStyle>
          <a:p>
            <a:pPr/>
            <a:r>
              <a:t>Example Service Definition</a:t>
            </a:r>
          </a:p>
        </p:txBody>
      </p:sp>
      <p:pic>
        <p:nvPicPr>
          <p:cNvPr id="133" name="Screen Shot 2018-10-12 at 12.10.35.png" descr="Screen Shot 2018-10-12 at 12.10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3450" y="1891867"/>
            <a:ext cx="8597900" cy="647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Very Quick Demo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Very Quick Demo…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7784" y="2286993"/>
            <a:ext cx="7689232" cy="4025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</a:t>
            </a:r>
          </a:p>
        </p:txBody>
      </p:sp>
      <p:sp>
        <p:nvSpPr>
          <p:cNvPr id="139" name="Compared to REST-JSON - benchmarks often report ++…"/>
          <p:cNvSpPr txBox="1"/>
          <p:nvPr>
            <p:ph type="body" idx="1"/>
          </p:nvPr>
        </p:nvSpPr>
        <p:spPr>
          <a:xfrm>
            <a:off x="952500" y="25273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Compared to REST-JSON - benchmarks often report </a:t>
            </a:r>
            <a:r>
              <a:rPr baseline="31999"/>
              <a:t>++</a:t>
            </a:r>
          </a:p>
          <a:p>
            <a:pPr lvl="1">
              <a:spcBef>
                <a:spcPts val="0"/>
              </a:spcBef>
              <a:defRPr sz="2400"/>
            </a:pPr>
            <a:r>
              <a:t>More than x5 ops/sec</a:t>
            </a:r>
          </a:p>
          <a:p>
            <a:pPr lvl="1">
              <a:spcBef>
                <a:spcPts val="0"/>
              </a:spcBef>
              <a:defRPr sz="2400"/>
            </a:pPr>
            <a:r>
              <a:t>Reduction in CPU of over 25%</a:t>
            </a:r>
          </a:p>
          <a:p>
            <a:pPr>
              <a:spcBef>
                <a:spcPts val="0"/>
              </a:spcBef>
              <a:defRPr sz="2400"/>
            </a:pPr>
          </a:p>
          <a:p>
            <a:pPr>
              <a:spcBef>
                <a:spcPts val="0"/>
              </a:spcBef>
            </a:pPr>
            <a:r>
              <a:t>How?</a:t>
            </a:r>
          </a:p>
          <a:p>
            <a:pPr lvl="1">
              <a:spcBef>
                <a:spcPts val="0"/>
              </a:spcBef>
              <a:defRPr sz="2400"/>
            </a:pPr>
            <a:r>
              <a:t>Uses HTTP/2.0</a:t>
            </a:r>
          </a:p>
          <a:p>
            <a:pPr lvl="2">
              <a:spcBef>
                <a:spcPts val="0"/>
              </a:spcBef>
              <a:defRPr sz="2400"/>
            </a:pPr>
            <a:r>
              <a:t>Compressed binary headers</a:t>
            </a:r>
          </a:p>
          <a:p>
            <a:pPr lvl="2">
              <a:spcBef>
                <a:spcPts val="0"/>
              </a:spcBef>
              <a:defRPr sz="2400"/>
            </a:pPr>
            <a:r>
              <a:t>Multiplexing of requests within single connection</a:t>
            </a:r>
          </a:p>
          <a:p>
            <a:pPr lvl="1">
              <a:spcBef>
                <a:spcPts val="0"/>
              </a:spcBef>
              <a:defRPr sz="2400"/>
            </a:pPr>
            <a:r>
              <a:t>Uses long-live connections between client and server</a:t>
            </a:r>
          </a:p>
          <a:p>
            <a:pPr lvl="1">
              <a:spcBef>
                <a:spcPts val="0"/>
              </a:spcBef>
              <a:defRPr sz="2400"/>
            </a:pPr>
            <a:r>
              <a:t>Uses binary compact serialisation format (avoid string lexing/parsing)</a:t>
            </a:r>
            <a:endParaRPr baseline="31999"/>
          </a:p>
          <a:p>
            <a:pPr lvl="1">
              <a:spcBef>
                <a:spcPts val="0"/>
              </a:spcBef>
              <a:defRPr sz="2400"/>
            </a:pPr>
            <a:endParaRPr baseline="31999"/>
          </a:p>
          <a:p>
            <a:pPr lvl="1" marL="0" indent="228600">
              <a:spcBef>
                <a:spcPts val="0"/>
              </a:spcBef>
              <a:buSzTx/>
              <a:buNone/>
              <a:defRPr sz="2400"/>
            </a:pPr>
            <a:endParaRPr baseline="31999"/>
          </a:p>
          <a:p>
            <a:pPr marL="0" indent="0">
              <a:spcBef>
                <a:spcPts val="0"/>
              </a:spcBef>
              <a:buSzTx/>
              <a:buNone/>
            </a:pPr>
            <a:r>
              <a:rPr baseline="31999"/>
              <a:t>++ </a:t>
            </a:r>
            <a:r>
              <a:rPr>
                <a:solidFill>
                  <a:srgbClr val="FF2D1A"/>
                </a:solidFill>
              </a:rPr>
              <a:t>Warning</a:t>
            </a:r>
            <a:r>
              <a:t>: Your Milage May Vary</a:t>
            </a:r>
          </a:p>
          <a:p>
            <a:pPr lvl="1">
              <a:spcBef>
                <a:spcPts val="0"/>
              </a:spcBef>
              <a:defRPr sz="2400"/>
            </a:pPr>
            <a:r>
              <a:t>“</a:t>
            </a:r>
            <a:r>
              <a:rPr i="1"/>
              <a:t>If you torture the data long enough, it will confess to anything</a:t>
            </a:r>
            <a:r>
              <a:t>”</a:t>
            </a:r>
          </a:p>
          <a:p>
            <a:pPr lvl="1">
              <a:spcBef>
                <a:spcPts val="0"/>
              </a:spcBef>
              <a:defRPr sz="2400"/>
            </a:pPr>
            <a:r>
              <a:t>Run </a:t>
            </a:r>
            <a:r>
              <a:rPr u="sng"/>
              <a:t>your own</a:t>
            </a:r>
            <a:r>
              <a:t> tests using reflecting your own use cases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ST is Best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 is Best!</a:t>
            </a:r>
          </a:p>
        </p:txBody>
      </p:sp>
      <p:sp>
        <p:nvSpPr>
          <p:cNvPr id="142" name="&quot;A presumptive architecture is a software architecture that is dominant in a particular domain. Rather than justifying their choice to use it, developers in that domain, may have to justify a choice that differs from their presumptive architecture. Non-curious developers may not even seriously consider other architectures, or have the apprehension that all software should conform to the presumptive architecture.”…"/>
          <p:cNvSpPr txBox="1"/>
          <p:nvPr>
            <p:ph type="body" idx="1"/>
          </p:nvPr>
        </p:nvSpPr>
        <p:spPr>
          <a:xfrm>
            <a:off x="952500" y="2159000"/>
            <a:ext cx="11099800" cy="6800652"/>
          </a:xfrm>
          <a:prstGeom prst="rect">
            <a:avLst/>
          </a:prstGeom>
        </p:spPr>
        <p:txBody>
          <a:bodyPr/>
          <a:lstStyle/>
          <a:p>
            <a:pPr marL="0" indent="0" algn="ctr" defTabSz="473201">
              <a:spcBef>
                <a:spcPts val="1600"/>
              </a:spcBef>
              <a:buSzTx/>
              <a:buNone/>
              <a:defRPr sz="2673"/>
            </a:pPr>
            <a:r>
              <a:t>"</a:t>
            </a:r>
            <a:r>
              <a:rPr i="1" sz="2025"/>
              <a:t>A presumptive architecture is a software architecture that is dominant in a particular domain. Rather than justifying their choice to use it, developers in that domain, may have to justify a choice that differs from their presumptive architecture. Non-curious developers may not even seriously consider other architectures, or have the apprehension that all software should conform to the presumptive architecture.</a:t>
            </a:r>
            <a:r>
              <a:t>”</a:t>
            </a:r>
          </a:p>
          <a:p>
            <a:pPr marL="0" indent="0" algn="ctr" defTabSz="473201">
              <a:spcBef>
                <a:spcPts val="1600"/>
              </a:spcBef>
              <a:buSzTx/>
              <a:buNone/>
              <a:defRPr sz="1539"/>
            </a:pPr>
            <a:r>
              <a:t>(George Fairbanks)</a:t>
            </a:r>
          </a:p>
          <a:p>
            <a:pPr marL="360045" indent="-360045" defTabSz="473201">
              <a:spcBef>
                <a:spcPts val="3400"/>
              </a:spcBef>
              <a:defRPr sz="2592"/>
            </a:pPr>
            <a:r>
              <a:t>Some of the great things about REST are that its ubiquitous:</a:t>
            </a:r>
          </a:p>
          <a:p>
            <a:pPr lvl="1" marL="720090" indent="-360045" defTabSz="473201">
              <a:spcBef>
                <a:spcPts val="0"/>
              </a:spcBef>
              <a:defRPr sz="1944"/>
            </a:pPr>
            <a:r>
              <a:t>Supported by all languages</a:t>
            </a:r>
          </a:p>
          <a:p>
            <a:pPr lvl="1" marL="720090" indent="-360045" defTabSz="473201">
              <a:spcBef>
                <a:spcPts val="0"/>
              </a:spcBef>
              <a:defRPr sz="1944"/>
            </a:pPr>
            <a:r>
              <a:t>Excellent tooling (practically no tooling required)</a:t>
            </a:r>
          </a:p>
          <a:p>
            <a:pPr lvl="1" marL="720090" indent="-360045" defTabSz="473201">
              <a:spcBef>
                <a:spcPts val="0"/>
              </a:spcBef>
              <a:defRPr sz="1944"/>
            </a:pPr>
            <a:r>
              <a:t>Simple to understand</a:t>
            </a:r>
          </a:p>
          <a:p>
            <a:pPr lvl="1" marL="720090" indent="-360045" defTabSz="473201">
              <a:spcBef>
                <a:spcPts val="0"/>
              </a:spcBef>
              <a:defRPr sz="1944"/>
            </a:pPr>
            <a:r>
              <a:t>We’ve been doing it for years and understand its dark corners</a:t>
            </a:r>
          </a:p>
          <a:p>
            <a:pPr marL="480059" indent="-480059" defTabSz="473201">
              <a:spcBef>
                <a:spcPts val="3400"/>
              </a:spcBef>
              <a:defRPr sz="2592"/>
            </a:pPr>
            <a:r>
              <a:t>However….</a:t>
            </a:r>
          </a:p>
          <a:p>
            <a:pPr lvl="1" marL="840105" indent="-480060" defTabSz="473201">
              <a:spcBef>
                <a:spcPts val="0"/>
              </a:spcBef>
              <a:defRPr sz="1944"/>
            </a:pPr>
            <a:r>
              <a:t>Lots of boilerplate when writing a REST service</a:t>
            </a:r>
          </a:p>
          <a:p>
            <a:pPr lvl="1" marL="840105" indent="-480060" defTabSz="473201">
              <a:spcBef>
                <a:spcPts val="0"/>
              </a:spcBef>
              <a:defRPr sz="1944"/>
            </a:pPr>
            <a:r>
              <a:t>Typically clients for </a:t>
            </a:r>
            <a:r>
              <a:rPr i="1"/>
              <a:t>n</a:t>
            </a:r>
            <a:r>
              <a:t> languages need </a:t>
            </a:r>
            <a:r>
              <a:rPr i="1"/>
              <a:t>n</a:t>
            </a:r>
            <a:r>
              <a:t> implementations</a:t>
            </a:r>
          </a:p>
          <a:p>
            <a:pPr lvl="1" marL="840105" indent="-480060" defTabSz="473201">
              <a:spcBef>
                <a:spcPts val="0"/>
              </a:spcBef>
              <a:defRPr sz="1944"/>
            </a:pPr>
            <a:r>
              <a:t>The debate around what is “RESTful” is seemingly endless (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😡</a:t>
            </a:r>
            <a:r>
              <a:t>)</a:t>
            </a:r>
          </a:p>
          <a:p>
            <a:pPr lvl="1" marL="840105" indent="-480060" defTabSz="473201">
              <a:spcBef>
                <a:spcPts val="0"/>
              </a:spcBef>
              <a:defRPr sz="1944"/>
            </a:pPr>
            <a:r>
              <a:t>Need to be creative to handle large amounts of data (pagination, ndjson)</a:t>
            </a:r>
          </a:p>
          <a:p>
            <a:pPr lvl="1" marL="840105" indent="-480060" defTabSz="473201">
              <a:spcBef>
                <a:spcPts val="0"/>
              </a:spcBef>
              <a:defRPr sz="1944"/>
            </a:pPr>
            <a:r>
              <a:t>Need to assemble your stack (http client, web framework, marshaller, etc.)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here to use GRPC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to use GRPC?</a:t>
            </a:r>
          </a:p>
        </p:txBody>
      </p:sp>
      <p:sp>
        <p:nvSpPr>
          <p:cNvPr id="145" name="REST makes total sense to clients we don’t own on the Internet (browser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 makes total sense to clients we don’t own on the Internet (browsers)</a:t>
            </a:r>
          </a:p>
          <a:p>
            <a:pPr/>
            <a:r>
              <a:t>Does it make sense to use REST between services in the same racks of our data centre, where we can control everything?</a:t>
            </a:r>
          </a:p>
          <a:p>
            <a:pPr/>
            <a:r>
              <a:t>Makes sense to use GRPC service-to-service where:</a:t>
            </a:r>
          </a:p>
          <a:p>
            <a:pPr lvl="1" marL="777875" indent="-333375">
              <a:spcBef>
                <a:spcPts val="0"/>
              </a:spcBef>
              <a:defRPr sz="2400"/>
            </a:pPr>
            <a:r>
              <a:t>You need (or potentially need) to handle very high load</a:t>
            </a:r>
          </a:p>
          <a:p>
            <a:pPr lvl="1" marL="777875" indent="-333375">
              <a:spcBef>
                <a:spcPts val="0"/>
              </a:spcBef>
              <a:defRPr sz="2400"/>
            </a:pPr>
            <a:r>
              <a:t>You want client, server or client-and-server streaming</a:t>
            </a:r>
          </a:p>
          <a:p>
            <a:pPr lvl="1" marL="777875" indent="-333375">
              <a:spcBef>
                <a:spcPts val="0"/>
              </a:spcBef>
              <a:defRPr sz="2400"/>
            </a:pPr>
            <a:r>
              <a:t>Environments where you want to generate clients for </a:t>
            </a:r>
            <a:r>
              <a:rPr i="1"/>
              <a:t>n</a:t>
            </a:r>
            <a:r>
              <a:t> languages</a:t>
            </a:r>
          </a:p>
          <a:p>
            <a:pPr lvl="1" marL="777875" indent="-333375">
              <a:spcBef>
                <a:spcPts val="0"/>
              </a:spcBef>
              <a:defRPr sz="2400"/>
            </a:pPr>
            <a:r>
              <a:t>You want or need well-defined interfaces</a:t>
            </a:r>
          </a:p>
          <a:p>
            <a:pPr lvl="1" marL="777875" indent="-333375">
              <a:spcBef>
                <a:spcPts val="0"/>
              </a:spcBef>
              <a:defRPr sz="2400"/>
            </a:pPr>
            <a:r>
              <a:t>You want or need well-understood &amp; documented compatibility rules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