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4B4B4"/>
    <a:srgbClr val="898989"/>
    <a:srgbClr val="999999"/>
    <a:srgbClr val="4D4F53"/>
    <a:srgbClr val="830051"/>
    <a:srgbClr val="ABC785"/>
    <a:srgbClr val="C7D28A"/>
    <a:srgbClr val="D1DFD6"/>
    <a:srgbClr val="6E2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5" autoAdjust="0"/>
    <p:restoredTop sz="98814" autoAdjust="0"/>
  </p:normalViewPr>
  <p:slideViewPr>
    <p:cSldViewPr showGuides="1">
      <p:cViewPr varScale="1">
        <p:scale>
          <a:sx n="63" d="100"/>
          <a:sy n="63" d="100"/>
        </p:scale>
        <p:origin x="864" y="4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1" d="100"/>
          <a:sy n="51" d="100"/>
        </p:scale>
        <p:origin x="-28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2AFDB-8B56-433D-8DAA-9CBA4461E909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Confidential - for limited circulation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6A2A2-022B-420B-A313-FFD44CE182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60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8B32A-E9F4-4486-975F-C9AD8A3CF37F}" type="datetimeFigureOut">
              <a:rPr lang="en-US" smtClean="0"/>
              <a:pPr/>
              <a:t>12/31/2020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Confidential - for limited circulation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A3354-9A0B-49EE-95FD-23EABDFEF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482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2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6976"/>
            <a:ext cx="12192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743200"/>
            <a:ext cx="7721600" cy="1066800"/>
          </a:xfrm>
        </p:spPr>
        <p:txBody>
          <a:bodyPr anchor="t">
            <a:normAutofit/>
          </a:bodyPr>
          <a:lstStyle>
            <a:lvl1pPr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Limit this to just two lines only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7721600" cy="457200"/>
          </a:xfrm>
        </p:spPr>
        <p:txBody>
          <a:bodyPr>
            <a:normAutofit/>
          </a:bodyPr>
          <a:lstStyle>
            <a:lvl1pPr marL="173736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- Limit it to just one line only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812800" y="6477000"/>
            <a:ext cx="35141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© Mindtree Limited 2013. Confidential - for limited circulation only</a:t>
            </a:r>
          </a:p>
        </p:txBody>
      </p:sp>
      <p:pic>
        <p:nvPicPr>
          <p:cNvPr id="1026" name="Picture 2" descr="D:\MT - Marketing\Corporate\Brand Council\VI\Final Guidelines\MT_Logo_Artwork\Regular_Size\RGB\Positive\MT_Logo_Reg_Full_Pos_Tag_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2104"/>
            <a:ext cx="3262195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59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8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45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879376" y="6428601"/>
            <a:ext cx="6058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898989"/>
                </a:solidFill>
                <a:latin typeface="Arial" pitchFamily="34" charset="0"/>
                <a:cs typeface="Arial" pitchFamily="34" charset="0"/>
              </a:rPr>
              <a:t>India | USA | UK | Germany | Sweden | Belgium | France | Switzerland | UAE | Singapore | Australia | Japan | China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0276"/>
            <a:ext cx="12192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590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1040191" y="1634490"/>
            <a:ext cx="3048000" cy="685800"/>
          </a:xfrm>
          <a:prstGeom prst="roundRect">
            <a:avLst/>
          </a:prstGeom>
          <a:solidFill>
            <a:srgbClr val="A719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- 167.25.48</a:t>
            </a:r>
          </a:p>
        </p:txBody>
      </p:sp>
      <p:sp>
        <p:nvSpPr>
          <p:cNvPr id="6" name="Rounded Rectangle 5"/>
          <p:cNvSpPr/>
          <p:nvPr userDrawn="1"/>
        </p:nvSpPr>
        <p:spPr>
          <a:xfrm>
            <a:off x="1040191" y="2493645"/>
            <a:ext cx="3048000" cy="685800"/>
          </a:xfrm>
          <a:prstGeom prst="round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- 227.114.34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4368800" y="1634490"/>
            <a:ext cx="3048000" cy="685800"/>
          </a:xfrm>
          <a:prstGeom prst="roundRect">
            <a:avLst/>
          </a:prstGeom>
          <a:solidFill>
            <a:srgbClr val="C7D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RGB - 199.210.138</a:t>
            </a:r>
          </a:p>
        </p:txBody>
      </p:sp>
      <p:sp>
        <p:nvSpPr>
          <p:cNvPr id="8" name="Rounded Rectangle 7"/>
          <p:cNvSpPr/>
          <p:nvPr userDrawn="1"/>
        </p:nvSpPr>
        <p:spPr>
          <a:xfrm>
            <a:off x="4368800" y="2493645"/>
            <a:ext cx="3048000" cy="685800"/>
          </a:xfrm>
          <a:prstGeom prst="round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RGB - 180.180.180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4368800" y="3352800"/>
            <a:ext cx="3048000" cy="685800"/>
          </a:xfrm>
          <a:prstGeom prst="roundRect">
            <a:avLst/>
          </a:prstGeom>
          <a:solidFill>
            <a:srgbClr val="4D4F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- 77.79.83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1040191" y="3320143"/>
            <a:ext cx="3048000" cy="685800"/>
          </a:xfrm>
          <a:prstGeom prst="roundRect">
            <a:avLst/>
          </a:prstGeom>
          <a:solidFill>
            <a:srgbClr val="830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RGB - 131.0.81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98221" y="5029200"/>
            <a:ext cx="3398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Guidelines</a:t>
            </a:r>
            <a:r>
              <a:rPr lang="en-US" sz="1400" baseline="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 available at </a:t>
            </a:r>
          </a:p>
          <a:p>
            <a:endParaRPr lang="en-US" sz="1400" baseline="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aseline="0" dirty="0">
                <a:solidFill>
                  <a:srgbClr val="4D4F53"/>
                </a:solidFill>
                <a:latin typeface="Arial" pitchFamily="34" charset="0"/>
                <a:cs typeface="Arial" pitchFamily="34" charset="0"/>
              </a:rPr>
              <a:t>PeopleHub &gt; Microsites &gt;Marketing Hub</a:t>
            </a:r>
            <a:endParaRPr lang="en-US" sz="1400" dirty="0">
              <a:solidFill>
                <a:srgbClr val="4D4F5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402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ce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22068606"/>
              </p:ext>
            </p:extLst>
          </p:nvPr>
        </p:nvGraphicFramePr>
        <p:xfrm>
          <a:off x="1016000" y="1371600"/>
          <a:ext cx="10261600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14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39762"/>
          </a:xfrm>
        </p:spPr>
        <p:txBody>
          <a:bodyPr/>
          <a:lstStyle>
            <a:lvl1pPr marL="176213" indent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85" y="1295400"/>
            <a:ext cx="10972800" cy="472440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840"/>
              </a:spcBef>
              <a:defRPr sz="1800"/>
            </a:lvl1pPr>
            <a:lvl2pPr>
              <a:lnSpc>
                <a:spcPct val="120000"/>
              </a:lnSpc>
              <a:spcBef>
                <a:spcPts val="840"/>
              </a:spcBef>
              <a:defRPr sz="1800"/>
            </a:lvl2pPr>
            <a:lvl3pPr>
              <a:lnSpc>
                <a:spcPct val="120000"/>
              </a:lnSpc>
              <a:spcBef>
                <a:spcPts val="840"/>
              </a:spcBef>
              <a:defRPr sz="1800"/>
            </a:lvl3pPr>
            <a:lvl4pPr>
              <a:lnSpc>
                <a:spcPct val="120000"/>
              </a:lnSpc>
              <a:spcBef>
                <a:spcPts val="840"/>
              </a:spcBef>
              <a:defRPr sz="1800"/>
            </a:lvl4pPr>
            <a:lvl5pPr>
              <a:lnSpc>
                <a:spcPct val="120000"/>
              </a:lnSpc>
              <a:spcBef>
                <a:spcPts val="84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166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7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843" y="2209800"/>
            <a:ext cx="6908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header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12192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166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4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2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3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5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085" y="1295400"/>
            <a:ext cx="109728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16000" y="6214404"/>
            <a:ext cx="102412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21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 descr="D:\MT - Marketing\Corporate\Brand Council\VI\Final Guidelines\MT_Logo_Artwork\Regular_Size\RGB\Positive\MT_Logo_Reg_Full_Pos_RGB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36" y="6365212"/>
            <a:ext cx="1803400" cy="32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0260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B1AB395-38E6-4B95-819F-EA717C9E08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4232" y="6474768"/>
            <a:ext cx="2191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Confidential - for limited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71113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hf hdr="0" dt="0"/>
  <p:txStyles>
    <p:titleStyle>
      <a:lvl1pPr marL="176213" indent="0" algn="l" defTabSz="914400" rtl="0" eaLnBrk="1" latinLnBrk="0" hangingPunct="1">
        <a:spcBef>
          <a:spcPct val="0"/>
        </a:spcBef>
        <a:buNone/>
        <a:defRPr sz="2700" kern="1200">
          <a:solidFill>
            <a:srgbClr val="6E267B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63550" indent="-238125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4D4F53"/>
        </a:buClr>
        <a:buSzPct val="110000"/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1pPr>
      <a:lvl2pPr marL="742950" indent="-2794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2pPr>
      <a:lvl3pPr marL="1030288" indent="-284163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3pPr>
      <a:lvl4pPr marL="1306513" indent="-279400" algn="l" defTabSz="914400" rtl="0" eaLnBrk="1" latinLnBrk="0" hangingPunct="1">
        <a:lnSpc>
          <a:spcPct val="120000"/>
        </a:lnSpc>
        <a:spcBef>
          <a:spcPts val="840"/>
        </a:spcBef>
        <a:spcAft>
          <a:spcPts val="0"/>
        </a:spcAft>
        <a:buClr>
          <a:srgbClr val="6E267B"/>
        </a:buClr>
        <a:buFont typeface="Arial" pitchFamily="34" charset="0"/>
        <a:buChar char="•"/>
        <a:defRPr sz="1800" kern="1200">
          <a:solidFill>
            <a:srgbClr val="4D4F53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/>
          <p:cNvSpPr txBox="1">
            <a:spLocks noGrp="1"/>
          </p:cNvSpPr>
          <p:nvPr/>
        </p:nvSpPr>
        <p:spPr bwMode="auto">
          <a:xfrm>
            <a:off x="8382000" y="6610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1000">
                <a:solidFill>
                  <a:schemeClr val="bg1"/>
                </a:solidFill>
                <a:latin typeface="Aller Typo Light" panose="020B0503040302020204" pitchFamily="34" charset="0"/>
              </a:rPr>
              <a:t>Slide </a:t>
            </a:r>
            <a:fld id="{E2788734-86BF-4D38-8C16-0880CAC922A3}" type="slidenum">
              <a:rPr lang="en-US" sz="1000">
                <a:solidFill>
                  <a:schemeClr val="bg1"/>
                </a:solidFill>
                <a:latin typeface="Aller Typo Light" panose="020B0503040302020204" pitchFamily="34" charset="0"/>
              </a:rPr>
              <a:pPr algn="r"/>
              <a:t>1</a:t>
            </a:fld>
            <a:r>
              <a:rPr lang="en-US" sz="1000">
                <a:solidFill>
                  <a:schemeClr val="bg1"/>
                </a:solidFill>
                <a:latin typeface="Aller Typo Light" panose="020B0503040302020204" pitchFamily="34" charset="0"/>
              </a:rPr>
              <a:t>  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-1219200" y="533400"/>
            <a:ext cx="5181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" sz="2400" b="1" noProof="1">
                <a:solidFill>
                  <a:schemeClr val="accent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Bhaskar Reddy G</a:t>
            </a:r>
          </a:p>
          <a:p>
            <a:pPr algn="ctr">
              <a:spcBef>
                <a:spcPts val="0"/>
              </a:spcBef>
              <a:buNone/>
            </a:pPr>
            <a:r>
              <a:rPr lang="en" b="1" noProof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sym typeface="Droid Serif"/>
              </a:rPr>
              <a:t>Devops Engineer</a:t>
            </a:r>
            <a:endParaRPr lang="en" b="1" noProof="1">
              <a:latin typeface="Calibri" panose="020F0502020204030204" pitchFamily="34" charset="0"/>
              <a:ea typeface="Calibri" charset="0"/>
              <a:cs typeface="Calibri" panose="020F0502020204030204" pitchFamily="34" charset="0"/>
              <a:sym typeface="Droid Serif"/>
            </a:endParaRPr>
          </a:p>
        </p:txBody>
      </p:sp>
      <p:sp>
        <p:nvSpPr>
          <p:cNvPr id="3076" name="Content Placeholder 16"/>
          <p:cNvSpPr>
            <a:spLocks/>
          </p:cNvSpPr>
          <p:nvPr/>
        </p:nvSpPr>
        <p:spPr bwMode="auto">
          <a:xfrm>
            <a:off x="5791200" y="361950"/>
            <a:ext cx="6324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spcBef>
                <a:spcPct val="40000"/>
              </a:spcBef>
              <a:buClr>
                <a:srgbClr val="C61217"/>
              </a:buClr>
              <a:buSzPct val="110000"/>
              <a:defRPr/>
            </a:pPr>
            <a:r>
              <a:rPr lang="en-GB" sz="1000" b="1" dirty="0">
                <a:solidFill>
                  <a:srgbClr val="231F20"/>
                </a:solidFill>
                <a:latin typeface="Aller Typo Light" panose="020B0503040302020204" pitchFamily="34" charset="0"/>
              </a:rPr>
              <a:t>Relevant Experience:</a:t>
            </a:r>
          </a:p>
          <a:p>
            <a:pPr marL="228600" indent="-228600">
              <a:spcBef>
                <a:spcPct val="70000"/>
              </a:spcBef>
              <a:buClr>
                <a:srgbClr val="C61217"/>
              </a:buClr>
              <a:buSzPct val="110000"/>
              <a:buFont typeface="Arial" charset="0"/>
              <a:buChar char="•"/>
              <a:defRPr/>
            </a:pPr>
            <a:r>
              <a:rPr lang="en-US" sz="1000" dirty="0" smtClean="0">
                <a:latin typeface="Aller Typo Light" panose="020B0503040302020204" pitchFamily="34" charset="0"/>
              </a:rPr>
              <a:t>An </a:t>
            </a:r>
            <a:r>
              <a:rPr lang="en-US" sz="1000" dirty="0">
                <a:latin typeface="Aller Typo Light" panose="020B0503040302020204" pitchFamily="34" charset="0"/>
              </a:rPr>
              <a:t>integrated release and deployment strategy that composes and orchestrates different DevOps tools in tandem to achieve seamless deployments.</a:t>
            </a:r>
            <a:endParaRPr lang="en-US" altLang="en-US" sz="1000" dirty="0">
              <a:latin typeface="Aller Typo Light" panose="020B0503040302020204" pitchFamily="34" charset="0"/>
            </a:endParaRPr>
          </a:p>
          <a:p>
            <a:pPr lvl="0">
              <a:lnSpc>
                <a:spcPct val="115000"/>
              </a:lnSpc>
            </a:pPr>
            <a:endParaRPr lang="en-US" sz="1000" dirty="0" smtClean="0">
              <a:solidFill>
                <a:srgbClr val="404040"/>
              </a:solidFill>
              <a:latin typeface="Aller Typo Light" panose="020B0503040302020204" pitchFamily="34" charset="0"/>
            </a:endParaRPr>
          </a:p>
          <a:p>
            <a:pPr lvl="0">
              <a:lnSpc>
                <a:spcPct val="115000"/>
              </a:lnSpc>
            </a:pPr>
            <a:r>
              <a:rPr lang="en-US" sz="1000" b="1" noProof="1" smtClean="0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Accelerator  </a:t>
            </a:r>
            <a:r>
              <a:rPr lang="en-US" sz="1000" b="1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:  Devops Stack </a:t>
            </a:r>
            <a:r>
              <a:rPr lang="en-US" sz="1000" b="1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on </a:t>
            </a:r>
            <a:r>
              <a:rPr lang="en-US" sz="1000" b="1" noProof="1" smtClean="0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Slack</a:t>
            </a:r>
          </a:p>
          <a:p>
            <a:pPr lvl="0">
              <a:lnSpc>
                <a:spcPct val="115000"/>
              </a:lnSpc>
            </a:pPr>
            <a:endParaRPr lang="en-US" sz="1000" b="1" noProof="1">
              <a:solidFill>
                <a:srgbClr val="252523"/>
              </a:solidFill>
              <a:latin typeface="Aller Typo Light" panose="020B0503040302020204" pitchFamily="34" charset="0"/>
              <a:ea typeface="Calibri" charset="0"/>
              <a:cs typeface="Calibri" charset="0"/>
              <a:sym typeface="Droid Serif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noProof="1" smtClean="0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Worked </a:t>
            </a:r>
            <a:r>
              <a:rPr lang="en-US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on development and deployment of a web application using spring mvc </a:t>
            </a:r>
            <a:r>
              <a:rPr lang="en-US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and </a:t>
            </a:r>
            <a:r>
              <a:rPr lang="en-US" sz="1000" noProof="1" smtClean="0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  hibernate(without     angular</a:t>
            </a:r>
            <a:r>
              <a:rPr lang="en-US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). </a:t>
            </a:r>
            <a:endParaRPr lang="en-US" sz="1000" noProof="1" smtClean="0">
              <a:solidFill>
                <a:srgbClr val="252523"/>
              </a:solidFill>
              <a:latin typeface="Aller Typo Light" panose="020B0503040302020204" pitchFamily="34" charset="0"/>
              <a:ea typeface="Calibri" charset="0"/>
              <a:cs typeface="Calibri" charset="0"/>
              <a:sym typeface="Droid Serif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noProof="1" smtClean="0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Deploy </a:t>
            </a:r>
            <a:r>
              <a:rPr lang="en-US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applications using DevOps concepts like configuration management and continuous deployment using ansible and Jenkins and even worked on tools like Sonarqube, Snyk, Zabbix, Trufflehog, Slack</a:t>
            </a:r>
            <a:r>
              <a:rPr lang="en-US" sz="105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.  </a:t>
            </a:r>
            <a:endParaRPr lang="en-US" sz="1000" b="1" noProof="1">
              <a:latin typeface="Aller Typo Light" panose="020B0503040302020204" pitchFamily="34" charset="0"/>
              <a:sym typeface="Droid Serif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noProof="1" smtClean="0">
                <a:latin typeface="Aller Typo Light" panose="020B0503040302020204" pitchFamily="34" charset="0"/>
                <a:sym typeface="Droid Serif"/>
              </a:rPr>
              <a:t>As part of an accelerator integrated tools like  Jenkins, Sonarqube, Jfrog, Snyk with Slack.</a:t>
            </a:r>
          </a:p>
          <a:p>
            <a:pPr lvl="0">
              <a:lnSpc>
                <a:spcPct val="115000"/>
              </a:lnSpc>
            </a:pPr>
            <a:endParaRPr lang="en-US" sz="1000" b="1" noProof="1">
              <a:latin typeface="Aller Typo Light" panose="020B0503040302020204" pitchFamily="34" charset="0"/>
              <a:sym typeface="Droid Serif"/>
            </a:endParaRPr>
          </a:p>
          <a:p>
            <a:pPr lvl="0">
              <a:lnSpc>
                <a:spcPct val="115000"/>
              </a:lnSpc>
            </a:pPr>
            <a:r>
              <a:rPr lang="en-US" sz="1000" b="1" noProof="1" smtClean="0">
                <a:latin typeface="Aller Typo Light" panose="020B0503040302020204" pitchFamily="34" charset="0"/>
                <a:sym typeface="Droid Serif"/>
              </a:rPr>
              <a:t>Accelrator: SRE Observability Dashboards</a:t>
            </a:r>
          </a:p>
          <a:p>
            <a:pPr lvl="0">
              <a:lnSpc>
                <a:spcPct val="115000"/>
              </a:lnSpc>
            </a:pPr>
            <a:endParaRPr lang="en-US" sz="1000" b="1" noProof="1">
              <a:latin typeface="Aller Typo Light" panose="020B0503040302020204" pitchFamily="34" charset="0"/>
              <a:sym typeface="Droid Serif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noProof="1" smtClean="0">
                <a:latin typeface="Aller Typo Light" panose="020B0503040302020204" pitchFamily="34" charset="0"/>
                <a:sym typeface="Droid Serif"/>
              </a:rPr>
              <a:t>Installation and setup of ELK and EFK stack for getting various logs onto Kibana Dashboards.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noProof="1" smtClean="0">
                <a:latin typeface="Aller Typo Light" panose="020B0503040302020204" pitchFamily="34" charset="0"/>
                <a:sym typeface="Droid Serif"/>
              </a:rPr>
              <a:t>Different types of logs including syslogs, Kubernetes node and pod logs, application logs, apache logs, nginx logs etc.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noProof="1" smtClean="0">
                <a:latin typeface="Aller Typo Light" panose="020B0503040302020204" pitchFamily="34" charset="0"/>
                <a:sym typeface="Droid Serif"/>
              </a:rPr>
              <a:t>As part of an accelerator, Deployment of an application withput and with database inside a kubernetes cluster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noProof="1" smtClean="0">
                <a:latin typeface="Aller Typo Light" panose="020B0503040302020204" pitchFamily="34" charset="0"/>
                <a:sym typeface="Droid Serif"/>
              </a:rPr>
              <a:t>Worked on Application Performance Management (APM) to get the detailed metrics of an application as well as it’s correlated database metrics in view of transactions, spans, errors, tasks etc.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noProof="1" smtClean="0">
                <a:latin typeface="Aller Typo Light" panose="020B0503040302020204" pitchFamily="34" charset="0"/>
                <a:sym typeface="Droid Serif"/>
              </a:rPr>
              <a:t>Worked  on  Prometheus  AlertManager  by creating some custom alert-rules.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noProof="1" smtClean="0">
                <a:latin typeface="Aller Typo Light" panose="020B0503040302020204" pitchFamily="34" charset="0"/>
                <a:sym typeface="Droid Serif"/>
              </a:rPr>
              <a:t>Configured Alertmanager with email, slack, pagerduty to get the alert notifications as well as able to notify the both slack and pagerduty at once by integrating them.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1000" noProof="1">
              <a:latin typeface="Aller Typo Light" panose="020B0503040302020204" pitchFamily="34" charset="0"/>
              <a:sym typeface="Droid Serif"/>
            </a:endParaRPr>
          </a:p>
          <a:p>
            <a:pPr lvl="0">
              <a:lnSpc>
                <a:spcPct val="115000"/>
              </a:lnSpc>
            </a:pPr>
            <a:r>
              <a:rPr lang="en-US" sz="1000" b="1" noProof="1" smtClean="0">
                <a:latin typeface="Aller Typo Light" panose="020B0503040302020204" pitchFamily="34" charset="0"/>
                <a:sym typeface="Droid Serif"/>
              </a:rPr>
              <a:t>Certifications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Aller Typo Light" panose="020B0503040302020204" pitchFamily="34" charset="0"/>
              </a:rPr>
              <a:t>AZ-104 Microsoft Azure </a:t>
            </a:r>
            <a:r>
              <a:rPr lang="en-US" sz="1000" dirty="0" smtClean="0">
                <a:latin typeface="Aller Typo Light" panose="020B0503040302020204" pitchFamily="34" charset="0"/>
              </a:rPr>
              <a:t>Administrator. </a:t>
            </a:r>
            <a:r>
              <a:rPr lang="en-US" sz="1000" dirty="0">
                <a:latin typeface="Aller Typo Light" panose="020B0503040302020204" pitchFamily="34" charset="0"/>
              </a:rPr>
              <a:t>Date of </a:t>
            </a:r>
            <a:r>
              <a:rPr lang="en-US" sz="1000" dirty="0" smtClean="0">
                <a:latin typeface="Aller Typo Light" panose="020B0503040302020204" pitchFamily="34" charset="0"/>
              </a:rPr>
              <a:t>certification: 17-09-2020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Aller Typo Light" panose="020B0503040302020204" pitchFamily="34" charset="0"/>
              </a:rPr>
              <a:t>AZ-900: Microsoft Azure </a:t>
            </a:r>
            <a:r>
              <a:rPr lang="en-US" sz="1000" dirty="0" smtClean="0">
                <a:latin typeface="Aller Typo Light" panose="020B0503040302020204" pitchFamily="34" charset="0"/>
              </a:rPr>
              <a:t>Fundamentals. </a:t>
            </a:r>
            <a:r>
              <a:rPr lang="en-US" sz="1000" dirty="0">
                <a:latin typeface="Aller Typo Light" panose="020B0503040302020204" pitchFamily="34" charset="0"/>
              </a:rPr>
              <a:t>. Date of </a:t>
            </a:r>
            <a:r>
              <a:rPr lang="en-US" sz="1000" dirty="0" smtClean="0">
                <a:latin typeface="Aller Typo Light" panose="020B0503040302020204" pitchFamily="34" charset="0"/>
              </a:rPr>
              <a:t>certification: 02-07-2020</a:t>
            </a:r>
            <a:endParaRPr lang="en-US" sz="1000" noProof="1" smtClean="0">
              <a:latin typeface="Aller Typo Light" panose="020B0503040302020204" pitchFamily="34" charset="0"/>
              <a:sym typeface="Droid Serif"/>
            </a:endParaRPr>
          </a:p>
        </p:txBody>
      </p: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198174" y="3277022"/>
            <a:ext cx="5547253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14300" indent="-114300">
              <a:defRPr/>
            </a:pPr>
            <a:r>
              <a:rPr lang="en-US" sz="1000" b="1" dirty="0">
                <a:latin typeface="Aller Typo Light" panose="020B0503040302020204" pitchFamily="34" charset="0"/>
              </a:rPr>
              <a:t>Education:</a:t>
            </a:r>
          </a:p>
          <a:p>
            <a:pPr marL="114300" indent="-114300">
              <a:spcBef>
                <a:spcPct val="40000"/>
              </a:spcBef>
              <a:buClr>
                <a:srgbClr val="C61217"/>
              </a:buClr>
              <a:buSzPct val="110000"/>
              <a:buFont typeface="Arial" charset="0"/>
              <a:buChar char="•"/>
              <a:defRPr/>
            </a:pPr>
            <a:r>
              <a:rPr lang="en-US" sz="1000" dirty="0">
                <a:solidFill>
                  <a:srgbClr val="404040"/>
                </a:solidFill>
                <a:latin typeface="Aller Typo Light" panose="020B0503040302020204" pitchFamily="34" charset="0"/>
              </a:rPr>
              <a:t>Bachelor of Engineering in </a:t>
            </a:r>
            <a:r>
              <a:rPr lang="en-US" sz="1000" dirty="0" smtClean="0">
                <a:solidFill>
                  <a:srgbClr val="404040"/>
                </a:solidFill>
                <a:latin typeface="Aller Typo Light" panose="020B0503040302020204" pitchFamily="34" charset="0"/>
              </a:rPr>
              <a:t>Electrical and Electronics </a:t>
            </a:r>
            <a:r>
              <a:rPr lang="en-US" sz="1000" dirty="0">
                <a:solidFill>
                  <a:srgbClr val="404040"/>
                </a:solidFill>
                <a:latin typeface="Aller Typo Light" panose="020B0503040302020204" pitchFamily="34" charset="0"/>
              </a:rPr>
              <a:t>Engineering, </a:t>
            </a:r>
            <a:r>
              <a:rPr lang="en-IN" sz="1000" noProof="1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R</a:t>
            </a:r>
            <a:r>
              <a:rPr lang="en" sz="1000" noProof="1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GMCET (2015-2019</a:t>
            </a:r>
            <a:r>
              <a:rPr lang="en" sz="1000" noProof="1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), </a:t>
            </a:r>
            <a:r>
              <a:rPr lang="en" sz="1000" noProof="1" smtClean="0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Nandyal,AndhraPradesh.</a:t>
            </a:r>
            <a:endParaRPr lang="en-US" sz="1000" dirty="0">
              <a:solidFill>
                <a:srgbClr val="404040"/>
              </a:solidFill>
              <a:latin typeface="Aller Typo Light" panose="020B0503040302020204" pitchFamily="34" charset="0"/>
            </a:endParaRPr>
          </a:p>
          <a:p>
            <a:pPr marL="114300" indent="-114300">
              <a:defRPr/>
            </a:pPr>
            <a:endParaRPr lang="en-US" sz="1000" dirty="0">
              <a:latin typeface="Aller Typo Light" panose="020B0503040302020204" pitchFamily="34" charset="0"/>
            </a:endParaRPr>
          </a:p>
          <a:p>
            <a:pPr marL="114300" indent="-114300">
              <a:defRPr/>
            </a:pPr>
            <a:r>
              <a:rPr lang="en-US" sz="1000" b="1" dirty="0">
                <a:latin typeface="Aller Typo Light" panose="020B0503040302020204" pitchFamily="34" charset="0"/>
              </a:rPr>
              <a:t>Experience:</a:t>
            </a: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 smtClean="0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Devops </a:t>
            </a:r>
            <a:r>
              <a:rPr lang="en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Engineer with </a:t>
            </a:r>
            <a:r>
              <a:rPr lang="en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almost </a:t>
            </a:r>
            <a:r>
              <a:rPr lang="en" sz="1000" noProof="1" smtClean="0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1 year of </a:t>
            </a:r>
            <a:r>
              <a:rPr lang="en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experience in latest Cloud technologies </a:t>
            </a:r>
            <a:r>
              <a:rPr lang="en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and </a:t>
            </a:r>
            <a:r>
              <a:rPr lang="en" sz="1000" noProof="1" smtClean="0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 CI/CD </a:t>
            </a:r>
            <a:r>
              <a:rPr lang="en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tools</a:t>
            </a:r>
            <a:r>
              <a:rPr lang="en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. </a:t>
            </a:r>
            <a:endParaRPr lang="en" sz="1000" noProof="1" smtClean="0">
              <a:solidFill>
                <a:srgbClr val="252523"/>
              </a:solidFill>
              <a:latin typeface="Aller Typo Light" panose="020B0503040302020204" pitchFamily="34" charset="0"/>
              <a:ea typeface="Calibri" charset="0"/>
              <a:cs typeface="Calibri" charset="0"/>
              <a:sym typeface="Droid Serif"/>
            </a:endParaRPr>
          </a:p>
          <a:p>
            <a:pPr marL="171450" lvl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 smtClean="0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Highly </a:t>
            </a:r>
            <a:r>
              <a:rPr lang="en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interested in learning new technologies as well as  implementing them in the    </a:t>
            </a:r>
          </a:p>
          <a:p>
            <a:pPr lvl="0">
              <a:lnSpc>
                <a:spcPct val="115000"/>
              </a:lnSpc>
            </a:pPr>
            <a:r>
              <a:rPr lang="en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 </a:t>
            </a:r>
            <a:r>
              <a:rPr lang="en" sz="1000" noProof="1" smtClean="0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    </a:t>
            </a:r>
            <a:r>
              <a:rPr lang="en" sz="1000" noProof="1">
                <a:solidFill>
                  <a:srgbClr val="252523"/>
                </a:solidFill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work place scenario. Able to quickly learn new concepts and understand the domain. </a:t>
            </a:r>
          </a:p>
          <a:p>
            <a:pPr>
              <a:spcBef>
                <a:spcPct val="40000"/>
              </a:spcBef>
              <a:buClr>
                <a:srgbClr val="C61217"/>
              </a:buClr>
              <a:buSzPct val="110000"/>
              <a:defRPr/>
            </a:pPr>
            <a:r>
              <a:rPr lang="en-GB" sz="1000" b="1" dirty="0" smtClean="0">
                <a:latin typeface="Aller Typo Light" panose="020B0503040302020204" pitchFamily="34" charset="0"/>
              </a:rPr>
              <a:t>Strengths</a:t>
            </a:r>
            <a:r>
              <a:rPr lang="en-GB" sz="1000" b="1" dirty="0">
                <a:latin typeface="Aller Typo Light" panose="020B0503040302020204" pitchFamily="34" charset="0"/>
              </a:rPr>
              <a:t>:</a:t>
            </a:r>
          </a:p>
          <a:p>
            <a:pPr marL="171450" indent="-171450">
              <a:buClr>
                <a:srgbClr val="BC0000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404040"/>
                </a:solidFill>
                <a:latin typeface="Aller Typo Light" panose="020B0503040302020204" pitchFamily="34" charset="0"/>
              </a:rPr>
              <a:t>Architecture definition &amp; Design, Microservices, Integration with complex and heterogeneous systems</a:t>
            </a:r>
          </a:p>
          <a:p>
            <a:pPr marL="171450" indent="-171450">
              <a:buClr>
                <a:srgbClr val="BC0000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404040"/>
                </a:solidFill>
                <a:latin typeface="Aller Typo Light" panose="020B0503040302020204" pitchFamily="34" charset="0"/>
              </a:rPr>
              <a:t>Multi Site Rollout Strategy ,eCommerce(B2C &amp;B2B), CMS products and Platform evaluation &amp; Technology Stack definition</a:t>
            </a:r>
          </a:p>
          <a:p>
            <a:pPr marL="171450" indent="-171450">
              <a:buClr>
                <a:srgbClr val="BC0000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404040"/>
                </a:solidFill>
                <a:latin typeface="Aller Typo Light" panose="020B0503040302020204" pitchFamily="34" charset="0"/>
              </a:rPr>
              <a:t>Delivery of large Digital Programs involving Multi Site Rollout, features based rollouts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297912"/>
            <a:ext cx="6096000" cy="19697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u="sng" dirty="0">
                <a:latin typeface="Aller Typo Light" panose="020B0503040302020204" pitchFamily="34" charset="0"/>
              </a:rPr>
              <a:t>Skills Summary: </a:t>
            </a:r>
          </a:p>
          <a:p>
            <a:endParaRPr lang="en-US" sz="1000" dirty="0">
              <a:latin typeface="Aller Typo Light" panose="020B0503040302020204" pitchFamily="34" charset="0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Cloud technologies – Azure, Aws                    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Configuration management – Ansible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Continuous Integration </a:t>
            </a:r>
            <a:r>
              <a:rPr lang="en" sz="1000" noProof="1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–</a:t>
            </a:r>
            <a:r>
              <a:rPr lang="en" sz="1000" noProof="1" smtClean="0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Jenkins, </a:t>
            </a:r>
            <a:r>
              <a:rPr lang="en-US" altLang="en-US" sz="1000" dirty="0" err="1">
                <a:latin typeface="Aller Typo Light" panose="020B0503040302020204" pitchFamily="34" charset="0"/>
              </a:rPr>
              <a:t>SonarQube</a:t>
            </a:r>
            <a:r>
              <a:rPr lang="en-US" altLang="en-US" sz="1000" dirty="0" smtClean="0">
                <a:latin typeface="Aller Typo Light" panose="020B0503040302020204" pitchFamily="34" charset="0"/>
              </a:rPr>
              <a:t>, </a:t>
            </a:r>
            <a:r>
              <a:rPr lang="en-US" altLang="en-US" sz="1000" dirty="0" err="1" smtClean="0">
                <a:latin typeface="Aller Typo Light" panose="020B0503040302020204" pitchFamily="34" charset="0"/>
              </a:rPr>
              <a:t>Jfrog</a:t>
            </a:r>
            <a:r>
              <a:rPr lang="en-US" altLang="en-US" sz="1000" dirty="0" smtClean="0">
                <a:latin typeface="Aller Typo Light" panose="020B0503040302020204" pitchFamily="34" charset="0"/>
              </a:rPr>
              <a:t> </a:t>
            </a:r>
            <a:r>
              <a:rPr lang="en-US" altLang="en-US" sz="1000" dirty="0" err="1" smtClean="0">
                <a:latin typeface="Aller Typo Light" panose="020B0503040302020204" pitchFamily="34" charset="0"/>
              </a:rPr>
              <a:t>artifactory</a:t>
            </a:r>
            <a:r>
              <a:rPr lang="en-US" altLang="en-US" sz="1000" dirty="0">
                <a:latin typeface="Arial" panose="020B0604020202020204" pitchFamily="34" charset="0"/>
              </a:rPr>
              <a:t>.</a:t>
            </a:r>
            <a:endParaRPr lang="en" sz="1000" noProof="1" smtClean="0">
              <a:latin typeface="Aller Typo Light" panose="020B0503040302020204" pitchFamily="34" charset="0"/>
              <a:ea typeface="Calibri" charset="0"/>
              <a:cs typeface="Calibri" charset="0"/>
              <a:sym typeface="Droid Serif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Containerization – Docker,Docker Compose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Infrastructure Automation  - Terraform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Linux and Shell Scripting  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" sz="1000" noProof="1">
                <a:latin typeface="Aller Typo Light" panose="020B0503040302020204" pitchFamily="34" charset="0"/>
                <a:ea typeface="Calibri" charset="0"/>
                <a:cs typeface="Calibri" charset="0"/>
                <a:sym typeface="Droid Serif"/>
              </a:rPr>
              <a:t>Security Management  - Snyk,Trufflehog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" sz="1000" noProof="1" smtClean="0">
              <a:latin typeface="Aller Typo Light" panose="020B0503040302020204" pitchFamily="34" charset="0"/>
              <a:ea typeface="Calibri" charset="0"/>
              <a:cs typeface="Calibri" charset="0"/>
              <a:sym typeface="Droid Serif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Aller Typo Light" panose="020B05030403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umitree_Gho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4B4B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>
            <a:solidFill>
              <a:srgbClr val="4D4F53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B726306069D44E825D495A99825233" ma:contentTypeVersion="2" ma:contentTypeDescription="Create a new document." ma:contentTypeScope="" ma:versionID="921add5f5c9b2cdafd4eedd72ec00b3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59bd3d7eacea726cc41688d1da939426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A1F2297-AE2F-43D1-95F1-0F52F848C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BD0FB2-FA7D-4EBF-BFB9-F1C93740BD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D74845-0F8C-4782-A05A-EF408B8566E5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Soumitree_Ghose</Template>
  <TotalTime>1836</TotalTime>
  <Words>411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Aller Typo Light</vt:lpstr>
      <vt:lpstr>Arial</vt:lpstr>
      <vt:lpstr>Calibri</vt:lpstr>
      <vt:lpstr>Droid Serif</vt:lpstr>
      <vt:lpstr>Soumitree_Ghose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Bhaskara Gunjapalli</cp:lastModifiedBy>
  <cp:revision>51</cp:revision>
  <dcterms:created xsi:type="dcterms:W3CDTF">2013-03-03T18:48:12Z</dcterms:created>
  <dcterms:modified xsi:type="dcterms:W3CDTF">2020-12-31T06:40:42Z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0x0101004AB726306069D44E825D495A99825233</vt:lpwstr>
  </property>
</Properties>
</file>