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90929"/>
  </p:normalViewPr>
  <p:slideViewPr>
    <p:cSldViewPr>
      <p:cViewPr>
        <p:scale>
          <a:sx n="78" d="100"/>
          <a:sy n="78" d="100"/>
        </p:scale>
        <p:origin x="-678" y="20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856413" cy="9142413"/>
          </a:xfrm>
          <a:prstGeom prst="roundRect">
            <a:avLst>
              <a:gd name="adj" fmla="val 23"/>
            </a:avLst>
          </a:prstGeom>
          <a:solidFill>
            <a:srgbClr val="FFFFFF"/>
          </a:solidFill>
          <a:ln w="9525">
            <a:noFill/>
            <a:round/>
            <a:headEnd/>
            <a:tailEnd/>
          </a:ln>
        </p:spPr>
        <p:txBody>
          <a:bodyPr wrap="none" anchor="ctr"/>
          <a:lstStyle/>
          <a:p>
            <a:endParaRPr lang="en-US"/>
          </a:p>
        </p:txBody>
      </p:sp>
      <p:sp>
        <p:nvSpPr>
          <p:cNvPr id="2051" name="Text Box 2"/>
          <p:cNvSpPr txBox="1">
            <a:spLocks noChangeArrowheads="1"/>
          </p:cNvSpPr>
          <p:nvPr/>
        </p:nvSpPr>
        <p:spPr bwMode="auto">
          <a:xfrm>
            <a:off x="0" y="0"/>
            <a:ext cx="2970213" cy="455613"/>
          </a:xfrm>
          <a:prstGeom prst="rect">
            <a:avLst/>
          </a:prstGeom>
          <a:noFill/>
          <a:ln w="9525">
            <a:noFill/>
            <a:miter lim="800000"/>
            <a:headEnd/>
            <a:tailEnd/>
          </a:ln>
        </p:spPr>
        <p:txBody>
          <a:bodyPr wrap="none" anchor="ctr"/>
          <a:lstStyle/>
          <a:p>
            <a:endParaRPr lang="en-US"/>
          </a:p>
        </p:txBody>
      </p:sp>
      <p:sp>
        <p:nvSpPr>
          <p:cNvPr id="2052" name="Text Box 3"/>
          <p:cNvSpPr txBox="1">
            <a:spLocks noChangeArrowheads="1"/>
          </p:cNvSpPr>
          <p:nvPr/>
        </p:nvSpPr>
        <p:spPr bwMode="auto">
          <a:xfrm>
            <a:off x="3886200" y="0"/>
            <a:ext cx="2970213" cy="455613"/>
          </a:xfrm>
          <a:prstGeom prst="rect">
            <a:avLst/>
          </a:prstGeom>
          <a:noFill/>
          <a:ln w="9525">
            <a:noFill/>
            <a:miter lim="800000"/>
            <a:headEnd/>
            <a:tailEnd/>
          </a:ln>
        </p:spPr>
        <p:txBody>
          <a:bodyPr wrap="none" anchor="ctr"/>
          <a:lstStyle/>
          <a:p>
            <a:endParaRPr lang="en-US"/>
          </a:p>
        </p:txBody>
      </p:sp>
      <p:sp>
        <p:nvSpPr>
          <p:cNvPr id="2053" name="Rectangle 4"/>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headEnd/>
            <a:tailEnd/>
          </a:ln>
        </p:spPr>
      </p:sp>
      <p:sp>
        <p:nvSpPr>
          <p:cNvPr id="2" name="Rectangle 5">
            <a:extLst>
              <a:ext uri="{FF2B5EF4-FFF2-40B4-BE49-F238E27FC236}">
                <a16:creationId xmlns:a16="http://schemas.microsoft.com/office/drawing/2014/main" xmlns="" id="{F3AA12DD-1E3A-4802-B5E0-806AEEC76681}"/>
              </a:ext>
            </a:extLst>
          </p:cNvPr>
          <p:cNvSpPr txBox="1">
            <a:spLocks noGrp="1" noChangeArrowheads="1"/>
          </p:cNvSpPr>
          <p:nvPr>
            <p:ph type="body" idx="1"/>
          </p:nvPr>
        </p:nvSpPr>
        <p:spPr bwMode="auto">
          <a:xfrm>
            <a:off x="914400" y="4343400"/>
            <a:ext cx="5027613" cy="4113213"/>
          </a:xfrm>
          <a:prstGeom prst="rect">
            <a:avLst/>
          </a:prstGeom>
          <a:noFill/>
          <a:ln w="9525">
            <a:noFill/>
            <a:miter lim="800000"/>
            <a:headEnd/>
            <a:tailEnd/>
          </a:ln>
        </p:spPr>
        <p:txBody>
          <a:bodyPr vert="horz" wrap="square" lIns="92160" tIns="46080" rIns="92160" bIns="46080" numCol="1" anchor="t" anchorCtr="0" compatLnSpc="1">
            <a:prstTxWarp prst="textNoShape">
              <a:avLst/>
            </a:prstTxWarp>
          </a:bodyPr>
          <a:lstStyle/>
          <a:p>
            <a:pPr lvl="0"/>
            <a:endParaRPr lang="en-US" noProof="0"/>
          </a:p>
        </p:txBody>
      </p:sp>
      <p:sp>
        <p:nvSpPr>
          <p:cNvPr id="2055" name="Text Box 6"/>
          <p:cNvSpPr txBox="1">
            <a:spLocks noChangeArrowheads="1"/>
          </p:cNvSpPr>
          <p:nvPr/>
        </p:nvSpPr>
        <p:spPr bwMode="auto">
          <a:xfrm>
            <a:off x="0" y="8686800"/>
            <a:ext cx="2970213" cy="455613"/>
          </a:xfrm>
          <a:prstGeom prst="rect">
            <a:avLst/>
          </a:prstGeom>
          <a:noFill/>
          <a:ln w="9525">
            <a:noFill/>
            <a:miter lim="800000"/>
            <a:headEnd/>
            <a:tailEnd/>
          </a:ln>
        </p:spPr>
        <p:txBody>
          <a:bodyPr wrap="none" anchor="ctr"/>
          <a:lstStyle/>
          <a:p>
            <a:endParaRPr lang="en-US"/>
          </a:p>
        </p:txBody>
      </p:sp>
      <p:sp>
        <p:nvSpPr>
          <p:cNvPr id="3" name="Text Box 7">
            <a:extLst>
              <a:ext uri="{FF2B5EF4-FFF2-40B4-BE49-F238E27FC236}">
                <a16:creationId xmlns:a16="http://schemas.microsoft.com/office/drawing/2014/main" xmlns="" id="{2B9A75F6-0E89-420E-8BC3-CD85E37B6620}"/>
              </a:ext>
            </a:extLst>
          </p:cNvPr>
          <p:cNvSpPr txBox="1">
            <a:spLocks noChangeArrowheads="1"/>
          </p:cNvSpPr>
          <p:nvPr/>
        </p:nvSpPr>
        <p:spPr bwMode="auto">
          <a:xfrm>
            <a:off x="3886200" y="8686800"/>
            <a:ext cx="2970213" cy="455613"/>
          </a:xfrm>
          <a:prstGeom prst="rect">
            <a:avLst/>
          </a:prstGeom>
          <a:noFill/>
          <a:ln w="9525">
            <a:noFill/>
            <a:miter lim="800000"/>
            <a:headEnd/>
            <a:tailEnd/>
          </a:ln>
        </p:spPr>
        <p:txBody>
          <a:bodyPr lIns="92160" tIns="46080" rIns="92160" bIns="46080" anchor="b">
            <a:spAutoFit/>
          </a:bodyPr>
          <a:lstStyle/>
          <a:p>
            <a:pPr algn="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A39D82-9FB8-4DFE-9CFA-9AC831ACE281}" type="slidenum">
              <a:rPr lang="en-GB" altLang="en-US" sz="1200"/>
              <a:pPr algn="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a:t>
            </a:fld>
            <a:endParaRPr lang="en-GB" altLang="en-US" sz="1200"/>
          </a:p>
        </p:txBody>
      </p:sp>
      <p:sp>
        <p:nvSpPr>
          <p:cNvPr id="2057" name="Text Box 8"/>
          <p:cNvSpPr txBox="1">
            <a:spLocks noChangeArrowheads="1"/>
          </p:cNvSpPr>
          <p:nvPr/>
        </p:nvSpPr>
        <p:spPr bwMode="auto">
          <a:xfrm>
            <a:off x="2587625" y="523875"/>
            <a:ext cx="1671638" cy="231775"/>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t>Chapter VIII </a:t>
            </a:r>
            <a:r>
              <a:rPr lang="en-GB" sz="800">
                <a:latin typeface="StarBats" charset="0"/>
              </a:rPr>
              <a:t></a:t>
            </a:r>
            <a:r>
              <a:rPr lang="en-GB" sz="800"/>
              <a:t> Introduction to AWT</a:t>
            </a:r>
          </a:p>
        </p:txBody>
      </p:sp>
    </p:spTree>
    <p:extLst>
      <p:ext uri="{BB962C8B-B14F-4D97-AF65-F5344CB8AC3E}">
        <p14:creationId xmlns:p14="http://schemas.microsoft.com/office/powerpoint/2010/main" val="295754566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noChangeArrowheads="1" noTextEdit="1"/>
          </p:cNvSpPr>
          <p:nvPr>
            <p:ph type="sldImg"/>
          </p:nvPr>
        </p:nvSpPr>
        <p:spPr>
          <a:xfrm>
            <a:off x="1098550" y="762000"/>
            <a:ext cx="4672013" cy="3503613"/>
          </a:xfrm>
          <a:ln/>
        </p:spPr>
      </p:sp>
      <p:sp>
        <p:nvSpPr>
          <p:cNvPr id="6147"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smtClean="0"/>
          </a:p>
        </p:txBody>
      </p:sp>
      <p:sp>
        <p:nvSpPr>
          <p:cNvPr id="6148"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1098550" y="762000"/>
            <a:ext cx="4672013" cy="3503613"/>
          </a:xfrm>
          <a:ln/>
        </p:spPr>
      </p:sp>
      <p:sp>
        <p:nvSpPr>
          <p:cNvPr id="24579" name="Text Box 2"/>
          <p:cNvSpPr txBox="1">
            <a:spLocks noGrp="1" noChangeArrowheads="1"/>
          </p:cNvSpPr>
          <p:nvPr>
            <p:ph type="body" idx="1"/>
          </p:nvPr>
        </p:nvSpPr>
        <p:spPr>
          <a:xfrm>
            <a:off x="914400" y="4343400"/>
            <a:ext cx="5027613" cy="2257425"/>
          </a:xfrm>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Checkboxes allow for yes/no selections by the user.  Each checkbox maintains an internal state indicating whether it is selected or not.  If it is selected, it will display itself in such a manner as to indicate it is selected.  The state of a checkbox can be queried through the getState method.</a:t>
            </a:r>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Multiple checkboxes will all behave independently of one another meaning each one can be individually checked or unchecked.  However, if a group of checkboxes are associated with a CheckBoxGroup object, then only one of the checkboxes can be selected at any one time.  It is through the use of CheckBoxGroup that the AWT provides </a:t>
            </a:r>
            <a:r>
              <a:rPr lang="en-GB" altLang="en-US" smtClean="0">
                <a:latin typeface="StarBats" charset="0"/>
              </a:rPr>
              <a:t></a:t>
            </a:r>
            <a:r>
              <a:rPr lang="en-GB" altLang="en-US" smtClean="0"/>
              <a:t>RadioButton</a:t>
            </a:r>
            <a:r>
              <a:rPr lang="en-GB" altLang="en-US" smtClean="0">
                <a:latin typeface="StarBats" charset="0"/>
              </a:rPr>
              <a:t></a:t>
            </a:r>
            <a:r>
              <a:rPr lang="en-GB" altLang="en-US" smtClean="0"/>
              <a:t> functionality.</a:t>
            </a:r>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p>
        </p:txBody>
      </p:sp>
      <p:sp>
        <p:nvSpPr>
          <p:cNvPr id="24580"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xfrm>
            <a:off x="1109663" y="762000"/>
            <a:ext cx="4670425" cy="3503613"/>
          </a:xfrm>
          <a:ln/>
        </p:spPr>
      </p:sp>
      <p:sp>
        <p:nvSpPr>
          <p:cNvPr id="26627"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This class provides a list of strings to choose from (just like a list does) but the list is not displayed to the user at all times.  Instead, the user must click the Choice to reveal the list.  Once revealed, the user may select one of the items within the list.  The currently selected item is displayed.</a:t>
            </a:r>
          </a:p>
        </p:txBody>
      </p:sp>
      <p:sp>
        <p:nvSpPr>
          <p:cNvPr id="26628"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Grp="1" noRot="1" noChangeAspect="1" noChangeArrowheads="1" noTextEdit="1"/>
          </p:cNvSpPr>
          <p:nvPr>
            <p:ph type="sldImg"/>
          </p:nvPr>
        </p:nvSpPr>
        <p:spPr>
          <a:xfrm>
            <a:off x="1109663" y="762000"/>
            <a:ext cx="4670425" cy="3503613"/>
          </a:xfrm>
          <a:ln/>
        </p:spPr>
      </p:sp>
      <p:sp>
        <p:nvSpPr>
          <p:cNvPr id="28675" name="Text Box 2"/>
          <p:cNvSpPr txBox="1">
            <a:spLocks noGrp="1" noChangeArrowheads="1"/>
          </p:cNvSpPr>
          <p:nvPr>
            <p:ph type="body" idx="1"/>
          </p:nvPr>
        </p:nvSpPr>
        <p:spPr>
          <a:xfrm>
            <a:off x="914400" y="4343400"/>
            <a:ext cx="5027613" cy="822325"/>
          </a:xfrm>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 TextField provides the user with a location that he/she may input a single line of text.  Most TextFields are used in conjunction with a Label.  The text provided by the label should describe the purpose (and thus, the expected input for) the TextField.</a:t>
            </a:r>
          </a:p>
        </p:txBody>
      </p:sp>
      <p:sp>
        <p:nvSpPr>
          <p:cNvPr id="28676"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1104900" y="741363"/>
            <a:ext cx="4670425" cy="3503612"/>
          </a:xfrm>
          <a:ln/>
        </p:spPr>
      </p:sp>
      <p:sp>
        <p:nvSpPr>
          <p:cNvPr id="30723" name="Text Box 2"/>
          <p:cNvSpPr txBox="1">
            <a:spLocks noGrp="1" noChangeArrowheads="1"/>
          </p:cNvSpPr>
          <p:nvPr>
            <p:ph type="body" idx="1"/>
          </p:nvPr>
        </p:nvSpPr>
        <p:spPr>
          <a:xfrm>
            <a:off x="914400" y="4343400"/>
            <a:ext cx="5027613" cy="457200"/>
          </a:xfrm>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If the user is to input multiple lines of text, a TextArea is used instead of a TextField.  </a:t>
            </a:r>
          </a:p>
        </p:txBody>
      </p:sp>
      <p:sp>
        <p:nvSpPr>
          <p:cNvPr id="30724"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1103313" y="762000"/>
            <a:ext cx="4672012" cy="3503613"/>
          </a:xfrm>
          <a:ln/>
        </p:spPr>
      </p:sp>
      <p:sp>
        <p:nvSpPr>
          <p:cNvPr id="32771"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smtClean="0"/>
          </a:p>
        </p:txBody>
      </p:sp>
      <p:sp>
        <p:nvSpPr>
          <p:cNvPr id="32772"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1104900" y="762000"/>
            <a:ext cx="4670425" cy="3503613"/>
          </a:xfrm>
          <a:ln/>
        </p:spPr>
      </p:sp>
      <p:sp>
        <p:nvSpPr>
          <p:cNvPr id="34819"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smtClean="0"/>
          </a:p>
        </p:txBody>
      </p:sp>
      <p:sp>
        <p:nvSpPr>
          <p:cNvPr id="34820"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1093788" y="762000"/>
            <a:ext cx="4672012" cy="3503613"/>
          </a:xfrm>
          <a:ln/>
        </p:spPr>
      </p:sp>
      <p:sp>
        <p:nvSpPr>
          <p:cNvPr id="36867"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Flow layout is the default layout manager for Panels</a:t>
            </a:r>
          </a:p>
        </p:txBody>
      </p:sp>
      <p:sp>
        <p:nvSpPr>
          <p:cNvPr id="36868"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1109663" y="762000"/>
            <a:ext cx="4670425" cy="3503613"/>
          </a:xfrm>
          <a:ln/>
        </p:spPr>
      </p:sp>
      <p:sp>
        <p:nvSpPr>
          <p:cNvPr id="38915"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Border Layout is the default layout for Frames and Windows</a:t>
            </a:r>
          </a:p>
        </p:txBody>
      </p:sp>
      <p:sp>
        <p:nvSpPr>
          <p:cNvPr id="38916"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1108075" y="762000"/>
            <a:ext cx="4672013" cy="3503613"/>
          </a:xfrm>
          <a:ln/>
        </p:spPr>
      </p:sp>
      <p:sp>
        <p:nvSpPr>
          <p:cNvPr id="40963"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smtClean="0"/>
          </a:p>
        </p:txBody>
      </p:sp>
      <p:sp>
        <p:nvSpPr>
          <p:cNvPr id="40964"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1093788" y="762000"/>
            <a:ext cx="4672012" cy="3503613"/>
          </a:xfrm>
          <a:ln/>
        </p:spPr>
      </p:sp>
      <p:sp>
        <p:nvSpPr>
          <p:cNvPr id="43011"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smtClean="0"/>
          </a:p>
        </p:txBody>
      </p:sp>
      <p:sp>
        <p:nvSpPr>
          <p:cNvPr id="43012"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Rot="1" noChangeAspect="1" noChangeArrowheads="1" noTextEdit="1"/>
          </p:cNvSpPr>
          <p:nvPr>
            <p:ph type="sldImg"/>
          </p:nvPr>
        </p:nvSpPr>
        <p:spPr>
          <a:xfrm>
            <a:off x="1109663" y="762000"/>
            <a:ext cx="4670425" cy="3503613"/>
          </a:xfrm>
          <a:ln/>
        </p:spPr>
      </p:sp>
      <p:sp>
        <p:nvSpPr>
          <p:cNvPr id="8195" name="Text Box 2"/>
          <p:cNvSpPr txBox="1">
            <a:spLocks noGrp="1" noChangeArrowheads="1"/>
          </p:cNvSpPr>
          <p:nvPr>
            <p:ph type="body" idx="1"/>
          </p:nvPr>
        </p:nvSpPr>
        <p:spPr>
          <a:xfrm>
            <a:off x="914400" y="4343400"/>
            <a:ext cx="5027613" cy="639763"/>
          </a:xfrm>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This slide shows the hierarchy of classes which will be covered in this chapter.  If you check the Java API documentation, you will note that there are many more classes in the java.awt package.</a:t>
            </a:r>
          </a:p>
        </p:txBody>
      </p:sp>
      <p:sp>
        <p:nvSpPr>
          <p:cNvPr id="8196"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xfrm>
            <a:off x="1098550" y="762000"/>
            <a:ext cx="4670425" cy="3503613"/>
          </a:xfrm>
          <a:ln/>
        </p:spPr>
      </p:sp>
      <p:sp>
        <p:nvSpPr>
          <p:cNvPr id="45059"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smtClean="0"/>
          </a:p>
        </p:txBody>
      </p:sp>
      <p:sp>
        <p:nvSpPr>
          <p:cNvPr id="45060"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xfrm>
            <a:off x="1123950" y="762000"/>
            <a:ext cx="4672013" cy="3503613"/>
          </a:xfrm>
          <a:ln/>
        </p:spPr>
      </p:sp>
      <p:sp>
        <p:nvSpPr>
          <p:cNvPr id="47107"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smtClean="0"/>
          </a:p>
        </p:txBody>
      </p:sp>
      <p:sp>
        <p:nvSpPr>
          <p:cNvPr id="47108"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Rot="1" noChangeAspect="1" noChangeArrowheads="1" noTextEdit="1"/>
          </p:cNvSpPr>
          <p:nvPr>
            <p:ph type="sldImg"/>
          </p:nvPr>
        </p:nvSpPr>
        <p:spPr>
          <a:xfrm>
            <a:off x="1114425" y="762000"/>
            <a:ext cx="4672013" cy="3503613"/>
          </a:xfrm>
          <a:ln/>
        </p:spPr>
      </p:sp>
      <p:sp>
        <p:nvSpPr>
          <p:cNvPr id="10243"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Component class contains the common features to all items which can be displayed in a GUI.  Often, these items are called </a:t>
            </a:r>
            <a:r>
              <a:rPr lang="en-GB" altLang="en-US" smtClean="0">
                <a:latin typeface="StarBats" charset="0"/>
              </a:rPr>
              <a:t></a:t>
            </a:r>
            <a:r>
              <a:rPr lang="en-GB" altLang="en-US" smtClean="0"/>
              <a:t>widgets</a:t>
            </a:r>
            <a:r>
              <a:rPr lang="en-GB" altLang="en-US" smtClean="0">
                <a:latin typeface="StarBats" charset="0"/>
              </a:rPr>
              <a:t></a:t>
            </a:r>
            <a:r>
              <a:rPr lang="en-GB" altLang="en-US" smtClean="0"/>
              <a:t>.  In the AWT, all widgets are components and, as such, inherit all the data and methods of the Component class.</a:t>
            </a:r>
          </a:p>
        </p:txBody>
      </p:sp>
      <p:sp>
        <p:nvSpPr>
          <p:cNvPr id="10244"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a:xfrm>
            <a:off x="1082675" y="762000"/>
            <a:ext cx="4672013" cy="3503613"/>
          </a:xfrm>
          <a:ln/>
        </p:spPr>
      </p:sp>
      <p:sp>
        <p:nvSpPr>
          <p:cNvPr id="12291"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Container class is an abstract class which encapsulates the logic for managing Components.  Note that Containers are, themselves, Components which means that Containers can be placed within other Containers</a:t>
            </a:r>
          </a:p>
        </p:txBody>
      </p:sp>
      <p:sp>
        <p:nvSpPr>
          <p:cNvPr id="12292"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xfrm>
            <a:off x="1027113" y="762000"/>
            <a:ext cx="4670425" cy="3503613"/>
          </a:xfrm>
          <a:ln/>
        </p:spPr>
      </p:sp>
      <p:sp>
        <p:nvSpPr>
          <p:cNvPr id="14339"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Generally speaking, the Window class is not used very often.  The Frame class, on the other hand, is used quite extensively for GUI based applications.  </a:t>
            </a:r>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Another subclass of Window, which is not described here, I the Dialog class.  It is used to display Dialog Boxes.  Dialog Boxes are generally used to convey important information to the user, and must be dismissed by the user before the application can continue.  It should be noted that dialog boxes disrupt the flow of an application and can cause great user frustration if not used appropriately.</a:t>
            </a:r>
          </a:p>
        </p:txBody>
      </p:sp>
      <p:sp>
        <p:nvSpPr>
          <p:cNvPr id="14340" name="Freeform 3"/>
          <p:cNvSpPr>
            <a:spLocks noChangeArrowheads="1"/>
          </p:cNvSpPr>
          <p:nvPr/>
        </p:nvSpPr>
        <p:spPr bwMode="auto">
          <a:xfrm>
            <a:off x="3048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Grp="1" noRot="1" noChangeAspect="1" noChangeArrowheads="1" noTextEdit="1"/>
          </p:cNvSpPr>
          <p:nvPr>
            <p:ph type="sldImg"/>
          </p:nvPr>
        </p:nvSpPr>
        <p:spPr>
          <a:xfrm>
            <a:off x="1108075" y="762000"/>
            <a:ext cx="4672013" cy="3503613"/>
          </a:xfrm>
          <a:ln/>
        </p:spPr>
      </p:sp>
      <p:sp>
        <p:nvSpPr>
          <p:cNvPr id="16387"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Panel class is probably the most important class within the AWT.  Panels can contain Components (which includes other Panels).  It allows the GUI screen to be partitioned into manageable pieces.  Panels should contain Components which are functionally related.  For example, if an application wished to allow the user to input their name, address, phone number and other relevant contact information, it would be good design to place all of the necessary GUI Components on a Panel.  That panel can be then added to and removed from other Containers within the application.</a:t>
            </a:r>
          </a:p>
        </p:txBody>
      </p:sp>
      <p:sp>
        <p:nvSpPr>
          <p:cNvPr id="16388"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xfrm>
            <a:off x="1093788" y="762000"/>
            <a:ext cx="4672012" cy="3503613"/>
          </a:xfrm>
          <a:ln/>
        </p:spPr>
      </p:sp>
      <p:sp>
        <p:nvSpPr>
          <p:cNvPr id="18435" name="Text Box 2"/>
          <p:cNvSpPr txBox="1">
            <a:spLocks noGrp="1" noChangeArrowheads="1"/>
          </p:cNvSpPr>
          <p:nvPr>
            <p:ph type="body" idx="1"/>
          </p:nvPr>
        </p:nvSpPr>
        <p:spPr>
          <a:xfrm>
            <a:off x="914400" y="4343400"/>
            <a:ext cx="5027613" cy="639763"/>
          </a:xfrm>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All GUI systems offer some form of push button.  The Button class in Java represents that functionality.  Buttons are typically single purpose (ie. Their function does not change).</a:t>
            </a:r>
          </a:p>
        </p:txBody>
      </p:sp>
      <p:sp>
        <p:nvSpPr>
          <p:cNvPr id="18436"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1108075" y="762000"/>
            <a:ext cx="4672013" cy="3503613"/>
          </a:xfrm>
          <a:ln/>
        </p:spPr>
      </p:sp>
      <p:sp>
        <p:nvSpPr>
          <p:cNvPr id="20483" name="Text Box 2"/>
          <p:cNvSpPr txBox="1">
            <a:spLocks noGrp="1" noChangeArrowheads="1"/>
          </p:cNvSpPr>
          <p:nvPr>
            <p:ph type="body" idx="1"/>
          </p:nvPr>
        </p:nvSpPr>
        <p:spPr>
          <a:xfrm>
            <a:off x="914400" y="4343400"/>
            <a:ext cx="5027613" cy="1187450"/>
          </a:xfrm>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Many GUI applications require users to input data within TextFields, TextAreas, dropdown boxes, etc.  However, presenting the user with an series of TextFields without any description would provide a great deal of confusion to the user.  All GUI systems allow for the addition of Labels to the interface which provide textual information which aids in the description of the interface itself.</a:t>
            </a:r>
          </a:p>
        </p:txBody>
      </p:sp>
      <p:sp>
        <p:nvSpPr>
          <p:cNvPr id="20484"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1109663" y="762000"/>
            <a:ext cx="4670425" cy="3503613"/>
          </a:xfrm>
          <a:ln/>
        </p:spPr>
      </p:sp>
      <p:sp>
        <p:nvSpPr>
          <p:cNvPr id="22531"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List class comes under many names in different GUI systems.  Lists provide a list of strings (which is scrollable space the strings take up exceeds the allotted screen real estate) which can be selected by the user.  The programmer may allow the user to select multiple strings within the list.  </a:t>
            </a:r>
          </a:p>
        </p:txBody>
      </p:sp>
      <p:sp>
        <p:nvSpPr>
          <p:cNvPr id="22532"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ext Box 1"/>
          <p:cNvSpPr txBox="1">
            <a:spLocks noChangeArrowheads="1"/>
          </p:cNvSpPr>
          <p:nvPr/>
        </p:nvSpPr>
        <p:spPr bwMode="auto">
          <a:xfrm>
            <a:off x="685800" y="6248400"/>
            <a:ext cx="1903413" cy="455613"/>
          </a:xfrm>
          <a:prstGeom prst="rect">
            <a:avLst/>
          </a:prstGeom>
          <a:noFill/>
          <a:ln w="9525">
            <a:noFill/>
            <a:miter lim="800000"/>
            <a:headEnd/>
            <a:tailEnd/>
          </a:ln>
        </p:spPr>
        <p:txBody>
          <a:bodyPr wrap="none" anchor="ctr"/>
          <a:lstStyle/>
          <a:p>
            <a:endParaRPr lang="en-US"/>
          </a:p>
        </p:txBody>
      </p:sp>
      <p:sp>
        <p:nvSpPr>
          <p:cNvPr id="1027" name="Text Box 2"/>
          <p:cNvSpPr txBox="1">
            <a:spLocks noChangeArrowheads="1"/>
          </p:cNvSpPr>
          <p:nvPr/>
        </p:nvSpPr>
        <p:spPr bwMode="auto">
          <a:xfrm>
            <a:off x="3124200" y="6248400"/>
            <a:ext cx="2894013" cy="455613"/>
          </a:xfrm>
          <a:prstGeom prst="rect">
            <a:avLst/>
          </a:prstGeom>
          <a:noFill/>
          <a:ln w="9525">
            <a:no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StarBats"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StarBats" charset="0"/>
        <a:defRPr sz="4400">
          <a:solidFill>
            <a:srgbClr val="000000"/>
          </a:solidFill>
          <a:latin typeface="Times New Roman" pitchFamily="18" charset="0"/>
        </a:defRPr>
      </a:lvl2pPr>
      <a:lvl3pPr algn="ctr" defTabSz="457200" rtl="0" eaLnBrk="0" fontAlgn="base" hangingPunct="0">
        <a:spcBef>
          <a:spcPct val="0"/>
        </a:spcBef>
        <a:spcAft>
          <a:spcPct val="0"/>
        </a:spcAft>
        <a:buClr>
          <a:srgbClr val="000000"/>
        </a:buClr>
        <a:buSzPct val="100000"/>
        <a:buFont typeface="StarBats" charset="0"/>
        <a:defRPr sz="4400">
          <a:solidFill>
            <a:srgbClr val="000000"/>
          </a:solidFill>
          <a:latin typeface="Times New Roman" pitchFamily="18" charset="0"/>
        </a:defRPr>
      </a:lvl3pPr>
      <a:lvl4pPr algn="ctr" defTabSz="457200" rtl="0" eaLnBrk="0" fontAlgn="base" hangingPunct="0">
        <a:spcBef>
          <a:spcPct val="0"/>
        </a:spcBef>
        <a:spcAft>
          <a:spcPct val="0"/>
        </a:spcAft>
        <a:buClr>
          <a:srgbClr val="000000"/>
        </a:buClr>
        <a:buSzPct val="100000"/>
        <a:buFont typeface="StarBats" charset="0"/>
        <a:defRPr sz="4400">
          <a:solidFill>
            <a:srgbClr val="000000"/>
          </a:solidFill>
          <a:latin typeface="Times New Roman" pitchFamily="18" charset="0"/>
        </a:defRPr>
      </a:lvl4pPr>
      <a:lvl5pPr algn="ctr" defTabSz="457200" rtl="0" eaLnBrk="0" fontAlgn="base" hangingPunct="0">
        <a:spcBef>
          <a:spcPct val="0"/>
        </a:spcBef>
        <a:spcAft>
          <a:spcPct val="0"/>
        </a:spcAft>
        <a:buClr>
          <a:srgbClr val="000000"/>
        </a:buClr>
        <a:buSzPct val="100000"/>
        <a:buFont typeface="StarBats" charset="0"/>
        <a:defRPr sz="4400">
          <a:solidFill>
            <a:srgbClr val="000000"/>
          </a:solidFill>
          <a:latin typeface="Times New Roman" pitchFamily="18" charset="0"/>
        </a:defRPr>
      </a:lvl5pPr>
      <a:lvl6pPr marL="457200" algn="l" defTabSz="457200" rtl="0" eaLnBrk="0" fontAlgn="base" hangingPunct="0">
        <a:spcBef>
          <a:spcPct val="0"/>
        </a:spcBef>
        <a:spcAft>
          <a:spcPct val="0"/>
        </a:spcAft>
        <a:buClr>
          <a:srgbClr val="000000"/>
        </a:buClr>
        <a:buSzPct val="100000"/>
        <a:buFont typeface="StarBats" charset="0"/>
        <a:defRPr sz="4400">
          <a:solidFill>
            <a:srgbClr val="000000"/>
          </a:solidFill>
          <a:latin typeface="Times New Roman" pitchFamily="18" charset="0"/>
        </a:defRPr>
      </a:lvl6pPr>
      <a:lvl7pPr marL="914400" algn="l" defTabSz="457200" rtl="0" eaLnBrk="0" fontAlgn="base" hangingPunct="0">
        <a:spcBef>
          <a:spcPct val="0"/>
        </a:spcBef>
        <a:spcAft>
          <a:spcPct val="0"/>
        </a:spcAft>
        <a:buClr>
          <a:srgbClr val="000000"/>
        </a:buClr>
        <a:buSzPct val="100000"/>
        <a:buFont typeface="StarBats" charset="0"/>
        <a:defRPr sz="4400">
          <a:solidFill>
            <a:srgbClr val="000000"/>
          </a:solidFill>
          <a:latin typeface="Times New Roman" pitchFamily="18" charset="0"/>
        </a:defRPr>
      </a:lvl7pPr>
      <a:lvl8pPr marL="1371600" algn="l" defTabSz="457200" rtl="0" eaLnBrk="0" fontAlgn="base" hangingPunct="0">
        <a:spcBef>
          <a:spcPct val="0"/>
        </a:spcBef>
        <a:spcAft>
          <a:spcPct val="0"/>
        </a:spcAft>
        <a:buClr>
          <a:srgbClr val="000000"/>
        </a:buClr>
        <a:buSzPct val="100000"/>
        <a:buFont typeface="StarBats" charset="0"/>
        <a:defRPr sz="4400">
          <a:solidFill>
            <a:srgbClr val="000000"/>
          </a:solidFill>
          <a:latin typeface="Times New Roman" pitchFamily="18" charset="0"/>
        </a:defRPr>
      </a:lvl8pPr>
      <a:lvl9pPr marL="1828800" algn="l" defTabSz="457200" rtl="0" eaLnBrk="0" fontAlgn="base" hangingPunct="0">
        <a:spcBef>
          <a:spcPct val="0"/>
        </a:spcBef>
        <a:spcAft>
          <a:spcPct val="0"/>
        </a:spcAft>
        <a:buClr>
          <a:srgbClr val="000000"/>
        </a:buClr>
        <a:buSzPct val="100000"/>
        <a:buFont typeface="StarBats" charset="0"/>
        <a:defRPr sz="4400">
          <a:solidFill>
            <a:srgbClr val="000000"/>
          </a:solidFill>
          <a:latin typeface="Times New Roman" pitchFamily="18" charset="0"/>
        </a:defRPr>
      </a:lvl9pPr>
    </p:titleStyle>
    <p:bodyStyle>
      <a:lvl1pPr marL="341313" indent="-341313" algn="l" defTabSz="457200" rtl="0" eaLnBrk="0" fontAlgn="base" hangingPunct="0">
        <a:spcBef>
          <a:spcPts val="750"/>
        </a:spcBef>
        <a:spcAft>
          <a:spcPct val="0"/>
        </a:spcAft>
        <a:buClr>
          <a:srgbClr val="000000"/>
        </a:buClr>
        <a:buSzPct val="100000"/>
        <a:buFont typeface="StarBats" charset="0"/>
        <a:buChar char=""/>
        <a:defRPr sz="3200">
          <a:solidFill>
            <a:srgbClr val="000000"/>
          </a:solidFill>
          <a:latin typeface="+mn-lt"/>
          <a:ea typeface="+mn-ea"/>
          <a:cs typeface="+mn-cs"/>
        </a:defRPr>
      </a:lvl1pPr>
      <a:lvl2pPr marL="741363" indent="-284163" algn="l" defTabSz="457200" rtl="0" eaLnBrk="0" fontAlgn="base" hangingPunct="0">
        <a:spcBef>
          <a:spcPts val="650"/>
        </a:spcBef>
        <a:spcAft>
          <a:spcPct val="0"/>
        </a:spcAft>
        <a:buClr>
          <a:srgbClr val="000000"/>
        </a:buClr>
        <a:buSzPct val="100000"/>
        <a:buFont typeface="StarBats" charset="0"/>
        <a:buChar char=""/>
        <a:defRPr sz="2800">
          <a:solidFill>
            <a:srgbClr val="000000"/>
          </a:solidFill>
          <a:latin typeface="+mn-lt"/>
        </a:defRPr>
      </a:lvl2pPr>
      <a:lvl3pPr marL="1143000" indent="-228600" algn="l" defTabSz="457200" rtl="0" eaLnBrk="0" fontAlgn="base" hangingPunct="0">
        <a:spcBef>
          <a:spcPts val="563"/>
        </a:spcBef>
        <a:spcAft>
          <a:spcPct val="0"/>
        </a:spcAft>
        <a:buClr>
          <a:srgbClr val="000000"/>
        </a:buClr>
        <a:buSzPct val="100000"/>
        <a:buFont typeface="StarBats" charset="0"/>
        <a:buChar char=""/>
        <a:defRPr sz="2400">
          <a:solidFill>
            <a:srgbClr val="000000"/>
          </a:solidFill>
          <a:latin typeface="+mn-lt"/>
        </a:defRPr>
      </a:lvl3pPr>
      <a:lvl4pPr marL="1600200" indent="-228600" algn="l" defTabSz="457200" rtl="0" eaLnBrk="0" fontAlgn="base" hangingPunct="0">
        <a:spcBef>
          <a:spcPts val="463"/>
        </a:spcBef>
        <a:spcAft>
          <a:spcPct val="0"/>
        </a:spcAft>
        <a:buClr>
          <a:srgbClr val="000000"/>
        </a:buClr>
        <a:buSzPct val="100000"/>
        <a:buFont typeface="StarBats" charset="0"/>
        <a:buChar char=""/>
        <a:defRPr sz="2000">
          <a:solidFill>
            <a:srgbClr val="000000"/>
          </a:solidFill>
          <a:latin typeface="+mn-lt"/>
        </a:defRPr>
      </a:lvl4pPr>
      <a:lvl5pPr marL="2057400" indent="-228600" algn="l" defTabSz="457200" rtl="0" eaLnBrk="0" fontAlgn="base" hangingPunct="0">
        <a:spcBef>
          <a:spcPts val="463"/>
        </a:spcBef>
        <a:spcAft>
          <a:spcPct val="0"/>
        </a:spcAft>
        <a:buClr>
          <a:srgbClr val="000000"/>
        </a:buClr>
        <a:buSzPct val="100000"/>
        <a:buFont typeface="Times New Roman" pitchFamily="18" charset="0"/>
        <a:buChar char="»"/>
        <a:defRPr sz="2000">
          <a:solidFill>
            <a:srgbClr val="000000"/>
          </a:solidFill>
          <a:latin typeface="+mn-lt"/>
        </a:defRPr>
      </a:lvl5pPr>
      <a:lvl6pPr marL="2514600" indent="-228600" algn="l" defTabSz="457200" rtl="0" eaLnBrk="0" fontAlgn="base" hangingPunct="0">
        <a:spcBef>
          <a:spcPts val="463"/>
        </a:spcBef>
        <a:spcAft>
          <a:spcPct val="0"/>
        </a:spcAft>
        <a:buClr>
          <a:srgbClr val="000000"/>
        </a:buClr>
        <a:buSzPct val="100000"/>
        <a:buFont typeface="Times New Roman" pitchFamily="18" charset="0"/>
        <a:buChar char="»"/>
        <a:defRPr sz="2000">
          <a:solidFill>
            <a:srgbClr val="000000"/>
          </a:solidFill>
          <a:latin typeface="+mn-lt"/>
        </a:defRPr>
      </a:lvl6pPr>
      <a:lvl7pPr marL="2971800" indent="-228600" algn="l" defTabSz="457200" rtl="0" eaLnBrk="0" fontAlgn="base" hangingPunct="0">
        <a:spcBef>
          <a:spcPts val="463"/>
        </a:spcBef>
        <a:spcAft>
          <a:spcPct val="0"/>
        </a:spcAft>
        <a:buClr>
          <a:srgbClr val="000000"/>
        </a:buClr>
        <a:buSzPct val="100000"/>
        <a:buFont typeface="Times New Roman" pitchFamily="18" charset="0"/>
        <a:buChar char="»"/>
        <a:defRPr sz="2000">
          <a:solidFill>
            <a:srgbClr val="000000"/>
          </a:solidFill>
          <a:latin typeface="+mn-lt"/>
        </a:defRPr>
      </a:lvl7pPr>
      <a:lvl8pPr marL="3429000" indent="-228600" algn="l" defTabSz="457200" rtl="0" eaLnBrk="0" fontAlgn="base" hangingPunct="0">
        <a:spcBef>
          <a:spcPts val="463"/>
        </a:spcBef>
        <a:spcAft>
          <a:spcPct val="0"/>
        </a:spcAft>
        <a:buClr>
          <a:srgbClr val="000000"/>
        </a:buClr>
        <a:buSzPct val="100000"/>
        <a:buFont typeface="Times New Roman" pitchFamily="18" charset="0"/>
        <a:buChar char="»"/>
        <a:defRPr sz="2000">
          <a:solidFill>
            <a:srgbClr val="000000"/>
          </a:solidFill>
          <a:latin typeface="+mn-lt"/>
        </a:defRPr>
      </a:lvl8pPr>
      <a:lvl9pPr marL="3886200" indent="-228600" algn="l" defTabSz="457200" rtl="0" eaLnBrk="0" fontAlgn="base" hangingPunct="0">
        <a:spcBef>
          <a:spcPts val="463"/>
        </a:spcBef>
        <a:spcAft>
          <a:spcPct val="0"/>
        </a:spcAft>
        <a:buClr>
          <a:srgbClr val="000000"/>
        </a:buClr>
        <a:buSzPct val="100000"/>
        <a:buFont typeface="Times New Roman" pitchFamily="18" charset="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AWT (Abstract Windowing Toolkit)</a:t>
            </a:r>
          </a:p>
        </p:txBody>
      </p:sp>
      <p:sp>
        <p:nvSpPr>
          <p:cNvPr id="5123"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grpSp>
        <p:nvGrpSpPr>
          <p:cNvPr id="5124" name="Group 3"/>
          <p:cNvGrpSpPr>
            <a:grpSpLocks/>
          </p:cNvGrpSpPr>
          <p:nvPr/>
        </p:nvGrpSpPr>
        <p:grpSpPr bwMode="auto">
          <a:xfrm>
            <a:off x="304800" y="1219200"/>
            <a:ext cx="7770813" cy="4113213"/>
            <a:chOff x="192" y="768"/>
            <a:chExt cx="4895" cy="2591"/>
          </a:xfrm>
        </p:grpSpPr>
        <p:sp>
          <p:nvSpPr>
            <p:cNvPr id="5125" name="AutoShape 4"/>
            <p:cNvSpPr>
              <a:spLocks noChangeArrowheads="1"/>
            </p:cNvSpPr>
            <p:nvPr/>
          </p:nvSpPr>
          <p:spPr bwMode="auto">
            <a:xfrm>
              <a:off x="192" y="768"/>
              <a:ext cx="4895" cy="2591"/>
            </a:xfrm>
            <a:prstGeom prst="roundRect">
              <a:avLst>
                <a:gd name="adj" fmla="val 37"/>
              </a:avLst>
            </a:prstGeom>
            <a:noFill/>
            <a:ln w="9525">
              <a:noFill/>
              <a:round/>
              <a:headEnd/>
              <a:tailEnd/>
            </a:ln>
          </p:spPr>
          <p:txBody>
            <a:bodyPr wrap="none" anchor="ctr"/>
            <a:lstStyle/>
            <a:p>
              <a:endParaRPr lang="en-US" altLang="en-US"/>
            </a:p>
          </p:txBody>
        </p:sp>
        <p:sp>
          <p:nvSpPr>
            <p:cNvPr id="5126" name="Text Box 5"/>
            <p:cNvSpPr txBox="1">
              <a:spLocks noChangeArrowheads="1"/>
            </p:cNvSpPr>
            <p:nvPr/>
          </p:nvSpPr>
          <p:spPr bwMode="auto">
            <a:xfrm>
              <a:off x="192" y="768"/>
              <a:ext cx="4895" cy="2591"/>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AWT is roughly broken into three categories</a:t>
              </a:r>
            </a:p>
            <a:p>
              <a:pPr marL="431800" lvl="1" indent="-215900">
                <a:spcBef>
                  <a:spcPts val="750"/>
                </a:spcBef>
                <a:buClr>
                  <a:srgbClr val="000000"/>
                </a:buClr>
                <a:buSzPct val="85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Components</a:t>
              </a:r>
            </a:p>
            <a:p>
              <a:pPr marL="431800" lvl="1" indent="-215900">
                <a:spcBef>
                  <a:spcPts val="750"/>
                </a:spcBef>
                <a:buClr>
                  <a:srgbClr val="000000"/>
                </a:buClr>
                <a:buSzPct val="85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Layout Managers</a:t>
              </a:r>
            </a:p>
            <a:p>
              <a:pPr marL="431800" lvl="1" indent="-215900">
                <a:spcBef>
                  <a:spcPts val="750"/>
                </a:spcBef>
                <a:buClr>
                  <a:srgbClr val="000000"/>
                </a:buClr>
                <a:buSzPct val="85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Graphics</a:t>
              </a:r>
            </a:p>
            <a:p>
              <a:pPr marL="431800" lvl="1" indent="-215900">
                <a:spcBef>
                  <a:spcPts val="750"/>
                </a:spcBef>
                <a:buClr>
                  <a:srgbClr val="000000"/>
                </a:buClr>
                <a:buSzPct val="8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2000">
                <a:latin typeface="Helvetica" charset="0"/>
              </a:endParaRP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Many AWT components have been replaced by Swing components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It is generally not considered a good idea to mix Swing components and AWT components.  Choose to use one or the other.</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Checkbox</a:t>
            </a:r>
          </a:p>
        </p:txBody>
      </p:sp>
      <p:sp>
        <p:nvSpPr>
          <p:cNvPr id="23555"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23556"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23557"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23558" name="Group 5"/>
          <p:cNvGrpSpPr>
            <a:grpSpLocks/>
          </p:cNvGrpSpPr>
          <p:nvPr/>
        </p:nvGrpSpPr>
        <p:grpSpPr bwMode="auto">
          <a:xfrm>
            <a:off x="239713" y="1143000"/>
            <a:ext cx="8521700" cy="4494213"/>
            <a:chOff x="151" y="720"/>
            <a:chExt cx="5368" cy="2831"/>
          </a:xfrm>
        </p:grpSpPr>
        <p:sp>
          <p:nvSpPr>
            <p:cNvPr id="23559" name="AutoShape 6"/>
            <p:cNvSpPr>
              <a:spLocks noChangeArrowheads="1"/>
            </p:cNvSpPr>
            <p:nvPr/>
          </p:nvSpPr>
          <p:spPr bwMode="auto">
            <a:xfrm>
              <a:off x="151" y="720"/>
              <a:ext cx="5368" cy="2831"/>
            </a:xfrm>
            <a:prstGeom prst="roundRect">
              <a:avLst>
                <a:gd name="adj" fmla="val 32"/>
              </a:avLst>
            </a:prstGeom>
            <a:noFill/>
            <a:ln w="9525">
              <a:noFill/>
              <a:round/>
              <a:headEnd/>
              <a:tailEnd/>
            </a:ln>
          </p:spPr>
          <p:txBody>
            <a:bodyPr wrap="none" anchor="ctr"/>
            <a:lstStyle/>
            <a:p>
              <a:endParaRPr lang="en-US" altLang="en-US"/>
            </a:p>
          </p:txBody>
        </p:sp>
        <p:sp>
          <p:nvSpPr>
            <p:cNvPr id="23560" name="Text Box 7"/>
            <p:cNvSpPr txBox="1">
              <a:spLocks noChangeArrowheads="1"/>
            </p:cNvSpPr>
            <p:nvPr/>
          </p:nvSpPr>
          <p:spPr bwMode="auto">
            <a:xfrm>
              <a:off x="151" y="720"/>
              <a:ext cx="5368" cy="2671"/>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class represents a GUI checkbox with a textual label.</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Checkbox maintains a boolean state indicating whether it is checked or not.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If a Checkbox is added to a CheckBoxGroup, it will behave like a radio button.</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Checkbox creamCheckbox = new CheckBox("Cream");</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Checkbox sugarCheckbox = new CheckBox("Sugar");</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t>
              </a:r>
              <a:r>
                <a:rPr lang="en-GB" altLang="en-US" sz="1800">
                  <a:latin typeface="StarBats" charset="0"/>
                </a:rPr>
                <a:t></a:t>
              </a:r>
              <a:r>
                <a:rPr lang="en-GB" altLang="en-US" sz="1800">
                  <a:latin typeface="Courier New" pitchFamily="49"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if (creamCheckbox.getState())</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coffee.addCream();</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Choice</a:t>
            </a:r>
          </a:p>
        </p:txBody>
      </p:sp>
      <p:sp>
        <p:nvSpPr>
          <p:cNvPr id="25603"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25604"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25605"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25606" name="Group 5"/>
          <p:cNvGrpSpPr>
            <a:grpSpLocks/>
          </p:cNvGrpSpPr>
          <p:nvPr/>
        </p:nvGrpSpPr>
        <p:grpSpPr bwMode="auto">
          <a:xfrm>
            <a:off x="263525" y="1143000"/>
            <a:ext cx="8497888" cy="4494213"/>
            <a:chOff x="166" y="720"/>
            <a:chExt cx="5353" cy="2831"/>
          </a:xfrm>
        </p:grpSpPr>
        <p:sp>
          <p:nvSpPr>
            <p:cNvPr id="25607" name="AutoShape 6"/>
            <p:cNvSpPr>
              <a:spLocks noChangeArrowheads="1"/>
            </p:cNvSpPr>
            <p:nvPr/>
          </p:nvSpPr>
          <p:spPr bwMode="auto">
            <a:xfrm>
              <a:off x="166" y="720"/>
              <a:ext cx="5353" cy="2831"/>
            </a:xfrm>
            <a:prstGeom prst="roundRect">
              <a:avLst>
                <a:gd name="adj" fmla="val 32"/>
              </a:avLst>
            </a:prstGeom>
            <a:noFill/>
            <a:ln w="9525">
              <a:noFill/>
              <a:round/>
              <a:headEnd/>
              <a:tailEnd/>
            </a:ln>
          </p:spPr>
          <p:txBody>
            <a:bodyPr wrap="none" anchor="ctr"/>
            <a:lstStyle/>
            <a:p>
              <a:endParaRPr lang="en-US" altLang="en-US"/>
            </a:p>
          </p:txBody>
        </p:sp>
        <p:sp>
          <p:nvSpPr>
            <p:cNvPr id="25608" name="Text Box 7"/>
            <p:cNvSpPr txBox="1">
              <a:spLocks noChangeArrowheads="1"/>
            </p:cNvSpPr>
            <p:nvPr/>
          </p:nvSpPr>
          <p:spPr bwMode="auto">
            <a:xfrm>
              <a:off x="166" y="720"/>
              <a:ext cx="5353" cy="2671"/>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class represents a dropdown list of Strings.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Similar to a list in terms of functionality, but displayed differently.</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Only one item from the list can be selected at one time and the currently selected element is displayed.</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Choice aChoice = new Choice();</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aChoice.add("Calgary");</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aChoice.add("Edmonton");</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aChoice.add("Alert Bay");</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t>
              </a:r>
              <a:r>
                <a:rPr lang="en-GB" altLang="en-US" sz="1800">
                  <a:latin typeface="StarBats" charset="0"/>
                </a:rPr>
                <a:t></a:t>
              </a:r>
              <a:r>
                <a:rPr lang="en-GB" altLang="en-US" sz="1800">
                  <a:latin typeface="Courier New" pitchFamily="49"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Courier New" pitchFamily="49"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String selectedDestination= aChoice.getSelectedItem();</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TextField</a:t>
            </a:r>
          </a:p>
        </p:txBody>
      </p:sp>
      <p:sp>
        <p:nvSpPr>
          <p:cNvPr id="27651"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27652"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27653"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27654" name="Group 5"/>
          <p:cNvGrpSpPr>
            <a:grpSpLocks/>
          </p:cNvGrpSpPr>
          <p:nvPr/>
        </p:nvGrpSpPr>
        <p:grpSpPr bwMode="auto">
          <a:xfrm>
            <a:off x="381000" y="1143000"/>
            <a:ext cx="8380413" cy="4494213"/>
            <a:chOff x="240" y="720"/>
            <a:chExt cx="5279" cy="2831"/>
          </a:xfrm>
        </p:grpSpPr>
        <p:sp>
          <p:nvSpPr>
            <p:cNvPr id="27655" name="AutoShape 6"/>
            <p:cNvSpPr>
              <a:spLocks noChangeArrowheads="1"/>
            </p:cNvSpPr>
            <p:nvPr/>
          </p:nvSpPr>
          <p:spPr bwMode="auto">
            <a:xfrm>
              <a:off x="240" y="720"/>
              <a:ext cx="5279" cy="2831"/>
            </a:xfrm>
            <a:prstGeom prst="roundRect">
              <a:avLst>
                <a:gd name="adj" fmla="val 32"/>
              </a:avLst>
            </a:prstGeom>
            <a:noFill/>
            <a:ln w="9525">
              <a:noFill/>
              <a:round/>
              <a:headEnd/>
              <a:tailEnd/>
            </a:ln>
          </p:spPr>
          <p:txBody>
            <a:bodyPr wrap="none" anchor="ctr"/>
            <a:lstStyle/>
            <a:p>
              <a:endParaRPr lang="en-US" altLang="en-US"/>
            </a:p>
          </p:txBody>
        </p:sp>
        <p:sp>
          <p:nvSpPr>
            <p:cNvPr id="27656" name="Text Box 7"/>
            <p:cNvSpPr txBox="1">
              <a:spLocks noChangeArrowheads="1"/>
            </p:cNvSpPr>
            <p:nvPr/>
          </p:nvSpPr>
          <p:spPr bwMode="auto">
            <a:xfrm>
              <a:off x="240" y="720"/>
              <a:ext cx="5279" cy="2257"/>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class displays a single line of optionally editable text.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class inherits several methods from TextComponent.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is one of the most commonly used Components in the AWT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t>
              </a:r>
              <a:r>
                <a:rPr lang="en-GB" altLang="en-US" sz="1800">
                  <a:latin typeface="Courier" charset="0"/>
                </a:rPr>
                <a:t>TextField emailTextField = new TextField();</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charset="0"/>
                </a:rPr>
                <a:t>	TextField passwordTextField = new TextField();</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charset="0"/>
                </a:rPr>
                <a:t>	passwordTextField.setEchoChar("*");</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charset="0"/>
                </a:rPr>
                <a:t>	[…]</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Courier"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charset="0"/>
                </a:rPr>
                <a:t>	String userEmail = emailTextField.getText();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charset="0"/>
                </a:rPr>
                <a:t>	String userpassword = passwordTextField.getText();</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TextArea</a:t>
            </a:r>
          </a:p>
        </p:txBody>
      </p:sp>
      <p:sp>
        <p:nvSpPr>
          <p:cNvPr id="29699"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29700"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29701"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29702" name="Group 5"/>
          <p:cNvGrpSpPr>
            <a:grpSpLocks/>
          </p:cNvGrpSpPr>
          <p:nvPr/>
        </p:nvGrpSpPr>
        <p:grpSpPr bwMode="auto">
          <a:xfrm>
            <a:off x="381000" y="1143000"/>
            <a:ext cx="8512175" cy="4494213"/>
            <a:chOff x="240" y="720"/>
            <a:chExt cx="5362" cy="2831"/>
          </a:xfrm>
        </p:grpSpPr>
        <p:sp>
          <p:nvSpPr>
            <p:cNvPr id="29703" name="AutoShape 6"/>
            <p:cNvSpPr>
              <a:spLocks noChangeArrowheads="1"/>
            </p:cNvSpPr>
            <p:nvPr/>
          </p:nvSpPr>
          <p:spPr bwMode="auto">
            <a:xfrm>
              <a:off x="240" y="720"/>
              <a:ext cx="5362" cy="2831"/>
            </a:xfrm>
            <a:prstGeom prst="roundRect">
              <a:avLst>
                <a:gd name="adj" fmla="val 32"/>
              </a:avLst>
            </a:prstGeom>
            <a:noFill/>
            <a:ln w="9525">
              <a:noFill/>
              <a:round/>
              <a:headEnd/>
              <a:tailEnd/>
            </a:ln>
          </p:spPr>
          <p:txBody>
            <a:bodyPr wrap="none" anchor="ctr"/>
            <a:lstStyle/>
            <a:p>
              <a:endParaRPr lang="en-US" altLang="en-US"/>
            </a:p>
          </p:txBody>
        </p:sp>
        <p:sp>
          <p:nvSpPr>
            <p:cNvPr id="29704" name="Text Box 7"/>
            <p:cNvSpPr txBox="1">
              <a:spLocks noChangeArrowheads="1"/>
            </p:cNvSpPr>
            <p:nvPr/>
          </p:nvSpPr>
          <p:spPr bwMode="auto">
            <a:xfrm>
              <a:off x="240" y="720"/>
              <a:ext cx="5362" cy="2086"/>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class displays multiple lines of optionally editable text.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class inherits several methods from TextComponent.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TextArea also provides the methods: appendText(), insertText() and replaceText()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 5 rows, 80 columns</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TextArea fullAddressTextArea = new TextArea(5, 80);</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t>
              </a:r>
              <a:r>
                <a:rPr lang="en-GB" altLang="en-US" sz="1800">
                  <a:latin typeface="StarBats" charset="0"/>
                </a:rPr>
                <a:t></a:t>
              </a:r>
              <a:r>
                <a:rPr lang="en-GB" altLang="en-US" sz="1800">
                  <a:latin typeface="Courier New" pitchFamily="49"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Courier New" pitchFamily="49"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String userFullAddress= fullAddressTextArea.getText();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Layout Managers</a:t>
            </a:r>
          </a:p>
        </p:txBody>
      </p:sp>
      <p:sp>
        <p:nvSpPr>
          <p:cNvPr id="31747"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grpSp>
        <p:nvGrpSpPr>
          <p:cNvPr id="31748" name="Group 3"/>
          <p:cNvGrpSpPr>
            <a:grpSpLocks/>
          </p:cNvGrpSpPr>
          <p:nvPr/>
        </p:nvGrpSpPr>
        <p:grpSpPr bwMode="auto">
          <a:xfrm>
            <a:off x="311150" y="1028700"/>
            <a:ext cx="8382000" cy="5565775"/>
            <a:chOff x="196" y="648"/>
            <a:chExt cx="5280" cy="3506"/>
          </a:xfrm>
        </p:grpSpPr>
        <p:sp>
          <p:nvSpPr>
            <p:cNvPr id="31749" name="AutoShape 4"/>
            <p:cNvSpPr>
              <a:spLocks noChangeArrowheads="1"/>
            </p:cNvSpPr>
            <p:nvPr/>
          </p:nvSpPr>
          <p:spPr bwMode="auto">
            <a:xfrm>
              <a:off x="196" y="648"/>
              <a:ext cx="5280" cy="2591"/>
            </a:xfrm>
            <a:prstGeom prst="roundRect">
              <a:avLst>
                <a:gd name="adj" fmla="val 37"/>
              </a:avLst>
            </a:prstGeom>
            <a:noFill/>
            <a:ln w="9525">
              <a:noFill/>
              <a:round/>
              <a:headEnd/>
              <a:tailEnd/>
            </a:ln>
          </p:spPr>
          <p:txBody>
            <a:bodyPr wrap="none" anchor="ctr"/>
            <a:lstStyle/>
            <a:p>
              <a:endParaRPr lang="en-US" altLang="en-US"/>
            </a:p>
          </p:txBody>
        </p:sp>
        <p:sp>
          <p:nvSpPr>
            <p:cNvPr id="31750" name="Text Box 5"/>
            <p:cNvSpPr txBox="1">
              <a:spLocks noChangeArrowheads="1"/>
            </p:cNvSpPr>
            <p:nvPr/>
          </p:nvSpPr>
          <p:spPr bwMode="auto">
            <a:xfrm>
              <a:off x="196" y="648"/>
              <a:ext cx="5280" cy="3506"/>
            </a:xfrm>
            <a:prstGeom prst="rect">
              <a:avLst/>
            </a:prstGeom>
            <a:noFill/>
            <a:ln w="9525">
              <a:noFill/>
              <a:miter lim="800000"/>
              <a:headEnd/>
              <a:tailEnd/>
            </a:ln>
          </p:spPr>
          <p:txBody>
            <a:bodyPr lIns="92160" tIns="46080" rIns="92160" bIns="46080">
              <a:spAutoFit/>
            </a:bodyPr>
            <a:lstStyle/>
            <a:p>
              <a:pPr marL="341313" indent="-341313">
                <a:spcBef>
                  <a:spcPts val="413"/>
                </a:spcBef>
                <a:buClr>
                  <a:srgbClr val="000000"/>
                </a:buClr>
                <a:buSzPct val="59000"/>
                <a:buFont typeface="Times New Roman" pitchFamily="18" charset="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en-US">
                  <a:latin typeface="Helvetica" charset="0"/>
                </a:rPr>
                <a:t>Since the Component class defines the setSize() and setLocation() methods, all Components can be sized and positioned with those methods.</a:t>
              </a:r>
            </a:p>
            <a:p>
              <a:pPr marL="341313" indent="-341313">
                <a:spcBef>
                  <a:spcPts val="413"/>
                </a:spcBef>
                <a:buClr>
                  <a:srgbClr val="000000"/>
                </a:buClr>
                <a:buSzPct val="59000"/>
                <a:buFont typeface="Times New Roman" pitchFamily="18" charset="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en-US">
                  <a:latin typeface="Helvetica" charset="0"/>
                </a:rPr>
                <a:t>Problem: the parameters provided to those methods are defined in terms of pixels.  Pixel sizes may be different (depending on the platform) so the use of those methods tends to produce GUIs which will not display properly on all platforms.</a:t>
              </a:r>
            </a:p>
            <a:p>
              <a:pPr marL="341313" indent="-341313">
                <a:spcBef>
                  <a:spcPts val="413"/>
                </a:spcBef>
                <a:buClr>
                  <a:srgbClr val="000000"/>
                </a:buClr>
                <a:buSzPct val="59000"/>
                <a:buFont typeface="Times New Roman" pitchFamily="18" charset="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en-US">
                  <a:latin typeface="Helvetica" charset="0"/>
                </a:rPr>
                <a:t>Solution: Layout Managers.  Layout managers are assigned to Containers.  When a Component is added to a Container, its Layout Manager is consulted in order to determine the size and placement of the Component.</a:t>
              </a:r>
            </a:p>
            <a:p>
              <a:pPr marL="341313" indent="-341313">
                <a:spcBef>
                  <a:spcPts val="413"/>
                </a:spcBef>
                <a:buClr>
                  <a:srgbClr val="000000"/>
                </a:buClr>
                <a:buSzPct val="59000"/>
                <a:buFont typeface="Times New Roman" pitchFamily="18" charset="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en-US">
                  <a:latin typeface="Helvetica" charset="0"/>
                </a:rPr>
                <a:t>NOTE: If you use a Layout Manager, you can no longer change the size and location of a Component through the setSize and setLocation methods.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Layout Managers (cont)</a:t>
            </a:r>
          </a:p>
        </p:txBody>
      </p:sp>
      <p:sp>
        <p:nvSpPr>
          <p:cNvPr id="33795"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grpSp>
        <p:nvGrpSpPr>
          <p:cNvPr id="33796" name="Group 3"/>
          <p:cNvGrpSpPr>
            <a:grpSpLocks/>
          </p:cNvGrpSpPr>
          <p:nvPr/>
        </p:nvGrpSpPr>
        <p:grpSpPr bwMode="auto">
          <a:xfrm>
            <a:off x="303213" y="1295400"/>
            <a:ext cx="8458200" cy="4113213"/>
            <a:chOff x="191" y="816"/>
            <a:chExt cx="5328" cy="2591"/>
          </a:xfrm>
        </p:grpSpPr>
        <p:sp>
          <p:nvSpPr>
            <p:cNvPr id="33797" name="AutoShape 4"/>
            <p:cNvSpPr>
              <a:spLocks noChangeArrowheads="1"/>
            </p:cNvSpPr>
            <p:nvPr/>
          </p:nvSpPr>
          <p:spPr bwMode="auto">
            <a:xfrm>
              <a:off x="191" y="816"/>
              <a:ext cx="5328" cy="2591"/>
            </a:xfrm>
            <a:prstGeom prst="roundRect">
              <a:avLst>
                <a:gd name="adj" fmla="val 37"/>
              </a:avLst>
            </a:prstGeom>
            <a:noFill/>
            <a:ln w="9525">
              <a:noFill/>
              <a:round/>
              <a:headEnd/>
              <a:tailEnd/>
            </a:ln>
          </p:spPr>
          <p:txBody>
            <a:bodyPr wrap="none" anchor="ctr"/>
            <a:lstStyle/>
            <a:p>
              <a:endParaRPr lang="en-US" altLang="en-US"/>
            </a:p>
          </p:txBody>
        </p:sp>
        <p:sp>
          <p:nvSpPr>
            <p:cNvPr id="33798" name="Text Box 5"/>
            <p:cNvSpPr txBox="1">
              <a:spLocks noChangeArrowheads="1"/>
            </p:cNvSpPr>
            <p:nvPr/>
          </p:nvSpPr>
          <p:spPr bwMode="auto">
            <a:xfrm>
              <a:off x="191" y="816"/>
              <a:ext cx="5328" cy="2230"/>
            </a:xfrm>
            <a:prstGeom prst="rect">
              <a:avLst/>
            </a:prstGeom>
            <a:noFill/>
            <a:ln w="9525">
              <a:noFill/>
              <a:miter lim="800000"/>
              <a:headEnd/>
              <a:tailEnd/>
            </a:ln>
          </p:spPr>
          <p:txBody>
            <a:bodyPr lIns="92160" tIns="46080" rIns="92160" bIns="46080">
              <a:spAutoFit/>
            </a:bodyPr>
            <a:lstStyle/>
            <a:p>
              <a:pPr marL="215900" indent="-215900">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There are several different LayoutManagers, each of which sizes and positions its Components based on an algorithm:</a:t>
              </a:r>
            </a:p>
            <a:p>
              <a:pPr marL="431800" lvl="1" indent="-215900">
                <a:spcBef>
                  <a:spcPts val="750"/>
                </a:spcBef>
                <a:buClr>
                  <a:srgbClr val="000000"/>
                </a:buClr>
                <a:buSzPct val="85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FlowLayout</a:t>
              </a:r>
            </a:p>
            <a:p>
              <a:pPr marL="431800" lvl="1" indent="-215900">
                <a:spcBef>
                  <a:spcPts val="750"/>
                </a:spcBef>
                <a:buClr>
                  <a:srgbClr val="000000"/>
                </a:buClr>
                <a:buSzPct val="85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BorderLayout</a:t>
              </a:r>
            </a:p>
            <a:p>
              <a:pPr marL="431800" lvl="1" indent="-215900">
                <a:spcBef>
                  <a:spcPts val="750"/>
                </a:spcBef>
                <a:buClr>
                  <a:srgbClr val="000000"/>
                </a:buClr>
                <a:buSzPct val="85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GridLayout</a:t>
              </a:r>
            </a:p>
            <a:p>
              <a:pPr marL="431800" lvl="1" indent="-215900">
                <a:spcBef>
                  <a:spcPts val="750"/>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Helvetica" charset="0"/>
              </a:endParaRPr>
            </a:p>
            <a:p>
              <a:pPr marL="215900" indent="-215900">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For Windows and Frames, the default LayoutManager is BorderLayout.  For Panels, the default LayoutManager is FlowLayout.</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Flow Layout</a:t>
            </a:r>
          </a:p>
        </p:txBody>
      </p:sp>
      <p:sp>
        <p:nvSpPr>
          <p:cNvPr id="35843"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grpSp>
        <p:nvGrpSpPr>
          <p:cNvPr id="35844" name="Group 3"/>
          <p:cNvGrpSpPr>
            <a:grpSpLocks/>
          </p:cNvGrpSpPr>
          <p:nvPr/>
        </p:nvGrpSpPr>
        <p:grpSpPr bwMode="auto">
          <a:xfrm>
            <a:off x="303213" y="1295400"/>
            <a:ext cx="8543925" cy="3905250"/>
            <a:chOff x="191" y="816"/>
            <a:chExt cx="5382" cy="2460"/>
          </a:xfrm>
        </p:grpSpPr>
        <p:sp>
          <p:nvSpPr>
            <p:cNvPr id="35845" name="AutoShape 4"/>
            <p:cNvSpPr>
              <a:spLocks noChangeArrowheads="1"/>
            </p:cNvSpPr>
            <p:nvPr/>
          </p:nvSpPr>
          <p:spPr bwMode="auto">
            <a:xfrm>
              <a:off x="191" y="816"/>
              <a:ext cx="5382" cy="1919"/>
            </a:xfrm>
            <a:prstGeom prst="roundRect">
              <a:avLst>
                <a:gd name="adj" fmla="val 51"/>
              </a:avLst>
            </a:prstGeom>
            <a:noFill/>
            <a:ln w="9525">
              <a:noFill/>
              <a:round/>
              <a:headEnd/>
              <a:tailEnd/>
            </a:ln>
          </p:spPr>
          <p:txBody>
            <a:bodyPr wrap="none" anchor="ctr"/>
            <a:lstStyle/>
            <a:p>
              <a:endParaRPr lang="en-US" altLang="en-US"/>
            </a:p>
          </p:txBody>
        </p:sp>
        <p:sp>
          <p:nvSpPr>
            <p:cNvPr id="35846" name="Text Box 5"/>
            <p:cNvSpPr txBox="1">
              <a:spLocks noChangeArrowheads="1"/>
            </p:cNvSpPr>
            <p:nvPr/>
          </p:nvSpPr>
          <p:spPr bwMode="auto">
            <a:xfrm>
              <a:off x="191" y="816"/>
              <a:ext cx="5382" cy="2460"/>
            </a:xfrm>
            <a:prstGeom prst="rect">
              <a:avLst/>
            </a:prstGeom>
            <a:noFill/>
            <a:ln w="9525">
              <a:noFill/>
              <a:miter lim="800000"/>
              <a:headEnd/>
              <a:tailEnd/>
            </a:ln>
          </p:spPr>
          <p:txBody>
            <a:bodyPr lIns="92160" tIns="46080" rIns="92160" bIns="46080">
              <a:spAutoFit/>
            </a:bodyPr>
            <a:lstStyle/>
            <a:p>
              <a:pPr marL="215900" indent="-215900">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algorithm used by the FlowLayout is to lay out Components like words on a page: Left to right, top to bottom.</a:t>
              </a:r>
            </a:p>
            <a:p>
              <a:pPr marL="215900" indent="-215900">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It fits as many Components into a given row before moving to the next row.</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Panel aPanel = new Panel();</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aPanel.add(new Button("Ok"));</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aPanel.add(new Button("Add"));</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aPanel.add(new Button("Delete"));</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aPanel.add(new Button("Cancel"));</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Courier New" pitchFamily="49"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Border Layout</a:t>
            </a:r>
          </a:p>
        </p:txBody>
      </p:sp>
      <p:sp>
        <p:nvSpPr>
          <p:cNvPr id="37891"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grpSp>
        <p:nvGrpSpPr>
          <p:cNvPr id="37892" name="Group 3"/>
          <p:cNvGrpSpPr>
            <a:grpSpLocks/>
          </p:cNvGrpSpPr>
          <p:nvPr/>
        </p:nvGrpSpPr>
        <p:grpSpPr bwMode="auto">
          <a:xfrm>
            <a:off x="303213" y="1295400"/>
            <a:ext cx="8382000" cy="4341813"/>
            <a:chOff x="191" y="816"/>
            <a:chExt cx="5280" cy="2735"/>
          </a:xfrm>
        </p:grpSpPr>
        <p:sp>
          <p:nvSpPr>
            <p:cNvPr id="37893" name="AutoShape 4"/>
            <p:cNvSpPr>
              <a:spLocks noChangeArrowheads="1"/>
            </p:cNvSpPr>
            <p:nvPr/>
          </p:nvSpPr>
          <p:spPr bwMode="auto">
            <a:xfrm>
              <a:off x="191" y="816"/>
              <a:ext cx="5280" cy="2735"/>
            </a:xfrm>
            <a:prstGeom prst="roundRect">
              <a:avLst>
                <a:gd name="adj" fmla="val 32"/>
              </a:avLst>
            </a:prstGeom>
            <a:noFill/>
            <a:ln w="9525">
              <a:noFill/>
              <a:round/>
              <a:headEnd/>
              <a:tailEnd/>
            </a:ln>
          </p:spPr>
          <p:txBody>
            <a:bodyPr wrap="none" anchor="ctr"/>
            <a:lstStyle/>
            <a:p>
              <a:endParaRPr lang="en-US" altLang="en-US"/>
            </a:p>
          </p:txBody>
        </p:sp>
        <p:sp>
          <p:nvSpPr>
            <p:cNvPr id="37894" name="Text Box 5"/>
            <p:cNvSpPr txBox="1">
              <a:spLocks noChangeArrowheads="1"/>
            </p:cNvSpPr>
            <p:nvPr/>
          </p:nvSpPr>
          <p:spPr bwMode="auto">
            <a:xfrm>
              <a:off x="191" y="816"/>
              <a:ext cx="5280" cy="2635"/>
            </a:xfrm>
            <a:prstGeom prst="rect">
              <a:avLst/>
            </a:prstGeom>
            <a:noFill/>
            <a:ln w="9525">
              <a:noFill/>
              <a:miter lim="800000"/>
              <a:headEnd/>
              <a:tailEnd/>
            </a:ln>
          </p:spPr>
          <p:txBody>
            <a:bodyPr lIns="92160" tIns="46080" rIns="92160" bIns="46080">
              <a:spAutoFit/>
            </a:bodyPr>
            <a:lstStyle/>
            <a:p>
              <a:pPr marL="215900" indent="-215900">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BorderLayout Manager breaks the Container up into 5 regions (North, South, East, West, and Center).  </a:t>
              </a:r>
            </a:p>
            <a:p>
              <a:pPr marL="215900" indent="-215900">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When Components are added, their region is also specified</a:t>
              </a:r>
              <a:r>
                <a:rPr lang="en-GB" altLang="en-US" sz="1800">
                  <a:latin typeface="Arial" pitchFamily="34" charset="0"/>
                </a:rPr>
                <a:t>:</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Frame aFrame = new Frame();</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aFrame.add("North", new Button("Ok"));</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aFrame.add("South", new Button("Add"));</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aFrame.add("East", new Button("Delete"));</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aFrame.add("West", new Button("Cancel"));</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aFrame.add("Center", new Button("Recalculate"));</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Border Layout (cont)</a:t>
            </a:r>
          </a:p>
        </p:txBody>
      </p:sp>
      <p:sp>
        <p:nvSpPr>
          <p:cNvPr id="39939"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grpSp>
        <p:nvGrpSpPr>
          <p:cNvPr id="39940" name="Group 3"/>
          <p:cNvGrpSpPr>
            <a:grpSpLocks/>
          </p:cNvGrpSpPr>
          <p:nvPr/>
        </p:nvGrpSpPr>
        <p:grpSpPr bwMode="auto">
          <a:xfrm>
            <a:off x="303213" y="1295400"/>
            <a:ext cx="8382000" cy="769938"/>
            <a:chOff x="191" y="816"/>
            <a:chExt cx="5280" cy="485"/>
          </a:xfrm>
        </p:grpSpPr>
        <p:sp>
          <p:nvSpPr>
            <p:cNvPr id="39956" name="AutoShape 4"/>
            <p:cNvSpPr>
              <a:spLocks noChangeArrowheads="1"/>
            </p:cNvSpPr>
            <p:nvPr/>
          </p:nvSpPr>
          <p:spPr bwMode="auto">
            <a:xfrm>
              <a:off x="191" y="816"/>
              <a:ext cx="5280" cy="383"/>
            </a:xfrm>
            <a:prstGeom prst="roundRect">
              <a:avLst>
                <a:gd name="adj" fmla="val 259"/>
              </a:avLst>
            </a:prstGeom>
            <a:noFill/>
            <a:ln w="9525">
              <a:noFill/>
              <a:round/>
              <a:headEnd/>
              <a:tailEnd/>
            </a:ln>
          </p:spPr>
          <p:txBody>
            <a:bodyPr wrap="none" anchor="ctr"/>
            <a:lstStyle/>
            <a:p>
              <a:endParaRPr lang="en-US" altLang="en-US"/>
            </a:p>
          </p:txBody>
        </p:sp>
        <p:sp>
          <p:nvSpPr>
            <p:cNvPr id="39957" name="Text Box 5"/>
            <p:cNvSpPr txBox="1">
              <a:spLocks noChangeArrowheads="1"/>
            </p:cNvSpPr>
            <p:nvPr/>
          </p:nvSpPr>
          <p:spPr bwMode="auto">
            <a:xfrm>
              <a:off x="191" y="816"/>
              <a:ext cx="5280" cy="485"/>
            </a:xfrm>
            <a:prstGeom prst="rect">
              <a:avLst/>
            </a:prstGeom>
            <a:noFill/>
            <a:ln w="9525">
              <a:noFill/>
              <a:miter lim="800000"/>
              <a:headEnd/>
              <a:tailEnd/>
            </a:ln>
          </p:spPr>
          <p:txBody>
            <a:bodyPr lIns="92160" tIns="46080" rIns="92160" bIns="46080">
              <a:spAutoFit/>
            </a:bodyPr>
            <a:lstStyle/>
            <a:p>
              <a:pPr marL="341313" indent="-341313">
                <a:spcBef>
                  <a:spcPts val="413"/>
                </a:spcBef>
                <a:buClr>
                  <a:srgbClr val="000000"/>
                </a:buClr>
                <a:buSzPct val="59000"/>
                <a:buFont typeface="Times New Roman" pitchFamily="18" charset="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en-US">
                  <a:latin typeface="Helvetica" charset="0"/>
                </a:rPr>
                <a:t>The regions of the BorderLayout are defined as follows:</a:t>
              </a:r>
            </a:p>
            <a:p>
              <a:pPr marL="341313" indent="-341313">
                <a:spcBef>
                  <a:spcPts val="413"/>
                </a:spcBef>
                <a:buSzPct val="1000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altLang="en-US" sz="1800">
                <a:latin typeface="Arial" pitchFamily="34" charset="0"/>
              </a:endParaRPr>
            </a:p>
          </p:txBody>
        </p:sp>
      </p:grpSp>
      <p:grpSp>
        <p:nvGrpSpPr>
          <p:cNvPr id="39941" name="Group 6"/>
          <p:cNvGrpSpPr>
            <a:grpSpLocks/>
          </p:cNvGrpSpPr>
          <p:nvPr/>
        </p:nvGrpSpPr>
        <p:grpSpPr bwMode="auto">
          <a:xfrm>
            <a:off x="1066800" y="2057400"/>
            <a:ext cx="7008813" cy="3656013"/>
            <a:chOff x="672" y="1296"/>
            <a:chExt cx="4415" cy="2303"/>
          </a:xfrm>
        </p:grpSpPr>
        <p:sp>
          <p:nvSpPr>
            <p:cNvPr id="39954" name="AutoShape 7"/>
            <p:cNvSpPr>
              <a:spLocks noChangeArrowheads="1"/>
            </p:cNvSpPr>
            <p:nvPr/>
          </p:nvSpPr>
          <p:spPr bwMode="auto">
            <a:xfrm>
              <a:off x="672" y="1296"/>
              <a:ext cx="4415" cy="2303"/>
            </a:xfrm>
            <a:prstGeom prst="roundRect">
              <a:avLst>
                <a:gd name="adj" fmla="val 42"/>
              </a:avLst>
            </a:prstGeom>
            <a:solidFill>
              <a:srgbClr val="FFFFFF"/>
            </a:solidFill>
            <a:ln w="9360">
              <a:solidFill>
                <a:srgbClr val="000000"/>
              </a:solidFill>
              <a:round/>
              <a:headEnd/>
              <a:tailEnd/>
            </a:ln>
          </p:spPr>
          <p:txBody>
            <a:bodyPr wrap="none" anchor="ctr"/>
            <a:lstStyle/>
            <a:p>
              <a:endParaRPr lang="en-US" altLang="en-US"/>
            </a:p>
          </p:txBody>
        </p:sp>
        <p:sp>
          <p:nvSpPr>
            <p:cNvPr id="39955" name="Text Box 8"/>
            <p:cNvSpPr txBox="1">
              <a:spLocks noChangeArrowheads="1"/>
            </p:cNvSpPr>
            <p:nvPr/>
          </p:nvSpPr>
          <p:spPr bwMode="auto">
            <a:xfrm>
              <a:off x="2476" y="1296"/>
              <a:ext cx="807" cy="2303"/>
            </a:xfrm>
            <a:prstGeom prst="rect">
              <a:avLst/>
            </a:prstGeom>
            <a:noFill/>
            <a:ln w="9525">
              <a:noFill/>
              <a:miter lim="800000"/>
              <a:headEnd/>
              <a:tailEnd/>
            </a:ln>
          </p:spPr>
          <p:txBody>
            <a:bodyPr wrap="none" lIns="92160" tIns="46080" rIns="92160" bIns="46080" anchor="ctr">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Courier New" pitchFamily="49" charset="0"/>
                </a:rPr>
                <a:t>Center</a:t>
              </a:r>
            </a:p>
          </p:txBody>
        </p:sp>
      </p:grpSp>
      <p:grpSp>
        <p:nvGrpSpPr>
          <p:cNvPr id="39942" name="Group 9"/>
          <p:cNvGrpSpPr>
            <a:grpSpLocks/>
          </p:cNvGrpSpPr>
          <p:nvPr/>
        </p:nvGrpSpPr>
        <p:grpSpPr bwMode="auto">
          <a:xfrm>
            <a:off x="1066800" y="2057400"/>
            <a:ext cx="7008813" cy="762000"/>
            <a:chOff x="672" y="1296"/>
            <a:chExt cx="4415" cy="480"/>
          </a:xfrm>
        </p:grpSpPr>
        <p:sp>
          <p:nvSpPr>
            <p:cNvPr id="39952" name="AutoShape 10"/>
            <p:cNvSpPr>
              <a:spLocks noChangeArrowheads="1"/>
            </p:cNvSpPr>
            <p:nvPr/>
          </p:nvSpPr>
          <p:spPr bwMode="auto">
            <a:xfrm>
              <a:off x="672" y="1296"/>
              <a:ext cx="4415" cy="479"/>
            </a:xfrm>
            <a:prstGeom prst="roundRect">
              <a:avLst>
                <a:gd name="adj" fmla="val 208"/>
              </a:avLst>
            </a:prstGeom>
            <a:solidFill>
              <a:srgbClr val="FFFFFF"/>
            </a:solidFill>
            <a:ln w="9360">
              <a:solidFill>
                <a:srgbClr val="000000"/>
              </a:solidFill>
              <a:round/>
              <a:headEnd/>
              <a:tailEnd/>
            </a:ln>
          </p:spPr>
          <p:txBody>
            <a:bodyPr wrap="none" anchor="ctr"/>
            <a:lstStyle/>
            <a:p>
              <a:endParaRPr lang="en-US" altLang="en-US"/>
            </a:p>
          </p:txBody>
        </p:sp>
        <p:sp>
          <p:nvSpPr>
            <p:cNvPr id="39953" name="Text Box 11"/>
            <p:cNvSpPr txBox="1">
              <a:spLocks noChangeArrowheads="1"/>
            </p:cNvSpPr>
            <p:nvPr/>
          </p:nvSpPr>
          <p:spPr bwMode="auto">
            <a:xfrm>
              <a:off x="2534" y="1296"/>
              <a:ext cx="692" cy="480"/>
            </a:xfrm>
            <a:prstGeom prst="rect">
              <a:avLst/>
            </a:prstGeom>
            <a:noFill/>
            <a:ln w="9525">
              <a:noFill/>
              <a:miter lim="800000"/>
              <a:headEnd/>
              <a:tailEnd/>
            </a:ln>
          </p:spPr>
          <p:txBody>
            <a:bodyPr wrap="none" lIns="92160" tIns="46080" rIns="92160" bIns="46080" anchor="ctr">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Courier New" pitchFamily="49" charset="0"/>
                </a:rPr>
                <a:t>North</a:t>
              </a:r>
            </a:p>
          </p:txBody>
        </p:sp>
      </p:grpSp>
      <p:grpSp>
        <p:nvGrpSpPr>
          <p:cNvPr id="39943" name="Group 12"/>
          <p:cNvGrpSpPr>
            <a:grpSpLocks/>
          </p:cNvGrpSpPr>
          <p:nvPr/>
        </p:nvGrpSpPr>
        <p:grpSpPr bwMode="auto">
          <a:xfrm>
            <a:off x="1066800" y="4953000"/>
            <a:ext cx="7008813" cy="762000"/>
            <a:chOff x="672" y="3120"/>
            <a:chExt cx="4415" cy="480"/>
          </a:xfrm>
        </p:grpSpPr>
        <p:sp>
          <p:nvSpPr>
            <p:cNvPr id="39950" name="AutoShape 13"/>
            <p:cNvSpPr>
              <a:spLocks noChangeArrowheads="1"/>
            </p:cNvSpPr>
            <p:nvPr/>
          </p:nvSpPr>
          <p:spPr bwMode="auto">
            <a:xfrm>
              <a:off x="672" y="3120"/>
              <a:ext cx="4415" cy="479"/>
            </a:xfrm>
            <a:prstGeom prst="roundRect">
              <a:avLst>
                <a:gd name="adj" fmla="val 208"/>
              </a:avLst>
            </a:prstGeom>
            <a:solidFill>
              <a:srgbClr val="FFFFFF"/>
            </a:solidFill>
            <a:ln w="9360">
              <a:solidFill>
                <a:srgbClr val="000000"/>
              </a:solidFill>
              <a:round/>
              <a:headEnd/>
              <a:tailEnd/>
            </a:ln>
          </p:spPr>
          <p:txBody>
            <a:bodyPr wrap="none" anchor="ctr"/>
            <a:lstStyle/>
            <a:p>
              <a:endParaRPr lang="en-US" altLang="en-US"/>
            </a:p>
          </p:txBody>
        </p:sp>
        <p:sp>
          <p:nvSpPr>
            <p:cNvPr id="39951" name="Text Box 14"/>
            <p:cNvSpPr txBox="1">
              <a:spLocks noChangeArrowheads="1"/>
            </p:cNvSpPr>
            <p:nvPr/>
          </p:nvSpPr>
          <p:spPr bwMode="auto">
            <a:xfrm>
              <a:off x="2534" y="3120"/>
              <a:ext cx="692" cy="480"/>
            </a:xfrm>
            <a:prstGeom prst="rect">
              <a:avLst/>
            </a:prstGeom>
            <a:noFill/>
            <a:ln w="9525">
              <a:noFill/>
              <a:miter lim="800000"/>
              <a:headEnd/>
              <a:tailEnd/>
            </a:ln>
          </p:spPr>
          <p:txBody>
            <a:bodyPr wrap="none" lIns="92160" tIns="46080" rIns="92160" bIns="46080" anchor="ctr">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Courier New" pitchFamily="49" charset="0"/>
                </a:rPr>
                <a:t>South</a:t>
              </a:r>
            </a:p>
          </p:txBody>
        </p:sp>
      </p:grpSp>
      <p:grpSp>
        <p:nvGrpSpPr>
          <p:cNvPr id="39944" name="Group 15"/>
          <p:cNvGrpSpPr>
            <a:grpSpLocks/>
          </p:cNvGrpSpPr>
          <p:nvPr/>
        </p:nvGrpSpPr>
        <p:grpSpPr bwMode="auto">
          <a:xfrm>
            <a:off x="1066800" y="2819400"/>
            <a:ext cx="989013" cy="2132013"/>
            <a:chOff x="672" y="1776"/>
            <a:chExt cx="623" cy="1343"/>
          </a:xfrm>
        </p:grpSpPr>
        <p:sp>
          <p:nvSpPr>
            <p:cNvPr id="39948" name="AutoShape 16"/>
            <p:cNvSpPr>
              <a:spLocks noChangeArrowheads="1"/>
            </p:cNvSpPr>
            <p:nvPr/>
          </p:nvSpPr>
          <p:spPr bwMode="auto">
            <a:xfrm>
              <a:off x="672" y="1776"/>
              <a:ext cx="623" cy="1343"/>
            </a:xfrm>
            <a:prstGeom prst="roundRect">
              <a:avLst>
                <a:gd name="adj" fmla="val 157"/>
              </a:avLst>
            </a:prstGeom>
            <a:solidFill>
              <a:srgbClr val="FFFFFF"/>
            </a:solidFill>
            <a:ln w="9360">
              <a:solidFill>
                <a:srgbClr val="000000"/>
              </a:solidFill>
              <a:round/>
              <a:headEnd/>
              <a:tailEnd/>
            </a:ln>
          </p:spPr>
          <p:txBody>
            <a:bodyPr wrap="none" anchor="ctr"/>
            <a:lstStyle/>
            <a:p>
              <a:endParaRPr lang="en-US" altLang="en-US"/>
            </a:p>
          </p:txBody>
        </p:sp>
        <p:sp>
          <p:nvSpPr>
            <p:cNvPr id="39949" name="Text Box 17"/>
            <p:cNvSpPr txBox="1">
              <a:spLocks noChangeArrowheads="1"/>
            </p:cNvSpPr>
            <p:nvPr/>
          </p:nvSpPr>
          <p:spPr bwMode="auto">
            <a:xfrm>
              <a:off x="695" y="1776"/>
              <a:ext cx="577" cy="1343"/>
            </a:xfrm>
            <a:prstGeom prst="rect">
              <a:avLst/>
            </a:prstGeom>
            <a:noFill/>
            <a:ln w="9525">
              <a:noFill/>
              <a:miter lim="800000"/>
              <a:headEnd/>
              <a:tailEnd/>
            </a:ln>
          </p:spPr>
          <p:txBody>
            <a:bodyPr wrap="none" lIns="92160" tIns="46080" rIns="92160" bIns="46080" anchor="ctr">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Courier New" pitchFamily="49" charset="0"/>
                </a:rPr>
                <a:t>West</a:t>
              </a:r>
            </a:p>
          </p:txBody>
        </p:sp>
      </p:grpSp>
      <p:grpSp>
        <p:nvGrpSpPr>
          <p:cNvPr id="39945" name="Group 18"/>
          <p:cNvGrpSpPr>
            <a:grpSpLocks/>
          </p:cNvGrpSpPr>
          <p:nvPr/>
        </p:nvGrpSpPr>
        <p:grpSpPr bwMode="auto">
          <a:xfrm>
            <a:off x="7086600" y="2819400"/>
            <a:ext cx="989013" cy="2132013"/>
            <a:chOff x="4464" y="1776"/>
            <a:chExt cx="623" cy="1343"/>
          </a:xfrm>
        </p:grpSpPr>
        <p:sp>
          <p:nvSpPr>
            <p:cNvPr id="39946" name="AutoShape 19"/>
            <p:cNvSpPr>
              <a:spLocks noChangeArrowheads="1"/>
            </p:cNvSpPr>
            <p:nvPr/>
          </p:nvSpPr>
          <p:spPr bwMode="auto">
            <a:xfrm>
              <a:off x="4464" y="1776"/>
              <a:ext cx="623" cy="1343"/>
            </a:xfrm>
            <a:prstGeom prst="roundRect">
              <a:avLst>
                <a:gd name="adj" fmla="val 157"/>
              </a:avLst>
            </a:prstGeom>
            <a:solidFill>
              <a:srgbClr val="FFFFFF"/>
            </a:solidFill>
            <a:ln w="9360">
              <a:solidFill>
                <a:srgbClr val="000000"/>
              </a:solidFill>
              <a:round/>
              <a:headEnd/>
              <a:tailEnd/>
            </a:ln>
          </p:spPr>
          <p:txBody>
            <a:bodyPr wrap="none" anchor="ctr"/>
            <a:lstStyle/>
            <a:p>
              <a:endParaRPr lang="en-US" altLang="en-US"/>
            </a:p>
          </p:txBody>
        </p:sp>
        <p:sp>
          <p:nvSpPr>
            <p:cNvPr id="39947" name="Text Box 20"/>
            <p:cNvSpPr txBox="1">
              <a:spLocks noChangeArrowheads="1"/>
            </p:cNvSpPr>
            <p:nvPr/>
          </p:nvSpPr>
          <p:spPr bwMode="auto">
            <a:xfrm>
              <a:off x="4487" y="1776"/>
              <a:ext cx="577" cy="1343"/>
            </a:xfrm>
            <a:prstGeom prst="rect">
              <a:avLst/>
            </a:prstGeom>
            <a:noFill/>
            <a:ln w="9525">
              <a:noFill/>
              <a:miter lim="800000"/>
              <a:headEnd/>
              <a:tailEnd/>
            </a:ln>
          </p:spPr>
          <p:txBody>
            <a:bodyPr wrap="none" lIns="92160" tIns="46080" rIns="92160" bIns="46080" anchor="ctr">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Courier New" pitchFamily="49" charset="0"/>
                </a:rPr>
                <a:t>East</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Grid Layout</a:t>
            </a:r>
          </a:p>
        </p:txBody>
      </p:sp>
      <p:sp>
        <p:nvSpPr>
          <p:cNvPr id="41987"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grpSp>
        <p:nvGrpSpPr>
          <p:cNvPr id="41988" name="Group 3"/>
          <p:cNvGrpSpPr>
            <a:grpSpLocks/>
          </p:cNvGrpSpPr>
          <p:nvPr/>
        </p:nvGrpSpPr>
        <p:grpSpPr bwMode="auto">
          <a:xfrm>
            <a:off x="303213" y="1295400"/>
            <a:ext cx="8474075" cy="4965700"/>
            <a:chOff x="191" y="816"/>
            <a:chExt cx="5338" cy="3128"/>
          </a:xfrm>
        </p:grpSpPr>
        <p:sp>
          <p:nvSpPr>
            <p:cNvPr id="41989" name="AutoShape 4"/>
            <p:cNvSpPr>
              <a:spLocks noChangeArrowheads="1"/>
            </p:cNvSpPr>
            <p:nvPr/>
          </p:nvSpPr>
          <p:spPr bwMode="auto">
            <a:xfrm>
              <a:off x="191" y="816"/>
              <a:ext cx="5338" cy="2735"/>
            </a:xfrm>
            <a:prstGeom prst="roundRect">
              <a:avLst>
                <a:gd name="adj" fmla="val 32"/>
              </a:avLst>
            </a:prstGeom>
            <a:noFill/>
            <a:ln w="9525">
              <a:noFill/>
              <a:round/>
              <a:headEnd/>
              <a:tailEnd/>
            </a:ln>
          </p:spPr>
          <p:txBody>
            <a:bodyPr wrap="none" anchor="ctr"/>
            <a:lstStyle/>
            <a:p>
              <a:endParaRPr lang="en-US" altLang="en-US"/>
            </a:p>
          </p:txBody>
        </p:sp>
        <p:sp>
          <p:nvSpPr>
            <p:cNvPr id="41990" name="Text Box 5"/>
            <p:cNvSpPr txBox="1">
              <a:spLocks noChangeArrowheads="1"/>
            </p:cNvSpPr>
            <p:nvPr/>
          </p:nvSpPr>
          <p:spPr bwMode="auto">
            <a:xfrm>
              <a:off x="191" y="816"/>
              <a:ext cx="5338" cy="3128"/>
            </a:xfrm>
            <a:prstGeom prst="rect">
              <a:avLst/>
            </a:prstGeom>
            <a:noFill/>
            <a:ln w="9525">
              <a:noFill/>
              <a:miter lim="800000"/>
              <a:headEnd/>
              <a:tailEnd/>
            </a:ln>
          </p:spPr>
          <p:txBody>
            <a:bodyPr lIns="92160" tIns="46080" rIns="92160" bIns="46080">
              <a:spAutoFit/>
            </a:bodyPr>
            <a:lstStyle/>
            <a:p>
              <a:pPr marL="215900" indent="-215900">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GridLayout class divides the region into a grid of equally sized rows and columns.  </a:t>
              </a:r>
            </a:p>
            <a:p>
              <a:pPr marL="215900" indent="-215900">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Components are added left-to-right, top-to-bottom.</a:t>
              </a:r>
            </a:p>
            <a:p>
              <a:pPr marL="215900" indent="-215900">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number of rows and columns is specified in the constructor for the LayoutManager.</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Panel aPanel = new Panel();</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GridLayout theLayout = new GridLayout(2,2);</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aPanel.setLayout(theLayout);</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aPanel.add(new Button("Ok"));</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aPanel.add(new Button("Add"));</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aPanel.add(new Button("Delete"));</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aPanel.add(new Button("Cancel"));</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a:off x="1295400" y="1752600"/>
            <a:ext cx="0" cy="3200400"/>
          </a:xfrm>
          <a:prstGeom prst="line">
            <a:avLst/>
          </a:prstGeom>
          <a:noFill/>
          <a:ln w="9360">
            <a:solidFill>
              <a:srgbClr val="000000"/>
            </a:solidFill>
            <a:round/>
            <a:headEnd/>
            <a:tailEnd/>
          </a:ln>
        </p:spPr>
        <p:txBody>
          <a:bodyPr/>
          <a:lstStyle/>
          <a:p>
            <a:endParaRPr lang="en-US"/>
          </a:p>
        </p:txBody>
      </p:sp>
      <p:sp>
        <p:nvSpPr>
          <p:cNvPr id="7171" name="Text Box 2"/>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AWT </a:t>
            </a:r>
            <a:r>
              <a:rPr lang="en-GB" altLang="en-US" sz="2800" b="1">
                <a:latin typeface="StarBats" charset="0"/>
              </a:rPr>
              <a:t></a:t>
            </a:r>
            <a:r>
              <a:rPr lang="en-GB" altLang="en-US" sz="2800" b="1">
                <a:latin typeface="Arial" pitchFamily="34" charset="0"/>
              </a:rPr>
              <a:t> Class Hierarchy</a:t>
            </a:r>
          </a:p>
        </p:txBody>
      </p:sp>
      <p:sp>
        <p:nvSpPr>
          <p:cNvPr id="7172" name="Line 3"/>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grpSp>
        <p:nvGrpSpPr>
          <p:cNvPr id="7173" name="Group 4"/>
          <p:cNvGrpSpPr>
            <a:grpSpLocks/>
          </p:cNvGrpSpPr>
          <p:nvPr/>
        </p:nvGrpSpPr>
        <p:grpSpPr bwMode="auto">
          <a:xfrm>
            <a:off x="3505200" y="2514600"/>
            <a:ext cx="644525" cy="344488"/>
            <a:chOff x="2208" y="1584"/>
            <a:chExt cx="406" cy="217"/>
          </a:xfrm>
        </p:grpSpPr>
        <p:sp>
          <p:nvSpPr>
            <p:cNvPr id="7225" name="Text Box 5"/>
            <p:cNvSpPr txBox="1">
              <a:spLocks noChangeArrowheads="1"/>
            </p:cNvSpPr>
            <p:nvPr/>
          </p:nvSpPr>
          <p:spPr bwMode="auto">
            <a:xfrm>
              <a:off x="2208" y="1584"/>
              <a:ext cx="406" cy="217"/>
            </a:xfrm>
            <a:prstGeom prst="rect">
              <a:avLst/>
            </a:prstGeom>
            <a:noFill/>
            <a:ln w="9360">
              <a:solidFill>
                <a:srgbClr val="000000"/>
              </a:solidFill>
              <a:miter lim="800000"/>
              <a:headEnd/>
              <a:tailEnd/>
            </a:ln>
          </p:spPr>
          <p:txBody>
            <a:bodyPr wrap="none" anchor="ctr"/>
            <a:lstStyle/>
            <a:p>
              <a:endParaRPr lang="en-US" altLang="en-US"/>
            </a:p>
          </p:txBody>
        </p:sp>
        <p:sp>
          <p:nvSpPr>
            <p:cNvPr id="7226" name="Text Box 6"/>
            <p:cNvSpPr txBox="1">
              <a:spLocks noChangeArrowheads="1"/>
            </p:cNvSpPr>
            <p:nvPr/>
          </p:nvSpPr>
          <p:spPr bwMode="auto">
            <a:xfrm>
              <a:off x="2209" y="1584"/>
              <a:ext cx="404" cy="217"/>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Panel</a:t>
              </a:r>
            </a:p>
          </p:txBody>
        </p:sp>
      </p:grpSp>
      <p:grpSp>
        <p:nvGrpSpPr>
          <p:cNvPr id="7174" name="Group 7"/>
          <p:cNvGrpSpPr>
            <a:grpSpLocks/>
          </p:cNvGrpSpPr>
          <p:nvPr/>
        </p:nvGrpSpPr>
        <p:grpSpPr bwMode="auto">
          <a:xfrm>
            <a:off x="1600200" y="2438400"/>
            <a:ext cx="747713" cy="346075"/>
            <a:chOff x="1008" y="1536"/>
            <a:chExt cx="471" cy="218"/>
          </a:xfrm>
        </p:grpSpPr>
        <p:sp>
          <p:nvSpPr>
            <p:cNvPr id="7223" name="Text Box 8"/>
            <p:cNvSpPr txBox="1">
              <a:spLocks noChangeArrowheads="1"/>
            </p:cNvSpPr>
            <p:nvPr/>
          </p:nvSpPr>
          <p:spPr bwMode="auto">
            <a:xfrm>
              <a:off x="1008" y="1536"/>
              <a:ext cx="470" cy="217"/>
            </a:xfrm>
            <a:prstGeom prst="rect">
              <a:avLst/>
            </a:prstGeom>
            <a:noFill/>
            <a:ln w="9360">
              <a:solidFill>
                <a:srgbClr val="000000"/>
              </a:solidFill>
              <a:miter lim="800000"/>
              <a:headEnd/>
              <a:tailEnd/>
            </a:ln>
          </p:spPr>
          <p:txBody>
            <a:bodyPr wrap="none" anchor="ctr"/>
            <a:lstStyle/>
            <a:p>
              <a:endParaRPr lang="en-US" altLang="en-US"/>
            </a:p>
          </p:txBody>
        </p:sp>
        <p:sp>
          <p:nvSpPr>
            <p:cNvPr id="7224" name="Text Box 9"/>
            <p:cNvSpPr txBox="1">
              <a:spLocks noChangeArrowheads="1"/>
            </p:cNvSpPr>
            <p:nvPr/>
          </p:nvSpPr>
          <p:spPr bwMode="auto">
            <a:xfrm>
              <a:off x="1008" y="1536"/>
              <a:ext cx="471"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Button</a:t>
              </a:r>
            </a:p>
          </p:txBody>
        </p:sp>
      </p:grpSp>
      <p:grpSp>
        <p:nvGrpSpPr>
          <p:cNvPr id="7175" name="Group 10"/>
          <p:cNvGrpSpPr>
            <a:grpSpLocks/>
          </p:cNvGrpSpPr>
          <p:nvPr/>
        </p:nvGrpSpPr>
        <p:grpSpPr bwMode="auto">
          <a:xfrm>
            <a:off x="1597025" y="3352800"/>
            <a:ext cx="1022350" cy="346075"/>
            <a:chOff x="1006" y="2112"/>
            <a:chExt cx="644" cy="218"/>
          </a:xfrm>
        </p:grpSpPr>
        <p:sp>
          <p:nvSpPr>
            <p:cNvPr id="7221" name="Text Box 11"/>
            <p:cNvSpPr txBox="1">
              <a:spLocks noChangeArrowheads="1"/>
            </p:cNvSpPr>
            <p:nvPr/>
          </p:nvSpPr>
          <p:spPr bwMode="auto">
            <a:xfrm>
              <a:off x="1008" y="2112"/>
              <a:ext cx="640" cy="217"/>
            </a:xfrm>
            <a:prstGeom prst="rect">
              <a:avLst/>
            </a:prstGeom>
            <a:noFill/>
            <a:ln w="9360">
              <a:solidFill>
                <a:srgbClr val="000000"/>
              </a:solidFill>
              <a:miter lim="800000"/>
              <a:headEnd/>
              <a:tailEnd/>
            </a:ln>
          </p:spPr>
          <p:txBody>
            <a:bodyPr wrap="none" anchor="ctr"/>
            <a:lstStyle/>
            <a:p>
              <a:endParaRPr lang="en-US" altLang="en-US"/>
            </a:p>
          </p:txBody>
        </p:sp>
        <p:sp>
          <p:nvSpPr>
            <p:cNvPr id="7222" name="Text Box 12"/>
            <p:cNvSpPr txBox="1">
              <a:spLocks noChangeArrowheads="1"/>
            </p:cNvSpPr>
            <p:nvPr/>
          </p:nvSpPr>
          <p:spPr bwMode="auto">
            <a:xfrm>
              <a:off x="1006" y="2112"/>
              <a:ext cx="644"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Checkbox</a:t>
              </a:r>
            </a:p>
          </p:txBody>
        </p:sp>
      </p:grpSp>
      <p:grpSp>
        <p:nvGrpSpPr>
          <p:cNvPr id="7176" name="Group 13"/>
          <p:cNvGrpSpPr>
            <a:grpSpLocks/>
          </p:cNvGrpSpPr>
          <p:nvPr/>
        </p:nvGrpSpPr>
        <p:grpSpPr bwMode="auto">
          <a:xfrm>
            <a:off x="1600200" y="3810000"/>
            <a:ext cx="769938" cy="346075"/>
            <a:chOff x="1008" y="2400"/>
            <a:chExt cx="485" cy="218"/>
          </a:xfrm>
        </p:grpSpPr>
        <p:sp>
          <p:nvSpPr>
            <p:cNvPr id="7219" name="Text Box 14"/>
            <p:cNvSpPr txBox="1">
              <a:spLocks noChangeArrowheads="1"/>
            </p:cNvSpPr>
            <p:nvPr/>
          </p:nvSpPr>
          <p:spPr bwMode="auto">
            <a:xfrm>
              <a:off x="1008" y="2400"/>
              <a:ext cx="484" cy="217"/>
            </a:xfrm>
            <a:prstGeom prst="rect">
              <a:avLst/>
            </a:prstGeom>
            <a:noFill/>
            <a:ln w="9360">
              <a:solidFill>
                <a:srgbClr val="000000"/>
              </a:solidFill>
              <a:miter lim="800000"/>
              <a:headEnd/>
              <a:tailEnd/>
            </a:ln>
          </p:spPr>
          <p:txBody>
            <a:bodyPr wrap="none" anchor="ctr"/>
            <a:lstStyle/>
            <a:p>
              <a:endParaRPr lang="en-US" altLang="en-US"/>
            </a:p>
          </p:txBody>
        </p:sp>
        <p:sp>
          <p:nvSpPr>
            <p:cNvPr id="7220" name="Text Box 15"/>
            <p:cNvSpPr txBox="1">
              <a:spLocks noChangeArrowheads="1"/>
            </p:cNvSpPr>
            <p:nvPr/>
          </p:nvSpPr>
          <p:spPr bwMode="auto">
            <a:xfrm>
              <a:off x="1008" y="2400"/>
              <a:ext cx="485"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Choice</a:t>
              </a:r>
            </a:p>
          </p:txBody>
        </p:sp>
      </p:grpSp>
      <p:grpSp>
        <p:nvGrpSpPr>
          <p:cNvPr id="7177" name="Group 16"/>
          <p:cNvGrpSpPr>
            <a:grpSpLocks/>
          </p:cNvGrpSpPr>
          <p:nvPr/>
        </p:nvGrpSpPr>
        <p:grpSpPr bwMode="auto">
          <a:xfrm>
            <a:off x="1600200" y="4267200"/>
            <a:ext cx="655638" cy="346075"/>
            <a:chOff x="1008" y="2688"/>
            <a:chExt cx="413" cy="218"/>
          </a:xfrm>
        </p:grpSpPr>
        <p:sp>
          <p:nvSpPr>
            <p:cNvPr id="7217" name="Text Box 17"/>
            <p:cNvSpPr txBox="1">
              <a:spLocks noChangeArrowheads="1"/>
            </p:cNvSpPr>
            <p:nvPr/>
          </p:nvSpPr>
          <p:spPr bwMode="auto">
            <a:xfrm>
              <a:off x="1008" y="2688"/>
              <a:ext cx="413" cy="217"/>
            </a:xfrm>
            <a:prstGeom prst="rect">
              <a:avLst/>
            </a:prstGeom>
            <a:noFill/>
            <a:ln w="9360">
              <a:solidFill>
                <a:srgbClr val="000000"/>
              </a:solidFill>
              <a:miter lim="800000"/>
              <a:headEnd/>
              <a:tailEnd/>
            </a:ln>
          </p:spPr>
          <p:txBody>
            <a:bodyPr wrap="none" anchor="ctr"/>
            <a:lstStyle/>
            <a:p>
              <a:endParaRPr lang="en-US" altLang="en-US"/>
            </a:p>
          </p:txBody>
        </p:sp>
        <p:sp>
          <p:nvSpPr>
            <p:cNvPr id="7218" name="Text Box 18"/>
            <p:cNvSpPr txBox="1">
              <a:spLocks noChangeArrowheads="1"/>
            </p:cNvSpPr>
            <p:nvPr/>
          </p:nvSpPr>
          <p:spPr bwMode="auto">
            <a:xfrm>
              <a:off x="1009" y="2688"/>
              <a:ext cx="411"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Label</a:t>
              </a:r>
            </a:p>
          </p:txBody>
        </p:sp>
      </p:grpSp>
      <p:grpSp>
        <p:nvGrpSpPr>
          <p:cNvPr id="7178" name="Group 19"/>
          <p:cNvGrpSpPr>
            <a:grpSpLocks/>
          </p:cNvGrpSpPr>
          <p:nvPr/>
        </p:nvGrpSpPr>
        <p:grpSpPr bwMode="auto">
          <a:xfrm>
            <a:off x="1600200" y="2895600"/>
            <a:ext cx="509588" cy="346075"/>
            <a:chOff x="1008" y="1824"/>
            <a:chExt cx="321" cy="218"/>
          </a:xfrm>
        </p:grpSpPr>
        <p:sp>
          <p:nvSpPr>
            <p:cNvPr id="7215" name="Text Box 20"/>
            <p:cNvSpPr txBox="1">
              <a:spLocks noChangeArrowheads="1"/>
            </p:cNvSpPr>
            <p:nvPr/>
          </p:nvSpPr>
          <p:spPr bwMode="auto">
            <a:xfrm>
              <a:off x="1008" y="1824"/>
              <a:ext cx="321" cy="217"/>
            </a:xfrm>
            <a:prstGeom prst="rect">
              <a:avLst/>
            </a:prstGeom>
            <a:noFill/>
            <a:ln w="9360">
              <a:solidFill>
                <a:srgbClr val="000000"/>
              </a:solidFill>
              <a:miter lim="800000"/>
              <a:headEnd/>
              <a:tailEnd/>
            </a:ln>
          </p:spPr>
          <p:txBody>
            <a:bodyPr wrap="none" anchor="ctr"/>
            <a:lstStyle/>
            <a:p>
              <a:endParaRPr lang="en-US" altLang="en-US"/>
            </a:p>
          </p:txBody>
        </p:sp>
        <p:sp>
          <p:nvSpPr>
            <p:cNvPr id="7216" name="Text Box 21"/>
            <p:cNvSpPr txBox="1">
              <a:spLocks noChangeArrowheads="1"/>
            </p:cNvSpPr>
            <p:nvPr/>
          </p:nvSpPr>
          <p:spPr bwMode="auto">
            <a:xfrm>
              <a:off x="1010" y="1824"/>
              <a:ext cx="317"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List</a:t>
              </a:r>
            </a:p>
          </p:txBody>
        </p:sp>
      </p:grpSp>
      <p:sp>
        <p:nvSpPr>
          <p:cNvPr id="7179" name="Line 22"/>
          <p:cNvSpPr>
            <a:spLocks noChangeShapeType="1"/>
          </p:cNvSpPr>
          <p:nvPr/>
        </p:nvSpPr>
        <p:spPr bwMode="auto">
          <a:xfrm>
            <a:off x="1295400" y="4953000"/>
            <a:ext cx="304800" cy="0"/>
          </a:xfrm>
          <a:prstGeom prst="line">
            <a:avLst/>
          </a:prstGeom>
          <a:noFill/>
          <a:ln w="9360">
            <a:solidFill>
              <a:srgbClr val="000000"/>
            </a:solidFill>
            <a:round/>
            <a:headEnd/>
            <a:tailEnd/>
          </a:ln>
        </p:spPr>
        <p:txBody>
          <a:bodyPr/>
          <a:lstStyle/>
          <a:p>
            <a:endParaRPr lang="en-US"/>
          </a:p>
        </p:txBody>
      </p:sp>
      <p:grpSp>
        <p:nvGrpSpPr>
          <p:cNvPr id="7180" name="Group 23"/>
          <p:cNvGrpSpPr>
            <a:grpSpLocks/>
          </p:cNvGrpSpPr>
          <p:nvPr/>
        </p:nvGrpSpPr>
        <p:grpSpPr bwMode="auto">
          <a:xfrm>
            <a:off x="1063625" y="1447800"/>
            <a:ext cx="1146175" cy="344488"/>
            <a:chOff x="670" y="912"/>
            <a:chExt cx="722" cy="217"/>
          </a:xfrm>
        </p:grpSpPr>
        <p:sp>
          <p:nvSpPr>
            <p:cNvPr id="7213" name="Text Box 24"/>
            <p:cNvSpPr txBox="1">
              <a:spLocks noChangeArrowheads="1"/>
            </p:cNvSpPr>
            <p:nvPr/>
          </p:nvSpPr>
          <p:spPr bwMode="auto">
            <a:xfrm>
              <a:off x="672" y="912"/>
              <a:ext cx="719"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14" name="Text Box 25"/>
            <p:cNvSpPr txBox="1">
              <a:spLocks noChangeArrowheads="1"/>
            </p:cNvSpPr>
            <p:nvPr/>
          </p:nvSpPr>
          <p:spPr bwMode="auto">
            <a:xfrm>
              <a:off x="670" y="912"/>
              <a:ext cx="722" cy="217"/>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Component</a:t>
              </a:r>
            </a:p>
          </p:txBody>
        </p:sp>
      </p:grpSp>
      <p:sp>
        <p:nvSpPr>
          <p:cNvPr id="7181" name="Line 26"/>
          <p:cNvSpPr>
            <a:spLocks noChangeShapeType="1"/>
          </p:cNvSpPr>
          <p:nvPr/>
        </p:nvSpPr>
        <p:spPr bwMode="auto">
          <a:xfrm>
            <a:off x="1295400" y="2133600"/>
            <a:ext cx="304800" cy="0"/>
          </a:xfrm>
          <a:prstGeom prst="line">
            <a:avLst/>
          </a:prstGeom>
          <a:noFill/>
          <a:ln w="9360">
            <a:solidFill>
              <a:srgbClr val="000000"/>
            </a:solidFill>
            <a:round/>
            <a:headEnd/>
            <a:tailEnd/>
          </a:ln>
        </p:spPr>
        <p:txBody>
          <a:bodyPr/>
          <a:lstStyle/>
          <a:p>
            <a:endParaRPr lang="en-US"/>
          </a:p>
        </p:txBody>
      </p:sp>
      <p:sp>
        <p:nvSpPr>
          <p:cNvPr id="7182" name="Line 27"/>
          <p:cNvSpPr>
            <a:spLocks noChangeShapeType="1"/>
          </p:cNvSpPr>
          <p:nvPr/>
        </p:nvSpPr>
        <p:spPr bwMode="auto">
          <a:xfrm>
            <a:off x="1295400" y="2590800"/>
            <a:ext cx="304800" cy="0"/>
          </a:xfrm>
          <a:prstGeom prst="line">
            <a:avLst/>
          </a:prstGeom>
          <a:noFill/>
          <a:ln w="9360">
            <a:solidFill>
              <a:srgbClr val="000000"/>
            </a:solidFill>
            <a:round/>
            <a:headEnd/>
            <a:tailEnd/>
          </a:ln>
        </p:spPr>
        <p:txBody>
          <a:bodyPr/>
          <a:lstStyle/>
          <a:p>
            <a:endParaRPr lang="en-US"/>
          </a:p>
        </p:txBody>
      </p:sp>
      <p:sp>
        <p:nvSpPr>
          <p:cNvPr id="7183" name="Line 28"/>
          <p:cNvSpPr>
            <a:spLocks noChangeShapeType="1"/>
          </p:cNvSpPr>
          <p:nvPr/>
        </p:nvSpPr>
        <p:spPr bwMode="auto">
          <a:xfrm>
            <a:off x="1295400" y="3048000"/>
            <a:ext cx="304800" cy="0"/>
          </a:xfrm>
          <a:prstGeom prst="line">
            <a:avLst/>
          </a:prstGeom>
          <a:noFill/>
          <a:ln w="9360">
            <a:solidFill>
              <a:srgbClr val="000000"/>
            </a:solidFill>
            <a:round/>
            <a:headEnd/>
            <a:tailEnd/>
          </a:ln>
        </p:spPr>
        <p:txBody>
          <a:bodyPr/>
          <a:lstStyle/>
          <a:p>
            <a:endParaRPr lang="en-US"/>
          </a:p>
        </p:txBody>
      </p:sp>
      <p:sp>
        <p:nvSpPr>
          <p:cNvPr id="7184" name="Line 29"/>
          <p:cNvSpPr>
            <a:spLocks noChangeShapeType="1"/>
          </p:cNvSpPr>
          <p:nvPr/>
        </p:nvSpPr>
        <p:spPr bwMode="auto">
          <a:xfrm>
            <a:off x="1295400" y="3505200"/>
            <a:ext cx="304800" cy="0"/>
          </a:xfrm>
          <a:prstGeom prst="line">
            <a:avLst/>
          </a:prstGeom>
          <a:noFill/>
          <a:ln w="9360">
            <a:solidFill>
              <a:srgbClr val="000000"/>
            </a:solidFill>
            <a:round/>
            <a:headEnd/>
            <a:tailEnd/>
          </a:ln>
        </p:spPr>
        <p:txBody>
          <a:bodyPr/>
          <a:lstStyle/>
          <a:p>
            <a:endParaRPr lang="en-US"/>
          </a:p>
        </p:txBody>
      </p:sp>
      <p:sp>
        <p:nvSpPr>
          <p:cNvPr id="7185" name="Line 30"/>
          <p:cNvSpPr>
            <a:spLocks noChangeShapeType="1"/>
          </p:cNvSpPr>
          <p:nvPr/>
        </p:nvSpPr>
        <p:spPr bwMode="auto">
          <a:xfrm>
            <a:off x="1295400" y="3962400"/>
            <a:ext cx="304800" cy="0"/>
          </a:xfrm>
          <a:prstGeom prst="line">
            <a:avLst/>
          </a:prstGeom>
          <a:noFill/>
          <a:ln w="9360">
            <a:solidFill>
              <a:srgbClr val="000000"/>
            </a:solidFill>
            <a:round/>
            <a:headEnd/>
            <a:tailEnd/>
          </a:ln>
        </p:spPr>
        <p:txBody>
          <a:bodyPr/>
          <a:lstStyle/>
          <a:p>
            <a:endParaRPr lang="en-US"/>
          </a:p>
        </p:txBody>
      </p:sp>
      <p:sp>
        <p:nvSpPr>
          <p:cNvPr id="7186" name="Line 31"/>
          <p:cNvSpPr>
            <a:spLocks noChangeShapeType="1"/>
          </p:cNvSpPr>
          <p:nvPr/>
        </p:nvSpPr>
        <p:spPr bwMode="auto">
          <a:xfrm>
            <a:off x="1295400" y="4419600"/>
            <a:ext cx="304800" cy="0"/>
          </a:xfrm>
          <a:prstGeom prst="line">
            <a:avLst/>
          </a:prstGeom>
          <a:noFill/>
          <a:ln w="9360">
            <a:solidFill>
              <a:srgbClr val="000000"/>
            </a:solidFill>
            <a:round/>
            <a:headEnd/>
            <a:tailEnd/>
          </a:ln>
        </p:spPr>
        <p:txBody>
          <a:bodyPr/>
          <a:lstStyle/>
          <a:p>
            <a:endParaRPr lang="en-US"/>
          </a:p>
        </p:txBody>
      </p:sp>
      <p:sp>
        <p:nvSpPr>
          <p:cNvPr id="7187" name="Line 32"/>
          <p:cNvSpPr>
            <a:spLocks noChangeShapeType="1"/>
          </p:cNvSpPr>
          <p:nvPr/>
        </p:nvSpPr>
        <p:spPr bwMode="auto">
          <a:xfrm>
            <a:off x="2590800" y="2133600"/>
            <a:ext cx="990600" cy="0"/>
          </a:xfrm>
          <a:prstGeom prst="line">
            <a:avLst/>
          </a:prstGeom>
          <a:noFill/>
          <a:ln w="9360">
            <a:solidFill>
              <a:srgbClr val="000000"/>
            </a:solidFill>
            <a:round/>
            <a:headEnd/>
            <a:tailEnd/>
          </a:ln>
        </p:spPr>
        <p:txBody>
          <a:bodyPr/>
          <a:lstStyle/>
          <a:p>
            <a:endParaRPr lang="en-US"/>
          </a:p>
        </p:txBody>
      </p:sp>
      <p:grpSp>
        <p:nvGrpSpPr>
          <p:cNvPr id="7188" name="Group 33"/>
          <p:cNvGrpSpPr>
            <a:grpSpLocks/>
          </p:cNvGrpSpPr>
          <p:nvPr/>
        </p:nvGrpSpPr>
        <p:grpSpPr bwMode="auto">
          <a:xfrm>
            <a:off x="1598613" y="1981200"/>
            <a:ext cx="998537" cy="346075"/>
            <a:chOff x="1007" y="1248"/>
            <a:chExt cx="629" cy="218"/>
          </a:xfrm>
        </p:grpSpPr>
        <p:sp>
          <p:nvSpPr>
            <p:cNvPr id="7211" name="Text Box 34"/>
            <p:cNvSpPr txBox="1">
              <a:spLocks noChangeArrowheads="1"/>
            </p:cNvSpPr>
            <p:nvPr/>
          </p:nvSpPr>
          <p:spPr bwMode="auto">
            <a:xfrm>
              <a:off x="1008" y="1248"/>
              <a:ext cx="627"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12" name="Text Box 35"/>
            <p:cNvSpPr txBox="1">
              <a:spLocks noChangeArrowheads="1"/>
            </p:cNvSpPr>
            <p:nvPr/>
          </p:nvSpPr>
          <p:spPr bwMode="auto">
            <a:xfrm>
              <a:off x="1007" y="1248"/>
              <a:ext cx="629"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Container</a:t>
              </a:r>
            </a:p>
          </p:txBody>
        </p:sp>
      </p:grpSp>
      <p:sp>
        <p:nvSpPr>
          <p:cNvPr id="7189" name="Line 36"/>
          <p:cNvSpPr>
            <a:spLocks noChangeShapeType="1"/>
          </p:cNvSpPr>
          <p:nvPr/>
        </p:nvSpPr>
        <p:spPr bwMode="auto">
          <a:xfrm>
            <a:off x="2971800" y="2133600"/>
            <a:ext cx="0" cy="533400"/>
          </a:xfrm>
          <a:prstGeom prst="line">
            <a:avLst/>
          </a:prstGeom>
          <a:noFill/>
          <a:ln w="9360">
            <a:solidFill>
              <a:srgbClr val="000000"/>
            </a:solidFill>
            <a:round/>
            <a:headEnd/>
            <a:tailEnd/>
          </a:ln>
        </p:spPr>
        <p:txBody>
          <a:bodyPr/>
          <a:lstStyle/>
          <a:p>
            <a:endParaRPr lang="en-US"/>
          </a:p>
        </p:txBody>
      </p:sp>
      <p:sp>
        <p:nvSpPr>
          <p:cNvPr id="7190" name="Line 37"/>
          <p:cNvSpPr>
            <a:spLocks noChangeShapeType="1"/>
          </p:cNvSpPr>
          <p:nvPr/>
        </p:nvSpPr>
        <p:spPr bwMode="auto">
          <a:xfrm>
            <a:off x="2971800" y="2667000"/>
            <a:ext cx="533400" cy="0"/>
          </a:xfrm>
          <a:prstGeom prst="line">
            <a:avLst/>
          </a:prstGeom>
          <a:noFill/>
          <a:ln w="9360">
            <a:solidFill>
              <a:srgbClr val="000000"/>
            </a:solidFill>
            <a:round/>
            <a:headEnd/>
            <a:tailEnd/>
          </a:ln>
        </p:spPr>
        <p:txBody>
          <a:bodyPr/>
          <a:lstStyle/>
          <a:p>
            <a:endParaRPr lang="en-US"/>
          </a:p>
        </p:txBody>
      </p:sp>
      <p:sp>
        <p:nvSpPr>
          <p:cNvPr id="7191" name="Line 38"/>
          <p:cNvSpPr>
            <a:spLocks noChangeShapeType="1"/>
          </p:cNvSpPr>
          <p:nvPr/>
        </p:nvSpPr>
        <p:spPr bwMode="auto">
          <a:xfrm>
            <a:off x="4343400" y="2133600"/>
            <a:ext cx="914400" cy="0"/>
          </a:xfrm>
          <a:prstGeom prst="line">
            <a:avLst/>
          </a:prstGeom>
          <a:noFill/>
          <a:ln w="9360">
            <a:solidFill>
              <a:srgbClr val="000000"/>
            </a:solidFill>
            <a:round/>
            <a:headEnd/>
            <a:tailEnd/>
          </a:ln>
        </p:spPr>
        <p:txBody>
          <a:bodyPr/>
          <a:lstStyle/>
          <a:p>
            <a:endParaRPr lang="en-US"/>
          </a:p>
        </p:txBody>
      </p:sp>
      <p:grpSp>
        <p:nvGrpSpPr>
          <p:cNvPr id="7192" name="Group 39"/>
          <p:cNvGrpSpPr>
            <a:grpSpLocks/>
          </p:cNvGrpSpPr>
          <p:nvPr/>
        </p:nvGrpSpPr>
        <p:grpSpPr bwMode="auto">
          <a:xfrm>
            <a:off x="5181600" y="1981200"/>
            <a:ext cx="712788" cy="346075"/>
            <a:chOff x="3264" y="1248"/>
            <a:chExt cx="449" cy="218"/>
          </a:xfrm>
        </p:grpSpPr>
        <p:sp>
          <p:nvSpPr>
            <p:cNvPr id="7209" name="Text Box 40"/>
            <p:cNvSpPr txBox="1">
              <a:spLocks noChangeArrowheads="1"/>
            </p:cNvSpPr>
            <p:nvPr/>
          </p:nvSpPr>
          <p:spPr bwMode="auto">
            <a:xfrm>
              <a:off x="3264" y="1248"/>
              <a:ext cx="449"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10" name="Text Box 41"/>
            <p:cNvSpPr txBox="1">
              <a:spLocks noChangeArrowheads="1"/>
            </p:cNvSpPr>
            <p:nvPr/>
          </p:nvSpPr>
          <p:spPr bwMode="auto">
            <a:xfrm>
              <a:off x="3266" y="1248"/>
              <a:ext cx="444"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Frame</a:t>
              </a:r>
            </a:p>
          </p:txBody>
        </p:sp>
      </p:grpSp>
      <p:grpSp>
        <p:nvGrpSpPr>
          <p:cNvPr id="7193" name="Group 42"/>
          <p:cNvGrpSpPr>
            <a:grpSpLocks/>
          </p:cNvGrpSpPr>
          <p:nvPr/>
        </p:nvGrpSpPr>
        <p:grpSpPr bwMode="auto">
          <a:xfrm>
            <a:off x="3505200" y="1981200"/>
            <a:ext cx="892175" cy="346075"/>
            <a:chOff x="2208" y="1248"/>
            <a:chExt cx="562" cy="218"/>
          </a:xfrm>
        </p:grpSpPr>
        <p:sp>
          <p:nvSpPr>
            <p:cNvPr id="7207" name="Text Box 43"/>
            <p:cNvSpPr txBox="1">
              <a:spLocks noChangeArrowheads="1"/>
            </p:cNvSpPr>
            <p:nvPr/>
          </p:nvSpPr>
          <p:spPr bwMode="auto">
            <a:xfrm>
              <a:off x="2208" y="1248"/>
              <a:ext cx="562"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08" name="Text Box 44"/>
            <p:cNvSpPr txBox="1">
              <a:spLocks noChangeArrowheads="1"/>
            </p:cNvSpPr>
            <p:nvPr/>
          </p:nvSpPr>
          <p:spPr bwMode="auto">
            <a:xfrm>
              <a:off x="2209" y="1248"/>
              <a:ext cx="561"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Window</a:t>
              </a:r>
            </a:p>
          </p:txBody>
        </p:sp>
      </p:grpSp>
      <p:sp>
        <p:nvSpPr>
          <p:cNvPr id="7194" name="Line 45"/>
          <p:cNvSpPr>
            <a:spLocks noChangeShapeType="1"/>
          </p:cNvSpPr>
          <p:nvPr/>
        </p:nvSpPr>
        <p:spPr bwMode="auto">
          <a:xfrm>
            <a:off x="3048000" y="4953000"/>
            <a:ext cx="762000" cy="0"/>
          </a:xfrm>
          <a:prstGeom prst="line">
            <a:avLst/>
          </a:prstGeom>
          <a:noFill/>
          <a:ln w="9360">
            <a:solidFill>
              <a:srgbClr val="000000"/>
            </a:solidFill>
            <a:round/>
            <a:headEnd/>
            <a:tailEnd/>
          </a:ln>
        </p:spPr>
        <p:txBody>
          <a:bodyPr/>
          <a:lstStyle/>
          <a:p>
            <a:endParaRPr lang="en-US"/>
          </a:p>
        </p:txBody>
      </p:sp>
      <p:sp>
        <p:nvSpPr>
          <p:cNvPr id="7195" name="Line 46"/>
          <p:cNvSpPr>
            <a:spLocks noChangeShapeType="1"/>
          </p:cNvSpPr>
          <p:nvPr/>
        </p:nvSpPr>
        <p:spPr bwMode="auto">
          <a:xfrm>
            <a:off x="3429000" y="4953000"/>
            <a:ext cx="0" cy="533400"/>
          </a:xfrm>
          <a:prstGeom prst="line">
            <a:avLst/>
          </a:prstGeom>
          <a:noFill/>
          <a:ln w="9360">
            <a:solidFill>
              <a:srgbClr val="000000"/>
            </a:solidFill>
            <a:round/>
            <a:headEnd/>
            <a:tailEnd/>
          </a:ln>
        </p:spPr>
        <p:txBody>
          <a:bodyPr/>
          <a:lstStyle/>
          <a:p>
            <a:endParaRPr lang="en-US"/>
          </a:p>
        </p:txBody>
      </p:sp>
      <p:sp>
        <p:nvSpPr>
          <p:cNvPr id="7196" name="Line 47"/>
          <p:cNvSpPr>
            <a:spLocks noChangeShapeType="1"/>
          </p:cNvSpPr>
          <p:nvPr/>
        </p:nvSpPr>
        <p:spPr bwMode="auto">
          <a:xfrm>
            <a:off x="3429000" y="5486400"/>
            <a:ext cx="381000" cy="0"/>
          </a:xfrm>
          <a:prstGeom prst="line">
            <a:avLst/>
          </a:prstGeom>
          <a:noFill/>
          <a:ln w="9360">
            <a:solidFill>
              <a:srgbClr val="000000"/>
            </a:solidFill>
            <a:round/>
            <a:headEnd/>
            <a:tailEnd/>
          </a:ln>
        </p:spPr>
        <p:txBody>
          <a:bodyPr/>
          <a:lstStyle/>
          <a:p>
            <a:endParaRPr lang="en-US"/>
          </a:p>
        </p:txBody>
      </p:sp>
      <p:grpSp>
        <p:nvGrpSpPr>
          <p:cNvPr id="7197" name="Group 48"/>
          <p:cNvGrpSpPr>
            <a:grpSpLocks/>
          </p:cNvGrpSpPr>
          <p:nvPr/>
        </p:nvGrpSpPr>
        <p:grpSpPr bwMode="auto">
          <a:xfrm>
            <a:off x="3733800" y="5334000"/>
            <a:ext cx="960438" cy="344488"/>
            <a:chOff x="2352" y="3360"/>
            <a:chExt cx="605" cy="217"/>
          </a:xfrm>
        </p:grpSpPr>
        <p:sp>
          <p:nvSpPr>
            <p:cNvPr id="7205" name="Text Box 49"/>
            <p:cNvSpPr txBox="1">
              <a:spLocks noChangeArrowheads="1"/>
            </p:cNvSpPr>
            <p:nvPr/>
          </p:nvSpPr>
          <p:spPr bwMode="auto">
            <a:xfrm>
              <a:off x="2352" y="3360"/>
              <a:ext cx="605"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06" name="Text Box 50"/>
            <p:cNvSpPr txBox="1">
              <a:spLocks noChangeArrowheads="1"/>
            </p:cNvSpPr>
            <p:nvPr/>
          </p:nvSpPr>
          <p:spPr bwMode="auto">
            <a:xfrm>
              <a:off x="2355" y="3362"/>
              <a:ext cx="600" cy="212"/>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TextArea</a:t>
              </a:r>
            </a:p>
          </p:txBody>
        </p:sp>
      </p:grpSp>
      <p:grpSp>
        <p:nvGrpSpPr>
          <p:cNvPr id="7198" name="Group 51"/>
          <p:cNvGrpSpPr>
            <a:grpSpLocks/>
          </p:cNvGrpSpPr>
          <p:nvPr/>
        </p:nvGrpSpPr>
        <p:grpSpPr bwMode="auto">
          <a:xfrm>
            <a:off x="3733800" y="4800600"/>
            <a:ext cx="984250" cy="344488"/>
            <a:chOff x="2352" y="3024"/>
            <a:chExt cx="620" cy="217"/>
          </a:xfrm>
        </p:grpSpPr>
        <p:sp>
          <p:nvSpPr>
            <p:cNvPr id="7203" name="Text Box 52"/>
            <p:cNvSpPr txBox="1">
              <a:spLocks noChangeArrowheads="1"/>
            </p:cNvSpPr>
            <p:nvPr/>
          </p:nvSpPr>
          <p:spPr bwMode="auto">
            <a:xfrm>
              <a:off x="2352" y="3024"/>
              <a:ext cx="620"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04" name="Text Box 53"/>
            <p:cNvSpPr txBox="1">
              <a:spLocks noChangeArrowheads="1"/>
            </p:cNvSpPr>
            <p:nvPr/>
          </p:nvSpPr>
          <p:spPr bwMode="auto">
            <a:xfrm>
              <a:off x="2355" y="3026"/>
              <a:ext cx="615" cy="212"/>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TextField</a:t>
              </a:r>
            </a:p>
          </p:txBody>
        </p:sp>
      </p:grpSp>
      <p:grpSp>
        <p:nvGrpSpPr>
          <p:cNvPr id="7199" name="Group 54"/>
          <p:cNvGrpSpPr>
            <a:grpSpLocks/>
          </p:cNvGrpSpPr>
          <p:nvPr/>
        </p:nvGrpSpPr>
        <p:grpSpPr bwMode="auto">
          <a:xfrm>
            <a:off x="1600200" y="4800600"/>
            <a:ext cx="1514475" cy="344488"/>
            <a:chOff x="1008" y="3024"/>
            <a:chExt cx="954" cy="217"/>
          </a:xfrm>
        </p:grpSpPr>
        <p:sp>
          <p:nvSpPr>
            <p:cNvPr id="7201" name="Text Box 55"/>
            <p:cNvSpPr txBox="1">
              <a:spLocks noChangeArrowheads="1"/>
            </p:cNvSpPr>
            <p:nvPr/>
          </p:nvSpPr>
          <p:spPr bwMode="auto">
            <a:xfrm>
              <a:off x="1008" y="3024"/>
              <a:ext cx="954"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02" name="Text Box 56"/>
            <p:cNvSpPr txBox="1">
              <a:spLocks noChangeArrowheads="1"/>
            </p:cNvSpPr>
            <p:nvPr/>
          </p:nvSpPr>
          <p:spPr bwMode="auto">
            <a:xfrm>
              <a:off x="1011" y="3026"/>
              <a:ext cx="949" cy="212"/>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TextComponent</a:t>
              </a:r>
            </a:p>
          </p:txBody>
        </p:sp>
      </p:grpSp>
      <p:sp>
        <p:nvSpPr>
          <p:cNvPr id="7200" name="Text Box 57"/>
          <p:cNvSpPr txBox="1">
            <a:spLocks noChangeArrowheads="1"/>
          </p:cNvSpPr>
          <p:nvPr/>
        </p:nvSpPr>
        <p:spPr bwMode="auto">
          <a:xfrm>
            <a:off x="4476750" y="3733800"/>
            <a:ext cx="3587750" cy="57943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Note: There are more classes, however,</a:t>
            </a:r>
          </a:p>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these are what are covered in this chapter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What if I don</a:t>
            </a:r>
            <a:r>
              <a:rPr lang="en-GB" altLang="en-US" sz="2800" b="1">
                <a:latin typeface="StarBats" charset="0"/>
              </a:rPr>
              <a:t></a:t>
            </a:r>
            <a:r>
              <a:rPr lang="en-GB" altLang="en-US" sz="2800" b="1">
                <a:latin typeface="Arial" pitchFamily="34" charset="0"/>
              </a:rPr>
              <a:t>t want a LayoutManager?</a:t>
            </a:r>
          </a:p>
        </p:txBody>
      </p:sp>
      <p:sp>
        <p:nvSpPr>
          <p:cNvPr id="44035"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44036" name="Text Box 3"/>
          <p:cNvSpPr txBox="1">
            <a:spLocks noChangeArrowheads="1"/>
          </p:cNvSpPr>
          <p:nvPr/>
        </p:nvSpPr>
        <p:spPr bwMode="auto">
          <a:xfrm>
            <a:off x="7696200" y="6400800"/>
            <a:ext cx="1446213" cy="277813"/>
          </a:xfrm>
          <a:prstGeom prst="rect">
            <a:avLst/>
          </a:prstGeom>
          <a:noFill/>
          <a:ln w="9525">
            <a:noFill/>
            <a:miter lim="800000"/>
            <a:headEnd/>
            <a:tailEnd/>
          </a:ln>
        </p:spPr>
        <p:txBody>
          <a:bodyPr lIns="92160" tIns="46080" rIns="92160" bIns="46080">
            <a:spAutoFit/>
          </a:bodyPr>
          <a:lstStyle/>
          <a:p>
            <a:pPr>
              <a:spcBef>
                <a:spcPts val="7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200">
                <a:latin typeface="Arial" pitchFamily="34" charset="0"/>
              </a:rPr>
              <a:t>Ch. VIII - </a:t>
            </a:r>
            <a:fld id="{C87A2124-E697-46F1-8E24-320514A7B4E3}" type="slidenum">
              <a:rPr lang="en-GB" altLang="en-US" sz="1200">
                <a:latin typeface="Arial" pitchFamily="34" charset="0"/>
              </a:rPr>
              <a:pPr>
                <a:spcBef>
                  <a:spcPts val="7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GB" altLang="en-US" sz="1200">
              <a:latin typeface="Arial" pitchFamily="34" charset="0"/>
            </a:endParaRPr>
          </a:p>
        </p:txBody>
      </p:sp>
      <p:grpSp>
        <p:nvGrpSpPr>
          <p:cNvPr id="44037" name="Group 4"/>
          <p:cNvGrpSpPr>
            <a:grpSpLocks/>
          </p:cNvGrpSpPr>
          <p:nvPr/>
        </p:nvGrpSpPr>
        <p:grpSpPr bwMode="auto">
          <a:xfrm>
            <a:off x="303213" y="1295400"/>
            <a:ext cx="8382000" cy="4341813"/>
            <a:chOff x="191" y="816"/>
            <a:chExt cx="5280" cy="2735"/>
          </a:xfrm>
        </p:grpSpPr>
        <p:sp>
          <p:nvSpPr>
            <p:cNvPr id="44038" name="AutoShape 5"/>
            <p:cNvSpPr>
              <a:spLocks noChangeArrowheads="1"/>
            </p:cNvSpPr>
            <p:nvPr/>
          </p:nvSpPr>
          <p:spPr bwMode="auto">
            <a:xfrm>
              <a:off x="191" y="816"/>
              <a:ext cx="5280" cy="2735"/>
            </a:xfrm>
            <a:prstGeom prst="roundRect">
              <a:avLst>
                <a:gd name="adj" fmla="val 32"/>
              </a:avLst>
            </a:prstGeom>
            <a:noFill/>
            <a:ln w="9525">
              <a:noFill/>
              <a:round/>
              <a:headEnd/>
              <a:tailEnd/>
            </a:ln>
          </p:spPr>
          <p:txBody>
            <a:bodyPr wrap="none" anchor="ctr"/>
            <a:lstStyle/>
            <a:p>
              <a:endParaRPr lang="en-US" altLang="en-US"/>
            </a:p>
          </p:txBody>
        </p:sp>
        <p:sp>
          <p:nvSpPr>
            <p:cNvPr id="44039" name="Text Box 6"/>
            <p:cNvSpPr txBox="1">
              <a:spLocks noChangeArrowheads="1"/>
            </p:cNvSpPr>
            <p:nvPr/>
          </p:nvSpPr>
          <p:spPr bwMode="auto">
            <a:xfrm>
              <a:off x="191" y="816"/>
              <a:ext cx="5280" cy="2735"/>
            </a:xfrm>
            <a:prstGeom prst="rect">
              <a:avLst/>
            </a:prstGeom>
            <a:noFill/>
            <a:ln w="9525">
              <a:noFill/>
              <a:miter lim="800000"/>
              <a:headEnd/>
              <a:tailEnd/>
            </a:ln>
          </p:spPr>
          <p:txBody>
            <a:bodyPr lIns="92160" tIns="46080" rIns="92160" bIns="46080">
              <a:spAutoFit/>
            </a:bodyPr>
            <a:lstStyle/>
            <a:p>
              <a:pPr marL="215900" indent="-215900">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LayoutManagers have proved to be difficult and frustrating to deal with.  </a:t>
              </a:r>
            </a:p>
            <a:p>
              <a:pPr marL="215900" indent="-215900">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LayoutManager can be removed from a Container by invoking its setLayout method with a null parameter.</a:t>
              </a:r>
            </a:p>
            <a:p>
              <a:pPr marL="215900" indent="-215900">
                <a:spcBef>
                  <a:spcPts val="413"/>
                </a:spcBef>
                <a:buClr>
                  <a:srgbClr val="000000"/>
                </a:buClr>
                <a:buSzPct val="59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Helvetica" charset="0"/>
              </a:endParaRP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Panel aPanel = new Panel();</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aPanel.setLayout(null);</a:t>
              </a:r>
            </a:p>
            <a:p>
              <a:pPr marL="215900" indent="-215900">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Graphics</a:t>
            </a:r>
          </a:p>
        </p:txBody>
      </p:sp>
      <p:sp>
        <p:nvSpPr>
          <p:cNvPr id="46083" name="Line 2"/>
          <p:cNvSpPr>
            <a:spLocks noChangeShapeType="1"/>
          </p:cNvSpPr>
          <p:nvPr/>
        </p:nvSpPr>
        <p:spPr bwMode="auto">
          <a:xfrm>
            <a:off x="150813" y="914400"/>
            <a:ext cx="8839200" cy="1588"/>
          </a:xfrm>
          <a:prstGeom prst="line">
            <a:avLst/>
          </a:prstGeom>
          <a:noFill/>
          <a:ln w="76320">
            <a:solidFill>
              <a:srgbClr val="000000"/>
            </a:solidFill>
            <a:round/>
            <a:headEnd/>
            <a:tailEnd/>
          </a:ln>
        </p:spPr>
        <p:txBody>
          <a:bodyPr/>
          <a:lstStyle/>
          <a:p>
            <a:endParaRPr lang="en-US"/>
          </a:p>
        </p:txBody>
      </p:sp>
      <p:grpSp>
        <p:nvGrpSpPr>
          <p:cNvPr id="46084" name="Group 3"/>
          <p:cNvGrpSpPr>
            <a:grpSpLocks/>
          </p:cNvGrpSpPr>
          <p:nvPr/>
        </p:nvGrpSpPr>
        <p:grpSpPr bwMode="auto">
          <a:xfrm>
            <a:off x="328613" y="1085850"/>
            <a:ext cx="8380412" cy="5465763"/>
            <a:chOff x="207" y="684"/>
            <a:chExt cx="5279" cy="3443"/>
          </a:xfrm>
        </p:grpSpPr>
        <p:sp>
          <p:nvSpPr>
            <p:cNvPr id="46086" name="AutoShape 4"/>
            <p:cNvSpPr>
              <a:spLocks noChangeArrowheads="1"/>
            </p:cNvSpPr>
            <p:nvPr/>
          </p:nvSpPr>
          <p:spPr bwMode="auto">
            <a:xfrm>
              <a:off x="207" y="684"/>
              <a:ext cx="5279" cy="2831"/>
            </a:xfrm>
            <a:prstGeom prst="roundRect">
              <a:avLst>
                <a:gd name="adj" fmla="val 32"/>
              </a:avLst>
            </a:prstGeom>
            <a:noFill/>
            <a:ln w="9525">
              <a:noFill/>
              <a:round/>
              <a:headEnd/>
              <a:tailEnd/>
            </a:ln>
          </p:spPr>
          <p:txBody>
            <a:bodyPr wrap="none" anchor="ctr"/>
            <a:lstStyle/>
            <a:p>
              <a:endParaRPr lang="en-US" altLang="en-US"/>
            </a:p>
          </p:txBody>
        </p:sp>
        <p:sp>
          <p:nvSpPr>
            <p:cNvPr id="46087" name="Text Box 5"/>
            <p:cNvSpPr txBox="1">
              <a:spLocks noChangeArrowheads="1"/>
            </p:cNvSpPr>
            <p:nvPr/>
          </p:nvSpPr>
          <p:spPr bwMode="auto">
            <a:xfrm>
              <a:off x="207" y="684"/>
              <a:ext cx="5279" cy="3443"/>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It is possible to draw lines and various shapes within a Panel under the AWT.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Each Component contains a Graphics object which defines a Graphics Context which can be obtained by a call to getGraphics().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Common methods used in Graphics include:</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drawLine</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drawOval</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drawPolygon</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drawPolyLine</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drawRect</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drawRoundRect</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drawString</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draw3DRect</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fill3DRect</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fillArc</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p:txBody>
        </p:sp>
      </p:grpSp>
      <p:sp>
        <p:nvSpPr>
          <p:cNvPr id="46085" name="Text Box 6"/>
          <p:cNvSpPr txBox="1">
            <a:spLocks noChangeArrowheads="1"/>
          </p:cNvSpPr>
          <p:nvPr/>
        </p:nvSpPr>
        <p:spPr bwMode="auto">
          <a:xfrm>
            <a:off x="4233863" y="3482975"/>
            <a:ext cx="3960812" cy="2563813"/>
          </a:xfrm>
          <a:prstGeom prst="rect">
            <a:avLst/>
          </a:prstGeom>
          <a:noFill/>
          <a:ln w="9525">
            <a:noFill/>
            <a:miter lim="800000"/>
            <a:headEnd/>
            <a:tailEnd/>
          </a:ln>
        </p:spPr>
        <p:txBody>
          <a:bodyPr lIns="92160" tIns="46080" rIns="92160" bIns="46080">
            <a:spAutoFit/>
          </a:bodyPr>
          <a:lstStyle/>
          <a:p>
            <a:pPr>
              <a:buClr>
                <a:srgbClr val="000000"/>
              </a:buClr>
              <a:buSzPct val="100000"/>
              <a:buFont typeface="StarBats"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800">
                <a:latin typeface="Arial" pitchFamily="34" charset="0"/>
              </a:rPr>
              <a:t> fillOval</a:t>
            </a:r>
          </a:p>
          <a:p>
            <a:pPr>
              <a:buClr>
                <a:srgbClr val="000000"/>
              </a:buClr>
              <a:buSzPct val="100000"/>
              <a:buFont typeface="StarBats"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800">
                <a:latin typeface="Arial" pitchFamily="34" charset="0"/>
              </a:rPr>
              <a:t> fillPolygon</a:t>
            </a:r>
          </a:p>
          <a:p>
            <a:pPr>
              <a:buClr>
                <a:srgbClr val="000000"/>
              </a:buClr>
              <a:buSzPct val="100000"/>
              <a:buFont typeface="StarBats"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800">
                <a:latin typeface="Arial" pitchFamily="34" charset="0"/>
              </a:rPr>
              <a:t> fillRect</a:t>
            </a:r>
          </a:p>
          <a:p>
            <a:pPr>
              <a:buClr>
                <a:srgbClr val="000000"/>
              </a:buClr>
              <a:buSzPct val="100000"/>
              <a:buFont typeface="StarBats"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800">
                <a:latin typeface="Arial" pitchFamily="34" charset="0"/>
              </a:rPr>
              <a:t> fillRoundRect</a:t>
            </a:r>
          </a:p>
          <a:p>
            <a:pPr>
              <a:buClr>
                <a:srgbClr val="000000"/>
              </a:buClr>
              <a:buSzPct val="100000"/>
              <a:buFont typeface="StarBats"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800">
                <a:latin typeface="Arial" pitchFamily="34" charset="0"/>
              </a:rPr>
              <a:t> setColor</a:t>
            </a:r>
          </a:p>
          <a:p>
            <a:pPr>
              <a:buClr>
                <a:srgbClr val="000000"/>
              </a:buClr>
              <a:buSzPct val="100000"/>
              <a:buFont typeface="StarBats"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800">
                <a:latin typeface="Arial" pitchFamily="34" charset="0"/>
              </a:rPr>
              <a:t> setFont</a:t>
            </a:r>
          </a:p>
          <a:p>
            <a:pPr>
              <a:buClr>
                <a:srgbClr val="000000"/>
              </a:buClr>
              <a:buSzPct val="100000"/>
              <a:buFont typeface="StarBats"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800">
                <a:latin typeface="Arial" pitchFamily="34" charset="0"/>
              </a:rPr>
              <a:t> setPaintMode</a:t>
            </a:r>
          </a:p>
          <a:p>
            <a:pPr>
              <a:buClr>
                <a:srgbClr val="000000"/>
              </a:buClr>
              <a:buSzPct val="100000"/>
              <a:buFont typeface="StarBats"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800">
                <a:latin typeface="Arial" pitchFamily="34" charset="0"/>
              </a:rPr>
              <a:t> drawImage</a:t>
            </a:r>
          </a:p>
          <a:p>
            <a:pPr>
              <a:buClr>
                <a:srgbClr val="000000"/>
              </a:buClr>
              <a:buSzPct val="100000"/>
              <a:buFont typeface="StarBats"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1800">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Component</a:t>
            </a:r>
          </a:p>
        </p:txBody>
      </p:sp>
      <p:sp>
        <p:nvSpPr>
          <p:cNvPr id="9219"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grpSp>
        <p:nvGrpSpPr>
          <p:cNvPr id="9220" name="Group 3"/>
          <p:cNvGrpSpPr>
            <a:grpSpLocks/>
          </p:cNvGrpSpPr>
          <p:nvPr/>
        </p:nvGrpSpPr>
        <p:grpSpPr bwMode="auto">
          <a:xfrm>
            <a:off x="320675" y="1109663"/>
            <a:ext cx="8324850" cy="4883150"/>
            <a:chOff x="202" y="699"/>
            <a:chExt cx="5244" cy="3076"/>
          </a:xfrm>
        </p:grpSpPr>
        <p:sp>
          <p:nvSpPr>
            <p:cNvPr id="9221" name="AutoShape 4"/>
            <p:cNvSpPr>
              <a:spLocks noChangeArrowheads="1"/>
            </p:cNvSpPr>
            <p:nvPr/>
          </p:nvSpPr>
          <p:spPr bwMode="auto">
            <a:xfrm>
              <a:off x="202" y="699"/>
              <a:ext cx="5244" cy="2831"/>
            </a:xfrm>
            <a:prstGeom prst="roundRect">
              <a:avLst>
                <a:gd name="adj" fmla="val 32"/>
              </a:avLst>
            </a:prstGeom>
            <a:noFill/>
            <a:ln w="9525">
              <a:noFill/>
              <a:round/>
              <a:headEnd/>
              <a:tailEnd/>
            </a:ln>
          </p:spPr>
          <p:txBody>
            <a:bodyPr wrap="none" anchor="ctr"/>
            <a:lstStyle/>
            <a:p>
              <a:endParaRPr lang="en-US" altLang="en-US"/>
            </a:p>
          </p:txBody>
        </p:sp>
        <p:sp>
          <p:nvSpPr>
            <p:cNvPr id="9222" name="Text Box 5"/>
            <p:cNvSpPr txBox="1">
              <a:spLocks noChangeArrowheads="1"/>
            </p:cNvSpPr>
            <p:nvPr/>
          </p:nvSpPr>
          <p:spPr bwMode="auto">
            <a:xfrm>
              <a:off x="202" y="699"/>
              <a:ext cx="5244" cy="3076"/>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Component is the superclass of most of the displayable classes defined within the AWT.  Note: it is abstract.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MenuComponent is another class which is similar to Component except it is the superclass for all GUI items which can be displayed within a drop-down menu.</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Component class defines data and methods which are relevant to all Components</a:t>
              </a:r>
            </a:p>
            <a:p>
              <a:pPr marL="215900" indent="-215900">
                <a:lnSpc>
                  <a:spcPct val="90000"/>
                </a:lnSpc>
                <a:spcBef>
                  <a:spcPts val="413"/>
                </a:spcBef>
                <a:buClr>
                  <a:srgbClr val="000000"/>
                </a:buClr>
                <a:buSzPct val="343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000">
                <a:latin typeface="Helvetica" charset="0"/>
              </a:endParaRP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Helvetica" charset="0"/>
                </a:rPr>
                <a:t>setBounds</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Helvetica" charset="0"/>
                </a:rPr>
                <a:t>setSize</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Helvetica" charset="0"/>
                </a:rPr>
                <a:t>setLocation</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Helvetica" charset="0"/>
                </a:rPr>
                <a:t>setFont</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Helvetica" charset="0"/>
                </a:rPr>
                <a:t>setEnabled</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Helvetica" charset="0"/>
                </a:rPr>
                <a:t>setVisible</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Helvetica" charset="0"/>
                </a:rPr>
                <a:t>setForeground		-- colour</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Helvetica" charset="0"/>
                </a:rPr>
                <a:t>setBackground		-- colour</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Container</a:t>
            </a:r>
          </a:p>
        </p:txBody>
      </p:sp>
      <p:sp>
        <p:nvSpPr>
          <p:cNvPr id="11267"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11268"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11269" name="Group 4"/>
          <p:cNvGrpSpPr>
            <a:grpSpLocks/>
          </p:cNvGrpSpPr>
          <p:nvPr/>
        </p:nvGrpSpPr>
        <p:grpSpPr bwMode="auto">
          <a:xfrm>
            <a:off x="304800" y="1143000"/>
            <a:ext cx="8099425" cy="4987925"/>
            <a:chOff x="192" y="720"/>
            <a:chExt cx="5102" cy="3142"/>
          </a:xfrm>
        </p:grpSpPr>
        <p:sp>
          <p:nvSpPr>
            <p:cNvPr id="11270" name="AutoShape 5"/>
            <p:cNvSpPr>
              <a:spLocks noChangeArrowheads="1"/>
            </p:cNvSpPr>
            <p:nvPr/>
          </p:nvSpPr>
          <p:spPr bwMode="auto">
            <a:xfrm>
              <a:off x="192" y="720"/>
              <a:ext cx="5102" cy="2831"/>
            </a:xfrm>
            <a:prstGeom prst="roundRect">
              <a:avLst>
                <a:gd name="adj" fmla="val 32"/>
              </a:avLst>
            </a:prstGeom>
            <a:noFill/>
            <a:ln w="9525">
              <a:noFill/>
              <a:round/>
              <a:headEnd/>
              <a:tailEnd/>
            </a:ln>
          </p:spPr>
          <p:txBody>
            <a:bodyPr wrap="none" anchor="ctr"/>
            <a:lstStyle/>
            <a:p>
              <a:endParaRPr lang="en-US" altLang="en-US"/>
            </a:p>
          </p:txBody>
        </p:sp>
        <p:sp>
          <p:nvSpPr>
            <p:cNvPr id="11271" name="Text Box 6"/>
            <p:cNvSpPr txBox="1">
              <a:spLocks noChangeArrowheads="1"/>
            </p:cNvSpPr>
            <p:nvPr/>
          </p:nvSpPr>
          <p:spPr bwMode="auto">
            <a:xfrm>
              <a:off x="192" y="720"/>
              <a:ext cx="5102" cy="3142"/>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Container is a subclass of Component. (ie. All containers are themselves, Components)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Containers contain components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For a component to be placed on the screen, it must be placed within a Container</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Container class defined all the data and methods necessary for managing groups of Components</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add</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getComponent</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getMaximumSize</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getMinimumSize</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getPreferredSize</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remove</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removeAll</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2000">
                <a:latin typeface="Helvetica"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Windows and Frames</a:t>
            </a:r>
          </a:p>
        </p:txBody>
      </p:sp>
      <p:sp>
        <p:nvSpPr>
          <p:cNvPr id="13315"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13316"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13317" name="Group 4"/>
          <p:cNvGrpSpPr>
            <a:grpSpLocks/>
          </p:cNvGrpSpPr>
          <p:nvPr/>
        </p:nvGrpSpPr>
        <p:grpSpPr bwMode="auto">
          <a:xfrm>
            <a:off x="288925" y="1135063"/>
            <a:ext cx="8216900" cy="4494212"/>
            <a:chOff x="182" y="715"/>
            <a:chExt cx="5176" cy="2831"/>
          </a:xfrm>
        </p:grpSpPr>
        <p:sp>
          <p:nvSpPr>
            <p:cNvPr id="13318" name="AutoShape 5"/>
            <p:cNvSpPr>
              <a:spLocks noChangeArrowheads="1"/>
            </p:cNvSpPr>
            <p:nvPr/>
          </p:nvSpPr>
          <p:spPr bwMode="auto">
            <a:xfrm>
              <a:off x="182" y="715"/>
              <a:ext cx="5176" cy="2831"/>
            </a:xfrm>
            <a:prstGeom prst="roundRect">
              <a:avLst>
                <a:gd name="adj" fmla="val 32"/>
              </a:avLst>
            </a:prstGeom>
            <a:noFill/>
            <a:ln w="9525">
              <a:noFill/>
              <a:round/>
              <a:headEnd/>
              <a:tailEnd/>
            </a:ln>
          </p:spPr>
          <p:txBody>
            <a:bodyPr wrap="none" anchor="ctr"/>
            <a:lstStyle/>
            <a:p>
              <a:endParaRPr lang="en-US" altLang="en-US"/>
            </a:p>
          </p:txBody>
        </p:sp>
        <p:sp>
          <p:nvSpPr>
            <p:cNvPr id="13319" name="Text Box 6"/>
            <p:cNvSpPr txBox="1">
              <a:spLocks noChangeArrowheads="1"/>
            </p:cNvSpPr>
            <p:nvPr/>
          </p:nvSpPr>
          <p:spPr bwMode="auto">
            <a:xfrm>
              <a:off x="182" y="715"/>
              <a:ext cx="5176" cy="2812"/>
            </a:xfrm>
            <a:prstGeom prst="rect">
              <a:avLst/>
            </a:prstGeom>
            <a:noFill/>
            <a:ln w="9525">
              <a:noFill/>
              <a:miter lim="800000"/>
              <a:headEnd/>
              <a:tailEnd/>
            </a:ln>
          </p:spPr>
          <p:txBody>
            <a:bodyPr lIns="92160" tIns="46080" rIns="92160" bIns="46080">
              <a:spAutoFit/>
            </a:bodyPr>
            <a:lstStyle/>
            <a:p>
              <a:pPr marL="215900" indent="-215900">
                <a:lnSpc>
                  <a:spcPct val="90000"/>
                </a:lnSpc>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Window class defines a top-level Window with no Borders or Menu bar.</a:t>
              </a:r>
            </a:p>
            <a:p>
              <a:pPr marL="431800" lvl="1" indent="-215900">
                <a:buClr>
                  <a:srgbClr val="000000"/>
                </a:buClr>
                <a:buSzPct val="85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Usually used for application splash screens</a:t>
              </a:r>
            </a:p>
            <a:p>
              <a:pPr marL="431800" lvl="1" indent="-215900">
                <a:buClr>
                  <a:srgbClr val="000000"/>
                </a:buClr>
                <a:buSzPct val="343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000">
                <a:latin typeface="Helvetica" charset="0"/>
              </a:endParaRPr>
            </a:p>
            <a:p>
              <a:pPr marL="215900" indent="-215900">
                <a:lnSpc>
                  <a:spcPct val="90000"/>
                </a:lnSpc>
                <a:buClr>
                  <a:srgbClr val="000000"/>
                </a:buClr>
                <a:buSzPct val="59000"/>
                <a:buFont typeface="Times New Roman" pitchFamily="18" charset="0"/>
                <a:buChar char="•"/>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Frame defines a top-level Window with Borders and a Menu Bar</a:t>
              </a:r>
            </a:p>
            <a:p>
              <a:pPr marL="431800" lvl="1" indent="-215900">
                <a:buClr>
                  <a:srgbClr val="000000"/>
                </a:buClr>
                <a:buSzPct val="85000"/>
                <a:buFont typeface="Times New Roman" pitchFamily="18" charset="0"/>
                <a:buChar char="•"/>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Frames are more commonly used than Windows</a:t>
              </a:r>
            </a:p>
            <a:p>
              <a:pPr marL="431800" lvl="1" indent="-215900">
                <a:buClr>
                  <a:srgbClr val="000000"/>
                </a:buClr>
                <a:buSzPct val="343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000">
                <a:latin typeface="Helvetica" charset="0"/>
              </a:endParaRPr>
            </a:p>
            <a:p>
              <a:pPr marL="215900" indent="-215900">
                <a:lnSpc>
                  <a:spcPct val="90000"/>
                </a:lnSpc>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Once defined, a Frame is a Container which can contain Components</a:t>
              </a:r>
            </a:p>
            <a:p>
              <a:pPr marL="215900" indent="-215900">
                <a:lnSpc>
                  <a:spcPct val="90000"/>
                </a:lnSpc>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marL="215900" indent="-215900">
                <a:lnSpc>
                  <a:spcPct val="90000"/>
                </a:lnSpc>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Courier New" pitchFamily="49" charset="0"/>
              </a:endParaRPr>
            </a:p>
            <a:p>
              <a:pPr marL="215900" indent="-215900">
                <a:lnSpc>
                  <a:spcPct val="90000"/>
                </a:lnSpc>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Frame aFrame = new Frame(</a:t>
              </a:r>
              <a:r>
                <a:rPr lang="en-GB" altLang="en-US" sz="1800">
                  <a:latin typeface="StarBats" charset="0"/>
                </a:rPr>
                <a:t></a:t>
              </a:r>
              <a:r>
                <a:rPr lang="en-GB" altLang="en-US" sz="1800">
                  <a:latin typeface="Courier New" pitchFamily="49" charset="0"/>
                </a:rPr>
                <a:t>Hello World</a:t>
              </a:r>
              <a:r>
                <a:rPr lang="en-GB" altLang="en-US" sz="1800">
                  <a:latin typeface="StarBats" charset="0"/>
                </a:rPr>
                <a:t></a:t>
              </a:r>
              <a:r>
                <a:rPr lang="en-GB" altLang="en-US" sz="1800">
                  <a:latin typeface="Courier New" pitchFamily="49" charset="0"/>
                </a:rPr>
                <a:t>);</a:t>
              </a:r>
            </a:p>
            <a:p>
              <a:pPr marL="215900" indent="-215900">
                <a:lnSpc>
                  <a:spcPct val="90000"/>
                </a:lnSpc>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aFrame.setSize(100,100);</a:t>
              </a:r>
            </a:p>
            <a:p>
              <a:pPr marL="215900" indent="-215900">
                <a:lnSpc>
                  <a:spcPct val="90000"/>
                </a:lnSpc>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aFrame.setLocation(10,10);</a:t>
              </a:r>
            </a:p>
            <a:p>
              <a:pPr marL="215900" indent="-215900">
                <a:lnSpc>
                  <a:spcPct val="90000"/>
                </a:lnSpc>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aFrame.setVisible(true);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Panels</a:t>
            </a:r>
          </a:p>
        </p:txBody>
      </p:sp>
      <p:sp>
        <p:nvSpPr>
          <p:cNvPr id="15363" name="Line 2"/>
          <p:cNvSpPr>
            <a:spLocks noChangeShapeType="1"/>
          </p:cNvSpPr>
          <p:nvPr/>
        </p:nvSpPr>
        <p:spPr bwMode="auto">
          <a:xfrm>
            <a:off x="158750" y="796925"/>
            <a:ext cx="8839200" cy="0"/>
          </a:xfrm>
          <a:prstGeom prst="line">
            <a:avLst/>
          </a:prstGeom>
          <a:noFill/>
          <a:ln w="76320">
            <a:solidFill>
              <a:srgbClr val="000000"/>
            </a:solidFill>
            <a:round/>
            <a:headEnd/>
            <a:tailEnd/>
          </a:ln>
        </p:spPr>
        <p:txBody>
          <a:bodyPr/>
          <a:lstStyle/>
          <a:p>
            <a:endParaRPr lang="en-US"/>
          </a:p>
        </p:txBody>
      </p:sp>
      <p:sp>
        <p:nvSpPr>
          <p:cNvPr id="15364"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15365"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15366" name="Group 5"/>
          <p:cNvGrpSpPr>
            <a:grpSpLocks/>
          </p:cNvGrpSpPr>
          <p:nvPr/>
        </p:nvGrpSpPr>
        <p:grpSpPr bwMode="auto">
          <a:xfrm>
            <a:off x="301625" y="908050"/>
            <a:ext cx="8467725" cy="5497513"/>
            <a:chOff x="190" y="572"/>
            <a:chExt cx="5334" cy="3463"/>
          </a:xfrm>
        </p:grpSpPr>
        <p:sp>
          <p:nvSpPr>
            <p:cNvPr id="15367" name="AutoShape 6"/>
            <p:cNvSpPr>
              <a:spLocks noChangeArrowheads="1"/>
            </p:cNvSpPr>
            <p:nvPr/>
          </p:nvSpPr>
          <p:spPr bwMode="auto">
            <a:xfrm>
              <a:off x="190" y="572"/>
              <a:ext cx="5334" cy="2831"/>
            </a:xfrm>
            <a:prstGeom prst="roundRect">
              <a:avLst>
                <a:gd name="adj" fmla="val 32"/>
              </a:avLst>
            </a:prstGeom>
            <a:noFill/>
            <a:ln w="9525">
              <a:noFill/>
              <a:round/>
              <a:headEnd/>
              <a:tailEnd/>
            </a:ln>
          </p:spPr>
          <p:txBody>
            <a:bodyPr wrap="none" anchor="ctr"/>
            <a:lstStyle/>
            <a:p>
              <a:endParaRPr lang="en-US" altLang="en-US"/>
            </a:p>
          </p:txBody>
        </p:sp>
        <p:sp>
          <p:nvSpPr>
            <p:cNvPr id="15368" name="Text Box 7"/>
            <p:cNvSpPr txBox="1">
              <a:spLocks noChangeArrowheads="1"/>
            </p:cNvSpPr>
            <p:nvPr/>
          </p:nvSpPr>
          <p:spPr bwMode="auto">
            <a:xfrm>
              <a:off x="190" y="572"/>
              <a:ext cx="5334" cy="3463"/>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When writing a GUI application, the GUI portion can become quite complex.</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To manage the complexity, GUIs are broken down into groups of components.  Each group generally provides a unit of functionality.</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A Panel is a rectangular Container whose sole purpose is to hold and manage components within a GUI.</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Panel aPanel = new Panel();</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aPanel.add(new Button("Ok"));</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aPanel.add(new Button("Cancel"));</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Courier New" pitchFamily="49"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Frame aFrame = new Frame("Button Test");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aFrame.setSize(100,100);</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aFrame.setLocation(10,10);</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Courier New" pitchFamily="49"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aFrame.add(aPanel);</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Buttons</a:t>
            </a:r>
          </a:p>
        </p:txBody>
      </p:sp>
      <p:sp>
        <p:nvSpPr>
          <p:cNvPr id="17411"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17412"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17413"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17414" name="Group 5"/>
          <p:cNvGrpSpPr>
            <a:grpSpLocks/>
          </p:cNvGrpSpPr>
          <p:nvPr/>
        </p:nvGrpSpPr>
        <p:grpSpPr bwMode="auto">
          <a:xfrm>
            <a:off x="255588" y="1009650"/>
            <a:ext cx="8505825" cy="5168900"/>
            <a:chOff x="161" y="636"/>
            <a:chExt cx="5358" cy="3256"/>
          </a:xfrm>
        </p:grpSpPr>
        <p:sp>
          <p:nvSpPr>
            <p:cNvPr id="17415" name="AutoShape 6"/>
            <p:cNvSpPr>
              <a:spLocks noChangeArrowheads="1"/>
            </p:cNvSpPr>
            <p:nvPr/>
          </p:nvSpPr>
          <p:spPr bwMode="auto">
            <a:xfrm>
              <a:off x="161" y="636"/>
              <a:ext cx="5358" cy="2915"/>
            </a:xfrm>
            <a:prstGeom prst="roundRect">
              <a:avLst>
                <a:gd name="adj" fmla="val 32"/>
              </a:avLst>
            </a:prstGeom>
            <a:noFill/>
            <a:ln w="9525">
              <a:noFill/>
              <a:round/>
              <a:headEnd/>
              <a:tailEnd/>
            </a:ln>
          </p:spPr>
          <p:txBody>
            <a:bodyPr wrap="none" anchor="ctr"/>
            <a:lstStyle/>
            <a:p>
              <a:endParaRPr lang="en-US" altLang="en-US"/>
            </a:p>
          </p:txBody>
        </p:sp>
        <p:sp>
          <p:nvSpPr>
            <p:cNvPr id="17416" name="Text Box 7"/>
            <p:cNvSpPr txBox="1">
              <a:spLocks noChangeArrowheads="1"/>
            </p:cNvSpPr>
            <p:nvPr/>
          </p:nvSpPr>
          <p:spPr bwMode="auto">
            <a:xfrm>
              <a:off x="161" y="636"/>
              <a:ext cx="5358" cy="3256"/>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class represents a push-button which displays some specified text.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When a button is pressed, it notifies its Listeners. (More about Listeners in the next chapter).</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To be a Listener for a button, an object must implement the ActionListener Interface.</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Panel aPanel = new Panel();</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Button okButton = new Button("Ok");</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Button cancelButton = new Button("Cancel");</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aPanel.add(okButton));</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aPanel.add(cancelButton));</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Courier New" pitchFamily="49"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okButton.addActionListener(controller2);</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cancelButton.addActionListener(controller1);</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Labels</a:t>
            </a:r>
          </a:p>
        </p:txBody>
      </p:sp>
      <p:sp>
        <p:nvSpPr>
          <p:cNvPr id="19459"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19460"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19461"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19462" name="Group 5"/>
          <p:cNvGrpSpPr>
            <a:grpSpLocks/>
          </p:cNvGrpSpPr>
          <p:nvPr/>
        </p:nvGrpSpPr>
        <p:grpSpPr bwMode="auto">
          <a:xfrm>
            <a:off x="411163" y="1127125"/>
            <a:ext cx="8380412" cy="4494213"/>
            <a:chOff x="259" y="710"/>
            <a:chExt cx="5279" cy="2831"/>
          </a:xfrm>
        </p:grpSpPr>
        <p:sp>
          <p:nvSpPr>
            <p:cNvPr id="19463" name="AutoShape 6"/>
            <p:cNvSpPr>
              <a:spLocks noChangeArrowheads="1"/>
            </p:cNvSpPr>
            <p:nvPr/>
          </p:nvSpPr>
          <p:spPr bwMode="auto">
            <a:xfrm>
              <a:off x="259" y="710"/>
              <a:ext cx="5279" cy="2831"/>
            </a:xfrm>
            <a:prstGeom prst="roundRect">
              <a:avLst>
                <a:gd name="adj" fmla="val 32"/>
              </a:avLst>
            </a:prstGeom>
            <a:noFill/>
            <a:ln w="9525">
              <a:noFill/>
              <a:round/>
              <a:headEnd/>
              <a:tailEnd/>
            </a:ln>
          </p:spPr>
          <p:txBody>
            <a:bodyPr wrap="none" anchor="ctr"/>
            <a:lstStyle/>
            <a:p>
              <a:endParaRPr lang="en-US" altLang="en-US"/>
            </a:p>
          </p:txBody>
        </p:sp>
        <p:sp>
          <p:nvSpPr>
            <p:cNvPr id="19464" name="Text Box 7"/>
            <p:cNvSpPr txBox="1">
              <a:spLocks noChangeArrowheads="1"/>
            </p:cNvSpPr>
            <p:nvPr/>
          </p:nvSpPr>
          <p:spPr bwMode="auto">
            <a:xfrm>
              <a:off x="259" y="710"/>
              <a:ext cx="5279" cy="1897"/>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class is a Component which displays a single line of text.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Labels are read-only.  That is, the user cannot click on a label to edit the text it displays.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Text can be aligned within the label</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Label aLabel = new Label("Enter password:");</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aLabel.setAlignment(Label.RIGHT);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Courier New" pitchFamily="49"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Courier New" pitchFamily="49" charset="0"/>
                </a:rPr>
                <a:t>	aPanel.add(aLabel);</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List</a:t>
            </a:r>
          </a:p>
        </p:txBody>
      </p:sp>
      <p:sp>
        <p:nvSpPr>
          <p:cNvPr id="21507"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21508"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21509"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21510" name="Group 5"/>
          <p:cNvGrpSpPr>
            <a:grpSpLocks/>
          </p:cNvGrpSpPr>
          <p:nvPr/>
        </p:nvGrpSpPr>
        <p:grpSpPr bwMode="auto">
          <a:xfrm>
            <a:off x="381000" y="1143000"/>
            <a:ext cx="8380413" cy="4494213"/>
            <a:chOff x="240" y="720"/>
            <a:chExt cx="5279" cy="2831"/>
          </a:xfrm>
        </p:grpSpPr>
        <p:sp>
          <p:nvSpPr>
            <p:cNvPr id="21511" name="AutoShape 6"/>
            <p:cNvSpPr>
              <a:spLocks noChangeArrowheads="1"/>
            </p:cNvSpPr>
            <p:nvPr/>
          </p:nvSpPr>
          <p:spPr bwMode="auto">
            <a:xfrm>
              <a:off x="240" y="720"/>
              <a:ext cx="5279" cy="2831"/>
            </a:xfrm>
            <a:prstGeom prst="roundRect">
              <a:avLst>
                <a:gd name="adj" fmla="val 32"/>
              </a:avLst>
            </a:prstGeom>
            <a:noFill/>
            <a:ln w="9525">
              <a:noFill/>
              <a:round/>
              <a:headEnd/>
              <a:tailEnd/>
            </a:ln>
          </p:spPr>
          <p:txBody>
            <a:bodyPr wrap="none" anchor="ctr"/>
            <a:lstStyle/>
            <a:p>
              <a:endParaRPr lang="en-US" altLang="en-US"/>
            </a:p>
          </p:txBody>
        </p:sp>
        <p:sp>
          <p:nvSpPr>
            <p:cNvPr id="21512" name="Text Box 7"/>
            <p:cNvSpPr txBox="1">
              <a:spLocks noChangeArrowheads="1"/>
            </p:cNvSpPr>
            <p:nvPr/>
          </p:nvSpPr>
          <p:spPr bwMode="auto">
            <a:xfrm>
              <a:off x="240" y="720"/>
              <a:ext cx="5279" cy="2185"/>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class is a Component which displays a list of Strings.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list is scrollable, if necessary.</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Sometimes called Listbox in other languages.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Lists can be set up to allow single or multiple selections.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list will return an array indicating which Strings are selected</a:t>
              </a:r>
            </a:p>
            <a:p>
              <a:pPr marL="215900" indent="-215900">
                <a:lnSpc>
                  <a:spcPts val="1075"/>
                </a:lnSpc>
                <a:spcBef>
                  <a:spcPts val="425"/>
                </a:spcBef>
                <a:buSzPct val="10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Times" charset="0"/>
              </a:endParaRP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	</a:t>
              </a:r>
              <a:r>
                <a:rPr lang="en-GB" altLang="en-US" sz="1800">
                  <a:latin typeface="Courier New" pitchFamily="49" charset="0"/>
                </a:rPr>
                <a:t>List aList = new List();</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	</a:t>
              </a:r>
              <a:r>
                <a:rPr lang="en-GB" altLang="en-US" sz="1800">
                  <a:latin typeface="Courier New" pitchFamily="49" charset="0"/>
                </a:rPr>
                <a:t>aList.add("Calgary");</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	</a:t>
              </a:r>
              <a:r>
                <a:rPr lang="en-GB" altLang="en-US" sz="1800">
                  <a:latin typeface="Courier New" pitchFamily="49" charset="0"/>
                </a:rPr>
                <a:t>aList.add("Edmonton");</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	</a:t>
              </a:r>
              <a:r>
                <a:rPr lang="en-GB" altLang="en-US" sz="1800">
                  <a:latin typeface="Courier New" pitchFamily="49" charset="0"/>
                </a:rPr>
                <a:t>aList.add("Regina");</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	</a:t>
              </a:r>
              <a:r>
                <a:rPr lang="en-GB" altLang="en-US" sz="1800">
                  <a:latin typeface="Courier New" pitchFamily="49" charset="0"/>
                </a:rPr>
                <a:t>aList.add("Vancouver");</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800">
                <a:latin typeface="Arial" pitchFamily="34" charset="0"/>
              </a:endParaRP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1800">
                  <a:latin typeface="Arial" pitchFamily="34" charset="0"/>
                </a:rPr>
                <a:t>	</a:t>
              </a:r>
              <a:r>
                <a:rPr lang="en-GB" altLang="en-US" sz="1800">
                  <a:latin typeface="Courier New" pitchFamily="49" charset="0"/>
                </a:rPr>
                <a:t>aList.setMultipleMode(true);</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1812</Words>
  <Application>Microsoft Office PowerPoint</Application>
  <PresentationFormat>On-screen Show (4:3)</PresentationFormat>
  <Paragraphs>260</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Zippy The Pinhead</dc:creator>
  <cp:lastModifiedBy>sanjeev</cp:lastModifiedBy>
  <cp:revision>4</cp:revision>
  <cp:lastPrinted>2002-11-27T23:05:20Z</cp:lastPrinted>
  <dcterms:created xsi:type="dcterms:W3CDTF">2002-04-10T18:35:23Z</dcterms:created>
  <dcterms:modified xsi:type="dcterms:W3CDTF">2022-06-27T05:04:32Z</dcterms:modified>
</cp:coreProperties>
</file>