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javatpoint.com/interface-in-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tpoint.com/packag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java-keylistener" TargetMode="External"/><Relationship Id="rId2" Type="http://schemas.openxmlformats.org/officeDocument/2006/relationships/hyperlink" Target="https://www.javatpoint.com/java-windowlistener" TargetMode="External"/><Relationship Id="rId1" Type="http://schemas.openxmlformats.org/officeDocument/2006/relationships/slideLayout" Target="../slideLayouts/slideLayout2.xml"/><Relationship Id="rId5" Type="http://schemas.openxmlformats.org/officeDocument/2006/relationships/hyperlink" Target="https://www.javatpoint.com/java-mousemotionlistener" TargetMode="External"/><Relationship Id="rId4" Type="http://schemas.openxmlformats.org/officeDocument/2006/relationships/hyperlink" Target="https://www.javatpoint.com/java-mouselisten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Adapter Classes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765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Java </a:t>
            </a:r>
            <a:r>
              <a:rPr lang="en-US" dirty="0" err="1"/>
              <a:t>MouseAdapter</a:t>
            </a:r>
            <a:r>
              <a:rPr lang="en-US" dirty="0"/>
              <a:t> Example</a:t>
            </a:r>
            <a:br>
              <a:rPr lang="en-US" dirty="0"/>
            </a:br>
            <a:endParaRPr lang="en-US" dirty="0"/>
          </a:p>
        </p:txBody>
      </p:sp>
      <p:sp>
        <p:nvSpPr>
          <p:cNvPr id="3" name="Content Placeholder 2"/>
          <p:cNvSpPr>
            <a:spLocks noGrp="1"/>
          </p:cNvSpPr>
          <p:nvPr>
            <p:ph idx="1"/>
          </p:nvPr>
        </p:nvSpPr>
        <p:spPr/>
        <p:txBody>
          <a:bodyPr/>
          <a:lstStyle/>
          <a:p>
            <a:r>
              <a:rPr lang="en-US" dirty="0"/>
              <a:t>n the following example, we are implementing the </a:t>
            </a:r>
            <a:r>
              <a:rPr lang="en-US" dirty="0" err="1"/>
              <a:t>MouseAdapter</a:t>
            </a:r>
            <a:r>
              <a:rPr lang="en-US" dirty="0"/>
              <a:t> class. The </a:t>
            </a:r>
            <a:r>
              <a:rPr lang="en-US" dirty="0" err="1"/>
              <a:t>MouseListener</a:t>
            </a:r>
            <a:r>
              <a:rPr lang="en-US" dirty="0"/>
              <a:t> interface is added into the frame to listen the mouse event in the frame</a:t>
            </a:r>
            <a:r>
              <a:rPr lang="en-US" dirty="0" smtClean="0"/>
              <a:t>.</a:t>
            </a:r>
          </a:p>
          <a:p>
            <a:endParaRPr lang="en-US" dirty="0"/>
          </a:p>
          <a:p>
            <a:endParaRPr lang="en-US" dirty="0" smtClean="0"/>
          </a:p>
          <a:p>
            <a:r>
              <a:rPr lang="en-US" b="1" dirty="0"/>
              <a:t>MouseAdapterExample.java</a:t>
            </a:r>
            <a:endParaRPr lang="en-US" dirty="0"/>
          </a:p>
        </p:txBody>
      </p:sp>
    </p:spTree>
    <p:extLst>
      <p:ext uri="{BB962C8B-B14F-4D97-AF65-F5344CB8AC3E}">
        <p14:creationId xmlns:p14="http://schemas.microsoft.com/office/powerpoint/2010/main" val="1795177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335846"/>
            <a:ext cx="7467600" cy="5355312"/>
          </a:xfrm>
          <a:prstGeom prst="rect">
            <a:avLst/>
          </a:prstGeom>
        </p:spPr>
        <p:txBody>
          <a:bodyPr wrap="square">
            <a:spAutoFit/>
          </a:bodyPr>
          <a:lstStyle/>
          <a:p>
            <a:r>
              <a:rPr lang="en-US" dirty="0"/>
              <a:t>// importing the necessary libraries  </a:t>
            </a:r>
          </a:p>
          <a:p>
            <a:r>
              <a:rPr lang="en-US" b="1" dirty="0"/>
              <a:t>import</a:t>
            </a:r>
            <a:r>
              <a:rPr lang="en-US" dirty="0"/>
              <a:t> </a:t>
            </a:r>
            <a:r>
              <a:rPr lang="en-US" dirty="0" err="1"/>
              <a:t>java.awt</a:t>
            </a:r>
            <a:r>
              <a:rPr lang="en-US" dirty="0"/>
              <a:t>.*;    </a:t>
            </a:r>
          </a:p>
          <a:p>
            <a:r>
              <a:rPr lang="en-US" b="1" dirty="0"/>
              <a:t>import</a:t>
            </a:r>
            <a:r>
              <a:rPr lang="en-US" dirty="0"/>
              <a:t> </a:t>
            </a:r>
            <a:r>
              <a:rPr lang="en-US" dirty="0" err="1"/>
              <a:t>java.awt.event</a:t>
            </a:r>
            <a:r>
              <a:rPr lang="en-US" dirty="0"/>
              <a:t>.*;    </a:t>
            </a:r>
          </a:p>
          <a:p>
            <a:r>
              <a:rPr lang="en-US" dirty="0"/>
              <a:t>  </a:t>
            </a:r>
          </a:p>
          <a:p>
            <a:r>
              <a:rPr lang="en-US" dirty="0"/>
              <a:t>// class which inherits the </a:t>
            </a:r>
            <a:r>
              <a:rPr lang="en-US" dirty="0" err="1"/>
              <a:t>MouseAdapter</a:t>
            </a:r>
            <a:r>
              <a:rPr lang="en-US" dirty="0"/>
              <a:t> class  </a:t>
            </a:r>
          </a:p>
          <a:p>
            <a:r>
              <a:rPr lang="en-US" b="1" dirty="0"/>
              <a:t>public</a:t>
            </a:r>
            <a:r>
              <a:rPr lang="en-US" dirty="0"/>
              <a:t> </a:t>
            </a:r>
            <a:r>
              <a:rPr lang="en-US" b="1" dirty="0"/>
              <a:t>class</a:t>
            </a:r>
            <a:r>
              <a:rPr lang="en-US" dirty="0"/>
              <a:t> </a:t>
            </a:r>
            <a:r>
              <a:rPr lang="en-US" dirty="0" err="1"/>
              <a:t>MouseAdapterExample</a:t>
            </a:r>
            <a:r>
              <a:rPr lang="en-US" dirty="0"/>
              <a:t> </a:t>
            </a:r>
            <a:r>
              <a:rPr lang="en-US" b="1" dirty="0"/>
              <a:t>extends</a:t>
            </a:r>
            <a:r>
              <a:rPr lang="en-US" dirty="0"/>
              <a:t> </a:t>
            </a:r>
            <a:r>
              <a:rPr lang="en-US" dirty="0" err="1"/>
              <a:t>MouseAdapter</a:t>
            </a:r>
            <a:r>
              <a:rPr lang="en-US" dirty="0"/>
              <a:t> {    </a:t>
            </a:r>
          </a:p>
          <a:p>
            <a:r>
              <a:rPr lang="en-US" dirty="0"/>
              <a:t>// object of Frame class  </a:t>
            </a:r>
          </a:p>
          <a:p>
            <a:r>
              <a:rPr lang="en-US" dirty="0"/>
              <a:t>    Frame f;    </a:t>
            </a:r>
          </a:p>
          <a:p>
            <a:r>
              <a:rPr lang="en-US" dirty="0"/>
              <a:t>// class constructor  </a:t>
            </a:r>
          </a:p>
          <a:p>
            <a:r>
              <a:rPr lang="en-US" dirty="0"/>
              <a:t>    </a:t>
            </a:r>
            <a:r>
              <a:rPr lang="en-US" dirty="0" err="1"/>
              <a:t>MouseAdapterExample</a:t>
            </a:r>
            <a:r>
              <a:rPr lang="en-US" dirty="0"/>
              <a:t>() {    </a:t>
            </a:r>
          </a:p>
          <a:p>
            <a:r>
              <a:rPr lang="en-US" dirty="0"/>
              <a:t>// creating the frame with the title  </a:t>
            </a:r>
          </a:p>
          <a:p>
            <a:r>
              <a:rPr lang="en-US" dirty="0"/>
              <a:t>        f = </a:t>
            </a:r>
            <a:r>
              <a:rPr lang="en-US" b="1" dirty="0"/>
              <a:t>new</a:t>
            </a:r>
            <a:r>
              <a:rPr lang="en-US" dirty="0"/>
              <a:t> Frame ("Mouse Adapter");    </a:t>
            </a:r>
          </a:p>
          <a:p>
            <a:r>
              <a:rPr lang="en-US" dirty="0"/>
              <a:t>// adding </a:t>
            </a:r>
            <a:r>
              <a:rPr lang="en-US" dirty="0" err="1"/>
              <a:t>MouseListener</a:t>
            </a:r>
            <a:r>
              <a:rPr lang="en-US" dirty="0"/>
              <a:t> to the Frame  </a:t>
            </a:r>
          </a:p>
          <a:p>
            <a:r>
              <a:rPr lang="en-US" dirty="0"/>
              <a:t>        </a:t>
            </a:r>
            <a:r>
              <a:rPr lang="en-US" dirty="0" err="1"/>
              <a:t>f.addMouseListener</a:t>
            </a:r>
            <a:r>
              <a:rPr lang="en-US" dirty="0"/>
              <a:t>(</a:t>
            </a:r>
            <a:r>
              <a:rPr lang="en-US" b="1" dirty="0"/>
              <a:t>this</a:t>
            </a:r>
            <a:r>
              <a:rPr lang="en-US" dirty="0"/>
              <a:t>);    </a:t>
            </a:r>
          </a:p>
          <a:p>
            <a:r>
              <a:rPr lang="en-US" dirty="0"/>
              <a:t>   // setting the size, layout and visibility of the frame  </a:t>
            </a:r>
          </a:p>
          <a:p>
            <a:r>
              <a:rPr lang="en-US" dirty="0"/>
              <a:t>        </a:t>
            </a:r>
            <a:r>
              <a:rPr lang="en-US" dirty="0" err="1"/>
              <a:t>f.setSize</a:t>
            </a:r>
            <a:r>
              <a:rPr lang="en-US" dirty="0"/>
              <a:t> (300, 300);    </a:t>
            </a:r>
          </a:p>
          <a:p>
            <a:r>
              <a:rPr lang="en-US" dirty="0"/>
              <a:t>        </a:t>
            </a:r>
            <a:r>
              <a:rPr lang="en-US" dirty="0" err="1"/>
              <a:t>f.setLayout</a:t>
            </a:r>
            <a:r>
              <a:rPr lang="en-US" dirty="0"/>
              <a:t> (</a:t>
            </a:r>
            <a:r>
              <a:rPr lang="en-US" b="1" dirty="0"/>
              <a:t>null</a:t>
            </a:r>
            <a:r>
              <a:rPr lang="en-US" dirty="0"/>
              <a:t>);    </a:t>
            </a:r>
          </a:p>
          <a:p>
            <a:r>
              <a:rPr lang="en-US" dirty="0"/>
              <a:t>        </a:t>
            </a:r>
            <a:r>
              <a:rPr lang="en-US" dirty="0" err="1"/>
              <a:t>f.setVisible</a:t>
            </a:r>
            <a:r>
              <a:rPr lang="en-US" dirty="0"/>
              <a:t> (</a:t>
            </a:r>
            <a:r>
              <a:rPr lang="en-US" b="1" dirty="0"/>
              <a:t>true</a:t>
            </a:r>
            <a:r>
              <a:rPr lang="en-US" dirty="0"/>
              <a:t>);    </a:t>
            </a:r>
          </a:p>
          <a:p>
            <a:r>
              <a:rPr lang="en-US" dirty="0"/>
              <a:t>    }    </a:t>
            </a:r>
          </a:p>
        </p:txBody>
      </p:sp>
    </p:spTree>
    <p:extLst>
      <p:ext uri="{BB962C8B-B14F-4D97-AF65-F5344CB8AC3E}">
        <p14:creationId xmlns:p14="http://schemas.microsoft.com/office/powerpoint/2010/main" val="40409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89844"/>
            <a:ext cx="8077200" cy="4524315"/>
          </a:xfrm>
          <a:prstGeom prst="rect">
            <a:avLst/>
          </a:prstGeom>
        </p:spPr>
        <p:txBody>
          <a:bodyPr wrap="square">
            <a:spAutoFit/>
          </a:bodyPr>
          <a:lstStyle/>
          <a:p>
            <a:r>
              <a:rPr lang="en-US" dirty="0"/>
              <a:t>// overriding the </a:t>
            </a:r>
            <a:r>
              <a:rPr lang="en-US" dirty="0" err="1"/>
              <a:t>mouseClicked</a:t>
            </a:r>
            <a:r>
              <a:rPr lang="en-US" dirty="0"/>
              <a:t>() method of the </a:t>
            </a:r>
            <a:r>
              <a:rPr lang="en-US" dirty="0" err="1"/>
              <a:t>MouseAdapter</a:t>
            </a:r>
            <a:r>
              <a:rPr lang="en-US" dirty="0"/>
              <a:t> class  </a:t>
            </a:r>
          </a:p>
          <a:p>
            <a:r>
              <a:rPr lang="en-US" dirty="0"/>
              <a:t>    </a:t>
            </a:r>
            <a:r>
              <a:rPr lang="en-US" b="1" dirty="0"/>
              <a:t>public</a:t>
            </a:r>
            <a:r>
              <a:rPr lang="en-US" dirty="0"/>
              <a:t> </a:t>
            </a:r>
            <a:r>
              <a:rPr lang="en-US" b="1" dirty="0"/>
              <a:t>void</a:t>
            </a:r>
            <a:r>
              <a:rPr lang="en-US" dirty="0"/>
              <a:t> </a:t>
            </a:r>
            <a:r>
              <a:rPr lang="en-US" dirty="0" err="1"/>
              <a:t>mouseClicked</a:t>
            </a:r>
            <a:r>
              <a:rPr lang="en-US" dirty="0"/>
              <a:t> (</a:t>
            </a:r>
            <a:r>
              <a:rPr lang="en-US" dirty="0" err="1"/>
              <a:t>MouseEvent</a:t>
            </a:r>
            <a:r>
              <a:rPr lang="en-US" dirty="0"/>
              <a:t> e) {    </a:t>
            </a:r>
          </a:p>
          <a:p>
            <a:r>
              <a:rPr lang="en-US" dirty="0"/>
              <a:t>// creating the Graphics object and fetching them from the Frame object using </a:t>
            </a:r>
            <a:r>
              <a:rPr lang="en-US" dirty="0" err="1"/>
              <a:t>getGraphics</a:t>
            </a:r>
            <a:r>
              <a:rPr lang="en-US" dirty="0"/>
              <a:t>() method  </a:t>
            </a:r>
          </a:p>
          <a:p>
            <a:r>
              <a:rPr lang="en-US" dirty="0"/>
              <a:t>        Graphics g = </a:t>
            </a:r>
            <a:r>
              <a:rPr lang="en-US" dirty="0" err="1"/>
              <a:t>f.getGraphics</a:t>
            </a:r>
            <a:r>
              <a:rPr lang="en-US" dirty="0"/>
              <a:t>();    </a:t>
            </a:r>
          </a:p>
          <a:p>
            <a:r>
              <a:rPr lang="en-US" dirty="0"/>
              <a:t>// setting the color of graphics object  </a:t>
            </a:r>
          </a:p>
          <a:p>
            <a:r>
              <a:rPr lang="en-US" dirty="0"/>
              <a:t>        </a:t>
            </a:r>
            <a:r>
              <a:rPr lang="en-US" dirty="0" err="1"/>
              <a:t>g.setColor</a:t>
            </a:r>
            <a:r>
              <a:rPr lang="en-US" dirty="0"/>
              <a:t> (</a:t>
            </a:r>
            <a:r>
              <a:rPr lang="en-US" dirty="0" err="1"/>
              <a:t>Color.BLUE</a:t>
            </a:r>
            <a:r>
              <a:rPr lang="en-US" dirty="0"/>
              <a:t>);    </a:t>
            </a:r>
          </a:p>
          <a:p>
            <a:r>
              <a:rPr lang="en-US" dirty="0"/>
              <a:t>// setting the shape of graphics object  </a:t>
            </a:r>
          </a:p>
          <a:p>
            <a:r>
              <a:rPr lang="en-US" dirty="0"/>
              <a:t>        </a:t>
            </a:r>
            <a:r>
              <a:rPr lang="en-US" dirty="0" err="1"/>
              <a:t>g.fillOval</a:t>
            </a:r>
            <a:r>
              <a:rPr lang="en-US" dirty="0"/>
              <a:t> (</a:t>
            </a:r>
            <a:r>
              <a:rPr lang="en-US" dirty="0" err="1"/>
              <a:t>e.getX</a:t>
            </a:r>
            <a:r>
              <a:rPr lang="en-US" dirty="0"/>
              <a:t>(), </a:t>
            </a:r>
            <a:r>
              <a:rPr lang="en-US" dirty="0" err="1"/>
              <a:t>e.getY</a:t>
            </a:r>
            <a:r>
              <a:rPr lang="en-US" dirty="0"/>
              <a:t>(), 30, 30);    </a:t>
            </a:r>
          </a:p>
          <a:p>
            <a:r>
              <a:rPr lang="en-US" dirty="0"/>
              <a:t>    }    </a:t>
            </a:r>
          </a:p>
          <a:p>
            <a:r>
              <a:rPr lang="en-US" dirty="0"/>
              <a:t>  // main method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r>
              <a:rPr lang="en-US" b="1" dirty="0"/>
              <a:t>new</a:t>
            </a:r>
            <a:r>
              <a:rPr lang="en-US" dirty="0"/>
              <a:t> </a:t>
            </a:r>
            <a:r>
              <a:rPr lang="en-US" dirty="0" err="1"/>
              <a:t>MouseAdapterExample</a:t>
            </a:r>
            <a:r>
              <a:rPr lang="en-US" dirty="0"/>
              <a:t>();    </a:t>
            </a:r>
          </a:p>
          <a:p>
            <a:r>
              <a:rPr lang="en-US" dirty="0"/>
              <a:t>}    </a:t>
            </a:r>
          </a:p>
          <a:p>
            <a:r>
              <a:rPr lang="en-US" dirty="0"/>
              <a:t>}    </a:t>
            </a:r>
            <a:endParaRPr lang="en-US" dirty="0" smtClean="0"/>
          </a:p>
          <a:p>
            <a:endParaRPr lang="en-US" dirty="0"/>
          </a:p>
        </p:txBody>
      </p:sp>
    </p:spTree>
    <p:extLst>
      <p:ext uri="{BB962C8B-B14F-4D97-AF65-F5344CB8AC3E}">
        <p14:creationId xmlns:p14="http://schemas.microsoft.com/office/powerpoint/2010/main" val="3912869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309" t="21706" r="55441" b="31529"/>
          <a:stretch/>
        </p:blipFill>
        <p:spPr bwMode="auto">
          <a:xfrm>
            <a:off x="1295400" y="838200"/>
            <a:ext cx="68580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65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762000"/>
            <a:ext cx="7924800" cy="5355312"/>
          </a:xfrm>
          <a:prstGeom prst="rect">
            <a:avLst/>
          </a:prstGeom>
        </p:spPr>
        <p:txBody>
          <a:bodyPr wrap="square">
            <a:spAutoFit/>
          </a:bodyPr>
          <a:lstStyle/>
          <a:p>
            <a:pPr algn="just"/>
            <a:r>
              <a:rPr lang="en-US" sz="2800" dirty="0"/>
              <a:t>In JAVA, an adapter class </a:t>
            </a:r>
            <a:r>
              <a:rPr lang="en-US" sz="2800" b="1" dirty="0"/>
              <a:t>allows the default implementation of listener interfaces</a:t>
            </a:r>
            <a:r>
              <a:rPr lang="en-US" sz="2800" dirty="0"/>
              <a:t>. The notion of listener interfaces stems from the Delegation Event Model. It is one of the many techniques used to handle events in Graphical User Interface (GUI) programming languages, such as JAVA</a:t>
            </a:r>
            <a:r>
              <a:rPr lang="en-US" sz="2800" dirty="0" smtClean="0"/>
              <a:t>.</a:t>
            </a:r>
          </a:p>
          <a:p>
            <a:endParaRPr lang="en-US" dirty="0"/>
          </a:p>
          <a:p>
            <a:r>
              <a:rPr lang="en-IN" sz="2800" b="1" dirty="0"/>
              <a:t>Adapter Class: </a:t>
            </a:r>
            <a:r>
              <a:rPr lang="en-IN" sz="2800" dirty="0"/>
              <a:t>Listener </a:t>
            </a:r>
            <a:r>
              <a:rPr lang="en-IN" sz="2800" dirty="0" smtClean="0"/>
              <a:t>Interface</a:t>
            </a:r>
          </a:p>
          <a:p>
            <a:endParaRPr lang="en-IN" sz="2800" dirty="0"/>
          </a:p>
          <a:p>
            <a:r>
              <a:rPr lang="en-IN" sz="2800" b="1" dirty="0" err="1"/>
              <a:t>MouseAdapter</a:t>
            </a:r>
            <a:r>
              <a:rPr lang="en-IN" sz="2800" b="1" dirty="0"/>
              <a:t>: </a:t>
            </a:r>
            <a:r>
              <a:rPr lang="en-IN" sz="2800" dirty="0" err="1"/>
              <a:t>MouseListener</a:t>
            </a:r>
            <a:endParaRPr lang="en-IN" sz="2800"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72295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219200"/>
            <a:ext cx="7620000" cy="4401205"/>
          </a:xfrm>
          <a:prstGeom prst="rect">
            <a:avLst/>
          </a:prstGeom>
        </p:spPr>
        <p:txBody>
          <a:bodyPr wrap="square">
            <a:spAutoFit/>
          </a:bodyPr>
          <a:lstStyle/>
          <a:p>
            <a:pPr algn="just"/>
            <a:r>
              <a:rPr lang="en-US" sz="4000" dirty="0">
                <a:latin typeface="Times New Roman" panose="02020603050405020304" pitchFamily="18" charset="0"/>
                <a:cs typeface="Times New Roman" panose="02020603050405020304" pitchFamily="18" charset="0"/>
              </a:rPr>
              <a:t>Java adapter classes </a:t>
            </a:r>
            <a:r>
              <a:rPr lang="en-US" sz="4000" i="1" dirty="0">
                <a:latin typeface="Times New Roman" panose="02020603050405020304" pitchFamily="18" charset="0"/>
                <a:cs typeface="Times New Roman" panose="02020603050405020304" pitchFamily="18" charset="0"/>
              </a:rPr>
              <a:t>provide the default implementation of listener </a:t>
            </a:r>
            <a:r>
              <a:rPr lang="en-US" sz="4000" i="1" dirty="0">
                <a:latin typeface="Times New Roman" panose="02020603050405020304" pitchFamily="18" charset="0"/>
                <a:cs typeface="Times New Roman" panose="02020603050405020304" pitchFamily="18" charset="0"/>
                <a:hlinkClick r:id="rId2"/>
              </a:rPr>
              <a:t>interfaces</a:t>
            </a:r>
            <a:r>
              <a:rPr lang="en-US" sz="4000" dirty="0">
                <a:latin typeface="Times New Roman" panose="02020603050405020304" pitchFamily="18" charset="0"/>
                <a:cs typeface="Times New Roman" panose="02020603050405020304" pitchFamily="18" charset="0"/>
              </a:rPr>
              <a:t>. If </a:t>
            </a:r>
            <a:r>
              <a:rPr lang="en-US" sz="4000" dirty="0" smtClean="0">
                <a:latin typeface="Times New Roman" panose="02020603050405020304" pitchFamily="18" charset="0"/>
                <a:cs typeface="Times New Roman" panose="02020603050405020304" pitchFamily="18" charset="0"/>
              </a:rPr>
              <a:t>we </a:t>
            </a:r>
            <a:r>
              <a:rPr lang="en-US" sz="4000" dirty="0">
                <a:latin typeface="Times New Roman" panose="02020603050405020304" pitchFamily="18" charset="0"/>
                <a:cs typeface="Times New Roman" panose="02020603050405020304" pitchFamily="18" charset="0"/>
              </a:rPr>
              <a:t>inherit the adapter class, </a:t>
            </a:r>
            <a:r>
              <a:rPr lang="en-US" sz="4000" dirty="0" smtClean="0">
                <a:latin typeface="Times New Roman" panose="02020603050405020304" pitchFamily="18" charset="0"/>
                <a:cs typeface="Times New Roman" panose="02020603050405020304" pitchFamily="18" charset="0"/>
              </a:rPr>
              <a:t>we </a:t>
            </a:r>
            <a:r>
              <a:rPr lang="en-US" sz="4000" dirty="0">
                <a:latin typeface="Times New Roman" panose="02020603050405020304" pitchFamily="18" charset="0"/>
                <a:cs typeface="Times New Roman" panose="02020603050405020304" pitchFamily="18" charset="0"/>
              </a:rPr>
              <a:t>will not be forced to provide the implementation of all the methods of listener interfaces. So it </a:t>
            </a:r>
            <a:r>
              <a:rPr lang="en-US" sz="4000" i="1" dirty="0">
                <a:latin typeface="Times New Roman" panose="02020603050405020304" pitchFamily="18" charset="0"/>
                <a:cs typeface="Times New Roman" panose="02020603050405020304" pitchFamily="18" charset="0"/>
              </a:rPr>
              <a:t>saves code</a:t>
            </a:r>
            <a:r>
              <a:rPr lang="en-US" sz="4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76474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81000"/>
            <a:ext cx="5334000" cy="461665"/>
          </a:xfrm>
          <a:prstGeom prst="rect">
            <a:avLst/>
          </a:prstGeom>
        </p:spPr>
        <p:txBody>
          <a:bodyPr wrap="square">
            <a:spAutoFit/>
          </a:bodyPr>
          <a:lstStyle/>
          <a:p>
            <a:r>
              <a:rPr lang="en-US" sz="2400" dirty="0"/>
              <a:t>Pros of using Adapter classes:</a:t>
            </a:r>
          </a:p>
        </p:txBody>
      </p:sp>
      <p:sp>
        <p:nvSpPr>
          <p:cNvPr id="3" name="Rectangle 2"/>
          <p:cNvSpPr/>
          <p:nvPr/>
        </p:nvSpPr>
        <p:spPr>
          <a:xfrm>
            <a:off x="1066800" y="1997839"/>
            <a:ext cx="6934200" cy="1938992"/>
          </a:xfrm>
          <a:prstGeom prst="rect">
            <a:avLst/>
          </a:prstGeom>
        </p:spPr>
        <p:txBody>
          <a:bodyPr wrap="square">
            <a:spAutoFit/>
          </a:bodyPr>
          <a:lstStyle/>
          <a:p>
            <a:r>
              <a:rPr lang="en-US" sz="2000" dirty="0"/>
              <a:t>It assists the unrelated classes to work </a:t>
            </a:r>
            <a:r>
              <a:rPr lang="en-US" sz="2000" dirty="0" smtClean="0"/>
              <a:t>combined.</a:t>
            </a:r>
            <a:endParaRPr lang="en-US" sz="2000" dirty="0"/>
          </a:p>
          <a:p>
            <a:r>
              <a:rPr lang="en-US" sz="2000" dirty="0"/>
              <a:t>It provides ways to use classes in different ways.</a:t>
            </a:r>
          </a:p>
          <a:p>
            <a:r>
              <a:rPr lang="en-US" sz="2000" dirty="0"/>
              <a:t>It increases the transparency of classes.</a:t>
            </a:r>
          </a:p>
          <a:p>
            <a:r>
              <a:rPr lang="en-US" sz="2000" dirty="0"/>
              <a:t>It provides a way to include related patterns in the class.</a:t>
            </a:r>
          </a:p>
          <a:p>
            <a:r>
              <a:rPr lang="en-US" sz="2000" dirty="0"/>
              <a:t>It provides a pluggable kit for developing an application.</a:t>
            </a:r>
          </a:p>
          <a:p>
            <a:r>
              <a:rPr lang="en-US" sz="2000" dirty="0"/>
              <a:t>It increases the reusability of the class</a:t>
            </a:r>
            <a:r>
              <a:rPr lang="en-US" dirty="0"/>
              <a:t>.</a:t>
            </a:r>
          </a:p>
        </p:txBody>
      </p:sp>
      <p:sp>
        <p:nvSpPr>
          <p:cNvPr id="5" name="Rectangle 4"/>
          <p:cNvSpPr/>
          <p:nvPr/>
        </p:nvSpPr>
        <p:spPr>
          <a:xfrm>
            <a:off x="457200" y="4535269"/>
            <a:ext cx="8077199" cy="1477328"/>
          </a:xfrm>
          <a:prstGeom prst="rect">
            <a:avLst/>
          </a:prstGeom>
        </p:spPr>
        <p:txBody>
          <a:bodyPr wrap="square">
            <a:spAutoFit/>
          </a:bodyPr>
          <a:lstStyle/>
          <a:p>
            <a:r>
              <a:rPr lang="en-US" dirty="0"/>
              <a:t>The adapter classes are found </a:t>
            </a:r>
          </a:p>
          <a:p>
            <a:endParaRPr lang="en-US" b="1" dirty="0" smtClean="0"/>
          </a:p>
          <a:p>
            <a:r>
              <a:rPr lang="en-US" b="1" dirty="0" err="1" smtClean="0"/>
              <a:t>java.awt.event</a:t>
            </a:r>
            <a:r>
              <a:rPr lang="en-US" b="1" dirty="0" smtClean="0"/>
              <a:t>,</a:t>
            </a:r>
          </a:p>
          <a:p>
            <a:r>
              <a:rPr lang="en-US" b="1" dirty="0" err="1" smtClean="0"/>
              <a:t>java.awt.dnd</a:t>
            </a:r>
            <a:r>
              <a:rPr lang="en-US" b="1" dirty="0" smtClean="0"/>
              <a:t>,</a:t>
            </a:r>
          </a:p>
          <a:p>
            <a:r>
              <a:rPr lang="en-US" dirty="0" smtClean="0"/>
              <a:t>and </a:t>
            </a:r>
            <a:r>
              <a:rPr lang="en-US" b="1" dirty="0" err="1" smtClean="0"/>
              <a:t>javax.swing.event</a:t>
            </a:r>
            <a:r>
              <a:rPr lang="en-US" b="1" dirty="0" smtClean="0"/>
              <a:t> </a:t>
            </a:r>
            <a:r>
              <a:rPr lang="en-US" dirty="0" smtClean="0"/>
              <a:t> </a:t>
            </a:r>
            <a:r>
              <a:rPr lang="en-US" dirty="0" smtClean="0">
                <a:hlinkClick r:id="rId2"/>
              </a:rPr>
              <a:t>packages</a:t>
            </a:r>
            <a:r>
              <a:rPr lang="en-US" dirty="0" smtClean="0"/>
              <a:t>.</a:t>
            </a:r>
            <a:endParaRPr lang="en-US" dirty="0"/>
          </a:p>
        </p:txBody>
      </p:sp>
    </p:spTree>
    <p:extLst>
      <p:ext uri="{BB962C8B-B14F-4D97-AF65-F5344CB8AC3E}">
        <p14:creationId xmlns:p14="http://schemas.microsoft.com/office/powerpoint/2010/main" val="32061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java.awt.event</a:t>
            </a:r>
            <a:r>
              <a:rPr lang="en-US" dirty="0"/>
              <a:t> Adapter classes</a:t>
            </a:r>
            <a:br>
              <a:rPr lang="en-US" dirty="0"/>
            </a:br>
            <a:endParaRPr lang="en-US" dirty="0"/>
          </a:p>
        </p:txBody>
      </p:sp>
      <p:graphicFrame>
        <p:nvGraphicFramePr>
          <p:cNvPr id="4" name="Content Placeholder 3"/>
          <p:cNvGraphicFramePr>
            <a:graphicFrameLocks noGrp="1"/>
          </p:cNvGraphicFramePr>
          <p:nvPr>
            <p:ph idx="1"/>
          </p:nvPr>
        </p:nvGraphicFramePr>
        <p:xfrm>
          <a:off x="1273297" y="1904841"/>
          <a:ext cx="6597406" cy="3916680"/>
        </p:xfrm>
        <a:graphic>
          <a:graphicData uri="http://schemas.openxmlformats.org/drawingml/2006/table">
            <a:tbl>
              <a:tblPr/>
              <a:tblGrid>
                <a:gridCol w="3298703"/>
                <a:gridCol w="3298703"/>
              </a:tblGrid>
              <a:tr h="0">
                <a:tc>
                  <a:txBody>
                    <a:bodyPr/>
                    <a:lstStyle/>
                    <a:p>
                      <a:pPr algn="l" fontAlgn="t"/>
                      <a:r>
                        <a:rPr lang="en-US">
                          <a:solidFill>
                            <a:srgbClr val="000000"/>
                          </a:solidFill>
                          <a:effectLst/>
                          <a:latin typeface="times new roman"/>
                        </a:rPr>
                        <a:t>Adapter class</a:t>
                      </a:r>
                    </a:p>
                  </a:txBody>
                  <a:tcPr marL="114300" marR="114300" marT="114300" marB="114300">
                    <a:lnL w="9525" cap="flat" cmpd="sng" algn="ctr">
                      <a:solidFill>
                        <a:srgbClr val="501166"/>
                      </a:solidFill>
                      <a:prstDash val="solid"/>
                      <a:round/>
                      <a:headEnd type="none" w="med" len="med"/>
                      <a:tailEnd type="none" w="med" len="med"/>
                    </a:lnL>
                    <a:lnR w="9525" cap="flat" cmpd="sng" algn="ctr">
                      <a:solidFill>
                        <a:srgbClr val="501166"/>
                      </a:solidFill>
                      <a:prstDash val="solid"/>
                      <a:round/>
                      <a:headEnd type="none" w="med" len="med"/>
                      <a:tailEnd type="none" w="med" len="med"/>
                    </a:lnR>
                    <a:lnT w="9525" cap="flat" cmpd="sng" algn="ctr">
                      <a:solidFill>
                        <a:srgbClr val="50116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Listener interface</a:t>
                      </a:r>
                    </a:p>
                  </a:txBody>
                  <a:tcPr marL="114300" marR="114300" marT="114300" marB="114300">
                    <a:lnL w="9525" cap="flat" cmpd="sng" algn="ctr">
                      <a:solidFill>
                        <a:srgbClr val="501166"/>
                      </a:solidFill>
                      <a:prstDash val="solid"/>
                      <a:round/>
                      <a:headEnd type="none" w="med" len="med"/>
                      <a:tailEnd type="none" w="med" len="med"/>
                    </a:lnL>
                    <a:lnR w="9525" cap="flat" cmpd="sng" algn="ctr">
                      <a:solidFill>
                        <a:srgbClr val="501166"/>
                      </a:solidFill>
                      <a:prstDash val="solid"/>
                      <a:round/>
                      <a:headEnd type="none" w="med" len="med"/>
                      <a:tailEnd type="none" w="med" len="med"/>
                    </a:lnR>
                    <a:lnT w="9525" cap="flat" cmpd="sng" algn="ctr">
                      <a:solidFill>
                        <a:srgbClr val="50116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WindowAdapter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u="none" strike="noStrike">
                          <a:solidFill>
                            <a:srgbClr val="008000"/>
                          </a:solidFill>
                          <a:effectLst/>
                          <a:latin typeface="inter-regular"/>
                          <a:hlinkClick r:id="rId2"/>
                        </a:rPr>
                        <a:t>WindowListener</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KeyAdapter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u="none" strike="noStrike">
                          <a:solidFill>
                            <a:srgbClr val="008000"/>
                          </a:solidFill>
                          <a:effectLst/>
                          <a:latin typeface="inter-regular"/>
                          <a:hlinkClick r:id="rId3"/>
                        </a:rPr>
                        <a:t>KeyListener</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MouseAdapter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u="none" strike="noStrike">
                          <a:solidFill>
                            <a:srgbClr val="008000"/>
                          </a:solidFill>
                          <a:effectLst/>
                          <a:latin typeface="inter-regular"/>
                          <a:hlinkClick r:id="rId4"/>
                        </a:rPr>
                        <a:t>MouseListener</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MouseMotionAdapter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u="none" strike="noStrike">
                          <a:solidFill>
                            <a:srgbClr val="008000"/>
                          </a:solidFill>
                          <a:effectLst/>
                          <a:latin typeface="inter-regular"/>
                          <a:hlinkClick r:id="rId5"/>
                        </a:rPr>
                        <a:t>MouseMotionListener</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FocusAdapter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FocusListener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ComponentAdapter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ComponentListener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ContainerAdapter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ContainerListener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HierarchyBoundsAdapter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err="1">
                          <a:solidFill>
                            <a:srgbClr val="333333"/>
                          </a:solidFill>
                          <a:effectLst/>
                          <a:latin typeface="inter-regular"/>
                        </a:rPr>
                        <a:t>HierarchyBoundsListener</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917522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java.awt.dnd</a:t>
            </a:r>
            <a:r>
              <a:rPr lang="en-US" dirty="0"/>
              <a:t> Adapter classes</a:t>
            </a:r>
            <a:br>
              <a:rPr lang="en-US" dirty="0"/>
            </a:br>
            <a:endParaRPr lang="en-US" dirty="0"/>
          </a:p>
        </p:txBody>
      </p:sp>
      <p:graphicFrame>
        <p:nvGraphicFramePr>
          <p:cNvPr id="4" name="Content Placeholder 3"/>
          <p:cNvGraphicFramePr>
            <a:graphicFrameLocks noGrp="1"/>
          </p:cNvGraphicFramePr>
          <p:nvPr>
            <p:ph idx="1"/>
          </p:nvPr>
        </p:nvGraphicFramePr>
        <p:xfrm>
          <a:off x="1273297" y="3185001"/>
          <a:ext cx="6597406" cy="1356360"/>
        </p:xfrm>
        <a:graphic>
          <a:graphicData uri="http://schemas.openxmlformats.org/drawingml/2006/table">
            <a:tbl>
              <a:tblPr/>
              <a:tblGrid>
                <a:gridCol w="3298703"/>
                <a:gridCol w="3298703"/>
              </a:tblGrid>
              <a:tr h="0">
                <a:tc>
                  <a:txBody>
                    <a:bodyPr/>
                    <a:lstStyle/>
                    <a:p>
                      <a:pPr algn="l" fontAlgn="t"/>
                      <a:r>
                        <a:rPr lang="en-US" dirty="0">
                          <a:solidFill>
                            <a:srgbClr val="000000"/>
                          </a:solidFill>
                          <a:effectLst/>
                          <a:latin typeface="times new roman"/>
                        </a:rPr>
                        <a:t>Adapter class</a:t>
                      </a:r>
                    </a:p>
                  </a:txBody>
                  <a:tcPr marL="114300" marR="114300" marT="114300" marB="114300">
                    <a:lnL w="9525" cap="flat" cmpd="sng" algn="ctr">
                      <a:solidFill>
                        <a:srgbClr val="F07F65"/>
                      </a:solidFill>
                      <a:prstDash val="solid"/>
                      <a:round/>
                      <a:headEnd type="none" w="med" len="med"/>
                      <a:tailEnd type="none" w="med" len="med"/>
                    </a:lnL>
                    <a:lnR w="9525" cap="flat" cmpd="sng" algn="ctr">
                      <a:solidFill>
                        <a:srgbClr val="F07F65"/>
                      </a:solidFill>
                      <a:prstDash val="solid"/>
                      <a:round/>
                      <a:headEnd type="none" w="med" len="med"/>
                      <a:tailEnd type="none" w="med" len="med"/>
                    </a:lnR>
                    <a:lnT w="9525" cap="flat" cmpd="sng" algn="ctr">
                      <a:solidFill>
                        <a:srgbClr val="F07F6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Listener interface</a:t>
                      </a:r>
                    </a:p>
                  </a:txBody>
                  <a:tcPr marL="114300" marR="114300" marT="114300" marB="114300">
                    <a:lnL w="9525" cap="flat" cmpd="sng" algn="ctr">
                      <a:solidFill>
                        <a:srgbClr val="F07F65"/>
                      </a:solidFill>
                      <a:prstDash val="solid"/>
                      <a:round/>
                      <a:headEnd type="none" w="med" len="med"/>
                      <a:tailEnd type="none" w="med" len="med"/>
                    </a:lnL>
                    <a:lnR w="9525" cap="flat" cmpd="sng" algn="ctr">
                      <a:solidFill>
                        <a:srgbClr val="F07F65"/>
                      </a:solidFill>
                      <a:prstDash val="solid"/>
                      <a:round/>
                      <a:headEnd type="none" w="med" len="med"/>
                      <a:tailEnd type="none" w="med" len="med"/>
                    </a:lnR>
                    <a:lnT w="9525" cap="flat" cmpd="sng" algn="ctr">
                      <a:solidFill>
                        <a:srgbClr val="F07F6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DragSourceAdapter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DragSourceListener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DragTargetAdapter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err="1">
                          <a:solidFill>
                            <a:srgbClr val="333333"/>
                          </a:solidFill>
                          <a:effectLst/>
                          <a:latin typeface="inter-regular"/>
                        </a:rPr>
                        <a:t>DragTargetListener</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22360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javax.swing.event</a:t>
            </a:r>
            <a:r>
              <a:rPr lang="en-US" dirty="0"/>
              <a:t> Adapter classes</a:t>
            </a:r>
            <a:br>
              <a:rPr lang="en-US" dirty="0"/>
            </a:br>
            <a:endParaRPr lang="en-US" dirty="0"/>
          </a:p>
        </p:txBody>
      </p:sp>
      <p:graphicFrame>
        <p:nvGraphicFramePr>
          <p:cNvPr id="4" name="Content Placeholder 3"/>
          <p:cNvGraphicFramePr>
            <a:graphicFrameLocks noGrp="1"/>
          </p:cNvGraphicFramePr>
          <p:nvPr>
            <p:ph idx="1"/>
          </p:nvPr>
        </p:nvGraphicFramePr>
        <p:xfrm>
          <a:off x="1273297" y="3185001"/>
          <a:ext cx="6597406" cy="1356360"/>
        </p:xfrm>
        <a:graphic>
          <a:graphicData uri="http://schemas.openxmlformats.org/drawingml/2006/table">
            <a:tbl>
              <a:tblPr/>
              <a:tblGrid>
                <a:gridCol w="3298703"/>
                <a:gridCol w="3298703"/>
              </a:tblGrid>
              <a:tr h="0">
                <a:tc>
                  <a:txBody>
                    <a:bodyPr/>
                    <a:lstStyle/>
                    <a:p>
                      <a:pPr algn="l" fontAlgn="t"/>
                      <a:r>
                        <a:rPr lang="en-US">
                          <a:solidFill>
                            <a:srgbClr val="000000"/>
                          </a:solidFill>
                          <a:effectLst/>
                          <a:latin typeface="times new roman"/>
                        </a:rPr>
                        <a:t>Adapter class</a:t>
                      </a:r>
                    </a:p>
                  </a:txBody>
                  <a:tcPr marL="114300" marR="114300" marT="114300" marB="114300">
                    <a:lnL w="9525" cap="flat" cmpd="sng" algn="ctr">
                      <a:solidFill>
                        <a:srgbClr val="E0DAD9"/>
                      </a:solidFill>
                      <a:prstDash val="solid"/>
                      <a:round/>
                      <a:headEnd type="none" w="med" len="med"/>
                      <a:tailEnd type="none" w="med" len="med"/>
                    </a:lnL>
                    <a:lnR w="9525" cap="flat" cmpd="sng" algn="ctr">
                      <a:solidFill>
                        <a:srgbClr val="E0DAD9"/>
                      </a:solidFill>
                      <a:prstDash val="solid"/>
                      <a:round/>
                      <a:headEnd type="none" w="med" len="med"/>
                      <a:tailEnd type="none" w="med" len="med"/>
                    </a:lnR>
                    <a:lnT w="9525" cap="flat" cmpd="sng" algn="ctr">
                      <a:solidFill>
                        <a:srgbClr val="E0DAD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Listener interface</a:t>
                      </a:r>
                    </a:p>
                  </a:txBody>
                  <a:tcPr marL="114300" marR="114300" marT="114300" marB="114300">
                    <a:lnL w="9525" cap="flat" cmpd="sng" algn="ctr">
                      <a:solidFill>
                        <a:srgbClr val="E0DAD9"/>
                      </a:solidFill>
                      <a:prstDash val="solid"/>
                      <a:round/>
                      <a:headEnd type="none" w="med" len="med"/>
                      <a:tailEnd type="none" w="med" len="med"/>
                    </a:lnL>
                    <a:lnR w="9525" cap="flat" cmpd="sng" algn="ctr">
                      <a:solidFill>
                        <a:srgbClr val="E0DAD9"/>
                      </a:solidFill>
                      <a:prstDash val="solid"/>
                      <a:round/>
                      <a:headEnd type="none" w="med" len="med"/>
                      <a:tailEnd type="none" w="med" len="med"/>
                    </a:lnR>
                    <a:lnT w="9525" cap="flat" cmpd="sng" algn="ctr">
                      <a:solidFill>
                        <a:srgbClr val="E0DAD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MouseInputAdapter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MouseInputListener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InternalFrameAdapter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err="1">
                          <a:solidFill>
                            <a:srgbClr val="333333"/>
                          </a:solidFill>
                          <a:effectLst/>
                          <a:latin typeface="inter-regular"/>
                        </a:rPr>
                        <a:t>InternalFrameListener</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5304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smtClean="0"/>
              <a:t/>
            </a:r>
            <a:br>
              <a:rPr lang="en-US" dirty="0" smtClean="0"/>
            </a:br>
            <a:r>
              <a:rPr lang="en-US" dirty="0"/>
              <a:t/>
            </a:r>
            <a:br>
              <a:rPr lang="en-US" dirty="0"/>
            </a:br>
            <a:r>
              <a:rPr lang="en-US" dirty="0" smtClean="0"/>
              <a:t>Java </a:t>
            </a:r>
            <a:r>
              <a:rPr lang="en-US" dirty="0" err="1" smtClean="0"/>
              <a:t>WindowAdapter</a:t>
            </a:r>
            <a:r>
              <a:rPr lang="en-US" dirty="0" smtClean="0"/>
              <a:t> Example</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6096000"/>
          </a:xfrm>
        </p:spPr>
        <p:txBody>
          <a:bodyPr>
            <a:noAutofit/>
          </a:bodyPr>
          <a:lstStyle/>
          <a:p>
            <a:r>
              <a:rPr lang="en-US" sz="1100" b="1" dirty="0" smtClean="0"/>
              <a:t>AdapterExample.java</a:t>
            </a:r>
          </a:p>
          <a:p>
            <a:r>
              <a:rPr lang="en-US" sz="1100" dirty="0"/>
              <a:t>// importing the necessary libraries  </a:t>
            </a:r>
          </a:p>
          <a:p>
            <a:r>
              <a:rPr lang="en-US" sz="1100" b="1" dirty="0"/>
              <a:t>import</a:t>
            </a:r>
            <a:r>
              <a:rPr lang="en-US" sz="1100" dirty="0"/>
              <a:t> </a:t>
            </a:r>
            <a:r>
              <a:rPr lang="en-US" sz="1100" dirty="0" err="1"/>
              <a:t>java.awt</a:t>
            </a:r>
            <a:r>
              <a:rPr lang="en-US" sz="1100" dirty="0"/>
              <a:t>.*;    </a:t>
            </a:r>
          </a:p>
          <a:p>
            <a:r>
              <a:rPr lang="en-US" sz="1100" b="1" dirty="0"/>
              <a:t>import</a:t>
            </a:r>
            <a:r>
              <a:rPr lang="en-US" sz="1100" dirty="0"/>
              <a:t> </a:t>
            </a:r>
            <a:r>
              <a:rPr lang="en-US" sz="1100" dirty="0" err="1"/>
              <a:t>java.awt.event</a:t>
            </a:r>
            <a:r>
              <a:rPr lang="en-US" sz="1100" dirty="0"/>
              <a:t>.*;    </a:t>
            </a:r>
          </a:p>
          <a:p>
            <a:r>
              <a:rPr lang="en-US" sz="1100" dirty="0"/>
              <a:t>  </a:t>
            </a:r>
          </a:p>
          <a:p>
            <a:r>
              <a:rPr lang="en-US" sz="1100" b="1" dirty="0"/>
              <a:t>public</a:t>
            </a:r>
            <a:r>
              <a:rPr lang="en-US" sz="1100" dirty="0"/>
              <a:t> </a:t>
            </a:r>
            <a:r>
              <a:rPr lang="en-US" sz="1100" b="1" dirty="0"/>
              <a:t>class</a:t>
            </a:r>
            <a:r>
              <a:rPr lang="en-US" sz="1100" dirty="0"/>
              <a:t> </a:t>
            </a:r>
            <a:r>
              <a:rPr lang="en-US" sz="1100" dirty="0" err="1"/>
              <a:t>AdapterExample</a:t>
            </a:r>
            <a:r>
              <a:rPr lang="en-US" sz="1100" dirty="0"/>
              <a:t> {  </a:t>
            </a:r>
          </a:p>
          <a:p>
            <a:r>
              <a:rPr lang="en-US" sz="1100" dirty="0"/>
              <a:t>// object of Frame    </a:t>
            </a:r>
          </a:p>
          <a:p>
            <a:r>
              <a:rPr lang="en-US" sz="1100" dirty="0"/>
              <a:t>    Frame f;    </a:t>
            </a:r>
          </a:p>
          <a:p>
            <a:r>
              <a:rPr lang="en-US" sz="1100" dirty="0"/>
              <a:t>// class constructor  </a:t>
            </a:r>
          </a:p>
          <a:p>
            <a:r>
              <a:rPr lang="en-US" sz="1100" dirty="0"/>
              <a:t>    </a:t>
            </a:r>
            <a:r>
              <a:rPr lang="en-US" sz="1100" dirty="0" err="1"/>
              <a:t>AdapterExample</a:t>
            </a:r>
            <a:r>
              <a:rPr lang="en-US" sz="1100" dirty="0"/>
              <a:t>() {    </a:t>
            </a:r>
          </a:p>
          <a:p>
            <a:r>
              <a:rPr lang="en-US" sz="1100" dirty="0"/>
              <a:t>// creating a frame with the title  </a:t>
            </a:r>
          </a:p>
          <a:p>
            <a:r>
              <a:rPr lang="en-US" sz="1100" dirty="0"/>
              <a:t>        f = </a:t>
            </a:r>
            <a:r>
              <a:rPr lang="en-US" sz="1100" b="1" dirty="0"/>
              <a:t>new</a:t>
            </a:r>
            <a:r>
              <a:rPr lang="en-US" sz="1100" dirty="0"/>
              <a:t> Frame ("Window Adapter");    </a:t>
            </a:r>
          </a:p>
          <a:p>
            <a:r>
              <a:rPr lang="en-US" sz="1100" dirty="0"/>
              <a:t>// adding the </a:t>
            </a:r>
            <a:r>
              <a:rPr lang="en-US" sz="1100" dirty="0" err="1"/>
              <a:t>WindowListener</a:t>
            </a:r>
            <a:r>
              <a:rPr lang="en-US" sz="1100" dirty="0"/>
              <a:t> to the frame  </a:t>
            </a:r>
          </a:p>
          <a:p>
            <a:r>
              <a:rPr lang="en-US" sz="1100" dirty="0"/>
              <a:t>// overriding the </a:t>
            </a:r>
            <a:r>
              <a:rPr lang="en-US" sz="1100" dirty="0" err="1"/>
              <a:t>windowClosing</a:t>
            </a:r>
            <a:r>
              <a:rPr lang="en-US" sz="1100" dirty="0"/>
              <a:t>() method   </a:t>
            </a:r>
          </a:p>
          <a:p>
            <a:r>
              <a:rPr lang="en-US" sz="1100" dirty="0"/>
              <a:t>        </a:t>
            </a:r>
            <a:r>
              <a:rPr lang="en-US" sz="1100" dirty="0" err="1"/>
              <a:t>f.addWindowListener</a:t>
            </a:r>
            <a:r>
              <a:rPr lang="en-US" sz="1100" dirty="0"/>
              <a:t> (</a:t>
            </a:r>
            <a:r>
              <a:rPr lang="en-US" sz="1100" b="1" dirty="0"/>
              <a:t>new</a:t>
            </a:r>
            <a:r>
              <a:rPr lang="en-US" sz="1100" dirty="0"/>
              <a:t> </a:t>
            </a:r>
            <a:r>
              <a:rPr lang="en-US" sz="1100" dirty="0" err="1"/>
              <a:t>WindowAdapter</a:t>
            </a:r>
            <a:r>
              <a:rPr lang="en-US" sz="1100" dirty="0"/>
              <a:t>() {    </a:t>
            </a:r>
          </a:p>
          <a:p>
            <a:r>
              <a:rPr lang="en-US" sz="1100" dirty="0"/>
              <a:t>            </a:t>
            </a:r>
            <a:r>
              <a:rPr lang="en-US" sz="1100" b="1" dirty="0"/>
              <a:t>public</a:t>
            </a:r>
            <a:r>
              <a:rPr lang="en-US" sz="1100" dirty="0"/>
              <a:t> </a:t>
            </a:r>
            <a:r>
              <a:rPr lang="en-US" sz="1100" b="1" dirty="0"/>
              <a:t>void</a:t>
            </a:r>
            <a:r>
              <a:rPr lang="en-US" sz="1100" dirty="0"/>
              <a:t> </a:t>
            </a:r>
            <a:r>
              <a:rPr lang="en-US" sz="1100" dirty="0" err="1"/>
              <a:t>windowClosing</a:t>
            </a:r>
            <a:r>
              <a:rPr lang="en-US" sz="1100" dirty="0"/>
              <a:t> (</a:t>
            </a:r>
            <a:r>
              <a:rPr lang="en-US" sz="1100" dirty="0" err="1"/>
              <a:t>WindowEvent</a:t>
            </a:r>
            <a:r>
              <a:rPr lang="en-US" sz="1100" dirty="0"/>
              <a:t> e) {    </a:t>
            </a:r>
          </a:p>
          <a:p>
            <a:r>
              <a:rPr lang="en-US" sz="1100" dirty="0"/>
              <a:t>                </a:t>
            </a:r>
            <a:r>
              <a:rPr lang="en-US" sz="1100" dirty="0" err="1"/>
              <a:t>f.dispose</a:t>
            </a:r>
            <a:r>
              <a:rPr lang="en-US" sz="1100" dirty="0"/>
              <a:t>();    </a:t>
            </a:r>
          </a:p>
          <a:p>
            <a:r>
              <a:rPr lang="en-US" sz="1100" dirty="0"/>
              <a:t>            }    </a:t>
            </a:r>
          </a:p>
          <a:p>
            <a:r>
              <a:rPr lang="en-US" sz="1100" dirty="0"/>
              <a:t>        });    </a:t>
            </a:r>
          </a:p>
          <a:p>
            <a:r>
              <a:rPr lang="en-US" sz="1100" dirty="0"/>
              <a:t>         // setting the size, layout and   </a:t>
            </a:r>
          </a:p>
          <a:p>
            <a:r>
              <a:rPr lang="en-US" sz="1100" dirty="0"/>
              <a:t>        </a:t>
            </a:r>
            <a:r>
              <a:rPr lang="en-US" sz="1100" dirty="0" err="1"/>
              <a:t>f.setSize</a:t>
            </a:r>
            <a:r>
              <a:rPr lang="en-US" sz="1100" dirty="0"/>
              <a:t> (400, 400);    </a:t>
            </a:r>
          </a:p>
          <a:p>
            <a:r>
              <a:rPr lang="en-US" sz="1100" dirty="0"/>
              <a:t>        </a:t>
            </a:r>
            <a:r>
              <a:rPr lang="en-US" sz="1100" dirty="0" err="1"/>
              <a:t>f.setLayout</a:t>
            </a:r>
            <a:r>
              <a:rPr lang="en-US" sz="1100" dirty="0"/>
              <a:t> (</a:t>
            </a:r>
            <a:r>
              <a:rPr lang="en-US" sz="1100" b="1" dirty="0"/>
              <a:t>null</a:t>
            </a:r>
            <a:r>
              <a:rPr lang="en-US" sz="1100" dirty="0"/>
              <a:t>);    </a:t>
            </a:r>
          </a:p>
          <a:p>
            <a:r>
              <a:rPr lang="en-US" sz="1100" dirty="0"/>
              <a:t>        </a:t>
            </a:r>
            <a:r>
              <a:rPr lang="en-US" sz="1100" dirty="0" err="1"/>
              <a:t>f.setVisible</a:t>
            </a:r>
            <a:r>
              <a:rPr lang="en-US" sz="1100" dirty="0"/>
              <a:t> (</a:t>
            </a:r>
            <a:r>
              <a:rPr lang="en-US" sz="1100" b="1" dirty="0"/>
              <a:t>true</a:t>
            </a:r>
            <a:r>
              <a:rPr lang="en-US" sz="1100" dirty="0"/>
              <a:t>);    </a:t>
            </a:r>
          </a:p>
          <a:p>
            <a:r>
              <a:rPr lang="en-US" sz="1100" dirty="0"/>
              <a:t>    }    </a:t>
            </a:r>
          </a:p>
          <a:p>
            <a:r>
              <a:rPr lang="en-US" sz="1100" dirty="0"/>
              <a:t>  </a:t>
            </a:r>
          </a:p>
          <a:p>
            <a:r>
              <a:rPr lang="en-US" sz="1100" dirty="0"/>
              <a:t>// main method  </a:t>
            </a:r>
          </a:p>
          <a:p>
            <a:r>
              <a:rPr lang="en-US" sz="1100" b="1" dirty="0"/>
              <a:t>public</a:t>
            </a:r>
            <a:r>
              <a:rPr lang="en-US" sz="1100" dirty="0"/>
              <a:t> </a:t>
            </a:r>
            <a:r>
              <a:rPr lang="en-US" sz="1100" b="1" dirty="0"/>
              <a:t>static</a:t>
            </a:r>
            <a:r>
              <a:rPr lang="en-US" sz="1100" dirty="0"/>
              <a:t> </a:t>
            </a:r>
            <a:r>
              <a:rPr lang="en-US" sz="1100" b="1" dirty="0"/>
              <a:t>void</a:t>
            </a:r>
            <a:r>
              <a:rPr lang="en-US" sz="1100" dirty="0"/>
              <a:t> main(String[] </a:t>
            </a:r>
            <a:r>
              <a:rPr lang="en-US" sz="1100" dirty="0" err="1"/>
              <a:t>args</a:t>
            </a:r>
            <a:r>
              <a:rPr lang="en-US" sz="1100" dirty="0"/>
              <a:t>) {    </a:t>
            </a:r>
          </a:p>
          <a:p>
            <a:r>
              <a:rPr lang="en-US" sz="1100" dirty="0"/>
              <a:t>    </a:t>
            </a:r>
            <a:r>
              <a:rPr lang="en-US" sz="1100" b="1" dirty="0"/>
              <a:t>new</a:t>
            </a:r>
            <a:r>
              <a:rPr lang="en-US" sz="1100" dirty="0"/>
              <a:t> </a:t>
            </a:r>
            <a:r>
              <a:rPr lang="en-US" sz="1100" dirty="0" err="1"/>
              <a:t>AdapterExample</a:t>
            </a:r>
            <a:r>
              <a:rPr lang="en-US" sz="1100" dirty="0"/>
              <a:t>();    </a:t>
            </a:r>
          </a:p>
          <a:p>
            <a:r>
              <a:rPr lang="en-US" sz="1100" dirty="0"/>
              <a:t>}    </a:t>
            </a:r>
          </a:p>
          <a:p>
            <a:r>
              <a:rPr lang="en-US" sz="1100" dirty="0"/>
              <a:t>}    </a:t>
            </a:r>
          </a:p>
        </p:txBody>
      </p:sp>
    </p:spTree>
    <p:extLst>
      <p:ext uri="{BB962C8B-B14F-4D97-AF65-F5344CB8AC3E}">
        <p14:creationId xmlns:p14="http://schemas.microsoft.com/office/powerpoint/2010/main" val="1907201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867" t="36176" r="54229" b="25883"/>
          <a:stretch/>
        </p:blipFill>
        <p:spPr bwMode="auto">
          <a:xfrm>
            <a:off x="1600200" y="838200"/>
            <a:ext cx="64770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2915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165</Words>
  <Application>Microsoft Office PowerPoint</Application>
  <PresentationFormat>On-screen Show (4:3)</PresentationFormat>
  <Paragraphs>123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Adapter Classes</vt:lpstr>
      <vt:lpstr>PowerPoint Presentation</vt:lpstr>
      <vt:lpstr>PowerPoint Presentation</vt:lpstr>
      <vt:lpstr>PowerPoint Presentation</vt:lpstr>
      <vt:lpstr>java.awt.event Adapter classes </vt:lpstr>
      <vt:lpstr>java.awt.dnd Adapter classes </vt:lpstr>
      <vt:lpstr>javax.swing.event Adapter classes </vt:lpstr>
      <vt:lpstr>  Java WindowAdapter Example  </vt:lpstr>
      <vt:lpstr>PowerPoint Presentation</vt:lpstr>
      <vt:lpstr>Java MouseAdapter Example </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Adapter Classes</dc:title>
  <dc:creator/>
  <cp:lastModifiedBy>sanjeev</cp:lastModifiedBy>
  <cp:revision>9</cp:revision>
  <dcterms:created xsi:type="dcterms:W3CDTF">2006-08-16T00:00:00Z</dcterms:created>
  <dcterms:modified xsi:type="dcterms:W3CDTF">2022-06-29T05:23:11Z</dcterms:modified>
</cp:coreProperties>
</file>