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7" r:id="rId2"/>
    <p:sldId id="299" r:id="rId3"/>
    <p:sldId id="300" r:id="rId4"/>
    <p:sldId id="292" r:id="rId5"/>
    <p:sldId id="256" r:id="rId6"/>
    <p:sldId id="257" r:id="rId7"/>
    <p:sldId id="258" r:id="rId8"/>
    <p:sldId id="293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94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5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474A1-420E-4EEB-BAE6-D9810A47812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3116B-951C-4D0B-AE63-80DDD695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3116B-951C-4D0B-AE63-80DDD695B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600200"/>
            <a:ext cx="9144000" cy="2209800"/>
          </a:xfrm>
        </p:spPr>
        <p:txBody>
          <a:bodyPr>
            <a:normAutofit fontScale="90000"/>
          </a:bodyPr>
          <a:lstStyle/>
          <a:p>
            <a:r>
              <a:rPr lang="en-US" altLang="en-US" sz="3600" i="1" dirty="0" smtClean="0">
                <a:solidFill>
                  <a:srgbClr val="262626"/>
                </a:solidFill>
              </a:rPr>
              <a:t>Event-Driven Programming </a:t>
            </a:r>
            <a:r>
              <a:rPr lang="en-US" altLang="en-US" sz="3600" dirty="0" smtClean="0">
                <a:solidFill>
                  <a:srgbClr val="262626"/>
                </a:solidFill>
              </a:rPr>
              <a:t>techniques</a:t>
            </a:r>
            <a:br>
              <a:rPr lang="en-US" altLang="en-US" sz="3600" dirty="0" smtClean="0">
                <a:solidFill>
                  <a:srgbClr val="262626"/>
                </a:solidFill>
              </a:rPr>
            </a:br>
            <a:r>
              <a:rPr lang="en-US" altLang="en-US" sz="3600" dirty="0" smtClean="0">
                <a:solidFill>
                  <a:srgbClr val="262626"/>
                </a:solidFill>
              </a:rPr>
              <a:t>AWT</a:t>
            </a:r>
            <a:br>
              <a:rPr lang="en-US" altLang="en-US" sz="3600" dirty="0" smtClean="0">
                <a:solidFill>
                  <a:srgbClr val="262626"/>
                </a:solidFill>
              </a:rPr>
            </a:br>
            <a:r>
              <a:rPr lang="en-US" altLang="en-US" sz="3600" dirty="0" smtClean="0">
                <a:solidFill>
                  <a:srgbClr val="262626"/>
                </a:solidFill>
              </a:rPr>
              <a:t>SWING</a:t>
            </a:r>
            <a:br>
              <a:rPr lang="en-US" altLang="en-US" sz="3600" dirty="0" smtClean="0">
                <a:solidFill>
                  <a:srgbClr val="262626"/>
                </a:solidFill>
              </a:rPr>
            </a:b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655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9A24-D6C0-4ADC-BA4F-EE015B77D73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en-US" altLang="en-US" b="1">
                <a:solidFill>
                  <a:schemeClr val="folHlink"/>
                </a:solidFill>
              </a:rPr>
              <a:t>void drawRoundRect(int top, int left, int width, int height, int xDiam, int yDiam)</a:t>
            </a:r>
          </a:p>
          <a:p>
            <a:r>
              <a:rPr lang="en-US" altLang="en-US" b="1">
                <a:solidFill>
                  <a:schemeClr val="folHlink"/>
                </a:solidFill>
              </a:rPr>
              <a:t>void fillRoundRect(int top, int left, int width, int height, int xDiam, int yDiam)</a:t>
            </a:r>
          </a:p>
          <a:p>
            <a:r>
              <a:rPr lang="en-US" altLang="en-US"/>
              <a:t>A rounded rectangle has rounded corners.</a:t>
            </a:r>
          </a:p>
          <a:p>
            <a:r>
              <a:rPr lang="en-US" altLang="en-US"/>
              <a:t>The diameter of the rounding arc along X axis is specified by </a:t>
            </a:r>
            <a:r>
              <a:rPr lang="en-US" altLang="en-US">
                <a:solidFill>
                  <a:schemeClr val="folHlink"/>
                </a:solidFill>
              </a:rPr>
              <a:t>xDiam</a:t>
            </a:r>
            <a:r>
              <a:rPr lang="en-US" altLang="en-US"/>
              <a:t>. </a:t>
            </a:r>
          </a:p>
          <a:p>
            <a:r>
              <a:rPr lang="en-US" altLang="en-US"/>
              <a:t>The diameter of the rounding arc along Y axis is </a:t>
            </a:r>
            <a:r>
              <a:rPr lang="en-US" altLang="en-US">
                <a:solidFill>
                  <a:schemeClr val="folHlink"/>
                </a:solidFill>
              </a:rPr>
              <a:t>yDiam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43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28F5-0B67-4F51-ACFC-C1E999D9151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09600" y="207963"/>
            <a:ext cx="7772400" cy="613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// Draw rectangles</a:t>
            </a:r>
          </a:p>
          <a:p>
            <a:r>
              <a:rPr lang="en-US" altLang="en-US" sz="2800"/>
              <a:t>import java.awt.*;</a:t>
            </a:r>
          </a:p>
          <a:p>
            <a:r>
              <a:rPr lang="en-US" altLang="en-US" sz="2800"/>
              <a:t>import java.applet.*;</a:t>
            </a:r>
          </a:p>
          <a:p>
            <a:r>
              <a:rPr lang="en-US" altLang="en-US" sz="2800"/>
              <a:t>/*</a:t>
            </a:r>
          </a:p>
          <a:p>
            <a:r>
              <a:rPr lang="en-US" altLang="en-US" sz="2800"/>
              <a:t>&lt;applet code="Rectangles" width=300 height=200&gt;</a:t>
            </a:r>
          </a:p>
          <a:p>
            <a:r>
              <a:rPr lang="en-US" altLang="en-US" sz="2800"/>
              <a:t>&lt;/applet&gt;</a:t>
            </a:r>
          </a:p>
          <a:p>
            <a:r>
              <a:rPr lang="en-US" altLang="en-US" sz="2800"/>
              <a:t>*/</a:t>
            </a:r>
          </a:p>
          <a:p>
            <a:r>
              <a:rPr lang="en-US" altLang="en-US" sz="2800"/>
              <a:t>public class Rectangles extends Applet {</a:t>
            </a:r>
          </a:p>
          <a:p>
            <a:r>
              <a:rPr lang="en-US" altLang="en-US" sz="2800"/>
              <a:t>  public void paint(Graphics g) {</a:t>
            </a:r>
          </a:p>
          <a:p>
            <a:r>
              <a:rPr lang="en-US" altLang="en-US" sz="2800"/>
              <a:t>    g.drawRect(10, 10, 60, 50);</a:t>
            </a:r>
          </a:p>
          <a:p>
            <a:r>
              <a:rPr lang="en-US" altLang="en-US" sz="2800"/>
              <a:t>    g.fillRect(100, 10, 60, 50);</a:t>
            </a:r>
          </a:p>
          <a:p>
            <a:r>
              <a:rPr lang="en-US" altLang="en-US" sz="2800"/>
              <a:t>    g.setColor(Color.red);</a:t>
            </a:r>
          </a:p>
          <a:p>
            <a:r>
              <a:rPr lang="en-US" altLang="en-US" sz="2800"/>
              <a:t>    g.drawRoundRect(190, 10, 60, 50, 20, 30);</a:t>
            </a:r>
          </a:p>
          <a:p>
            <a:r>
              <a:rPr lang="en-US" altLang="en-US" sz="2800"/>
              <a:t>    g.fillRoundRect(270, 10, 60, 50, 20, 30);</a:t>
            </a:r>
            <a:r>
              <a:rPr lang="en-US" altLang="en-US" sz="32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216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7E0A9-D736-4F19-B288-6735227486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04800" y="457200"/>
            <a:ext cx="83058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    g.setColor(Color.red);</a:t>
            </a:r>
          </a:p>
          <a:p>
            <a:r>
              <a:rPr lang="en-US" altLang="en-US" sz="2800"/>
              <a:t>    g.drawRect(10, 90, 140, 140);</a:t>
            </a:r>
          </a:p>
          <a:p>
            <a:r>
              <a:rPr lang="en-US" altLang="en-US" sz="2800"/>
              <a:t>    g.setColor(Color.blue);</a:t>
            </a:r>
          </a:p>
          <a:p>
            <a:r>
              <a:rPr lang="en-US" altLang="en-US" sz="2800"/>
              <a:t>    g.drawRoundRect(10, 90, 140, 140, </a:t>
            </a:r>
            <a:r>
              <a:rPr lang="en-US" altLang="en-US" sz="2800">
                <a:solidFill>
                  <a:schemeClr val="folHlink"/>
                </a:solidFill>
              </a:rPr>
              <a:t>200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chemeClr val="folHlink"/>
                </a:solidFill>
              </a:rPr>
              <a:t>40</a:t>
            </a:r>
            <a:r>
              <a:rPr lang="en-US" altLang="en-US" sz="2800"/>
              <a:t>);</a:t>
            </a:r>
          </a:p>
          <a:p>
            <a:endParaRPr lang="en-US" altLang="en-US" sz="2800"/>
          </a:p>
          <a:p>
            <a:r>
              <a:rPr lang="en-US" altLang="en-US" sz="2800"/>
              <a:t>     g.setColor(Color.red);</a:t>
            </a:r>
          </a:p>
          <a:p>
            <a:r>
              <a:rPr lang="en-US" altLang="en-US" sz="2800"/>
              <a:t>     g.drawRect(200, 90, 140, 140);</a:t>
            </a:r>
          </a:p>
          <a:p>
            <a:r>
              <a:rPr lang="en-US" altLang="en-US" sz="2800"/>
              <a:t>     g.setColor(Color.blue);</a:t>
            </a:r>
          </a:p>
          <a:p>
            <a:r>
              <a:rPr lang="en-US" altLang="en-US" sz="2800"/>
              <a:t>     g.drawRoundRect(200, 90, 140, 140, </a:t>
            </a:r>
            <a:r>
              <a:rPr lang="en-US" altLang="en-US" sz="2800">
                <a:solidFill>
                  <a:schemeClr val="folHlink"/>
                </a:solidFill>
              </a:rPr>
              <a:t>40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chemeClr val="folHlink"/>
                </a:solidFill>
              </a:rPr>
              <a:t>200</a:t>
            </a:r>
            <a:r>
              <a:rPr lang="en-US" altLang="en-US" sz="2800"/>
              <a:t>);</a:t>
            </a:r>
          </a:p>
          <a:p>
            <a:endParaRPr lang="en-US" altLang="en-US" sz="2800"/>
          </a:p>
          <a:p>
            <a:r>
              <a:rPr lang="en-US" altLang="en-US" sz="2800"/>
              <a:t>  }</a:t>
            </a:r>
          </a:p>
          <a:p>
            <a:r>
              <a:rPr lang="en-US" alt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6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D315-DB4B-46F6-A1A0-3423104ABB96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0" t="24667" r="17000" b="14000"/>
          <a:stretch>
            <a:fillRect/>
          </a:stretch>
        </p:blipFill>
        <p:spPr bwMode="auto">
          <a:xfrm>
            <a:off x="1295400" y="762000"/>
            <a:ext cx="6400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1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25EA-E4CA-40E0-8ABA-05897366BD2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r>
              <a:rPr lang="en-US" altLang="en-US" sz="4400"/>
              <a:t>Following values can be assigned to </a:t>
            </a:r>
            <a:r>
              <a:rPr lang="en-US" altLang="en-US" sz="4400">
                <a:solidFill>
                  <a:schemeClr val="folHlink"/>
                </a:solidFill>
              </a:rPr>
              <a:t>name</a:t>
            </a:r>
            <a:r>
              <a:rPr lang="en-US" altLang="en-US" sz="4400"/>
              <a:t> in </a:t>
            </a:r>
            <a:r>
              <a:rPr lang="en-US" altLang="en-US" sz="4400" b="1">
                <a:solidFill>
                  <a:schemeClr val="folHlink"/>
                </a:solidFill>
              </a:rPr>
              <a:t>Color.</a:t>
            </a:r>
            <a:r>
              <a:rPr lang="en-US" altLang="en-US" sz="4800" b="1">
                <a:solidFill>
                  <a:schemeClr val="folHlink"/>
                </a:solidFill>
              </a:rPr>
              <a:t>name</a:t>
            </a:r>
          </a:p>
          <a:p>
            <a:r>
              <a:rPr lang="en-US" altLang="en-US" sz="4400" b="1"/>
              <a:t> </a:t>
            </a:r>
            <a:r>
              <a:rPr lang="en-US" altLang="en-US" sz="4400"/>
              <a:t>black, blue, cyan, darkGray, gray, green, lightGray, magenta, orange, pink, red, white, yellow</a:t>
            </a:r>
          </a:p>
        </p:txBody>
      </p:sp>
    </p:spTree>
    <p:extLst>
      <p:ext uri="{BB962C8B-B14F-4D97-AF65-F5344CB8AC3E}">
        <p14:creationId xmlns:p14="http://schemas.microsoft.com/office/powerpoint/2010/main" val="246927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A28F-58F1-42CE-BF23-5502B6AB7CA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z="4000" b="1"/>
              <a:t>Drawing Ellipses and Circles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/>
              <a:t> </a:t>
            </a:r>
            <a:r>
              <a:rPr lang="en-US" altLang="en-US" sz="3600" b="1">
                <a:solidFill>
                  <a:schemeClr val="folHlink"/>
                </a:solidFill>
              </a:rPr>
              <a:t>void drawOval(int top, int left, int width, int height)</a:t>
            </a:r>
          </a:p>
          <a:p>
            <a:pPr>
              <a:lnSpc>
                <a:spcPct val="80000"/>
              </a:lnSpc>
            </a:pPr>
            <a:r>
              <a:rPr lang="en-US" altLang="en-US" sz="3600" b="1">
                <a:solidFill>
                  <a:schemeClr val="folHlink"/>
                </a:solidFill>
              </a:rPr>
              <a:t>void fillOval(int top, int left, int width, int height)</a:t>
            </a:r>
          </a:p>
          <a:p>
            <a:pPr>
              <a:lnSpc>
                <a:spcPct val="80000"/>
              </a:lnSpc>
            </a:pPr>
            <a:r>
              <a:rPr lang="en-US" altLang="en-US" sz="3600"/>
              <a:t>The ellipse is drawn within a bounding rectangle whose upper-left corner is at </a:t>
            </a:r>
            <a:r>
              <a:rPr lang="en-US" altLang="en-US" sz="3600">
                <a:solidFill>
                  <a:schemeClr val="folHlink"/>
                </a:solidFill>
              </a:rPr>
              <a:t>top, left</a:t>
            </a:r>
            <a:r>
              <a:rPr lang="en-US" altLang="en-US" sz="3600"/>
              <a:t> and whose dimensions are specified by </a:t>
            </a:r>
            <a:r>
              <a:rPr lang="en-US" altLang="en-US" sz="3600">
                <a:solidFill>
                  <a:schemeClr val="folHlink"/>
                </a:solidFill>
              </a:rPr>
              <a:t>width</a:t>
            </a:r>
            <a:r>
              <a:rPr lang="en-US" altLang="en-US" sz="3600"/>
              <a:t> and </a:t>
            </a:r>
            <a:r>
              <a:rPr lang="en-US" altLang="en-US" sz="3600">
                <a:solidFill>
                  <a:schemeClr val="folHlink"/>
                </a:solidFill>
              </a:rPr>
              <a:t>height</a:t>
            </a:r>
            <a:r>
              <a:rPr lang="en-US" altLang="en-US" sz="36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3600"/>
              <a:t>If the height and width are same, it becomes a circle.</a:t>
            </a:r>
          </a:p>
        </p:txBody>
      </p:sp>
    </p:spTree>
    <p:extLst>
      <p:ext uri="{BB962C8B-B14F-4D97-AF65-F5344CB8AC3E}">
        <p14:creationId xmlns:p14="http://schemas.microsoft.com/office/powerpoint/2010/main" val="26803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566-269C-413C-922A-D8967193E86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7200" y="279400"/>
            <a:ext cx="8229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// Draw Ellipses</a:t>
            </a:r>
          </a:p>
          <a:p>
            <a:r>
              <a:rPr lang="en-US" altLang="en-US" sz="2800"/>
              <a:t>import java.awt.*;</a:t>
            </a:r>
          </a:p>
          <a:p>
            <a:r>
              <a:rPr lang="en-US" altLang="en-US" sz="2800"/>
              <a:t>import java.applet.*;</a:t>
            </a:r>
          </a:p>
          <a:p>
            <a:r>
              <a:rPr lang="en-US" altLang="en-US" sz="2800"/>
              <a:t>/*</a:t>
            </a:r>
          </a:p>
          <a:p>
            <a:r>
              <a:rPr lang="en-US" altLang="en-US" sz="2800"/>
              <a:t>&lt;applet code="Ellipses" width=300 height=200&gt;</a:t>
            </a:r>
          </a:p>
          <a:p>
            <a:r>
              <a:rPr lang="en-US" altLang="en-US" sz="2800"/>
              <a:t>&lt;/applet&gt;</a:t>
            </a:r>
          </a:p>
          <a:p>
            <a:r>
              <a:rPr lang="en-US" altLang="en-US" sz="2800"/>
              <a:t>*/</a:t>
            </a:r>
          </a:p>
          <a:p>
            <a:r>
              <a:rPr lang="en-US" altLang="en-US" sz="2800"/>
              <a:t>public class Ellipses extends Applet {</a:t>
            </a:r>
          </a:p>
          <a:p>
            <a:r>
              <a:rPr lang="en-US" altLang="en-US" sz="2800"/>
              <a:t>  public void paint(Graphics g) {</a:t>
            </a:r>
          </a:p>
          <a:p>
            <a:r>
              <a:rPr lang="en-US" altLang="en-US" sz="2800"/>
              <a:t>    g.setColor(Color.red);</a:t>
            </a:r>
          </a:p>
          <a:p>
            <a:r>
              <a:rPr lang="en-US" altLang="en-US" sz="2800"/>
              <a:t>    g.drawRect(10, 10, 50, 50);</a:t>
            </a:r>
          </a:p>
          <a:p>
            <a:r>
              <a:rPr lang="en-US" altLang="en-US" sz="2800"/>
              <a:t>    g.drawOval(10, 10, 50, 50);</a:t>
            </a:r>
          </a:p>
          <a:p>
            <a:r>
              <a:rPr lang="en-US" altLang="en-US" sz="2800"/>
              <a:t>    g.drawRect(100, 10, 75, 50);</a:t>
            </a:r>
          </a:p>
          <a:p>
            <a:r>
              <a:rPr lang="en-US" altLang="en-US" sz="2800"/>
              <a:t>    g.fillOval(100, 10, 75, 50);</a:t>
            </a:r>
          </a:p>
        </p:txBody>
      </p:sp>
    </p:spTree>
    <p:extLst>
      <p:ext uri="{BB962C8B-B14F-4D97-AF65-F5344CB8AC3E}">
        <p14:creationId xmlns:p14="http://schemas.microsoft.com/office/powerpoint/2010/main" val="34604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C02-1BB8-4619-9237-1BFE1D86B7A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81000" y="762000"/>
            <a:ext cx="78486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    g.setColor(Color.cyan);</a:t>
            </a:r>
          </a:p>
          <a:p>
            <a:r>
              <a:rPr lang="en-US" altLang="en-US" sz="2800"/>
              <a:t>    g.drawRect(190, 10, 90, 30);</a:t>
            </a:r>
          </a:p>
          <a:p>
            <a:r>
              <a:rPr lang="en-US" altLang="en-US" sz="2800"/>
              <a:t>    g.drawOval(190, 10, 90, 30);</a:t>
            </a:r>
          </a:p>
          <a:p>
            <a:endParaRPr lang="en-US" altLang="en-US" sz="2800"/>
          </a:p>
          <a:p>
            <a:r>
              <a:rPr lang="en-US" altLang="en-US" sz="2800"/>
              <a:t>    g.setColor(Color.magenta);</a:t>
            </a:r>
          </a:p>
          <a:p>
            <a:r>
              <a:rPr lang="en-US" altLang="en-US" sz="2800"/>
              <a:t>    g.drawRect(70, 90, 100, 100);</a:t>
            </a:r>
          </a:p>
          <a:p>
            <a:r>
              <a:rPr lang="en-US" altLang="en-US" sz="2800"/>
              <a:t>    g.fillOval(70, 90, 100, 100);</a:t>
            </a:r>
          </a:p>
          <a:p>
            <a:r>
              <a:rPr lang="en-US" altLang="en-US" sz="2800"/>
              <a:t>  }</a:t>
            </a:r>
          </a:p>
          <a:p>
            <a:r>
              <a:rPr lang="en-US" alt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652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9DB7-C8CC-4317-8479-756DF23A0E09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14000" r="20999" b="23334"/>
          <a:stretch>
            <a:fillRect/>
          </a:stretch>
        </p:blipFill>
        <p:spPr bwMode="auto">
          <a:xfrm>
            <a:off x="1524000" y="533400"/>
            <a:ext cx="6553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8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8BB6-0D51-445D-9CEE-3AF5B9325BA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sz="5400" b="1"/>
              <a:t>Drawing Arcs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876800"/>
          </a:xfrm>
        </p:spPr>
        <p:txBody>
          <a:bodyPr/>
          <a:lstStyle/>
          <a:p>
            <a:r>
              <a:rPr lang="en-US" altLang="en-US" b="1"/>
              <a:t> </a:t>
            </a:r>
            <a:r>
              <a:rPr lang="en-US" altLang="en-US" b="1">
                <a:solidFill>
                  <a:schemeClr val="folHlink"/>
                </a:solidFill>
              </a:rPr>
              <a:t>void drawArc(int top, int left, int width , int height, int startAngle, int sweepAngle)</a:t>
            </a:r>
          </a:p>
          <a:p>
            <a:r>
              <a:rPr lang="en-US" altLang="en-US" b="1">
                <a:solidFill>
                  <a:schemeClr val="folHlink"/>
                </a:solidFill>
              </a:rPr>
              <a:t>void fillArc(int top, int left, int width , int height, int startAngle, int sweepAngle)</a:t>
            </a:r>
          </a:p>
          <a:p>
            <a:r>
              <a:rPr lang="en-US" altLang="en-US" sz="4000"/>
              <a:t>The arc is bounded by a rectangle whose upper-left corner is at </a:t>
            </a:r>
            <a:r>
              <a:rPr lang="en-US" altLang="en-US" sz="4000">
                <a:solidFill>
                  <a:schemeClr val="folHlink"/>
                </a:solidFill>
              </a:rPr>
              <a:t>top, left</a:t>
            </a:r>
            <a:r>
              <a:rPr lang="en-US" altLang="en-US" sz="4000"/>
              <a:t> and whose dimensions are specified by </a:t>
            </a:r>
            <a:r>
              <a:rPr lang="en-US" altLang="en-US" sz="4000">
                <a:solidFill>
                  <a:schemeClr val="folHlink"/>
                </a:solidFill>
              </a:rPr>
              <a:t>width</a:t>
            </a:r>
            <a:r>
              <a:rPr lang="en-US" altLang="en-US" sz="4000"/>
              <a:t> and </a:t>
            </a:r>
            <a:r>
              <a:rPr lang="en-US" altLang="en-US" sz="4000">
                <a:solidFill>
                  <a:schemeClr val="folHlink"/>
                </a:solidFill>
              </a:rPr>
              <a:t>height</a:t>
            </a:r>
            <a:r>
              <a:rPr lang="en-US" altLang="en-US" sz="4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9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GUI History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262626"/>
                </a:solidFill>
              </a:rPr>
              <a:t>Abstract Windowing Toolkit</a:t>
            </a:r>
            <a:r>
              <a:rPr lang="en-US" altLang="en-US" dirty="0" smtClean="0">
                <a:solidFill>
                  <a:srgbClr val="262626"/>
                </a:solidFill>
              </a:rPr>
              <a:t> (</a:t>
            </a:r>
            <a:r>
              <a:rPr lang="en-US" altLang="en-US" b="1" dirty="0" smtClean="0">
                <a:solidFill>
                  <a:srgbClr val="262626"/>
                </a:solidFill>
              </a:rPr>
              <a:t>AWT</a:t>
            </a:r>
            <a:r>
              <a:rPr lang="en-US" altLang="en-US" dirty="0" smtClean="0">
                <a:solidFill>
                  <a:srgbClr val="262626"/>
                </a:solidFill>
              </a:rPr>
              <a:t>): Sun's initial effort to create a set of cross-platform GUI classes.  </a:t>
            </a:r>
            <a:r>
              <a:rPr lang="en-US" altLang="en-US" sz="2000" i="1" dirty="0" smtClean="0">
                <a:solidFill>
                  <a:srgbClr val="262626"/>
                </a:solidFill>
              </a:rPr>
              <a:t>(JDK 1.0 - 1.1)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Maps general Java code to each operating system's real GUI system.</a:t>
            </a:r>
          </a:p>
          <a:p>
            <a:pPr lvl="1"/>
            <a:r>
              <a:rPr lang="en-US" altLang="en-US" i="1" dirty="0" smtClean="0">
                <a:solidFill>
                  <a:srgbClr val="404040"/>
                </a:solidFill>
              </a:rPr>
              <a:t>Problems:</a:t>
            </a:r>
            <a:r>
              <a:rPr lang="en-US" altLang="en-US" dirty="0" smtClean="0">
                <a:solidFill>
                  <a:srgbClr val="404040"/>
                </a:solidFill>
              </a:rPr>
              <a:t> Limited to lowest common denominator; clunky to use.</a:t>
            </a:r>
          </a:p>
          <a:p>
            <a:pPr marL="457200" lvl="1" indent="0">
              <a:buNone/>
            </a:pPr>
            <a:endParaRPr lang="en-US" altLang="en-US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5531-CAC5-4323-B733-2F4657DACAD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10600" cy="6400800"/>
          </a:xfrm>
        </p:spPr>
        <p:txBody>
          <a:bodyPr/>
          <a:lstStyle/>
          <a:p>
            <a:r>
              <a:rPr lang="en-US" altLang="en-US"/>
              <a:t>The arc is drawn from </a:t>
            </a:r>
            <a:r>
              <a:rPr lang="en-US" altLang="en-US">
                <a:solidFill>
                  <a:schemeClr val="folHlink"/>
                </a:solidFill>
              </a:rPr>
              <a:t>startAngle</a:t>
            </a:r>
            <a:r>
              <a:rPr lang="en-US" altLang="en-US"/>
              <a:t> through the angular distance specified by </a:t>
            </a:r>
            <a:r>
              <a:rPr lang="en-US" altLang="en-US">
                <a:solidFill>
                  <a:schemeClr val="folHlink"/>
                </a:solidFill>
              </a:rPr>
              <a:t>sweepAngle</a:t>
            </a:r>
            <a:r>
              <a:rPr lang="en-US" altLang="en-US"/>
              <a:t>.</a:t>
            </a:r>
          </a:p>
          <a:p>
            <a:r>
              <a:rPr lang="en-US" altLang="en-US"/>
              <a:t>Angles are specified in degrees.</a:t>
            </a:r>
          </a:p>
          <a:p>
            <a:r>
              <a:rPr lang="en-US" altLang="en-US"/>
              <a:t>Zero degrees is on the horizontal, at 3 O’ clock position.</a:t>
            </a:r>
          </a:p>
          <a:p>
            <a:r>
              <a:rPr lang="en-US" altLang="en-US"/>
              <a:t>The arc is drawn anticlockwise if </a:t>
            </a:r>
            <a:r>
              <a:rPr lang="en-US" altLang="en-US">
                <a:solidFill>
                  <a:schemeClr val="folHlink"/>
                </a:solidFill>
              </a:rPr>
              <a:t>sweepAngle</a:t>
            </a:r>
            <a:r>
              <a:rPr lang="en-US" altLang="en-US"/>
              <a:t> is positive and clockwise if it is negative.</a:t>
            </a:r>
          </a:p>
          <a:p>
            <a:r>
              <a:rPr lang="en-US" altLang="en-US"/>
              <a:t>Therefore, to draw an arc from 12 o’clock to 6 o’clock, the </a:t>
            </a:r>
            <a:r>
              <a:rPr lang="en-US" altLang="en-US">
                <a:solidFill>
                  <a:schemeClr val="folHlink"/>
                </a:solidFill>
              </a:rPr>
              <a:t>startAngle</a:t>
            </a:r>
            <a:r>
              <a:rPr lang="en-US" altLang="en-US"/>
              <a:t> would be 90 and the </a:t>
            </a:r>
            <a:r>
              <a:rPr lang="en-US" altLang="en-US">
                <a:solidFill>
                  <a:schemeClr val="folHlink"/>
                </a:solidFill>
              </a:rPr>
              <a:t>sweepAngle</a:t>
            </a:r>
            <a:r>
              <a:rPr lang="en-US" altLang="en-US"/>
              <a:t> is 180.</a:t>
            </a:r>
          </a:p>
        </p:txBody>
      </p:sp>
    </p:spTree>
    <p:extLst>
      <p:ext uri="{BB962C8B-B14F-4D97-AF65-F5344CB8AC3E}">
        <p14:creationId xmlns:p14="http://schemas.microsoft.com/office/powerpoint/2010/main" val="39536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2456-30A6-44A9-97D9-3E0743754AF0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53257" name="Group 9"/>
          <p:cNvGrpSpPr>
            <a:grpSpLocks/>
          </p:cNvGrpSpPr>
          <p:nvPr/>
        </p:nvGrpSpPr>
        <p:grpSpPr bwMode="auto">
          <a:xfrm>
            <a:off x="2362200" y="1752600"/>
            <a:ext cx="4724400" cy="3581400"/>
            <a:chOff x="1824" y="1344"/>
            <a:chExt cx="1872" cy="1248"/>
          </a:xfrm>
        </p:grpSpPr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2736" y="134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1824" y="1344"/>
              <a:ext cx="1872" cy="1248"/>
              <a:chOff x="1824" y="1344"/>
              <a:chExt cx="1872" cy="1248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1872" cy="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1872" cy="12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5" name="Line 7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239000" y="3276600"/>
            <a:ext cx="1905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3 O’ clock</a:t>
            </a:r>
          </a:p>
          <a:p>
            <a:pPr>
              <a:spcBef>
                <a:spcPct val="50000"/>
              </a:spcBef>
            </a:pPr>
            <a:r>
              <a:rPr lang="en-US" altLang="en-US" sz="2800" b="1"/>
              <a:t>0 degrees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810000" y="457200"/>
            <a:ext cx="1905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12 O’clock</a:t>
            </a:r>
          </a:p>
          <a:p>
            <a:pPr>
              <a:spcBef>
                <a:spcPct val="50000"/>
              </a:spcBef>
            </a:pPr>
            <a:r>
              <a:rPr lang="en-US" altLang="en-US" sz="2800" b="1"/>
              <a:t>90 degrees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6200" y="3124200"/>
            <a:ext cx="2209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9 O’ clock</a:t>
            </a:r>
          </a:p>
          <a:p>
            <a:pPr>
              <a:spcBef>
                <a:spcPct val="50000"/>
              </a:spcBef>
            </a:pPr>
            <a:r>
              <a:rPr lang="en-US" altLang="en-US" sz="2800" b="1"/>
              <a:t>180 degrees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657600" y="5562600"/>
            <a:ext cx="2438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/>
              <a:t>6 O’ clock</a:t>
            </a:r>
          </a:p>
          <a:p>
            <a:pPr>
              <a:spcBef>
                <a:spcPct val="50000"/>
              </a:spcBef>
            </a:pPr>
            <a:r>
              <a:rPr lang="en-US" altLang="en-US" sz="2800" b="1"/>
              <a:t>270 degrees</a:t>
            </a:r>
          </a:p>
        </p:txBody>
      </p:sp>
      <p:sp>
        <p:nvSpPr>
          <p:cNvPr id="53264" name="AutoShape 16"/>
          <p:cNvSpPr>
            <a:spLocks noChangeArrowheads="1"/>
          </p:cNvSpPr>
          <p:nvPr/>
        </p:nvSpPr>
        <p:spPr bwMode="auto">
          <a:xfrm>
            <a:off x="4038600" y="2895600"/>
            <a:ext cx="609600" cy="1371600"/>
          </a:xfrm>
          <a:prstGeom prst="curvedRightArrow">
            <a:avLst>
              <a:gd name="adj1" fmla="val 45000"/>
              <a:gd name="adj2" fmla="val 9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3610-D621-4058-982C-8D587EF9D78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04800" y="-57150"/>
            <a:ext cx="8458200" cy="661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// Draw Arcs</a:t>
            </a:r>
          </a:p>
          <a:p>
            <a:r>
              <a:rPr lang="en-US" altLang="en-US" sz="3200"/>
              <a:t>import java.awt.*;</a:t>
            </a:r>
          </a:p>
          <a:p>
            <a:r>
              <a:rPr lang="en-US" altLang="en-US" sz="3200"/>
              <a:t>import java.applet.*;</a:t>
            </a:r>
          </a:p>
          <a:p>
            <a:r>
              <a:rPr lang="en-US" altLang="en-US" sz="3200"/>
              <a:t>/* &lt;applet code="Arcs" width=300 height=200&gt;</a:t>
            </a:r>
          </a:p>
          <a:p>
            <a:r>
              <a:rPr lang="en-US" altLang="en-US" sz="3200"/>
              <a:t>&lt;/applet&gt; */</a:t>
            </a:r>
          </a:p>
          <a:p>
            <a:r>
              <a:rPr lang="en-US" altLang="en-US" sz="3200"/>
              <a:t>public class Arcs extends Applet {</a:t>
            </a:r>
          </a:p>
          <a:p>
            <a:r>
              <a:rPr lang="en-US" altLang="en-US" sz="3200"/>
              <a:t>  public void paint(Graphics g) {</a:t>
            </a:r>
          </a:p>
          <a:p>
            <a:r>
              <a:rPr lang="en-US" altLang="en-US" sz="3600"/>
              <a:t>   </a:t>
            </a:r>
            <a:r>
              <a:rPr lang="en-US" altLang="en-US" sz="2800"/>
              <a:t>g.setColor(Color.red);</a:t>
            </a:r>
          </a:p>
          <a:p>
            <a:r>
              <a:rPr lang="en-US" altLang="en-US" sz="2800"/>
              <a:t>    g.drawRect(10, 40, 70, 70);</a:t>
            </a:r>
          </a:p>
          <a:p>
            <a:r>
              <a:rPr lang="en-US" altLang="en-US" sz="2800"/>
              <a:t>    g.drawArc(10, 40, 70, 70, 0, 75);</a:t>
            </a:r>
          </a:p>
          <a:p>
            <a:endParaRPr lang="en-US" altLang="en-US" sz="2800"/>
          </a:p>
          <a:p>
            <a:r>
              <a:rPr lang="en-US" altLang="en-US" sz="2800"/>
              <a:t>    g.setColor(Color.red);</a:t>
            </a:r>
          </a:p>
          <a:p>
            <a:r>
              <a:rPr lang="en-US" altLang="en-US" sz="2800"/>
              <a:t>    g.drawRect(100, 40, 70, 70);</a:t>
            </a:r>
          </a:p>
          <a:p>
            <a:r>
              <a:rPr lang="en-US" altLang="en-US" sz="2800"/>
              <a:t>    g.fillArc(100, 40, 70, 70, 0, 75);</a:t>
            </a:r>
            <a:r>
              <a:rPr lang="en-US" altLang="en-US"/>
              <a:t>   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14303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742-39BA-483D-A4D2-12D7C029C93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04800" y="228600"/>
            <a:ext cx="83058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    g.setColor(Color.blue);</a:t>
            </a:r>
          </a:p>
          <a:p>
            <a:r>
              <a:rPr lang="en-US" altLang="en-US" b="1"/>
              <a:t>    g.drawRect(10, 120, 70, 80);</a:t>
            </a:r>
          </a:p>
          <a:p>
            <a:r>
              <a:rPr lang="en-US" altLang="en-US" b="1"/>
              <a:t>    g.drawArc(10, 120, 70, 80, 0, 175);</a:t>
            </a:r>
          </a:p>
          <a:p>
            <a:endParaRPr lang="en-US" altLang="en-US" b="1"/>
          </a:p>
          <a:p>
            <a:r>
              <a:rPr lang="en-US" altLang="en-US" b="1"/>
              <a:t>    g.setColor(Color.blue);</a:t>
            </a:r>
          </a:p>
          <a:p>
            <a:r>
              <a:rPr lang="en-US" altLang="en-US" b="1"/>
              <a:t>    g.drawRect(100, 120, 70, 90);</a:t>
            </a:r>
          </a:p>
          <a:p>
            <a:r>
              <a:rPr lang="en-US" altLang="en-US" b="1"/>
              <a:t>    g.fillArc(100, 120, 70, 90, 0, 270);</a:t>
            </a:r>
          </a:p>
          <a:p>
            <a:endParaRPr lang="en-US" altLang="en-US" b="1"/>
          </a:p>
          <a:p>
            <a:r>
              <a:rPr lang="en-US" altLang="en-US" b="1"/>
              <a:t>    g.setColor(Color.black);</a:t>
            </a:r>
          </a:p>
          <a:p>
            <a:r>
              <a:rPr lang="en-US" altLang="en-US" b="1"/>
              <a:t>    g.drawRect(200, 80, 80, 80);</a:t>
            </a:r>
          </a:p>
          <a:p>
            <a:r>
              <a:rPr lang="en-US" altLang="en-US" b="1"/>
              <a:t>    g.drawArc(200, 80, 80, 80, 0, 180);</a:t>
            </a:r>
          </a:p>
          <a:p>
            <a:endParaRPr lang="en-US" altLang="en-US" b="1"/>
          </a:p>
          <a:p>
            <a:r>
              <a:rPr lang="en-US" altLang="en-US" b="1"/>
              <a:t>    g.setColor(Color.black);</a:t>
            </a:r>
          </a:p>
          <a:p>
            <a:r>
              <a:rPr lang="en-US" altLang="en-US" b="1"/>
              <a:t>    g.drawRect(300, 80, 80, 80);</a:t>
            </a:r>
          </a:p>
          <a:p>
            <a:r>
              <a:rPr lang="en-US" altLang="en-US" b="1"/>
              <a:t>    g.fillArc(300, 80, 80, 80, 0, -180);</a:t>
            </a:r>
          </a:p>
          <a:p>
            <a:r>
              <a:rPr lang="en-US" altLang="en-US" b="1"/>
              <a:t>  }</a:t>
            </a:r>
          </a:p>
          <a:p>
            <a:r>
              <a:rPr lang="en-US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7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BD6C8-E5C3-4DEE-9F6A-3E270E57505B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8667" r="25000" b="28667"/>
          <a:stretch>
            <a:fillRect/>
          </a:stretch>
        </p:blipFill>
        <p:spPr bwMode="auto">
          <a:xfrm>
            <a:off x="1143000" y="457200"/>
            <a:ext cx="6858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4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2FA8-5B77-4008-9080-DE6E4768565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A polygon is a closed sequence of line segments.</a:t>
            </a:r>
          </a:p>
          <a:p>
            <a:r>
              <a:rPr lang="en-US" altLang="en-US" sz="3600"/>
              <a:t>Given a sequence of points (called vertices), line segments connect one vertex to the next in the sequence, finishing with the last vertex being connected with the first one.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Drawing Polygons</a:t>
            </a:r>
          </a:p>
        </p:txBody>
      </p:sp>
    </p:spTree>
    <p:extLst>
      <p:ext uri="{BB962C8B-B14F-4D97-AF65-F5344CB8AC3E}">
        <p14:creationId xmlns:p14="http://schemas.microsoft.com/office/powerpoint/2010/main" val="116955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BFF1-7306-424E-95D2-254419021D8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15400" cy="5257800"/>
          </a:xfrm>
        </p:spPr>
        <p:txBody>
          <a:bodyPr/>
          <a:lstStyle/>
          <a:p>
            <a:r>
              <a:rPr lang="en-US" altLang="en-US" b="1">
                <a:solidFill>
                  <a:schemeClr val="folHlink"/>
                </a:solidFill>
              </a:rPr>
              <a:t>void drawPolygon(int x[], int y[], int numPoints)</a:t>
            </a:r>
          </a:p>
          <a:p>
            <a:r>
              <a:rPr lang="en-US" altLang="en-US" b="1">
                <a:solidFill>
                  <a:schemeClr val="folHlink"/>
                </a:solidFill>
              </a:rPr>
              <a:t>void fillPolygon(int x[], int y[], int numPoints)</a:t>
            </a:r>
          </a:p>
          <a:p>
            <a:r>
              <a:rPr lang="en-US" altLang="en-US"/>
              <a:t> </a:t>
            </a:r>
            <a:r>
              <a:rPr lang="en-US" altLang="en-US">
                <a:solidFill>
                  <a:schemeClr val="folHlink"/>
                </a:solidFill>
              </a:rPr>
              <a:t>x[]</a:t>
            </a:r>
            <a:r>
              <a:rPr lang="en-US" altLang="en-US"/>
              <a:t> is an array of integers containing x coordinates</a:t>
            </a:r>
          </a:p>
          <a:p>
            <a:r>
              <a:rPr lang="en-US" altLang="en-US"/>
              <a:t> </a:t>
            </a:r>
            <a:r>
              <a:rPr lang="en-US" altLang="en-US">
                <a:solidFill>
                  <a:schemeClr val="folHlink"/>
                </a:solidFill>
              </a:rPr>
              <a:t>y[]</a:t>
            </a:r>
            <a:r>
              <a:rPr lang="en-US" altLang="en-US"/>
              <a:t> is an array of integers containing y coordinates</a:t>
            </a:r>
          </a:p>
          <a:p>
            <a:r>
              <a:rPr lang="en-US" altLang="en-US"/>
              <a:t> </a:t>
            </a:r>
            <a:r>
              <a:rPr lang="en-US" altLang="en-US">
                <a:solidFill>
                  <a:schemeClr val="folHlink"/>
                </a:solidFill>
              </a:rPr>
              <a:t>numPoints</a:t>
            </a:r>
            <a:r>
              <a:rPr lang="en-US" altLang="en-US"/>
              <a:t> is the total number of points and is equal to x.length or y.length</a:t>
            </a:r>
          </a:p>
        </p:txBody>
      </p:sp>
    </p:spTree>
    <p:extLst>
      <p:ext uri="{BB962C8B-B14F-4D97-AF65-F5344CB8AC3E}">
        <p14:creationId xmlns:p14="http://schemas.microsoft.com/office/powerpoint/2010/main" val="28439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2B02-64B1-440D-B06C-DD26497831C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228600"/>
            <a:ext cx="8458200" cy="6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// Draw Polygon</a:t>
            </a:r>
          </a:p>
          <a:p>
            <a:r>
              <a:rPr lang="en-US" altLang="en-US" sz="2800"/>
              <a:t>import java.awt.*;</a:t>
            </a:r>
          </a:p>
          <a:p>
            <a:r>
              <a:rPr lang="en-US" altLang="en-US" sz="2800"/>
              <a:t>import java.applet.*;</a:t>
            </a:r>
          </a:p>
          <a:p>
            <a:r>
              <a:rPr lang="en-US" altLang="en-US" sz="2800"/>
              <a:t>/*</a:t>
            </a:r>
          </a:p>
          <a:p>
            <a:r>
              <a:rPr lang="en-US" altLang="en-US" sz="2800"/>
              <a:t>&lt;applet code="HourGlass" width=230 height=210&gt;</a:t>
            </a:r>
          </a:p>
          <a:p>
            <a:r>
              <a:rPr lang="en-US" altLang="en-US" sz="2800"/>
              <a:t>&lt;/applet&gt;</a:t>
            </a:r>
          </a:p>
          <a:p>
            <a:r>
              <a:rPr lang="en-US" altLang="en-US" sz="2800"/>
              <a:t>*/</a:t>
            </a:r>
          </a:p>
          <a:p>
            <a:r>
              <a:rPr lang="en-US" altLang="en-US" sz="2800"/>
              <a:t>public class HourGlass extends Applet {</a:t>
            </a:r>
          </a:p>
          <a:p>
            <a:r>
              <a:rPr lang="en-US" altLang="en-US" sz="2800"/>
              <a:t>  public void paint(Graphics g) {</a:t>
            </a:r>
          </a:p>
          <a:p>
            <a:r>
              <a:rPr lang="en-US" altLang="en-US" sz="2800"/>
              <a:t>    int xpoints[] = {30, 200, 30, 200, 30};</a:t>
            </a:r>
          </a:p>
          <a:p>
            <a:r>
              <a:rPr lang="en-US" altLang="en-US" sz="2800"/>
              <a:t>    int ypoints[] = {30, 30, 200, 200, 30};</a:t>
            </a:r>
          </a:p>
          <a:p>
            <a:r>
              <a:rPr lang="en-US" altLang="en-US" sz="2800"/>
              <a:t>    int num = 5;</a:t>
            </a:r>
          </a:p>
          <a:p>
            <a:r>
              <a:rPr lang="en-US" altLang="en-US" sz="2800"/>
              <a:t>    g.drawPolygon(xpoints, ypoints, num);</a:t>
            </a:r>
          </a:p>
          <a:p>
            <a:r>
              <a:rPr lang="en-US" altLang="en-US" sz="2800"/>
              <a:t>  }</a:t>
            </a:r>
          </a:p>
          <a:p>
            <a:r>
              <a:rPr lang="en-US" alt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13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623D-1254-42B8-A417-6029122B6295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5554" r="31250" b="33334"/>
          <a:stretch>
            <a:fillRect/>
          </a:stretch>
        </p:blipFill>
        <p:spPr bwMode="auto">
          <a:xfrm>
            <a:off x="762000" y="228600"/>
            <a:ext cx="7467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7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373B-A69B-4AC9-9727-56F62C83C72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4800" y="228600"/>
            <a:ext cx="8458200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// Draw Polygon</a:t>
            </a:r>
          </a:p>
          <a:p>
            <a:r>
              <a:rPr lang="en-US" altLang="en-US"/>
              <a:t>import java.awt.*;</a:t>
            </a:r>
          </a:p>
          <a:p>
            <a:r>
              <a:rPr lang="en-US" altLang="en-US"/>
              <a:t>import java.applet.*;</a:t>
            </a:r>
          </a:p>
          <a:p>
            <a:r>
              <a:rPr lang="en-US" altLang="en-US"/>
              <a:t>/*</a:t>
            </a:r>
          </a:p>
          <a:p>
            <a:r>
              <a:rPr lang="en-US" altLang="en-US"/>
              <a:t>&lt;applet code="HourGlass" width=230 height=210&gt;</a:t>
            </a:r>
          </a:p>
          <a:p>
            <a:r>
              <a:rPr lang="en-US" altLang="en-US"/>
              <a:t>&lt;/applet&gt;</a:t>
            </a:r>
          </a:p>
          <a:p>
            <a:r>
              <a:rPr lang="en-US" altLang="en-US"/>
              <a:t>*/</a:t>
            </a:r>
          </a:p>
          <a:p>
            <a:r>
              <a:rPr lang="en-US" altLang="en-US"/>
              <a:t>public class HourGlass extends Applet {</a:t>
            </a:r>
          </a:p>
          <a:p>
            <a:r>
              <a:rPr lang="en-US" altLang="en-US"/>
              <a:t>  public void paint(Graphics g) {</a:t>
            </a:r>
          </a:p>
          <a:p>
            <a:r>
              <a:rPr lang="en-US" altLang="en-US"/>
              <a:t>     	</a:t>
            </a:r>
            <a:r>
              <a:rPr lang="en-US" altLang="en-US" b="1"/>
              <a:t>Polygon poly = new Polygon();</a:t>
            </a:r>
            <a:r>
              <a:rPr lang="en-US" altLang="en-US"/>
              <a:t>  </a:t>
            </a:r>
          </a:p>
          <a:p>
            <a:r>
              <a:rPr lang="en-US" altLang="en-US"/>
              <a:t> 	</a:t>
            </a:r>
            <a:r>
              <a:rPr lang="en-US" altLang="en-US" b="1"/>
              <a:t>poly.addPoint(30,30);</a:t>
            </a:r>
          </a:p>
          <a:p>
            <a:r>
              <a:rPr lang="en-US" altLang="en-US"/>
              <a:t>	poly.addPoint(200,30);</a:t>
            </a:r>
          </a:p>
          <a:p>
            <a:r>
              <a:rPr lang="en-US" altLang="en-US"/>
              <a:t>	poly.addPoint(30,200);</a:t>
            </a:r>
          </a:p>
          <a:p>
            <a:r>
              <a:rPr lang="en-US" altLang="en-US"/>
              <a:t>	poly.addPoint(200,200);</a:t>
            </a:r>
          </a:p>
          <a:p>
            <a:r>
              <a:rPr lang="en-US" altLang="en-US"/>
              <a:t>	poly.addPoint(30,30);    </a:t>
            </a:r>
          </a:p>
          <a:p>
            <a:r>
              <a:rPr lang="en-US" altLang="en-US"/>
              <a:t>    	</a:t>
            </a:r>
            <a:r>
              <a:rPr lang="en-US" altLang="en-US" b="1"/>
              <a:t>g.drawPolygon(poly);</a:t>
            </a:r>
          </a:p>
          <a:p>
            <a:r>
              <a:rPr lang="en-US" altLang="en-US"/>
              <a:t>    }</a:t>
            </a:r>
          </a:p>
          <a:p>
            <a:r>
              <a:rPr lang="en-US" altLang="en-US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521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GUI terminology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262626"/>
                </a:solidFill>
              </a:rPr>
              <a:t>window</a:t>
            </a:r>
            <a:r>
              <a:rPr lang="en-US" altLang="en-US" smtClean="0">
                <a:solidFill>
                  <a:srgbClr val="262626"/>
                </a:solidFill>
              </a:rPr>
              <a:t>: A first-class citizen of the graphical desktop.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Also called a </a:t>
            </a:r>
            <a:r>
              <a:rPr lang="en-US" altLang="en-US" i="1" smtClean="0">
                <a:solidFill>
                  <a:srgbClr val="404040"/>
                </a:solidFill>
              </a:rPr>
              <a:t>top-level container</a:t>
            </a:r>
            <a:r>
              <a:rPr lang="en-US" altLang="en-US" smtClean="0">
                <a:solidFill>
                  <a:srgbClr val="404040"/>
                </a:solidFill>
              </a:rPr>
              <a:t>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examples: frame, dialog box, applet</a:t>
            </a:r>
          </a:p>
          <a:p>
            <a:pPr lvl="1"/>
            <a:endParaRPr lang="en-US" altLang="en-US" sz="1200" smtClean="0">
              <a:solidFill>
                <a:srgbClr val="404040"/>
              </a:solidFill>
            </a:endParaRPr>
          </a:p>
          <a:p>
            <a:r>
              <a:rPr lang="en-US" altLang="en-US" b="1" smtClean="0">
                <a:solidFill>
                  <a:srgbClr val="262626"/>
                </a:solidFill>
              </a:rPr>
              <a:t>component</a:t>
            </a:r>
            <a:r>
              <a:rPr lang="en-US" altLang="en-US" smtClean="0">
                <a:solidFill>
                  <a:srgbClr val="262626"/>
                </a:solidFill>
              </a:rPr>
              <a:t>: A GUI widget that resides in a window.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Also called </a:t>
            </a:r>
            <a:r>
              <a:rPr lang="en-US" altLang="en-US" i="1" smtClean="0">
                <a:solidFill>
                  <a:srgbClr val="404040"/>
                </a:solidFill>
              </a:rPr>
              <a:t>controls</a:t>
            </a:r>
            <a:r>
              <a:rPr lang="en-US" altLang="en-US" smtClean="0">
                <a:solidFill>
                  <a:srgbClr val="404040"/>
                </a:solidFill>
              </a:rPr>
              <a:t> in many other languages.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examples: button, text box, label</a:t>
            </a:r>
          </a:p>
          <a:p>
            <a:pPr lvl="1"/>
            <a:endParaRPr lang="en-US" altLang="en-US" sz="1200" smtClean="0">
              <a:solidFill>
                <a:srgbClr val="404040"/>
              </a:solidFill>
            </a:endParaRPr>
          </a:p>
          <a:p>
            <a:r>
              <a:rPr lang="en-US" altLang="en-US" b="1" smtClean="0">
                <a:solidFill>
                  <a:srgbClr val="262626"/>
                </a:solidFill>
              </a:rPr>
              <a:t>container</a:t>
            </a:r>
            <a:r>
              <a:rPr lang="en-US" altLang="en-US" smtClean="0">
                <a:solidFill>
                  <a:srgbClr val="262626"/>
                </a:solidFill>
              </a:rPr>
              <a:t>: A logical grouping for storing components.</a:t>
            </a: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examples: panel, box</a:t>
            </a:r>
          </a:p>
        </p:txBody>
      </p:sp>
    </p:spTree>
    <p:extLst>
      <p:ext uri="{BB962C8B-B14F-4D97-AF65-F5344CB8AC3E}">
        <p14:creationId xmlns:p14="http://schemas.microsoft.com/office/powerpoint/2010/main" val="10242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2D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22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F3B5-C756-4F70-96CF-EDF857824C4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txBody>
          <a:bodyPr/>
          <a:lstStyle/>
          <a:p>
            <a:r>
              <a:rPr lang="en-US" altLang="en-US" b="1"/>
              <a:t>Working with Fonts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r>
              <a:rPr lang="en-US" altLang="en-US" sz="2800"/>
              <a:t>To select a new font, you must first construct a Font object that describes that font. The Font constructor is: </a:t>
            </a:r>
          </a:p>
          <a:p>
            <a:r>
              <a:rPr lang="en-US" altLang="en-US" sz="2800"/>
              <a:t> </a:t>
            </a:r>
            <a:r>
              <a:rPr lang="en-US" altLang="en-US" sz="2800" b="1">
                <a:solidFill>
                  <a:schemeClr val="folHlink"/>
                </a:solidFill>
              </a:rPr>
              <a:t>Font(String fontName, int fontStyle, int pointSize)</a:t>
            </a:r>
          </a:p>
          <a:p>
            <a:r>
              <a:rPr lang="en-US" altLang="en-US" sz="2800">
                <a:solidFill>
                  <a:schemeClr val="folHlink"/>
                </a:solidFill>
              </a:rPr>
              <a:t>fontName</a:t>
            </a:r>
            <a:r>
              <a:rPr lang="en-US" altLang="en-US" sz="2800"/>
              <a:t> specifies the name of the desired font.</a:t>
            </a:r>
          </a:p>
          <a:p>
            <a:r>
              <a:rPr lang="en-US" altLang="en-US" sz="2800"/>
              <a:t> </a:t>
            </a:r>
            <a:r>
              <a:rPr lang="en-US" altLang="en-US" sz="2800">
                <a:solidFill>
                  <a:schemeClr val="folHlink"/>
                </a:solidFill>
              </a:rPr>
              <a:t>fontStyle</a:t>
            </a:r>
            <a:r>
              <a:rPr lang="en-US" altLang="en-US" sz="2800"/>
              <a:t> may contain these values: 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</a:rPr>
              <a:t>	Font.PLAIN</a:t>
            </a:r>
            <a:r>
              <a:rPr lang="en-US" altLang="en-US" sz="2800"/>
              <a:t>(0), </a:t>
            </a:r>
            <a:r>
              <a:rPr lang="en-US" altLang="en-US" sz="2800">
                <a:solidFill>
                  <a:schemeClr val="folHlink"/>
                </a:solidFill>
              </a:rPr>
              <a:t>Font.BOLD</a:t>
            </a:r>
            <a:r>
              <a:rPr lang="en-US" altLang="en-US" sz="2800"/>
              <a:t>(1), </a:t>
            </a:r>
            <a:r>
              <a:rPr lang="en-US" altLang="en-US" sz="2800">
                <a:solidFill>
                  <a:schemeClr val="folHlink"/>
                </a:solidFill>
              </a:rPr>
              <a:t>Font.ITALIC</a:t>
            </a:r>
            <a:r>
              <a:rPr lang="en-US" altLang="en-US" sz="2800"/>
              <a:t>(2)</a:t>
            </a:r>
          </a:p>
          <a:p>
            <a:r>
              <a:rPr lang="en-US" altLang="en-US" sz="2800"/>
              <a:t>We can combine two styles as                        </a:t>
            </a:r>
          </a:p>
          <a:p>
            <a:pPr lvl="1"/>
            <a:r>
              <a:rPr lang="en-US" altLang="en-US" sz="2400" b="1">
                <a:solidFill>
                  <a:schemeClr val="folHlink"/>
                </a:solidFill>
              </a:rPr>
              <a:t>Font. PLAIN | Font.ITALIC (0+2=2),</a:t>
            </a:r>
          </a:p>
          <a:p>
            <a:pPr lvl="1"/>
            <a:r>
              <a:rPr lang="en-US" altLang="en-US" sz="2400" b="1">
                <a:solidFill>
                  <a:schemeClr val="folHlink"/>
                </a:solidFill>
              </a:rPr>
              <a:t>Font.BOLD | Font.ITALIC (1+2=3)</a:t>
            </a:r>
          </a:p>
          <a:p>
            <a:r>
              <a:rPr lang="en-US" altLang="en-US" sz="2800" b="1">
                <a:solidFill>
                  <a:schemeClr val="folHlink"/>
                </a:solidFill>
              </a:rPr>
              <a:t>pointSize </a:t>
            </a:r>
            <a:r>
              <a:rPr lang="en-US" altLang="en-US" sz="2800" b="1"/>
              <a:t>specifies the font size</a:t>
            </a:r>
          </a:p>
        </p:txBody>
      </p:sp>
    </p:spTree>
    <p:extLst>
      <p:ext uri="{BB962C8B-B14F-4D97-AF65-F5344CB8AC3E}">
        <p14:creationId xmlns:p14="http://schemas.microsoft.com/office/powerpoint/2010/main" val="42216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5D88-0CF6-4454-BA5F-6058B1AB74C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r>
              <a:rPr lang="en-US" altLang="en-US"/>
              <a:t>To use a font that you have created, you must select it using </a:t>
            </a:r>
            <a:r>
              <a:rPr lang="en-US" altLang="en-US" b="1">
                <a:solidFill>
                  <a:schemeClr val="folHlink"/>
                </a:solidFill>
              </a:rPr>
              <a:t>setFont() </a:t>
            </a:r>
            <a:r>
              <a:rPr lang="en-US" altLang="en-US"/>
              <a:t>which is defined by the Component class</a:t>
            </a:r>
          </a:p>
          <a:p>
            <a:r>
              <a:rPr lang="en-US" altLang="en-US" b="1"/>
              <a:t> </a:t>
            </a:r>
            <a:r>
              <a:rPr lang="en-US" altLang="en-US"/>
              <a:t>its general form is</a:t>
            </a:r>
            <a:r>
              <a:rPr lang="en-US" altLang="en-US" b="1"/>
              <a:t> :</a:t>
            </a:r>
          </a:p>
          <a:p>
            <a:r>
              <a:rPr lang="en-US" altLang="en-US" b="1"/>
              <a:t> </a:t>
            </a:r>
            <a:r>
              <a:rPr lang="en-US" altLang="en-US" b="1">
                <a:solidFill>
                  <a:schemeClr val="folHlink"/>
                </a:solidFill>
              </a:rPr>
              <a:t>void setFont(Font fontObj)</a:t>
            </a:r>
          </a:p>
          <a:p>
            <a:r>
              <a:rPr lang="en-US" altLang="en-US" b="1">
                <a:solidFill>
                  <a:schemeClr val="folHlink"/>
                </a:solidFill>
              </a:rPr>
              <a:t> Dialog </a:t>
            </a:r>
            <a:r>
              <a:rPr lang="en-US" altLang="en-US"/>
              <a:t>is the default font if  you don’t explicitly set a font</a:t>
            </a:r>
          </a:p>
        </p:txBody>
      </p:sp>
    </p:spTree>
    <p:extLst>
      <p:ext uri="{BB962C8B-B14F-4D97-AF65-F5344CB8AC3E}">
        <p14:creationId xmlns:p14="http://schemas.microsoft.com/office/powerpoint/2010/main" val="29736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EFEB-8A29-4A3F-A0FE-85DABC82FC5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81000" y="41275"/>
            <a:ext cx="8458200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// Show fonts.</a:t>
            </a:r>
          </a:p>
          <a:p>
            <a:r>
              <a:rPr lang="en-US" altLang="en-US" b="1"/>
              <a:t>import java.applet.*;</a:t>
            </a:r>
          </a:p>
          <a:p>
            <a:r>
              <a:rPr lang="en-US" altLang="en-US" b="1"/>
              <a:t>import java.awt.*;</a:t>
            </a:r>
          </a:p>
          <a:p>
            <a:r>
              <a:rPr lang="en-US" altLang="en-US" b="1"/>
              <a:t>import java.awt.event.*;</a:t>
            </a:r>
          </a:p>
          <a:p>
            <a:r>
              <a:rPr lang="en-US" altLang="en-US" b="1"/>
              <a:t>/*  &lt;applet code="SampleFonts" width=200 height=100&gt;</a:t>
            </a:r>
          </a:p>
          <a:p>
            <a:r>
              <a:rPr lang="en-US" altLang="en-US" b="1"/>
              <a:t>  &lt;/applet&gt;*/</a:t>
            </a:r>
          </a:p>
          <a:p>
            <a:r>
              <a:rPr lang="en-US" altLang="en-US" b="1"/>
              <a:t>public class SampleFonts extends Applet {</a:t>
            </a:r>
          </a:p>
          <a:p>
            <a:r>
              <a:rPr lang="en-US" altLang="en-US" b="1"/>
              <a:t>  Font f;  String msg;</a:t>
            </a:r>
          </a:p>
          <a:p>
            <a:r>
              <a:rPr lang="en-US" altLang="en-US" b="1"/>
              <a:t>  public void init( ) {</a:t>
            </a:r>
          </a:p>
          <a:p>
            <a:r>
              <a:rPr lang="en-US" altLang="en-US" b="1"/>
              <a:t>    f = new Font("Times New Roman", Font.BOLD, 18);</a:t>
            </a:r>
          </a:p>
          <a:p>
            <a:r>
              <a:rPr lang="en-US" altLang="en-US" b="1"/>
              <a:t>    msg = "This font is \"Times New Roman\"";</a:t>
            </a:r>
          </a:p>
          <a:p>
            <a:r>
              <a:rPr lang="en-US" altLang="en-US" b="1"/>
              <a:t>    setFont(f);</a:t>
            </a:r>
          </a:p>
          <a:p>
            <a:r>
              <a:rPr lang="en-US" altLang="en-US" b="1"/>
              <a:t>   }</a:t>
            </a:r>
          </a:p>
          <a:p>
            <a:r>
              <a:rPr lang="en-US" altLang="en-US" b="1"/>
              <a:t>  public void paint(Graphics g) {</a:t>
            </a:r>
          </a:p>
          <a:p>
            <a:r>
              <a:rPr lang="en-US" altLang="en-US" b="1"/>
              <a:t>    g.setColor(Color.red);    </a:t>
            </a:r>
          </a:p>
          <a:p>
            <a:r>
              <a:rPr lang="en-US" altLang="en-US" b="1"/>
              <a:t>    g.drawString(msg, 4, 40);</a:t>
            </a:r>
          </a:p>
          <a:p>
            <a:r>
              <a:rPr lang="en-US" altLang="en-US" b="1"/>
              <a:t>  }</a:t>
            </a:r>
          </a:p>
          <a:p>
            <a:r>
              <a:rPr lang="en-US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73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FED4-C52C-40CE-9993-5F9B348DC870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t="16667" r="23000" b="22000"/>
          <a:stretch>
            <a:fillRect/>
          </a:stretch>
        </p:blipFill>
        <p:spPr bwMode="auto">
          <a:xfrm>
            <a:off x="1905000" y="1143000"/>
            <a:ext cx="510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5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20CA-AB0C-4A58-99B8-2D289149173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28600" y="228600"/>
            <a:ext cx="8458200" cy="6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// Display font info.</a:t>
            </a:r>
          </a:p>
          <a:p>
            <a:r>
              <a:rPr lang="en-US" altLang="en-US" sz="2800"/>
              <a:t>import java.applet.*;</a:t>
            </a:r>
          </a:p>
          <a:p>
            <a:r>
              <a:rPr lang="en-US" altLang="en-US" sz="2800"/>
              <a:t>import java.awt.*;</a:t>
            </a:r>
          </a:p>
          <a:p>
            <a:r>
              <a:rPr lang="en-US" altLang="en-US" sz="2800"/>
              <a:t>/*&lt;applet code="FontInfo" width=350 height=60&gt;</a:t>
            </a:r>
          </a:p>
          <a:p>
            <a:r>
              <a:rPr lang="en-US" altLang="en-US" sz="2800"/>
              <a:t>&lt;/applet&gt; */</a:t>
            </a:r>
          </a:p>
          <a:p>
            <a:r>
              <a:rPr lang="en-US" altLang="en-US" sz="2800"/>
              <a:t>public class FontInfo extends Applet {</a:t>
            </a:r>
          </a:p>
          <a:p>
            <a:r>
              <a:rPr lang="en-US" altLang="en-US" sz="2800"/>
              <a:t>  public void paint(Graphics g) {</a:t>
            </a:r>
          </a:p>
          <a:p>
            <a:r>
              <a:rPr lang="en-US" altLang="en-US" sz="2800"/>
              <a:t>    Font f = g.getFont();</a:t>
            </a:r>
          </a:p>
          <a:p>
            <a:r>
              <a:rPr lang="en-US" altLang="en-US" sz="2800"/>
              <a:t>    String msg;</a:t>
            </a:r>
          </a:p>
          <a:p>
            <a:r>
              <a:rPr lang="en-US" altLang="en-US" sz="2800"/>
              <a:t>    String fontName = f.getName();</a:t>
            </a:r>
          </a:p>
          <a:p>
            <a:r>
              <a:rPr lang="en-US" altLang="en-US" sz="2800"/>
              <a:t>    int fontSize = f.getSize();</a:t>
            </a:r>
          </a:p>
          <a:p>
            <a:r>
              <a:rPr lang="en-US" altLang="en-US" sz="2800"/>
              <a:t>    int fontStyle = f.getStyle();</a:t>
            </a:r>
          </a:p>
          <a:p>
            <a:r>
              <a:rPr lang="en-US" altLang="en-US" sz="2800"/>
              <a:t>    msg = "Font: " + fontName;</a:t>
            </a:r>
          </a:p>
          <a:p>
            <a:r>
              <a:rPr lang="en-US" altLang="en-US" sz="2800"/>
              <a:t>    msg += ", Size: " + fontSize + ", Style: " +fontStyle;</a:t>
            </a:r>
          </a:p>
          <a:p>
            <a:r>
              <a:rPr lang="en-US" altLang="en-US" sz="280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131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E317-DC7A-4BC6-858C-A9362B6DF25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28600" y="644525"/>
            <a:ext cx="8839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g.drawString(msg, 5, 15);</a:t>
            </a:r>
          </a:p>
          <a:p>
            <a:endParaRPr lang="en-US" altLang="en-US" b="1"/>
          </a:p>
          <a:p>
            <a:r>
              <a:rPr lang="en-US" altLang="en-US" b="1"/>
              <a:t> f = new Font("Times New Roman", Font.ITALIC | Font.BOLD, 18);</a:t>
            </a:r>
          </a:p>
          <a:p>
            <a:r>
              <a:rPr lang="en-US" altLang="en-US" b="1"/>
              <a:t>	 fontName = f.getName();</a:t>
            </a:r>
          </a:p>
          <a:p>
            <a:r>
              <a:rPr lang="en-US" altLang="en-US" b="1"/>
              <a:t>	 fontSize = f.getSize();</a:t>
            </a:r>
          </a:p>
          <a:p>
            <a:r>
              <a:rPr lang="en-US" altLang="en-US" b="1"/>
              <a:t>	 fontStyle = f.getStyle();</a:t>
            </a:r>
          </a:p>
          <a:p>
            <a:r>
              <a:rPr lang="en-US" altLang="en-US" b="1"/>
              <a:t>	 msg = "Font: " + fontName;</a:t>
            </a:r>
          </a:p>
          <a:p>
            <a:r>
              <a:rPr lang="en-US" altLang="en-US" b="1"/>
              <a:t>	 msg += ", Size: " + fontSize + ", Style: "       +fontStyle;</a:t>
            </a:r>
          </a:p>
          <a:p>
            <a:r>
              <a:rPr lang="en-US" altLang="en-US" b="1"/>
              <a:t>    g.drawString(msg, 5, 50);</a:t>
            </a:r>
          </a:p>
          <a:p>
            <a:r>
              <a:rPr lang="en-US" altLang="en-US" b="1"/>
              <a:t>  }</a:t>
            </a:r>
          </a:p>
          <a:p>
            <a:r>
              <a:rPr lang="en-US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6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69A5-0949-44DE-953A-5FB9C8BD153F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6667" r="23000" b="19333"/>
          <a:stretch>
            <a:fillRect/>
          </a:stretch>
        </p:blipFill>
        <p:spPr bwMode="auto">
          <a:xfrm>
            <a:off x="1371600" y="533400"/>
            <a:ext cx="6705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6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2D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22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EADE-FE57-423A-9BC3-D5DCED94F07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228600"/>
            <a:ext cx="8839200" cy="655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folHlink"/>
                </a:solidFill>
              </a:rPr>
              <a:t>//Drawing Images</a:t>
            </a:r>
          </a:p>
          <a:p>
            <a:r>
              <a:rPr lang="en-US" altLang="en-US" sz="2800"/>
              <a:t>import java.applet.Applet;</a:t>
            </a:r>
          </a:p>
          <a:p>
            <a:r>
              <a:rPr lang="en-US" altLang="en-US" sz="2800"/>
              <a:t>import java.awt.Graphics;</a:t>
            </a:r>
          </a:p>
          <a:p>
            <a:r>
              <a:rPr lang="en-US" altLang="en-US" sz="2800"/>
              <a:t>import java.awt.*;</a:t>
            </a:r>
          </a:p>
          <a:p>
            <a:r>
              <a:rPr lang="en-US" altLang="en-US" sz="2800"/>
              <a:t>import java.net.*;</a:t>
            </a:r>
          </a:p>
          <a:p>
            <a:r>
              <a:rPr lang="en-US" altLang="en-US" sz="2800"/>
              <a:t>public class SimpleImageApplet extends Applet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	Image img; 	URL url; int w,h;</a:t>
            </a:r>
          </a:p>
          <a:p>
            <a:r>
              <a:rPr lang="en-US" altLang="en-US" sz="2800"/>
              <a:t>	public void init()</a:t>
            </a:r>
          </a:p>
          <a:p>
            <a:r>
              <a:rPr lang="en-US" altLang="en-US" sz="2800"/>
              <a:t>	{</a:t>
            </a:r>
          </a:p>
          <a:p>
            <a:r>
              <a:rPr lang="en-US" altLang="en-US"/>
              <a:t>		</a:t>
            </a:r>
            <a:r>
              <a:rPr lang="en-US" altLang="en-US" sz="2800">
                <a:solidFill>
                  <a:schemeClr val="folHlink"/>
                </a:solidFill>
              </a:rPr>
              <a:t>setBackground(Color.blue);</a:t>
            </a:r>
          </a:p>
          <a:p>
            <a:r>
              <a:rPr lang="en-US" altLang="en-US" sz="2800"/>
              <a:t>		</a:t>
            </a:r>
            <a:r>
              <a:rPr lang="en-US" altLang="en-US" sz="2800">
                <a:solidFill>
                  <a:schemeClr val="folHlink"/>
                </a:solidFill>
              </a:rPr>
              <a:t>setForeground(Color.white);</a:t>
            </a:r>
            <a:r>
              <a:rPr lang="en-US" altLang="en-US" sz="3200"/>
              <a:t>	</a:t>
            </a:r>
            <a:r>
              <a:rPr lang="en-US" altLang="en-US" sz="2800"/>
              <a:t>	</a:t>
            </a:r>
          </a:p>
          <a:p>
            <a:r>
              <a:rPr lang="en-US" altLang="en-US" sz="2800"/>
              <a:t>		url= </a:t>
            </a:r>
            <a:r>
              <a:rPr lang="en-US" altLang="en-US" sz="2800">
                <a:solidFill>
                  <a:schemeClr val="folHlink"/>
                </a:solidFill>
              </a:rPr>
              <a:t>getCodeBase();</a:t>
            </a:r>
          </a:p>
          <a:p>
            <a:r>
              <a:rPr lang="en-US" altLang="en-US" sz="2800"/>
              <a:t>		img= </a:t>
            </a:r>
            <a:r>
              <a:rPr lang="en-US" altLang="en-US" sz="2800">
                <a:solidFill>
                  <a:schemeClr val="folHlink"/>
                </a:solidFill>
              </a:rPr>
              <a:t>getImage(url,"bear.jpg");</a:t>
            </a:r>
          </a:p>
          <a:p>
            <a:r>
              <a:rPr lang="en-US" altLang="en-US" sz="280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294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2D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7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948D-7482-4FDB-914B-17CBCC6D4F0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28600" y="685800"/>
            <a:ext cx="8915400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		</a:t>
            </a:r>
            <a:r>
              <a:rPr lang="en-US" altLang="en-US" sz="3200"/>
              <a:t>w= </a:t>
            </a:r>
            <a:r>
              <a:rPr lang="en-US" altLang="en-US" sz="3200">
                <a:solidFill>
                  <a:schemeClr val="folHlink"/>
                </a:solidFill>
              </a:rPr>
              <a:t>getWidth();</a:t>
            </a:r>
          </a:p>
          <a:p>
            <a:r>
              <a:rPr lang="en-US" altLang="en-US" sz="3200"/>
              <a:t>		h= </a:t>
            </a:r>
            <a:r>
              <a:rPr lang="en-US" altLang="en-US" sz="3200">
                <a:solidFill>
                  <a:schemeClr val="folHlink"/>
                </a:solidFill>
              </a:rPr>
              <a:t>getHeight();</a:t>
            </a:r>
          </a:p>
          <a:p>
            <a:r>
              <a:rPr lang="en-US" altLang="en-US" sz="3200"/>
              <a:t>	}</a:t>
            </a:r>
          </a:p>
          <a:p>
            <a:r>
              <a:rPr lang="en-US" altLang="en-US" sz="3200"/>
              <a:t>		</a:t>
            </a:r>
          </a:p>
          <a:p>
            <a:r>
              <a:rPr lang="en-US" altLang="en-US" sz="3200"/>
              <a:t>	public void paint(Graphics g)</a:t>
            </a:r>
          </a:p>
          <a:p>
            <a:r>
              <a:rPr lang="en-US" altLang="en-US" sz="3200"/>
              <a:t>	{</a:t>
            </a:r>
          </a:p>
          <a:p>
            <a:r>
              <a:rPr lang="en-US" altLang="en-US" sz="3200"/>
              <a:t>		</a:t>
            </a:r>
            <a:r>
              <a:rPr lang="en-US" altLang="en-US" sz="3200">
                <a:solidFill>
                  <a:schemeClr val="folHlink"/>
                </a:solidFill>
              </a:rPr>
              <a:t>showStatus</a:t>
            </a:r>
            <a:r>
              <a:rPr lang="en-US" altLang="en-US" sz="3200"/>
              <a:t>("Width="+w+" Height="+h);</a:t>
            </a:r>
          </a:p>
          <a:p>
            <a:r>
              <a:rPr lang="en-US" altLang="en-US" sz="3200"/>
              <a:t>		g.</a:t>
            </a:r>
            <a:r>
              <a:rPr lang="en-US" altLang="en-US" sz="3200">
                <a:solidFill>
                  <a:schemeClr val="folHlink"/>
                </a:solidFill>
              </a:rPr>
              <a:t>drawString</a:t>
            </a:r>
            <a:r>
              <a:rPr lang="en-US" altLang="en-US" sz="3200"/>
              <a:t>("Image in Applet",10,15);</a:t>
            </a:r>
          </a:p>
          <a:p>
            <a:r>
              <a:rPr lang="en-US" altLang="en-US" sz="3200"/>
              <a:t>		g.</a:t>
            </a:r>
            <a:r>
              <a:rPr lang="en-US" altLang="en-US" sz="3200">
                <a:solidFill>
                  <a:schemeClr val="folHlink"/>
                </a:solidFill>
              </a:rPr>
              <a:t>drawImage(img,30,70,w,h,this)</a:t>
            </a:r>
            <a:r>
              <a:rPr lang="en-US" altLang="en-US" sz="3200"/>
              <a:t>;</a:t>
            </a:r>
          </a:p>
          <a:p>
            <a:r>
              <a:rPr lang="en-US" altLang="en-US" sz="3200"/>
              <a:t>	}</a:t>
            </a:r>
            <a:endParaRPr lang="en-US" altLang="en-US" sz="4000"/>
          </a:p>
          <a:p>
            <a:r>
              <a:rPr lang="en-US" altLang="en-US" sz="3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FF9-08DB-4574-80E4-404B78A4AD9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533400" y="762000"/>
            <a:ext cx="807720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/>
              <a:t>Save the file </a:t>
            </a:r>
            <a:r>
              <a:rPr lang="en-US" altLang="en-US" sz="3200">
                <a:solidFill>
                  <a:schemeClr val="folHlink"/>
                </a:solidFill>
              </a:rPr>
              <a:t>SimpleImageApplet.java</a:t>
            </a:r>
            <a:r>
              <a:rPr lang="en-US" altLang="en-US" sz="3200"/>
              <a:t> file in </a:t>
            </a:r>
            <a:r>
              <a:rPr lang="en-US" altLang="en-US" sz="3200">
                <a:solidFill>
                  <a:schemeClr val="folHlink"/>
                </a:solidFill>
              </a:rPr>
              <a:t>C:\Applet\Java</a:t>
            </a:r>
          </a:p>
          <a:p>
            <a:pPr algn="just">
              <a:spcBef>
                <a:spcPct val="50000"/>
              </a:spcBef>
            </a:pPr>
            <a:r>
              <a:rPr lang="en-US" altLang="en-US" sz="3200"/>
              <a:t>And save the file </a:t>
            </a:r>
            <a:r>
              <a:rPr lang="en-US" altLang="en-US" sz="3200">
                <a:solidFill>
                  <a:schemeClr val="folHlink"/>
                </a:solidFill>
              </a:rPr>
              <a:t>SimpleImageApplet.class </a:t>
            </a:r>
            <a:r>
              <a:rPr lang="en-US" altLang="en-US" sz="3200"/>
              <a:t>file in </a:t>
            </a:r>
            <a:r>
              <a:rPr lang="en-US" altLang="en-US" sz="3200">
                <a:solidFill>
                  <a:schemeClr val="folHlink"/>
                </a:solidFill>
              </a:rPr>
              <a:t>C:\Applet\class</a:t>
            </a:r>
          </a:p>
          <a:p>
            <a:pPr algn="just">
              <a:spcBef>
                <a:spcPct val="50000"/>
              </a:spcBef>
            </a:pPr>
            <a:r>
              <a:rPr lang="en-US" altLang="en-US" sz="3200"/>
              <a:t>Save the image </a:t>
            </a:r>
            <a:r>
              <a:rPr lang="en-US" altLang="en-US" sz="3200">
                <a:solidFill>
                  <a:schemeClr val="folHlink"/>
                </a:solidFill>
              </a:rPr>
              <a:t>bear.jpg</a:t>
            </a:r>
            <a:r>
              <a:rPr lang="en-US" altLang="en-US" sz="3200"/>
              <a:t> in </a:t>
            </a:r>
            <a:r>
              <a:rPr lang="en-US" altLang="en-US" sz="3200">
                <a:solidFill>
                  <a:schemeClr val="folHlink"/>
                </a:solidFill>
              </a:rPr>
              <a:t>C:\Applet\class</a:t>
            </a:r>
          </a:p>
        </p:txBody>
      </p:sp>
    </p:spTree>
    <p:extLst>
      <p:ext uri="{BB962C8B-B14F-4D97-AF65-F5344CB8AC3E}">
        <p14:creationId xmlns:p14="http://schemas.microsoft.com/office/powerpoint/2010/main" val="29048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7E2BC-E36A-45FE-A224-CD41196B7ED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09600" y="762000"/>
            <a:ext cx="8077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solidFill>
                  <a:schemeClr val="folHlink"/>
                </a:solidFill>
              </a:rPr>
              <a:t>//Write the following code in SimpleImageApplet.html and save it in C:\Applet\html</a:t>
            </a:r>
          </a:p>
          <a:p>
            <a:r>
              <a:rPr lang="en-US" altLang="en-US" sz="2800"/>
              <a:t>&lt;html&gt;</a:t>
            </a:r>
          </a:p>
          <a:p>
            <a:r>
              <a:rPr lang="en-US" altLang="en-US" sz="2800"/>
              <a:t>&lt;applet code = SimpleImageApplet codebase="../class" width=150 height=150&gt; Sorry, your browser is not java enabled&lt;/applet&gt;</a:t>
            </a:r>
          </a:p>
          <a:p>
            <a:r>
              <a:rPr lang="en-US" altLang="en-US" sz="28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77478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560A-841E-4910-B6B1-745E0DA65642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9" t="8667" r="31000" b="31334"/>
          <a:stretch>
            <a:fillRect/>
          </a:stretch>
        </p:blipFill>
        <p:spPr bwMode="auto">
          <a:xfrm>
            <a:off x="685800" y="152400"/>
            <a:ext cx="7162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5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39E2-6F40-4F98-8C4B-7452B31745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 u="sng"/>
              <a:t>Drawing a Line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chemeClr val="folHlink"/>
                </a:solidFill>
              </a:rPr>
              <a:t>void drawLine(int startX, int startY, int endX, int endY)</a:t>
            </a:r>
          </a:p>
          <a:p>
            <a:r>
              <a:rPr lang="en-US" altLang="en-US" sz="4000"/>
              <a:t>It draws a line in the current drawing color that begins at </a:t>
            </a:r>
            <a:r>
              <a:rPr lang="en-US" altLang="en-US" sz="4000">
                <a:solidFill>
                  <a:schemeClr val="folHlink"/>
                </a:solidFill>
              </a:rPr>
              <a:t>startX, startY</a:t>
            </a:r>
            <a:r>
              <a:rPr lang="en-US" altLang="en-US" sz="4000"/>
              <a:t> and ends at </a:t>
            </a:r>
            <a:r>
              <a:rPr lang="en-US" altLang="en-US" sz="4000">
                <a:solidFill>
                  <a:schemeClr val="folHlink"/>
                </a:solidFill>
              </a:rPr>
              <a:t>endX, endY.</a:t>
            </a:r>
          </a:p>
        </p:txBody>
      </p:sp>
    </p:spTree>
    <p:extLst>
      <p:ext uri="{BB962C8B-B14F-4D97-AF65-F5344CB8AC3E}">
        <p14:creationId xmlns:p14="http://schemas.microsoft.com/office/powerpoint/2010/main" val="75216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8639-1649-4C2E-A944-139C6948E0B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85800" y="76200"/>
            <a:ext cx="7391400" cy="6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// Draw lines</a:t>
            </a:r>
          </a:p>
          <a:p>
            <a:r>
              <a:rPr lang="en-US" altLang="en-US" sz="2800"/>
              <a:t>import java.awt.*;</a:t>
            </a:r>
          </a:p>
          <a:p>
            <a:r>
              <a:rPr lang="en-US" altLang="en-US" sz="2800"/>
              <a:t>import java.applet.*;</a:t>
            </a:r>
          </a:p>
          <a:p>
            <a:r>
              <a:rPr lang="en-US" altLang="en-US" sz="2800"/>
              <a:t>/* &lt;applet code="Lines" width=300 height=200&gt;</a:t>
            </a:r>
          </a:p>
          <a:p>
            <a:r>
              <a:rPr lang="en-US" altLang="en-US" sz="2800"/>
              <a:t>&lt;/applet&gt;  */</a:t>
            </a:r>
          </a:p>
          <a:p>
            <a:r>
              <a:rPr lang="en-US" altLang="en-US" sz="2800"/>
              <a:t>public class Lines extends Applet {</a:t>
            </a:r>
          </a:p>
          <a:p>
            <a:r>
              <a:rPr lang="en-US" altLang="en-US" sz="2800"/>
              <a:t>  public void paint(Graphics g) {</a:t>
            </a:r>
          </a:p>
          <a:p>
            <a:r>
              <a:rPr lang="en-US" altLang="en-US" sz="2800"/>
              <a:t>    g.setColor(Color.red);</a:t>
            </a:r>
          </a:p>
          <a:p>
            <a:r>
              <a:rPr lang="en-US" altLang="en-US" sz="2800"/>
              <a:t>    g.drawLine(0, 0, 100, 100);</a:t>
            </a:r>
          </a:p>
          <a:p>
            <a:r>
              <a:rPr lang="en-US" altLang="en-US" sz="2800"/>
              <a:t>    g.setColor(Color.black);</a:t>
            </a:r>
          </a:p>
          <a:p>
            <a:r>
              <a:rPr lang="en-US" altLang="en-US" sz="2800"/>
              <a:t>    g.drawLine(0, 100, 100, 0);</a:t>
            </a:r>
          </a:p>
          <a:p>
            <a:r>
              <a:rPr lang="en-US" altLang="en-US" sz="2800"/>
              <a:t>    g.setColor(Color.magenta);</a:t>
            </a:r>
          </a:p>
          <a:p>
            <a:r>
              <a:rPr lang="en-US" altLang="en-US" sz="2800"/>
              <a:t>    g.drawLine(40, 25, 250, 180);  </a:t>
            </a:r>
          </a:p>
          <a:p>
            <a:r>
              <a:rPr lang="en-US" altLang="en-US" sz="2800"/>
              <a:t>}</a:t>
            </a:r>
          </a:p>
          <a:p>
            <a:r>
              <a:rPr lang="en-US" altLang="en-US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41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BC67-D7B2-47EB-A29F-EAA10BDA26B4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15334" r="17999" b="22000"/>
          <a:stretch>
            <a:fillRect/>
          </a:stretch>
        </p:blipFill>
        <p:spPr bwMode="auto">
          <a:xfrm>
            <a:off x="1219200" y="381000"/>
            <a:ext cx="6172200" cy="580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10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2D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2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166A-FBC3-4214-B0C4-96486CA4245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/>
              <a:t>Drawing a Rectangle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US" altLang="en-US" b="1">
                <a:solidFill>
                  <a:schemeClr val="folHlink"/>
                </a:solidFill>
              </a:rPr>
              <a:t> void drawRect(int top, int left, int width, int height)</a:t>
            </a:r>
          </a:p>
          <a:p>
            <a:r>
              <a:rPr lang="en-US" altLang="en-US" b="1">
                <a:solidFill>
                  <a:schemeClr val="folHlink"/>
                </a:solidFill>
              </a:rPr>
              <a:t>void fillRect(int top, int left, int width, int height)</a:t>
            </a:r>
          </a:p>
          <a:p>
            <a:r>
              <a:rPr lang="en-US" altLang="en-US"/>
              <a:t>The upper-left corner of the rectangle is at </a:t>
            </a:r>
            <a:r>
              <a:rPr lang="en-US" altLang="en-US">
                <a:solidFill>
                  <a:schemeClr val="folHlink"/>
                </a:solidFill>
              </a:rPr>
              <a:t>top, left</a:t>
            </a:r>
            <a:r>
              <a:rPr lang="en-US" altLang="en-US"/>
              <a:t>. The dimensions of the Rectangle are specified by </a:t>
            </a:r>
            <a:r>
              <a:rPr lang="en-US" altLang="en-US">
                <a:solidFill>
                  <a:schemeClr val="folHlink"/>
                </a:solidFill>
              </a:rPr>
              <a:t>width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folHlink"/>
                </a:solidFill>
              </a:rPr>
              <a:t>height</a:t>
            </a:r>
            <a:r>
              <a:rPr lang="en-US" altLang="en-US"/>
              <a:t>.</a:t>
            </a:r>
          </a:p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28157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1763</Words>
  <Application>Microsoft Office PowerPoint</Application>
  <PresentationFormat>On-screen Show (4:3)</PresentationFormat>
  <Paragraphs>324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Event-Driven Programming techniques AWT SWING </vt:lpstr>
      <vt:lpstr>Java GUI History</vt:lpstr>
      <vt:lpstr>GUI terminology</vt:lpstr>
      <vt:lpstr>Working with 2D Shapes</vt:lpstr>
      <vt:lpstr>Drawing a Line</vt:lpstr>
      <vt:lpstr>PowerPoint Presentation</vt:lpstr>
      <vt:lpstr>PowerPoint Presentation</vt:lpstr>
      <vt:lpstr>Working with 2D Shapes</vt:lpstr>
      <vt:lpstr>Drawing a Rectangle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Drawing Ellipses and Circles</vt:lpstr>
      <vt:lpstr>PowerPoint Presentation</vt:lpstr>
      <vt:lpstr>PowerPoint Presentation</vt:lpstr>
      <vt:lpstr>PowerPoint Presentation</vt:lpstr>
      <vt:lpstr>Drawing Arcs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Drawing Polygons</vt:lpstr>
      <vt:lpstr>PowerPoint Presentation</vt:lpstr>
      <vt:lpstr>PowerPoint Presentation</vt:lpstr>
      <vt:lpstr>PowerPoint Presentation</vt:lpstr>
      <vt:lpstr>PowerPoint Presentation</vt:lpstr>
      <vt:lpstr>Working with 2D Shapes</vt:lpstr>
      <vt:lpstr>Working with Fonts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2D Shapes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2D Shapes</dc:title>
  <dc:creator>sanjeev</dc:creator>
  <cp:lastModifiedBy>sanjeev</cp:lastModifiedBy>
  <cp:revision>5</cp:revision>
  <dcterms:created xsi:type="dcterms:W3CDTF">2006-08-16T00:00:00Z</dcterms:created>
  <dcterms:modified xsi:type="dcterms:W3CDTF">2022-06-30T04:41:00Z</dcterms:modified>
</cp:coreProperties>
</file>