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3" r:id="rId3"/>
    <p:sldId id="288" r:id="rId4"/>
    <p:sldId id="287" r:id="rId5"/>
    <p:sldId id="257" r:id="rId6"/>
    <p:sldId id="273" r:id="rId7"/>
    <p:sldId id="294" r:id="rId8"/>
    <p:sldId id="295" r:id="rId9"/>
    <p:sldId id="296" r:id="rId10"/>
    <p:sldId id="304" r:id="rId11"/>
    <p:sldId id="299" r:id="rId12"/>
    <p:sldId id="300" r:id="rId13"/>
    <p:sldId id="301" r:id="rId14"/>
    <p:sldId id="302" r:id="rId15"/>
    <p:sldId id="303" r:id="rId16"/>
    <p:sldId id="274" r:id="rId17"/>
    <p:sldId id="279" r:id="rId18"/>
    <p:sldId id="278" r:id="rId19"/>
    <p:sldId id="281" r:id="rId20"/>
    <p:sldId id="280" r:id="rId21"/>
    <p:sldId id="289" r:id="rId22"/>
    <p:sldId id="290" r:id="rId23"/>
    <p:sldId id="283" r:id="rId24"/>
    <p:sldId id="282" r:id="rId25"/>
    <p:sldId id="285" r:id="rId26"/>
    <p:sldId id="284" r:id="rId27"/>
    <p:sldId id="286" r:id="rId28"/>
    <p:sldId id="292" r:id="rId29"/>
    <p:sldId id="298" r:id="rId30"/>
    <p:sldId id="297" r:id="rId31"/>
    <p:sldId id="291" r:id="rId32"/>
    <p:sldId id="272" r:id="rId33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4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8" autoAdjust="0"/>
  </p:normalViewPr>
  <p:slideViewPr>
    <p:cSldViewPr>
      <p:cViewPr>
        <p:scale>
          <a:sx n="75" d="100"/>
          <a:sy n="75" d="100"/>
        </p:scale>
        <p:origin x="-1914" y="-4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02A067C-5A0A-4796-B9E4-9A3BD291B931}" type="datetimeFigureOut">
              <a:rPr lang="zh-CN" altLang="en-US"/>
              <a:pPr>
                <a:defRPr/>
              </a:pPr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9F3A0F46-B98F-4920-B4EA-715B47D12B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Perl</a:t>
            </a:r>
            <a:r>
              <a:rPr lang="zh-CN" altLang="en-US" dirty="0" smtClean="0"/>
              <a:t>之父</a:t>
            </a:r>
            <a:r>
              <a:rPr lang="en-US" altLang="zh-CN" dirty="0" smtClean="0"/>
              <a:t>Larry Wall</a:t>
            </a:r>
            <a:r>
              <a:rPr lang="zh-CN" altLang="en-US" dirty="0" smtClean="0"/>
              <a:t>说到“懒惰、傲慢、缺乏耐性是程序员的三大美德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原文解释的懒惰是：它使得你花大力气去避免消耗过多的精力。它敦促你写出节省体力的程序，同时别人也能利用它们。为此你会写出完善的文档，以免别人问你太多问题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懒惰：因为好的程序员会致力于减少需要完成的工作量。而且是想尽一切办法减少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傲慢：容易被荣誉感冲昏头脑，所以会把程序写的尽可能的完美，免得被别人嘲笑 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缺乏耐性：坚决不做重复性的工作，那是计算机应该做的。遇到重复性工作就想尽一切办法来交给计算机做。尽管有时候这可能会花比直接重复一下更长的时间。 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A74A1-B348-407E-B3EF-D431A4B9F9B3}" type="slidenum">
              <a:rPr lang="zh-CN" altLang="en-US" smtClean="0">
                <a:ea typeface="宋体" pitchFamily="2" charset="-122"/>
              </a:rPr>
              <a:pPr/>
              <a:t>2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0F46-B98F-4920-B4EA-715B47D12BE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0F46-B98F-4920-B4EA-715B47D12BE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根据官方的解释，它们的编译顺序如下： </a:t>
            </a:r>
            <a:br>
              <a:rPr lang="zh-CN" altLang="en-US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所有在</a:t>
            </a:r>
            <a:r>
              <a:rPr lang="en-US" altLang="zh-CN" dirty="0" smtClean="0"/>
              <a:t>Standard Assets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 Standard Assets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Plugins</a:t>
            </a:r>
            <a:r>
              <a:rPr lang="zh-CN" altLang="en-US" dirty="0" smtClean="0"/>
              <a:t>文件夹中的脚本会产生一个</a:t>
            </a:r>
            <a:r>
              <a:rPr lang="en-US" altLang="zh-CN" dirty="0" smtClean="0"/>
              <a:t>Assembly-</a:t>
            </a:r>
            <a:r>
              <a:rPr lang="en-US" altLang="zh-CN" dirty="0" err="1" smtClean="0"/>
              <a:t>CSharp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firstpass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vs.csproj</a:t>
            </a:r>
            <a:r>
              <a:rPr lang="zh-CN" altLang="en-US" dirty="0" smtClean="0"/>
              <a:t>文件，并且先编译； </a:t>
            </a:r>
            <a:br>
              <a:rPr lang="zh-CN" altLang="en-US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所有在</a:t>
            </a:r>
            <a:r>
              <a:rPr lang="en-US" altLang="zh-CN" dirty="0" smtClean="0"/>
              <a:t>Standard Assets/Editor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 Standard Assets/Editor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Plugins</a:t>
            </a:r>
            <a:r>
              <a:rPr lang="en-US" altLang="zh-CN" dirty="0" smtClean="0"/>
              <a:t>/Editor</a:t>
            </a:r>
            <a:r>
              <a:rPr lang="zh-CN" altLang="en-US" dirty="0" smtClean="0"/>
              <a:t>文件夹中的脚本产生</a:t>
            </a:r>
            <a:r>
              <a:rPr lang="en-US" altLang="zh-CN" dirty="0" smtClean="0"/>
              <a:t>Assembly-</a:t>
            </a:r>
            <a:r>
              <a:rPr lang="en-US" altLang="zh-CN" dirty="0" err="1" smtClean="0"/>
              <a:t>CSharp</a:t>
            </a:r>
            <a:r>
              <a:rPr lang="en-US" altLang="zh-CN" dirty="0" smtClean="0"/>
              <a:t>-Editor-</a:t>
            </a:r>
            <a:r>
              <a:rPr lang="en-US" altLang="zh-CN" dirty="0" err="1" smtClean="0"/>
              <a:t>firstpass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vs.csproj</a:t>
            </a:r>
            <a:r>
              <a:rPr lang="zh-CN" altLang="en-US" dirty="0" smtClean="0"/>
              <a:t>工程文件，接着编译； </a:t>
            </a:r>
            <a:br>
              <a:rPr lang="zh-CN" altLang="en-US" dirty="0" smtClean="0"/>
            </a:br>
            <a:r>
              <a:rPr lang="en-US" altLang="zh-CN" dirty="0" smtClean="0"/>
              <a:t>(3)</a:t>
            </a:r>
            <a:r>
              <a:rPr lang="zh-CN" altLang="en-US" dirty="0" smtClean="0"/>
              <a:t>所有在</a:t>
            </a:r>
            <a:r>
              <a:rPr lang="en-US" altLang="zh-CN" dirty="0" smtClean="0"/>
              <a:t>Assets/Editor</a:t>
            </a:r>
            <a:r>
              <a:rPr lang="zh-CN" altLang="en-US" dirty="0" smtClean="0"/>
              <a:t>外面的，并且不在</a:t>
            </a:r>
            <a:r>
              <a:rPr lang="en-US" altLang="zh-CN" dirty="0" smtClean="0"/>
              <a:t>(1),(2)</a:t>
            </a:r>
            <a:r>
              <a:rPr lang="zh-CN" altLang="en-US" dirty="0" smtClean="0"/>
              <a:t>中的脚本文件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一般这些脚本就是我们自己写的非编辑器扩展脚本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会产生</a:t>
            </a:r>
            <a:r>
              <a:rPr lang="en-US" altLang="zh-CN" dirty="0" smtClean="0"/>
              <a:t>Assembly-</a:t>
            </a:r>
            <a:r>
              <a:rPr lang="en-US" altLang="zh-CN" dirty="0" err="1" smtClean="0"/>
              <a:t>CSharp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vs.csproj</a:t>
            </a:r>
            <a:r>
              <a:rPr lang="zh-CN" altLang="en-US" dirty="0" smtClean="0"/>
              <a:t>工程文件，被编译； </a:t>
            </a:r>
            <a:br>
              <a:rPr lang="zh-CN" altLang="en-US" dirty="0" smtClean="0"/>
            </a:br>
            <a:r>
              <a:rPr lang="en-US" altLang="zh-CN" dirty="0" smtClean="0"/>
              <a:t>(4)</a:t>
            </a:r>
            <a:r>
              <a:rPr lang="zh-CN" altLang="en-US" dirty="0" smtClean="0"/>
              <a:t>所有在</a:t>
            </a:r>
            <a:r>
              <a:rPr lang="en-US" altLang="zh-CN" dirty="0" smtClean="0"/>
              <a:t>Assets/Editor</a:t>
            </a:r>
            <a:r>
              <a:rPr lang="zh-CN" altLang="en-US" dirty="0" smtClean="0"/>
              <a:t>中的脚本产生一个</a:t>
            </a:r>
            <a:r>
              <a:rPr lang="en-US" altLang="zh-CN" dirty="0" smtClean="0"/>
              <a:t>Assembly-</a:t>
            </a:r>
            <a:r>
              <a:rPr lang="en-US" altLang="zh-CN" dirty="0" err="1" smtClean="0"/>
              <a:t>CSharp</a:t>
            </a:r>
            <a:r>
              <a:rPr lang="en-US" altLang="zh-CN" dirty="0" smtClean="0"/>
              <a:t>-Editor-</a:t>
            </a:r>
            <a:r>
              <a:rPr lang="en-US" altLang="zh-CN" dirty="0" err="1" smtClean="0"/>
              <a:t>vs.csproj</a:t>
            </a:r>
            <a:r>
              <a:rPr lang="zh-CN" altLang="en-US" dirty="0" smtClean="0"/>
              <a:t>工程文件，被编译。</a:t>
            </a:r>
          </a:p>
          <a:p>
            <a:r>
              <a:rPr lang="zh-CN" altLang="en-US" dirty="0" smtClean="0"/>
              <a:t>之所以按照这样建立工程并按此顺序编译，也是因为</a:t>
            </a:r>
            <a:r>
              <a:rPr lang="en-US" altLang="zh-CN" dirty="0" smtClean="0"/>
              <a:t>DLL</a:t>
            </a:r>
            <a:r>
              <a:rPr lang="zh-CN" altLang="en-US" dirty="0" smtClean="0"/>
              <a:t>间存在的依赖关系所决定的。</a:t>
            </a:r>
          </a:p>
          <a:p>
            <a:endParaRPr lang="zh-CN" altLang="en-US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A97708-CF5B-4469-AED9-F9C7B1A55CD9}" type="slidenum">
              <a:rPr lang="zh-CN" altLang="en-US" smtClean="0">
                <a:ea typeface="宋体" pitchFamily="2" charset="-122"/>
              </a:rPr>
              <a:pPr/>
              <a:t>16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这些可以序列化存储的对象，可以运行时在</a:t>
            </a:r>
            <a:r>
              <a:rPr lang="en-US" altLang="zh-CN" smtClean="0"/>
              <a:t>Inspector</a:t>
            </a:r>
            <a:r>
              <a:rPr lang="zh-CN" altLang="en-US" smtClean="0"/>
              <a:t>面板中修改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A9D821-1A14-444F-ACBD-32EEBFB2370B}" type="slidenum">
              <a:rPr lang="zh-CN" altLang="en-US" smtClean="0">
                <a:ea typeface="宋体" pitchFamily="2" charset="-122"/>
              </a:rPr>
              <a:pPr/>
              <a:t>17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menu</a:t>
            </a:r>
            <a:r>
              <a:rPr lang="zh-CN" altLang="en-US" smtClean="0"/>
              <a:t>一般用于</a:t>
            </a:r>
            <a:r>
              <a:rPr lang="en-US" altLang="zh-CN" smtClean="0"/>
              <a:t>Editor</a:t>
            </a:r>
            <a:r>
              <a:rPr lang="zh-CN" altLang="en-US" smtClean="0"/>
              <a:t>功能扩展</a:t>
            </a:r>
            <a:r>
              <a:rPr lang="en-US" altLang="zh-CN" smtClean="0"/>
              <a:t>,</a:t>
            </a:r>
            <a:r>
              <a:rPr lang="zh-CN" altLang="en-US" smtClean="0"/>
              <a:t>剩下的两个用在</a:t>
            </a:r>
            <a:r>
              <a:rPr lang="en-US" altLang="zh-CN" smtClean="0"/>
              <a:t>monobehavior</a:t>
            </a:r>
            <a:r>
              <a:rPr lang="zh-CN" altLang="en-US" smtClean="0"/>
              <a:t>类上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contexmenu</a:t>
            </a:r>
            <a:r>
              <a:rPr lang="zh-CN" altLang="en-US" smtClean="0"/>
              <a:t>必须是一个非静态函数，一般用来做自定义数值初始化或复制用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AddComponentMenu</a:t>
            </a:r>
            <a:r>
              <a:rPr lang="zh-CN" altLang="en-US" smtClean="0"/>
              <a:t>相当于添加了一个</a:t>
            </a:r>
            <a:r>
              <a:rPr lang="en-US" altLang="zh-CN" smtClean="0"/>
              <a:t>”Component/”</a:t>
            </a:r>
            <a:r>
              <a:rPr lang="zh-CN" altLang="en-US" smtClean="0"/>
              <a:t>添加了一个菜单</a:t>
            </a:r>
            <a:endParaRPr lang="en-US" altLang="zh-CN" b="1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、右键菜单（“</a:t>
            </a:r>
            <a:r>
              <a:rPr lang="en-US" altLang="zh-CN" smtClean="0"/>
              <a:t>Assets/</a:t>
            </a:r>
            <a:r>
              <a:rPr lang="zh-CN" altLang="en-US" smtClean="0"/>
              <a:t>”）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A13045-3D12-49C8-979F-9CC52D527CC4}" type="slidenum">
              <a:rPr lang="zh-CN" altLang="en-US" smtClean="0">
                <a:ea typeface="宋体" pitchFamily="2" charset="-122"/>
              </a:rPr>
              <a:pPr/>
              <a:t>18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SerializeField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序列化字段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System.Serializable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序列化对象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NonSerializable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不序列化对象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[Range(1.0f, 10.0f)]——</a:t>
            </a:r>
            <a:r>
              <a:rPr lang="zh-CN" altLang="en-US" b="1" dirty="0" smtClean="0"/>
              <a:t>值范围限制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[Tooltip(“XXX”)]——</a:t>
            </a:r>
            <a:r>
              <a:rPr lang="zh-CN" altLang="en-US" b="1" dirty="0" smtClean="0"/>
              <a:t>字段显示</a:t>
            </a:r>
            <a:r>
              <a:rPr lang="en-US" altLang="zh-CN" b="1" dirty="0" smtClean="0"/>
              <a:t>tips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[Header]——</a:t>
            </a:r>
            <a:r>
              <a:rPr lang="zh-CN" altLang="en-US" b="1" dirty="0" smtClean="0"/>
              <a:t>添加标题头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[Multiline]——</a:t>
            </a:r>
            <a:r>
              <a:rPr lang="zh-CN" altLang="en-US" b="1" dirty="0" smtClean="0"/>
              <a:t>设置多行输入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TextArea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设置的最大和最小的行数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[Space]——</a:t>
            </a:r>
            <a:r>
              <a:rPr lang="zh-CN" altLang="en-US" b="1" dirty="0" smtClean="0"/>
              <a:t>空白排版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HideInInspector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Inspector</a:t>
            </a:r>
            <a:r>
              <a:rPr lang="zh-CN" altLang="en-US" b="1" dirty="0" smtClean="0"/>
              <a:t>面板中隐藏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RequireComponent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限制一定需要某个组件</a:t>
            </a:r>
            <a:r>
              <a:rPr lang="en-US" altLang="zh-CN" b="1" dirty="0" smtClean="0"/>
              <a:t> 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DisallowMultipleComponent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不允许重复添加组件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ExecuteInEditMode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在非运行态下执行</a:t>
            </a:r>
            <a:r>
              <a:rPr lang="en-US" altLang="zh-CN" b="1" dirty="0" smtClean="0"/>
              <a:t>Update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OnGUI</a:t>
            </a:r>
            <a:r>
              <a:rPr lang="zh-CN" altLang="en-US" b="1" dirty="0" smtClean="0"/>
              <a:t>等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MenuItem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添加菜单项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b="1" dirty="0" err="1" smtClean="0"/>
              <a:t>AddComponentMenu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]——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Component/Script”</a:t>
            </a:r>
            <a:r>
              <a:rPr lang="zh-CN" altLang="en-US" b="1" dirty="0" smtClean="0"/>
              <a:t>下添加菜单项</a:t>
            </a:r>
            <a:endParaRPr lang="en-US" altLang="zh-CN" b="1" dirty="0" smtClean="0"/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b="1" dirty="0" smtClean="0"/>
              <a:t>[</a:t>
            </a:r>
            <a:r>
              <a:rPr lang="en-US" altLang="zh-CN" b="1" dirty="0" err="1" smtClean="0"/>
              <a:t>ContextMenu</a:t>
            </a:r>
            <a:r>
              <a:rPr lang="en-US" altLang="zh-CN" b="1" dirty="0" smtClean="0"/>
              <a:t>]——</a:t>
            </a:r>
            <a:r>
              <a:rPr lang="zh-CN" altLang="en-US" b="1" dirty="0" smtClean="0"/>
              <a:t>在上下文菜单中添加菜单项</a:t>
            </a:r>
            <a:endParaRPr lang="en-US" altLang="zh-CN" b="1" dirty="0" smtClean="0"/>
          </a:p>
          <a:p>
            <a:pPr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…….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139100-C4B7-4DAF-909A-3BF1A8B11FC3}" type="slidenum">
              <a:rPr lang="zh-CN" altLang="en-US" smtClean="0">
                <a:ea typeface="宋体" pitchFamily="2" charset="-122"/>
              </a:rPr>
              <a:pPr/>
              <a:t>19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9D53F-5324-4373-84A2-58537D3BCAEF}" type="slidenum">
              <a:rPr lang="zh-CN" altLang="en-US" smtClean="0">
                <a:ea typeface="宋体" pitchFamily="2" charset="-122"/>
              </a:rPr>
              <a:pPr/>
              <a:t>20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[InitializeOnLoad]</a:t>
            </a:r>
            <a:r>
              <a:rPr lang="zh-CN" altLang="en-US" smtClean="0"/>
              <a:t>在启动</a:t>
            </a:r>
            <a:r>
              <a:rPr lang="en-US" altLang="zh-CN" smtClean="0"/>
              <a:t>Unity</a:t>
            </a:r>
            <a:r>
              <a:rPr lang="zh-CN" altLang="en-US" smtClean="0"/>
              <a:t>的时候运行编辑器脚本    需要静态的构造函数</a:t>
            </a:r>
            <a:r>
              <a:rPr lang="en-US" altLang="zh-CN" smtClean="0"/>
              <a:t>!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EditorApplication. hierarchyWindowItemOnGUI </a:t>
            </a:r>
            <a:r>
              <a:rPr lang="zh-CN" altLang="en-US" smtClean="0"/>
              <a:t>绘制层次视图中每个可见</a:t>
            </a:r>
            <a:r>
              <a:rPr lang="en-US" altLang="zh-CN" smtClean="0"/>
              <a:t>Item</a:t>
            </a:r>
            <a:r>
              <a:rPr lang="zh-CN" altLang="en-US" smtClean="0"/>
              <a:t>的时候回调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EditorApplication. hierarchyWindowChanged </a:t>
            </a:r>
            <a:r>
              <a:rPr lang="zh-CN" altLang="en-US" smtClean="0"/>
              <a:t>当层次视图中所有的对象有更改的时候会回调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27A366-753D-48D9-8180-16FE5FD2E3EB}" type="slidenum">
              <a:rPr lang="zh-CN" altLang="en-US" smtClean="0">
                <a:ea typeface="宋体" pitchFamily="2" charset="-122"/>
              </a:rPr>
              <a:pPr/>
              <a:t>21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modifierKeysChanged</a:t>
            </a:r>
            <a:r>
              <a:rPr lang="zh-CN" altLang="en-US" smtClean="0"/>
              <a:t>当接收到按键的时候调用</a:t>
            </a:r>
            <a:r>
              <a:rPr lang="en-US" altLang="zh-CN" smtClean="0"/>
              <a:t>!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EditorApplication.projectWindowChanged</a:t>
            </a:r>
            <a:r>
              <a:rPr lang="zh-CN" altLang="en-US" smtClean="0"/>
              <a:t>当</a:t>
            </a:r>
            <a:r>
              <a:rPr lang="en-US" altLang="zh-CN" smtClean="0"/>
              <a:t>Project</a:t>
            </a:r>
            <a:r>
              <a:rPr lang="zh-CN" altLang="en-US" smtClean="0"/>
              <a:t>窗口状态发生变化的时候调用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EditorApplication. projectWindowItemOnGUI</a:t>
            </a:r>
            <a:r>
              <a:rPr lang="zh-CN" altLang="en-US" smtClean="0"/>
              <a:t>当</a:t>
            </a:r>
            <a:r>
              <a:rPr lang="en-US" altLang="zh-CN" smtClean="0"/>
              <a:t>Project</a:t>
            </a:r>
            <a:r>
              <a:rPr lang="zh-CN" altLang="en-US" smtClean="0"/>
              <a:t>窗口中绘制所有可见对象的时候会回调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EditorApplication.playmodeStateChanged</a:t>
            </a:r>
            <a:r>
              <a:rPr lang="zh-CN" altLang="en-US" smtClean="0"/>
              <a:t>当播放方式变化的时候会回调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BB5516-C062-4570-B04D-45571656DA95}" type="slidenum">
              <a:rPr lang="zh-CN" altLang="en-US" smtClean="0">
                <a:ea typeface="宋体" pitchFamily="2" charset="-122"/>
              </a:rPr>
              <a:pPr/>
              <a:t>22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C:\Users\XXXX\AppData\Local\Unity\Editor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E844DC-378C-460E-A17B-61EA1B3441AB}" type="slidenum">
              <a:rPr lang="zh-CN" altLang="en-US" smtClean="0">
                <a:ea typeface="宋体" pitchFamily="2" charset="-122"/>
              </a:rPr>
              <a:pPr/>
              <a:t>27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NGUI:$95</a:t>
            </a:r>
          </a:p>
          <a:p>
            <a:r>
              <a:rPr lang="en-US" altLang="zh-CN" b="1" smtClean="0"/>
              <a:t>Easy Touch </a:t>
            </a:r>
            <a:r>
              <a:rPr lang="zh-CN" altLang="en-US" b="1" smtClean="0"/>
              <a:t>：</a:t>
            </a:r>
            <a:r>
              <a:rPr lang="en-US" altLang="zh-CN" b="1" smtClean="0"/>
              <a:t>$35</a:t>
            </a:r>
          </a:p>
          <a:p>
            <a:r>
              <a:rPr lang="en-US" altLang="zh-CN" b="1" smtClean="0"/>
              <a:t>Profiler Memory Plus:$100</a:t>
            </a: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A1E571-6217-4DA8-898A-531B68F0D874}" type="slidenum">
              <a:rPr lang="zh-CN" altLang="en-US" smtClean="0">
                <a:ea typeface="宋体" pitchFamily="2" charset="-122"/>
              </a:rPr>
              <a:pPr/>
              <a:t>3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75E5B1-1127-438A-B080-A0BBBCBB22A3}" type="slidenum">
              <a:rPr lang="zh-CN" altLang="en-US" smtClean="0">
                <a:ea typeface="宋体" pitchFamily="2" charset="-122"/>
              </a:rPr>
              <a:pPr/>
              <a:t>31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FCE382-51D4-4808-BE59-715FEDB39E23}" type="slidenum">
              <a:rPr lang="zh-CN" altLang="en-US" smtClean="0">
                <a:ea typeface="宋体" pitchFamily="2" charset="-122"/>
              </a:rPr>
              <a:pPr/>
              <a:t>32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菜单、场景窗口、游戏窗口、层次窗口、项目窗口、检视窗口、</a:t>
            </a:r>
            <a:r>
              <a:rPr lang="en-US" altLang="zh-CN" smtClean="0"/>
              <a:t>SpritePacker</a:t>
            </a:r>
            <a:r>
              <a:rPr lang="zh-CN" altLang="en-US" smtClean="0"/>
              <a:t>窗口等等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53C688-414B-4734-8CEA-B862E315C1DA}" type="slidenum">
              <a:rPr lang="zh-CN" altLang="en-US" smtClean="0">
                <a:ea typeface="宋体" pitchFamily="2" charset="-122"/>
              </a:rPr>
              <a:pPr/>
              <a:t>4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通过扩展编辑器，可以让我们自行实现一些</a:t>
            </a:r>
            <a:r>
              <a:rPr lang="en-US" altLang="zh-CN" smtClean="0"/>
              <a:t>Unity</a:t>
            </a:r>
            <a:r>
              <a:rPr lang="zh-CN" altLang="en-US" smtClean="0"/>
              <a:t>本身没有的功能，同时让这些功能以可视化的方式呈现，从而帮助我们更好开发和管理我们项目。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6124EE-F1C9-4B34-B3AA-70F110BF28F5}" type="slidenum">
              <a:rPr lang="zh-CN" altLang="en-US" smtClean="0">
                <a:ea typeface="宋体" pitchFamily="2" charset="-122"/>
              </a:rPr>
              <a:pPr/>
              <a:t>6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通过扩展编辑器，可以让我们自行实现一些</a:t>
            </a:r>
            <a:r>
              <a:rPr lang="en-US" altLang="zh-CN" smtClean="0"/>
              <a:t>Unity</a:t>
            </a:r>
            <a:r>
              <a:rPr lang="zh-CN" altLang="en-US" smtClean="0"/>
              <a:t>本身没有的功能，同时让这些功能以可视化的方式呈现，从而帮助我们更好开发和管理我们项目。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6124EE-F1C9-4B34-B3AA-70F110BF28F5}" type="slidenum">
              <a:rPr lang="zh-CN" altLang="en-US" smtClean="0">
                <a:ea typeface="宋体" pitchFamily="2" charset="-122"/>
              </a:rPr>
              <a:pPr/>
              <a:t>7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通过扩展编辑器，可以让我们自行实现一些</a:t>
            </a:r>
            <a:r>
              <a:rPr lang="en-US" altLang="zh-CN" smtClean="0"/>
              <a:t>Unity</a:t>
            </a:r>
            <a:r>
              <a:rPr lang="zh-CN" altLang="en-US" smtClean="0"/>
              <a:t>本身没有的功能，同时让这些功能以可视化的方式呈现，从而帮助我们更好开发和管理我们项目。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6124EE-F1C9-4B34-B3AA-70F110BF28F5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通过扩展编辑器，可以让我们自行实现一些</a:t>
            </a:r>
            <a:r>
              <a:rPr lang="en-US" altLang="zh-CN" smtClean="0"/>
              <a:t>Unity</a:t>
            </a:r>
            <a:r>
              <a:rPr lang="zh-CN" altLang="en-US" smtClean="0"/>
              <a:t>本身没有的功能，同时让这些功能以可视化的方式呈现，从而帮助我们更好开发和管理我们项目。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6124EE-F1C9-4B34-B3AA-70F110BF28F5}" type="slidenum">
              <a:rPr lang="zh-CN" altLang="en-US" smtClean="0">
                <a:ea typeface="宋体" pitchFamily="2" charset="-122"/>
              </a:rPr>
              <a:pPr/>
              <a:t>9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A74A1-B348-407E-B3EF-D431A4B9F9B3}" type="slidenum">
              <a:rPr lang="zh-CN" altLang="en-US" smtClean="0">
                <a:ea typeface="宋体" pitchFamily="2" charset="-122"/>
              </a:rPr>
              <a:pPr/>
              <a:t>10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A0F46-B98F-4920-B4EA-715B47D12BE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1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521" y="2286000"/>
            <a:ext cx="9422173" cy="1143000"/>
          </a:xfrm>
        </p:spPr>
        <p:txBody>
          <a:bodyPr/>
          <a:lstStyle>
            <a:lvl1pPr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521" y="6096000"/>
            <a:ext cx="4469818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19548" y="6165850"/>
            <a:ext cx="2844430" cy="476250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E020B42-FA72-45E1-89A8-A644FD2DC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640F-9743-4F19-B1B1-6D9CE201A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32762" y="76201"/>
            <a:ext cx="2738610" cy="4913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3" y="76201"/>
            <a:ext cx="8019005" cy="4913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0934D-0643-4E46-B7D4-E282982FC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2" y="76200"/>
            <a:ext cx="8014773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281" y="1484313"/>
            <a:ext cx="4926959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4413" y="1484313"/>
            <a:ext cx="4926959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A9EC-7851-4C99-8A0D-8C386CE0A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45F5F-6AB2-4AA2-B8F8-7DD435C1A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22286-078C-4C37-BBCD-928F2A087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281" y="1484313"/>
            <a:ext cx="4926959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4413" y="1484313"/>
            <a:ext cx="4926959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7BCB3-F6F9-44F1-8212-804BE182E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E452E-A21D-4EC8-B5FB-2AC14B35E9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>
            <a:lvl1pPr>
              <a:defRPr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18373-4628-439C-88D4-EF4D6953A9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B0183-D4C0-411D-9BB5-1127C70D05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58159-0785-4F60-B4D2-0040826FA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F7F3B-C197-441E-B91A-7808485D31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1-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9525" y="0"/>
            <a:ext cx="12212638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582" y="76200"/>
            <a:ext cx="801477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281" y="1484313"/>
            <a:ext cx="1005709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86" y="6237288"/>
            <a:ext cx="284443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6A5567-B036-4EAF-8857-3CC321B36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57188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436688" indent="-357188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600" b="1">
          <a:solidFill>
            <a:schemeClr val="tx1"/>
          </a:solidFill>
          <a:latin typeface="+mn-lt"/>
          <a:ea typeface="+mn-ea"/>
        </a:defRPr>
      </a:lvl3pPr>
      <a:lvl4pPr marL="1973263" indent="-357188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4pPr>
      <a:lvl5pPr marL="2513013" indent="-277813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5pPr>
      <a:lvl6pPr marL="2970213" indent="-277813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6pPr>
      <a:lvl7pPr marL="3427413" indent="-277813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7pPr>
      <a:lvl8pPr marL="3884613" indent="-277813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8pPr>
      <a:lvl9pPr marL="4341813" indent="-277813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9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/>
          </p:cNvSpPr>
          <p:nvPr>
            <p:ph type="ctrTitle" sz="quarter"/>
          </p:nvPr>
        </p:nvSpPr>
        <p:spPr>
          <a:xfrm>
            <a:off x="2880496" y="2108201"/>
            <a:ext cx="5698598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585858"/>
                </a:solidFill>
              </a:rPr>
              <a:t>Unity</a:t>
            </a:r>
            <a:r>
              <a:rPr lang="zh-CN" altLang="en-US" dirty="0" smtClean="0">
                <a:solidFill>
                  <a:srgbClr val="585858"/>
                </a:solidFill>
              </a:rPr>
              <a:t>编辑器扩展</a:t>
            </a:r>
            <a:endParaRPr lang="zh-CN" altLang="en-US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sz="quarter" idx="1"/>
          </p:nvPr>
        </p:nvSpPr>
        <p:spPr>
          <a:xfrm>
            <a:off x="7726945" y="4943492"/>
            <a:ext cx="4181989" cy="914400"/>
          </a:xfrm>
        </p:spPr>
        <p:txBody>
          <a:bodyPr/>
          <a:lstStyle/>
          <a:p>
            <a:pPr algn="r" eaLnBrk="1" hangingPunct="1"/>
            <a:r>
              <a:rPr lang="en-US" altLang="zh-CN" sz="20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Michellwei</a:t>
            </a:r>
            <a:endParaRPr lang="en-US" altLang="zh-CN" sz="20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r>
              <a:rPr lang="zh-CN" altLang="en-US" sz="20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魔术师工作室火影手游</a:t>
            </a:r>
            <a:endParaRPr lang="en-US" altLang="zh-CN" sz="20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eaLnBrk="1" hangingPunct="1"/>
            <a:endParaRPr lang="en-US" altLang="zh-CN" sz="1600" dirty="0" smtClean="0">
              <a:solidFill>
                <a:srgbClr val="585858"/>
              </a:solidFill>
              <a:ea typeface="微软雅黑" pitchFamily="34" charset="-122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7238214" y="3429000"/>
            <a:ext cx="39421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85858"/>
                </a:solidFill>
              </a:rPr>
              <a:t>——</a:t>
            </a:r>
            <a:r>
              <a:rPr lang="zh-CN" altLang="en-US" dirty="0">
                <a:solidFill>
                  <a:srgbClr val="585858"/>
                </a:solidFill>
              </a:rPr>
              <a:t>不懂编辑器扩展，怎敢说会</a:t>
            </a:r>
            <a:r>
              <a:rPr lang="en-US" altLang="zh-CN" dirty="0">
                <a:solidFill>
                  <a:srgbClr val="585858"/>
                </a:solidFill>
              </a:rPr>
              <a:t>Unity</a:t>
            </a:r>
            <a:endParaRPr lang="zh-CN" altLang="en-US" dirty="0">
              <a:solidFill>
                <a:srgbClr val="585858"/>
              </a:solidFill>
            </a:endParaRPr>
          </a:p>
        </p:txBody>
      </p:sp>
      <p:pic>
        <p:nvPicPr>
          <p:cNvPr id="6" name="Picture 6" descr="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9113" y="-723900"/>
            <a:ext cx="382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700" y="981075"/>
            <a:ext cx="3841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xit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49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98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99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" y="0"/>
            <a:ext cx="12189468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3504" y="3571876"/>
            <a:ext cx="4357718" cy="71438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磨刀不误砍柴工</a:t>
            </a:r>
            <a:endParaRPr lang="en-US" altLang="zh-CN" dirty="0" smtClean="0">
              <a:solidFill>
                <a:schemeClr val="bg1"/>
              </a:solidFill>
              <a:latin typeface="Adobe 明體 Std L" pitchFamily="18" charset="-128"/>
              <a:ea typeface="Adobe 明體 Std L" pitchFamily="18" charset="-128"/>
            </a:endParaRPr>
          </a:p>
        </p:txBody>
      </p:sp>
      <p:pic>
        <p:nvPicPr>
          <p:cNvPr id="7" name="Picture 3" descr="3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7725" y="1447800"/>
            <a:ext cx="5859463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3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7938" y="3986213"/>
            <a:ext cx="12182476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-4763" y="3529030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4678" y="371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zh-CN" altLang="en-US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52396" y="1928802"/>
            <a:ext cx="5000660" cy="1588"/>
          </a:xfrm>
          <a:prstGeom prst="straightConnector1">
            <a:avLst/>
          </a:prstGeom>
          <a:ln>
            <a:solidFill>
              <a:srgbClr val="8DC64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4701371" y="3679033"/>
            <a:ext cx="3500462" cy="1588"/>
          </a:xfrm>
          <a:prstGeom prst="straightConnector1">
            <a:avLst/>
          </a:prstGeom>
          <a:ln>
            <a:solidFill>
              <a:srgbClr val="8DC64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96680" y="155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67172" y="150017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Screen.width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19293" y="3929066"/>
            <a:ext cx="461665" cy="1426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err="1" smtClean="0"/>
              <a:t>Screen.width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5206" y="1928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09586" y="2143116"/>
            <a:ext cx="462146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21" grpId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-4763" y="3529030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4678" y="371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endParaRPr lang="zh-CN" altLang="en-US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666710" y="1428731"/>
          <a:ext cx="4786346" cy="490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3000396"/>
              </a:tblGrid>
              <a:tr h="2686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控件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作用</a:t>
                      </a:r>
                      <a:endParaRPr lang="zh-CN" altLang="en-US" sz="1400" dirty="0"/>
                    </a:p>
                  </a:txBody>
                  <a:tcPr/>
                </a:tc>
              </a:tr>
              <a:tr h="26670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Label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创建一个文本或贴图的标签</a:t>
                      </a:r>
                      <a:endParaRPr lang="zh-CN" altLang="en-US" sz="1400" dirty="0"/>
                    </a:p>
                  </a:txBody>
                  <a:tcPr/>
                </a:tc>
              </a:tr>
              <a:tr h="17622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创建一个图形框</a:t>
                      </a:r>
                      <a:endParaRPr lang="zh-CN" altLang="en-US" sz="1400" dirty="0"/>
                    </a:p>
                  </a:txBody>
                  <a:tcPr/>
                </a:tc>
              </a:tr>
              <a:tr h="22861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Button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创建一个单击按钮，点击立即执行</a:t>
                      </a:r>
                      <a:endParaRPr lang="zh-CN" altLang="en-US" sz="1400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RepeatedButton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创建一个持续按下的按钮</a:t>
                      </a:r>
                      <a:endParaRPr lang="zh-CN" altLang="en-US" sz="1400" dirty="0"/>
                    </a:p>
                  </a:txBody>
                  <a:tcPr/>
                </a:tc>
              </a:tr>
              <a:tr h="3333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TextField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创建一个单行文本输入框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PasswordField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创建一个密码输入框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TextArea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创建一个文本域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Toggle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创建一个开关按钮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Toolbar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创建一个工具条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SelectionGrid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创建一组按钮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HorizontalSlider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创建一个水平滑动条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VerticalSlider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创建一个垂直滑动条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HorizontalScrollbar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创建一个水平滚动条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VerticalScrollbar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创建一个垂直滚动条</a:t>
                      </a:r>
                      <a:endParaRPr lang="zh-CN" altLang="en-US" sz="1400" dirty="0"/>
                    </a:p>
                  </a:txBody>
                  <a:tcPr/>
                </a:tc>
              </a:tr>
              <a:tr h="26869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Window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创建一个窗口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10-1"/>
          <p:cNvPicPr>
            <a:picLocks noChangeAspect="1" noChangeArrowheads="1"/>
          </p:cNvPicPr>
          <p:nvPr/>
        </p:nvPicPr>
        <p:blipFill>
          <a:blip r:embed="rId4"/>
          <a:srcRect r="8557"/>
          <a:stretch>
            <a:fillRect/>
          </a:stretch>
        </p:blipFill>
        <p:spPr bwMode="auto">
          <a:xfrm>
            <a:off x="-4763" y="3529030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4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5-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4678" y="371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zh-CN" altLang="en-US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7" descr="4-4"/>
          <p:cNvPicPr>
            <a:picLocks noChangeAspect="1" noChangeArrowheads="1"/>
          </p:cNvPicPr>
          <p:nvPr/>
        </p:nvPicPr>
        <p:blipFill>
          <a:blip r:embed="rId9"/>
          <a:srcRect l="73747" b="12179"/>
          <a:stretch>
            <a:fillRect/>
          </a:stretch>
        </p:blipFill>
        <p:spPr bwMode="auto">
          <a:xfrm>
            <a:off x="8595536" y="1543050"/>
            <a:ext cx="3001152" cy="40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167040" y="2714620"/>
            <a:ext cx="1847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8DC640"/>
                </a:solidFill>
              </a:rPr>
              <a:t>GUILayout</a:t>
            </a:r>
            <a:endParaRPr lang="en-US" altLang="zh-CN" dirty="0" smtClean="0">
              <a:solidFill>
                <a:srgbClr val="8DC640"/>
              </a:solidFill>
            </a:endParaRPr>
          </a:p>
          <a:p>
            <a:pPr algn="r"/>
            <a:r>
              <a:rPr lang="en-US" altLang="zh-CN" dirty="0" smtClean="0">
                <a:solidFill>
                  <a:srgbClr val="8DC640"/>
                </a:solidFill>
              </a:rPr>
              <a:t>Area</a:t>
            </a:r>
          </a:p>
          <a:p>
            <a:pPr algn="r"/>
            <a:r>
              <a:rPr lang="en-US" altLang="zh-CN" dirty="0" err="1" smtClean="0">
                <a:solidFill>
                  <a:srgbClr val="8DC640"/>
                </a:solidFill>
              </a:rPr>
              <a:t>BeginHorizontal</a:t>
            </a:r>
            <a:endParaRPr lang="en-US" altLang="zh-CN" dirty="0" smtClean="0">
              <a:solidFill>
                <a:srgbClr val="8DC640"/>
              </a:solidFill>
            </a:endParaRPr>
          </a:p>
          <a:p>
            <a:pPr algn="r"/>
            <a:r>
              <a:rPr lang="en-US" altLang="zh-CN" dirty="0" err="1" smtClean="0">
                <a:solidFill>
                  <a:srgbClr val="8DC640"/>
                </a:solidFill>
              </a:rPr>
              <a:t>BeginVertical</a:t>
            </a:r>
            <a:endParaRPr lang="en-US" altLang="zh-CN" dirty="0" smtClean="0">
              <a:solidFill>
                <a:srgbClr val="8DC640"/>
              </a:solidFill>
            </a:endParaRPr>
          </a:p>
          <a:p>
            <a:pPr algn="r"/>
            <a:r>
              <a:rPr lang="en-US" altLang="zh-CN" dirty="0" err="1" smtClean="0">
                <a:solidFill>
                  <a:srgbClr val="8DC640"/>
                </a:solidFill>
              </a:rPr>
              <a:t>BeginScrollView</a:t>
            </a:r>
            <a:endParaRPr lang="zh-CN" altLang="en-US" dirty="0">
              <a:solidFill>
                <a:srgbClr val="8DC6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10-1"/>
          <p:cNvPicPr>
            <a:picLocks noChangeAspect="1" noChangeArrowheads="1"/>
          </p:cNvPicPr>
          <p:nvPr/>
        </p:nvPicPr>
        <p:blipFill>
          <a:blip r:embed="rId4"/>
          <a:srcRect r="8557"/>
          <a:stretch>
            <a:fillRect/>
          </a:stretch>
        </p:blipFill>
        <p:spPr bwMode="auto">
          <a:xfrm>
            <a:off x="-4763" y="3529030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4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4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5-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4678" y="3714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换肤</a:t>
            </a:r>
            <a:endParaRPr lang="zh-CN" altLang="en-US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7" descr="4-4"/>
          <p:cNvPicPr>
            <a:picLocks noChangeAspect="1" noChangeArrowheads="1"/>
          </p:cNvPicPr>
          <p:nvPr/>
        </p:nvPicPr>
        <p:blipFill>
          <a:blip r:embed="rId9"/>
          <a:srcRect l="73747" b="12179"/>
          <a:stretch>
            <a:fillRect/>
          </a:stretch>
        </p:blipFill>
        <p:spPr bwMode="auto">
          <a:xfrm>
            <a:off x="8595536" y="1543050"/>
            <a:ext cx="3001152" cy="40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09586" y="2357430"/>
            <a:ext cx="426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反射</a:t>
            </a:r>
          </a:p>
        </p:txBody>
      </p:sp>
      <p:pic>
        <p:nvPicPr>
          <p:cNvPr id="7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副标题 2"/>
          <p:cNvSpPr txBox="1">
            <a:spLocks/>
          </p:cNvSpPr>
          <p:nvPr/>
        </p:nvSpPr>
        <p:spPr bwMode="auto">
          <a:xfrm>
            <a:off x="808794" y="2000240"/>
            <a:ext cx="559525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 dirty="0" err="1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System.Type</a:t>
            </a:r>
            <a:endParaRPr lang="en-US" altLang="zh-CN" sz="2400" b="1" dirty="0" smtClean="0">
              <a:solidFill>
                <a:srgbClr val="777777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rgbClr val="777777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400" b="1" dirty="0" err="1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System.Reflection.Assembly</a:t>
            </a:r>
            <a:endParaRPr lang="en-US" altLang="zh-CN" sz="2400" b="1" dirty="0" smtClean="0">
              <a:solidFill>
                <a:srgbClr val="777777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sz="1200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66449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Unity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脚本的编译顺序</a:t>
            </a:r>
          </a:p>
        </p:txBody>
      </p:sp>
      <p:sp>
        <p:nvSpPr>
          <p:cNvPr id="12291" name="副标题 2"/>
          <p:cNvSpPr txBox="1">
            <a:spLocks/>
          </p:cNvSpPr>
          <p:nvPr/>
        </p:nvSpPr>
        <p:spPr bwMode="auto">
          <a:xfrm>
            <a:off x="308728" y="1571612"/>
            <a:ext cx="609532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所有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Standard Assets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Pro Standard Assets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Plugins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文件夹中的脚本会产生一个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Assembly-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CSharp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firstpass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vs.csproj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文件，并且先编译；</a:t>
            </a:r>
            <a:r>
              <a:rPr lang="zh-CN" altLang="en-US" sz="2000" dirty="0" smtClean="0">
                <a:solidFill>
                  <a:srgbClr val="585858"/>
                </a:solidFill>
              </a:rPr>
              <a:t> </a:t>
            </a:r>
            <a:endParaRPr lang="en-US" altLang="zh-CN" sz="2000" dirty="0" smtClean="0">
              <a:solidFill>
                <a:srgbClr val="585858"/>
              </a:solidFill>
            </a:endParaRPr>
          </a:p>
          <a:p>
            <a:r>
              <a:rPr lang="zh-CN" altLang="en-US" sz="2000" dirty="0" smtClean="0">
                <a:solidFill>
                  <a:srgbClr val="585858"/>
                </a:solidFill>
              </a:rPr>
              <a:t/>
            </a:r>
            <a:br>
              <a:rPr lang="zh-CN" altLang="en-US" sz="2000" dirty="0" smtClean="0">
                <a:solidFill>
                  <a:srgbClr val="585858"/>
                </a:solidFill>
              </a:rPr>
            </a:br>
            <a:r>
              <a:rPr lang="zh-CN" altLang="en-US" sz="2400" b="1" dirty="0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所有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Standard Assets/Editor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Pro Standard Assets/Editor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Plugins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/Editor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文件夹中的脚本产生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Assembly-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CSharp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-Editor-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firstpass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vs.csproj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工程文件，接着编译； </a:t>
            </a:r>
            <a:endParaRPr lang="en-US" altLang="zh-CN" sz="12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585858"/>
                </a:solidFill>
              </a:rPr>
              <a:t/>
            </a:r>
            <a:br>
              <a:rPr lang="zh-CN" altLang="en-US" sz="2000" dirty="0" smtClean="0">
                <a:solidFill>
                  <a:srgbClr val="585858"/>
                </a:solidFill>
              </a:rPr>
            </a:br>
            <a:r>
              <a:rPr lang="zh-CN" altLang="en-US" sz="2400" b="1" dirty="0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所有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Assets/Editor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外面的，并且不在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(1),(2)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中的脚本文件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一般这些脚本就是我们自己写的非编辑器扩展脚本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会产生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Assembly-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CSharp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vs.csproj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工程文件，被编译； </a:t>
            </a:r>
            <a:endParaRPr lang="en-US" altLang="zh-CN" sz="12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585858"/>
                </a:solidFill>
              </a:rPr>
              <a:t/>
            </a:r>
            <a:br>
              <a:rPr lang="zh-CN" altLang="en-US" sz="2000" dirty="0" smtClean="0">
                <a:solidFill>
                  <a:srgbClr val="585858"/>
                </a:solidFill>
              </a:rPr>
            </a:br>
            <a:r>
              <a:rPr lang="zh-CN" altLang="en-US" sz="2400" b="1" dirty="0" smtClean="0">
                <a:solidFill>
                  <a:srgbClr val="777777"/>
                </a:solidFill>
                <a:latin typeface="Calibri" pitchFamily="34" charset="0"/>
                <a:ea typeface="微软雅黑" pitchFamily="34" charset="-122"/>
              </a:rPr>
              <a:t>所有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Assets/Editor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中的脚本产生一个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Assembly-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CSharp</a:t>
            </a:r>
            <a:r>
              <a:rPr lang="en-US" altLang="zh-CN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-Editor-</a:t>
            </a:r>
            <a:r>
              <a:rPr lang="en-US" altLang="zh-CN" sz="1200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vs.csproj</a:t>
            </a:r>
            <a:r>
              <a:rPr lang="zh-CN" altLang="en-US" sz="12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工程文件，被编译。 </a:t>
            </a:r>
            <a:endParaRPr lang="en-US" altLang="zh-CN" sz="1200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95338" y="928670"/>
            <a:ext cx="302220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/>
          <a:srcRect r="19940"/>
          <a:stretch>
            <a:fillRect/>
          </a:stretch>
        </p:blipFill>
        <p:spPr bwMode="auto">
          <a:xfrm>
            <a:off x="6666710" y="5561014"/>
            <a:ext cx="6772873" cy="129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09586" y="0"/>
            <a:ext cx="3860297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左箭头 1"/>
          <p:cNvSpPr/>
          <p:nvPr/>
        </p:nvSpPr>
        <p:spPr>
          <a:xfrm>
            <a:off x="10381486" y="4143381"/>
            <a:ext cx="1111105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" name="Picture 4" descr="4-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左箭头 10"/>
          <p:cNvSpPr/>
          <p:nvPr/>
        </p:nvSpPr>
        <p:spPr>
          <a:xfrm>
            <a:off x="10381486" y="2714620"/>
            <a:ext cx="1111105" cy="287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10381486" y="214290"/>
            <a:ext cx="1111106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10310048" y="1357298"/>
            <a:ext cx="1108989" cy="2873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uiExpand="1" build="p"/>
      <p:bldP spid="2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Prefab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与序列化存储</a:t>
            </a:r>
          </a:p>
        </p:txBody>
      </p:sp>
      <p:pic>
        <p:nvPicPr>
          <p:cNvPr id="7" name="Picture 7" descr="4-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" y="1543050"/>
            <a:ext cx="11431588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副标题 2"/>
          <p:cNvSpPr txBox="1">
            <a:spLocks/>
          </p:cNvSpPr>
          <p:nvPr/>
        </p:nvSpPr>
        <p:spPr bwMode="auto">
          <a:xfrm>
            <a:off x="880232" y="3143270"/>
            <a:ext cx="10453044" cy="392906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defRPr/>
            </a:pPr>
            <a:r>
              <a:rPr lang="zh-CN" altLang="en-US" sz="2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基础类型</a:t>
            </a:r>
            <a:r>
              <a:rPr lang="zh-CN" altLang="en-US" sz="2000" b="1" dirty="0" smtClean="0">
                <a:solidFill>
                  <a:srgbClr val="585858"/>
                </a:solidFill>
              </a:rPr>
              <a:t>：</a:t>
            </a:r>
            <a:r>
              <a:rPr lang="en-US" altLang="zh-CN" sz="1200" b="1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string…</a:t>
            </a:r>
          </a:p>
          <a:p>
            <a:pPr marL="342900" indent="-342900"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defRPr/>
            </a:pPr>
            <a:r>
              <a:rPr lang="zh-CN" altLang="en-US" sz="2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值类型对象</a:t>
            </a:r>
            <a:r>
              <a:rPr lang="zh-CN" altLang="en-US" sz="2000" b="1" dirty="0" smtClean="0">
                <a:solidFill>
                  <a:srgbClr val="585858"/>
                </a:solidFill>
              </a:rPr>
              <a:t>：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Vector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dirty="0" err="1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Color…</a:t>
            </a:r>
          </a:p>
          <a:p>
            <a:pPr marL="342900" indent="-342900"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defRPr/>
            </a:pPr>
            <a:r>
              <a:rPr lang="zh-CN" altLang="en-US" sz="2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000" b="1" dirty="0" smtClean="0">
                <a:solidFill>
                  <a:srgbClr val="585858"/>
                </a:solidFill>
              </a:rPr>
              <a:t>：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数组、列表</a:t>
            </a:r>
            <a:r>
              <a:rPr lang="en-US" altLang="zh-CN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342900" indent="-342900"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defRPr/>
            </a:pPr>
            <a:r>
              <a:rPr lang="zh-CN" altLang="en-US" sz="2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000" b="1" dirty="0" smtClean="0">
                <a:solidFill>
                  <a:srgbClr val="585858"/>
                </a:solidFill>
              </a:rPr>
              <a:t>：</a:t>
            </a:r>
            <a:r>
              <a:rPr lang="zh-CN" altLang="en-US" sz="12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2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356" y="1357298"/>
            <a:ext cx="3498361" cy="1071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452132" y="1428736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自动序列化</a:t>
            </a:r>
            <a:endParaRPr lang="en-US" altLang="zh-CN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自动保存</a:t>
            </a:r>
            <a:endParaRPr lang="en-US" altLang="zh-CN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0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 smtClean="0">
                <a:solidFill>
                  <a:srgbClr val="585858"/>
                </a:solidFill>
              </a:rPr>
              <a:t>MenuItem</a:t>
            </a:r>
            <a:r>
              <a:rPr lang="en-US" altLang="zh-CN" sz="2000" b="1" dirty="0" smtClean="0">
                <a:solidFill>
                  <a:srgbClr val="585858"/>
                </a:solidFill>
              </a:rPr>
              <a:t>(XXX)] 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 smtClean="0">
                <a:solidFill>
                  <a:srgbClr val="585858"/>
                </a:solidFill>
              </a:rPr>
              <a:t>ContextMenu</a:t>
            </a:r>
            <a:r>
              <a:rPr lang="en-US" altLang="zh-CN" sz="2000" b="1" dirty="0" smtClean="0">
                <a:solidFill>
                  <a:srgbClr val="585858"/>
                </a:solidFill>
              </a:rPr>
              <a:t>("XXX")]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 smtClean="0">
                <a:solidFill>
                  <a:srgbClr val="585858"/>
                </a:solidFill>
              </a:rPr>
              <a:t>AddComponentMenu</a:t>
            </a:r>
            <a:r>
              <a:rPr lang="en-US" altLang="zh-CN" sz="2000" b="1" dirty="0" smtClean="0">
                <a:solidFill>
                  <a:srgbClr val="585858"/>
                </a:solidFill>
              </a:rPr>
              <a:t>("XXX/XXX")]</a:t>
            </a:r>
            <a:endParaRPr lang="zh-CN" altLang="en-US" sz="2000" b="1" dirty="0" smtClean="0">
              <a:solidFill>
                <a:srgbClr val="585858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94480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常用标签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6"/>
            <a:ext cx="10806293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SerializeField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System.Serializable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NonSerializable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[Range(1.0f, 10.0f)]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[Tooltip(“XXX”)]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[Header]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[</a:t>
            </a:r>
            <a:r>
              <a:rPr lang="en-US" altLang="zh-CN" sz="2000" b="1" dirty="0" err="1">
                <a:solidFill>
                  <a:srgbClr val="585858"/>
                </a:solidFill>
              </a:rPr>
              <a:t>HideInInspector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RequireComponent</a:t>
            </a:r>
            <a:r>
              <a:rPr lang="en-US" altLang="zh-CN" sz="2000" b="1" dirty="0">
                <a:solidFill>
                  <a:srgbClr val="585858"/>
                </a:solidFill>
              </a:rPr>
              <a:t>] 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DisallowMultipleComponent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ExecuteInEditMode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</a:t>
            </a: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AddComponentMenu</a:t>
            </a: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] 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" y="0"/>
            <a:ext cx="12189468" cy="6858000"/>
          </a:xfrm>
          <a:prstGeom prst="rect">
            <a:avLst/>
          </a:prstGeom>
        </p:spPr>
      </p:pic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08728" y="1571612"/>
            <a:ext cx="8014773" cy="838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程序员的三大美德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7488" y="3571876"/>
            <a:ext cx="9358378" cy="714380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懒惰、傲慢、缺乏耐性</a:t>
            </a:r>
            <a:r>
              <a:rPr lang="en-US" altLang="zh-CN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——Larry Wall(Perl</a:t>
            </a:r>
            <a:r>
              <a:rPr lang="zh-CN" altLang="en-US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之父</a:t>
            </a:r>
            <a:r>
              <a:rPr lang="en-US" altLang="zh-CN" dirty="0" smtClean="0">
                <a:solidFill>
                  <a:schemeClr val="bg1"/>
                </a:solidFill>
                <a:latin typeface="Adobe 明體 Std L" pitchFamily="18" charset="-128"/>
                <a:ea typeface="Adobe 明體 Std L" pitchFamily="18" charset="-128"/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altLang="zh-CN" dirty="0" smtClean="0">
              <a:latin typeface="Adobe 明體 Std L" pitchFamily="18" charset="-128"/>
              <a:ea typeface="Adobe 明體 Std L" pitchFamily="18" charset="-128"/>
            </a:endParaRPr>
          </a:p>
        </p:txBody>
      </p:sp>
      <p:pic>
        <p:nvPicPr>
          <p:cNvPr id="7" name="Picture 3" descr="3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7725" y="1447800"/>
            <a:ext cx="5859463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3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7938" y="3986213"/>
            <a:ext cx="12182476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Inspector&amp;Scene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Editor &amp; GUI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SerializedObject&amp;SerializedProperty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[</a:t>
            </a:r>
            <a:r>
              <a:rPr lang="en-US" altLang="zh-CN" sz="2000" b="1" dirty="0" err="1">
                <a:solidFill>
                  <a:srgbClr val="585858"/>
                </a:solidFill>
              </a:rPr>
              <a:t>CustomEditor</a:t>
            </a:r>
            <a:r>
              <a:rPr lang="en-US" altLang="zh-CN" sz="2000" b="1" dirty="0">
                <a:solidFill>
                  <a:srgbClr val="585858"/>
                </a:solidFill>
              </a:rPr>
              <a:t>(</a:t>
            </a:r>
            <a:r>
              <a:rPr lang="en-US" altLang="zh-CN" sz="2000" b="1" dirty="0" err="1">
                <a:solidFill>
                  <a:srgbClr val="585858"/>
                </a:solidFill>
              </a:rPr>
              <a:t>typeof</a:t>
            </a:r>
            <a:r>
              <a:rPr lang="en-US" altLang="zh-CN" sz="2000" b="1" dirty="0">
                <a:solidFill>
                  <a:srgbClr val="585858"/>
                </a:solidFill>
              </a:rPr>
              <a:t>(XXX), true/false)]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[</a:t>
            </a:r>
            <a:r>
              <a:rPr lang="en-US" altLang="zh-CN" sz="2000" b="1" dirty="0" err="1">
                <a:solidFill>
                  <a:srgbClr val="585858"/>
                </a:solidFill>
              </a:rPr>
              <a:t>CanEditMultipleObjects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DrawDefaultInspector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OnDrawGizmos</a:t>
            </a:r>
            <a:endParaRPr lang="en-US" altLang="zh-CN" sz="2000" b="1" dirty="0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Hierarchy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>
                <a:solidFill>
                  <a:srgbClr val="585858"/>
                </a:solidFill>
              </a:rPr>
              <a:t>[</a:t>
            </a:r>
            <a:r>
              <a:rPr lang="en-US" altLang="zh-CN" sz="2000" b="1" dirty="0" err="1">
                <a:solidFill>
                  <a:srgbClr val="585858"/>
                </a:solidFill>
              </a:rPr>
              <a:t>InitializeOnLoad</a:t>
            </a:r>
            <a:r>
              <a:rPr lang="en-US" altLang="zh-CN" sz="2000" b="1" dirty="0">
                <a:solidFill>
                  <a:srgbClr val="585858"/>
                </a:solidFill>
              </a:rPr>
              <a:t>]</a:t>
            </a: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err="1" smtClean="0">
                <a:solidFill>
                  <a:srgbClr val="585858"/>
                </a:solidFill>
              </a:rPr>
              <a:t>EditorApplication</a:t>
            </a:r>
            <a:r>
              <a:rPr lang="en-US" altLang="zh-CN" sz="2000" b="1" dirty="0">
                <a:solidFill>
                  <a:srgbClr val="585858"/>
                </a:solidFill>
              </a:rPr>
              <a:t>. </a:t>
            </a:r>
            <a:r>
              <a:rPr lang="en-US" altLang="zh-CN" sz="2000" b="1" dirty="0" err="1" smtClean="0">
                <a:solidFill>
                  <a:srgbClr val="585858"/>
                </a:solidFill>
              </a:rPr>
              <a:t>hierarchyWindowItemOnGUI</a:t>
            </a: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EditorApplication</a:t>
            </a:r>
            <a:r>
              <a:rPr lang="en-US" altLang="zh-CN" sz="2000" b="1" dirty="0">
                <a:solidFill>
                  <a:srgbClr val="585858"/>
                </a:solidFill>
              </a:rPr>
              <a:t>. </a:t>
            </a:r>
            <a:r>
              <a:rPr lang="en-US" altLang="zh-CN" sz="2000" b="1" dirty="0" err="1">
                <a:solidFill>
                  <a:srgbClr val="585858"/>
                </a:solidFill>
              </a:rPr>
              <a:t>hierarchyWindowChanged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56061" y="1571626"/>
            <a:ext cx="6814779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官方解释：</a:t>
            </a:r>
            <a:r>
              <a:rPr lang="en-US" altLang="zh-CN" sz="1400"/>
              <a:t>Allow an editor class to be initialized when Unity loads without action from the user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窗口扩展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EditorApplication</a:t>
            </a:r>
            <a:r>
              <a:rPr lang="en-US" altLang="zh-CN" sz="2000" b="1" dirty="0">
                <a:solidFill>
                  <a:srgbClr val="585858"/>
                </a:solidFill>
              </a:rPr>
              <a:t>. </a:t>
            </a:r>
            <a:r>
              <a:rPr lang="en-US" altLang="zh-CN" sz="2000" b="1" dirty="0" err="1">
                <a:solidFill>
                  <a:srgbClr val="585858"/>
                </a:solidFill>
              </a:rPr>
              <a:t>projectWindowChanged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EditorApplication</a:t>
            </a:r>
            <a:r>
              <a:rPr lang="en-US" altLang="zh-CN" sz="2000" b="1" dirty="0">
                <a:solidFill>
                  <a:srgbClr val="585858"/>
                </a:solidFill>
              </a:rPr>
              <a:t>. </a:t>
            </a:r>
            <a:r>
              <a:rPr lang="en-US" altLang="zh-CN" sz="2000" b="1" dirty="0" err="1">
                <a:solidFill>
                  <a:srgbClr val="585858"/>
                </a:solidFill>
              </a:rPr>
              <a:t>projectWindowItemOnGUI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EditorApplication.playmodeStateChanged</a:t>
            </a:r>
            <a:endParaRPr lang="en-US" altLang="zh-CN" sz="2000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000" b="1" dirty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585858"/>
                </a:solidFill>
              </a:rPr>
              <a:t>EditorApplication</a:t>
            </a:r>
            <a:r>
              <a:rPr lang="en-US" altLang="zh-CN" sz="2000" b="1" dirty="0">
                <a:solidFill>
                  <a:srgbClr val="585858"/>
                </a:solidFill>
              </a:rPr>
              <a:t>. </a:t>
            </a:r>
            <a:r>
              <a:rPr lang="en-US" altLang="zh-CN" sz="2000" b="1" dirty="0" err="1">
                <a:solidFill>
                  <a:srgbClr val="585858"/>
                </a:solidFill>
              </a:rPr>
              <a:t>modifierKeysChanged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自定义窗口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rgbClr val="585858"/>
                </a:solidFill>
              </a:rPr>
              <a:t>EditorWindow</a:t>
            </a: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 dirty="0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 dirty="0" err="1">
                <a:solidFill>
                  <a:srgbClr val="585858"/>
                </a:solidFill>
              </a:rPr>
              <a:t>GUI.Window</a:t>
            </a:r>
            <a:endParaRPr lang="en-US" altLang="zh-CN" sz="2000" b="1" dirty="0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ScriptObject</a:t>
            </a:r>
            <a:endParaRPr lang="en-US" altLang="zh-CN" sz="1400" dirty="0" smtClean="0">
              <a:solidFill>
                <a:srgbClr val="8DC6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585858"/>
                </a:solidFill>
              </a:rPr>
              <a:t> </a:t>
            </a:r>
            <a:r>
              <a:rPr lang="zh-CN" altLang="en-US" sz="2000" b="1">
                <a:solidFill>
                  <a:srgbClr val="585858"/>
                </a:solidFill>
              </a:rPr>
              <a:t>创建自定义</a:t>
            </a:r>
            <a:r>
              <a:rPr lang="en-US" altLang="zh-CN" sz="2000" b="1">
                <a:solidFill>
                  <a:srgbClr val="585858"/>
                </a:solidFill>
              </a:rPr>
              <a:t>Asset</a:t>
            </a: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585858"/>
                </a:solidFill>
              </a:rPr>
              <a:t> ScriptObject</a:t>
            </a:r>
            <a:r>
              <a:rPr lang="zh-CN" altLang="en-US" sz="2000" b="1">
                <a:solidFill>
                  <a:srgbClr val="585858"/>
                </a:solidFill>
              </a:rPr>
              <a:t>加载</a:t>
            </a:r>
            <a:endParaRPr lang="en-US" altLang="zh-CN" sz="2000" b="1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endParaRPr lang="en-US" altLang="zh-CN" sz="2000" b="1">
              <a:solidFill>
                <a:srgbClr val="585858"/>
              </a:solidFill>
            </a:endParaRPr>
          </a:p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 b="1">
                <a:solidFill>
                  <a:srgbClr val="585858"/>
                </a:solidFill>
              </a:rPr>
              <a:t> ScriptObject</a:t>
            </a:r>
            <a:r>
              <a:rPr lang="zh-CN" altLang="en-US" sz="2000" b="1">
                <a:solidFill>
                  <a:srgbClr val="585858"/>
                </a:solidFill>
              </a:rPr>
              <a:t>有层级限制</a:t>
            </a:r>
            <a:endParaRPr lang="en-US" altLang="zh-CN" sz="2000" b="1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资源处理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err="1" smtClean="0">
                <a:solidFill>
                  <a:srgbClr val="585858"/>
                </a:solidFill>
              </a:rPr>
              <a:t>AssetPostprocessor</a:t>
            </a: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</a:rPr>
              <a:t>Texture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err="1" smtClean="0">
                <a:solidFill>
                  <a:srgbClr val="585858"/>
                </a:solidFill>
              </a:rPr>
              <a:t>TextureImporter</a:t>
            </a:r>
            <a:endParaRPr lang="en-US" altLang="zh-CN" sz="2000" b="1" dirty="0" smtClean="0">
              <a:solidFill>
                <a:srgbClr val="585858"/>
              </a:solidFill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rgbClr val="585858"/>
                </a:solidFill>
              </a:rPr>
              <a:t>Prefab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zh-CN" sz="2000" b="1" dirty="0" err="1" smtClean="0">
                <a:solidFill>
                  <a:srgbClr val="585858"/>
                </a:solidFill>
              </a:rPr>
              <a:t>AnimationClip</a:t>
            </a:r>
            <a:endParaRPr lang="en-US" altLang="zh-CN" sz="2000" b="1" dirty="0" smtClean="0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err="1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BuildPipeline</a:t>
            </a:r>
            <a:endParaRPr lang="zh-CN" altLang="en-US" sz="3600" dirty="0" smtClean="0">
              <a:solidFill>
                <a:srgbClr val="8DC6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336" y="1484313"/>
            <a:ext cx="10057091" cy="35052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585858"/>
                </a:solidFill>
              </a:rPr>
              <a:t>构建</a:t>
            </a:r>
            <a:r>
              <a:rPr lang="en-US" altLang="zh-CN" dirty="0" smtClean="0">
                <a:solidFill>
                  <a:srgbClr val="585858"/>
                </a:solidFill>
              </a:rPr>
              <a:t>APK/IPA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585858"/>
                </a:solidFill>
              </a:rPr>
              <a:t> </a:t>
            </a:r>
            <a:r>
              <a:rPr lang="zh-CN" altLang="en-US" dirty="0" smtClean="0">
                <a:solidFill>
                  <a:srgbClr val="585858"/>
                </a:solidFill>
              </a:rPr>
              <a:t>构建</a:t>
            </a:r>
            <a:r>
              <a:rPr lang="en-US" altLang="zh-CN" dirty="0" err="1" smtClean="0">
                <a:solidFill>
                  <a:srgbClr val="585858"/>
                </a:solidFill>
              </a:rPr>
              <a:t>AssetBundle</a:t>
            </a:r>
            <a:endParaRPr lang="en-US" altLang="zh-CN" dirty="0" smtClean="0">
              <a:solidFill>
                <a:srgbClr val="585858"/>
              </a:solidFill>
            </a:endParaRPr>
          </a:p>
          <a:p>
            <a:endParaRPr lang="zh-CN" altLang="en-US" dirty="0" smtClean="0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Profiler</a:t>
            </a:r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endParaRPr lang="zh-CN" altLang="en-US" sz="3600" dirty="0" smtClean="0">
              <a:solidFill>
                <a:srgbClr val="8DC6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857139" y="1571625"/>
            <a:ext cx="10901530" cy="48577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61938" indent="-261938" eaLnBrk="0" hangingPunct="0">
              <a:spcBef>
                <a:spcPct val="20000"/>
              </a:spcBef>
              <a:buBlip>
                <a:blip r:embed="rId4"/>
              </a:buBlip>
              <a:defRPr sz="2400" b="1">
                <a:latin typeface="+mn-lt"/>
                <a:ea typeface="+mn-ea"/>
              </a:defRPr>
            </a:lvl1pPr>
            <a:lvl2pPr marL="900113" indent="-357188" eaLnBrk="0" hangingPunct="0">
              <a:spcBef>
                <a:spcPct val="20000"/>
              </a:spcBef>
              <a:buBlip>
                <a:blip r:embed="rId4"/>
              </a:buBlip>
              <a:defRPr sz="2800" b="1">
                <a:latin typeface="+mn-lt"/>
                <a:ea typeface="+mn-ea"/>
              </a:defRPr>
            </a:lvl2pPr>
            <a:lvl3pPr marL="1436688" indent="-357188" eaLnBrk="0" hangingPunct="0">
              <a:spcBef>
                <a:spcPct val="20000"/>
              </a:spcBef>
              <a:buBlip>
                <a:blip r:embed="rId4"/>
              </a:buBlip>
              <a:defRPr sz="1600" b="1">
                <a:latin typeface="+mn-lt"/>
                <a:ea typeface="+mn-ea"/>
              </a:defRPr>
            </a:lvl3pPr>
            <a:lvl4pPr marL="1973263" indent="-357188" eaLnBrk="0" hangingPunct="0">
              <a:spcBef>
                <a:spcPct val="20000"/>
              </a:spcBef>
              <a:buBlip>
                <a:blip r:embed="rId4"/>
              </a:buBlip>
              <a:defRPr sz="1400" b="1">
                <a:latin typeface="+mn-lt"/>
                <a:ea typeface="+mn-ea"/>
              </a:defRPr>
            </a:lvl4pPr>
            <a:lvl5pPr marL="2513013" indent="-277813" eaLnBrk="0" hangingPunct="0">
              <a:spcBef>
                <a:spcPct val="20000"/>
              </a:spcBef>
              <a:buBlip>
                <a:blip r:embed="rId4"/>
              </a:buBlip>
              <a:defRPr sz="1400" b="1">
                <a:latin typeface="+mn-lt"/>
                <a:ea typeface="+mn-ea"/>
              </a:defRPr>
            </a:lvl5pPr>
            <a:lvl6pPr marL="2970213" indent="-277813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b="1">
                <a:latin typeface="+mn-lt"/>
                <a:ea typeface="+mn-ea"/>
              </a:defRPr>
            </a:lvl6pPr>
            <a:lvl7pPr marL="3427413" indent="-277813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b="1">
                <a:latin typeface="+mn-lt"/>
                <a:ea typeface="+mn-ea"/>
              </a:defRPr>
            </a:lvl7pPr>
            <a:lvl8pPr marL="3884613" indent="-277813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b="1">
                <a:latin typeface="+mn-lt"/>
                <a:ea typeface="+mn-ea"/>
              </a:defRPr>
            </a:lvl8pPr>
            <a:lvl9pPr marL="4341813" indent="-277813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400" b="1"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r>
              <a:rPr lang="en-US" altLang="zh-CN" dirty="0">
                <a:solidFill>
                  <a:srgbClr val="585858"/>
                </a:solidFill>
              </a:rPr>
              <a:t>Profiler</a:t>
            </a:r>
          </a:p>
          <a:p>
            <a:pPr marL="0" indent="0">
              <a:buFontTx/>
              <a:buNone/>
              <a:defRPr/>
            </a:pPr>
            <a:r>
              <a:rPr lang="en-US" altLang="zh-CN" dirty="0">
                <a:solidFill>
                  <a:srgbClr val="585858"/>
                </a:solidFill>
              </a:rPr>
              <a:t>     </a:t>
            </a:r>
            <a:r>
              <a:rPr lang="en-US" altLang="zh-CN" b="0" dirty="0" err="1">
                <a:solidFill>
                  <a:srgbClr val="585858"/>
                </a:solidFill>
              </a:rPr>
              <a:t>logFile</a:t>
            </a:r>
            <a:r>
              <a:rPr lang="zh-CN" altLang="en-US" b="0" dirty="0">
                <a:solidFill>
                  <a:srgbClr val="585858"/>
                </a:solidFill>
              </a:rPr>
              <a:t>：输出日志到文件</a:t>
            </a:r>
            <a:endParaRPr lang="en-US" altLang="zh-CN" b="0" dirty="0">
              <a:solidFill>
                <a:srgbClr val="585858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b="0" dirty="0" smtClean="0">
                <a:solidFill>
                  <a:srgbClr val="585858"/>
                </a:solidFill>
              </a:rPr>
              <a:t>     </a:t>
            </a:r>
            <a:r>
              <a:rPr lang="en-US" altLang="zh-CN" b="0" dirty="0" err="1">
                <a:solidFill>
                  <a:srgbClr val="585858"/>
                </a:solidFill>
              </a:rPr>
              <a:t>BeginSample</a:t>
            </a:r>
            <a:r>
              <a:rPr lang="zh-CN" altLang="en-US" b="0" dirty="0">
                <a:solidFill>
                  <a:srgbClr val="585858"/>
                </a:solidFill>
              </a:rPr>
              <a:t>：开始采样</a:t>
            </a:r>
            <a:endParaRPr lang="en-US" altLang="zh-CN" b="0" dirty="0">
              <a:solidFill>
                <a:srgbClr val="585858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b="0" dirty="0" smtClean="0">
                <a:solidFill>
                  <a:srgbClr val="585858"/>
                </a:solidFill>
              </a:rPr>
              <a:t>     </a:t>
            </a:r>
            <a:r>
              <a:rPr lang="en-US" altLang="zh-CN" b="0" dirty="0" err="1">
                <a:solidFill>
                  <a:srgbClr val="585858"/>
                </a:solidFill>
              </a:rPr>
              <a:t>GetRuntimeMemorySize</a:t>
            </a:r>
            <a:r>
              <a:rPr lang="zh-CN" altLang="en-US" b="0" dirty="0">
                <a:solidFill>
                  <a:srgbClr val="585858"/>
                </a:solidFill>
              </a:rPr>
              <a:t>：获取运行时对象所占内存大小</a:t>
            </a:r>
            <a:endParaRPr lang="en-US" altLang="zh-CN" b="0" dirty="0">
              <a:solidFill>
                <a:srgbClr val="585858"/>
              </a:solidFill>
            </a:endParaRPr>
          </a:p>
          <a:p>
            <a:pPr>
              <a:defRPr/>
            </a:pPr>
            <a:endParaRPr lang="en-US" altLang="zh-CN" dirty="0">
              <a:solidFill>
                <a:srgbClr val="585858"/>
              </a:solidFill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dirty="0" err="1">
                <a:solidFill>
                  <a:srgbClr val="585858"/>
                </a:solidFill>
              </a:rPr>
              <a:t>EditorLog</a:t>
            </a:r>
            <a:endParaRPr lang="en-US" altLang="zh-CN" dirty="0">
              <a:solidFill>
                <a:srgbClr val="585858"/>
              </a:solidFill>
            </a:endParaRPr>
          </a:p>
          <a:p>
            <a:pPr>
              <a:defRPr/>
            </a:pPr>
            <a:endParaRPr lang="en-US" altLang="zh-CN" dirty="0">
              <a:solidFill>
                <a:srgbClr val="585858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3293" y="4286256"/>
          <a:ext cx="10190494" cy="1385622"/>
        </p:xfrm>
        <a:graphic>
          <a:graphicData uri="http://schemas.openxmlformats.org/drawingml/2006/table">
            <a:tbl>
              <a:tblPr/>
              <a:tblGrid>
                <a:gridCol w="2697483"/>
                <a:gridCol w="7493011"/>
              </a:tblGrid>
              <a:tr h="3291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585858"/>
                          </a:solidFill>
                        </a:rPr>
                        <a:t>Mac OS X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585858"/>
                          </a:solidFill>
                        </a:rPr>
                        <a:t>~/Library/Logs/Unity/Editor.log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3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585858"/>
                          </a:solidFill>
                        </a:rPr>
                        <a:t>Windows XP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585858"/>
                          </a:solidFill>
                        </a:rPr>
                        <a:t>C:\Documents and Settings\username\Local Settings\Application Data_\Unity\Editor\Editor.log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782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585858"/>
                          </a:solidFill>
                        </a:rPr>
                        <a:t>Windows Vista/7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585858"/>
                          </a:solidFill>
                        </a:rPr>
                        <a:t>C:\Users\username\AppData\Local\Unity\Editor\Editor.log</a:t>
                      </a:r>
                    </a:p>
                  </a:txBody>
                  <a:tcPr marL="121904" marR="121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pic>
        <p:nvPicPr>
          <p:cNvPr id="7" name="Picture 3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4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7800" y="6297613"/>
            <a:ext cx="2714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5-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600" y="5367338"/>
            <a:ext cx="7747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1325" y="1343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基于编辑器的设计模式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585858"/>
                </a:solidFill>
              </a:rPr>
              <a:t>运行时是整个游戏的基础</a:t>
            </a:r>
            <a:endParaRPr lang="en-US" altLang="zh-CN" dirty="0" smtClean="0">
              <a:solidFill>
                <a:srgbClr val="585858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585858"/>
                </a:solidFill>
              </a:rPr>
              <a:t>合理处理运行时数据变更后的生效问题</a:t>
            </a:r>
            <a:endParaRPr lang="en-US" altLang="zh-CN" dirty="0" smtClean="0">
              <a:solidFill>
                <a:srgbClr val="585858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dirty="0" smtClean="0">
              <a:solidFill>
                <a:srgbClr val="5858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509325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一些成熟的扩展插件</a:t>
            </a:r>
          </a:p>
        </p:txBody>
      </p:sp>
      <p:sp>
        <p:nvSpPr>
          <p:cNvPr id="5123" name="副标题 2"/>
          <p:cNvSpPr txBox="1">
            <a:spLocks/>
          </p:cNvSpPr>
          <p:nvPr/>
        </p:nvSpPr>
        <p:spPr bwMode="auto">
          <a:xfrm>
            <a:off x="857140" y="1571625"/>
            <a:ext cx="1047613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258" y="3736976"/>
            <a:ext cx="3123793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745" y="1628775"/>
            <a:ext cx="31618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6974" y="1428736"/>
            <a:ext cx="312379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37488" y="2500306"/>
            <a:ext cx="3938603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72974" y="3786190"/>
            <a:ext cx="3917439" cy="260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09190" y="3429000"/>
            <a:ext cx="3915324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23966" y="2214554"/>
            <a:ext cx="2668769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3636" y="1071546"/>
            <a:ext cx="2715331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52198" y="2571744"/>
            <a:ext cx="2799985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7290" y="928670"/>
            <a:ext cx="7092026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95008" y="857232"/>
            <a:ext cx="7398903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800" decel="100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授人以鱼也要授人以渔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585858"/>
                </a:solidFill>
              </a:rPr>
              <a:t>1</a:t>
            </a:r>
            <a:r>
              <a:rPr lang="zh-CN" altLang="en-US" dirty="0" smtClean="0">
                <a:solidFill>
                  <a:srgbClr val="585858"/>
                </a:solidFill>
              </a:rPr>
              <a:t>、</a:t>
            </a:r>
            <a:endParaRPr lang="en-US" altLang="zh-CN" dirty="0" smtClean="0">
              <a:solidFill>
                <a:srgbClr val="585858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rgbClr val="585858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585858"/>
                </a:solidFill>
              </a:rPr>
              <a:t>2</a:t>
            </a:r>
            <a:r>
              <a:rPr lang="zh-CN" altLang="en-US" dirty="0" smtClean="0">
                <a:solidFill>
                  <a:srgbClr val="585858"/>
                </a:solidFill>
              </a:rPr>
              <a:t>、照葫芦画瓢</a:t>
            </a:r>
            <a:endParaRPr lang="en-US" altLang="zh-CN" dirty="0" smtClean="0">
              <a:solidFill>
                <a:srgbClr val="585858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rgbClr val="585858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585858"/>
                </a:solidFill>
              </a:rPr>
              <a:t>3</a:t>
            </a:r>
            <a:r>
              <a:rPr lang="zh-CN" altLang="en-US" dirty="0" smtClean="0">
                <a:solidFill>
                  <a:srgbClr val="585858"/>
                </a:solidFill>
              </a:rPr>
              <a:t>、</a:t>
            </a:r>
            <a:r>
              <a:rPr lang="en-US" altLang="zh-CN" dirty="0" smtClean="0">
                <a:solidFill>
                  <a:srgbClr val="585858"/>
                </a:solidFill>
              </a:rPr>
              <a:t>Google/</a:t>
            </a:r>
            <a:r>
              <a:rPr lang="en-US" altLang="zh-CN" dirty="0" err="1" smtClean="0">
                <a:solidFill>
                  <a:srgbClr val="585858"/>
                </a:solidFill>
              </a:rPr>
              <a:t>Baidu</a:t>
            </a:r>
            <a:endParaRPr lang="en-US" altLang="zh-CN" dirty="0" smtClean="0">
              <a:solidFill>
                <a:srgbClr val="585858"/>
              </a:solidFill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0415" y="1479551"/>
            <a:ext cx="268781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标题 1"/>
          <p:cNvSpPr>
            <a:spLocks noGrp="1"/>
          </p:cNvSpPr>
          <p:nvPr>
            <p:ph type="ctrTitle" sz="quarter"/>
          </p:nvPr>
        </p:nvSpPr>
        <p:spPr>
          <a:xfrm>
            <a:off x="1390470" y="2492375"/>
            <a:ext cx="9238047" cy="869950"/>
          </a:xfrm>
        </p:spPr>
        <p:txBody>
          <a:bodyPr/>
          <a:lstStyle/>
          <a:p>
            <a:pPr algn="ctr" eaLnBrk="1" hangingPunct="1"/>
            <a:r>
              <a:rPr lang="en-US" altLang="zh-CN" sz="3600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3600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5" y="-19050"/>
            <a:ext cx="1224438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标题 1"/>
          <p:cNvSpPr>
            <a:spLocks noGrp="1"/>
          </p:cNvSpPr>
          <p:nvPr>
            <p:ph type="ctrTitle" sz="quarter"/>
          </p:nvPr>
        </p:nvSpPr>
        <p:spPr>
          <a:xfrm>
            <a:off x="6523834" y="2857496"/>
            <a:ext cx="4929222" cy="869950"/>
          </a:xfrm>
        </p:spPr>
        <p:txBody>
          <a:bodyPr/>
          <a:lstStyle/>
          <a:p>
            <a:pPr eaLnBrk="1" hangingPunct="1"/>
            <a:r>
              <a:rPr lang="en-US" altLang="zh-CN" sz="2400" b="0" dirty="0" smtClean="0">
                <a:solidFill>
                  <a:srgbClr val="585858"/>
                </a:solidFill>
                <a:latin typeface="Adobe Arabic" pitchFamily="18" charset="-78"/>
                <a:ea typeface="黑体" pitchFamily="49" charset="-122"/>
                <a:cs typeface="Adobe Arabic" pitchFamily="18" charset="-78"/>
              </a:rPr>
              <a:t>Thank you</a:t>
            </a:r>
            <a:endParaRPr lang="zh-CN" altLang="en-US" sz="2400" b="0" dirty="0" smtClean="0">
              <a:solidFill>
                <a:srgbClr val="585858"/>
              </a:solidFill>
              <a:latin typeface="Adobe Arabic" pitchFamily="18" charset="-78"/>
              <a:ea typeface="黑体" pitchFamily="49" charset="-122"/>
              <a:cs typeface="Adobe Arabic" pitchFamily="18" charset="-78"/>
            </a:endParaRPr>
          </a:p>
        </p:txBody>
      </p:sp>
      <p:pic>
        <p:nvPicPr>
          <p:cNvPr id="4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2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9000" y="-23813"/>
            <a:ext cx="4191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880232" y="2857496"/>
            <a:ext cx="4929222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dobe Arabic" pitchFamily="18" charset="-78"/>
                <a:ea typeface="黑体" pitchFamily="49" charset="-122"/>
                <a:cs typeface="Adobe Arabic" pitchFamily="18" charset="-78"/>
              </a:rPr>
              <a:t>Good luck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Adobe Arabic" pitchFamily="18" charset="-78"/>
              <a:ea typeface="黑体" pitchFamily="49" charset="-122"/>
              <a:cs typeface="Adobe Arabic" pitchFamily="18" charset="-78"/>
            </a:endParaRPr>
          </a:p>
        </p:txBody>
      </p:sp>
      <p:pic>
        <p:nvPicPr>
          <p:cNvPr id="7" name="Picture 4" descr="4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03038" y="6246813"/>
            <a:ext cx="309562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4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0"/>
            <a:ext cx="12241213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重新认识</a:t>
            </a:r>
            <a:r>
              <a:rPr lang="en-US" altLang="zh-CN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Unity</a:t>
            </a:r>
            <a:endParaRPr lang="zh-CN" altLang="en-US" sz="3600" dirty="0" smtClean="0">
              <a:solidFill>
                <a:srgbClr val="8DC6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94876" y="785794"/>
            <a:ext cx="8001056" cy="56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5-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4209" y="1142984"/>
            <a:ext cx="776287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1284" y="4926029"/>
            <a:ext cx="7747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94546" y="1857364"/>
            <a:ext cx="1571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585858"/>
                </a:solidFill>
              </a:rPr>
              <a:t>菜单栏</a:t>
            </a:r>
            <a:endParaRPr lang="en-US" altLang="zh-CN" b="1" dirty="0" smtClean="0">
              <a:solidFill>
                <a:srgbClr val="585858"/>
              </a:solidFill>
            </a:endParaRPr>
          </a:p>
          <a:p>
            <a:endParaRPr lang="en-US" altLang="zh-CN" b="1" dirty="0" smtClean="0">
              <a:solidFill>
                <a:srgbClr val="585858"/>
              </a:solidFill>
            </a:endParaRPr>
          </a:p>
          <a:p>
            <a:r>
              <a:rPr lang="zh-CN" altLang="en-US" b="1" dirty="0" smtClean="0">
                <a:solidFill>
                  <a:srgbClr val="585858"/>
                </a:solidFill>
              </a:rPr>
              <a:t>场景窗口</a:t>
            </a:r>
            <a:endParaRPr lang="en-US" altLang="zh-CN" b="1" dirty="0" smtClean="0">
              <a:solidFill>
                <a:srgbClr val="585858"/>
              </a:solidFill>
            </a:endParaRPr>
          </a:p>
          <a:p>
            <a:endParaRPr lang="en-US" altLang="zh-CN" b="1" dirty="0" smtClean="0">
              <a:solidFill>
                <a:srgbClr val="585858"/>
              </a:solidFill>
            </a:endParaRPr>
          </a:p>
          <a:p>
            <a:r>
              <a:rPr lang="zh-CN" altLang="en-US" b="1" dirty="0" smtClean="0">
                <a:solidFill>
                  <a:srgbClr val="585858"/>
                </a:solidFill>
              </a:rPr>
              <a:t>游戏窗口</a:t>
            </a:r>
            <a:endParaRPr lang="en-US" altLang="zh-CN" b="1" dirty="0" smtClean="0">
              <a:solidFill>
                <a:srgbClr val="585858"/>
              </a:solidFill>
            </a:endParaRPr>
          </a:p>
          <a:p>
            <a:endParaRPr lang="en-US" altLang="zh-CN" b="1" dirty="0" smtClean="0">
              <a:solidFill>
                <a:srgbClr val="585858"/>
              </a:solidFill>
            </a:endParaRPr>
          </a:p>
          <a:p>
            <a:r>
              <a:rPr lang="zh-CN" altLang="en-US" b="1" dirty="0" smtClean="0">
                <a:solidFill>
                  <a:srgbClr val="585858"/>
                </a:solidFill>
              </a:rPr>
              <a:t>层次窗口</a:t>
            </a:r>
            <a:endParaRPr lang="en-US" altLang="zh-CN" b="1" dirty="0" smtClean="0">
              <a:solidFill>
                <a:srgbClr val="585858"/>
              </a:solidFill>
            </a:endParaRPr>
          </a:p>
          <a:p>
            <a:endParaRPr lang="en-US" altLang="zh-CN" b="1" dirty="0" smtClean="0">
              <a:solidFill>
                <a:srgbClr val="585858"/>
              </a:solidFill>
            </a:endParaRPr>
          </a:p>
          <a:p>
            <a:r>
              <a:rPr lang="zh-CN" altLang="en-US" b="1" dirty="0" smtClean="0">
                <a:solidFill>
                  <a:srgbClr val="585858"/>
                </a:solidFill>
              </a:rPr>
              <a:t>项目窗口</a:t>
            </a:r>
            <a:endParaRPr lang="en-US" altLang="zh-CN" b="1" dirty="0" smtClean="0">
              <a:solidFill>
                <a:srgbClr val="585858"/>
              </a:solidFill>
            </a:endParaRPr>
          </a:p>
          <a:p>
            <a:endParaRPr lang="en-US" altLang="zh-CN" b="1" dirty="0" smtClean="0">
              <a:solidFill>
                <a:srgbClr val="585858"/>
              </a:solidFill>
            </a:endParaRPr>
          </a:p>
          <a:p>
            <a:r>
              <a:rPr lang="zh-CN" altLang="en-US" b="1" dirty="0" smtClean="0">
                <a:solidFill>
                  <a:srgbClr val="585858"/>
                </a:solidFill>
              </a:rPr>
              <a:t>检视窗口</a:t>
            </a:r>
            <a:endParaRPr lang="zh-CN" altLang="en-US" b="1" dirty="0">
              <a:solidFill>
                <a:srgbClr val="585858"/>
              </a:solidFill>
            </a:endParaRPr>
          </a:p>
        </p:txBody>
      </p:sp>
      <p:pic>
        <p:nvPicPr>
          <p:cNvPr id="8" name="Picture 3" descr="4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" y="0"/>
            <a:ext cx="12228513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2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275" y="293688"/>
            <a:ext cx="1250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300" y="649288"/>
            <a:ext cx="1747838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35"/>
          <p:cNvGrpSpPr/>
          <p:nvPr/>
        </p:nvGrpSpPr>
        <p:grpSpPr>
          <a:xfrm>
            <a:off x="1594612" y="3714752"/>
            <a:ext cx="492955" cy="1071570"/>
            <a:chOff x="1594612" y="3714752"/>
            <a:chExt cx="492955" cy="1071570"/>
          </a:xfrm>
        </p:grpSpPr>
        <p:pic>
          <p:nvPicPr>
            <p:cNvPr id="8" name="图片 7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612" y="4186203"/>
              <a:ext cx="492955" cy="600119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656177" y="3714752"/>
              <a:ext cx="400110" cy="451406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目的</a:t>
              </a:r>
              <a:endParaRPr lang="zh-CN" altLang="en-US" sz="1400" dirty="0">
                <a:solidFill>
                  <a:srgbClr val="585858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08992" y="2857496"/>
            <a:ext cx="492955" cy="1928826"/>
            <a:chOff x="2308992" y="2857496"/>
            <a:chExt cx="492955" cy="1928826"/>
          </a:xfrm>
        </p:grpSpPr>
        <p:pic>
          <p:nvPicPr>
            <p:cNvPr id="9" name="图片 8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8992" y="4186203"/>
              <a:ext cx="492955" cy="600119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2380430" y="2857496"/>
              <a:ext cx="400110" cy="142876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85858"/>
                  </a:solidFill>
                </a:rPr>
                <a:t>磨刀不误砍柴工</a:t>
              </a:r>
              <a:endParaRPr lang="zh-CN" altLang="en-US" sz="1400" b="1" dirty="0">
                <a:solidFill>
                  <a:srgbClr val="585858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023372" y="2810523"/>
            <a:ext cx="492955" cy="1975799"/>
            <a:chOff x="3023372" y="2810523"/>
            <a:chExt cx="492955" cy="1975799"/>
          </a:xfrm>
        </p:grpSpPr>
        <p:pic>
          <p:nvPicPr>
            <p:cNvPr id="11" name="图片 10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372" y="4186203"/>
              <a:ext cx="492955" cy="600119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3094810" y="2810523"/>
              <a:ext cx="400110" cy="140429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Prefab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与序列化</a:t>
              </a:r>
              <a:endParaRPr lang="en-US" altLang="zh-CN" sz="1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66314" y="3259372"/>
            <a:ext cx="492955" cy="1526950"/>
            <a:chOff x="3666314" y="3259372"/>
            <a:chExt cx="492955" cy="1526950"/>
          </a:xfrm>
        </p:grpSpPr>
        <p:pic>
          <p:nvPicPr>
            <p:cNvPr id="12" name="图片 11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6314" y="4186203"/>
              <a:ext cx="492955" cy="600119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3737752" y="3259372"/>
              <a:ext cx="400110" cy="102688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Menu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扩展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09256" y="3357562"/>
            <a:ext cx="492955" cy="1428760"/>
            <a:chOff x="4309256" y="3357562"/>
            <a:chExt cx="492955" cy="1428760"/>
          </a:xfrm>
        </p:grpSpPr>
        <p:pic>
          <p:nvPicPr>
            <p:cNvPr id="13" name="图片 12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9256" y="4186203"/>
              <a:ext cx="492955" cy="600119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4380703" y="3357562"/>
              <a:ext cx="400110" cy="85725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常用标签 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952198" y="2223695"/>
            <a:ext cx="492955" cy="2562627"/>
            <a:chOff x="4952198" y="2223695"/>
            <a:chExt cx="492955" cy="2562627"/>
          </a:xfrm>
        </p:grpSpPr>
        <p:pic>
          <p:nvPicPr>
            <p:cNvPr id="14" name="图片 13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2198" y="4186203"/>
              <a:ext cx="492955" cy="600119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5023636" y="2223695"/>
              <a:ext cx="400110" cy="1991123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Inspector&amp;Scene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66578" y="2893879"/>
            <a:ext cx="492955" cy="1892443"/>
            <a:chOff x="5666578" y="2893879"/>
            <a:chExt cx="492955" cy="1892443"/>
          </a:xfrm>
        </p:grpSpPr>
        <p:pic>
          <p:nvPicPr>
            <p:cNvPr id="15" name="图片 14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6578" y="4186203"/>
              <a:ext cx="492955" cy="600119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695096" y="2893879"/>
              <a:ext cx="400110" cy="1320939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Hierarchy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扩展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80958" y="2786058"/>
            <a:ext cx="492955" cy="2000264"/>
            <a:chOff x="6380958" y="2786058"/>
            <a:chExt cx="492955" cy="2000264"/>
          </a:xfrm>
        </p:grpSpPr>
        <p:pic>
          <p:nvPicPr>
            <p:cNvPr id="16" name="图片 15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0958" y="4186203"/>
              <a:ext cx="492955" cy="600119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>
            <a:xfrm>
              <a:off x="6409476" y="2786058"/>
              <a:ext cx="400110" cy="1447256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Project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窗口扩展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095338" y="3224803"/>
            <a:ext cx="492955" cy="1561519"/>
            <a:chOff x="7095338" y="3224803"/>
            <a:chExt cx="492955" cy="1561519"/>
          </a:xfrm>
        </p:grpSpPr>
        <p:pic>
          <p:nvPicPr>
            <p:cNvPr id="17" name="图片 16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5338" y="4186203"/>
              <a:ext cx="492955" cy="600119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7166776" y="3224803"/>
              <a:ext cx="400110" cy="99001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自定义窗口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809718" y="3000372"/>
            <a:ext cx="492955" cy="1785950"/>
            <a:chOff x="7809718" y="3000372"/>
            <a:chExt cx="492955" cy="1785950"/>
          </a:xfrm>
        </p:grpSpPr>
        <p:pic>
          <p:nvPicPr>
            <p:cNvPr id="18" name="图片 17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09718" y="4186203"/>
              <a:ext cx="492955" cy="600119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7838236" y="3000372"/>
              <a:ext cx="400110" cy="120866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ScriptObject</a:t>
              </a:r>
              <a:endParaRPr lang="en-US" altLang="zh-CN" sz="1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24098" y="3332902"/>
            <a:ext cx="492955" cy="1453420"/>
            <a:chOff x="8524098" y="3332902"/>
            <a:chExt cx="492955" cy="1453420"/>
          </a:xfrm>
        </p:grpSpPr>
        <p:pic>
          <p:nvPicPr>
            <p:cNvPr id="19" name="图片 18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24098" y="4186203"/>
              <a:ext cx="492955" cy="600119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8595541" y="3332902"/>
              <a:ext cx="400110" cy="81047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资源处理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167040" y="2928934"/>
            <a:ext cx="492955" cy="1857388"/>
            <a:chOff x="9167040" y="2928934"/>
            <a:chExt cx="492955" cy="1857388"/>
          </a:xfrm>
        </p:grpSpPr>
        <p:pic>
          <p:nvPicPr>
            <p:cNvPr id="20" name="图片 19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7040" y="4186203"/>
              <a:ext cx="492955" cy="600119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238478" y="2928934"/>
              <a:ext cx="400110" cy="128015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1400" b="1" dirty="0" err="1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BuildPipeline</a:t>
              </a:r>
              <a:endParaRPr lang="en-US" altLang="zh-CN" sz="14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809982" y="3006097"/>
            <a:ext cx="492955" cy="1808840"/>
            <a:chOff x="9809982" y="3006097"/>
            <a:chExt cx="492955" cy="1808840"/>
          </a:xfrm>
        </p:grpSpPr>
        <p:pic>
          <p:nvPicPr>
            <p:cNvPr id="21" name="图片 20" descr="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9982" y="4214818"/>
              <a:ext cx="492955" cy="600119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9881423" y="3006097"/>
              <a:ext cx="400110" cy="128015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Profiler</a:t>
              </a:r>
              <a:r>
                <a:rPr lang="zh-CN" altLang="en-US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en-US" altLang="zh-CN" sz="1400" b="1" dirty="0" smtClean="0">
                  <a:solidFill>
                    <a:srgbClr val="585858"/>
                  </a:solidFill>
                  <a:latin typeface="微软雅黑" pitchFamily="34" charset="-122"/>
                  <a:ea typeface="微软雅黑" pitchFamily="34" charset="-122"/>
                </a:rPr>
                <a:t>log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0" y="3214686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2951934" y="3286124"/>
            <a:ext cx="2857520" cy="107157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en-US" altLang="zh-CN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Unity</a:t>
            </a:r>
            <a:r>
              <a:rPr lang="zh-CN" altLang="en-US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2000" b="1" dirty="0" smtClean="0">
              <a:solidFill>
                <a:srgbClr val="5858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8148" y="2500306"/>
            <a:ext cx="2706864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5206" y="4071942"/>
            <a:ext cx="31618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09784" y="214290"/>
            <a:ext cx="3136566" cy="20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43445" y="1357298"/>
            <a:ext cx="312379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4-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4-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4-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11388" y="3598863"/>
            <a:ext cx="4619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5-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5-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0" y="3214686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2951934" y="3286124"/>
            <a:ext cx="2857520" cy="107157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58585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提高工作效率</a:t>
            </a:r>
            <a:endParaRPr lang="en-US" altLang="zh-CN" sz="2000" b="1" i="1" dirty="0" smtClean="0">
              <a:solidFill>
                <a:srgbClr val="5858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1388" y="3598863"/>
            <a:ext cx="4619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52330" y="3714752"/>
            <a:ext cx="39470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95272" y="3286124"/>
            <a:ext cx="438939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95338" y="2428868"/>
            <a:ext cx="5572164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09718" y="1714488"/>
            <a:ext cx="500066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167041" y="857232"/>
            <a:ext cx="250033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0" y="3214686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2951934" y="3286124"/>
            <a:ext cx="2857520" cy="107157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降低难度</a:t>
            </a:r>
            <a:endParaRPr lang="en-US" altLang="zh-CN" sz="2000" b="1" i="1" dirty="0" smtClean="0">
              <a:solidFill>
                <a:srgbClr val="5858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1388" y="3598863"/>
            <a:ext cx="4619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66644" y="3857628"/>
            <a:ext cx="2387289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38214" y="3286124"/>
            <a:ext cx="2450781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10-1"/>
          <p:cNvPicPr>
            <a:picLocks noChangeAspect="1" noChangeArrowheads="1"/>
          </p:cNvPicPr>
          <p:nvPr/>
        </p:nvPicPr>
        <p:blipFill>
          <a:blip r:embed="rId3"/>
          <a:srcRect r="8557"/>
          <a:stretch>
            <a:fillRect/>
          </a:stretch>
        </p:blipFill>
        <p:spPr bwMode="auto">
          <a:xfrm>
            <a:off x="0" y="3214686"/>
            <a:ext cx="580866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523042" y="76200"/>
            <a:ext cx="8014773" cy="8382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8DC640"/>
                </a:solidFill>
                <a:latin typeface="微软雅黑" pitchFamily="34" charset="-122"/>
                <a:ea typeface="微软雅黑" pitchFamily="34" charset="-122"/>
              </a:rPr>
              <a:t>目的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 bwMode="auto">
          <a:xfrm>
            <a:off x="2951934" y="3286124"/>
            <a:ext cx="2857520" cy="107157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5858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直观展示</a:t>
            </a: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000" b="1" dirty="0" smtClean="0">
              <a:solidFill>
                <a:srgbClr val="58585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4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25263" y="-3175"/>
            <a:ext cx="254000" cy="652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1513" y="6297613"/>
            <a:ext cx="2714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4-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1388" y="3598863"/>
            <a:ext cx="46196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5-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2350" y="3248025"/>
            <a:ext cx="77628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5-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4038" y="3857625"/>
            <a:ext cx="660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" name="Picture 1" descr="D:\My Files\QQ\819196899\Image\C2C\$69R5BZT47ILW]6(X]6G5@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23966" y="714356"/>
            <a:ext cx="2500330" cy="2506692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/>
          <a:srcRect b="51849"/>
          <a:stretch>
            <a:fillRect/>
          </a:stretch>
        </p:blipFill>
        <p:spPr bwMode="auto">
          <a:xfrm>
            <a:off x="6238082" y="2500306"/>
            <a:ext cx="4283576" cy="212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10" grpId="0"/>
    </p:bldLst>
  </p:timing>
</p:sld>
</file>

<file path=ppt/theme/theme1.xml><?xml version="1.0" encoding="utf-8"?>
<a:theme xmlns:a="http://schemas.openxmlformats.org/drawingml/2006/main" name="michellwei">
  <a:themeElements>
    <a:clrScheme name="2006_03_09_Tencent_QQ.COM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6_03_09_Tencent_QQ.COM_Templat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6_03_09_Tencent_QQ.COM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_03_09_Tencent_QQ.COM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06_03_09_Tencent_QQ.COM_Template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22561</TotalTime>
  <Words>1105</Words>
  <Application>Microsoft Office PowerPoint</Application>
  <PresentationFormat>自定义</PresentationFormat>
  <Paragraphs>276</Paragraphs>
  <Slides>32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michellwei</vt:lpstr>
      <vt:lpstr>Unity编辑器扩展</vt:lpstr>
      <vt:lpstr>程序员的三大美德</vt:lpstr>
      <vt:lpstr>一些成熟的扩展插件</vt:lpstr>
      <vt:lpstr>重新认识Unity</vt:lpstr>
      <vt:lpstr>PowerPoint 演示文稿</vt:lpstr>
      <vt:lpstr>目的</vt:lpstr>
      <vt:lpstr>目的</vt:lpstr>
      <vt:lpstr>目的</vt:lpstr>
      <vt:lpstr>目的</vt:lpstr>
      <vt:lpstr>PowerPoint 演示文稿</vt:lpstr>
      <vt:lpstr>GUI基础</vt:lpstr>
      <vt:lpstr>GUI基础</vt:lpstr>
      <vt:lpstr>GUI基础</vt:lpstr>
      <vt:lpstr>GUI基础</vt:lpstr>
      <vt:lpstr>反射</vt:lpstr>
      <vt:lpstr>Unity脚本的编译顺序</vt:lpstr>
      <vt:lpstr>Prefab与序列化存储</vt:lpstr>
      <vt:lpstr>Menu扩展</vt:lpstr>
      <vt:lpstr>常用标签</vt:lpstr>
      <vt:lpstr>Inspector&amp;Scene扩展</vt:lpstr>
      <vt:lpstr>Hierarchy扩展</vt:lpstr>
      <vt:lpstr>Project窗口扩展</vt:lpstr>
      <vt:lpstr>自定义窗口</vt:lpstr>
      <vt:lpstr>ScriptObject</vt:lpstr>
      <vt:lpstr>资源处理</vt:lpstr>
      <vt:lpstr>BuildPipeline</vt:lpstr>
      <vt:lpstr>Profiler与log</vt:lpstr>
      <vt:lpstr>其他</vt:lpstr>
      <vt:lpstr>基于编辑器的设计模式</vt:lpstr>
      <vt:lpstr>授人以鱼也要授人以渔</vt:lpstr>
      <vt:lpstr>Q&amp;A</vt:lpstr>
      <vt:lpstr>Thank you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Unity编辑器扩展</dc:title>
  <dc:creator>michellwei</dc:creator>
  <cp:lastModifiedBy>michellwei(魏喜磊)</cp:lastModifiedBy>
  <cp:revision>675</cp:revision>
  <dcterms:created xsi:type="dcterms:W3CDTF">2011-11-27T06:14:28Z</dcterms:created>
  <dcterms:modified xsi:type="dcterms:W3CDTF">2015-06-08T09:24:53Z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魔方前端课程">
    <vt:lpwstr>先把 Pixel Bender 用起来</vt:lpwstr>
  </property>
</Properties>
</file>