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26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90-5D53-4678-AA50-E3EF4DB32D9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096-71F5-48A5-B45B-A086B182C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83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90-5D53-4678-AA50-E3EF4DB32D9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096-71F5-48A5-B45B-A086B182C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19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90-5D53-4678-AA50-E3EF4DB32D9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096-71F5-48A5-B45B-A086B182C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9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90-5D53-4678-AA50-E3EF4DB32D9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096-71F5-48A5-B45B-A086B182C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97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90-5D53-4678-AA50-E3EF4DB32D9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096-71F5-48A5-B45B-A086B182C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33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90-5D53-4678-AA50-E3EF4DB32D9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096-71F5-48A5-B45B-A086B182C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5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90-5D53-4678-AA50-E3EF4DB32D9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096-71F5-48A5-B45B-A086B182C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9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90-5D53-4678-AA50-E3EF4DB32D9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096-71F5-48A5-B45B-A086B182C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5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90-5D53-4678-AA50-E3EF4DB32D9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096-71F5-48A5-B45B-A086B182C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54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90-5D53-4678-AA50-E3EF4DB32D9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096-71F5-48A5-B45B-A086B182C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76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90-5D53-4678-AA50-E3EF4DB32D9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096-71F5-48A5-B45B-A086B182C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48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C1290-5D53-4678-AA50-E3EF4DB32D9E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096-71F5-48A5-B45B-A086B182C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20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字方塊 48"/>
          <p:cNvSpPr txBox="1"/>
          <p:nvPr/>
        </p:nvSpPr>
        <p:spPr>
          <a:xfrm>
            <a:off x="0" y="4206240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01010</a:t>
            </a:r>
          </a:p>
          <a:p>
            <a:r>
              <a:rPr lang="en-US" altLang="zh-TW" smtClean="0"/>
              <a:t>S0: {A}			          S1: </a:t>
            </a:r>
            <a:r>
              <a:rPr lang="el-GR" altLang="zh-TW" smtClean="0"/>
              <a:t>ε</a:t>
            </a:r>
            <a:r>
              <a:rPr lang="en-US" altLang="zh-TW" smtClean="0"/>
              <a:t>-closure({A}) = {A}</a:t>
            </a:r>
            <a:endParaRPr lang="en-US" altLang="zh-TW"/>
          </a:p>
          <a:p>
            <a:r>
              <a:rPr lang="en-US" altLang="zh-TW" smtClean="0"/>
              <a:t>S2: move({A}, 0) = {A,C}	</a:t>
            </a:r>
            <a:r>
              <a:rPr lang="el-GR" altLang="zh-TW" smtClean="0"/>
              <a:t> </a:t>
            </a:r>
            <a:r>
              <a:rPr lang="en-US" altLang="zh-TW"/>
              <a:t> </a:t>
            </a:r>
            <a:r>
              <a:rPr lang="en-US" altLang="zh-TW" smtClean="0"/>
              <a:t>        S3: </a:t>
            </a:r>
            <a:r>
              <a:rPr lang="el-GR" altLang="zh-TW" smtClean="0"/>
              <a:t>ε</a:t>
            </a:r>
            <a:r>
              <a:rPr lang="en-US" altLang="zh-TW" smtClean="0"/>
              <a:t>-closure({A,C}) = {A,C}</a:t>
            </a:r>
          </a:p>
          <a:p>
            <a:r>
              <a:rPr lang="en-US" altLang="zh-TW" smtClean="0"/>
              <a:t>S4: move({A,C}, 1) = {A,C}	          S5: </a:t>
            </a:r>
            <a:r>
              <a:rPr lang="el-GR" altLang="zh-TW" smtClean="0"/>
              <a:t>ε</a:t>
            </a:r>
            <a:r>
              <a:rPr lang="en-US" altLang="zh-TW" smtClean="0"/>
              <a:t>-closure({A,C}) = {A,C}</a:t>
            </a:r>
          </a:p>
          <a:p>
            <a:r>
              <a:rPr lang="en-US" altLang="zh-TW" smtClean="0"/>
              <a:t>S6: move({A,C}, 0} = {A,B,C}	</a:t>
            </a:r>
            <a:r>
              <a:rPr lang="el-GR" altLang="zh-TW" smtClean="0"/>
              <a:t> </a:t>
            </a:r>
            <a:r>
              <a:rPr lang="en-US" altLang="zh-TW"/>
              <a:t> </a:t>
            </a:r>
            <a:r>
              <a:rPr lang="en-US" altLang="zh-TW" smtClean="0"/>
              <a:t>        S7: </a:t>
            </a:r>
            <a:r>
              <a:rPr lang="el-GR" altLang="zh-TW" smtClean="0"/>
              <a:t>ε</a:t>
            </a:r>
            <a:r>
              <a:rPr lang="en-US" altLang="zh-TW" smtClean="0"/>
              <a:t>-closure({A,B,C}) = {A,B,C}</a:t>
            </a:r>
          </a:p>
          <a:p>
            <a:r>
              <a:rPr lang="en-US" altLang="zh-TW" smtClean="0"/>
              <a:t>S8: move({A,B,C}, 1} = {A,B,C,D}       S9: </a:t>
            </a:r>
            <a:r>
              <a:rPr lang="el-GR" altLang="zh-TW" smtClean="0"/>
              <a:t>ε</a:t>
            </a:r>
            <a:r>
              <a:rPr lang="en-US" altLang="zh-TW" smtClean="0"/>
              <a:t>-closure({A,B,C,D}) = {A,B,C,D}</a:t>
            </a:r>
          </a:p>
          <a:p>
            <a:r>
              <a:rPr lang="en-US" altLang="zh-TW" smtClean="0"/>
              <a:t>S10: move({A,B,C,D}, 0) = {A,B,C}     S11: </a:t>
            </a:r>
            <a:r>
              <a:rPr lang="el-GR" altLang="zh-TW" smtClean="0"/>
              <a:t>ε</a:t>
            </a:r>
            <a:r>
              <a:rPr lang="en-US" altLang="zh-TW" smtClean="0"/>
              <a:t>-closure({</a:t>
            </a:r>
            <a:r>
              <a:rPr lang="en-US" altLang="zh-TW" smtClean="0"/>
              <a:t>A,B,C}) </a:t>
            </a:r>
            <a:r>
              <a:rPr lang="en-US" altLang="zh-TW" smtClean="0"/>
              <a:t>= {A,B,C}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mtClean="0"/>
              <a:t>A,B,C is not in {D} =&gt; not accept !!</a:t>
            </a:r>
          </a:p>
          <a:p>
            <a:endParaRPr lang="en-US" altLang="zh-TW"/>
          </a:p>
          <a:p>
            <a:r>
              <a:rPr lang="en-US" altLang="zh-TW" smtClean="0"/>
              <a:t>01101</a:t>
            </a:r>
          </a:p>
          <a:p>
            <a:r>
              <a:rPr lang="en-US" altLang="zh-TW" smtClean="0"/>
              <a:t>S0: {A}			          S1: </a:t>
            </a:r>
            <a:r>
              <a:rPr lang="el-GR" altLang="zh-TW" smtClean="0"/>
              <a:t>ε</a:t>
            </a:r>
            <a:r>
              <a:rPr lang="en-US" altLang="zh-TW" smtClean="0"/>
              <a:t>-closure({A}) = {A}</a:t>
            </a:r>
          </a:p>
          <a:p>
            <a:r>
              <a:rPr lang="en-US" altLang="zh-TW" smtClean="0"/>
              <a:t>S2: move({A}, 0) = {A,C}	</a:t>
            </a:r>
            <a:r>
              <a:rPr lang="el-GR" altLang="zh-TW" smtClean="0"/>
              <a:t> </a:t>
            </a:r>
            <a:r>
              <a:rPr lang="en-US" altLang="zh-TW" smtClean="0"/>
              <a:t>         S3: </a:t>
            </a:r>
            <a:r>
              <a:rPr lang="el-GR" altLang="zh-TW" smtClean="0"/>
              <a:t>ε</a:t>
            </a:r>
            <a:r>
              <a:rPr lang="en-US" altLang="zh-TW" smtClean="0"/>
              <a:t>-closure({A,C}) = {A,C}</a:t>
            </a:r>
          </a:p>
          <a:p>
            <a:r>
              <a:rPr lang="en-US" altLang="zh-TW" smtClean="0"/>
              <a:t>S4: move({A,C}, 1) = {A,C}	          S5: </a:t>
            </a:r>
            <a:r>
              <a:rPr lang="el-GR" altLang="zh-TW" smtClean="0"/>
              <a:t>ε</a:t>
            </a:r>
            <a:r>
              <a:rPr lang="en-US" altLang="zh-TW" smtClean="0"/>
              <a:t>-closure({A,C}) = {A,C}</a:t>
            </a:r>
          </a:p>
          <a:p>
            <a:r>
              <a:rPr lang="en-US" altLang="zh-TW" smtClean="0"/>
              <a:t>S6: move({A,C}, 1) = {A,C}	          S7: </a:t>
            </a:r>
            <a:r>
              <a:rPr lang="el-GR" altLang="zh-TW" smtClean="0"/>
              <a:t>ε</a:t>
            </a:r>
            <a:r>
              <a:rPr lang="en-US" altLang="zh-TW" smtClean="0"/>
              <a:t>-closure({A,C}) = {A,C}</a:t>
            </a:r>
          </a:p>
          <a:p>
            <a:r>
              <a:rPr lang="en-US" altLang="zh-TW" smtClean="0"/>
              <a:t>S8: move({A,C}, 0} = {A,B,C}	</a:t>
            </a:r>
            <a:r>
              <a:rPr lang="el-GR" altLang="zh-TW" smtClean="0"/>
              <a:t> </a:t>
            </a:r>
            <a:r>
              <a:rPr lang="en-US" altLang="zh-TW"/>
              <a:t> </a:t>
            </a:r>
            <a:r>
              <a:rPr lang="en-US" altLang="zh-TW" smtClean="0"/>
              <a:t>        S9:</a:t>
            </a:r>
            <a:r>
              <a:rPr lang="el-GR" altLang="zh-TW" smtClean="0"/>
              <a:t>ε</a:t>
            </a:r>
            <a:r>
              <a:rPr lang="en-US" altLang="zh-TW" smtClean="0"/>
              <a:t>-closure({A,B,C}) = {A,B,C}</a:t>
            </a:r>
          </a:p>
          <a:p>
            <a:r>
              <a:rPr lang="en-US" altLang="zh-TW" smtClean="0"/>
              <a:t>S10: move({A,B,C}, 1} = {A,B,C,D}     S11: </a:t>
            </a:r>
            <a:r>
              <a:rPr lang="el-GR" altLang="zh-TW" smtClean="0"/>
              <a:t>ε</a:t>
            </a:r>
            <a:r>
              <a:rPr lang="en-US" altLang="zh-TW" smtClean="0"/>
              <a:t>-closure({A,B,C,D}) = {A,B,C,D}</a:t>
            </a:r>
          </a:p>
          <a:p>
            <a:r>
              <a:rPr lang="en-US" altLang="zh-TW" smtClean="0"/>
              <a:t>D is in {D} =&gt; accept !!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1043432" y="2316480"/>
            <a:ext cx="802640" cy="802640"/>
            <a:chOff x="474133" y="1097280"/>
            <a:chExt cx="802640" cy="802640"/>
          </a:xfrm>
        </p:grpSpPr>
        <p:sp>
          <p:nvSpPr>
            <p:cNvPr id="4" name="橢圓 3"/>
            <p:cNvSpPr/>
            <p:nvPr/>
          </p:nvSpPr>
          <p:spPr>
            <a:xfrm>
              <a:off x="474133" y="1097280"/>
              <a:ext cx="802640" cy="8026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16595" y="131393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mtClean="0"/>
                <a:t>A</a:t>
              </a:r>
              <a:endParaRPr lang="zh-TW" altLang="en-US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5639816" y="2316480"/>
            <a:ext cx="802640" cy="802640"/>
            <a:chOff x="5581225" y="1097280"/>
            <a:chExt cx="802640" cy="802640"/>
          </a:xfrm>
        </p:grpSpPr>
        <p:sp>
          <p:nvSpPr>
            <p:cNvPr id="8" name="橢圓 7"/>
            <p:cNvSpPr/>
            <p:nvPr/>
          </p:nvSpPr>
          <p:spPr>
            <a:xfrm>
              <a:off x="5581225" y="1097280"/>
              <a:ext cx="802640" cy="8026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5657425" y="1173480"/>
              <a:ext cx="650240" cy="650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823687" y="130782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mtClean="0"/>
                <a:t>D</a:t>
              </a:r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4107688" y="2316480"/>
            <a:ext cx="802640" cy="802640"/>
            <a:chOff x="3027679" y="1097280"/>
            <a:chExt cx="802640" cy="802640"/>
          </a:xfrm>
        </p:grpSpPr>
        <p:sp>
          <p:nvSpPr>
            <p:cNvPr id="6" name="橢圓 5"/>
            <p:cNvSpPr/>
            <p:nvPr/>
          </p:nvSpPr>
          <p:spPr>
            <a:xfrm>
              <a:off x="3027679" y="1097280"/>
              <a:ext cx="802640" cy="8026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270141" y="131901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</a:t>
              </a:r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2575560" y="2316480"/>
            <a:ext cx="802640" cy="802640"/>
            <a:chOff x="1750906" y="1097280"/>
            <a:chExt cx="802640" cy="802640"/>
          </a:xfrm>
        </p:grpSpPr>
        <p:sp>
          <p:nvSpPr>
            <p:cNvPr id="5" name="橢圓 4"/>
            <p:cNvSpPr/>
            <p:nvPr/>
          </p:nvSpPr>
          <p:spPr>
            <a:xfrm>
              <a:off x="1750906" y="1097280"/>
              <a:ext cx="802640" cy="8026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993368" y="13139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B</a:t>
              </a:r>
              <a:endParaRPr lang="zh-TW" altLang="en-US"/>
            </a:p>
          </p:txBody>
        </p:sp>
      </p:grpSp>
      <p:cxnSp>
        <p:nvCxnSpPr>
          <p:cNvPr id="22" name="弧形接點 21"/>
          <p:cNvCxnSpPr>
            <a:stCxn id="4" idx="1"/>
            <a:endCxn id="4" idx="7"/>
          </p:cNvCxnSpPr>
          <p:nvPr/>
        </p:nvCxnSpPr>
        <p:spPr>
          <a:xfrm rot="5400000" flipH="1" flipV="1">
            <a:off x="1444752" y="2150248"/>
            <a:ext cx="12700" cy="567552"/>
          </a:xfrm>
          <a:prstGeom prst="curvedConnector3">
            <a:avLst>
              <a:gd name="adj1" fmla="val 5045543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弧形接點 24"/>
          <p:cNvCxnSpPr/>
          <p:nvPr/>
        </p:nvCxnSpPr>
        <p:spPr>
          <a:xfrm rot="5400000" flipH="1" flipV="1">
            <a:off x="4497849" y="2161678"/>
            <a:ext cx="12700" cy="567552"/>
          </a:xfrm>
          <a:prstGeom prst="curvedConnector3">
            <a:avLst>
              <a:gd name="adj1" fmla="val 5045543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弧形接點 25"/>
          <p:cNvCxnSpPr/>
          <p:nvPr/>
        </p:nvCxnSpPr>
        <p:spPr>
          <a:xfrm rot="5400000" flipH="1" flipV="1">
            <a:off x="2966522" y="2161678"/>
            <a:ext cx="12700" cy="567552"/>
          </a:xfrm>
          <a:prstGeom prst="curvedConnector3">
            <a:avLst>
              <a:gd name="adj1" fmla="val 5045543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224034" y="1453068"/>
            <a:ext cx="51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1,0</a:t>
            </a:r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4248777" y="1453068"/>
            <a:ext cx="51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1,0</a:t>
            </a:r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745804" y="1453068"/>
            <a:ext cx="51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1,0</a:t>
            </a:r>
            <a:endParaRPr lang="zh-TW" altLang="en-US"/>
          </a:p>
        </p:txBody>
      </p:sp>
      <p:cxnSp>
        <p:nvCxnSpPr>
          <p:cNvPr id="31" name="弧形接點 30"/>
          <p:cNvCxnSpPr>
            <a:stCxn id="5" idx="4"/>
            <a:endCxn id="8" idx="4"/>
          </p:cNvCxnSpPr>
          <p:nvPr/>
        </p:nvCxnSpPr>
        <p:spPr>
          <a:xfrm rot="16200000" flipH="1">
            <a:off x="4509008" y="1586992"/>
            <a:ext cx="12700" cy="3064256"/>
          </a:xfrm>
          <a:prstGeom prst="curvedConnector3">
            <a:avLst>
              <a:gd name="adj1" fmla="val 5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4515358" y="3703835"/>
            <a:ext cx="31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cxnSp>
        <p:nvCxnSpPr>
          <p:cNvPr id="36" name="直線單箭頭接點 35"/>
          <p:cNvCxnSpPr>
            <a:stCxn id="5" idx="2"/>
            <a:endCxn id="4" idx="6"/>
          </p:cNvCxnSpPr>
          <p:nvPr/>
        </p:nvCxnSpPr>
        <p:spPr>
          <a:xfrm flipH="1">
            <a:off x="1846072" y="2717800"/>
            <a:ext cx="7294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080606" y="2332474"/>
            <a:ext cx="31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mtClean="0"/>
              <a:t>ε</a:t>
            </a:r>
            <a:endParaRPr lang="zh-TW" altLang="en-US"/>
          </a:p>
        </p:txBody>
      </p:sp>
      <p:cxnSp>
        <p:nvCxnSpPr>
          <p:cNvPr id="39" name="直線單箭頭接點 38"/>
          <p:cNvCxnSpPr>
            <a:stCxn id="6" idx="2"/>
            <a:endCxn id="5" idx="6"/>
          </p:cNvCxnSpPr>
          <p:nvPr/>
        </p:nvCxnSpPr>
        <p:spPr>
          <a:xfrm flipH="1">
            <a:off x="3378200" y="2717800"/>
            <a:ext cx="7294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79380" y="2342356"/>
            <a:ext cx="31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0</a:t>
            </a:r>
            <a:endParaRPr lang="zh-TW" altLang="en-US"/>
          </a:p>
        </p:txBody>
      </p:sp>
      <p:cxnSp>
        <p:nvCxnSpPr>
          <p:cNvPr id="46" name="弧形接點 45"/>
          <p:cNvCxnSpPr>
            <a:stCxn id="4" idx="2"/>
            <a:endCxn id="6" idx="6"/>
          </p:cNvCxnSpPr>
          <p:nvPr/>
        </p:nvCxnSpPr>
        <p:spPr>
          <a:xfrm rot="10800000" flipH="1">
            <a:off x="1043432" y="2717800"/>
            <a:ext cx="3866896" cy="12700"/>
          </a:xfrm>
          <a:prstGeom prst="curvedConnector5">
            <a:avLst>
              <a:gd name="adj1" fmla="val -5912"/>
              <a:gd name="adj2" fmla="val 14000000"/>
              <a:gd name="adj3" fmla="val 1059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2813095" y="589656"/>
            <a:ext cx="31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0</a:t>
            </a:r>
            <a:endParaRPr lang="zh-TW" altLang="en-US"/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293262" y="2730501"/>
            <a:ext cx="627888" cy="12701"/>
          </a:xfrm>
          <a:prstGeom prst="straightConnector1">
            <a:avLst/>
          </a:prstGeom>
          <a:ln w="57150">
            <a:solidFill>
              <a:srgbClr val="E2A6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125554" y="233501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E2A6AC"/>
                </a:solidFill>
              </a:rPr>
              <a:t>start</a:t>
            </a:r>
            <a:endParaRPr lang="zh-TW" altLang="en-US" b="1">
              <a:solidFill>
                <a:srgbClr val="E2A6AC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4639698" y="53767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408410056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許庭涵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12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981059" y="1351280"/>
            <a:ext cx="802640" cy="802640"/>
            <a:chOff x="474133" y="1097280"/>
            <a:chExt cx="802640" cy="802640"/>
          </a:xfrm>
        </p:grpSpPr>
        <p:sp>
          <p:nvSpPr>
            <p:cNvPr id="5" name="橢圓 4"/>
            <p:cNvSpPr/>
            <p:nvPr/>
          </p:nvSpPr>
          <p:spPr>
            <a:xfrm>
              <a:off x="474133" y="1097280"/>
              <a:ext cx="802640" cy="8026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716595" y="131393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mtClean="0"/>
                <a:t>A</a:t>
              </a:r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2513187" y="1351280"/>
            <a:ext cx="802640" cy="802640"/>
            <a:chOff x="5581225" y="1097280"/>
            <a:chExt cx="802640" cy="802640"/>
          </a:xfrm>
        </p:grpSpPr>
        <p:sp>
          <p:nvSpPr>
            <p:cNvPr id="8" name="橢圓 7"/>
            <p:cNvSpPr/>
            <p:nvPr/>
          </p:nvSpPr>
          <p:spPr>
            <a:xfrm>
              <a:off x="5581225" y="1097280"/>
              <a:ext cx="802640" cy="8026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5657425" y="1173480"/>
              <a:ext cx="650240" cy="650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823687" y="130782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B</a:t>
              </a:r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045315" y="1351280"/>
            <a:ext cx="802640" cy="802640"/>
            <a:chOff x="3027679" y="1097280"/>
            <a:chExt cx="802640" cy="802640"/>
          </a:xfrm>
        </p:grpSpPr>
        <p:sp>
          <p:nvSpPr>
            <p:cNvPr id="12" name="橢圓 11"/>
            <p:cNvSpPr/>
            <p:nvPr/>
          </p:nvSpPr>
          <p:spPr>
            <a:xfrm>
              <a:off x="3027679" y="1097280"/>
              <a:ext cx="802640" cy="8026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270141" y="131901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</a:t>
              </a:r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577443" y="1351280"/>
            <a:ext cx="802640" cy="802640"/>
            <a:chOff x="1750906" y="1097280"/>
            <a:chExt cx="802640" cy="802640"/>
          </a:xfrm>
        </p:grpSpPr>
        <p:sp>
          <p:nvSpPr>
            <p:cNvPr id="15" name="橢圓 14"/>
            <p:cNvSpPr/>
            <p:nvPr/>
          </p:nvSpPr>
          <p:spPr>
            <a:xfrm>
              <a:off x="1750906" y="1097280"/>
              <a:ext cx="802640" cy="8026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993368" y="131393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mtClean="0"/>
                <a:t>D</a:t>
              </a:r>
              <a:endParaRPr lang="zh-TW" altLang="en-US"/>
            </a:p>
          </p:txBody>
        </p:sp>
      </p:grpSp>
      <p:cxnSp>
        <p:nvCxnSpPr>
          <p:cNvPr id="18" name="弧形接點 17"/>
          <p:cNvCxnSpPr>
            <a:stCxn id="5" idx="0"/>
            <a:endCxn id="15" idx="0"/>
          </p:cNvCxnSpPr>
          <p:nvPr/>
        </p:nvCxnSpPr>
        <p:spPr>
          <a:xfrm rot="5400000" flipH="1" flipV="1">
            <a:off x="3680571" y="-946912"/>
            <a:ext cx="12700" cy="4596384"/>
          </a:xfrm>
          <a:prstGeom prst="curvedConnector3">
            <a:avLst>
              <a:gd name="adj1" fmla="val 644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536078" y="179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0</a:t>
            </a:r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3315827" y="1559560"/>
            <a:ext cx="7294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537682" y="1205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0</a:t>
            </a:r>
            <a:endParaRPr lang="zh-TW" altLang="en-US"/>
          </a:p>
        </p:txBody>
      </p:sp>
      <p:cxnSp>
        <p:nvCxnSpPr>
          <p:cNvPr id="31" name="弧形接點 30"/>
          <p:cNvCxnSpPr>
            <a:stCxn id="8" idx="3"/>
            <a:endCxn id="8" idx="5"/>
          </p:cNvCxnSpPr>
          <p:nvPr/>
        </p:nvCxnSpPr>
        <p:spPr>
          <a:xfrm rot="16200000" flipH="1">
            <a:off x="2914507" y="1752600"/>
            <a:ext cx="12700" cy="567552"/>
          </a:xfrm>
          <a:prstGeom prst="curvedConnector3">
            <a:avLst>
              <a:gd name="adj1" fmla="val 44055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755649" y="2571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cxnSp>
        <p:nvCxnSpPr>
          <p:cNvPr id="34" name="弧形接點 33"/>
          <p:cNvCxnSpPr/>
          <p:nvPr/>
        </p:nvCxnSpPr>
        <p:spPr>
          <a:xfrm rot="16200000" flipH="1">
            <a:off x="4435476" y="1750059"/>
            <a:ext cx="12700" cy="567552"/>
          </a:xfrm>
          <a:prstGeom prst="curvedConnector3">
            <a:avLst>
              <a:gd name="adj1" fmla="val 44055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4294189" y="2571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0</a:t>
            </a:r>
            <a:endParaRPr lang="zh-TW" altLang="en-US"/>
          </a:p>
        </p:txBody>
      </p:sp>
      <p:cxnSp>
        <p:nvCxnSpPr>
          <p:cNvPr id="39" name="直線單箭頭接點 38"/>
          <p:cNvCxnSpPr/>
          <p:nvPr/>
        </p:nvCxnSpPr>
        <p:spPr>
          <a:xfrm flipH="1" flipV="1">
            <a:off x="3299797" y="1898416"/>
            <a:ext cx="755136" cy="11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3526522" y="1893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cxnSp>
        <p:nvCxnSpPr>
          <p:cNvPr id="45" name="直線單箭頭接點 44"/>
          <p:cNvCxnSpPr>
            <a:stCxn id="15" idx="2"/>
            <a:endCxn id="12" idx="6"/>
          </p:cNvCxnSpPr>
          <p:nvPr/>
        </p:nvCxnSpPr>
        <p:spPr>
          <a:xfrm flipH="1">
            <a:off x="4847955" y="1752600"/>
            <a:ext cx="7294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5123249" y="1349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0</a:t>
            </a:r>
            <a:endParaRPr lang="zh-TW" altLang="en-US"/>
          </a:p>
        </p:txBody>
      </p:sp>
      <p:cxnSp>
        <p:nvCxnSpPr>
          <p:cNvPr id="47" name="弧形接點 46"/>
          <p:cNvCxnSpPr/>
          <p:nvPr/>
        </p:nvCxnSpPr>
        <p:spPr>
          <a:xfrm rot="16200000" flipH="1">
            <a:off x="5978763" y="1769298"/>
            <a:ext cx="12700" cy="567552"/>
          </a:xfrm>
          <a:prstGeom prst="curvedConnector3">
            <a:avLst>
              <a:gd name="adj1" fmla="val 44055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845553" y="2571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grpSp>
        <p:nvGrpSpPr>
          <p:cNvPr id="51" name="群組 50"/>
          <p:cNvGrpSpPr/>
          <p:nvPr/>
        </p:nvGrpSpPr>
        <p:grpSpPr>
          <a:xfrm>
            <a:off x="147363" y="1390015"/>
            <a:ext cx="795596" cy="408188"/>
            <a:chOff x="-6001" y="3818374"/>
            <a:chExt cx="795596" cy="408188"/>
          </a:xfrm>
        </p:grpSpPr>
        <p:cxnSp>
          <p:nvCxnSpPr>
            <p:cNvPr id="49" name="直線單箭頭接點 48"/>
            <p:cNvCxnSpPr/>
            <p:nvPr/>
          </p:nvCxnSpPr>
          <p:spPr>
            <a:xfrm flipV="1">
              <a:off x="161707" y="4213861"/>
              <a:ext cx="627888" cy="12701"/>
            </a:xfrm>
            <a:prstGeom prst="straightConnector1">
              <a:avLst/>
            </a:prstGeom>
            <a:ln w="57150">
              <a:solidFill>
                <a:srgbClr val="E2A6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-6001" y="3818374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smtClean="0">
                  <a:solidFill>
                    <a:srgbClr val="E2A6AC"/>
                  </a:solidFill>
                </a:rPr>
                <a:t>start</a:t>
              </a:r>
              <a:endParaRPr lang="zh-TW" altLang="en-US" b="1">
                <a:solidFill>
                  <a:srgbClr val="E2A6AC"/>
                </a:solidFill>
              </a:endParaRPr>
            </a:p>
          </p:txBody>
        </p:sp>
      </p:grpSp>
      <p:cxnSp>
        <p:nvCxnSpPr>
          <p:cNvPr id="54" name="弧形接點 53"/>
          <p:cNvCxnSpPr/>
          <p:nvPr/>
        </p:nvCxnSpPr>
        <p:spPr>
          <a:xfrm rot="16200000" flipH="1">
            <a:off x="1379408" y="1762759"/>
            <a:ext cx="12700" cy="567552"/>
          </a:xfrm>
          <a:prstGeom prst="curvedConnector3">
            <a:avLst>
              <a:gd name="adj1" fmla="val 44055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1220550" y="2581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315071" y="3037840"/>
            <a:ext cx="62482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01101</a:t>
            </a:r>
          </a:p>
          <a:p>
            <a:r>
              <a:rPr lang="en-US" altLang="zh-TW" smtClean="0"/>
              <a:t>S0:</a:t>
            </a:r>
            <a:r>
              <a:rPr lang="zh-TW" altLang="en-US" smtClean="0"/>
              <a:t> </a:t>
            </a:r>
            <a:r>
              <a:rPr lang="en-US" altLang="zh-TW" smtClean="0"/>
              <a:t>{A}</a:t>
            </a:r>
          </a:p>
          <a:p>
            <a:r>
              <a:rPr lang="en-US" altLang="zh-TW" smtClean="0"/>
              <a:t>S1: move({A}, 0) = {D}</a:t>
            </a:r>
          </a:p>
          <a:p>
            <a:r>
              <a:rPr lang="en-US" altLang="zh-TW" smtClean="0"/>
              <a:t>S2: move({D}, 1) = {D}</a:t>
            </a:r>
          </a:p>
          <a:p>
            <a:r>
              <a:rPr lang="en-US" altLang="zh-TW" smtClean="0"/>
              <a:t>S3: move({D}, 1) = {D}</a:t>
            </a:r>
            <a:endParaRPr lang="zh-TW" altLang="en-US" smtClean="0"/>
          </a:p>
          <a:p>
            <a:r>
              <a:rPr lang="en-US" altLang="zh-TW" smtClean="0"/>
              <a:t>S4: move({D}, 0) = {C}</a:t>
            </a:r>
          </a:p>
          <a:p>
            <a:r>
              <a:rPr lang="en-US" altLang="zh-TW" smtClean="0"/>
              <a:t>S5: move({C}, 1) = {B}</a:t>
            </a:r>
          </a:p>
          <a:p>
            <a:r>
              <a:rPr lang="en-US" altLang="zh-TW" smtClean="0"/>
              <a:t>B is in {B} =&gt; accept !!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74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1342</TotalTime>
  <Words>110</Words>
  <Application>Microsoft Office PowerPoint</Application>
  <PresentationFormat>寬螢幕</PresentationFormat>
  <Paragraphs>51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acer</cp:lastModifiedBy>
  <cp:revision>11</cp:revision>
  <dcterms:created xsi:type="dcterms:W3CDTF">2022-03-20T04:54:24Z</dcterms:created>
  <dcterms:modified xsi:type="dcterms:W3CDTF">2022-03-21T13:27:50Z</dcterms:modified>
</cp:coreProperties>
</file>