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0" r:id="rId2"/>
    <p:sldId id="289" r:id="rId3"/>
    <p:sldId id="294" r:id="rId4"/>
    <p:sldId id="290" r:id="rId5"/>
    <p:sldId id="291" r:id="rId6"/>
    <p:sldId id="292" r:id="rId7"/>
    <p:sldId id="293" r:id="rId8"/>
    <p:sldId id="282" r:id="rId9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CCFF"/>
    <a:srgbClr val="0099FF"/>
    <a:srgbClr val="00FF00"/>
    <a:srgbClr val="99CCFF"/>
    <a:srgbClr val="0000FF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3716" autoAdjust="0"/>
    <p:restoredTop sz="94701" autoAdjust="0"/>
  </p:normalViewPr>
  <p:slideViewPr>
    <p:cSldViewPr>
      <p:cViewPr varScale="1">
        <p:scale>
          <a:sx n="147" d="100"/>
          <a:sy n="147" d="100"/>
        </p:scale>
        <p:origin x="1266" y="12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C94619D-B82A-4126-98F7-34BFCAA21430}" type="datetime13">
              <a:rPr lang="he-IL" smtClean="0"/>
              <a:t>26.06.2017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A364250-7ED8-43EA-9433-FDB9F0BA4FB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336476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69CDADF-EE88-487B-834A-E2851FDDED5B}" type="datetime13">
              <a:rPr lang="he-IL" smtClean="0"/>
              <a:t>26.06.2017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75E49BE-88DF-4A28-981E-B77AF75321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421378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75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755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75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75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755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755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755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75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20/02/2017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831" y="3877"/>
            <a:ext cx="9143999" cy="1806779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t">
            <a:normAutofit/>
          </a:bodyPr>
          <a:lstStyle/>
          <a:p>
            <a:pPr marL="88900" algn="l" rtl="0"/>
            <a:r>
              <a:rPr lang="en-US" sz="1600" dirty="0" smtClean="0">
                <a:solidFill>
                  <a:schemeClr val="tx1"/>
                </a:solidFill>
              </a:rPr>
              <a:t>			</a:t>
            </a:r>
            <a:endParaRPr lang="he-IL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8" y="15982"/>
            <a:ext cx="918394" cy="57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11955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32270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5423" y="621450"/>
            <a:ext cx="552805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>
                <a:solidFill>
                  <a:schemeClr val="bg1"/>
                </a:solidFill>
              </a:rPr>
              <a:t>HUNDREDS </a:t>
            </a:r>
          </a:p>
          <a:p>
            <a:pPr algn="l" rtl="0"/>
            <a:r>
              <a:rPr lang="en-US" b="1" dirty="0" smtClean="0">
                <a:solidFill>
                  <a:schemeClr val="bg1"/>
                </a:solidFill>
              </a:rPr>
              <a:t>OF PROFESSIONAL SOFTWARE </a:t>
            </a:r>
          </a:p>
          <a:p>
            <a:pPr algn="l" rtl="0"/>
            <a:r>
              <a:rPr lang="en-US" b="1" dirty="0" smtClean="0">
                <a:solidFill>
                  <a:schemeClr val="bg1"/>
                </a:solidFill>
              </a:rPr>
              <a:t>ON PAY-PER-USE BASIS</a:t>
            </a:r>
          </a:p>
          <a:p>
            <a:pPr algn="l" rtl="0"/>
            <a:r>
              <a:rPr lang="en-US" sz="1400" b="1" dirty="0" smtClean="0">
                <a:solidFill>
                  <a:schemeClr val="bg1"/>
                </a:solidFill>
              </a:rPr>
              <a:t>GeoCloud.Shop is an Amazon Cloud Based Platform for Geo Information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45454" y="660289"/>
            <a:ext cx="390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/>
              <a:t>3-4 aerial</a:t>
            </a:r>
            <a:r>
              <a:rPr lang="en-US" sz="1200" dirty="0" smtClean="0"/>
              <a:t>, satellite and Point Cloud images placed here 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58882"/>
              </p:ext>
            </p:extLst>
          </p:nvPr>
        </p:nvGraphicFramePr>
        <p:xfrm>
          <a:off x="7431708" y="201975"/>
          <a:ext cx="1636336" cy="27432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0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Sign Up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Log In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851660"/>
            <a:ext cx="1463040" cy="32918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rtl="0"/>
            <a:r>
              <a:rPr lang="en-US" dirty="0" smtClean="0"/>
              <a:t>Area for scrolling adds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8532495" y="688765"/>
            <a:ext cx="535549" cy="2485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63606" y="688765"/>
            <a:ext cx="535549" cy="2485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15393" y="0"/>
            <a:ext cx="9144000" cy="585450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 fontScale="97500" lnSpcReduction="1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3200" dirty="0" smtClean="0"/>
              <a:t>		   </a:t>
            </a:r>
            <a:r>
              <a:rPr lang="en-US" sz="1900" u="sng" dirty="0" smtClean="0">
                <a:solidFill>
                  <a:srgbClr val="FF0000"/>
                </a:solidFill>
              </a:rPr>
              <a:t>Home</a:t>
            </a:r>
            <a:r>
              <a:rPr lang="en-US" sz="1900" dirty="0" smtClean="0">
                <a:solidFill>
                  <a:srgbClr val="FF0000"/>
                </a:solidFill>
              </a:rPr>
              <a:t> </a:t>
            </a:r>
            <a:r>
              <a:rPr lang="en-US" sz="1900" dirty="0" smtClean="0"/>
              <a:t> Overview</a:t>
            </a:r>
            <a:r>
              <a:rPr lang="en-US" sz="1900" dirty="0" smtClean="0">
                <a:solidFill>
                  <a:schemeClr val="bg1"/>
                </a:solidFill>
              </a:rPr>
              <a:t>  Software  Data  Team 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Contact</a:t>
            </a:r>
            <a:endParaRPr lang="he-IL" sz="19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69417"/>
              </p:ext>
            </p:extLst>
          </p:nvPr>
        </p:nvGraphicFramePr>
        <p:xfrm>
          <a:off x="1516777" y="2031682"/>
          <a:ext cx="7551267" cy="293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180"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sz="1800" b="1" u="sng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GeoCloud.Shop provides you</a:t>
                      </a:r>
                      <a:r>
                        <a:rPr lang="en-US" sz="1800" b="1" u="sng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80">
                <a:tc>
                  <a:txBody>
                    <a:bodyPr/>
                    <a:lstStyle/>
                    <a:p>
                      <a:pPr algn="ctr" rtl="0"/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Geospatial  Professionals</a:t>
                      </a:r>
                      <a:endParaRPr 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Software Developers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Geodata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34">
                <a:tc>
                  <a:txBody>
                    <a:bodyPr/>
                    <a:lstStyle/>
                    <a:p>
                      <a:pPr marL="174625" lvl="1" indent="-1143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Reduction or elimination of  investment in office computers and IT support</a:t>
                      </a:r>
                    </a:p>
                    <a:p>
                      <a:pPr marL="174625" lvl="1" indent="-1143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Scalable computer system</a:t>
                      </a:r>
                    </a:p>
                    <a:p>
                      <a:pPr marL="174625" lvl="1" indent="-1143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Centralized approach to worldwide software and data</a:t>
                      </a:r>
                    </a:p>
                    <a:p>
                      <a:pPr marL="174625" lvl="1" indent="-1143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Pay-per-use model for working with different software and data </a:t>
                      </a:r>
                      <a:endParaRPr lang="en-US" sz="1200" strike="sngStrike" dirty="0" smtClean="0"/>
                    </a:p>
                    <a:p>
                      <a:pPr marL="174625" lvl="1" indent="-1143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Support and up-to-date software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4625" lvl="1" indent="-1143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additional channel for software sales</a:t>
                      </a:r>
                    </a:p>
                    <a:p>
                      <a:pPr marL="174625" lvl="1" indent="-1143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sales model – Pay-per-use</a:t>
                      </a:r>
                    </a:p>
                    <a:p>
                      <a:pPr marL="174625" lvl="1" indent="-1143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Worldwide and diversified customer coverage</a:t>
                      </a:r>
                    </a:p>
                    <a:p>
                      <a:pPr marL="174625" lvl="1" indent="-1143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Lower investments for advertisements</a:t>
                      </a:r>
                    </a:p>
                    <a:p>
                      <a:pPr marL="174625" lvl="1" indent="-1143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Centralized, unified and one-time </a:t>
                      </a:r>
                      <a:r>
                        <a:rPr lang="en-US" sz="12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installation</a:t>
                      </a:r>
                    </a:p>
                    <a:p>
                      <a:pPr marL="174625" lvl="1" indent="-1143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Digital platform for traditional pre-sale efforts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4625" lvl="1" indent="-1143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Collaboration platform with different software developers and data users</a:t>
                      </a:r>
                    </a:p>
                    <a:p>
                      <a:pPr marL="174625" lvl="1" indent="-1143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Pay-per-use sales model</a:t>
                      </a:r>
                    </a:p>
                    <a:p>
                      <a:pPr marL="174625" lvl="1" indent="-1143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Worldwide and diversified customer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coverage</a:t>
                      </a:r>
                    </a:p>
                    <a:p>
                      <a:pPr marL="174625" lvl="1" indent="-1143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Automatic data delivery to users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2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8" y="15982"/>
            <a:ext cx="918394" cy="57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11955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32270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21286"/>
              </p:ext>
            </p:extLst>
          </p:nvPr>
        </p:nvGraphicFramePr>
        <p:xfrm>
          <a:off x="7431708" y="201975"/>
          <a:ext cx="1636336" cy="27432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0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Sign Up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Log In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131570"/>
            <a:ext cx="1463040" cy="40119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rtl="0"/>
            <a:r>
              <a:rPr lang="en-US" dirty="0" smtClean="0"/>
              <a:t>Area for scrolling adds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40" y="1131570"/>
            <a:ext cx="72009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Collaboration Point</a:t>
            </a:r>
          </a:p>
          <a:p>
            <a:pPr algn="l" rtl="0"/>
            <a:r>
              <a:rPr lang="en-US" sz="1400" dirty="0" smtClean="0"/>
              <a:t>A </a:t>
            </a:r>
            <a:r>
              <a:rPr lang="en-US" sz="1400" dirty="0"/>
              <a:t>meeting point for collaboration between geoinformation software developers, data providers and mapping organizations </a:t>
            </a:r>
            <a:r>
              <a:rPr lang="en-US" sz="1400" dirty="0" smtClean="0"/>
              <a:t>worldwide</a:t>
            </a:r>
          </a:p>
          <a:p>
            <a:pPr algn="l" rtl="0"/>
            <a:r>
              <a:rPr lang="en-US" sz="1400" dirty="0" smtClean="0">
                <a:solidFill>
                  <a:srgbClr val="FF0000"/>
                </a:solidFill>
              </a:rPr>
              <a:t>Collaboration slide from Overview page</a:t>
            </a:r>
            <a:endParaRPr lang="en-US" sz="1400" dirty="0">
              <a:solidFill>
                <a:srgbClr val="FF0000"/>
              </a:solidFill>
            </a:endParaRPr>
          </a:p>
          <a:p>
            <a:pPr algn="l" rtl="0"/>
            <a:endParaRPr lang="en-US" sz="1400" dirty="0" smtClean="0"/>
          </a:p>
          <a:p>
            <a:pPr algn="l" rtl="0"/>
            <a:r>
              <a:rPr lang="en-US" dirty="0"/>
              <a:t>Unified and Convenient </a:t>
            </a:r>
            <a:r>
              <a:rPr lang="en-US" dirty="0" smtClean="0"/>
              <a:t>Approach</a:t>
            </a:r>
          </a:p>
          <a:p>
            <a:pPr algn="l" rtl="0"/>
            <a:r>
              <a:rPr lang="en-US" sz="1400" dirty="0" smtClean="0"/>
              <a:t>A </a:t>
            </a:r>
            <a:r>
              <a:rPr lang="en-US" sz="1400" dirty="0"/>
              <a:t>unified and convenient approach to different geoinformation software and data </a:t>
            </a:r>
          </a:p>
          <a:p>
            <a:pPr algn="l" rtl="0"/>
            <a:r>
              <a:rPr lang="en-US" sz="1400" dirty="0" smtClean="0">
                <a:solidFill>
                  <a:srgbClr val="FF0000"/>
                </a:solidFill>
              </a:rPr>
              <a:t>Unified slide from Overview page</a:t>
            </a:r>
            <a:endParaRPr lang="en-US" sz="1400" dirty="0">
              <a:solidFill>
                <a:srgbClr val="FF0000"/>
              </a:solidFill>
            </a:endParaRP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Cloud </a:t>
            </a:r>
            <a:r>
              <a:rPr lang="en-US" dirty="0"/>
              <a:t>Based </a:t>
            </a:r>
            <a:r>
              <a:rPr lang="en-US" dirty="0" smtClean="0"/>
              <a:t>Infrastructure</a:t>
            </a:r>
          </a:p>
          <a:p>
            <a:pPr algn="l" rtl="0"/>
            <a:r>
              <a:rPr lang="en-US" sz="1400" dirty="0" smtClean="0"/>
              <a:t>A </a:t>
            </a:r>
            <a:r>
              <a:rPr lang="en-US" sz="1400" dirty="0"/>
              <a:t>powerful and scalable cloud based computer infrastructure for mapping organizations</a:t>
            </a:r>
          </a:p>
          <a:p>
            <a:pPr algn="l" rtl="0"/>
            <a:r>
              <a:rPr lang="en-US" sz="1400" dirty="0" smtClean="0">
                <a:solidFill>
                  <a:srgbClr val="FF0000"/>
                </a:solidFill>
              </a:rPr>
              <a:t>AWS </a:t>
            </a:r>
            <a:r>
              <a:rPr lang="en-US" sz="1400" dirty="0" smtClean="0">
                <a:solidFill>
                  <a:srgbClr val="FF0000"/>
                </a:solidFill>
              </a:rPr>
              <a:t>Infrastructure slide from Overview page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15393" y="0"/>
            <a:ext cx="9144000" cy="585450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 fontScale="97500" lnSpcReduction="1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3200" dirty="0" smtClean="0"/>
              <a:t>		   </a:t>
            </a:r>
            <a:r>
              <a:rPr lang="en-US" sz="1900" dirty="0" smtClean="0">
                <a:solidFill>
                  <a:schemeClr val="bg1"/>
                </a:solidFill>
              </a:rPr>
              <a:t>Home</a:t>
            </a:r>
            <a:r>
              <a:rPr lang="en-US" sz="1900" dirty="0" smtClean="0">
                <a:solidFill>
                  <a:srgbClr val="FF0000"/>
                </a:solidFill>
              </a:rPr>
              <a:t> </a:t>
            </a:r>
            <a:r>
              <a:rPr lang="en-US" sz="1900" dirty="0" smtClean="0"/>
              <a:t> </a:t>
            </a:r>
            <a:r>
              <a:rPr lang="en-US" sz="1900" u="sng" dirty="0" smtClean="0">
                <a:solidFill>
                  <a:srgbClr val="FF0000"/>
                </a:solidFill>
              </a:rPr>
              <a:t>Overview</a:t>
            </a:r>
            <a:r>
              <a:rPr lang="en-US" sz="1900" dirty="0" smtClean="0">
                <a:solidFill>
                  <a:schemeClr val="bg1"/>
                </a:solidFill>
              </a:rPr>
              <a:t>  Software  Data  Team 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Contact</a:t>
            </a:r>
            <a:endParaRPr lang="he-IL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8" y="15982"/>
            <a:ext cx="918394" cy="57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11955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32270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70886"/>
              </p:ext>
            </p:extLst>
          </p:nvPr>
        </p:nvGraphicFramePr>
        <p:xfrm>
          <a:off x="7431708" y="201975"/>
          <a:ext cx="1636336" cy="27432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0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Sign Up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Log In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131570"/>
            <a:ext cx="1463040" cy="40119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rtl="0"/>
            <a:r>
              <a:rPr lang="en-US" dirty="0" smtClean="0"/>
              <a:t>Area for scrolling adds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40" y="1131570"/>
            <a:ext cx="72009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Pay-per-Use model</a:t>
            </a:r>
          </a:p>
          <a:p>
            <a:pPr algn="l" rtl="0"/>
            <a:r>
              <a:rPr lang="en-US" sz="1400" dirty="0" smtClean="0"/>
              <a:t>Pay-per-use </a:t>
            </a:r>
            <a:r>
              <a:rPr lang="en-US" sz="1400" dirty="0"/>
              <a:t>or subscription models for software and data utilization for mapping </a:t>
            </a:r>
            <a:r>
              <a:rPr lang="en-US" sz="1400" dirty="0" smtClean="0"/>
              <a:t>organizations</a:t>
            </a:r>
          </a:p>
          <a:p>
            <a:pPr algn="l" rtl="0"/>
            <a:r>
              <a:rPr lang="en-US" sz="1400" dirty="0" smtClean="0">
                <a:solidFill>
                  <a:srgbClr val="FF0000"/>
                </a:solidFill>
              </a:rPr>
              <a:t>Pay-per-Use advantages slide from Overview page</a:t>
            </a:r>
            <a:endParaRPr lang="en-US" sz="1400" dirty="0">
              <a:solidFill>
                <a:srgbClr val="FF0000"/>
              </a:solidFill>
            </a:endParaRPr>
          </a:p>
          <a:p>
            <a:pPr algn="l" rtl="0"/>
            <a:endParaRPr lang="en-US" sz="1400" dirty="0" smtClean="0"/>
          </a:p>
          <a:p>
            <a:pPr algn="l" rtl="0"/>
            <a:r>
              <a:rPr lang="en-US" dirty="0"/>
              <a:t>Direct </a:t>
            </a:r>
            <a:r>
              <a:rPr lang="en-US" dirty="0" smtClean="0"/>
              <a:t>Approach</a:t>
            </a:r>
          </a:p>
          <a:p>
            <a:pPr algn="l" rtl="0"/>
            <a:r>
              <a:rPr lang="en-US" sz="1400" dirty="0" smtClean="0"/>
              <a:t>A </a:t>
            </a:r>
            <a:r>
              <a:rPr lang="en-US" sz="1400" dirty="0"/>
              <a:t>direct approach to free and pay-per-use </a:t>
            </a:r>
            <a:r>
              <a:rPr lang="en-US" sz="1400" dirty="0" err="1" smtClean="0"/>
              <a:t>GeoData</a:t>
            </a:r>
            <a:endParaRPr lang="en-US" sz="1400" dirty="0" smtClean="0"/>
          </a:p>
          <a:p>
            <a:pPr algn="l" rtl="0"/>
            <a:r>
              <a:rPr lang="en-US" sz="1400" dirty="0" smtClean="0">
                <a:solidFill>
                  <a:srgbClr val="FF0000"/>
                </a:solidFill>
              </a:rPr>
              <a:t>Direct approach slide from Overview page</a:t>
            </a:r>
            <a:endParaRPr lang="en-US" sz="1400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Scalable </a:t>
            </a:r>
            <a:r>
              <a:rPr lang="en-US" dirty="0"/>
              <a:t>and Always </a:t>
            </a:r>
            <a:r>
              <a:rPr lang="en-US" dirty="0" smtClean="0"/>
              <a:t>Available</a:t>
            </a:r>
          </a:p>
          <a:p>
            <a:pPr algn="l" rtl="0"/>
            <a:r>
              <a:rPr lang="en-US" sz="1400" dirty="0" smtClean="0"/>
              <a:t>Scalable </a:t>
            </a:r>
            <a:r>
              <a:rPr lang="en-US" sz="1400" dirty="0"/>
              <a:t>and always available computer environment – computers, storage, </a:t>
            </a:r>
            <a:r>
              <a:rPr lang="en-US" sz="1400" dirty="0" smtClean="0"/>
              <a:t>web.</a:t>
            </a:r>
          </a:p>
          <a:p>
            <a:pPr algn="l" rtl="0"/>
            <a:r>
              <a:rPr lang="en-US" sz="1400" dirty="0" smtClean="0">
                <a:solidFill>
                  <a:srgbClr val="FF0000"/>
                </a:solidFill>
              </a:rPr>
              <a:t>Scalable side from Overview page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15393" y="0"/>
            <a:ext cx="9144000" cy="585450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 fontScale="97500" lnSpcReduction="1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3200" dirty="0" smtClean="0"/>
              <a:t>		   </a:t>
            </a:r>
            <a:r>
              <a:rPr lang="en-US" sz="1900" dirty="0" smtClean="0">
                <a:solidFill>
                  <a:schemeClr val="bg1"/>
                </a:solidFill>
              </a:rPr>
              <a:t>Home</a:t>
            </a:r>
            <a:r>
              <a:rPr lang="en-US" sz="1900" dirty="0" smtClean="0">
                <a:solidFill>
                  <a:srgbClr val="FF0000"/>
                </a:solidFill>
              </a:rPr>
              <a:t> </a:t>
            </a:r>
            <a:r>
              <a:rPr lang="en-US" sz="1900" dirty="0" smtClean="0"/>
              <a:t> </a:t>
            </a:r>
            <a:r>
              <a:rPr lang="en-US" sz="1900" u="sng" dirty="0" smtClean="0">
                <a:solidFill>
                  <a:srgbClr val="FF0000"/>
                </a:solidFill>
              </a:rPr>
              <a:t>Overview</a:t>
            </a:r>
            <a:r>
              <a:rPr lang="en-US" sz="1900" dirty="0" smtClean="0">
                <a:solidFill>
                  <a:schemeClr val="bg1"/>
                </a:solidFill>
              </a:rPr>
              <a:t>  Software  Data  Team 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Contact</a:t>
            </a:r>
            <a:endParaRPr lang="he-IL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8" y="15982"/>
            <a:ext cx="918394" cy="57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732270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30053"/>
              </p:ext>
            </p:extLst>
          </p:nvPr>
        </p:nvGraphicFramePr>
        <p:xfrm>
          <a:off x="7431708" y="201975"/>
          <a:ext cx="1636336" cy="27432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0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Sign Up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Log In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131570"/>
            <a:ext cx="1463040" cy="40119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rtl="0"/>
            <a:r>
              <a:rPr lang="en-US" dirty="0" smtClean="0"/>
              <a:t>Area for scrolling adds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15393" y="0"/>
            <a:ext cx="9144000" cy="589328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 fontScale="97500" lnSpcReduction="1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3200" dirty="0" smtClean="0"/>
              <a:t>		   </a:t>
            </a:r>
            <a:r>
              <a:rPr lang="en-US" sz="1900" dirty="0" smtClean="0">
                <a:solidFill>
                  <a:schemeClr val="bg1"/>
                </a:solidFill>
              </a:rPr>
              <a:t>Home</a:t>
            </a:r>
            <a:r>
              <a:rPr lang="en-US" sz="1900" dirty="0" smtClean="0">
                <a:solidFill>
                  <a:srgbClr val="FF0000"/>
                </a:solidFill>
              </a:rPr>
              <a:t> 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Overview  </a:t>
            </a:r>
            <a:r>
              <a:rPr lang="en-US" sz="1900" u="sng" dirty="0" smtClean="0">
                <a:solidFill>
                  <a:srgbClr val="FF0000"/>
                </a:solidFill>
              </a:rPr>
              <a:t>Software</a:t>
            </a:r>
            <a:r>
              <a:rPr lang="en-US" sz="1900" dirty="0" smtClean="0">
                <a:solidFill>
                  <a:schemeClr val="bg1"/>
                </a:solidFill>
              </a:rPr>
              <a:t>  Data  Team 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Contact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68904"/>
              </p:ext>
            </p:extLst>
          </p:nvPr>
        </p:nvGraphicFramePr>
        <p:xfrm>
          <a:off x="1691640" y="1131570"/>
          <a:ext cx="7200902" cy="1905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16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496">
                  <a:extLst>
                    <a:ext uri="{9D8B030D-6E8A-4147-A177-3AD203B41FA5}">
                      <a16:colId xmlns:a16="http://schemas.microsoft.com/office/drawing/2014/main" val="2159868996"/>
                    </a:ext>
                  </a:extLst>
                </a:gridCol>
                <a:gridCol w="1423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Logo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Software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Category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Company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Brochure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Web-site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Price/Hour</a:t>
                      </a:r>
                    </a:p>
                    <a:p>
                      <a:pPr algn="ctr" rtl="0"/>
                      <a:r>
                        <a:rPr lang="en-US" sz="1000" dirty="0" smtClean="0"/>
                        <a:t>(US$)</a:t>
                      </a:r>
                      <a:endParaRPr 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Photomod DPW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DPW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err="1" smtClean="0"/>
                        <a:t>Racurs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Link to pdf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www.racurs.ru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2.5</a:t>
                      </a:r>
                      <a:endParaRPr 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Photomod Calculator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CS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err="1" smtClean="0"/>
                        <a:t>Racurs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www.racurs.ru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0.0</a:t>
                      </a:r>
                      <a:endParaRPr 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17297" y="3281544"/>
            <a:ext cx="2586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200" dirty="0" smtClean="0"/>
              <a:t>Categories examples:</a:t>
            </a:r>
          </a:p>
          <a:p>
            <a:pPr algn="l" rtl="0"/>
            <a:r>
              <a:rPr lang="en-US" sz="1200" dirty="0" smtClean="0"/>
              <a:t>  </a:t>
            </a:r>
            <a:endParaRPr lang="en-US" sz="1200" dirty="0" smtClean="0"/>
          </a:p>
          <a:p>
            <a:pPr algn="l" rtl="0"/>
            <a:r>
              <a:rPr lang="en-US" sz="1200" dirty="0" smtClean="0"/>
              <a:t>DPS – Digital Photogrammetric System</a:t>
            </a:r>
          </a:p>
          <a:p>
            <a:pPr algn="l" rtl="0"/>
            <a:r>
              <a:rPr lang="en-US" sz="1200" dirty="0" smtClean="0"/>
              <a:t>CS – Coordinate System</a:t>
            </a:r>
          </a:p>
          <a:p>
            <a:pPr algn="l" rtl="0"/>
            <a:r>
              <a:rPr lang="en-US" sz="1200" dirty="0" smtClean="0"/>
              <a:t>GIS – Geographic Information </a:t>
            </a:r>
            <a:r>
              <a:rPr lang="en-US" sz="1200" dirty="0" smtClean="0"/>
              <a:t>System</a:t>
            </a:r>
          </a:p>
          <a:p>
            <a:pPr algn="l" rtl="0"/>
            <a:r>
              <a:rPr lang="en-US" sz="1200" dirty="0" smtClean="0"/>
              <a:t>……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37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8" y="15982"/>
            <a:ext cx="918394" cy="57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732270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05311"/>
              </p:ext>
            </p:extLst>
          </p:nvPr>
        </p:nvGraphicFramePr>
        <p:xfrm>
          <a:off x="7431708" y="201975"/>
          <a:ext cx="1636336" cy="27432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0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Sign Up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Log In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131570"/>
            <a:ext cx="1463040" cy="40119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rtl="0"/>
            <a:r>
              <a:rPr lang="en-US" dirty="0" smtClean="0"/>
              <a:t>Area for scrolling adds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2255" y="15982"/>
            <a:ext cx="9144000" cy="771525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3200" dirty="0" smtClean="0"/>
              <a:t>		   </a:t>
            </a:r>
            <a:r>
              <a:rPr lang="en-US" sz="1900" dirty="0" smtClean="0">
                <a:solidFill>
                  <a:schemeClr val="bg1"/>
                </a:solidFill>
              </a:rPr>
              <a:t>Home</a:t>
            </a:r>
            <a:r>
              <a:rPr lang="en-US" sz="1900" dirty="0" smtClean="0">
                <a:solidFill>
                  <a:srgbClr val="FF0000"/>
                </a:solidFill>
              </a:rPr>
              <a:t> 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Overview  Software  </a:t>
            </a:r>
            <a:r>
              <a:rPr lang="en-US" sz="1900" u="sng" dirty="0" smtClean="0">
                <a:solidFill>
                  <a:srgbClr val="FF0000"/>
                </a:solidFill>
              </a:rPr>
              <a:t>Data</a:t>
            </a:r>
            <a:r>
              <a:rPr lang="en-US" sz="1900" dirty="0" smtClean="0">
                <a:solidFill>
                  <a:schemeClr val="bg1"/>
                </a:solidFill>
              </a:rPr>
              <a:t>  Team 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Contact</a:t>
            </a:r>
            <a:endParaRPr lang="he-IL" sz="1800" u="sng" dirty="0">
              <a:solidFill>
                <a:srgbClr val="FF0000"/>
              </a:solidFill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</a:pPr>
            <a:endParaRPr lang="he-IL" sz="19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59068"/>
              </p:ext>
            </p:extLst>
          </p:nvPr>
        </p:nvGraphicFramePr>
        <p:xfrm>
          <a:off x="1691641" y="1131570"/>
          <a:ext cx="7200898" cy="1483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4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Logo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Data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Category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Company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Web-site</a:t>
                      </a:r>
                      <a:endParaRPr 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SRTM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DTM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NASA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https://www2.jpl.nasa.gov/srtm/</a:t>
                      </a:r>
                      <a:endParaRPr 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30854" y="3051720"/>
            <a:ext cx="19639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200" dirty="0" smtClean="0"/>
              <a:t>Categories examples:</a:t>
            </a:r>
          </a:p>
          <a:p>
            <a:pPr algn="l" rtl="0"/>
            <a:endParaRPr lang="en-US" sz="1200" dirty="0" smtClean="0"/>
          </a:p>
          <a:p>
            <a:pPr algn="l" rtl="0"/>
            <a:r>
              <a:rPr lang="en-US" sz="1200" dirty="0" smtClean="0"/>
              <a:t>DTM – Digital Terrain Model</a:t>
            </a:r>
          </a:p>
          <a:p>
            <a:pPr algn="l" rtl="0"/>
            <a:r>
              <a:rPr lang="en-US" sz="1200" dirty="0" smtClean="0"/>
              <a:t>DSM – Digital Surface Model</a:t>
            </a:r>
          </a:p>
          <a:p>
            <a:pPr algn="l" rtl="0"/>
            <a:r>
              <a:rPr lang="en-US" sz="1200" dirty="0" smtClean="0"/>
              <a:t>PC – Point cloud</a:t>
            </a:r>
          </a:p>
          <a:p>
            <a:pPr algn="l" rtl="0"/>
            <a:r>
              <a:rPr lang="en-US" sz="1200" dirty="0" smtClean="0"/>
              <a:t>3DT – 3D Textured Model</a:t>
            </a:r>
          </a:p>
          <a:p>
            <a:pPr algn="l" rtl="0"/>
            <a:r>
              <a:rPr lang="en-US" sz="1200" dirty="0" smtClean="0"/>
              <a:t>VM – Vector </a:t>
            </a:r>
            <a:r>
              <a:rPr lang="en-US" sz="1200" dirty="0" smtClean="0"/>
              <a:t>model</a:t>
            </a:r>
          </a:p>
          <a:p>
            <a:pPr algn="l" rtl="0"/>
            <a:r>
              <a:rPr lang="en-US" sz="1200" dirty="0" smtClean="0"/>
              <a:t>……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6665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8" y="15982"/>
            <a:ext cx="918394" cy="57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732270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94240"/>
              </p:ext>
            </p:extLst>
          </p:nvPr>
        </p:nvGraphicFramePr>
        <p:xfrm>
          <a:off x="7431708" y="201975"/>
          <a:ext cx="1636336" cy="27432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0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Sign Up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Log In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131570"/>
            <a:ext cx="1463040" cy="40119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rtl="0"/>
            <a:r>
              <a:rPr lang="en-US" dirty="0" smtClean="0"/>
              <a:t>Area for scrolling adds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255" y="15982"/>
            <a:ext cx="9144000" cy="771525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3200" dirty="0" smtClean="0"/>
              <a:t>		   </a:t>
            </a:r>
            <a:r>
              <a:rPr lang="en-US" sz="1900" dirty="0" smtClean="0">
                <a:solidFill>
                  <a:schemeClr val="bg1"/>
                </a:solidFill>
              </a:rPr>
              <a:t>Home</a:t>
            </a:r>
            <a:r>
              <a:rPr lang="en-US" sz="1900" dirty="0" smtClean="0">
                <a:solidFill>
                  <a:srgbClr val="FF0000"/>
                </a:solidFill>
              </a:rPr>
              <a:t> 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Overview  Software  Data  </a:t>
            </a:r>
            <a:r>
              <a:rPr lang="en-US" sz="1900" u="sng" dirty="0" smtClean="0">
                <a:solidFill>
                  <a:srgbClr val="FF0000"/>
                </a:solidFill>
              </a:rPr>
              <a:t>Team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Contact</a:t>
            </a:r>
            <a:endParaRPr lang="he-IL" sz="1800" u="sng" dirty="0">
              <a:solidFill>
                <a:srgbClr val="FF0000"/>
              </a:solidFill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</a:pPr>
            <a:endParaRPr lang="he-IL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3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8" y="15982"/>
            <a:ext cx="918394" cy="57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732270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8072"/>
              </p:ext>
            </p:extLst>
          </p:nvPr>
        </p:nvGraphicFramePr>
        <p:xfrm>
          <a:off x="7431708" y="201975"/>
          <a:ext cx="1636336" cy="27432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0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Sign Up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Log In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131570"/>
            <a:ext cx="1463040" cy="40119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rtl="0"/>
            <a:r>
              <a:rPr lang="en-US" dirty="0" smtClean="0"/>
              <a:t>Area for scrolling adds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15393" y="-1"/>
            <a:ext cx="9144000" cy="771525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 fontScale="90000" lnSpcReduction="2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3200" dirty="0" smtClean="0"/>
              <a:t>		   </a:t>
            </a:r>
            <a:r>
              <a:rPr lang="en-US" sz="1900" dirty="0" smtClean="0">
                <a:solidFill>
                  <a:schemeClr val="bg1"/>
                </a:solidFill>
              </a:rPr>
              <a:t>Home</a:t>
            </a:r>
            <a:r>
              <a:rPr lang="en-US" sz="1900" dirty="0" smtClean="0">
                <a:solidFill>
                  <a:srgbClr val="FF0000"/>
                </a:solidFill>
              </a:rPr>
              <a:t> 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Overview  GeoCloud.Shop  Team (?)  </a:t>
            </a:r>
            <a:r>
              <a:rPr lang="en-US" sz="1900" u="sng" dirty="0" smtClean="0">
                <a:solidFill>
                  <a:srgbClr val="FF0000"/>
                </a:solidFill>
              </a:rPr>
              <a:t>Contact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1900" dirty="0" smtClean="0">
                <a:solidFill>
                  <a:schemeClr val="bg1"/>
                </a:solidFill>
              </a:rPr>
              <a:t>				</a:t>
            </a:r>
            <a:r>
              <a:rPr lang="en-US" sz="1800" dirty="0" smtClean="0">
                <a:solidFill>
                  <a:schemeClr val="bg1"/>
                </a:solidFill>
              </a:rPr>
              <a:t>Software/Data</a:t>
            </a:r>
            <a:endParaRPr lang="he-IL" sz="1800" dirty="0">
              <a:solidFill>
                <a:schemeClr val="bg1"/>
              </a:solidFill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</a:pPr>
            <a:endParaRPr lang="he-IL" sz="19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22506"/>
              </p:ext>
            </p:extLst>
          </p:nvPr>
        </p:nvGraphicFramePr>
        <p:xfrm>
          <a:off x="1463040" y="2878074"/>
          <a:ext cx="7671561" cy="149390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81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9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8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341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GeoCloud</a:t>
                      </a: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Ltd.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Address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Tel-Aviv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Toronto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Melbourne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29" marR="65329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Privacy policy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29" marR="65329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Terms of use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29" marR="65329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Contact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29" marR="6532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41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LinkedIn link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29" marR="65329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29" marR="65329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29" marR="65329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29" marR="6532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262"/>
              </p:ext>
            </p:extLst>
          </p:nvPr>
        </p:nvGraphicFramePr>
        <p:xfrm>
          <a:off x="1691640" y="4721732"/>
          <a:ext cx="7082916" cy="37033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541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073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Join us to be </a:t>
                      </a:r>
                      <a:r>
                        <a:rPr lang="en-US" sz="1000" b="1" dirty="0" smtClean="0">
                          <a:effectLst/>
                        </a:rPr>
                        <a:t>involved </a:t>
                      </a:r>
                      <a:r>
                        <a:rPr lang="en-US" sz="1000" b="1" dirty="0">
                          <a:effectLst/>
                        </a:rPr>
                        <a:t>(Name / Company / Country / Email*)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29" marR="65329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Have</a:t>
                      </a:r>
                      <a:r>
                        <a:rPr lang="en-US" sz="1000" b="1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questions? Ask us: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29" marR="6532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"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©Copyright </a:t>
                      </a:r>
                      <a:r>
                        <a:rPr lang="en-US" sz="1000" dirty="0">
                          <a:effectLst/>
                        </a:rPr>
                        <a:t>2017 </a:t>
                      </a:r>
                      <a:r>
                        <a:rPr lang="en-US" sz="1000" dirty="0" err="1">
                          <a:effectLst/>
                        </a:rPr>
                        <a:t>GeoCloud</a:t>
                      </a:r>
                      <a:r>
                        <a:rPr lang="en-US" sz="1000" dirty="0">
                          <a:effectLst/>
                        </a:rPr>
                        <a:t> Ltd</a:t>
                      </a:r>
                      <a:r>
                        <a:rPr lang="en-US" sz="1000" dirty="0" smtClean="0">
                          <a:effectLst/>
                        </a:rPr>
                        <a:t>. All </a:t>
                      </a:r>
                      <a:r>
                        <a:rPr lang="en-US" sz="1000" dirty="0">
                          <a:effectLst/>
                        </a:rPr>
                        <a:t>Rights Reserved.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29" marR="6532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9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2"/>
            <a:ext cx="918394" cy="57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11955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32270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771525"/>
            <a:ext cx="1463040" cy="43719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rtl="0"/>
            <a:r>
              <a:rPr lang="en-US" dirty="0" smtClean="0"/>
              <a:t>Area for scrolling adds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3063"/>
              </p:ext>
            </p:extLst>
          </p:nvPr>
        </p:nvGraphicFramePr>
        <p:xfrm>
          <a:off x="6012180" y="771525"/>
          <a:ext cx="2864435" cy="27432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405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Create Account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or</a:t>
                      </a:r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Login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-9831" y="3878"/>
            <a:ext cx="9143999" cy="585450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t">
            <a:normAutofit fontScale="75000" lnSpcReduction="2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algn="l" rtl="0">
              <a:lnSpc>
                <a:spcPct val="110000"/>
              </a:lnSpc>
            </a:pPr>
            <a:r>
              <a:rPr lang="en-US" sz="3200" dirty="0" smtClean="0"/>
              <a:t>			</a:t>
            </a:r>
            <a:r>
              <a:rPr lang="en-US" sz="1900" dirty="0" smtClean="0">
                <a:solidFill>
                  <a:schemeClr val="tx1"/>
                </a:solidFill>
              </a:rPr>
              <a:t>Home  Features  Advantages  GeoCloud.Shop  </a:t>
            </a:r>
            <a:r>
              <a:rPr lang="en-US" sz="1900" strike="sngStrike" dirty="0" smtClean="0">
                <a:solidFill>
                  <a:schemeClr val="tx1"/>
                </a:solidFill>
              </a:rPr>
              <a:t>Marketplace</a:t>
            </a:r>
            <a:r>
              <a:rPr lang="en-US" sz="1900" dirty="0" smtClean="0">
                <a:solidFill>
                  <a:schemeClr val="tx1"/>
                </a:solidFill>
              </a:rPr>
              <a:t>  Community  </a:t>
            </a:r>
            <a:r>
              <a:rPr lang="en-US" sz="1900" u="sng" dirty="0" smtClean="0">
                <a:solidFill>
                  <a:srgbClr val="FF0000"/>
                </a:solidFill>
              </a:rPr>
              <a:t>Contact</a:t>
            </a:r>
            <a:endParaRPr lang="he-IL" sz="19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3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3859</TotalTime>
  <Words>465</Words>
  <Application>Microsoft Office PowerPoint</Application>
  <PresentationFormat>On-screen Show (16:9)</PresentationFormat>
  <Paragraphs>163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GeoContest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GeoCloud</dc:title>
  <dc:subject>Geo Information on Cloud</dc:subject>
  <dc:creator>Yuri Raizman, 12/2015</dc:creator>
  <cp:lastModifiedBy>Yuri Raizman</cp:lastModifiedBy>
  <cp:revision>315</cp:revision>
  <dcterms:created xsi:type="dcterms:W3CDTF">2015-12-12T16:23:22Z</dcterms:created>
  <dcterms:modified xsi:type="dcterms:W3CDTF">2017-06-26T06:02:29Z</dcterms:modified>
  <cp:category>Cloud services</cp:category>
</cp:coreProperties>
</file>