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387" r:id="rId3"/>
    <p:sldId id="393" r:id="rId4"/>
    <p:sldId id="257" r:id="rId5"/>
    <p:sldId id="360" r:id="rId6"/>
    <p:sldId id="271" r:id="rId7"/>
    <p:sldId id="394" r:id="rId8"/>
    <p:sldId id="260" r:id="rId9"/>
    <p:sldId id="262" r:id="rId10"/>
    <p:sldId id="264" r:id="rId11"/>
    <p:sldId id="395" r:id="rId12"/>
    <p:sldId id="367" r:id="rId13"/>
    <p:sldId id="396" r:id="rId14"/>
    <p:sldId id="383" r:id="rId15"/>
    <p:sldId id="385" r:id="rId16"/>
    <p:sldId id="397" r:id="rId17"/>
    <p:sldId id="398" r:id="rId18"/>
    <p:sldId id="386" r:id="rId19"/>
    <p:sldId id="399" r:id="rId20"/>
    <p:sldId id="400" r:id="rId21"/>
    <p:sldId id="392" r:id="rId22"/>
    <p:sldId id="273" r:id="rId23"/>
    <p:sldId id="274" r:id="rId24"/>
    <p:sldId id="258" r:id="rId25"/>
    <p:sldId id="259" r:id="rId26"/>
    <p:sldId id="275" r:id="rId27"/>
    <p:sldId id="401" r:id="rId28"/>
    <p:sldId id="276" r:id="rId29"/>
    <p:sldId id="402" r:id="rId30"/>
    <p:sldId id="403" r:id="rId31"/>
    <p:sldId id="272" r:id="rId32"/>
    <p:sldId id="265" r:id="rId33"/>
    <p:sldId id="357" r:id="rId34"/>
    <p:sldId id="358" r:id="rId35"/>
    <p:sldId id="353" r:id="rId36"/>
    <p:sldId id="359" r:id="rId37"/>
    <p:sldId id="404" r:id="rId38"/>
    <p:sldId id="368" r:id="rId39"/>
    <p:sldId id="405" r:id="rId40"/>
    <p:sldId id="369" r:id="rId41"/>
    <p:sldId id="361" r:id="rId42"/>
    <p:sldId id="371" r:id="rId43"/>
    <p:sldId id="366" r:id="rId44"/>
    <p:sldId id="332" r:id="rId45"/>
    <p:sldId id="362" r:id="rId46"/>
    <p:sldId id="363" r:id="rId47"/>
    <p:sldId id="354" r:id="rId48"/>
    <p:sldId id="370" r:id="rId49"/>
    <p:sldId id="356" r:id="rId50"/>
    <p:sldId id="388" r:id="rId51"/>
    <p:sldId id="269" r:id="rId52"/>
    <p:sldId id="270" r:id="rId53"/>
    <p:sldId id="389" r:id="rId54"/>
    <p:sldId id="268" r:id="rId55"/>
    <p:sldId id="390" r:id="rId56"/>
    <p:sldId id="372" r:id="rId57"/>
    <p:sldId id="391" r:id="rId58"/>
    <p:sldId id="373" r:id="rId59"/>
    <p:sldId id="374" r:id="rId60"/>
    <p:sldId id="263" r:id="rId61"/>
    <p:sldId id="375" r:id="rId62"/>
    <p:sldId id="261" r:id="rId63"/>
    <p:sldId id="376" r:id="rId64"/>
    <p:sldId id="377" r:id="rId65"/>
    <p:sldId id="266" r:id="rId66"/>
    <p:sldId id="378" r:id="rId67"/>
    <p:sldId id="267" r:id="rId68"/>
    <p:sldId id="379" r:id="rId69"/>
    <p:sldId id="380" r:id="rId70"/>
    <p:sldId id="381" r:id="rId71"/>
    <p:sldId id="382" r:id="rId72"/>
    <p:sldId id="406" r:id="rId73"/>
    <p:sldId id="407" r:id="rId74"/>
    <p:sldId id="384" r:id="rId75"/>
    <p:sldId id="408" r:id="rId7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威呈 (108501554)" initials="陳威呈" lastIdx="1" clrIdx="0">
    <p:extLst>
      <p:ext uri="{19B8F6BF-5375-455C-9EA6-DF929625EA0E}">
        <p15:presenceInfo xmlns:p15="http://schemas.microsoft.com/office/powerpoint/2012/main" userId="S-1-5-21-847914233-2484272836-207379298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73578" autoAdjust="0"/>
  </p:normalViewPr>
  <p:slideViewPr>
    <p:cSldViewPr snapToGrid="0">
      <p:cViewPr varScale="1">
        <p:scale>
          <a:sx n="59" d="100"/>
          <a:sy n="59" d="100"/>
        </p:scale>
        <p:origin x="150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11419-E220-433B-8549-27796DEDE21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448C5-F440-4E30-A305-94678048CA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63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大家好我們是第三組，</a:t>
            </a:r>
            <a:endParaRPr lang="en-US" altLang="zh-TW" dirty="0"/>
          </a:p>
          <a:p>
            <a:r>
              <a:rPr lang="zh-TW" altLang="en-US" dirty="0"/>
              <a:t>報告的論文為</a:t>
            </a:r>
            <a:r>
              <a:rPr lang="en-US" altLang="zh-TW" sz="1200" b="1" dirty="0">
                <a:latin typeface="+mn-lt"/>
              </a:rPr>
              <a:t>Fixed-outline </a:t>
            </a:r>
            <a:r>
              <a:rPr lang="en-US" altLang="zh-TW" sz="1200" b="1" dirty="0" err="1">
                <a:latin typeface="+mn-lt"/>
              </a:rPr>
              <a:t>Floorplanning</a:t>
            </a:r>
            <a:r>
              <a:rPr lang="en-US" altLang="zh-TW" sz="1200" b="1" dirty="0">
                <a:latin typeface="+mn-lt"/>
              </a:rPr>
              <a:t> : Enabling Hierarchical Design</a:t>
            </a:r>
            <a:r>
              <a:rPr lang="zh-TW" altLang="en-US" sz="1200" b="1" dirty="0">
                <a:latin typeface="+mn-lt"/>
              </a:rPr>
              <a:t>，</a:t>
            </a:r>
            <a:endParaRPr lang="en-US" altLang="zh-TW" sz="1200" b="1" dirty="0">
              <a:latin typeface="+mn-lt"/>
            </a:endParaRPr>
          </a:p>
          <a:p>
            <a:r>
              <a:rPr lang="en-US" altLang="zh-TW" sz="1200" b="0" dirty="0">
                <a:latin typeface="+mn-lt"/>
              </a:rPr>
              <a:t>Key word</a:t>
            </a:r>
            <a:r>
              <a:rPr lang="zh-TW" altLang="en-US" sz="1200" b="0" dirty="0">
                <a:latin typeface="+mn-lt"/>
              </a:rPr>
              <a:t>為</a:t>
            </a:r>
            <a:r>
              <a:rPr lang="en-US" altLang="zh-TW" sz="1200" b="0" dirty="0">
                <a:latin typeface="+mn-lt"/>
              </a:rPr>
              <a:t>Fixed-outline</a:t>
            </a:r>
            <a:r>
              <a:rPr lang="zh-TW" altLang="en-US" sz="1200" b="0" dirty="0">
                <a:latin typeface="+mn-lt"/>
              </a:rPr>
              <a:t>以及</a:t>
            </a:r>
            <a:r>
              <a:rPr lang="en-US" altLang="zh-TW" sz="1200" b="0" dirty="0">
                <a:latin typeface="+mn-lt"/>
              </a:rPr>
              <a:t>Hierarchical Design</a:t>
            </a:r>
          </a:p>
          <a:p>
            <a:endParaRPr lang="en-US" altLang="zh-TW" sz="1200" b="1" dirty="0">
              <a:latin typeface="+mn-lt"/>
              <a:ea typeface="Calibri" panose="020F0502020204030204" pitchFamily="34" charset="0"/>
              <a:cs typeface="Arial" panose="020B0604020202020204" pitchFamily="34" charset="0"/>
              <a:sym typeface="Fira Sans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959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右邊這張圖是使用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desig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floorplan</a:t>
            </a: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可以發現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間更密集了。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那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主要可以分成兩個步驟，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首先第一個步驟為，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top-level design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簡單來說就是先所有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分群，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組成好幾個大的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soft module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後，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/>
              <a:t>再針對</a:t>
            </a:r>
            <a:r>
              <a:rPr lang="en-US" altLang="zh-TW" dirty="0"/>
              <a:t>area</a:t>
            </a:r>
            <a:r>
              <a:rPr lang="zh-TW" altLang="en-US" dirty="0"/>
              <a:t>對他們做傳統的</a:t>
            </a:r>
            <a:r>
              <a:rPr lang="en-US" altLang="zh-TW" dirty="0" err="1"/>
              <a:t>floorplanning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進行完了</a:t>
            </a:r>
            <a:r>
              <a:rPr lang="en-US" altLang="zh-TW" dirty="0"/>
              <a:t>top-level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</a:p>
          <a:p>
            <a:r>
              <a:rPr lang="zh-TW" altLang="en-US" dirty="0"/>
              <a:t>等於大</a:t>
            </a:r>
            <a:r>
              <a:rPr lang="en-US" altLang="zh-TW" dirty="0"/>
              <a:t>module</a:t>
            </a:r>
            <a:r>
              <a:rPr lang="zh-TW" altLang="en-US" dirty="0"/>
              <a:t>的輪廓已經固定了，所以我們只須讓</a:t>
            </a:r>
            <a:r>
              <a:rPr lang="en-US" altLang="zh-TW" dirty="0"/>
              <a:t>module</a:t>
            </a:r>
            <a:r>
              <a:rPr lang="zh-TW" altLang="en-US" dirty="0"/>
              <a:t>能夠放進這個給定的輪廓中就好，</a:t>
            </a:r>
            <a:endParaRPr lang="en-US" altLang="zh-TW" dirty="0"/>
          </a:p>
          <a:p>
            <a:r>
              <a:rPr lang="zh-TW" altLang="en-US" dirty="0"/>
              <a:t>這就是本篇論文討論的重點，</a:t>
            </a:r>
            <a:r>
              <a:rPr lang="en-US" altLang="zh-TW" dirty="0"/>
              <a:t>fixed-outline </a:t>
            </a:r>
            <a:r>
              <a:rPr lang="en-US" altLang="zh-TW" dirty="0" err="1"/>
              <a:t>floorplanning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066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接下來要講解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SA</a:t>
            </a:r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中不同的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move type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644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以下幾點是根據不同目的，設計的</a:t>
            </a:r>
            <a:r>
              <a:rPr lang="en-US" altLang="zh-TW" dirty="0"/>
              <a:t>neighbor structure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Slack-Based</a:t>
            </a:r>
            <a:r>
              <a:rPr lang="zh-TW" altLang="en-US" dirty="0"/>
              <a:t> </a:t>
            </a:r>
            <a:r>
              <a:rPr lang="en-US" altLang="zh-TW" dirty="0"/>
              <a:t>move</a:t>
            </a:r>
            <a:r>
              <a:rPr lang="zh-TW" altLang="en-US" dirty="0"/>
              <a:t>針對</a:t>
            </a:r>
            <a:r>
              <a:rPr lang="en-US" altLang="zh-TW" dirty="0"/>
              <a:t>slack</a:t>
            </a:r>
            <a:r>
              <a:rPr lang="zh-TW" altLang="en-US" dirty="0"/>
              <a:t>小的</a:t>
            </a:r>
            <a:r>
              <a:rPr lang="en-US" altLang="zh-TW" dirty="0"/>
              <a:t>module</a:t>
            </a:r>
            <a:r>
              <a:rPr lang="zh-TW" altLang="en-US" dirty="0"/>
              <a:t>做移動。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再來對</a:t>
            </a:r>
            <a:r>
              <a:rPr lang="en-US" altLang="zh-TW" dirty="0"/>
              <a:t>Soft block</a:t>
            </a:r>
            <a:r>
              <a:rPr lang="zh-TW" altLang="en-US" dirty="0"/>
              <a:t>的</a:t>
            </a:r>
            <a:r>
              <a:rPr lang="en-US" altLang="zh-TW" dirty="0"/>
              <a:t>aspect ratio</a:t>
            </a:r>
            <a:r>
              <a:rPr lang="zh-TW" altLang="en-US" dirty="0"/>
              <a:t>做調整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也有根據</a:t>
            </a:r>
            <a:r>
              <a:rPr lang="en-US" altLang="zh-TW" dirty="0"/>
              <a:t>wirelength</a:t>
            </a:r>
            <a:r>
              <a:rPr lang="zh-TW" altLang="en-US" dirty="0"/>
              <a:t>設計</a:t>
            </a:r>
            <a:r>
              <a:rPr lang="en-US" altLang="zh-TW" dirty="0"/>
              <a:t>move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最後是最重要的</a:t>
            </a:r>
            <a:r>
              <a:rPr lang="en-US" altLang="zh-TW" dirty="0"/>
              <a:t>fixed outline constraint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因為前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move</a:t>
            </a:r>
            <a:r>
              <a:rPr lang="zh-TW" altLang="en-US" dirty="0"/>
              <a:t>可能會造成右邊這張超過</a:t>
            </a:r>
            <a:r>
              <a:rPr lang="en-US" altLang="zh-TW" dirty="0"/>
              <a:t>fixed outline</a:t>
            </a:r>
            <a:r>
              <a:rPr lang="zh-TW" altLang="en-US" dirty="0"/>
              <a:t>的情形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那又因為是</a:t>
            </a:r>
            <a:r>
              <a:rPr lang="en-US" altLang="zh-TW" dirty="0"/>
              <a:t>constraint</a:t>
            </a:r>
            <a:r>
              <a:rPr lang="zh-TW" altLang="en-US" dirty="0"/>
              <a:t>所以會獨立處理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406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最後是結論的部分</a:t>
            </a:r>
            <a:endParaRPr lang="en-US" altLang="zh-TW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08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首先這篇論文中提出</a:t>
            </a:r>
            <a:r>
              <a:rPr lang="zh-TW" altLang="en-US" sz="1200" dirty="0">
                <a:latin typeface="+mn-lt"/>
                <a:cs typeface="+mn-cs"/>
              </a:rPr>
              <a:t>的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slack-based moves 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，可以被應用在大多數的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floorplan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的問題中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這個論文提出的演算法，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runtime</a:t>
            </a:r>
            <a:r>
              <a:rPr lang="zh-TW" altLang="en-US" dirty="0"/>
              <a:t>和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Solution quality 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也得到很好的結果，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103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那我們的報告到這邊結束，</a:t>
            </a:r>
            <a:endParaRPr lang="en-US" altLang="zh-TW" dirty="0"/>
          </a:p>
          <a:p>
            <a:r>
              <a:rPr lang="zh-TW" altLang="en-US" dirty="0"/>
              <a:t>謝謝大家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670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大家好我們是第三組，組員有陳威呈，李品賢，蔡雨蓁，</a:t>
            </a:r>
            <a:endParaRPr lang="en-US" altLang="zh-TW" dirty="0"/>
          </a:p>
          <a:p>
            <a:r>
              <a:rPr lang="zh-TW" altLang="en-US" dirty="0"/>
              <a:t>選擇報告的論文為</a:t>
            </a:r>
            <a:r>
              <a:rPr lang="en-US" altLang="zh-TW" sz="1200" b="1" dirty="0">
                <a:latin typeface="+mn-lt"/>
              </a:rPr>
              <a:t>Fixed-outline </a:t>
            </a:r>
            <a:r>
              <a:rPr lang="en-US" altLang="zh-TW" sz="1200" b="1" dirty="0" err="1">
                <a:latin typeface="+mn-lt"/>
              </a:rPr>
              <a:t>Floorplanning</a:t>
            </a:r>
            <a:r>
              <a:rPr lang="en-US" altLang="zh-TW" sz="1200" b="1" dirty="0">
                <a:latin typeface="+mn-lt"/>
              </a:rPr>
              <a:t> : Enabling Hierarchical Design</a:t>
            </a:r>
            <a:r>
              <a:rPr lang="zh-TW" altLang="en-US" sz="1200" b="1" dirty="0">
                <a:latin typeface="+mn-lt"/>
              </a:rPr>
              <a:t>，</a:t>
            </a:r>
            <a:endParaRPr lang="en-US" altLang="zh-TW" sz="1200" b="1" dirty="0">
              <a:latin typeface="+mn-lt"/>
            </a:endParaRPr>
          </a:p>
          <a:p>
            <a:r>
              <a:rPr lang="en-US" altLang="zh-TW" sz="1200" b="0" dirty="0">
                <a:latin typeface="+mn-lt"/>
              </a:rPr>
              <a:t>Key word</a:t>
            </a:r>
            <a:r>
              <a:rPr lang="zh-TW" altLang="en-US" sz="1200" b="0" dirty="0">
                <a:latin typeface="+mn-lt"/>
              </a:rPr>
              <a:t>為</a:t>
            </a:r>
            <a:r>
              <a:rPr lang="en-US" altLang="zh-TW" sz="1200" b="0" dirty="0">
                <a:latin typeface="+mn-lt"/>
              </a:rPr>
              <a:t>Fixed-outline</a:t>
            </a:r>
            <a:r>
              <a:rPr lang="zh-TW" altLang="en-US" sz="1200" b="0" dirty="0">
                <a:latin typeface="+mn-lt"/>
              </a:rPr>
              <a:t>以及</a:t>
            </a:r>
            <a:r>
              <a:rPr lang="en-US" altLang="zh-TW" sz="1200" b="0" dirty="0">
                <a:latin typeface="+mn-lt"/>
              </a:rPr>
              <a:t>Hierarchical Design</a:t>
            </a:r>
          </a:p>
          <a:p>
            <a:endParaRPr lang="en-US" altLang="zh-TW" sz="1200" b="1" dirty="0">
              <a:latin typeface="+mn-lt"/>
              <a:ea typeface="Calibri" panose="020F0502020204030204" pitchFamily="34" charset="0"/>
              <a:cs typeface="Arial" panose="020B0604020202020204" pitchFamily="34" charset="0"/>
              <a:sym typeface="Fira Sans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959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這是我們報告的架構，</a:t>
            </a:r>
            <a:endParaRPr lang="en-US" altLang="zh-TW" dirty="0"/>
          </a:p>
          <a:p>
            <a:r>
              <a:rPr lang="zh-TW" altLang="en-US" dirty="0"/>
              <a:t>會先簡單介紹論文的摘要，</a:t>
            </a:r>
            <a:endParaRPr lang="en-US" altLang="zh-TW" dirty="0"/>
          </a:p>
          <a:p>
            <a:r>
              <a:rPr lang="zh-TW" altLang="en-US" dirty="0"/>
              <a:t>再來介紹論文想解決什麼樣的問題，和舊有的問題做比較，</a:t>
            </a:r>
            <a:endParaRPr lang="en-US" altLang="zh-TW" dirty="0"/>
          </a:p>
          <a:p>
            <a:r>
              <a:rPr lang="zh-TW" altLang="en-US" dirty="0"/>
              <a:t>接著會提到論文使用到的背景知識，也就是</a:t>
            </a:r>
            <a:r>
              <a:rPr lang="en-US" altLang="zh-TW" dirty="0"/>
              <a:t>floorplan</a:t>
            </a:r>
            <a:r>
              <a:rPr lang="zh-TW" altLang="en-US" dirty="0"/>
              <a:t>的表示法，以及論文內自定義的一些名詞，</a:t>
            </a:r>
            <a:endParaRPr lang="en-US" altLang="zh-TW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然後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  <a:r>
              <a:rPr lang="zh-TW" altLang="en-US" dirty="0">
                <a:latin typeface="+mn-lt"/>
                <a:ea typeface="+mn-ea"/>
                <a:cs typeface="+mn-cs"/>
                <a:sym typeface="Times New Roman"/>
              </a:rPr>
              <a:t>這個部分是論文的核心內容，會結合現有演算法的去實作，</a:t>
            </a:r>
            <a:endParaRPr lang="en-US" altLang="zh-TW" dirty="0">
              <a:latin typeface="+mn-lt"/>
              <a:ea typeface="+mn-ea"/>
              <a:cs typeface="+mn-cs"/>
              <a:sym typeface="Times New Roman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+mn-lt"/>
                <a:ea typeface="+mn-ea"/>
                <a:cs typeface="+mn-cs"/>
                <a:sym typeface="Times New Roman"/>
              </a:rPr>
              <a:t>再來是實驗結果的，會提到論文演算法的效能及參數設計，</a:t>
            </a:r>
            <a:endParaRPr lang="en-US" altLang="zh-TW" dirty="0">
              <a:latin typeface="+mn-lt"/>
              <a:ea typeface="+mn-ea"/>
              <a:cs typeface="+mn-cs"/>
              <a:sym typeface="Times New Roman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+mn-lt"/>
                <a:ea typeface="+mn-ea"/>
                <a:cs typeface="+mn-cs"/>
                <a:sym typeface="Times New Roman"/>
              </a:rPr>
              <a:t>接著是參考資料，最後是結論。</a:t>
            </a:r>
            <a:endParaRPr lang="en-US" altLang="zh-TW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414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我是李品賢，開始介紹這篇論文的摘要，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81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本論文提出了一個新的方法，去處理</a:t>
            </a:r>
            <a:r>
              <a:rPr lang="en-US" altLang="zh-TW" dirty="0"/>
              <a:t>fixed-outline floorplan</a:t>
            </a:r>
            <a:r>
              <a:rPr lang="zh-TW" altLang="en-US" dirty="0"/>
              <a:t>的問題，</a:t>
            </a:r>
            <a:endParaRPr lang="en-US" altLang="zh-TW" dirty="0"/>
          </a:p>
          <a:p>
            <a:r>
              <a:rPr lang="zh-TW" altLang="en-US" dirty="0"/>
              <a:t>主要使用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simulated annealing</a:t>
            </a:r>
            <a:r>
              <a:rPr lang="zh-TW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去實作，</a:t>
            </a:r>
            <a:endParaRPr lang="en-US" altLang="zh-TW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/>
              <a:t>也特別針對</a:t>
            </a:r>
            <a:r>
              <a:rPr lang="en-US" altLang="zh-TW" dirty="0"/>
              <a:t>fixed-outline</a:t>
            </a:r>
            <a:r>
              <a:rPr lang="zh-TW" altLang="en-US" dirty="0"/>
              <a:t>問題，提出了新的</a:t>
            </a:r>
            <a:r>
              <a:rPr lang="en-US" altLang="zh-TW" dirty="0"/>
              <a:t>move type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特別的地方是，這種</a:t>
            </a:r>
            <a:r>
              <a:rPr lang="en-US" altLang="zh-TW" dirty="0"/>
              <a:t>move</a:t>
            </a:r>
            <a:r>
              <a:rPr lang="zh-TW" altLang="en-US" dirty="0"/>
              <a:t>會計算某個特殊的值，</a:t>
            </a:r>
            <a:endParaRPr lang="en-US" altLang="zh-TW" dirty="0"/>
          </a:p>
          <a:p>
            <a:r>
              <a:rPr lang="zh-TW" altLang="en-US" dirty="0"/>
              <a:t>這個值對應到的是，這個</a:t>
            </a:r>
            <a:r>
              <a:rPr lang="en-US" altLang="zh-TW" dirty="0"/>
              <a:t>module</a:t>
            </a:r>
            <a:r>
              <a:rPr lang="zh-TW" altLang="en-US" dirty="0"/>
              <a:t>有沒有移動空間，有點像密度的感覺，</a:t>
            </a:r>
            <a:endParaRPr lang="en-US" altLang="zh-TW" dirty="0"/>
          </a:p>
          <a:p>
            <a:r>
              <a:rPr lang="en-US" altLang="zh-TW" dirty="0"/>
              <a:t>(1*)</a:t>
            </a:r>
            <a:r>
              <a:rPr lang="zh-TW" altLang="en-US" dirty="0"/>
              <a:t>以這張</a:t>
            </a:r>
            <a:r>
              <a:rPr lang="en-US" altLang="zh-TW" dirty="0"/>
              <a:t>floorplan</a:t>
            </a:r>
            <a:r>
              <a:rPr lang="zh-TW" altLang="en-US" dirty="0"/>
              <a:t>為例，</a:t>
            </a:r>
            <a:endParaRPr lang="en-US" altLang="zh-TW" dirty="0"/>
          </a:p>
          <a:p>
            <a:r>
              <a:rPr lang="en-US" altLang="zh-TW" dirty="0"/>
              <a:t>(2*)</a:t>
            </a:r>
            <a:r>
              <a:rPr lang="zh-TW" altLang="en-US" dirty="0"/>
              <a:t>紅色這三塊都沒空間移動，所以密度很高，</a:t>
            </a:r>
            <a:endParaRPr lang="en-US" altLang="zh-TW" dirty="0"/>
          </a:p>
          <a:p>
            <a:r>
              <a:rPr lang="en-US" altLang="zh-TW" dirty="0"/>
              <a:t>(3*)</a:t>
            </a:r>
            <a:r>
              <a:rPr lang="zh-TW" altLang="en-US" dirty="0"/>
              <a:t>而這塊的右邊有很多空間可以動，所以他有比較低的密度，</a:t>
            </a:r>
            <a:endParaRPr lang="en-US" altLang="zh-TW" dirty="0"/>
          </a:p>
          <a:p>
            <a:r>
              <a:rPr lang="zh-TW" altLang="en-US" dirty="0"/>
              <a:t>這個值其實稱作</a:t>
            </a:r>
            <a:r>
              <a:rPr lang="en-US" altLang="zh-TW" dirty="0"/>
              <a:t>slack</a:t>
            </a:r>
            <a:r>
              <a:rPr lang="zh-TW" altLang="en-US" dirty="0"/>
              <a:t>，後續會再詳細說明，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18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我會以這幾點來向大家回憶我們的影片內容</a:t>
            </a:r>
            <a:endParaRPr lang="en-US" altLang="zh-TW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414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那這個以</a:t>
            </a:r>
            <a:r>
              <a:rPr lang="en-US" altLang="zh-TW" dirty="0"/>
              <a:t>slack-based</a:t>
            </a:r>
            <a:r>
              <a:rPr lang="zh-TW" altLang="en-US" dirty="0"/>
              <a:t>實作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simulated annealing</a:t>
            </a:r>
            <a:r>
              <a:rPr lang="zh-TW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的演算法有下列好處，</a:t>
            </a:r>
            <a:endParaRPr lang="en-US" altLang="zh-TW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第一是能減少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長度，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第二是能優化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soft block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aspect ratio</a:t>
            </a: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最後是，藉由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sequence pair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這個表示法去實作，會有比較好的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run time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sequence pair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是一種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floorplan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的表示法，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像是右邊，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三塊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，對應到兩個序列，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用兩個序列的原因是為了分辨出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的相對位置，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後續也會做詳細的介紹。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738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結束了</a:t>
            </a:r>
            <a:r>
              <a:rPr lang="en-US" altLang="zh-TW" dirty="0"/>
              <a:t>abstract</a:t>
            </a:r>
            <a:r>
              <a:rPr lang="zh-TW" altLang="en-US" dirty="0"/>
              <a:t>的部分，再來是</a:t>
            </a:r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34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因為本論文處理的是</a:t>
            </a:r>
            <a:r>
              <a:rPr lang="en-US" altLang="zh-TW" dirty="0"/>
              <a:t>fixed-outline</a:t>
            </a:r>
            <a:r>
              <a:rPr lang="zh-TW" altLang="en-US" dirty="0"/>
              <a:t>的問題，</a:t>
            </a:r>
            <a:endParaRPr lang="en-US" altLang="zh-TW" dirty="0"/>
          </a:p>
          <a:p>
            <a:r>
              <a:rPr lang="zh-TW" altLang="en-US" dirty="0"/>
              <a:t>接下來會分別說明一下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Classical Outline-Free</a:t>
            </a:r>
            <a:r>
              <a:rPr lang="zh-TW" altLang="en-US" dirty="0"/>
              <a:t>以及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Modern Fixed-Outline</a:t>
            </a:r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的一些差別和特點，</a:t>
            </a:r>
            <a:endParaRPr lang="en-US" altLang="zh-TW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858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首先是</a:t>
            </a:r>
            <a:r>
              <a:rPr lang="en-US" altLang="zh-TW" dirty="0"/>
              <a:t>classical outline-free</a:t>
            </a:r>
            <a:r>
              <a:rPr lang="zh-TW" altLang="en-US" dirty="0"/>
              <a:t>的問題，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437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本論文觀察到可以</a:t>
            </a:r>
            <a:r>
              <a:rPr lang="en-US" altLang="zh-TW" dirty="0"/>
              <a:t>move</a:t>
            </a:r>
            <a:r>
              <a:rPr lang="zh-TW" altLang="en-US" dirty="0"/>
              <a:t>的</a:t>
            </a:r>
            <a:r>
              <a:rPr lang="en-US" altLang="zh-TW" dirty="0"/>
              <a:t>block</a:t>
            </a:r>
            <a:r>
              <a:rPr lang="zh-TW" altLang="en-US" dirty="0"/>
              <a:t>的</a:t>
            </a:r>
            <a:r>
              <a:rPr lang="en-US" altLang="zh-TW" dirty="0"/>
              <a:t>aspect ratio</a:t>
            </a:r>
            <a:r>
              <a:rPr lang="zh-TW" altLang="en-US" dirty="0"/>
              <a:t>比較有可能是固定的，</a:t>
            </a:r>
            <a:endParaRPr lang="en-US" altLang="zh-TW" dirty="0"/>
          </a:p>
          <a:p>
            <a:r>
              <a:rPr lang="zh-TW" altLang="en-US" dirty="0"/>
              <a:t>也就是</a:t>
            </a:r>
            <a:r>
              <a:rPr lang="en-US" altLang="zh-TW" dirty="0"/>
              <a:t>hard module</a:t>
            </a:r>
            <a:r>
              <a:rPr lang="zh-TW" altLang="en-US" dirty="0"/>
              <a:t>，可能是人家做好的</a:t>
            </a:r>
            <a:r>
              <a:rPr lang="en-US" altLang="zh-TW" dirty="0"/>
              <a:t>IP</a:t>
            </a:r>
            <a:r>
              <a:rPr lang="zh-TW" altLang="en-US" dirty="0"/>
              <a:t>或</a:t>
            </a:r>
            <a:r>
              <a:rPr lang="en-US" altLang="zh-TW" dirty="0"/>
              <a:t>macro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(1*)</a:t>
            </a:r>
            <a:r>
              <a:rPr lang="zh-TW" altLang="en-US" dirty="0"/>
              <a:t>再來是測量導線長度時，較常使用</a:t>
            </a:r>
            <a:r>
              <a:rPr lang="en-US" altLang="zh-TW" dirty="0"/>
              <a:t>HPWL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像這對</a:t>
            </a:r>
            <a:r>
              <a:rPr lang="en-US" altLang="zh-TW" dirty="0"/>
              <a:t>module</a:t>
            </a:r>
            <a:r>
              <a:rPr lang="zh-TW" altLang="en-US" dirty="0"/>
              <a:t>的</a:t>
            </a:r>
            <a:r>
              <a:rPr lang="en-US" altLang="zh-TW" dirty="0"/>
              <a:t>HPWL</a:t>
            </a:r>
            <a:r>
              <a:rPr lang="zh-TW" altLang="en-US" dirty="0"/>
              <a:t>值為</a:t>
            </a:r>
            <a:r>
              <a:rPr lang="en-US" altLang="zh-TW" dirty="0"/>
              <a:t>3</a:t>
            </a:r>
            <a:r>
              <a:rPr lang="zh-TW" altLang="en-US" dirty="0"/>
              <a:t>，這對是</a:t>
            </a:r>
            <a:r>
              <a:rPr lang="en-US" altLang="zh-TW" dirty="0"/>
              <a:t>8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好處是，他的計算簡單，又相對準確，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(2*)</a:t>
            </a:r>
            <a:r>
              <a:rPr lang="zh-TW" altLang="en-US" dirty="0"/>
              <a:t>尤其是在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multilayer over-the-cell routing</a:t>
            </a:r>
            <a:r>
              <a:rPr lang="zh-TW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的系統中，</a:t>
            </a:r>
            <a:endParaRPr lang="en-US" altLang="zh-TW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可以允許導線以最短距離做繞線，因此以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HPWL</a:t>
            </a:r>
            <a:r>
              <a:rPr lang="zh-TW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去做估算是合理的。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359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再來是，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Classical Outline-Free</a:t>
            </a:r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的問題中，</a:t>
            </a:r>
            <a:endParaRPr lang="en-US" altLang="zh-TW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只考慮優化面積的話，一定可以找到一種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area-optimal</a:t>
            </a:r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的擺法，</a:t>
            </a:r>
            <a:endParaRPr lang="en-US" altLang="zh-TW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但是，若將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也納入優化的目標，變成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multi-objective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的話，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不可能達成既是最小面積，而且又是最短導線長的擺法，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會造成這情形的原因是，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首先考慮一個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area-optimal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floorplan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，既然是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area optimal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那就代表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module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之間擺得很密集，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(1*)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像是上面這張圖，排的很近，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那也代表說，到</a:t>
            </a:r>
            <a:r>
              <a:rPr lang="en-US" altLang="zh-TW" baseline="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routing stage</a:t>
            </a: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的時候，</a:t>
            </a:r>
            <a:r>
              <a:rPr lang="en-US" altLang="zh-TW" baseline="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module</a:t>
            </a: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間沒有空間可以利用來做</a:t>
            </a:r>
            <a:r>
              <a:rPr lang="en-US" altLang="zh-TW" baseline="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routing</a:t>
            </a: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，</a:t>
            </a:r>
            <a:endParaRPr lang="en-US" altLang="zh-TW" baseline="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因此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勢必不可能會是最小值。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dirty="0"/>
              <a:t>結論是，在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Classical Outline-Free</a:t>
            </a:r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的問題中，</a:t>
            </a:r>
            <a:endParaRPr lang="en-US" altLang="zh-TW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沒辦法得到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area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和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同時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optimal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solution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trike="sngStrike" dirty="0"/>
              <a:t>同時根據本論文的實驗，</a:t>
            </a:r>
            <a:endParaRPr lang="en-US" altLang="zh-TW" strike="sngStrike" dirty="0"/>
          </a:p>
          <a:p>
            <a:pPr marL="228600" indent="-228600">
              <a:buAutoNum type="arabicPeriod"/>
            </a:pPr>
            <a:r>
              <a:rPr lang="en-US" altLang="zh-TW" strike="sngStrike" dirty="0"/>
              <a:t>Area optimal</a:t>
            </a:r>
            <a:r>
              <a:rPr lang="zh-TW" altLang="en-US" strike="sngStrike" dirty="0"/>
              <a:t>就沒有</a:t>
            </a:r>
            <a:r>
              <a:rPr lang="en-US" altLang="zh-TW" strike="sngStrike" dirty="0" err="1"/>
              <a:t>wirelength</a:t>
            </a:r>
            <a:r>
              <a:rPr lang="en-US" altLang="zh-TW" strike="sngStrike" baseline="0" dirty="0"/>
              <a:t> optimal</a:t>
            </a:r>
          </a:p>
          <a:p>
            <a:pPr marL="228600" indent="-228600">
              <a:buAutoNum type="arabicPeriod"/>
            </a:pPr>
            <a:r>
              <a:rPr lang="en-US" altLang="zh-TW" strike="sngStrike" dirty="0"/>
              <a:t>Linear </a:t>
            </a:r>
            <a:r>
              <a:rPr lang="en-US" altLang="zh-TW" strike="sngStrike" dirty="0" err="1"/>
              <a:t>combation</a:t>
            </a:r>
            <a:r>
              <a:rPr lang="zh-TW" altLang="en-US" strike="sngStrike" dirty="0"/>
              <a:t>中的</a:t>
            </a:r>
            <a:r>
              <a:rPr lang="en-US" altLang="zh-TW" strike="sngStrike" dirty="0"/>
              <a:t>factor</a:t>
            </a:r>
            <a:r>
              <a:rPr lang="zh-TW" altLang="en-US" strike="sngStrike" dirty="0"/>
              <a:t>不好設計，因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396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結束了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Classical Outline-Free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的部分，再來要討論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Modern Fixed-Outline</a:t>
            </a:r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，</a:t>
            </a:r>
            <a:endParaRPr lang="en-US" altLang="zh-TW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331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在現代的晶片設計流程，會使用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hierarchy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的方式進行，我先解釋什麼是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design hierarchy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2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2639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在提到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design hierarchy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前，這邊要先引進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white</a:t>
            </a:r>
            <a:r>
              <a:rPr lang="en-US" altLang="zh-TW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 space</a:t>
            </a:r>
            <a:r>
              <a:rPr lang="zh-TW" altLang="en-US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概念，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這裡是做完</a:t>
            </a:r>
            <a:r>
              <a:rPr lang="en-US" altLang="zh-TW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floorplanning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的電路，在輪廓內，透明的矩形是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而其餘這些有顏色的矩形，就是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white space</a:t>
            </a:r>
          </a:p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White</a:t>
            </a:r>
            <a:r>
              <a:rPr lang="en-US" altLang="zh-TW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 space</a:t>
            </a:r>
            <a:r>
              <a:rPr lang="zh-TW" altLang="en-US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ratio</a:t>
            </a:r>
            <a:r>
              <a:rPr lang="zh-TW" altLang="en-US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的計算為，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面積加總分之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white space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面積。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35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先舉傳統</a:t>
            </a:r>
            <a:r>
              <a:rPr lang="en-US" altLang="zh-TW" dirty="0" err="1"/>
              <a:t>floorplanning</a:t>
            </a:r>
            <a:r>
              <a:rPr lang="zh-TW" altLang="en-US" dirty="0"/>
              <a:t>的方法當例子，</a:t>
            </a:r>
            <a:endParaRPr lang="en-US" altLang="zh-TW" dirty="0"/>
          </a:p>
          <a:p>
            <a:r>
              <a:rPr lang="zh-TW" altLang="en-US" dirty="0"/>
              <a:t>最外面的範圍是晶片的大小，</a:t>
            </a:r>
            <a:endParaRPr lang="en-US" altLang="zh-TW" dirty="0"/>
          </a:p>
          <a:p>
            <a:r>
              <a:rPr lang="zh-TW" altLang="en-US" dirty="0"/>
              <a:t>那這張圖就是傳統的</a:t>
            </a:r>
            <a:r>
              <a:rPr lang="en-US" altLang="zh-TW" dirty="0" err="1"/>
              <a:t>floorplanning</a:t>
            </a:r>
            <a:r>
              <a:rPr lang="zh-TW" altLang="en-US" dirty="0"/>
              <a:t>後的結果，也就是沒有使用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hierarchy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的方式，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可以從圖中發現，單純以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作為優化目標的</a:t>
            </a:r>
            <a:r>
              <a:rPr lang="en-US" altLang="zh-TW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floorplanning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已經將整個晶片塞滿了，在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間留下了許多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white space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(1*)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圖片上方有顯示數據，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為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19M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white space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的占比為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55%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7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首先是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Introduction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35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同樣一個電路，如果我們使用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會發生什麼事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我們先看到右邊這張圖，一樣，這個是晶片的輪廓，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但是所有的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都集中在左下角，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Floorplan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變得更密集了，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(1*)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上面的數據顯示，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(2*)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在這個框起來的輪廓中，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只有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10M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white</a:t>
            </a:r>
            <a:r>
              <a:rPr lang="en-US" altLang="zh-TW" baseline="0" dirty="0">
                <a:latin typeface="Calibri" panose="020F0502020204030204" pitchFamily="34" charset="0"/>
                <a:cs typeface="Calibri" panose="020F0502020204030204" pitchFamily="34" charset="0"/>
              </a:rPr>
              <a:t> space</a:t>
            </a: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的比例只有</a:t>
            </a:r>
            <a:r>
              <a:rPr lang="en-US" altLang="zh-TW" baseline="0" dirty="0">
                <a:latin typeface="Calibri" panose="020F0502020204030204" pitchFamily="34" charset="0"/>
                <a:cs typeface="Calibri" panose="020F0502020204030204" pitchFamily="34" charset="0"/>
              </a:rPr>
              <a:t>17%</a:t>
            </a: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和剛才的</a:t>
            </a:r>
            <a:r>
              <a:rPr lang="en-US" altLang="zh-TW" baseline="0" dirty="0"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為</a:t>
            </a:r>
            <a:r>
              <a:rPr lang="en-US" altLang="zh-TW" baseline="0" dirty="0">
                <a:latin typeface="Calibri" panose="020F0502020204030204" pitchFamily="34" charset="0"/>
                <a:cs typeface="Calibri" panose="020F0502020204030204" pitchFamily="34" charset="0"/>
              </a:rPr>
              <a:t>19M</a:t>
            </a: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TW" baseline="0" dirty="0">
                <a:latin typeface="Calibri" panose="020F0502020204030204" pitchFamily="34" charset="0"/>
                <a:cs typeface="Calibri" panose="020F0502020204030204" pitchFamily="34" charset="0"/>
              </a:rPr>
              <a:t>white space 55%</a:t>
            </a: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比起來，有著相當大的進步。</a:t>
            </a:r>
            <a:endParaRPr lang="en-US" altLang="zh-TW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那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主要可以分成兩個步驟，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首先第一個步驟為，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top-level design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簡單來說就是先將很大數量級的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利用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的方式，將他們分群，組成好幾個大的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soft module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/>
              <a:t>(3*)</a:t>
            </a:r>
            <a:r>
              <a:rPr lang="zh-TW" altLang="en-US" dirty="0"/>
              <a:t>就是左邊這張圖內空心的這些矩形，</a:t>
            </a:r>
            <a:endParaRPr lang="en-US" altLang="zh-TW" dirty="0"/>
          </a:p>
          <a:p>
            <a:r>
              <a:rPr lang="zh-TW" altLang="en-US" dirty="0"/>
              <a:t>好，那我們得到了這幾個空心的矩形後，對他們去做傳統的</a:t>
            </a:r>
            <a:r>
              <a:rPr lang="en-US" altLang="zh-TW" dirty="0" err="1"/>
              <a:t>floorplanning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要特別注意，這邊只單純針對</a:t>
            </a:r>
            <a:r>
              <a:rPr lang="en-US" altLang="zh-TW" dirty="0"/>
              <a:t>area</a:t>
            </a:r>
            <a:r>
              <a:rPr lang="zh-TW" altLang="en-US" dirty="0"/>
              <a:t>去做</a:t>
            </a:r>
            <a:r>
              <a:rPr lang="en-US" altLang="zh-TW" dirty="0"/>
              <a:t>optimize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(4*)</a:t>
            </a:r>
            <a:r>
              <a:rPr lang="zh-TW" altLang="en-US" dirty="0"/>
              <a:t>所以可以得到緊密的</a:t>
            </a:r>
            <a:r>
              <a:rPr lang="en-US" altLang="zh-TW" dirty="0"/>
              <a:t>floorplan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(5*)</a:t>
            </a:r>
            <a:r>
              <a:rPr lang="zh-TW" altLang="en-US" dirty="0"/>
              <a:t>那這些大的</a:t>
            </a:r>
            <a:r>
              <a:rPr lang="en-US" altLang="zh-TW" dirty="0"/>
              <a:t>module</a:t>
            </a:r>
            <a:r>
              <a:rPr lang="zh-TW" altLang="en-US" dirty="0"/>
              <a:t>有幾個限制，</a:t>
            </a:r>
            <a:endParaRPr lang="en-US" altLang="zh-TW" dirty="0"/>
          </a:p>
          <a:p>
            <a:r>
              <a:rPr lang="zh-TW" altLang="en-US" dirty="0"/>
              <a:t>其中一個是</a:t>
            </a:r>
            <a:r>
              <a:rPr lang="en-US" altLang="zh-TW" dirty="0"/>
              <a:t>aspect ratio</a:t>
            </a:r>
            <a:r>
              <a:rPr lang="zh-TW" altLang="en-US" dirty="0"/>
              <a:t>限制只能介於</a:t>
            </a:r>
            <a:r>
              <a:rPr lang="en-US" altLang="zh-TW" dirty="0"/>
              <a:t>0.75-1.5</a:t>
            </a:r>
            <a:r>
              <a:rPr lang="zh-TW" altLang="en-US" dirty="0"/>
              <a:t>之間，</a:t>
            </a:r>
            <a:endParaRPr lang="en-US" altLang="zh-TW" dirty="0"/>
          </a:p>
          <a:p>
            <a:r>
              <a:rPr lang="zh-TW" altLang="en-US" dirty="0"/>
              <a:t>另一個限制為，這個大</a:t>
            </a:r>
            <a:r>
              <a:rPr lang="en-US" altLang="zh-TW" dirty="0"/>
              <a:t>module</a:t>
            </a:r>
            <a:r>
              <a:rPr lang="zh-TW" altLang="en-US" dirty="0"/>
              <a:t>的面積，不能超過裡面所有小</a:t>
            </a:r>
            <a:r>
              <a:rPr lang="en-US" altLang="zh-TW" dirty="0"/>
              <a:t>module</a:t>
            </a:r>
            <a:r>
              <a:rPr lang="zh-TW" altLang="en-US" dirty="0"/>
              <a:t>加總的</a:t>
            </a:r>
            <a:r>
              <a:rPr lang="en-US" altLang="zh-TW" dirty="0"/>
              <a:t>1.15</a:t>
            </a:r>
            <a:r>
              <a:rPr lang="zh-TW" altLang="en-US" dirty="0"/>
              <a:t>倍，</a:t>
            </a:r>
            <a:endParaRPr lang="en-US" altLang="zh-TW" dirty="0"/>
          </a:p>
          <a:p>
            <a:r>
              <a:rPr lang="zh-TW" altLang="en-US" dirty="0"/>
              <a:t>換言之，就是指這個</a:t>
            </a:r>
            <a:r>
              <a:rPr lang="en-US" altLang="zh-TW" dirty="0"/>
              <a:t>module</a:t>
            </a:r>
            <a:r>
              <a:rPr lang="zh-TW" altLang="en-US" dirty="0"/>
              <a:t>裡面的</a:t>
            </a:r>
            <a:r>
              <a:rPr lang="en-US" altLang="zh-TW" dirty="0"/>
              <a:t>white space</a:t>
            </a:r>
            <a:r>
              <a:rPr lang="zh-TW" altLang="en-US" dirty="0"/>
              <a:t>比例是</a:t>
            </a:r>
            <a:r>
              <a:rPr lang="en-US" altLang="zh-TW" dirty="0"/>
              <a:t>15%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進行完了</a:t>
            </a:r>
            <a:r>
              <a:rPr lang="en-US" altLang="zh-TW" dirty="0"/>
              <a:t>top-level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  <a:r>
              <a:rPr lang="zh-TW" altLang="en-US" dirty="0"/>
              <a:t>，再來的步驟，就會顯示</a:t>
            </a:r>
            <a:r>
              <a:rPr lang="en-US" altLang="zh-TW" dirty="0"/>
              <a:t>fixed-outline</a:t>
            </a:r>
            <a:r>
              <a:rPr lang="zh-TW" altLang="en-US" dirty="0"/>
              <a:t> </a:t>
            </a:r>
            <a:r>
              <a:rPr lang="en-US" altLang="zh-TW" dirty="0" err="1"/>
              <a:t>floorplanning</a:t>
            </a:r>
            <a:r>
              <a:rPr lang="zh-TW" altLang="en-US" dirty="0"/>
              <a:t>的重要性了，</a:t>
            </a:r>
            <a:endParaRPr lang="en-US" altLang="zh-TW" dirty="0"/>
          </a:p>
          <a:p>
            <a:r>
              <a:rPr lang="zh-TW" altLang="en-US" dirty="0"/>
              <a:t>接下來就是要處理每個大</a:t>
            </a:r>
            <a:r>
              <a:rPr lang="en-US" altLang="zh-TW" dirty="0"/>
              <a:t>module</a:t>
            </a:r>
            <a:r>
              <a:rPr lang="zh-TW" altLang="en-US" dirty="0"/>
              <a:t>的內部的小</a:t>
            </a:r>
            <a:r>
              <a:rPr lang="en-US" altLang="zh-TW" dirty="0"/>
              <a:t>module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那其實可以發現，大</a:t>
            </a:r>
            <a:r>
              <a:rPr lang="en-US" altLang="zh-TW" dirty="0"/>
              <a:t>module</a:t>
            </a:r>
            <a:r>
              <a:rPr lang="zh-TW" altLang="en-US" dirty="0"/>
              <a:t>的</a:t>
            </a:r>
            <a:r>
              <a:rPr lang="en-US" altLang="zh-TW" dirty="0"/>
              <a:t>outline</a:t>
            </a:r>
            <a:r>
              <a:rPr lang="zh-TW" altLang="en-US" dirty="0"/>
              <a:t>在</a:t>
            </a:r>
            <a:r>
              <a:rPr lang="en-US" altLang="zh-TW" dirty="0"/>
              <a:t>top-level</a:t>
            </a:r>
            <a:r>
              <a:rPr lang="zh-TW" altLang="en-US" dirty="0"/>
              <a:t>中已經決定了，</a:t>
            </a:r>
            <a:endParaRPr lang="en-US" altLang="zh-TW" dirty="0"/>
          </a:p>
          <a:p>
            <a:r>
              <a:rPr lang="zh-TW" altLang="en-US" dirty="0"/>
              <a:t>那我們只需對每個小</a:t>
            </a:r>
            <a:r>
              <a:rPr lang="en-US" altLang="zh-TW" dirty="0"/>
              <a:t>module</a:t>
            </a:r>
            <a:r>
              <a:rPr lang="zh-TW" altLang="en-US" dirty="0"/>
              <a:t>做適當的處理，讓他能夠放進這個給定的輪廓中就好，</a:t>
            </a:r>
            <a:endParaRPr lang="en-US" altLang="zh-TW" dirty="0"/>
          </a:p>
          <a:p>
            <a:r>
              <a:rPr lang="zh-TW" altLang="en-US" dirty="0"/>
              <a:t>因此後續的步驟，就是本篇論文討論的重點，</a:t>
            </a:r>
            <a:r>
              <a:rPr lang="en-US" altLang="zh-TW" dirty="0"/>
              <a:t>fixed-outline </a:t>
            </a:r>
            <a:r>
              <a:rPr lang="en-US" altLang="zh-TW" dirty="0" err="1"/>
              <a:t>floorplanning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以上就是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0663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從剛剛的例子可以發現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design hierarchy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能夠大大的減少整體電路的面積，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同時也可以發現，在傳統的</a:t>
            </a:r>
            <a:r>
              <a:rPr lang="en-US" altLang="zh-TW" sz="12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floorplanning</a:t>
            </a:r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中，要一次對很大的數量進行運算，</a:t>
            </a:r>
            <a:endParaRPr lang="en-US" altLang="zh-TW" sz="12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可以想像</a:t>
            </a:r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runtime</a:t>
            </a:r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會隨著時間複雜度衝高。</a:t>
            </a:r>
            <a:endParaRPr lang="en-US" altLang="zh-TW" sz="12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endParaRPr lang="en-US" altLang="zh-TW" sz="12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而透過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design hierarchy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中的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， 可以將問題變成解決好幾個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fixed-outline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的小問題，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因此同時運算的數量，只是某個大</a:t>
            </a:r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module</a:t>
            </a:r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中，所有小</a:t>
            </a:r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module</a:t>
            </a:r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的數量，</a:t>
            </a:r>
            <a:endParaRPr lang="en-US" altLang="zh-TW" sz="12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所以大大了減少了</a:t>
            </a:r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run time</a:t>
            </a:r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。</a:t>
            </a:r>
            <a:endParaRPr lang="en-US" altLang="zh-TW" sz="12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5400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再來是內文提到有兩個因素可能會影響優化</a:t>
            </a:r>
            <a:r>
              <a:rPr lang="en-US" altLang="zh-TW" dirty="0" err="1"/>
              <a:t>wirelength</a:t>
            </a:r>
            <a:r>
              <a:rPr lang="zh-TW" altLang="en-US" dirty="0"/>
              <a:t>的過程，</a:t>
            </a:r>
            <a:endParaRPr lang="en-US" altLang="zh-TW" dirty="0"/>
          </a:p>
          <a:p>
            <a:r>
              <a:rPr lang="zh-TW" altLang="en-US" dirty="0"/>
              <a:t>首先是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fixed floorplan outlines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，這很直觀，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/>
              <a:t>多了一個</a:t>
            </a:r>
            <a:r>
              <a:rPr lang="en-US" altLang="zh-TW" dirty="0"/>
              <a:t>fixed outline</a:t>
            </a:r>
            <a:r>
              <a:rPr lang="zh-TW" altLang="en-US" dirty="0"/>
              <a:t>的限制，等於把某些</a:t>
            </a:r>
            <a:r>
              <a:rPr lang="en-US" altLang="zh-TW" dirty="0"/>
              <a:t>solution</a:t>
            </a:r>
            <a:r>
              <a:rPr lang="zh-TW" altLang="en-US" dirty="0"/>
              <a:t>從</a:t>
            </a:r>
            <a:r>
              <a:rPr lang="en-US" altLang="zh-TW" dirty="0"/>
              <a:t>solution space</a:t>
            </a:r>
            <a:r>
              <a:rPr lang="zh-TW" altLang="en-US" dirty="0"/>
              <a:t>裡面移除了。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再來是接近</a:t>
            </a:r>
            <a:r>
              <a:rPr lang="en-US" altLang="zh-TW" dirty="0"/>
              <a:t>0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whitespace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如前面在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classical outline</a:t>
            </a:r>
            <a:r>
              <a:rPr lang="en-US" altLang="zh-TW" baseline="0" dirty="0">
                <a:latin typeface="Calibri" panose="020F0502020204030204" pitchFamily="34" charset="0"/>
                <a:cs typeface="Calibri" panose="020F0502020204030204" pitchFamily="34" charset="0"/>
              </a:rPr>
              <a:t> free</a:t>
            </a: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的那個部份說過的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沒有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white space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等於沒有空間做後續的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但是在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fixed-outline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問題中，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white space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已經固定了，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因此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不會有找不到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optimal</a:t>
            </a:r>
            <a:r>
              <a:rPr lang="en-US" altLang="zh-TW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zh-TW" altLang="en-US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的問題。</a:t>
            </a:r>
            <a:endParaRPr lang="en-US" altLang="zh-TW" sz="12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2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(*</a:t>
            </a:r>
            <a:r>
              <a:rPr lang="en-US" altLang="zh-TW" sz="1200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probelm</a:t>
            </a:r>
            <a:r>
              <a:rPr lang="en-US" altLang="zh-TW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3021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我是陳威呈，接下來要介紹本篇論文的研究背景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612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本論文提出的演算法會針對本頁要介紹的</a:t>
            </a:r>
            <a:r>
              <a:rPr lang="en-US" altLang="zh-TW" dirty="0"/>
              <a:t>Sequence Pair</a:t>
            </a:r>
            <a:r>
              <a:rPr lang="zh-TW" altLang="en-US" dirty="0"/>
              <a:t>操作。</a:t>
            </a:r>
            <a:endParaRPr lang="en-US" altLang="zh-TW" dirty="0"/>
          </a:p>
          <a:p>
            <a:r>
              <a:rPr lang="en-US" altLang="zh-TW" dirty="0"/>
              <a:t>Sequence pair</a:t>
            </a:r>
            <a:r>
              <a:rPr lang="zh-TW" altLang="en-US" dirty="0"/>
              <a:t>表示</a:t>
            </a:r>
            <a:r>
              <a:rPr lang="en-US" altLang="zh-TW" dirty="0"/>
              <a:t>module</a:t>
            </a:r>
            <a:r>
              <a:rPr lang="zh-TW" altLang="en-US" dirty="0"/>
              <a:t>的相對位置，如這裡所示，</a:t>
            </a:r>
            <a:endParaRPr lang="en-US" altLang="zh-TW" dirty="0"/>
          </a:p>
          <a:p>
            <a:r>
              <a:rPr lang="en-US" altLang="zh-TW" dirty="0"/>
              <a:t>Sequence</a:t>
            </a:r>
            <a:r>
              <a:rPr lang="zh-TW" altLang="en-US" dirty="0"/>
              <a:t>中的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代表</a:t>
            </a:r>
            <a:r>
              <a:rPr lang="en-US" altLang="zh-TW" dirty="0"/>
              <a:t>module</a:t>
            </a:r>
            <a:r>
              <a:rPr lang="zh-TW" altLang="en-US" dirty="0"/>
              <a:t>的</a:t>
            </a:r>
            <a:r>
              <a:rPr lang="en-US" altLang="zh-TW" dirty="0"/>
              <a:t>label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若在兩個</a:t>
            </a:r>
            <a:r>
              <a:rPr lang="en-US" altLang="zh-TW" dirty="0"/>
              <a:t>sequence</a:t>
            </a:r>
            <a:r>
              <a:rPr lang="zh-TW" altLang="en-US" dirty="0"/>
              <a:t>中，</a:t>
            </a:r>
            <a:r>
              <a:rPr lang="en-US" altLang="zh-TW" dirty="0"/>
              <a:t>a</a:t>
            </a:r>
            <a:r>
              <a:rPr lang="zh-TW" altLang="en-US" dirty="0"/>
              <a:t>皆在</a:t>
            </a:r>
            <a:r>
              <a:rPr lang="en-US" altLang="zh-TW" dirty="0"/>
              <a:t>b</a:t>
            </a:r>
            <a:r>
              <a:rPr lang="zh-TW" altLang="en-US" dirty="0"/>
              <a:t>的前面，則代表在</a:t>
            </a:r>
            <a:r>
              <a:rPr lang="en-US" altLang="zh-TW" dirty="0"/>
              <a:t>floorplan</a:t>
            </a:r>
            <a:r>
              <a:rPr lang="zh-TW" altLang="en-US" dirty="0"/>
              <a:t>上</a:t>
            </a:r>
            <a:r>
              <a:rPr lang="en-US" altLang="zh-TW" dirty="0"/>
              <a:t>a</a:t>
            </a:r>
            <a:r>
              <a:rPr lang="zh-TW" altLang="en-US" dirty="0"/>
              <a:t>在</a:t>
            </a:r>
            <a:r>
              <a:rPr lang="en-US" altLang="zh-TW" dirty="0"/>
              <a:t>b</a:t>
            </a:r>
            <a:r>
              <a:rPr lang="zh-TW" altLang="en-US" dirty="0"/>
              <a:t>的左邊，</a:t>
            </a:r>
            <a:endParaRPr lang="en-US" altLang="zh-TW" dirty="0"/>
          </a:p>
          <a:p>
            <a:r>
              <a:rPr lang="zh-TW" altLang="en-US" dirty="0"/>
              <a:t>若在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sequence</a:t>
            </a:r>
            <a:r>
              <a:rPr lang="zh-TW" altLang="en-US" dirty="0"/>
              <a:t>中</a:t>
            </a:r>
            <a:r>
              <a:rPr lang="en-US" altLang="zh-TW" dirty="0"/>
              <a:t>a</a:t>
            </a:r>
            <a:r>
              <a:rPr lang="zh-TW" altLang="en-US" dirty="0"/>
              <a:t>在</a:t>
            </a:r>
            <a:r>
              <a:rPr lang="en-US" altLang="zh-TW" dirty="0"/>
              <a:t>b</a:t>
            </a:r>
            <a:r>
              <a:rPr lang="zh-TW" altLang="en-US" dirty="0"/>
              <a:t>的前面，但在</a:t>
            </a:r>
            <a:r>
              <a:rPr lang="en-US" altLang="zh-TW" dirty="0"/>
              <a:t>Y</a:t>
            </a:r>
            <a:r>
              <a:rPr lang="zh-TW" altLang="en-US" dirty="0"/>
              <a:t>中</a:t>
            </a:r>
            <a:r>
              <a:rPr lang="en-US" altLang="zh-TW" dirty="0"/>
              <a:t>a</a:t>
            </a:r>
            <a:r>
              <a:rPr lang="zh-TW" altLang="en-US" dirty="0"/>
              <a:t>在</a:t>
            </a:r>
            <a:r>
              <a:rPr lang="en-US" altLang="zh-TW" dirty="0"/>
              <a:t>b</a:t>
            </a:r>
            <a:r>
              <a:rPr lang="zh-TW" altLang="en-US" dirty="0"/>
              <a:t>的後面，則代表</a:t>
            </a:r>
            <a:r>
              <a:rPr lang="en-US" altLang="zh-TW" dirty="0"/>
              <a:t>a</a:t>
            </a:r>
            <a:r>
              <a:rPr lang="zh-TW" altLang="en-US" dirty="0"/>
              <a:t>在</a:t>
            </a:r>
            <a:r>
              <a:rPr lang="en-US" altLang="zh-TW" dirty="0"/>
              <a:t>b</a:t>
            </a:r>
            <a:r>
              <a:rPr lang="zh-TW" altLang="en-US" dirty="0"/>
              <a:t>的上方。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由這些相對位置的關係就能代表一個</a:t>
            </a:r>
            <a:r>
              <a:rPr lang="en-US" altLang="zh-TW" dirty="0"/>
              <a:t>floorplan</a:t>
            </a:r>
            <a:r>
              <a:rPr lang="zh-TW" altLang="en-US" dirty="0"/>
              <a:t>的結果。</a:t>
            </a:r>
            <a:endParaRPr lang="en-US" altLang="zh-TW" dirty="0"/>
          </a:p>
          <a:p>
            <a:r>
              <a:rPr lang="zh-TW" altLang="en-US" dirty="0"/>
              <a:t>如本例所示，</a:t>
            </a:r>
            <a:endParaRPr lang="en-US" altLang="zh-TW" dirty="0"/>
          </a:p>
          <a:p>
            <a:r>
              <a:rPr lang="zh-TW" altLang="en-US" dirty="0"/>
              <a:t>對於這個</a:t>
            </a:r>
            <a:r>
              <a:rPr lang="en-US" altLang="zh-TW" dirty="0"/>
              <a:t>sequence pair</a:t>
            </a:r>
            <a:r>
              <a:rPr lang="zh-TW" altLang="en-US" dirty="0"/>
              <a:t>，由剛剛講到的原理，</a:t>
            </a:r>
            <a:endParaRPr lang="en-US" altLang="zh-TW" dirty="0"/>
          </a:p>
          <a:p>
            <a:r>
              <a:rPr lang="zh-TW" altLang="en-US" dirty="0"/>
              <a:t>可知</a:t>
            </a:r>
            <a:r>
              <a:rPr lang="en-US" altLang="zh-TW" dirty="0"/>
              <a:t>A</a:t>
            </a:r>
            <a:r>
              <a:rPr lang="zh-TW" altLang="en-US" dirty="0"/>
              <a:t>在</a:t>
            </a:r>
            <a:r>
              <a:rPr lang="en-US" altLang="zh-TW" dirty="0"/>
              <a:t>B</a:t>
            </a:r>
            <a:r>
              <a:rPr lang="zh-TW" altLang="en-US" dirty="0"/>
              <a:t>的上方、</a:t>
            </a:r>
            <a:r>
              <a:rPr lang="en-US" altLang="zh-TW" dirty="0"/>
              <a:t>B</a:t>
            </a:r>
            <a:r>
              <a:rPr lang="zh-TW" altLang="en-US" dirty="0"/>
              <a:t>在</a:t>
            </a:r>
            <a:r>
              <a:rPr lang="en-US" altLang="zh-TW" dirty="0"/>
              <a:t>C</a:t>
            </a:r>
            <a:r>
              <a:rPr lang="zh-TW" altLang="en-US" dirty="0"/>
              <a:t>的右方、</a:t>
            </a:r>
            <a:r>
              <a:rPr lang="en-US" altLang="zh-TW" dirty="0"/>
              <a:t>A</a:t>
            </a:r>
            <a:r>
              <a:rPr lang="zh-TW" altLang="en-US" dirty="0"/>
              <a:t>在</a:t>
            </a:r>
            <a:r>
              <a:rPr lang="en-US" altLang="zh-TW" dirty="0"/>
              <a:t>C</a:t>
            </a:r>
            <a:r>
              <a:rPr lang="zh-TW" altLang="en-US" dirty="0"/>
              <a:t>的上方，</a:t>
            </a:r>
            <a:endParaRPr lang="en-US" altLang="zh-TW" dirty="0"/>
          </a:p>
          <a:p>
            <a:r>
              <a:rPr lang="zh-TW" altLang="en-US" dirty="0"/>
              <a:t>因此可構成如圖所示的</a:t>
            </a:r>
            <a:r>
              <a:rPr lang="en-US" altLang="zh-TW" dirty="0"/>
              <a:t>floorplan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995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接下來要講的是如何將</a:t>
            </a:r>
            <a:r>
              <a:rPr lang="en-US" altLang="zh-TW" dirty="0"/>
              <a:t>floorplan</a:t>
            </a:r>
            <a:r>
              <a:rPr lang="zh-TW" altLang="en-US" dirty="0"/>
              <a:t>上</a:t>
            </a:r>
            <a:r>
              <a:rPr lang="en-US" altLang="zh-TW" dirty="0"/>
              <a:t>module</a:t>
            </a:r>
            <a:r>
              <a:rPr lang="zh-TW" altLang="en-US" dirty="0"/>
              <a:t>的移動，以</a:t>
            </a:r>
            <a:r>
              <a:rPr lang="en-US" altLang="zh-TW" dirty="0"/>
              <a:t>sequence pair</a:t>
            </a:r>
            <a:r>
              <a:rPr lang="zh-TW" altLang="en-US" dirty="0"/>
              <a:t>操作。</a:t>
            </a:r>
            <a:endParaRPr lang="en-US" altLang="zh-TW" dirty="0"/>
          </a:p>
          <a:p>
            <a:r>
              <a:rPr lang="zh-TW" altLang="en-US" dirty="0"/>
              <a:t>假設原本的</a:t>
            </a:r>
            <a:r>
              <a:rPr lang="en-US" altLang="zh-TW" dirty="0"/>
              <a:t>sequence pair</a:t>
            </a:r>
            <a:r>
              <a:rPr lang="zh-TW" altLang="en-US" dirty="0"/>
              <a:t>是這樣，右邊是對應的</a:t>
            </a:r>
            <a:r>
              <a:rPr lang="en-US" altLang="zh-TW" dirty="0"/>
              <a:t>floorplan</a:t>
            </a:r>
          </a:p>
          <a:p>
            <a:endParaRPr lang="en-US" altLang="zh-TW" dirty="0"/>
          </a:p>
          <a:p>
            <a:r>
              <a:rPr lang="zh-TW" altLang="en-US" dirty="0"/>
              <a:t>如果我們要把</a:t>
            </a:r>
            <a:r>
              <a:rPr lang="en-US" altLang="zh-TW" dirty="0"/>
              <a:t>e</a:t>
            </a:r>
            <a:r>
              <a:rPr lang="zh-TW" altLang="en-US" dirty="0"/>
              <a:t>移到</a:t>
            </a:r>
            <a:r>
              <a:rPr lang="en-US" altLang="zh-TW" dirty="0"/>
              <a:t>a</a:t>
            </a:r>
            <a:r>
              <a:rPr lang="zh-TW" altLang="en-US" dirty="0"/>
              <a:t>的附近，那就有</a:t>
            </a:r>
            <a:r>
              <a:rPr lang="en-US" altLang="zh-TW" dirty="0"/>
              <a:t>a</a:t>
            </a:r>
            <a:r>
              <a:rPr lang="zh-TW" altLang="en-US" dirty="0"/>
              <a:t>的上下左右</a:t>
            </a:r>
            <a:r>
              <a:rPr lang="en-US" altLang="zh-TW" dirty="0"/>
              <a:t>4</a:t>
            </a:r>
            <a:r>
              <a:rPr lang="zh-TW" altLang="en-US" dirty="0"/>
              <a:t>種可能。</a:t>
            </a:r>
            <a:endParaRPr lang="en-US" altLang="zh-TW" dirty="0"/>
          </a:p>
          <a:p>
            <a:r>
              <a:rPr lang="zh-TW" altLang="en-US" dirty="0"/>
              <a:t>以這個</a:t>
            </a:r>
            <a:r>
              <a:rPr lang="en-US" altLang="zh-TW" dirty="0"/>
              <a:t>sequence</a:t>
            </a:r>
            <a:r>
              <a:rPr lang="zh-TW" altLang="en-US" dirty="0"/>
              <a:t>為例子，並套用剛剛講到的</a:t>
            </a:r>
            <a:r>
              <a:rPr lang="en-US" altLang="zh-TW" dirty="0"/>
              <a:t>sequence pair</a:t>
            </a:r>
            <a:r>
              <a:rPr lang="zh-TW" altLang="en-US" dirty="0"/>
              <a:t>相對位置關係，</a:t>
            </a:r>
            <a:endParaRPr lang="en-US" altLang="zh-TW" dirty="0"/>
          </a:p>
          <a:p>
            <a:r>
              <a:rPr lang="zh-TW" altLang="en-US" dirty="0"/>
              <a:t>如果要把</a:t>
            </a:r>
            <a:r>
              <a:rPr lang="en-US" altLang="zh-TW" dirty="0"/>
              <a:t>e</a:t>
            </a:r>
            <a:r>
              <a:rPr lang="zh-TW" altLang="en-US" dirty="0"/>
              <a:t>移到</a:t>
            </a:r>
            <a:r>
              <a:rPr lang="en-US" altLang="zh-TW" dirty="0"/>
              <a:t>a</a:t>
            </a:r>
            <a:r>
              <a:rPr lang="zh-TW" altLang="en-US" dirty="0"/>
              <a:t>的右方，可以使這兩個</a:t>
            </a:r>
            <a:r>
              <a:rPr lang="en-US" altLang="zh-TW" dirty="0"/>
              <a:t>sequence</a:t>
            </a:r>
            <a:r>
              <a:rPr lang="zh-TW" altLang="en-US" dirty="0"/>
              <a:t>的</a:t>
            </a:r>
            <a:r>
              <a:rPr lang="en-US" altLang="zh-TW" dirty="0"/>
              <a:t>e</a:t>
            </a:r>
            <a:r>
              <a:rPr lang="zh-TW" altLang="en-US" dirty="0"/>
              <a:t>都緊接在</a:t>
            </a:r>
            <a:r>
              <a:rPr lang="en-US" altLang="zh-TW" dirty="0"/>
              <a:t>a</a:t>
            </a:r>
            <a:r>
              <a:rPr lang="zh-TW" altLang="en-US" dirty="0"/>
              <a:t>的後面，</a:t>
            </a:r>
            <a:endParaRPr lang="en-US" altLang="zh-TW" dirty="0"/>
          </a:p>
          <a:p>
            <a:r>
              <a:rPr lang="en-US" altLang="zh-TW" dirty="0"/>
              <a:t>Floorplan</a:t>
            </a:r>
            <a:r>
              <a:rPr lang="zh-TW" altLang="en-US" dirty="0"/>
              <a:t>的結果是下面這張圖，其他的</a:t>
            </a:r>
            <a:r>
              <a:rPr lang="en-US" altLang="zh-TW" dirty="0"/>
              <a:t>move</a:t>
            </a:r>
            <a:r>
              <a:rPr lang="zh-TW" altLang="en-US" dirty="0"/>
              <a:t>可以以此類推。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7220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由於本論文是基於</a:t>
            </a:r>
            <a:r>
              <a:rPr lang="en-US" altLang="zh-TW" dirty="0"/>
              <a:t>SA</a:t>
            </a:r>
            <a:r>
              <a:rPr lang="zh-TW" altLang="en-US" dirty="0"/>
              <a:t>演算法，在這個部份我會介紹</a:t>
            </a:r>
            <a:r>
              <a:rPr lang="en-US" altLang="zh-TW" dirty="0"/>
              <a:t>Better Local Search</a:t>
            </a:r>
            <a:r>
              <a:rPr lang="zh-TW" altLang="en-US" dirty="0"/>
              <a:t>的部分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也就是本論文提出來較好的</a:t>
            </a:r>
            <a:r>
              <a:rPr lang="en-US" altLang="zh-TW" dirty="0"/>
              <a:t>Neighborhood Structure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080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這個部分包含了以下幾點，第一點是我待會要介紹的</a:t>
            </a:r>
            <a:r>
              <a:rPr lang="en-US" altLang="zh-TW" dirty="0"/>
              <a:t>Slack Computation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而以下幾點會講到根據不同目的，在</a:t>
            </a:r>
            <a:r>
              <a:rPr lang="en-US" altLang="zh-TW" dirty="0"/>
              <a:t>SA</a:t>
            </a:r>
            <a:r>
              <a:rPr lang="zh-TW" altLang="en-US" dirty="0"/>
              <a:t>演算法中設計的</a:t>
            </a:r>
            <a:r>
              <a:rPr lang="en-US" altLang="zh-TW" dirty="0"/>
              <a:t>neighbor structure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4060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那我們就進入</a:t>
            </a:r>
            <a:r>
              <a:rPr lang="en-US" altLang="zh-TW" dirty="0"/>
              <a:t>Slack computation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1335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首先要介紹甚麼是</a:t>
            </a:r>
            <a:r>
              <a:rPr lang="en-US" altLang="zh-TW" dirty="0"/>
              <a:t>slack</a:t>
            </a:r>
            <a:r>
              <a:rPr lang="zh-TW" altLang="en-US" dirty="0"/>
              <a:t>，</a:t>
            </a:r>
            <a:r>
              <a:rPr lang="en-US" altLang="zh-TW" dirty="0"/>
              <a:t>Slack</a:t>
            </a:r>
            <a:r>
              <a:rPr lang="zh-TW" altLang="en-US" dirty="0"/>
              <a:t>分為</a:t>
            </a:r>
            <a:r>
              <a:rPr lang="en-US" altLang="zh-TW" dirty="0"/>
              <a:t>x</a:t>
            </a:r>
            <a:r>
              <a:rPr lang="zh-TW" altLang="en-US" dirty="0"/>
              <a:t>方向及</a:t>
            </a:r>
            <a:r>
              <a:rPr lang="en-US" altLang="zh-TW" dirty="0"/>
              <a:t>y</a:t>
            </a:r>
            <a:r>
              <a:rPr lang="zh-TW" altLang="en-US" dirty="0"/>
              <a:t>方向，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我們看到這個例子，對於這個</a:t>
            </a:r>
            <a:r>
              <a:rPr lang="en-US" altLang="zh-TW" dirty="0"/>
              <a:t>Sequence pair</a:t>
            </a:r>
            <a:r>
              <a:rPr lang="zh-TW" altLang="en-US" dirty="0"/>
              <a:t>的</a:t>
            </a:r>
            <a:r>
              <a:rPr lang="en-US" altLang="zh-TW" dirty="0"/>
              <a:t>floorplan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Bottom-left</a:t>
            </a:r>
            <a:r>
              <a:rPr lang="zh-TW" altLang="en-US" dirty="0"/>
              <a:t>代表的是盡量將</a:t>
            </a:r>
            <a:r>
              <a:rPr lang="en-US" altLang="zh-TW" dirty="0"/>
              <a:t>module</a:t>
            </a:r>
            <a:r>
              <a:rPr lang="zh-TW" altLang="en-US" dirty="0"/>
              <a:t>擺放在左下的位置，</a:t>
            </a:r>
            <a:endParaRPr lang="en-US" altLang="zh-TW" dirty="0"/>
          </a:p>
          <a:p>
            <a:r>
              <a:rPr lang="en-US" altLang="zh-TW" dirty="0"/>
              <a:t>Top-right</a:t>
            </a:r>
            <a:r>
              <a:rPr lang="zh-TW" altLang="en-US" dirty="0"/>
              <a:t>但代表的是儘量將</a:t>
            </a:r>
            <a:r>
              <a:rPr lang="en-US" altLang="zh-TW" dirty="0"/>
              <a:t>module</a:t>
            </a:r>
            <a:r>
              <a:rPr lang="zh-TW" altLang="en-US" dirty="0"/>
              <a:t>擺放在右上的位置，由圖可以很清楚看到。</a:t>
            </a:r>
            <a:endParaRPr lang="en-US" altLang="zh-TW" dirty="0"/>
          </a:p>
          <a:p>
            <a:r>
              <a:rPr lang="zh-TW" altLang="en-US" dirty="0"/>
              <a:t>對</a:t>
            </a:r>
            <a:r>
              <a:rPr lang="en-US" altLang="zh-TW" dirty="0"/>
              <a:t>module E</a:t>
            </a:r>
            <a:r>
              <a:rPr lang="zh-TW" altLang="en-US" dirty="0"/>
              <a:t>而言，他的</a:t>
            </a:r>
            <a:r>
              <a:rPr lang="en-US" altLang="zh-TW" dirty="0"/>
              <a:t>y Slack</a:t>
            </a:r>
            <a:r>
              <a:rPr lang="zh-TW" altLang="en-US" dirty="0"/>
              <a:t>是</a:t>
            </a:r>
            <a:r>
              <a:rPr lang="en-US" altLang="zh-TW" dirty="0"/>
              <a:t>Top-right </a:t>
            </a:r>
            <a:r>
              <a:rPr lang="en-US" altLang="zh-TW" dirty="0" err="1"/>
              <a:t>floorplanning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座標減</a:t>
            </a:r>
            <a:r>
              <a:rPr lang="en-US" altLang="zh-TW" dirty="0"/>
              <a:t>bottom-left </a:t>
            </a:r>
            <a:r>
              <a:rPr lang="en-US" altLang="zh-TW" dirty="0" err="1"/>
              <a:t>floorplanning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同理可得</a:t>
            </a:r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的</a:t>
            </a:r>
            <a:r>
              <a:rPr lang="en-US" altLang="zh-TW" dirty="0"/>
              <a:t>x Slack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在物理意義上，</a:t>
            </a:r>
            <a:r>
              <a:rPr lang="en-US" altLang="zh-TW" dirty="0"/>
              <a:t>Slack</a:t>
            </a:r>
            <a:r>
              <a:rPr lang="zh-TW" altLang="en-US" dirty="0"/>
              <a:t>可以視為</a:t>
            </a:r>
            <a:r>
              <a:rPr lang="en-US" altLang="zh-TW" dirty="0"/>
              <a:t>module</a:t>
            </a:r>
            <a:r>
              <a:rPr lang="zh-TW" altLang="en-US" dirty="0"/>
              <a:t>位置擺放的彈性，</a:t>
            </a:r>
            <a:endParaRPr lang="en-US" altLang="zh-TW" dirty="0"/>
          </a:p>
          <a:p>
            <a:r>
              <a:rPr lang="zh-TW" altLang="en-US" dirty="0"/>
              <a:t>若</a:t>
            </a:r>
            <a:r>
              <a:rPr lang="en-US" altLang="zh-TW" dirty="0"/>
              <a:t>Slack</a:t>
            </a:r>
            <a:r>
              <a:rPr lang="zh-TW" altLang="en-US" dirty="0"/>
              <a:t>越大則此</a:t>
            </a:r>
            <a:r>
              <a:rPr lang="en-US" altLang="zh-TW" dirty="0"/>
              <a:t>module</a:t>
            </a:r>
            <a:r>
              <a:rPr lang="zh-TW" altLang="en-US" dirty="0"/>
              <a:t>擺放的位置越有彈性，而</a:t>
            </a:r>
            <a:r>
              <a:rPr lang="en-US" altLang="zh-TW" dirty="0"/>
              <a:t>Slack</a:t>
            </a:r>
            <a:r>
              <a:rPr lang="zh-TW" altLang="en-US" dirty="0"/>
              <a:t>為零的</a:t>
            </a:r>
            <a:r>
              <a:rPr lang="en-US" altLang="zh-TW" dirty="0"/>
              <a:t>module</a:t>
            </a:r>
            <a:r>
              <a:rPr lang="zh-TW" altLang="en-US" dirty="0"/>
              <a:t>為</a:t>
            </a:r>
            <a:r>
              <a:rPr lang="en-US" altLang="zh-TW" dirty="0"/>
              <a:t>critical module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代表在該方向上沒有移動的空間，</a:t>
            </a:r>
            <a:r>
              <a:rPr lang="en-US" altLang="zh-TW" dirty="0"/>
              <a:t>SA</a:t>
            </a:r>
            <a:r>
              <a:rPr lang="zh-TW" altLang="en-US" dirty="0"/>
              <a:t>演算法中的</a:t>
            </a:r>
            <a:r>
              <a:rPr lang="en-US" altLang="zh-TW" dirty="0"/>
              <a:t>Move</a:t>
            </a:r>
            <a:r>
              <a:rPr lang="zh-TW" altLang="en-US" dirty="0"/>
              <a:t>會針對這些</a:t>
            </a:r>
            <a:r>
              <a:rPr lang="en-US" altLang="zh-TW" dirty="0"/>
              <a:t>Critical module</a:t>
            </a:r>
            <a:r>
              <a:rPr lang="zh-TW" altLang="en-US" dirty="0"/>
              <a:t>做設計。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36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本論文提出了一個新的方法，去處理</a:t>
            </a:r>
            <a:r>
              <a:rPr lang="en-US" altLang="zh-TW" dirty="0"/>
              <a:t>fixed-outline floorplan</a:t>
            </a:r>
            <a:r>
              <a:rPr lang="zh-TW" altLang="en-US" dirty="0"/>
              <a:t>的問題，</a:t>
            </a:r>
            <a:endParaRPr lang="en-US" altLang="zh-TW" dirty="0"/>
          </a:p>
          <a:p>
            <a:r>
              <a:rPr lang="zh-TW" altLang="en-US" dirty="0"/>
              <a:t>主要使用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simulated annealing</a:t>
            </a:r>
            <a:r>
              <a:rPr lang="zh-TW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去實作，</a:t>
            </a:r>
            <a:endParaRPr lang="en-US" altLang="zh-TW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/>
              <a:t>也特別針對這種問題，提出了新的</a:t>
            </a:r>
            <a:r>
              <a:rPr lang="en-US" altLang="zh-TW" dirty="0"/>
              <a:t>move type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並利用</a:t>
            </a:r>
            <a:r>
              <a:rPr lang="en-US" altLang="zh-TW" dirty="0"/>
              <a:t>sequence pair</a:t>
            </a:r>
            <a:r>
              <a:rPr lang="zh-TW" altLang="en-US" dirty="0"/>
              <a:t>來表示</a:t>
            </a:r>
            <a:r>
              <a:rPr lang="en-US" altLang="zh-TW" dirty="0"/>
              <a:t>floorplan</a:t>
            </a:r>
          </a:p>
          <a:p>
            <a:r>
              <a:rPr lang="zh-TW" altLang="en-US" dirty="0"/>
              <a:t>論文引用相關的演算法來計算每個</a:t>
            </a:r>
            <a:r>
              <a:rPr lang="en-US" altLang="zh-TW" dirty="0"/>
              <a:t>module</a:t>
            </a:r>
            <a:r>
              <a:rPr lang="zh-TW" altLang="en-US" dirty="0"/>
              <a:t>的</a:t>
            </a:r>
            <a:r>
              <a:rPr lang="en-US" altLang="zh-TW" dirty="0"/>
              <a:t>slack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根據這些值設計</a:t>
            </a:r>
            <a:r>
              <a:rPr lang="en-US" altLang="zh-TW" dirty="0"/>
              <a:t>block</a:t>
            </a:r>
            <a:r>
              <a:rPr lang="zh-TW" altLang="en-US" dirty="0"/>
              <a:t>的擺置。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1871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接下來要定義</a:t>
            </a:r>
            <a:r>
              <a:rPr lang="en-US" altLang="zh-TW" dirty="0"/>
              <a:t>Span</a:t>
            </a:r>
            <a:r>
              <a:rPr lang="zh-TW" altLang="en-US" dirty="0"/>
              <a:t>這個名詞</a:t>
            </a:r>
            <a:endParaRPr lang="en-US" altLang="zh-TW" dirty="0"/>
          </a:p>
          <a:p>
            <a:r>
              <a:rPr lang="en-US" altLang="zh-TW" dirty="0"/>
              <a:t>Span</a:t>
            </a:r>
            <a:r>
              <a:rPr lang="zh-TW" altLang="en-US" dirty="0"/>
              <a:t>代表的是能夠包住這個</a:t>
            </a:r>
            <a:r>
              <a:rPr lang="en-US" altLang="zh-TW" dirty="0"/>
              <a:t>floorplan</a:t>
            </a:r>
            <a:r>
              <a:rPr lang="zh-TW" altLang="en-US" dirty="0"/>
              <a:t>的最小矩形的高寬</a:t>
            </a:r>
            <a:endParaRPr lang="en-US" altLang="zh-TW" dirty="0"/>
          </a:p>
          <a:p>
            <a:r>
              <a:rPr lang="zh-TW" altLang="en-US" dirty="0"/>
              <a:t>就此例來說，灰色虛線的部分是圍住這個</a:t>
            </a:r>
            <a:r>
              <a:rPr lang="en-US" altLang="zh-TW" dirty="0"/>
              <a:t>floorplan</a:t>
            </a:r>
            <a:r>
              <a:rPr lang="zh-TW" altLang="en-US" dirty="0"/>
              <a:t>的最小矩形</a:t>
            </a:r>
            <a:endParaRPr lang="en-US" altLang="zh-TW" dirty="0"/>
          </a:p>
          <a:p>
            <a:r>
              <a:rPr lang="zh-TW" altLang="en-US" dirty="0"/>
              <a:t>他的高寬就分別是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span</a:t>
            </a:r>
            <a:r>
              <a:rPr lang="zh-TW" altLang="en-US" dirty="0"/>
              <a:t>及</a:t>
            </a:r>
            <a:r>
              <a:rPr lang="en-US" altLang="zh-TW" dirty="0"/>
              <a:t>x span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2015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接下來要介紹</a:t>
            </a:r>
            <a:r>
              <a:rPr lang="en-US" altLang="zh-TW" dirty="0"/>
              <a:t>Slack</a:t>
            </a:r>
            <a:r>
              <a:rPr lang="zh-TW" altLang="en-US" dirty="0"/>
              <a:t>的一些特性，</a:t>
            </a:r>
            <a:endParaRPr lang="en-US" altLang="zh-TW" dirty="0"/>
          </a:p>
          <a:p>
            <a:r>
              <a:rPr lang="zh-TW" altLang="en-US" dirty="0"/>
              <a:t>第一點是如果這個</a:t>
            </a:r>
            <a:r>
              <a:rPr lang="en-US" altLang="zh-TW" dirty="0"/>
              <a:t>sequence pair</a:t>
            </a:r>
            <a:r>
              <a:rPr lang="zh-TW" altLang="en-US" dirty="0"/>
              <a:t>的演算法可以適用於</a:t>
            </a:r>
            <a:r>
              <a:rPr lang="en-US" altLang="zh-TW" dirty="0"/>
              <a:t>bottom-left</a:t>
            </a:r>
            <a:r>
              <a:rPr lang="zh-TW" altLang="en-US" dirty="0"/>
              <a:t>及</a:t>
            </a:r>
            <a:r>
              <a:rPr lang="en-US" altLang="zh-TW" dirty="0"/>
              <a:t>top-right</a:t>
            </a:r>
            <a:r>
              <a:rPr lang="zh-TW" altLang="en-US" dirty="0"/>
              <a:t> </a:t>
            </a:r>
            <a:r>
              <a:rPr lang="en-US" altLang="zh-TW" dirty="0"/>
              <a:t>floorplan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則都可以進行</a:t>
            </a:r>
            <a:r>
              <a:rPr lang="en-US" altLang="zh-TW" dirty="0"/>
              <a:t>slack</a:t>
            </a:r>
            <a:r>
              <a:rPr lang="zh-TW" altLang="en-US" dirty="0"/>
              <a:t>的計算，本論文即引用了符合這個條件的演算法。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再來因為</a:t>
            </a:r>
            <a:r>
              <a:rPr lang="en-US" altLang="zh-TW" dirty="0"/>
              <a:t>module</a:t>
            </a:r>
            <a:r>
              <a:rPr lang="zh-TW" altLang="en-US" dirty="0"/>
              <a:t>間不能夠</a:t>
            </a:r>
            <a:r>
              <a:rPr lang="en-US" altLang="zh-TW" dirty="0"/>
              <a:t>overlap</a:t>
            </a:r>
            <a:r>
              <a:rPr lang="zh-TW" altLang="en-US" dirty="0"/>
              <a:t>，因此不會有負的</a:t>
            </a:r>
            <a:r>
              <a:rPr lang="en-US" altLang="zh-TW" dirty="0"/>
              <a:t>slack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如下圖，左邊這張是對於這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module</a:t>
            </a:r>
            <a:r>
              <a:rPr lang="zh-TW" altLang="en-US" dirty="0"/>
              <a:t>而言的</a:t>
            </a:r>
            <a:r>
              <a:rPr lang="en-US" altLang="zh-TW" dirty="0"/>
              <a:t>bottom-left floorplan</a:t>
            </a:r>
          </a:p>
          <a:p>
            <a:r>
              <a:rPr lang="zh-TW" altLang="en-US" dirty="0"/>
              <a:t>如果將其轉為</a:t>
            </a:r>
            <a:r>
              <a:rPr lang="en-US" altLang="zh-TW" dirty="0"/>
              <a:t>top-right</a:t>
            </a:r>
            <a:r>
              <a:rPr lang="zh-TW" altLang="en-US" dirty="0"/>
              <a:t>後，</a:t>
            </a:r>
            <a:r>
              <a:rPr lang="en-US" altLang="zh-TW" dirty="0"/>
              <a:t>A</a:t>
            </a:r>
            <a:r>
              <a:rPr lang="zh-TW" altLang="en-US" dirty="0"/>
              <a:t>和</a:t>
            </a:r>
            <a:r>
              <a:rPr lang="en-US" altLang="zh-TW" dirty="0"/>
              <a:t>BC overlap</a:t>
            </a:r>
            <a:r>
              <a:rPr lang="zh-TW" altLang="en-US" dirty="0"/>
              <a:t>了，</a:t>
            </a:r>
            <a:endParaRPr lang="en-US" altLang="zh-TW" dirty="0"/>
          </a:p>
          <a:p>
            <a:r>
              <a:rPr lang="zh-TW" altLang="en-US" dirty="0"/>
              <a:t>由</a:t>
            </a:r>
            <a:r>
              <a:rPr lang="en-US" altLang="zh-TW" dirty="0"/>
              <a:t>slack</a:t>
            </a:r>
            <a:r>
              <a:rPr lang="zh-TW" altLang="en-US" dirty="0"/>
              <a:t>的定義，這個情況下</a:t>
            </a:r>
            <a:r>
              <a:rPr lang="en-US" altLang="zh-TW" dirty="0"/>
              <a:t>A module</a:t>
            </a:r>
            <a:r>
              <a:rPr lang="zh-TW" altLang="en-US" dirty="0"/>
              <a:t>的</a:t>
            </a:r>
            <a:r>
              <a:rPr lang="en-US" altLang="zh-TW" dirty="0"/>
              <a:t>y slack</a:t>
            </a:r>
            <a:r>
              <a:rPr lang="zh-TW" altLang="en-US" dirty="0"/>
              <a:t>產生了負值。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9620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接著如果這個</a:t>
            </a:r>
            <a:r>
              <a:rPr lang="en-US" altLang="zh-TW" dirty="0"/>
              <a:t>module</a:t>
            </a:r>
            <a:r>
              <a:rPr lang="zh-TW" altLang="en-US" dirty="0"/>
              <a:t>的</a:t>
            </a:r>
            <a:r>
              <a:rPr lang="en-US" altLang="zh-TW" dirty="0"/>
              <a:t>slack</a:t>
            </a:r>
            <a:r>
              <a:rPr lang="zh-TW" altLang="en-US" dirty="0"/>
              <a:t>是</a:t>
            </a:r>
            <a:r>
              <a:rPr lang="en-US" altLang="zh-TW" dirty="0"/>
              <a:t>0</a:t>
            </a:r>
            <a:r>
              <a:rPr lang="zh-TW" altLang="en-US" dirty="0"/>
              <a:t>，則可以說他是在</a:t>
            </a:r>
            <a:r>
              <a:rPr lang="en-US" altLang="zh-TW" dirty="0"/>
              <a:t>critical path</a:t>
            </a:r>
            <a:r>
              <a:rPr lang="zh-TW" altLang="en-US" dirty="0"/>
              <a:t>上，意思就是他是構成這個</a:t>
            </a:r>
            <a:r>
              <a:rPr lang="en-US" altLang="zh-TW" dirty="0"/>
              <a:t>floorplan x/y span</a:t>
            </a:r>
            <a:r>
              <a:rPr lang="zh-TW" altLang="en-US" dirty="0"/>
              <a:t>的</a:t>
            </a:r>
            <a:r>
              <a:rPr lang="en-US" altLang="zh-TW" dirty="0"/>
              <a:t>component</a:t>
            </a:r>
            <a:r>
              <a:rPr lang="zh-TW" altLang="en-US" dirty="0"/>
              <a:t>之一。</a:t>
            </a:r>
            <a:endParaRPr lang="en-US" altLang="zh-TW" dirty="0"/>
          </a:p>
          <a:p>
            <a:r>
              <a:rPr lang="zh-TW" altLang="en-US" dirty="0"/>
              <a:t>由此例的</a:t>
            </a:r>
            <a:r>
              <a:rPr lang="en-US" altLang="zh-TW" dirty="0"/>
              <a:t>B</a:t>
            </a:r>
            <a:r>
              <a:rPr lang="zh-TW" altLang="en-US" dirty="0"/>
              <a:t>及</a:t>
            </a:r>
            <a:r>
              <a:rPr lang="en-US" altLang="zh-TW" dirty="0"/>
              <a:t>C</a:t>
            </a:r>
            <a:r>
              <a:rPr lang="zh-TW" altLang="en-US" dirty="0"/>
              <a:t>也可以很直觀的看出</a:t>
            </a:r>
            <a:r>
              <a:rPr lang="en-US" altLang="zh-TW" dirty="0"/>
              <a:t>module B </a:t>
            </a:r>
            <a:r>
              <a:rPr lang="zh-TW" altLang="en-US" dirty="0"/>
              <a:t>和 </a:t>
            </a:r>
            <a:r>
              <a:rPr lang="en-US" altLang="zh-TW" dirty="0"/>
              <a:t>C</a:t>
            </a:r>
            <a:r>
              <a:rPr lang="zh-TW" altLang="en-US" dirty="0"/>
              <a:t>形成了這個</a:t>
            </a:r>
            <a:r>
              <a:rPr lang="en-US" altLang="zh-TW" dirty="0"/>
              <a:t>floorplan</a:t>
            </a:r>
            <a:r>
              <a:rPr lang="zh-TW" altLang="en-US" dirty="0"/>
              <a:t>的</a:t>
            </a:r>
            <a:r>
              <a:rPr lang="en-US" altLang="zh-TW" dirty="0"/>
              <a:t>x span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接續上方的例子，如果對這些</a:t>
            </a:r>
            <a:r>
              <a:rPr lang="en-US" altLang="zh-TW" dirty="0"/>
              <a:t>slack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的</a:t>
            </a:r>
            <a:r>
              <a:rPr lang="en-US" altLang="zh-TW" dirty="0"/>
              <a:t>module</a:t>
            </a:r>
            <a:r>
              <a:rPr lang="zh-TW" altLang="en-US" dirty="0"/>
              <a:t>做移動，則可以對</a:t>
            </a:r>
            <a:r>
              <a:rPr lang="en-US" altLang="zh-TW" dirty="0"/>
              <a:t>floorplan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 span</a:t>
            </a:r>
            <a:r>
              <a:rPr lang="zh-TW" altLang="en-US" dirty="0"/>
              <a:t>做</a:t>
            </a:r>
            <a:r>
              <a:rPr lang="en-US" altLang="zh-TW" dirty="0"/>
              <a:t>improve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由這個例子可以看到，如果把</a:t>
            </a:r>
            <a:r>
              <a:rPr lang="en-US" altLang="zh-TW" dirty="0"/>
              <a:t>Slack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的</a:t>
            </a:r>
            <a:r>
              <a:rPr lang="en-US" altLang="zh-TW" dirty="0"/>
              <a:t>B module</a:t>
            </a:r>
            <a:r>
              <a:rPr lang="zh-TW" altLang="en-US" dirty="0"/>
              <a:t>移到</a:t>
            </a:r>
            <a:r>
              <a:rPr lang="en-US" altLang="zh-TW" dirty="0"/>
              <a:t>A</a:t>
            </a:r>
            <a:r>
              <a:rPr lang="zh-TW" altLang="en-US" dirty="0"/>
              <a:t>的旁邊，則</a:t>
            </a:r>
            <a:r>
              <a:rPr lang="en-US" altLang="zh-TW" dirty="0"/>
              <a:t>x</a:t>
            </a:r>
            <a:r>
              <a:rPr lang="zh-TW" altLang="en-US" dirty="0"/>
              <a:t>方向上的</a:t>
            </a:r>
            <a:r>
              <a:rPr lang="en-US" altLang="zh-TW" dirty="0"/>
              <a:t>span</a:t>
            </a:r>
            <a:r>
              <a:rPr lang="zh-TW" altLang="en-US" dirty="0"/>
              <a:t>就可以縮小。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4535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這邊要先對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Longest common sequence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做定義。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是在兩個序列中，出現在每一個序列且長度最為最長的共同序列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舉例來說，對於這個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pair X 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sequence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 B, 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而因為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長度最長，因此這個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pair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221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這是本論文引用的演算法，</a:t>
            </a:r>
            <a:r>
              <a:rPr lang="en-US" altLang="zh-TW" dirty="0"/>
              <a:t>LCS_ORIG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他會計算對於一</a:t>
            </a:r>
            <a:r>
              <a:rPr lang="en-US" altLang="zh-TW" dirty="0"/>
              <a:t>sequence pair</a:t>
            </a:r>
            <a:r>
              <a:rPr lang="zh-TW" altLang="en-US" dirty="0"/>
              <a:t>而言的</a:t>
            </a:r>
            <a:r>
              <a:rPr lang="en-US" altLang="zh-TW" dirty="0"/>
              <a:t>LCS</a:t>
            </a:r>
            <a:r>
              <a:rPr lang="zh-TW" altLang="en-US" dirty="0"/>
              <a:t>長度，</a:t>
            </a:r>
            <a:endParaRPr lang="en-US" altLang="zh-TW" dirty="0"/>
          </a:p>
          <a:p>
            <a:r>
              <a:rPr lang="zh-TW" altLang="en-US" dirty="0"/>
              <a:t>而在</a:t>
            </a:r>
            <a:r>
              <a:rPr lang="en-US" altLang="zh-TW" dirty="0"/>
              <a:t>Floorplan</a:t>
            </a:r>
            <a:r>
              <a:rPr lang="zh-TW" altLang="en-US" dirty="0"/>
              <a:t>上，會記錄</a:t>
            </a:r>
            <a:r>
              <a:rPr lang="en-US" altLang="zh-TW" dirty="0"/>
              <a:t>module</a:t>
            </a:r>
            <a:r>
              <a:rPr lang="zh-TW" altLang="en-US" dirty="0"/>
              <a:t>在水平方向上的左邊界座標。</a:t>
            </a:r>
            <a:endParaRPr lang="en-US" altLang="zh-TW" dirty="0"/>
          </a:p>
          <a:p>
            <a:r>
              <a:rPr lang="en-US" altLang="zh-TW" dirty="0"/>
              <a:t>Weight</a:t>
            </a:r>
            <a:r>
              <a:rPr lang="zh-TW" altLang="en-US" dirty="0"/>
              <a:t>代表</a:t>
            </a:r>
            <a:r>
              <a:rPr lang="en-US" altLang="zh-TW" dirty="0"/>
              <a:t>module</a:t>
            </a:r>
            <a:r>
              <a:rPr lang="zh-TW" altLang="en-US" dirty="0"/>
              <a:t>的高寬，會根據情況不同設定。</a:t>
            </a:r>
            <a:endParaRPr lang="en-US" altLang="zh-TW" dirty="0"/>
          </a:p>
          <a:p>
            <a:r>
              <a:rPr lang="zh-TW" altLang="en-US" dirty="0"/>
              <a:t>由於本論文是參考其他論文來</a:t>
            </a:r>
            <a:r>
              <a:rPr lang="en-US" altLang="zh-TW" dirty="0"/>
              <a:t>implement</a:t>
            </a:r>
            <a:r>
              <a:rPr lang="zh-TW" altLang="en-US" dirty="0"/>
              <a:t>這個演算法，因此細節的部分在這裡不會</a:t>
            </a:r>
            <a:r>
              <a:rPr lang="en-US" altLang="zh-TW" dirty="0"/>
              <a:t>go through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0104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基於前面提到的</a:t>
            </a:r>
            <a:r>
              <a:rPr lang="en-US" altLang="zh-TW" dirty="0"/>
              <a:t>function</a:t>
            </a:r>
            <a:r>
              <a:rPr lang="zh-TW" altLang="en-US" dirty="0"/>
              <a:t>，這邊輸入的參數是</a:t>
            </a:r>
            <a:r>
              <a:rPr lang="en-US" altLang="zh-TW" dirty="0"/>
              <a:t>sequence pair X Y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Weight</a:t>
            </a:r>
            <a:r>
              <a:rPr lang="zh-TW" altLang="en-US" dirty="0"/>
              <a:t>則是各個</a:t>
            </a:r>
            <a:r>
              <a:rPr lang="en-US" altLang="zh-TW" dirty="0"/>
              <a:t>module</a:t>
            </a:r>
            <a:r>
              <a:rPr lang="zh-TW" altLang="en-US" dirty="0"/>
              <a:t>的寬度，</a:t>
            </a:r>
            <a:endParaRPr lang="en-US" altLang="zh-TW" dirty="0"/>
          </a:p>
          <a:p>
            <a:r>
              <a:rPr lang="zh-TW" altLang="en-US" dirty="0"/>
              <a:t>這裡要計算的就是該</a:t>
            </a:r>
            <a:r>
              <a:rPr lang="en-US" altLang="zh-TW" dirty="0"/>
              <a:t>pair</a:t>
            </a:r>
            <a:r>
              <a:rPr lang="zh-TW" altLang="en-US" dirty="0"/>
              <a:t>的</a:t>
            </a:r>
            <a:r>
              <a:rPr lang="en-US" altLang="zh-TW" dirty="0"/>
              <a:t>LCS</a:t>
            </a:r>
            <a:r>
              <a:rPr lang="zh-TW" altLang="en-US" dirty="0"/>
              <a:t>長度，並將其</a:t>
            </a:r>
            <a:r>
              <a:rPr lang="en-US" altLang="zh-TW" dirty="0"/>
              <a:t>weight</a:t>
            </a:r>
            <a:r>
              <a:rPr lang="zh-TW" altLang="en-US" dirty="0"/>
              <a:t>，也就是寬度相加，</a:t>
            </a:r>
            <a:endParaRPr lang="en-US" altLang="zh-TW" dirty="0"/>
          </a:p>
          <a:p>
            <a:r>
              <a:rPr lang="zh-TW" altLang="en-US" dirty="0"/>
              <a:t>再把前頁所提到的水平方向座標紀錄為</a:t>
            </a:r>
            <a:r>
              <a:rPr lang="en-US" altLang="zh-TW" dirty="0"/>
              <a:t>module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座標。。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以這個例子來說，</a:t>
            </a:r>
            <a:r>
              <a:rPr lang="en-US" altLang="zh-TW" dirty="0"/>
              <a:t>Sequence Pair X Y</a:t>
            </a:r>
            <a:r>
              <a:rPr lang="zh-TW" altLang="en-US" dirty="0"/>
              <a:t>代表如圖所示的</a:t>
            </a:r>
            <a:r>
              <a:rPr lang="en-US" altLang="zh-TW" dirty="0"/>
              <a:t>Floorplan</a:t>
            </a:r>
            <a:r>
              <a:rPr lang="zh-TW" altLang="en-US" dirty="0"/>
              <a:t>，包含</a:t>
            </a:r>
            <a:r>
              <a:rPr lang="en-US" altLang="zh-TW" dirty="0"/>
              <a:t>module A B</a:t>
            </a:r>
            <a:r>
              <a:rPr lang="zh-TW" altLang="en-US" dirty="0"/>
              <a:t>及</a:t>
            </a:r>
            <a:r>
              <a:rPr lang="en-US" altLang="zh-TW" dirty="0"/>
              <a:t>C</a:t>
            </a:r>
          </a:p>
          <a:p>
            <a:r>
              <a:rPr lang="zh-TW" altLang="en-US" dirty="0"/>
              <a:t>觀察一下可以發現這兩個</a:t>
            </a:r>
            <a:r>
              <a:rPr lang="en-US" altLang="zh-TW" dirty="0"/>
              <a:t>sequence</a:t>
            </a:r>
            <a:r>
              <a:rPr lang="zh-TW" altLang="en-US" dirty="0"/>
              <a:t>的</a:t>
            </a:r>
            <a:r>
              <a:rPr lang="en-US" altLang="zh-TW" dirty="0"/>
              <a:t>LCS</a:t>
            </a:r>
            <a:r>
              <a:rPr lang="zh-TW" altLang="en-US" dirty="0"/>
              <a:t>是</a:t>
            </a:r>
            <a:r>
              <a:rPr lang="en-US" altLang="zh-TW" dirty="0"/>
              <a:t>BC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因此</a:t>
            </a:r>
            <a:r>
              <a:rPr lang="en-US" altLang="zh-TW" dirty="0"/>
              <a:t>LCS</a:t>
            </a:r>
            <a:r>
              <a:rPr lang="zh-TW" altLang="en-US" dirty="0"/>
              <a:t>長度是</a:t>
            </a:r>
            <a:r>
              <a:rPr lang="en-US" altLang="zh-TW" dirty="0"/>
              <a:t>module B </a:t>
            </a:r>
            <a:r>
              <a:rPr lang="zh-TW" altLang="en-US" dirty="0"/>
              <a:t>和 </a:t>
            </a:r>
            <a:r>
              <a:rPr lang="en-US" altLang="zh-TW" dirty="0"/>
              <a:t>C</a:t>
            </a:r>
            <a:r>
              <a:rPr lang="zh-TW" altLang="en-US" dirty="0"/>
              <a:t>的寬度相加，</a:t>
            </a:r>
            <a:endParaRPr lang="en-US" altLang="zh-TW" dirty="0"/>
          </a:p>
          <a:p>
            <a:r>
              <a:rPr lang="zh-TW" altLang="en-US" dirty="0"/>
              <a:t>由圖可以發現就是這個</a:t>
            </a:r>
            <a:r>
              <a:rPr lang="en-US" altLang="zh-TW" dirty="0"/>
              <a:t>floorplan</a:t>
            </a:r>
            <a:r>
              <a:rPr lang="zh-TW" altLang="en-US" dirty="0"/>
              <a:t>的</a:t>
            </a:r>
            <a:r>
              <a:rPr lang="en-US" altLang="zh-TW" dirty="0"/>
              <a:t>x span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最後將這些座標紀錄於</a:t>
            </a:r>
            <a:r>
              <a:rPr lang="en-US" altLang="zh-TW" dirty="0" err="1"/>
              <a:t>xlocs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3463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接下來將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Sequence</a:t>
            </a:r>
            <a:r>
              <a:rPr lang="zh-TW" altLang="en-US" dirty="0"/>
              <a:t>反轉與</a:t>
            </a:r>
            <a:r>
              <a:rPr lang="en-US" altLang="zh-TW" dirty="0"/>
              <a:t>Y</a:t>
            </a:r>
            <a:r>
              <a:rPr lang="zh-TW" altLang="en-US" dirty="0"/>
              <a:t>視為一對新的</a:t>
            </a:r>
            <a:r>
              <a:rPr lang="en-US" altLang="zh-TW" dirty="0"/>
              <a:t>Sequence pair</a:t>
            </a:r>
            <a:r>
              <a:rPr lang="zh-TW" altLang="en-US" dirty="0"/>
              <a:t>，丟到這個</a:t>
            </a:r>
            <a:r>
              <a:rPr lang="en-US" altLang="zh-TW" dirty="0"/>
              <a:t>function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根據論文提到的定理，這個</a:t>
            </a:r>
            <a:r>
              <a:rPr lang="en-US" altLang="zh-TW" dirty="0"/>
              <a:t>pair</a:t>
            </a:r>
            <a:r>
              <a:rPr lang="zh-TW" altLang="en-US" dirty="0"/>
              <a:t>的</a:t>
            </a:r>
            <a:r>
              <a:rPr lang="en-US" altLang="zh-TW" dirty="0"/>
              <a:t>LCS</a:t>
            </a:r>
            <a:r>
              <a:rPr lang="zh-TW" altLang="en-US" dirty="0"/>
              <a:t>長度會是原本</a:t>
            </a:r>
            <a:r>
              <a:rPr lang="en-US" altLang="zh-TW" dirty="0"/>
              <a:t>floorplan</a:t>
            </a:r>
            <a:r>
              <a:rPr lang="zh-TW" altLang="en-US" dirty="0"/>
              <a:t>的</a:t>
            </a:r>
            <a:r>
              <a:rPr lang="en-US" altLang="zh-TW" dirty="0"/>
              <a:t>y span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座標會是代表對原</a:t>
            </a:r>
            <a:r>
              <a:rPr lang="en-US" altLang="zh-TW" dirty="0"/>
              <a:t>sequence pair</a:t>
            </a:r>
            <a:r>
              <a:rPr lang="zh-TW" altLang="en-US" dirty="0"/>
              <a:t>的</a:t>
            </a:r>
            <a:r>
              <a:rPr lang="en-US" altLang="zh-TW" dirty="0"/>
              <a:t>floorplan</a:t>
            </a:r>
            <a:r>
              <a:rPr lang="zh-TW" altLang="en-US" dirty="0"/>
              <a:t>而言的</a:t>
            </a:r>
            <a:r>
              <a:rPr lang="en-US" altLang="zh-TW" dirty="0"/>
              <a:t>y</a:t>
            </a:r>
            <a:r>
              <a:rPr lang="zh-TW" altLang="en-US" dirty="0"/>
              <a:t>座標，因此輸入的</a:t>
            </a:r>
            <a:r>
              <a:rPr lang="en-US" altLang="zh-TW" dirty="0"/>
              <a:t>weight</a:t>
            </a:r>
            <a:r>
              <a:rPr lang="zh-TW" altLang="en-US" dirty="0"/>
              <a:t>會是各</a:t>
            </a:r>
            <a:r>
              <a:rPr lang="en-US" altLang="zh-TW" dirty="0"/>
              <a:t>module</a:t>
            </a:r>
            <a:r>
              <a:rPr lang="zh-TW" altLang="en-US" dirty="0"/>
              <a:t>的高度。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我們來看這個例子，左圖是上一頁對原</a:t>
            </a:r>
            <a:r>
              <a:rPr lang="en-US" altLang="zh-TW" dirty="0"/>
              <a:t>sequence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及</a:t>
            </a:r>
            <a:r>
              <a:rPr lang="en-US" altLang="zh-TW" dirty="0"/>
              <a:t>Y</a:t>
            </a:r>
            <a:r>
              <a:rPr lang="zh-TW" altLang="en-US" dirty="0"/>
              <a:t>的</a:t>
            </a:r>
            <a:r>
              <a:rPr lang="en-US" altLang="zh-TW" dirty="0"/>
              <a:t>floorplan</a:t>
            </a:r>
            <a:r>
              <a:rPr lang="zh-TW" altLang="en-US" dirty="0"/>
              <a:t>，而</a:t>
            </a:r>
            <a:r>
              <a:rPr lang="en-US" altLang="zh-TW" dirty="0"/>
              <a:t>X</a:t>
            </a:r>
            <a:r>
              <a:rPr lang="zh-TW" altLang="en-US" dirty="0"/>
              <a:t>反轉後與</a:t>
            </a:r>
            <a:r>
              <a:rPr lang="en-US" altLang="zh-TW" dirty="0"/>
              <a:t>Y</a:t>
            </a:r>
            <a:r>
              <a:rPr lang="zh-TW" altLang="en-US" dirty="0"/>
              <a:t>的</a:t>
            </a:r>
            <a:r>
              <a:rPr lang="en-US" altLang="zh-TW" dirty="0"/>
              <a:t>floorplan</a:t>
            </a:r>
            <a:r>
              <a:rPr lang="zh-TW" altLang="en-US" dirty="0"/>
              <a:t>是右邊這張，</a:t>
            </a:r>
            <a:endParaRPr lang="en-US" altLang="zh-TW" dirty="0"/>
          </a:p>
          <a:p>
            <a:r>
              <a:rPr lang="zh-TW" altLang="en-US" dirty="0"/>
              <a:t>字母的方向代表旋轉的過程。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接著觀察</a:t>
            </a:r>
            <a:r>
              <a:rPr lang="en-US" altLang="zh-TW" dirty="0"/>
              <a:t>sequence pair</a:t>
            </a:r>
            <a:r>
              <a:rPr lang="zh-TW" altLang="en-US" dirty="0"/>
              <a:t>的</a:t>
            </a:r>
            <a:r>
              <a:rPr lang="en-US" altLang="zh-TW" dirty="0"/>
              <a:t>LCS</a:t>
            </a:r>
            <a:r>
              <a:rPr lang="zh-TW" altLang="en-US" dirty="0"/>
              <a:t>是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因此</a:t>
            </a:r>
            <a:r>
              <a:rPr lang="en-US" altLang="zh-TW" dirty="0"/>
              <a:t>LCS</a:t>
            </a:r>
            <a:r>
              <a:rPr lang="zh-TW" altLang="en-US" dirty="0"/>
              <a:t>長度是</a:t>
            </a:r>
            <a:r>
              <a:rPr lang="en-US" altLang="zh-TW" dirty="0"/>
              <a:t>module B</a:t>
            </a:r>
            <a:r>
              <a:rPr lang="zh-TW" altLang="en-US" dirty="0"/>
              <a:t>的高度加</a:t>
            </a:r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的高度，</a:t>
            </a:r>
            <a:endParaRPr lang="en-US" altLang="zh-TW" dirty="0"/>
          </a:p>
          <a:p>
            <a:r>
              <a:rPr lang="zh-TW" altLang="en-US" dirty="0"/>
              <a:t>觀察一下這張圖可以發現，這就是剛剛提到的，原本</a:t>
            </a:r>
            <a:r>
              <a:rPr lang="en-US" altLang="zh-TW" dirty="0"/>
              <a:t>floorplan</a:t>
            </a:r>
            <a:r>
              <a:rPr lang="zh-TW" altLang="en-US" dirty="0"/>
              <a:t>的</a:t>
            </a:r>
            <a:r>
              <a:rPr lang="en-US" altLang="zh-TW" dirty="0"/>
              <a:t>y span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所以這些座標會記錄為</a:t>
            </a:r>
            <a:r>
              <a:rPr lang="en-US" altLang="zh-TW" dirty="0"/>
              <a:t>module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座標，並儲存於</a:t>
            </a:r>
            <a:r>
              <a:rPr lang="en-US" altLang="zh-TW" dirty="0" err="1"/>
              <a:t>ylocs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99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前兩頁計算了</a:t>
            </a:r>
            <a:r>
              <a:rPr lang="en-US" altLang="zh-TW" dirty="0"/>
              <a:t>x span y span x</a:t>
            </a:r>
            <a:r>
              <a:rPr lang="zh-TW" altLang="en-US" dirty="0"/>
              <a:t>座標及</a:t>
            </a:r>
            <a:r>
              <a:rPr lang="en-US" altLang="zh-TW" dirty="0"/>
              <a:t>y</a:t>
            </a:r>
            <a:r>
              <a:rPr lang="zh-TW" altLang="en-US" dirty="0"/>
              <a:t>座標，</a:t>
            </a:r>
            <a:endParaRPr lang="en-US" altLang="zh-TW" dirty="0"/>
          </a:p>
          <a:p>
            <a:r>
              <a:rPr lang="zh-TW" altLang="en-US" dirty="0"/>
              <a:t>這一頁的演算法結合前兩頁的</a:t>
            </a:r>
            <a:r>
              <a:rPr lang="en-US" altLang="zh-TW" dirty="0"/>
              <a:t>function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輸入是</a:t>
            </a:r>
            <a:r>
              <a:rPr lang="en-US" altLang="zh-TW" dirty="0"/>
              <a:t>sequence pair X, Y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輸出是在</a:t>
            </a:r>
            <a:r>
              <a:rPr lang="en-US" altLang="zh-TW" dirty="0"/>
              <a:t>bottom-left floorplan</a:t>
            </a:r>
            <a:r>
              <a:rPr lang="zh-TW" altLang="en-US" dirty="0"/>
              <a:t>中的</a:t>
            </a:r>
            <a:r>
              <a:rPr lang="en-US" altLang="zh-TW" dirty="0"/>
              <a:t>x y span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而在這個</a:t>
            </a:r>
            <a:r>
              <a:rPr lang="en-US" altLang="zh-TW" dirty="0"/>
              <a:t>floorplan</a:t>
            </a:r>
            <a:r>
              <a:rPr lang="zh-TW" altLang="en-US" dirty="0"/>
              <a:t>下，各個</a:t>
            </a:r>
            <a:r>
              <a:rPr lang="en-US" altLang="zh-TW" dirty="0"/>
              <a:t>module</a:t>
            </a:r>
            <a:r>
              <a:rPr lang="zh-TW" altLang="en-US" dirty="0"/>
              <a:t>的左下角</a:t>
            </a:r>
            <a:r>
              <a:rPr lang="en-US" altLang="zh-TW" dirty="0"/>
              <a:t>x y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就是前兩頁所計算的</a:t>
            </a:r>
            <a:r>
              <a:rPr lang="en-US" altLang="zh-TW" dirty="0"/>
              <a:t>x y</a:t>
            </a:r>
            <a:r>
              <a:rPr lang="zh-TW" altLang="en-US" dirty="0"/>
              <a:t>座標，也就是</a:t>
            </a:r>
            <a:r>
              <a:rPr lang="en-US" altLang="zh-TW" dirty="0" err="1"/>
              <a:t>xlocs</a:t>
            </a:r>
            <a:r>
              <a:rPr lang="zh-TW" altLang="en-US" dirty="0"/>
              <a:t>及</a:t>
            </a:r>
            <a:r>
              <a:rPr lang="en-US" altLang="zh-TW" dirty="0" err="1"/>
              <a:t>ylocs</a:t>
            </a:r>
            <a:r>
              <a:rPr lang="zh-TW" altLang="en-US" dirty="0"/>
              <a:t>的值。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8677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對</a:t>
            </a:r>
            <a:r>
              <a:rPr lang="en-US" altLang="zh-TW" dirty="0"/>
              <a:t>Sequence pair</a:t>
            </a:r>
            <a:r>
              <a:rPr lang="zh-TW" altLang="en-US" dirty="0"/>
              <a:t>做與前面提到類似的操作，</a:t>
            </a:r>
            <a:endParaRPr lang="en-US" altLang="zh-TW" dirty="0"/>
          </a:p>
          <a:p>
            <a:r>
              <a:rPr lang="zh-TW" altLang="en-US" dirty="0"/>
              <a:t>可以得到對這個</a:t>
            </a:r>
            <a:r>
              <a:rPr lang="en-US" altLang="zh-TW" dirty="0"/>
              <a:t>sequence pair</a:t>
            </a:r>
            <a:r>
              <a:rPr lang="zh-TW" altLang="en-US" dirty="0"/>
              <a:t>而言，</a:t>
            </a:r>
            <a:r>
              <a:rPr lang="en-US" altLang="zh-TW" dirty="0"/>
              <a:t>top-right floorplan</a:t>
            </a:r>
            <a:r>
              <a:rPr lang="zh-TW" altLang="en-US" dirty="0"/>
              <a:t>的</a:t>
            </a:r>
            <a:r>
              <a:rPr lang="en-US" altLang="zh-TW" dirty="0"/>
              <a:t>x y span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也會將各</a:t>
            </a:r>
            <a:r>
              <a:rPr lang="en-US" altLang="zh-TW" dirty="0"/>
              <a:t>module</a:t>
            </a:r>
            <a:r>
              <a:rPr lang="zh-TW" altLang="en-US" dirty="0"/>
              <a:t>左下角的座標記錄起來，這邊會紀錄在</a:t>
            </a:r>
            <a:r>
              <a:rPr lang="en-US" altLang="zh-TW" dirty="0"/>
              <a:t>x y </a:t>
            </a:r>
            <a:r>
              <a:rPr lang="en-US" altLang="zh-TW" dirty="0" err="1"/>
              <a:t>locs</a:t>
            </a:r>
            <a:r>
              <a:rPr lang="en-US" altLang="zh-TW" dirty="0"/>
              <a:t> Rev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而這邊的</a:t>
            </a:r>
            <a:r>
              <a:rPr lang="en-US" altLang="zh-TW" dirty="0"/>
              <a:t>x span</a:t>
            </a:r>
            <a:r>
              <a:rPr lang="zh-TW" altLang="en-US" dirty="0"/>
              <a:t>與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span</a:t>
            </a:r>
            <a:r>
              <a:rPr lang="zh-TW" altLang="en-US" dirty="0"/>
              <a:t>會與</a:t>
            </a:r>
            <a:r>
              <a:rPr lang="en-US" altLang="zh-TW" dirty="0"/>
              <a:t>bottom-left floorplan</a:t>
            </a:r>
            <a:r>
              <a:rPr lang="zh-TW" altLang="en-US" dirty="0"/>
              <a:t>的相同，</a:t>
            </a:r>
            <a:endParaRPr lang="en-US" altLang="zh-TW" dirty="0"/>
          </a:p>
          <a:p>
            <a:r>
              <a:rPr lang="zh-TW" altLang="en-US" dirty="0"/>
              <a:t>這主要會用於</a:t>
            </a:r>
            <a:r>
              <a:rPr lang="en-US" altLang="zh-TW" dirty="0"/>
              <a:t>Objective function area</a:t>
            </a:r>
            <a:r>
              <a:rPr lang="zh-TW" altLang="en-US" dirty="0"/>
              <a:t>的計算。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5297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結合前面計算的</a:t>
            </a:r>
            <a:r>
              <a:rPr lang="en-US" altLang="zh-TW" dirty="0"/>
              <a:t>bottom-left floorplan</a:t>
            </a:r>
            <a:r>
              <a:rPr lang="zh-TW" altLang="en-US" dirty="0"/>
              <a:t>及</a:t>
            </a:r>
            <a:r>
              <a:rPr lang="en-US" altLang="zh-TW" dirty="0"/>
              <a:t>top-right floorplan</a:t>
            </a:r>
            <a:r>
              <a:rPr lang="zh-TW" altLang="en-US" dirty="0"/>
              <a:t>的座標</a:t>
            </a:r>
            <a:endParaRPr lang="en-US" altLang="zh-TW" dirty="0"/>
          </a:p>
          <a:p>
            <a:r>
              <a:rPr lang="zh-TW" altLang="en-US" dirty="0"/>
              <a:t>這個</a:t>
            </a:r>
            <a:r>
              <a:rPr lang="en-US" altLang="zh-TW" dirty="0"/>
              <a:t>function</a:t>
            </a:r>
            <a:r>
              <a:rPr lang="zh-TW" altLang="en-US" dirty="0"/>
              <a:t>利用這兩個座標來計算</a:t>
            </a:r>
            <a:r>
              <a:rPr lang="en-US" altLang="zh-TW" dirty="0"/>
              <a:t>slack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計算方式是將</a:t>
            </a:r>
            <a:r>
              <a:rPr lang="en-US" altLang="zh-TW" dirty="0"/>
              <a:t>top-right floorplan</a:t>
            </a:r>
            <a:r>
              <a:rPr lang="zh-TW" altLang="en-US" dirty="0"/>
              <a:t>中的座標減去</a:t>
            </a:r>
            <a:r>
              <a:rPr lang="en-US" altLang="zh-TW" dirty="0"/>
              <a:t>bottom-left floorplan</a:t>
            </a:r>
            <a:r>
              <a:rPr lang="zh-TW" altLang="en-US" dirty="0"/>
              <a:t>中的座標。</a:t>
            </a:r>
            <a:endParaRPr lang="en-US" altLang="zh-TW" dirty="0"/>
          </a:p>
          <a:p>
            <a:r>
              <a:rPr lang="zh-TW" altLang="en-US" dirty="0"/>
              <a:t>並將這些</a:t>
            </a:r>
            <a:r>
              <a:rPr lang="en-US" altLang="zh-TW" dirty="0"/>
              <a:t>slack</a:t>
            </a:r>
            <a:r>
              <a:rPr lang="zh-TW" altLang="en-US" dirty="0"/>
              <a:t>的值記錄下來。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到這邊是這個論文所說的</a:t>
            </a:r>
            <a:r>
              <a:rPr lang="en-US" altLang="zh-TW" dirty="0"/>
              <a:t>slack-based move</a:t>
            </a:r>
            <a:r>
              <a:rPr lang="zh-TW" altLang="en-US" dirty="0"/>
              <a:t>中</a:t>
            </a:r>
            <a:r>
              <a:rPr lang="en-US" altLang="zh-TW" dirty="0"/>
              <a:t>slack</a:t>
            </a:r>
            <a:r>
              <a:rPr lang="zh-TW" altLang="en-US" dirty="0"/>
              <a:t>的由來，而</a:t>
            </a:r>
            <a:r>
              <a:rPr lang="en-US" altLang="zh-TW" dirty="0"/>
              <a:t>SA</a:t>
            </a:r>
            <a:r>
              <a:rPr lang="zh-TW" altLang="en-US" dirty="0"/>
              <a:t>演算法中的</a:t>
            </a:r>
            <a:r>
              <a:rPr lang="en-US" altLang="zh-TW" dirty="0"/>
              <a:t>neighborhood structure</a:t>
            </a:r>
            <a:r>
              <a:rPr lang="zh-TW" altLang="en-US" dirty="0"/>
              <a:t>會根據</a:t>
            </a:r>
            <a:r>
              <a:rPr lang="en-US" altLang="zh-TW" dirty="0"/>
              <a:t>slack</a:t>
            </a:r>
            <a:r>
              <a:rPr lang="zh-TW" altLang="en-US" dirty="0"/>
              <a:t>值來設計</a:t>
            </a:r>
            <a:r>
              <a:rPr lang="en-US" altLang="zh-TW" dirty="0"/>
              <a:t>move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43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在物理意義上，</a:t>
            </a:r>
            <a:r>
              <a:rPr lang="en-US" altLang="zh-TW" dirty="0"/>
              <a:t>Slack</a:t>
            </a:r>
            <a:r>
              <a:rPr lang="zh-TW" altLang="en-US" dirty="0"/>
              <a:t>可以視為</a:t>
            </a:r>
            <a:r>
              <a:rPr lang="en-US" altLang="zh-TW" dirty="0"/>
              <a:t>module</a:t>
            </a:r>
            <a:r>
              <a:rPr lang="zh-TW" altLang="en-US" dirty="0"/>
              <a:t>位置擺放的彈性，</a:t>
            </a:r>
            <a:endParaRPr lang="en-US" altLang="zh-TW" dirty="0"/>
          </a:p>
          <a:p>
            <a:r>
              <a:rPr lang="zh-TW" altLang="en-US" dirty="0"/>
              <a:t>若</a:t>
            </a:r>
            <a:r>
              <a:rPr lang="en-US" altLang="zh-TW" dirty="0"/>
              <a:t>Slack</a:t>
            </a:r>
            <a:r>
              <a:rPr lang="zh-TW" altLang="en-US" dirty="0"/>
              <a:t>越大則此</a:t>
            </a:r>
            <a:r>
              <a:rPr lang="en-US" altLang="zh-TW" dirty="0"/>
              <a:t>module</a:t>
            </a:r>
            <a:r>
              <a:rPr lang="zh-TW" altLang="en-US" dirty="0"/>
              <a:t>擺放的位置越有彈性，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操作</a:t>
            </a:r>
            <a:r>
              <a:rPr lang="en-US" altLang="zh-TW" dirty="0"/>
              <a:t>sequence pair</a:t>
            </a:r>
            <a:r>
              <a:rPr lang="zh-TW" altLang="en-US" dirty="0"/>
              <a:t>可以得到一組擠在右上的</a:t>
            </a:r>
            <a:r>
              <a:rPr lang="en-US" altLang="zh-TW" dirty="0"/>
              <a:t>floorplan</a:t>
            </a:r>
            <a:r>
              <a:rPr lang="zh-TW" altLang="en-US" dirty="0"/>
              <a:t>，一組擠在左下的</a:t>
            </a:r>
            <a:r>
              <a:rPr lang="en-US" altLang="zh-TW" dirty="0"/>
              <a:t>floorplan</a:t>
            </a:r>
          </a:p>
          <a:p>
            <a:r>
              <a:rPr lang="zh-TW" altLang="en-US" dirty="0"/>
              <a:t>把這兩組座標相減可以得到</a:t>
            </a:r>
            <a:r>
              <a:rPr lang="en-US" altLang="zh-TW" dirty="0"/>
              <a:t>slack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191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瞭解</a:t>
            </a:r>
            <a:r>
              <a:rPr lang="en-US" altLang="zh-TW" dirty="0"/>
              <a:t>slack</a:t>
            </a:r>
            <a:r>
              <a:rPr lang="zh-TW" altLang="en-US" dirty="0"/>
              <a:t>是怎麼被計算之後，再來就要</a:t>
            </a:r>
            <a:r>
              <a:rPr lang="zh-TW" altLang="en-US"/>
              <a:t>應用</a:t>
            </a:r>
            <a:r>
              <a:rPr lang="en-US" altLang="zh-TW"/>
              <a:t>slack</a:t>
            </a:r>
            <a:r>
              <a:rPr lang="zh-TW" altLang="en-US"/>
              <a:t>去</a:t>
            </a:r>
            <a:r>
              <a:rPr lang="zh-TW" altLang="en-US" dirty="0"/>
              <a:t>實作演算法，</a:t>
            </a:r>
            <a:endParaRPr lang="en-US" altLang="zh-TW" dirty="0"/>
          </a:p>
          <a:p>
            <a:r>
              <a:rPr lang="zh-TW" altLang="en-US" dirty="0"/>
              <a:t>接下來說明</a:t>
            </a:r>
            <a:r>
              <a:rPr lang="en-US" altLang="zh-TW" dirty="0"/>
              <a:t>slack based move</a:t>
            </a:r>
            <a:r>
              <a:rPr lang="zh-TW" altLang="en-US" dirty="0"/>
              <a:t>的部分。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516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前面有提到我們會針對</a:t>
            </a:r>
            <a:r>
              <a:rPr lang="en-US" altLang="zh-TW" dirty="0"/>
              <a:t>critical</a:t>
            </a:r>
            <a:r>
              <a:rPr lang="en-US" altLang="zh-TW" baseline="0" dirty="0"/>
              <a:t> module</a:t>
            </a:r>
            <a:r>
              <a:rPr lang="zh-TW" altLang="en-US" baseline="0" dirty="0"/>
              <a:t>去做處理，因此我們介紹兩個</a:t>
            </a:r>
            <a:r>
              <a:rPr lang="en-US" altLang="zh-TW" baseline="0" dirty="0"/>
              <a:t>slack-based move</a:t>
            </a:r>
            <a:r>
              <a:rPr lang="zh-TW" altLang="en-US" baseline="0" dirty="0"/>
              <a:t>，</a:t>
            </a:r>
            <a:endParaRPr lang="en-US" altLang="zh-TW" baseline="0" dirty="0"/>
          </a:p>
          <a:p>
            <a:r>
              <a:rPr lang="zh-TW" altLang="en-US" baseline="0" dirty="0"/>
              <a:t>首先第一種</a:t>
            </a:r>
            <a:r>
              <a:rPr lang="en-US" altLang="zh-TW" baseline="0" dirty="0"/>
              <a:t>move</a:t>
            </a:r>
            <a:r>
              <a:rPr lang="zh-TW" altLang="en-US" baseline="0" dirty="0"/>
              <a:t>，我會先介紹實際上是怎麼</a:t>
            </a:r>
            <a:r>
              <a:rPr lang="en-US" altLang="zh-TW" baseline="0" dirty="0"/>
              <a:t>move</a:t>
            </a:r>
            <a:r>
              <a:rPr lang="zh-TW" altLang="en-US" baseline="0" dirty="0"/>
              <a:t>的，最後再講目的為何，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我們可以先看右邊的例子，</a:t>
            </a:r>
            <a:endParaRPr lang="en-US" altLang="zh-TW" baseline="0" dirty="0"/>
          </a:p>
          <a:p>
            <a:r>
              <a:rPr lang="zh-TW" altLang="en-US" baseline="0" dirty="0"/>
              <a:t>選擇至少有一個方向的</a:t>
            </a:r>
            <a:r>
              <a:rPr lang="en-US" altLang="zh-TW" baseline="0" dirty="0"/>
              <a:t>slack</a:t>
            </a:r>
            <a:r>
              <a:rPr lang="zh-TW" altLang="en-US" baseline="0" dirty="0"/>
              <a:t>為</a:t>
            </a:r>
            <a:r>
              <a:rPr lang="en-US" altLang="zh-TW" baseline="0" dirty="0"/>
              <a:t>0</a:t>
            </a:r>
            <a:r>
              <a:rPr lang="zh-TW" altLang="en-US" baseline="0" dirty="0"/>
              <a:t>的</a:t>
            </a:r>
            <a:r>
              <a:rPr lang="en-US" altLang="zh-TW" baseline="0" dirty="0"/>
              <a:t>module</a:t>
            </a:r>
            <a:r>
              <a:rPr lang="zh-TW" altLang="en-US" baseline="0" dirty="0"/>
              <a:t>，也就是打勾的這四個，</a:t>
            </a:r>
            <a:endParaRPr lang="en-US" altLang="zh-TW" baseline="0" dirty="0"/>
          </a:p>
          <a:p>
            <a:r>
              <a:rPr lang="zh-TW" altLang="en-US" baseline="0" dirty="0"/>
              <a:t>那在這四個</a:t>
            </a:r>
            <a:r>
              <a:rPr lang="en-US" altLang="zh-TW" baseline="0" dirty="0"/>
              <a:t>module</a:t>
            </a:r>
            <a:r>
              <a:rPr lang="zh-TW" altLang="en-US" baseline="0" dirty="0"/>
              <a:t>中，我們把另一個方向有最大</a:t>
            </a:r>
            <a:r>
              <a:rPr lang="en-US" altLang="zh-TW" baseline="0" dirty="0"/>
              <a:t>slack</a:t>
            </a:r>
            <a:r>
              <a:rPr lang="zh-TW" altLang="en-US" baseline="0" dirty="0"/>
              <a:t>的</a:t>
            </a:r>
            <a:r>
              <a:rPr lang="en-US" altLang="zh-TW" baseline="0" dirty="0"/>
              <a:t>module</a:t>
            </a:r>
            <a:r>
              <a:rPr lang="zh-TW" altLang="en-US" baseline="0" dirty="0"/>
              <a:t>挑起來，</a:t>
            </a:r>
            <a:endParaRPr lang="en-US" altLang="zh-TW" baseline="0" dirty="0"/>
          </a:p>
          <a:p>
            <a:r>
              <a:rPr lang="zh-TW" altLang="en-US" baseline="0" dirty="0"/>
              <a:t>很明顯的，這塊有最大的</a:t>
            </a:r>
            <a:r>
              <a:rPr lang="en-US" altLang="zh-TW" baseline="0" dirty="0"/>
              <a:t>slack</a:t>
            </a:r>
            <a:r>
              <a:rPr lang="zh-TW" altLang="en-US" baseline="0" dirty="0"/>
              <a:t>，</a:t>
            </a:r>
            <a:endParaRPr lang="en-US" altLang="zh-TW" baseline="0" dirty="0"/>
          </a:p>
          <a:p>
            <a:r>
              <a:rPr lang="zh-TW" altLang="en-US" baseline="0" dirty="0"/>
              <a:t>因此改變他的</a:t>
            </a:r>
            <a:r>
              <a:rPr lang="en-US" altLang="zh-TW" baseline="0" dirty="0"/>
              <a:t>aspect ratio</a:t>
            </a:r>
            <a:r>
              <a:rPr lang="zh-TW" altLang="en-US" baseline="0" dirty="0"/>
              <a:t>或是旋轉他，</a:t>
            </a:r>
            <a:endParaRPr lang="en-US" altLang="zh-TW" baseline="0" dirty="0"/>
          </a:p>
          <a:p>
            <a:r>
              <a:rPr lang="en-US" altLang="zh-TW" baseline="0" dirty="0"/>
              <a:t>(4*)</a:t>
            </a:r>
            <a:r>
              <a:rPr lang="zh-TW" altLang="en-US" baseline="0" dirty="0"/>
              <a:t>可以得到下面的</a:t>
            </a:r>
            <a:r>
              <a:rPr lang="en-US" altLang="zh-TW" baseline="0" dirty="0"/>
              <a:t>floorplan</a:t>
            </a:r>
            <a:r>
              <a:rPr lang="zh-TW" altLang="en-US" baseline="0" dirty="0"/>
              <a:t>，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dirty="0"/>
              <a:t>這個</a:t>
            </a:r>
            <a:r>
              <a:rPr lang="en-US" altLang="zh-TW" dirty="0"/>
              <a:t>move</a:t>
            </a:r>
            <a:r>
              <a:rPr lang="zh-TW" altLang="en-US" dirty="0"/>
              <a:t>的目的為，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slack</a:t>
            </a:r>
            <a:r>
              <a:rPr lang="zh-TW" altLang="en-US" dirty="0"/>
              <a:t>大，代表那個區域有很大的空間可以利用，</a:t>
            </a:r>
            <a:endParaRPr lang="en-US" altLang="zh-TW" dirty="0"/>
          </a:p>
          <a:p>
            <a:r>
              <a:rPr lang="zh-TW" altLang="en-US" dirty="0"/>
              <a:t>因此我們將</a:t>
            </a:r>
            <a:r>
              <a:rPr lang="en-US" altLang="zh-TW" dirty="0"/>
              <a:t>module</a:t>
            </a:r>
            <a:r>
              <a:rPr lang="zh-TW" altLang="en-US" dirty="0"/>
              <a:t>的長邊往那邊轉，可以使整體空間更密集。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010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再來介紹第二種</a:t>
            </a:r>
            <a:r>
              <a:rPr lang="en-US" altLang="zh-TW" dirty="0"/>
              <a:t>slack based move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一樣先從</a:t>
            </a:r>
            <a:r>
              <a:rPr lang="en-US" altLang="zh-TW" dirty="0"/>
              <a:t>move</a:t>
            </a:r>
            <a:r>
              <a:rPr lang="zh-TW" altLang="en-US" dirty="0"/>
              <a:t>本身的機制介紹，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我們挑選兩個方向的</a:t>
            </a:r>
            <a:r>
              <a:rPr lang="en-US" altLang="zh-TW" dirty="0"/>
              <a:t>slack</a:t>
            </a:r>
            <a:r>
              <a:rPr lang="zh-TW" altLang="en-US" dirty="0"/>
              <a:t>都為</a:t>
            </a:r>
            <a:r>
              <a:rPr lang="en-US" altLang="zh-TW" dirty="0"/>
              <a:t>0</a:t>
            </a:r>
            <a:r>
              <a:rPr lang="zh-TW" altLang="en-US" dirty="0"/>
              <a:t>的</a:t>
            </a:r>
            <a:r>
              <a:rPr lang="en-US" altLang="zh-TW" dirty="0"/>
              <a:t>module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(1*)</a:t>
            </a:r>
            <a:r>
              <a:rPr lang="zh-TW" altLang="en-US" dirty="0"/>
              <a:t>也就是打勾的這兩個，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(2*)</a:t>
            </a:r>
            <a:r>
              <a:rPr lang="zh-TW" altLang="en-US" dirty="0"/>
              <a:t>其中又以這塊的面積比較小，因此選定他，準備要對他做移動，</a:t>
            </a:r>
            <a:endParaRPr lang="en-US" altLang="zh-TW" dirty="0"/>
          </a:p>
          <a:p>
            <a:r>
              <a:rPr lang="zh-TW" altLang="en-US" dirty="0"/>
              <a:t>那在其餘幾塊中，</a:t>
            </a:r>
            <a:endParaRPr lang="en-US" altLang="zh-TW" dirty="0"/>
          </a:p>
          <a:p>
            <a:r>
              <a:rPr lang="en-US" altLang="zh-TW" dirty="0"/>
              <a:t>(3*)</a:t>
            </a:r>
            <a:r>
              <a:rPr lang="zh-TW" altLang="en-US" dirty="0"/>
              <a:t>這塊</a:t>
            </a:r>
            <a:r>
              <a:rPr lang="en-US" altLang="zh-TW" dirty="0"/>
              <a:t>slack</a:t>
            </a:r>
            <a:r>
              <a:rPr lang="zh-TW" altLang="en-US" dirty="0"/>
              <a:t>這麼大，這兩塊的</a:t>
            </a:r>
            <a:r>
              <a:rPr lang="en-US" altLang="zh-TW" dirty="0"/>
              <a:t>slack</a:t>
            </a:r>
            <a:r>
              <a:rPr lang="zh-TW" altLang="en-US" dirty="0"/>
              <a:t>，而這塊有最大的</a:t>
            </a:r>
            <a:r>
              <a:rPr lang="en-US" altLang="zh-TW" dirty="0"/>
              <a:t>slack</a:t>
            </a:r>
            <a:r>
              <a:rPr lang="zh-TW" altLang="en-US" dirty="0"/>
              <a:t>，且這個</a:t>
            </a:r>
            <a:r>
              <a:rPr lang="en-US" altLang="zh-TW" dirty="0"/>
              <a:t>slack</a:t>
            </a:r>
            <a:r>
              <a:rPr lang="zh-TW" altLang="en-US" dirty="0"/>
              <a:t>為</a:t>
            </a:r>
            <a:r>
              <a:rPr lang="en-US" altLang="zh-TW" dirty="0"/>
              <a:t>X</a:t>
            </a:r>
            <a:r>
              <a:rPr lang="zh-TW" altLang="en-US" dirty="0"/>
              <a:t>方向，</a:t>
            </a:r>
            <a:endParaRPr lang="en-US" altLang="zh-TW" dirty="0"/>
          </a:p>
          <a:p>
            <a:r>
              <a:rPr lang="zh-TW" altLang="en-US" dirty="0"/>
              <a:t>因此我們將剛才選定的這塊，移動到擁有最大</a:t>
            </a:r>
            <a:r>
              <a:rPr lang="en-US" altLang="zh-TW" dirty="0"/>
              <a:t>slack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方向旁邊。</a:t>
            </a:r>
            <a:endParaRPr lang="en-US" altLang="zh-TW" dirty="0"/>
          </a:p>
          <a:p>
            <a:r>
              <a:rPr lang="en-US" altLang="zh-TW" dirty="0"/>
              <a:t>(4*)</a:t>
            </a:r>
            <a:r>
              <a:rPr lang="zh-TW" altLang="en-US" dirty="0"/>
              <a:t>可得到下面這個</a:t>
            </a:r>
            <a:r>
              <a:rPr lang="en-US" altLang="zh-TW" dirty="0"/>
              <a:t>floorplan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這個</a:t>
            </a:r>
            <a:r>
              <a:rPr lang="en-US" altLang="zh-TW" dirty="0"/>
              <a:t>move</a:t>
            </a:r>
            <a:r>
              <a:rPr lang="zh-TW" altLang="en-US" dirty="0"/>
              <a:t>和上一個</a:t>
            </a:r>
            <a:r>
              <a:rPr lang="en-US" altLang="zh-TW" dirty="0"/>
              <a:t>move</a:t>
            </a:r>
            <a:r>
              <a:rPr lang="zh-TW" altLang="en-US" dirty="0"/>
              <a:t>的目的有點像，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slack</a:t>
            </a:r>
            <a:r>
              <a:rPr lang="zh-TW" altLang="en-US" dirty="0"/>
              <a:t>大，代表那個區域有很大的空間可以利用，</a:t>
            </a:r>
            <a:endParaRPr lang="en-US" altLang="zh-TW" dirty="0"/>
          </a:p>
          <a:p>
            <a:r>
              <a:rPr lang="zh-TW" altLang="en-US" dirty="0"/>
              <a:t>因此我們將不能動的</a:t>
            </a:r>
            <a:r>
              <a:rPr lang="en-US" altLang="zh-TW" dirty="0"/>
              <a:t>module</a:t>
            </a:r>
            <a:r>
              <a:rPr lang="zh-TW" altLang="en-US" dirty="0"/>
              <a:t>往那邊擺，試試看能不能讓空間更密集。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548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latin typeface="Calibri" panose="020F0502020204030204" pitchFamily="34" charset="0"/>
                <a:cs typeface="Calibri" panose="020F0502020204030204" pitchFamily="34" charset="0"/>
              </a:rPr>
              <a:t>再來，本篇論文也提供針對</a:t>
            </a: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soft block</a:t>
            </a:r>
            <a:r>
              <a:rPr lang="zh-TW" altLang="en-US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aspect ratio</a:t>
            </a:r>
            <a:r>
              <a:rPr lang="zh-TW" altLang="en-US">
                <a:latin typeface="Calibri" panose="020F0502020204030204" pitchFamily="34" charset="0"/>
                <a:cs typeface="Calibri" panose="020F0502020204030204" pitchFamily="34" charset="0"/>
              </a:rPr>
              <a:t>做調整的方法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4445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allowable limits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</a:p>
          <a:p>
            <a:r>
              <a:rPr lang="zh-TW" altLang="en-US"/>
              <a:t>簡單</a:t>
            </a:r>
            <a:r>
              <a:rPr lang="zh-TW" altLang="en-US" dirty="0"/>
              <a:t>來說這個</a:t>
            </a:r>
            <a:r>
              <a:rPr lang="en-US" altLang="zh-TW" dirty="0"/>
              <a:t>move</a:t>
            </a:r>
            <a:r>
              <a:rPr lang="zh-TW" altLang="en-US" dirty="0"/>
              <a:t>挑了</a:t>
            </a:r>
            <a:r>
              <a:rPr lang="en-US" altLang="zh-TW" dirty="0"/>
              <a:t>slack</a:t>
            </a:r>
            <a:r>
              <a:rPr lang="zh-TW" altLang="en-US" dirty="0"/>
              <a:t>加總比較小的那個方向，去增加他的的</a:t>
            </a:r>
            <a:r>
              <a:rPr lang="en-US" altLang="zh-TW" dirty="0"/>
              <a:t>slack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可以改善整體面積，也就是目前狀態的</a:t>
            </a:r>
            <a:r>
              <a:rPr lang="en-US" altLang="zh-TW" dirty="0"/>
              <a:t>x span</a:t>
            </a:r>
            <a:r>
              <a:rPr lang="zh-TW" altLang="en-US" dirty="0"/>
              <a:t>*</a:t>
            </a:r>
            <a:r>
              <a:rPr lang="en-US" altLang="zh-TW" dirty="0"/>
              <a:t>y span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(1*)</a:t>
            </a:r>
            <a:r>
              <a:rPr lang="zh-TW" altLang="en-US" dirty="0"/>
              <a:t>這裡的</a:t>
            </a:r>
            <a:r>
              <a:rPr lang="en-US" altLang="zh-TW" dirty="0"/>
              <a:t>pseudo code</a:t>
            </a:r>
            <a:r>
              <a:rPr lang="zh-TW" altLang="en-US" dirty="0"/>
              <a:t>的</a:t>
            </a:r>
            <a:r>
              <a:rPr lang="en-US" altLang="zh-TW" dirty="0"/>
              <a:t>input</a:t>
            </a:r>
            <a:r>
              <a:rPr lang="zh-TW" altLang="en-US" dirty="0"/>
              <a:t>為</a:t>
            </a:r>
            <a:r>
              <a:rPr lang="en-US" altLang="zh-TW" dirty="0"/>
              <a:t>slack</a:t>
            </a:r>
            <a:r>
              <a:rPr lang="zh-TW" altLang="en-US" dirty="0"/>
              <a:t>加總小的方向，</a:t>
            </a:r>
            <a:endParaRPr lang="en-US" altLang="zh-TW" dirty="0"/>
          </a:p>
          <a:p>
            <a:r>
              <a:rPr lang="en-US" altLang="zh-TW" dirty="0"/>
              <a:t>(2*)For</a:t>
            </a:r>
            <a:r>
              <a:rPr lang="zh-TW" altLang="en-US" dirty="0"/>
              <a:t>迴圈將所有</a:t>
            </a:r>
            <a:r>
              <a:rPr lang="en-US" altLang="zh-TW" dirty="0"/>
              <a:t>module</a:t>
            </a:r>
            <a:r>
              <a:rPr lang="zh-TW" altLang="en-US" dirty="0"/>
              <a:t>看過一次，</a:t>
            </a:r>
            <a:endParaRPr lang="en-US" altLang="zh-TW" dirty="0"/>
          </a:p>
          <a:p>
            <a:r>
              <a:rPr lang="zh-TW" altLang="en-US" dirty="0"/>
              <a:t>並對每個</a:t>
            </a:r>
            <a:r>
              <a:rPr lang="en-US" altLang="zh-TW" dirty="0"/>
              <a:t>Module</a:t>
            </a:r>
            <a:r>
              <a:rPr lang="zh-TW" altLang="en-US" dirty="0"/>
              <a:t>做</a:t>
            </a:r>
            <a:r>
              <a:rPr lang="en-US" altLang="zh-TW" dirty="0"/>
              <a:t>aspect ratio</a:t>
            </a:r>
            <a:r>
              <a:rPr lang="zh-TW" altLang="en-US" dirty="0"/>
              <a:t>的調整，</a:t>
            </a:r>
            <a:endParaRPr lang="en-US" altLang="zh-TW" dirty="0"/>
          </a:p>
          <a:p>
            <a:r>
              <a:rPr lang="en-US" altLang="zh-TW" dirty="0"/>
              <a:t>(3*)</a:t>
            </a:r>
            <a:r>
              <a:rPr lang="zh-TW" altLang="en-US" dirty="0"/>
              <a:t>調整的幅度可以自己定義，只要在可接受的限制內即可。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可以看到右邊的例子，</a:t>
            </a:r>
            <a:endParaRPr lang="en-US" altLang="zh-TW" dirty="0"/>
          </a:p>
          <a:p>
            <a:r>
              <a:rPr lang="en-US" altLang="zh-TW" dirty="0"/>
              <a:t>(4*)</a:t>
            </a:r>
            <a:r>
              <a:rPr lang="zh-TW" altLang="en-US" dirty="0"/>
              <a:t>這塊造成</a:t>
            </a:r>
            <a:r>
              <a:rPr lang="en-US" altLang="zh-TW" dirty="0"/>
              <a:t>y</a:t>
            </a:r>
            <a:r>
              <a:rPr lang="zh-TW" altLang="en-US" dirty="0"/>
              <a:t>方向的</a:t>
            </a:r>
            <a:r>
              <a:rPr lang="en-US" altLang="zh-TW" dirty="0"/>
              <a:t>slack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(5*)</a:t>
            </a:r>
            <a:r>
              <a:rPr lang="zh-TW" altLang="en-US" dirty="0"/>
              <a:t>這兩塊造成</a:t>
            </a:r>
            <a:r>
              <a:rPr lang="en-US" altLang="zh-TW" dirty="0"/>
              <a:t>x</a:t>
            </a:r>
            <a:r>
              <a:rPr lang="zh-TW" altLang="en-US" dirty="0"/>
              <a:t>方向</a:t>
            </a:r>
            <a:r>
              <a:rPr lang="en-US" altLang="zh-TW" dirty="0"/>
              <a:t>slack</a:t>
            </a:r>
            <a:r>
              <a:rPr lang="zh-TW" altLang="en-US" dirty="0"/>
              <a:t>，這塊也是，</a:t>
            </a:r>
            <a:endParaRPr lang="en-US" altLang="zh-TW" dirty="0"/>
          </a:p>
          <a:p>
            <a:r>
              <a:rPr lang="zh-TW" altLang="en-US" dirty="0"/>
              <a:t>可以發現，</a:t>
            </a:r>
            <a:r>
              <a:rPr lang="en-US" altLang="zh-TW" dirty="0"/>
              <a:t>y</a:t>
            </a:r>
            <a:r>
              <a:rPr lang="zh-TW" altLang="en-US" dirty="0"/>
              <a:t>方向</a:t>
            </a:r>
            <a:r>
              <a:rPr lang="en-US" altLang="zh-TW" dirty="0"/>
              <a:t>slack</a:t>
            </a:r>
            <a:r>
              <a:rPr lang="zh-TW" altLang="en-US" dirty="0"/>
              <a:t>的加總比</a:t>
            </a:r>
            <a:r>
              <a:rPr lang="en-US" altLang="zh-TW" dirty="0"/>
              <a:t>x</a:t>
            </a:r>
            <a:r>
              <a:rPr lang="zh-TW" altLang="en-US" dirty="0"/>
              <a:t>方向還小，因此</a:t>
            </a:r>
            <a:r>
              <a:rPr lang="en-US" altLang="zh-TW" dirty="0"/>
              <a:t>y</a:t>
            </a:r>
            <a:r>
              <a:rPr lang="zh-TW" altLang="en-US" dirty="0"/>
              <a:t>方向為</a:t>
            </a:r>
            <a:r>
              <a:rPr lang="en-US" altLang="zh-TW" dirty="0"/>
              <a:t>critical direction</a:t>
            </a:r>
            <a:r>
              <a:rPr lang="zh-TW" altLang="en-US" dirty="0"/>
              <a:t>，待會會針對</a:t>
            </a:r>
            <a:r>
              <a:rPr lang="en-US" altLang="zh-TW" dirty="0"/>
              <a:t>y</a:t>
            </a:r>
            <a:r>
              <a:rPr lang="zh-TW" altLang="en-US" dirty="0"/>
              <a:t>方向優化，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(6*)move</a:t>
            </a:r>
            <a:r>
              <a:rPr lang="zh-TW" altLang="en-US" dirty="0"/>
              <a:t>完的結果如下，只有這兩塊的</a:t>
            </a:r>
            <a:r>
              <a:rPr lang="en-US" altLang="zh-TW" dirty="0"/>
              <a:t>aspect ratio</a:t>
            </a:r>
            <a:r>
              <a:rPr lang="zh-TW" altLang="en-US" dirty="0"/>
              <a:t>沒有調整，其他都有，</a:t>
            </a:r>
            <a:endParaRPr lang="en-US" altLang="zh-TW" dirty="0"/>
          </a:p>
          <a:p>
            <a:r>
              <a:rPr lang="zh-TW" altLang="en-US" dirty="0"/>
              <a:t>可以發現</a:t>
            </a:r>
            <a:r>
              <a:rPr lang="en-US" altLang="zh-TW" dirty="0"/>
              <a:t>y</a:t>
            </a:r>
            <a:r>
              <a:rPr lang="zh-TW" altLang="en-US" dirty="0"/>
              <a:t>方向的</a:t>
            </a:r>
            <a:r>
              <a:rPr lang="en-US" altLang="zh-TW" dirty="0"/>
              <a:t>slack</a:t>
            </a:r>
            <a:r>
              <a:rPr lang="zh-TW" altLang="en-US" dirty="0"/>
              <a:t>確實有增加，</a:t>
            </a:r>
            <a:r>
              <a:rPr lang="en-US" altLang="zh-TW" dirty="0"/>
              <a:t>x</a:t>
            </a:r>
            <a:r>
              <a:rPr lang="zh-TW" altLang="en-US" dirty="0"/>
              <a:t>方向</a:t>
            </a:r>
            <a:r>
              <a:rPr lang="en-US" altLang="zh-TW" dirty="0"/>
              <a:t>slack</a:t>
            </a:r>
            <a:r>
              <a:rPr lang="zh-TW" altLang="en-US" dirty="0"/>
              <a:t>有減少，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對應到</a:t>
            </a:r>
            <a:r>
              <a:rPr lang="en-US" altLang="zh-TW" dirty="0"/>
              <a:t>y span</a:t>
            </a:r>
            <a:r>
              <a:rPr lang="zh-TW" altLang="en-US" dirty="0"/>
              <a:t>增加，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span</a:t>
            </a:r>
            <a:r>
              <a:rPr lang="zh-TW" altLang="en-US" dirty="0"/>
              <a:t>減少，但相乘的面積不一定減少，</a:t>
            </a:r>
            <a:endParaRPr lang="en-US" altLang="zh-TW" dirty="0"/>
          </a:p>
          <a:p>
            <a:r>
              <a:rPr lang="zh-TW" altLang="en-US" dirty="0"/>
              <a:t>因此有可能會產生</a:t>
            </a:r>
            <a:r>
              <a:rPr lang="en-US" altLang="zh-TW" dirty="0"/>
              <a:t>worse solution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3158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那我們就進入</a:t>
            </a:r>
            <a:r>
              <a:rPr lang="en-US" altLang="zh-TW" dirty="0"/>
              <a:t>Slack computation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1715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為了要優化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的長度，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論文中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把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HPWL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長度的加入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Objective function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中，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並和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做線性組合，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/>
              <a:t>為了要使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達到優化的效果，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因此特別增加了一個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</a:p>
          <a:p>
            <a:endParaRPr lang="en-US" altLang="zh-TW" dirty="0"/>
          </a:p>
          <a:p>
            <a:r>
              <a:rPr lang="zh-TW" altLang="en-US" dirty="0"/>
              <a:t>我們可以用右邊的例子來說明，</a:t>
            </a:r>
            <a:endParaRPr lang="en-US" altLang="zh-TW" dirty="0"/>
          </a:p>
          <a:p>
            <a:r>
              <a:rPr lang="zh-TW" altLang="en-US" dirty="0"/>
              <a:t>首先隨機選擇</a:t>
            </a:r>
            <a:r>
              <a:rPr lang="en-US" altLang="zh-TW" dirty="0"/>
              <a:t>module A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再來將和</a:t>
            </a:r>
            <a:r>
              <a:rPr lang="en-US" altLang="zh-TW" dirty="0"/>
              <a:t>A</a:t>
            </a:r>
            <a:r>
              <a:rPr lang="zh-TW" altLang="en-US" dirty="0"/>
              <a:t>有連線關係的</a:t>
            </a:r>
            <a:r>
              <a:rPr lang="en-US" altLang="zh-TW" dirty="0"/>
              <a:t>module</a:t>
            </a:r>
            <a:r>
              <a:rPr lang="zh-TW" altLang="en-US" dirty="0"/>
              <a:t>座標取算術平均，</a:t>
            </a:r>
            <a:endParaRPr lang="en-US" altLang="zh-TW" dirty="0"/>
          </a:p>
          <a:p>
            <a:r>
              <a:rPr lang="zh-TW" altLang="en-US" dirty="0"/>
              <a:t>作為</a:t>
            </a:r>
            <a:r>
              <a:rPr lang="en-US" altLang="zh-TW" dirty="0"/>
              <a:t>A</a:t>
            </a:r>
            <a:r>
              <a:rPr lang="zh-TW" altLang="en-US" dirty="0"/>
              <a:t>的理想位置，</a:t>
            </a:r>
            <a:endParaRPr lang="en-US" altLang="zh-TW" dirty="0"/>
          </a:p>
          <a:p>
            <a:r>
              <a:rPr lang="zh-TW" altLang="en-US" dirty="0"/>
              <a:t>接著</a:t>
            </a:r>
            <a:endParaRPr lang="en-US" altLang="zh-TW" dirty="0"/>
          </a:p>
          <a:p>
            <a:r>
              <a:rPr lang="zh-TW" altLang="en-US" dirty="0"/>
              <a:t>找出和</a:t>
            </a:r>
            <a:r>
              <a:rPr lang="en-US" altLang="zh-TW" dirty="0"/>
              <a:t>A</a:t>
            </a:r>
            <a:r>
              <a:rPr lang="zh-TW" altLang="en-US" dirty="0"/>
              <a:t>有連線關係  且  離</a:t>
            </a:r>
            <a:r>
              <a:rPr lang="en-US" altLang="zh-TW" dirty="0"/>
              <a:t>A</a:t>
            </a:r>
            <a:r>
              <a:rPr lang="zh-TW" altLang="en-US" dirty="0"/>
              <a:t>位置最近的</a:t>
            </a:r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最後看</a:t>
            </a:r>
            <a:r>
              <a:rPr lang="en-US" altLang="zh-TW" dirty="0"/>
              <a:t>module B</a:t>
            </a:r>
            <a:r>
              <a:rPr lang="zh-TW" altLang="en-US" dirty="0"/>
              <a:t>哪個方向的</a:t>
            </a:r>
            <a:r>
              <a:rPr lang="en-US" altLang="zh-TW" dirty="0"/>
              <a:t>slack</a:t>
            </a:r>
            <a:r>
              <a:rPr lang="zh-TW" altLang="en-US" dirty="0"/>
              <a:t>比較大，</a:t>
            </a:r>
            <a:endParaRPr lang="en-US" altLang="zh-TW" dirty="0"/>
          </a:p>
          <a:p>
            <a:r>
              <a:rPr lang="zh-TW" altLang="en-US" dirty="0"/>
              <a:t>我們就將</a:t>
            </a:r>
            <a:r>
              <a:rPr lang="en-US" altLang="zh-TW" dirty="0"/>
              <a:t>A</a:t>
            </a:r>
            <a:r>
              <a:rPr lang="zh-TW" altLang="en-US" dirty="0"/>
              <a:t>移動到那個方向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6152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那我們就進入</a:t>
            </a:r>
            <a:r>
              <a:rPr lang="en-US" altLang="zh-TW" dirty="0"/>
              <a:t>Slack computation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0306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為了要符合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Fixed-outline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論文中提出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Objective function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去檢查此限制，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有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star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的參數是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fixed-outline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的限制，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沒有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star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的參數是目前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floorplan span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的大小，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第一項為超過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Fixed-outline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長寬的加總，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第二項為超過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Fixed-outline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長寬的最大值，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並為此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Objective function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特別設計了一個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可以減少超出限制較多的那個方向，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/>
          </a:p>
          <a:p>
            <a:r>
              <a:rPr lang="zh-TW" altLang="en-US" dirty="0"/>
              <a:t>以這張圖舉例，</a:t>
            </a:r>
            <a:endParaRPr lang="en-US" altLang="zh-TW" dirty="0"/>
          </a:p>
          <a:p>
            <a:r>
              <a:rPr lang="zh-TW" altLang="en-US" dirty="0"/>
              <a:t>這張圖是</a:t>
            </a:r>
            <a:r>
              <a:rPr lang="en-US" altLang="zh-TW" dirty="0"/>
              <a:t>move</a:t>
            </a:r>
            <a:r>
              <a:rPr lang="zh-TW" altLang="en-US" dirty="0"/>
              <a:t>前的</a:t>
            </a:r>
            <a:r>
              <a:rPr lang="en-US" altLang="zh-TW" dirty="0"/>
              <a:t>floorplan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我們可以發現</a:t>
            </a:r>
            <a:r>
              <a:rPr lang="en-US" altLang="zh-TW" dirty="0"/>
              <a:t>x</a:t>
            </a:r>
            <a:r>
              <a:rPr lang="zh-TW" altLang="en-US" dirty="0"/>
              <a:t>方向超出給定的輪廓，</a:t>
            </a:r>
            <a:endParaRPr lang="en-US" altLang="zh-TW" dirty="0"/>
          </a:p>
          <a:p>
            <a:r>
              <a:rPr lang="zh-TW" altLang="en-US" dirty="0"/>
              <a:t>因此我們要挑選</a:t>
            </a:r>
            <a:r>
              <a:rPr lang="en-US" altLang="zh-TW" dirty="0"/>
              <a:t>x</a:t>
            </a:r>
            <a:r>
              <a:rPr lang="zh-TW" altLang="en-US" dirty="0"/>
              <a:t>方向 </a:t>
            </a:r>
            <a:r>
              <a:rPr lang="en-US" altLang="zh-TW" dirty="0"/>
              <a:t>slack</a:t>
            </a:r>
            <a:r>
              <a:rPr lang="zh-TW" altLang="en-US" dirty="0"/>
              <a:t>最小的</a:t>
            </a:r>
            <a:r>
              <a:rPr lang="en-US" altLang="zh-TW" dirty="0"/>
              <a:t>module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觀察之後可以發現，這三塊的</a:t>
            </a:r>
            <a:r>
              <a:rPr lang="en-US" altLang="zh-TW" dirty="0"/>
              <a:t>x</a:t>
            </a:r>
            <a:r>
              <a:rPr lang="zh-TW" altLang="en-US" dirty="0"/>
              <a:t>方向都沒辦法移動，</a:t>
            </a:r>
            <a:endParaRPr lang="en-US" altLang="zh-TW" dirty="0"/>
          </a:p>
          <a:p>
            <a:r>
              <a:rPr lang="zh-TW" altLang="en-US" dirty="0"/>
              <a:t>所以我們隨機挑這一塊，對他做移動，</a:t>
            </a:r>
            <a:endParaRPr lang="en-US" altLang="zh-TW" dirty="0"/>
          </a:p>
          <a:p>
            <a:r>
              <a:rPr lang="zh-TW" altLang="en-US" dirty="0"/>
              <a:t>接著找出</a:t>
            </a:r>
            <a:r>
              <a:rPr lang="en-US" altLang="zh-TW" dirty="0"/>
              <a:t>y</a:t>
            </a:r>
            <a:r>
              <a:rPr lang="zh-TW" altLang="en-US" dirty="0"/>
              <a:t>方向</a:t>
            </a:r>
            <a:r>
              <a:rPr lang="en-US" altLang="zh-TW" dirty="0"/>
              <a:t>slack</a:t>
            </a:r>
            <a:r>
              <a:rPr lang="zh-TW" altLang="en-US" dirty="0"/>
              <a:t>最大的</a:t>
            </a:r>
            <a:r>
              <a:rPr lang="en-US" altLang="zh-TW" dirty="0"/>
              <a:t>module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一樣透過觀察，只有這塊有</a:t>
            </a:r>
            <a:r>
              <a:rPr lang="en-US" altLang="zh-TW" dirty="0"/>
              <a:t>y</a:t>
            </a:r>
            <a:r>
              <a:rPr lang="zh-TW" altLang="en-US" dirty="0"/>
              <a:t>方向的</a:t>
            </a:r>
            <a:r>
              <a:rPr lang="en-US" altLang="zh-TW" dirty="0"/>
              <a:t>slack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因此我們將剛才隨機選定的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移到這塊的上面，得到左邊的</a:t>
            </a:r>
            <a:r>
              <a:rPr lang="en-US" altLang="zh-TW" dirty="0"/>
              <a:t>floorplan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這個</a:t>
            </a:r>
            <a:r>
              <a:rPr lang="en-US" altLang="zh-TW" dirty="0"/>
              <a:t>move</a:t>
            </a:r>
            <a:r>
              <a:rPr lang="zh-TW" altLang="en-US" dirty="0"/>
              <a:t>也是讓這個</a:t>
            </a:r>
            <a:r>
              <a:rPr lang="en-US" altLang="zh-TW" dirty="0"/>
              <a:t>fixed-outline</a:t>
            </a:r>
            <a:r>
              <a:rPr lang="zh-TW" altLang="en-US" dirty="0"/>
              <a:t>能成功的關鍵。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7991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接下來是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Empirical Validation</a:t>
            </a:r>
            <a:r>
              <a:rPr lang="zh-TW" altLang="en-US" dirty="0"/>
              <a:t>的部分，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我們會比較五個不同演算法實作的結果，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並比較</a:t>
            </a:r>
            <a:r>
              <a:rPr lang="en-US" altLang="zh-TW" dirty="0"/>
              <a:t>fixed-outline</a:t>
            </a:r>
            <a:r>
              <a:rPr lang="zh-TW" altLang="en-US" dirty="0"/>
              <a:t>對不同</a:t>
            </a:r>
            <a:r>
              <a:rPr lang="en-US" altLang="zh-TW" dirty="0"/>
              <a:t>aspect ratio</a:t>
            </a:r>
            <a:r>
              <a:rPr lang="zh-TW" altLang="en-US" dirty="0"/>
              <a:t>的影響，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最後是</a:t>
            </a:r>
            <a:r>
              <a:rPr lang="en-US" altLang="zh-TW" dirty="0"/>
              <a:t>WS</a:t>
            </a:r>
            <a:r>
              <a:rPr lang="zh-TW" altLang="en-US" dirty="0"/>
              <a:t>不同的情況下對</a:t>
            </a:r>
            <a:r>
              <a:rPr lang="en-US" altLang="zh-TW" dirty="0"/>
              <a:t>runtime</a:t>
            </a:r>
            <a:r>
              <a:rPr lang="zh-TW" altLang="en-US" dirty="0"/>
              <a:t>和結果的比較。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57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那這個</a:t>
            </a:r>
            <a:r>
              <a:rPr lang="zh-TW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演算法有下列好處，</a:t>
            </a:r>
            <a:endParaRPr lang="en-US" altLang="zh-TW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第一是能減少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長度，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第二是能優化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soft block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aspect ratio</a:t>
            </a: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最後是，會有比較好的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run time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7388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論文中使用的</a:t>
            </a:r>
            <a:r>
              <a:rPr lang="en-US" altLang="zh-TW" dirty="0" err="1"/>
              <a:t>algrithm</a:t>
            </a:r>
            <a:r>
              <a:rPr lang="zh-TW" altLang="en-US" dirty="0"/>
              <a:t>是</a:t>
            </a:r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simulated annealing</a:t>
            </a:r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和</a:t>
            </a:r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Parquet-1</a:t>
            </a: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並工作在</a:t>
            </a:r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Linux</a:t>
            </a:r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系統，</a:t>
            </a:r>
            <a:endParaRPr lang="en-US" altLang="zh-TW" sz="12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Hardware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使用</a:t>
            </a:r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1000 MHz PC/Intel system</a:t>
            </a:r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，</a:t>
            </a:r>
            <a:endParaRPr lang="en-US" altLang="zh-TW" sz="12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Software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使用</a:t>
            </a:r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g++2.95-03</a:t>
            </a:r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3579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接著是退火演算法參數的設定，</a:t>
            </a:r>
            <a:endParaRPr lang="en-US" altLang="zh-TW" dirty="0"/>
          </a:p>
          <a:p>
            <a:r>
              <a:rPr lang="zh-TW" altLang="en-US" dirty="0"/>
              <a:t>論文中將初始溫度設定為</a:t>
            </a:r>
            <a:r>
              <a:rPr lang="en-US" altLang="zh-TW" dirty="0"/>
              <a:t>30000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假設我們要</a:t>
            </a:r>
            <a:r>
              <a:rPr lang="en-US" altLang="zh-TW" dirty="0" err="1"/>
              <a:t>floorplan</a:t>
            </a:r>
            <a:r>
              <a:rPr lang="en-US" altLang="zh-TW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個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blocks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並且在每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倍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個移動後就更新</a:t>
            </a:r>
            <a:r>
              <a:rPr lang="zh-TW" altLang="en-US" dirty="0"/>
              <a:t>溫度，</a:t>
            </a:r>
            <a:endParaRPr lang="en-US" altLang="zh-TW" dirty="0"/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為了達到我們設定的冷卻溫度，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我們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設定為溫度冷卻的參數。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會介於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到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之間。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8123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並且</a:t>
                </a:r>
                <a:r>
                  <a:rPr lang="en-US" altLang="zh-TW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ω</a:t>
                </a:r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會隨著時間的不同變動，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這邊是初始的溫度，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這邊是最後冷卻的溫度，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這邊可以看到在第一次降溫</a:t>
                </a:r>
                <a:r>
                  <a:rPr lang="en-US" altLang="zh-TW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ω</a:t>
                </a:r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設定為</a:t>
                </a:r>
                <a:r>
                  <a:rPr lang="en-US" altLang="zh-TW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0.85</a:t>
                </a:r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，接著是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2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0.</m:t>
                    </m:r>
                    <m:r>
                      <m:rPr>
                        <m:nor/>
                      </m:rPr>
                      <a:rPr lang="en-US" altLang="zh-TW" sz="12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9</m:t>
                    </m:r>
                    <m:r>
                      <m:rPr>
                        <m:nor/>
                      </m:rPr>
                      <a:rPr lang="en-US" altLang="zh-TW" sz="12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zh-TW" alt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、</m:t>
                    </m:r>
                    <m:r>
                      <m:rPr>
                        <m:nor/>
                      </m:rPr>
                      <a:rPr lang="en-US" altLang="zh-TW" sz="12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0.95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……</m:t>
                    </m:r>
                  </m:oMath>
                </a14:m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可以看到降溫的過程中，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剛開始溫度會下降的很劇烈，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越到後面則慢慢的趨緩，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並且</a:t>
                </a:r>
                <a:r>
                  <a:rPr lang="en-US" altLang="zh-TW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ω</a:t>
                </a:r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會隨著時間的不同變動，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這邊是初始的溫度，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這邊是最後冷卻的溫度，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這邊可以看到在第一次降溫</a:t>
                </a:r>
                <a:r>
                  <a:rPr lang="en-US" altLang="zh-TW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ω</a:t>
                </a:r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設定為</a:t>
                </a:r>
                <a:r>
                  <a:rPr lang="en-US" altLang="zh-TW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0.85</a:t>
                </a:r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，接著是</a:t>
                </a:r>
                <a:r>
                  <a:rPr lang="en-US" altLang="zh-TW" sz="1200" i="0">
                    <a:latin typeface="Cambria Math" panose="02040503050406030204" pitchFamily="18" charset="0"/>
                    <a:cs typeface="Calibri" panose="020F0502020204030204" pitchFamily="34" charset="0"/>
                  </a:rPr>
                  <a:t>"0.</a:t>
                </a:r>
                <a:r>
                  <a:rPr lang="en-US" altLang="zh-TW" sz="1200" b="0" i="0">
                    <a:latin typeface="Cambria Math" panose="02040503050406030204" pitchFamily="18" charset="0"/>
                    <a:cs typeface="Calibri" panose="020F0502020204030204" pitchFamily="34" charset="0"/>
                  </a:rPr>
                  <a:t>90</a:t>
                </a:r>
                <a:r>
                  <a:rPr lang="zh-TW" altLang="en-US" sz="1200" b="0" i="0">
                    <a:latin typeface="Cambria Math" panose="02040503050406030204" pitchFamily="18" charset="0"/>
                    <a:cs typeface="Calibri" panose="020F0502020204030204" pitchFamily="34" charset="0"/>
                  </a:rPr>
                  <a:t>" </a:t>
                </a:r>
                <a:r>
                  <a:rPr lang="zh-TW" altLang="en-US" sz="1200" b="0" i="0">
                    <a:latin typeface="Cambria Math" panose="02040503050406030204" pitchFamily="18" charset="0"/>
                    <a:cs typeface="Arial" panose="020B0604020202020204" pitchFamily="34" charset="0"/>
                  </a:rPr>
                  <a:t>、</a:t>
                </a:r>
                <a:r>
                  <a:rPr lang="en-US" altLang="zh-TW" sz="1200" b="0" i="0">
                    <a:latin typeface="Cambria Math" panose="02040503050406030204" pitchFamily="18" charset="0"/>
                    <a:cs typeface="Arial" panose="020B0604020202020204" pitchFamily="34" charset="0"/>
                  </a:rPr>
                  <a:t>"</a:t>
                </a:r>
                <a:r>
                  <a:rPr lang="en-US" altLang="zh-TW" sz="1200" b="0" i="0">
                    <a:latin typeface="Cambria Math" panose="02040503050406030204" pitchFamily="18" charset="0"/>
                    <a:cs typeface="Calibri" panose="020F0502020204030204" pitchFamily="34" charset="0"/>
                  </a:rPr>
                  <a:t>0.95"</a:t>
                </a:r>
                <a:r>
                  <a:rPr lang="en-US" altLang="zh-TW" sz="1200" b="0" i="0">
                    <a:latin typeface="Cambria Math" panose="02040503050406030204" pitchFamily="18" charset="0"/>
                    <a:cs typeface="Arial" panose="020B0604020202020204" pitchFamily="34" charset="0"/>
                  </a:rPr>
                  <a:t>……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可以看到降溫的過程中，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剛開始溫度會下降的很劇烈，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越到後面則慢慢的趨緩，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6679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outline</a:t>
            </a:r>
            <a:r>
              <a:rPr lang="zh-TW" altLang="en-US" dirty="0"/>
              <a:t> </a:t>
            </a:r>
            <a:r>
              <a:rPr lang="en-US" altLang="zh-TW" dirty="0"/>
              <a:t>free</a:t>
            </a:r>
            <a:r>
              <a:rPr lang="zh-TW" altLang="en-US" dirty="0"/>
              <a:t>的實作上，</a:t>
            </a:r>
            <a:endParaRPr lang="en-US" altLang="zh-TW" dirty="0"/>
          </a:p>
          <a:p>
            <a:r>
              <a:rPr lang="zh-TW" altLang="en-US" dirty="0"/>
              <a:t>這邊比較了五個不同的演算法，</a:t>
            </a:r>
            <a:endParaRPr lang="en-US" altLang="zh-TW" dirty="0"/>
          </a:p>
          <a:p>
            <a:r>
              <a:rPr lang="zh-TW" altLang="en-US" dirty="0"/>
              <a:t>並且實作在五個不同的</a:t>
            </a:r>
            <a:r>
              <a:rPr lang="en-US" altLang="zh-TW" dirty="0"/>
              <a:t>Circuit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論文中使用的方法  和一般</a:t>
            </a:r>
            <a:r>
              <a:rPr lang="en-US" altLang="zh-TW" dirty="0"/>
              <a:t>outline</a:t>
            </a:r>
            <a:r>
              <a:rPr lang="zh-TW" altLang="en-US" dirty="0"/>
              <a:t> </a:t>
            </a:r>
            <a:r>
              <a:rPr lang="en-US" altLang="zh-TW" dirty="0"/>
              <a:t>free</a:t>
            </a:r>
            <a:r>
              <a:rPr lang="zh-TW" altLang="en-US" dirty="0"/>
              <a:t>的作法，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area</a:t>
            </a:r>
            <a:r>
              <a:rPr lang="zh-TW" altLang="en-US" dirty="0"/>
              <a:t>優化的效果上是差不多的，</a:t>
            </a:r>
            <a:endParaRPr lang="en-US" altLang="zh-TW" dirty="0"/>
          </a:p>
          <a:p>
            <a:r>
              <a:rPr lang="zh-TW" altLang="en-US" dirty="0"/>
              <a:t>但在</a:t>
            </a:r>
            <a:r>
              <a:rPr lang="en-US" altLang="zh-TW" dirty="0"/>
              <a:t>runtime</a:t>
            </a:r>
            <a:r>
              <a:rPr lang="zh-TW" altLang="en-US" dirty="0"/>
              <a:t>的比較上，可以發現明顯優於其他四種演算法，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2800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這邊我們比較調整</a:t>
            </a:r>
            <a:r>
              <a:rPr lang="en-US" altLang="zh-TW" dirty="0"/>
              <a:t>objective function</a:t>
            </a:r>
            <a:r>
              <a:rPr lang="zh-TW" altLang="en-US" dirty="0"/>
              <a:t>中</a:t>
            </a:r>
            <a:r>
              <a:rPr lang="en-US" altLang="zh-TW" dirty="0"/>
              <a:t>HPWL</a:t>
            </a:r>
            <a:r>
              <a:rPr lang="zh-TW" altLang="en-US" dirty="0"/>
              <a:t> </a:t>
            </a:r>
            <a:r>
              <a:rPr lang="en-US" altLang="zh-TW" dirty="0"/>
              <a:t>weight</a:t>
            </a:r>
            <a:r>
              <a:rPr lang="zh-TW" altLang="en-US" dirty="0"/>
              <a:t>所帶來的影響，</a:t>
            </a:r>
            <a:endParaRPr lang="en-US" altLang="zh-TW" dirty="0"/>
          </a:p>
          <a:p>
            <a:r>
              <a:rPr lang="zh-TW" altLang="en-US" dirty="0"/>
              <a:t>並將</a:t>
            </a:r>
            <a:r>
              <a:rPr lang="en-US" altLang="zh-TW" dirty="0"/>
              <a:t>HPWL</a:t>
            </a:r>
            <a:r>
              <a:rPr lang="zh-TW" altLang="en-US" dirty="0"/>
              <a:t> </a:t>
            </a:r>
            <a:r>
              <a:rPr lang="en-US" altLang="zh-TW" dirty="0"/>
              <a:t>weight</a:t>
            </a:r>
            <a:r>
              <a:rPr lang="zh-TW" altLang="en-US" dirty="0"/>
              <a:t>設定在</a:t>
            </a:r>
            <a:r>
              <a:rPr lang="en-US" altLang="zh-TW" dirty="0"/>
              <a:t>0.1 0.5 0.9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可以看到在</a:t>
            </a:r>
            <a:r>
              <a:rPr lang="en-US" altLang="zh-TW" dirty="0"/>
              <a:t>HPWL</a:t>
            </a:r>
            <a:r>
              <a:rPr lang="zh-TW" altLang="en-US" dirty="0"/>
              <a:t> </a:t>
            </a:r>
            <a:r>
              <a:rPr lang="en-US" altLang="zh-TW" dirty="0"/>
              <a:t>weight</a:t>
            </a:r>
            <a:r>
              <a:rPr lang="zh-TW" altLang="en-US" dirty="0"/>
              <a:t>比較小，也就是</a:t>
            </a:r>
            <a:r>
              <a:rPr lang="en-US" altLang="zh-TW" dirty="0"/>
              <a:t>Area</a:t>
            </a:r>
            <a:r>
              <a:rPr lang="zh-TW" altLang="en-US" dirty="0"/>
              <a:t>那項比較</a:t>
            </a:r>
            <a:r>
              <a:rPr lang="en-US" altLang="zh-TW" dirty="0"/>
              <a:t>dominate</a:t>
            </a:r>
            <a:r>
              <a:rPr lang="zh-TW" altLang="en-US" dirty="0"/>
              <a:t>的時候，</a:t>
            </a:r>
            <a:endParaRPr lang="en-US" altLang="zh-TW" dirty="0"/>
          </a:p>
          <a:p>
            <a:r>
              <a:rPr lang="en-US" altLang="zh-TW" dirty="0"/>
              <a:t>Area</a:t>
            </a:r>
            <a:r>
              <a:rPr lang="zh-TW" altLang="en-US" dirty="0"/>
              <a:t>會比較小，</a:t>
            </a:r>
            <a:endParaRPr lang="en-US" altLang="zh-TW" dirty="0"/>
          </a:p>
          <a:p>
            <a:r>
              <a:rPr lang="zh-TW" altLang="en-US" dirty="0"/>
              <a:t>當</a:t>
            </a:r>
            <a:r>
              <a:rPr lang="en-US" altLang="zh-TW" dirty="0"/>
              <a:t>HPWL</a:t>
            </a:r>
            <a:r>
              <a:rPr lang="zh-TW" altLang="en-US" dirty="0"/>
              <a:t> </a:t>
            </a:r>
            <a:r>
              <a:rPr lang="en-US" altLang="zh-TW" dirty="0"/>
              <a:t>weight</a:t>
            </a:r>
            <a:r>
              <a:rPr lang="zh-TW" altLang="en-US" dirty="0"/>
              <a:t>比較大的時候，</a:t>
            </a:r>
            <a:r>
              <a:rPr lang="en-US" altLang="zh-TW" dirty="0"/>
              <a:t>HPWL</a:t>
            </a:r>
            <a:r>
              <a:rPr lang="zh-TW" altLang="en-US" dirty="0"/>
              <a:t>總長會下降。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5998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這邊是討論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最小化目標不同的結果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/>
              <a:t>第一張表是以</a:t>
            </a:r>
            <a:r>
              <a:rPr lang="en-US" altLang="zh-TW" dirty="0"/>
              <a:t>area</a:t>
            </a:r>
            <a:r>
              <a:rPr lang="zh-TW" altLang="en-US" dirty="0"/>
              <a:t>最小化為目標</a:t>
            </a:r>
            <a:endParaRPr lang="en-US" altLang="zh-TW" dirty="0"/>
          </a:p>
          <a:p>
            <a:r>
              <a:rPr lang="zh-TW" altLang="en-US" dirty="0"/>
              <a:t>第二張表是</a:t>
            </a:r>
            <a:r>
              <a:rPr lang="en-US" altLang="zh-TW" dirty="0"/>
              <a:t>area</a:t>
            </a:r>
            <a:r>
              <a:rPr lang="zh-TW" altLang="en-US" dirty="0"/>
              <a:t>和</a:t>
            </a:r>
            <a:r>
              <a:rPr lang="en-US" altLang="zh-TW" dirty="0"/>
              <a:t>HPWL</a:t>
            </a:r>
            <a:r>
              <a:rPr lang="zh-TW" altLang="en-US" dirty="0"/>
              <a:t>兩項目標加總的最小化，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我們可以發現   在有考慮</a:t>
            </a:r>
            <a:r>
              <a:rPr lang="en-US" altLang="zh-TW" dirty="0"/>
              <a:t>HPWL</a:t>
            </a:r>
            <a:r>
              <a:rPr lang="zh-TW" altLang="en-US" dirty="0"/>
              <a:t>時</a:t>
            </a:r>
            <a:endParaRPr lang="en-US" altLang="zh-TW" dirty="0"/>
          </a:p>
          <a:p>
            <a:r>
              <a:rPr lang="en-US" altLang="zh-TW" dirty="0"/>
              <a:t>White Space</a:t>
            </a:r>
            <a:r>
              <a:rPr lang="zh-TW" altLang="en-US" dirty="0"/>
              <a:t>的大小會大於只考慮</a:t>
            </a:r>
            <a:r>
              <a:rPr lang="en-US" altLang="zh-TW" dirty="0"/>
              <a:t>area</a:t>
            </a:r>
            <a:r>
              <a:rPr lang="zh-TW" altLang="en-US" dirty="0"/>
              <a:t>的結果，</a:t>
            </a:r>
            <a:endParaRPr lang="en-US" altLang="zh-TW" dirty="0"/>
          </a:p>
          <a:p>
            <a:r>
              <a:rPr lang="zh-TW" altLang="en-US" dirty="0"/>
              <a:t>因此讓</a:t>
            </a:r>
            <a:r>
              <a:rPr lang="en-US" altLang="zh-TW" dirty="0"/>
              <a:t>routing</a:t>
            </a:r>
            <a:r>
              <a:rPr lang="zh-TW" altLang="en-US" dirty="0"/>
              <a:t>時有更多空間，</a:t>
            </a:r>
            <a:endParaRPr lang="en-US" altLang="zh-TW" dirty="0"/>
          </a:p>
          <a:p>
            <a:r>
              <a:rPr lang="zh-TW" altLang="en-US" dirty="0"/>
              <a:t>達到</a:t>
            </a:r>
            <a:r>
              <a:rPr lang="en-US" altLang="zh-TW" dirty="0"/>
              <a:t>HPWL</a:t>
            </a:r>
            <a:r>
              <a:rPr lang="zh-TW" altLang="en-US" dirty="0"/>
              <a:t>最小化的目標，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但同時</a:t>
            </a:r>
            <a:endParaRPr lang="en-US" altLang="zh-TW" dirty="0"/>
          </a:p>
          <a:p>
            <a:r>
              <a:rPr lang="en-US" altLang="zh-TW" dirty="0"/>
              <a:t>Avg Runtime</a:t>
            </a:r>
            <a:r>
              <a:rPr lang="zh-TW" altLang="en-US" dirty="0"/>
              <a:t>會變長，因為當完成一次</a:t>
            </a:r>
            <a:r>
              <a:rPr lang="en-US" altLang="zh-TW" dirty="0"/>
              <a:t>MOVE</a:t>
            </a:r>
            <a:r>
              <a:rPr lang="zh-TW" altLang="en-US" dirty="0"/>
              <a:t>時，</a:t>
            </a:r>
            <a:endParaRPr lang="en-US" altLang="zh-TW" dirty="0"/>
          </a:p>
          <a:p>
            <a:r>
              <a:rPr lang="zh-TW" altLang="en-US" dirty="0"/>
              <a:t>就要重新計算</a:t>
            </a:r>
            <a:r>
              <a:rPr lang="en-US" altLang="zh-TW" dirty="0"/>
              <a:t>HPWL</a:t>
            </a:r>
            <a:r>
              <a:rPr lang="zh-TW" altLang="en-US" dirty="0"/>
              <a:t>的大小。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7140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接下來我們討論有</a:t>
            </a:r>
            <a:r>
              <a:rPr lang="en-US" altLang="zh-TW" dirty="0"/>
              <a:t>fixed-outline constraints </a:t>
            </a:r>
            <a:r>
              <a:rPr lang="zh-TW" altLang="en-US" dirty="0"/>
              <a:t>時</a:t>
            </a:r>
            <a:endParaRPr lang="en-US" altLang="zh-TW" dirty="0"/>
          </a:p>
          <a:p>
            <a:r>
              <a:rPr lang="zh-TW" altLang="en-US" dirty="0"/>
              <a:t>利用</a:t>
            </a:r>
            <a:r>
              <a:rPr lang="en-US" altLang="zh-TW" dirty="0"/>
              <a:t> slack-based moves</a:t>
            </a:r>
            <a:r>
              <a:rPr lang="zh-TW" altLang="en-US" dirty="0"/>
              <a:t>的</a:t>
            </a:r>
            <a:r>
              <a:rPr lang="en-US" altLang="zh-TW" dirty="0"/>
              <a:t>SA</a:t>
            </a:r>
            <a:r>
              <a:rPr lang="zh-TW" altLang="en-US" dirty="0"/>
              <a:t>演算法，</a:t>
            </a:r>
            <a:endParaRPr lang="en-US" altLang="zh-TW" dirty="0"/>
          </a:p>
          <a:p>
            <a:r>
              <a:rPr lang="zh-TW" altLang="en-US" dirty="0"/>
              <a:t>並實驗在</a:t>
            </a:r>
            <a:r>
              <a:rPr lang="en-US" altLang="zh-TW" dirty="0"/>
              <a:t>n100</a:t>
            </a:r>
            <a:r>
              <a:rPr lang="zh-TW" altLang="en-US" dirty="0"/>
              <a:t> </a:t>
            </a:r>
            <a:r>
              <a:rPr lang="en-US" altLang="zh-TW" dirty="0"/>
              <a:t>benchmark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討論</a:t>
            </a:r>
            <a:r>
              <a:rPr lang="en-US" altLang="zh-TW" dirty="0"/>
              <a:t>fixed-outline</a:t>
            </a:r>
            <a:r>
              <a:rPr lang="zh-TW" altLang="en-US" dirty="0"/>
              <a:t>有不同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aspect ration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所產生的結果。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r>
              <a:rPr lang="zh-TW" altLang="en-US" dirty="0"/>
              <a:t>因為有</a:t>
            </a:r>
            <a:r>
              <a:rPr lang="en-US" altLang="zh-TW" dirty="0"/>
              <a:t>fixed-outline</a:t>
            </a:r>
            <a:r>
              <a:rPr lang="zh-TW" altLang="en-US" dirty="0"/>
              <a:t>的限制，</a:t>
            </a:r>
            <a:endParaRPr lang="en-US" altLang="zh-TW" dirty="0"/>
          </a:p>
          <a:p>
            <a:r>
              <a:rPr lang="zh-TW" altLang="en-US" dirty="0"/>
              <a:t>會使得</a:t>
            </a:r>
            <a:r>
              <a:rPr lang="en-US" altLang="zh-TW" dirty="0"/>
              <a:t>slack-based moves</a:t>
            </a:r>
            <a:r>
              <a:rPr lang="zh-TW" altLang="en-US" dirty="0"/>
              <a:t>的</a:t>
            </a:r>
            <a:r>
              <a:rPr lang="en-US" altLang="zh-TW" dirty="0"/>
              <a:t>SA</a:t>
            </a:r>
            <a:r>
              <a:rPr lang="zh-TW" altLang="en-US" dirty="0"/>
              <a:t>演算法有成功和失敗的可能，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論文中提到，</a:t>
            </a:r>
            <a:endParaRPr lang="en-US" altLang="zh-TW" dirty="0"/>
          </a:p>
          <a:p>
            <a:r>
              <a:rPr lang="zh-TW" altLang="en-US" dirty="0"/>
              <a:t>當我們的</a:t>
            </a:r>
            <a:r>
              <a:rPr lang="en-US" altLang="zh-TW" dirty="0"/>
              <a:t>floorplan</a:t>
            </a:r>
            <a:r>
              <a:rPr lang="zh-TW" altLang="en-US" dirty="0"/>
              <a:t>符合</a:t>
            </a:r>
            <a:r>
              <a:rPr lang="en-US" altLang="zh-TW" dirty="0"/>
              <a:t>fixed-outline</a:t>
            </a:r>
            <a:r>
              <a:rPr lang="zh-TW" altLang="en-US" dirty="0"/>
              <a:t>時，</a:t>
            </a:r>
            <a:endParaRPr lang="en-US" altLang="zh-TW" dirty="0"/>
          </a:p>
          <a:p>
            <a:r>
              <a:rPr lang="en-US" altLang="zh-TW" dirty="0"/>
              <a:t>SA</a:t>
            </a:r>
            <a:r>
              <a:rPr lang="zh-TW" altLang="en-US" dirty="0"/>
              <a:t>的過程就會提早停止，就將結果定義為成功，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反之，</a:t>
            </a:r>
            <a:endParaRPr lang="en-US" altLang="zh-TW" dirty="0"/>
          </a:p>
          <a:p>
            <a:r>
              <a:rPr lang="zh-TW" altLang="en-US" dirty="0"/>
              <a:t>當</a:t>
            </a:r>
            <a:r>
              <a:rPr lang="en-US" altLang="zh-TW" dirty="0"/>
              <a:t>SA</a:t>
            </a:r>
            <a:r>
              <a:rPr lang="zh-TW" altLang="en-US" dirty="0"/>
              <a:t>溫度已經達到最低溫度</a:t>
            </a:r>
            <a:endParaRPr lang="en-US" altLang="zh-TW" dirty="0"/>
          </a:p>
          <a:p>
            <a:r>
              <a:rPr lang="zh-TW" altLang="en-US" dirty="0"/>
              <a:t>而且還沒有符合</a:t>
            </a:r>
            <a:r>
              <a:rPr lang="en-US" altLang="zh-TW" dirty="0"/>
              <a:t>fixed-outline</a:t>
            </a:r>
            <a:r>
              <a:rPr lang="zh-TW" altLang="en-US" dirty="0"/>
              <a:t>的限制時，</a:t>
            </a:r>
            <a:endParaRPr lang="en-US" altLang="zh-TW" dirty="0"/>
          </a:p>
          <a:p>
            <a:r>
              <a:rPr lang="zh-TW" altLang="en-US" dirty="0"/>
              <a:t>我們結果定義為失敗。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而為了減少實驗誤差產生的</a:t>
            </a:r>
            <a:r>
              <a:rPr lang="en-US" altLang="zh-TW" dirty="0"/>
              <a:t>bias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在討論不同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aspect ration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時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會平均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次不同的結果。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6283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接著我們討論</a:t>
            </a:r>
            <a:r>
              <a:rPr lang="en-US" altLang="zh-TW" dirty="0"/>
              <a:t>floorplan</a:t>
            </a:r>
            <a:r>
              <a:rPr lang="zh-TW" altLang="en-US" dirty="0"/>
              <a:t>成功的機率，</a:t>
            </a:r>
            <a:endParaRPr lang="en-US" altLang="zh-TW" dirty="0"/>
          </a:p>
          <a:p>
            <a:r>
              <a:rPr lang="zh-TW" altLang="en-US" dirty="0"/>
              <a:t>這邊是實驗</a:t>
            </a:r>
            <a:r>
              <a:rPr lang="en-US" altLang="zh-TW" dirty="0"/>
              <a:t>3</a:t>
            </a:r>
            <a:r>
              <a:rPr lang="zh-TW" altLang="en-US" dirty="0"/>
              <a:t>種不同</a:t>
            </a:r>
            <a:r>
              <a:rPr lang="en-US" altLang="zh-TW" dirty="0"/>
              <a:t>objective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的結果，</a:t>
            </a:r>
            <a:endParaRPr lang="en-US" altLang="zh-TW" dirty="0"/>
          </a:p>
          <a:p>
            <a:r>
              <a:rPr lang="zh-TW" altLang="en-US" dirty="0"/>
              <a:t>橫軸是</a:t>
            </a:r>
            <a:r>
              <a:rPr lang="en-US" altLang="zh-TW" dirty="0"/>
              <a:t>fixed-outline</a:t>
            </a:r>
            <a:r>
              <a:rPr lang="zh-TW" altLang="en-US" dirty="0"/>
              <a:t>的</a:t>
            </a:r>
            <a:r>
              <a:rPr lang="en-US" altLang="zh-TW" dirty="0"/>
              <a:t>Aspect Ratio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縱軸是成功的機率，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可以由此圖看到當</a:t>
            </a:r>
            <a:r>
              <a:rPr lang="en-US" altLang="zh-TW" dirty="0"/>
              <a:t>Aspect Ratio</a:t>
            </a:r>
            <a:r>
              <a:rPr lang="zh-TW" altLang="en-US" dirty="0"/>
              <a:t>越大時，</a:t>
            </a:r>
            <a:endParaRPr lang="en-US" altLang="zh-TW" dirty="0"/>
          </a:p>
          <a:p>
            <a:r>
              <a:rPr lang="zh-TW" altLang="en-US" dirty="0"/>
              <a:t>成功的機率越低，</a:t>
            </a:r>
            <a:endParaRPr lang="en-US" altLang="zh-TW" dirty="0"/>
          </a:p>
          <a:p>
            <a:r>
              <a:rPr lang="zh-TW" altLang="en-US" dirty="0"/>
              <a:t>因為當</a:t>
            </a:r>
            <a:r>
              <a:rPr lang="en-US" altLang="zh-TW" dirty="0"/>
              <a:t>fixed-outline</a:t>
            </a:r>
            <a:r>
              <a:rPr lang="zh-TW" altLang="en-US" dirty="0"/>
              <a:t>的長寬不平均時，</a:t>
            </a:r>
            <a:endParaRPr lang="en-US" altLang="zh-TW" dirty="0"/>
          </a:p>
          <a:p>
            <a:r>
              <a:rPr lang="zh-TW" altLang="en-US" dirty="0"/>
              <a:t>會有其中一個方向的</a:t>
            </a:r>
            <a:r>
              <a:rPr lang="en-US" altLang="zh-TW" dirty="0"/>
              <a:t>slack</a:t>
            </a:r>
            <a:r>
              <a:rPr lang="zh-TW" altLang="en-US" dirty="0"/>
              <a:t>限制較嚴格，</a:t>
            </a:r>
            <a:endParaRPr lang="en-US" altLang="zh-TW" dirty="0"/>
          </a:p>
          <a:p>
            <a:r>
              <a:rPr lang="zh-TW" altLang="en-US" dirty="0"/>
              <a:t>也就是移動空間比較小。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0127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討論完成功的機率，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現在假設在成功的情況下，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比較再不同</a:t>
            </a:r>
            <a:r>
              <a:rPr lang="en-US" altLang="zh-TW" dirty="0"/>
              <a:t>Aspect Ratio</a:t>
            </a:r>
            <a:r>
              <a:rPr lang="zh-TW" altLang="en-US" dirty="0"/>
              <a:t>下的</a:t>
            </a:r>
            <a:r>
              <a:rPr lang="en-US" altLang="zh-TW" dirty="0"/>
              <a:t>runtime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Aspect Ratio</a:t>
            </a:r>
            <a:r>
              <a:rPr lang="zh-TW" altLang="en-US" dirty="0"/>
              <a:t>是指</a:t>
            </a:r>
            <a:r>
              <a:rPr lang="en-US" altLang="zh-TW" dirty="0"/>
              <a:t>fixed-outline</a:t>
            </a:r>
            <a:r>
              <a:rPr lang="zh-TW" altLang="en-US" dirty="0"/>
              <a:t>的輪廓，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可以由這張圖看到   當</a:t>
            </a:r>
            <a:r>
              <a:rPr lang="en-US" altLang="zh-TW" dirty="0"/>
              <a:t>Aspect Ratio</a:t>
            </a:r>
            <a:r>
              <a:rPr lang="zh-TW" altLang="en-US" dirty="0"/>
              <a:t>越大時，</a:t>
            </a:r>
            <a:endParaRPr lang="en-US" altLang="zh-TW" dirty="0"/>
          </a:p>
          <a:p>
            <a:r>
              <a:rPr lang="en-US" altLang="zh-TW" dirty="0"/>
              <a:t>Runtime</a:t>
            </a:r>
            <a:r>
              <a:rPr lang="zh-TW" altLang="en-US" dirty="0"/>
              <a:t>會越長，</a:t>
            </a:r>
            <a:endParaRPr lang="en-US" altLang="zh-TW" dirty="0"/>
          </a:p>
          <a:p>
            <a:r>
              <a:rPr lang="zh-TW" altLang="en-US" dirty="0"/>
              <a:t>因為當</a:t>
            </a:r>
            <a:r>
              <a:rPr lang="en-US" altLang="zh-TW" dirty="0"/>
              <a:t>fixed-outline</a:t>
            </a:r>
            <a:r>
              <a:rPr lang="zh-TW" altLang="en-US" dirty="0"/>
              <a:t>的長寬不平均時，</a:t>
            </a:r>
            <a:endParaRPr lang="en-US" altLang="zh-TW" dirty="0"/>
          </a:p>
          <a:p>
            <a:r>
              <a:rPr lang="zh-TW" altLang="en-US" dirty="0"/>
              <a:t>我們可以呼應上一張圖提到的其中一邊</a:t>
            </a:r>
            <a:r>
              <a:rPr lang="en-US" altLang="zh-TW" dirty="0"/>
              <a:t>slack</a:t>
            </a:r>
            <a:r>
              <a:rPr lang="zh-TW" altLang="en-US" dirty="0"/>
              <a:t>的限制會較嚴格，</a:t>
            </a:r>
            <a:endParaRPr lang="en-US" altLang="zh-TW" dirty="0"/>
          </a:p>
          <a:p>
            <a:r>
              <a:rPr lang="zh-TW" altLang="en-US" dirty="0"/>
              <a:t>所以才會需要較長的時間去符合限制。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90875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前面有提到說在</a:t>
            </a:r>
            <a:r>
              <a:rPr lang="en-US" altLang="zh-TW" dirty="0"/>
              <a:t>design  hierarchical  clustering</a:t>
            </a:r>
            <a:r>
              <a:rPr lang="zh-TW" altLang="en-US" dirty="0"/>
              <a:t>的過程中，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top-level</a:t>
            </a:r>
            <a:r>
              <a:rPr lang="zh-TW" altLang="en-US" dirty="0"/>
              <a:t>中的會有</a:t>
            </a:r>
            <a:r>
              <a:rPr lang="en-US" altLang="zh-TW" dirty="0"/>
              <a:t>15%</a:t>
            </a:r>
            <a:r>
              <a:rPr lang="zh-TW" altLang="en-US" dirty="0"/>
              <a:t>的</a:t>
            </a:r>
            <a:r>
              <a:rPr lang="en-US" altLang="zh-TW" dirty="0"/>
              <a:t>WS</a:t>
            </a:r>
            <a:r>
              <a:rPr lang="zh-TW" altLang="en-US" dirty="0"/>
              <a:t>限制，</a:t>
            </a:r>
            <a:endParaRPr lang="en-US" altLang="zh-TW" dirty="0"/>
          </a:p>
          <a:p>
            <a:r>
              <a:rPr lang="zh-TW" altLang="en-US" dirty="0"/>
              <a:t>但</a:t>
            </a:r>
            <a:r>
              <a:rPr lang="en-US" altLang="zh-TW" dirty="0"/>
              <a:t>WS</a:t>
            </a:r>
            <a:r>
              <a:rPr lang="zh-TW" altLang="en-US" dirty="0"/>
              <a:t>的大小會的影響</a:t>
            </a:r>
            <a:r>
              <a:rPr lang="en-US" altLang="zh-TW" dirty="0"/>
              <a:t>floorplan</a:t>
            </a:r>
            <a:r>
              <a:rPr lang="zh-TW" altLang="en-US" dirty="0"/>
              <a:t>成功的機率，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WS</a:t>
            </a:r>
            <a:r>
              <a:rPr lang="zh-TW" altLang="en-US" dirty="0"/>
              <a:t>愈大代表</a:t>
            </a:r>
            <a:r>
              <a:rPr lang="en-US" altLang="zh-TW" dirty="0"/>
              <a:t>Module</a:t>
            </a:r>
            <a:r>
              <a:rPr lang="zh-TW" altLang="en-US" dirty="0"/>
              <a:t>會越好擺放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當我們比較</a:t>
            </a:r>
            <a:r>
              <a:rPr lang="en-US" altLang="zh-TW" dirty="0"/>
              <a:t>white space</a:t>
            </a:r>
            <a:r>
              <a:rPr lang="zh-TW" altLang="en-US" dirty="0"/>
              <a:t>在</a:t>
            </a:r>
            <a:r>
              <a:rPr lang="en-US" altLang="zh-TW" dirty="0"/>
              <a:t>12%</a:t>
            </a:r>
            <a:r>
              <a:rPr lang="zh-TW" altLang="en-US" dirty="0"/>
              <a:t>和</a:t>
            </a:r>
            <a:r>
              <a:rPr lang="en-US" altLang="zh-TW" dirty="0"/>
              <a:t>15%</a:t>
            </a:r>
            <a:r>
              <a:rPr lang="zh-TW" altLang="en-US" dirty="0"/>
              <a:t>的情況，</a:t>
            </a:r>
            <a:endParaRPr lang="en-US" altLang="zh-TW" dirty="0"/>
          </a:p>
          <a:p>
            <a:r>
              <a:rPr lang="zh-TW" altLang="en-US" dirty="0"/>
              <a:t>我們先觀察左邊這張圖，</a:t>
            </a:r>
            <a:endParaRPr lang="en-US" altLang="zh-TW" dirty="0"/>
          </a:p>
          <a:p>
            <a:r>
              <a:rPr lang="zh-TW" altLang="en-US" dirty="0"/>
              <a:t>橫軸是</a:t>
            </a:r>
            <a:r>
              <a:rPr lang="en-US" altLang="zh-TW" dirty="0"/>
              <a:t>fixed-outline</a:t>
            </a:r>
            <a:r>
              <a:rPr lang="zh-TW" altLang="en-US" dirty="0"/>
              <a:t>的</a:t>
            </a:r>
            <a:r>
              <a:rPr lang="en-US" altLang="zh-TW" dirty="0"/>
              <a:t>Aspect Ratio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縱軸是成功的機率，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可以看到藍色的線，也就是</a:t>
            </a:r>
            <a:r>
              <a:rPr lang="en-US" altLang="zh-TW" dirty="0"/>
              <a:t>white space</a:t>
            </a:r>
            <a:r>
              <a:rPr lang="zh-TW" altLang="en-US" dirty="0"/>
              <a:t>比較大的時候，</a:t>
            </a:r>
            <a:endParaRPr lang="en-US" altLang="zh-TW" dirty="0"/>
          </a:p>
          <a:p>
            <a:r>
              <a:rPr lang="en-US" altLang="zh-TW" dirty="0"/>
              <a:t>block</a:t>
            </a:r>
            <a:r>
              <a:rPr lang="zh-TW" altLang="en-US" dirty="0"/>
              <a:t>就有更多空間可以移動，</a:t>
            </a:r>
            <a:endParaRPr lang="en-US" altLang="zh-TW" dirty="0"/>
          </a:p>
          <a:p>
            <a:r>
              <a:rPr lang="zh-TW" altLang="en-US" dirty="0"/>
              <a:t>成功機率就會比較大，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接著右邊這張，</a:t>
            </a:r>
            <a:endParaRPr lang="en-US" altLang="zh-TW" dirty="0"/>
          </a:p>
          <a:p>
            <a:r>
              <a:rPr lang="zh-TW" altLang="en-US" dirty="0"/>
              <a:t>橫軸是</a:t>
            </a:r>
            <a:r>
              <a:rPr lang="en-US" altLang="zh-TW" dirty="0"/>
              <a:t>fixed-outline</a:t>
            </a:r>
            <a:r>
              <a:rPr lang="zh-TW" altLang="en-US" dirty="0"/>
              <a:t>的</a:t>
            </a:r>
            <a:r>
              <a:rPr lang="en-US" altLang="zh-TW" dirty="0"/>
              <a:t>Aspect Ratio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縱軸是</a:t>
            </a:r>
            <a:r>
              <a:rPr lang="en-US" altLang="zh-TW" dirty="0"/>
              <a:t>Runtime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可以看到紅色這條線是</a:t>
            </a:r>
            <a:r>
              <a:rPr lang="en-US" altLang="zh-TW" dirty="0"/>
              <a:t>white space</a:t>
            </a:r>
            <a:r>
              <a:rPr lang="zh-TW" altLang="en-US" dirty="0"/>
              <a:t>較小的情況，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因為</a:t>
            </a:r>
            <a:r>
              <a:rPr lang="en-US" altLang="zh-TW" dirty="0"/>
              <a:t>white space</a:t>
            </a:r>
            <a:r>
              <a:rPr lang="zh-TW" altLang="en-US" dirty="0"/>
              <a:t>較小的時候  </a:t>
            </a:r>
            <a:r>
              <a:rPr lang="en-US" altLang="zh-TW" dirty="0"/>
              <a:t>block</a:t>
            </a:r>
            <a:r>
              <a:rPr lang="zh-TW" altLang="en-US" dirty="0"/>
              <a:t>移動的空間有限，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會比較難符合</a:t>
            </a:r>
            <a:r>
              <a:rPr lang="en-US" altLang="zh-TW" dirty="0"/>
              <a:t>fixed-outline</a:t>
            </a:r>
            <a:r>
              <a:rPr lang="zh-TW" altLang="en-US" dirty="0"/>
              <a:t>的限制，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因此</a:t>
            </a:r>
            <a:r>
              <a:rPr lang="en-US" altLang="zh-TW" dirty="0"/>
              <a:t>runtime</a:t>
            </a:r>
            <a:r>
              <a:rPr lang="zh-TW" altLang="en-US" dirty="0"/>
              <a:t>會比較長。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06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接下來要講的是這篇論文的背景</a:t>
            </a:r>
            <a:endParaRPr lang="en-US" altLang="zh-TW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1589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最後是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407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這篇論文中提出</a:t>
            </a:r>
            <a:r>
              <a:rPr lang="zh-TW" altLang="en-US" sz="1200" dirty="0">
                <a:latin typeface="+mn-lt"/>
                <a:cs typeface="+mn-cs"/>
              </a:rPr>
              <a:t>的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slack-based moves </a:t>
            </a: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可以被應用在大多數的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floorplan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的問題中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實驗結果得出，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選擇超過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Fixed-outline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長寬的加總，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作為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會得到較好的結果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7755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最後這個論文提出的演算法，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runtime</a:t>
            </a:r>
            <a:r>
              <a:rPr lang="zh-TW" altLang="en-US" dirty="0"/>
              <a:t>和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Solution quality 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也得到很好的結果，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我們比較同樣</a:t>
            </a:r>
            <a:r>
              <a:rPr lang="en-US" altLang="zh-TW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Floorplan </a:t>
            </a:r>
            <a:r>
              <a:rPr lang="zh-TW" alt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大約 </a:t>
            </a:r>
            <a:r>
              <a:rPr lang="en-US" altLang="zh-TW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30000 modules </a:t>
            </a:r>
            <a:r>
              <a:rPr lang="zh-TW" alt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的情況，</a:t>
            </a:r>
            <a:endParaRPr lang="en-US" altLang="zh-TW" sz="1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當使用論文中提到的</a:t>
            </a:r>
            <a:r>
              <a:rPr lang="en-US" altLang="zh-TW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Parquet-1</a:t>
            </a:r>
            <a:r>
              <a:rPr lang="zh-TW" alt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時，</a:t>
            </a:r>
            <a:r>
              <a:rPr lang="en-US" altLang="zh-TW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zh-TW" alt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明顯優於傳統</a:t>
            </a:r>
            <a:r>
              <a:rPr lang="en-US" altLang="zh-TW" sz="12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floorplanning</a:t>
            </a:r>
            <a:r>
              <a:rPr lang="zh-TW" alt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的辦法，</a:t>
            </a:r>
            <a:endParaRPr lang="en-US" altLang="zh-TW" sz="1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且</a:t>
            </a:r>
            <a:r>
              <a:rPr lang="en-US" altLang="zh-TW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Dead-space</a:t>
            </a:r>
            <a:r>
              <a:rPr lang="zh-TW" alt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也小於傳統</a:t>
            </a:r>
            <a:r>
              <a:rPr lang="en-US" altLang="zh-TW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floorplanning</a:t>
            </a:r>
            <a:r>
              <a:rPr lang="zh-TW" alt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TW" sz="1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1038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最後是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03158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最後放上</a:t>
            </a:r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02029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那我們的報告到這邊結束，</a:t>
            </a:r>
            <a:endParaRPr lang="en-US" altLang="zh-TW" dirty="0"/>
          </a:p>
          <a:p>
            <a:r>
              <a:rPr lang="zh-TW" altLang="en-US" dirty="0"/>
              <a:t>謝謝大家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670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在現代的晶片設計流程，會使用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hierarchy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的方式進行，我先解釋什麼是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design hierarchy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2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263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先舉傳統</a:t>
            </a:r>
            <a:r>
              <a:rPr lang="en-US" altLang="zh-TW" dirty="0" err="1"/>
              <a:t>floorplanning</a:t>
            </a:r>
            <a:r>
              <a:rPr lang="zh-TW" altLang="en-US" dirty="0"/>
              <a:t>的方法當例子，</a:t>
            </a:r>
            <a:endParaRPr lang="en-US" altLang="zh-TW" dirty="0"/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可以從圖中發現，單純以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作為優化目標的</a:t>
            </a:r>
            <a:r>
              <a:rPr lang="en-US" altLang="zh-TW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floorplanning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已經將整個晶片塞滿了，在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間留下了許多空隙，那這些空隙就是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white space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7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6784-C067-415A-A40A-144648282D6B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06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1824-8995-46EF-B01F-71EA7ED311F9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61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93D-AE78-4787-B267-08523B25F3A1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66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C0E3394-EC27-43FA-B855-0DEC5979D961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EE641D4-740A-44B7-BF23-04AB0EA29B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46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1ECE-513F-4354-9989-BE4F9FDB968C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21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B383-74CE-48FA-B29F-4915AE39057C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86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4014-B1BC-46E3-9257-549AEEF7E8B6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35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53DD-40CE-471C-BD66-274F180F7774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93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B0C-18BA-44AD-B2CA-A925D1AF00F4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49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6AD-E7C9-4CF5-B0EE-18DEA55B893B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88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9011-6075-4BA9-ADD2-26EA2DE4E34B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83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48E2-3E23-43A1-933D-AA3B1D7125FB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3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8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;p33">
            <a:extLst>
              <a:ext uri="{FF2B5EF4-FFF2-40B4-BE49-F238E27FC236}">
                <a16:creationId xmlns:a16="http://schemas.microsoft.com/office/drawing/2014/main" id="{B9C5C92D-1176-46EF-D36F-62F10BA46A51}"/>
              </a:ext>
            </a:extLst>
          </p:cNvPr>
          <p:cNvSpPr txBox="1">
            <a:spLocks/>
          </p:cNvSpPr>
          <p:nvPr/>
        </p:nvSpPr>
        <p:spPr>
          <a:xfrm>
            <a:off x="953466" y="1826116"/>
            <a:ext cx="10285067" cy="16572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>
                <a:latin typeface="+mn-lt"/>
              </a:rPr>
              <a:t>Fixed-outline Floorplanning : </a:t>
            </a:r>
          </a:p>
          <a:p>
            <a:r>
              <a:rPr lang="en-US" altLang="zh-TW" sz="4400" b="1" dirty="0">
                <a:latin typeface="+mn-lt"/>
              </a:rPr>
              <a:t>Enabling Hierarchical Design</a:t>
            </a:r>
            <a:endParaRPr lang="en-US" sz="4400" b="1" dirty="0">
              <a:latin typeface="+mn-lt"/>
              <a:ea typeface="Calibri" panose="020F0502020204030204" pitchFamily="34" charset="0"/>
              <a:cs typeface="Arial" panose="020B0604020202020204" pitchFamily="34" charset="0"/>
              <a:sym typeface="Fira Sans"/>
            </a:endParaRPr>
          </a:p>
        </p:txBody>
      </p:sp>
      <p:sp>
        <p:nvSpPr>
          <p:cNvPr id="5" name="Google Shape;266;p33">
            <a:extLst>
              <a:ext uri="{FF2B5EF4-FFF2-40B4-BE49-F238E27FC236}">
                <a16:creationId xmlns:a16="http://schemas.microsoft.com/office/drawing/2014/main" id="{1611C876-31F3-2EC8-002D-C4B759963AEA}"/>
              </a:ext>
            </a:extLst>
          </p:cNvPr>
          <p:cNvSpPr txBox="1">
            <a:spLocks/>
          </p:cNvSpPr>
          <p:nvPr/>
        </p:nvSpPr>
        <p:spPr>
          <a:xfrm>
            <a:off x="2331733" y="3483331"/>
            <a:ext cx="7528400" cy="187627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Group 3</a:t>
            </a:r>
          </a:p>
          <a:p>
            <a:r>
              <a:rPr lang="en-US" dirty="0">
                <a:ea typeface="微軟正黑體" panose="020B0604030504040204" pitchFamily="34" charset="-120"/>
                <a:cs typeface="Arial" panose="020B0604020202020204" pitchFamily="34" charset="0"/>
              </a:rPr>
              <a:t>EE4B 108501554</a:t>
            </a:r>
            <a:r>
              <a:rPr lang="zh-TW" altLang="en-US" dirty="0">
                <a:ea typeface="微軟正黑體" panose="020B0604030504040204" pitchFamily="34" charset="-120"/>
                <a:cs typeface="Arial" panose="020B0604020202020204" pitchFamily="34" charset="0"/>
              </a:rPr>
              <a:t> 陳威呈</a:t>
            </a:r>
            <a:endParaRPr lang="en-US" altLang="zh-TW" dirty="0"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dirty="0">
                <a:ea typeface="微軟正黑體" panose="020B0604030504040204" pitchFamily="34" charset="-120"/>
                <a:cs typeface="Arial" panose="020B0604020202020204" pitchFamily="34" charset="0"/>
              </a:rPr>
              <a:t>EE4B 108501023</a:t>
            </a:r>
            <a:r>
              <a:rPr lang="zh-TW" altLang="en-US" dirty="0">
                <a:ea typeface="微軟正黑體" panose="020B0604030504040204" pitchFamily="34" charset="-120"/>
                <a:cs typeface="Arial" panose="020B0604020202020204" pitchFamily="34" charset="0"/>
              </a:rPr>
              <a:t> 李品賢</a:t>
            </a:r>
            <a:endParaRPr lang="en-US" altLang="zh-TW" dirty="0"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dirty="0">
                <a:ea typeface="微軟正黑體" panose="020B0604030504040204" pitchFamily="34" charset="-120"/>
                <a:cs typeface="Arial" panose="020B0604020202020204" pitchFamily="34" charset="0"/>
              </a:rPr>
              <a:t>EE4B 108501537 </a:t>
            </a:r>
            <a:r>
              <a:rPr lang="zh-TW" altLang="en-US" dirty="0">
                <a:ea typeface="微軟正黑體" panose="020B0604030504040204" pitchFamily="34" charset="-120"/>
                <a:cs typeface="Arial" panose="020B0604020202020204" pitchFamily="34" charset="0"/>
              </a:rPr>
              <a:t>蔡雨蓁</a:t>
            </a:r>
          </a:p>
          <a:p>
            <a:pPr algn="r"/>
            <a:endParaRPr lang="zh-TW" alt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27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7511012" y="1670651"/>
            <a:ext cx="3080770" cy="4832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Fixed-outline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floorplanning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內容版面配置區 4"/>
          <p:cNvPicPr>
            <a:picLocks noChangeAspect="1"/>
          </p:cNvPicPr>
          <p:nvPr/>
        </p:nvPicPr>
        <p:blipFill rotWithShape="1">
          <a:blip r:embed="rId3"/>
          <a:srcRect l="48722" t="9642" b="7153"/>
          <a:stretch/>
        </p:blipFill>
        <p:spPr>
          <a:xfrm>
            <a:off x="6319277" y="2374899"/>
            <a:ext cx="5464241" cy="33874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694" r="51000" b="6646"/>
          <a:stretch/>
        </p:blipFill>
        <p:spPr>
          <a:xfrm>
            <a:off x="727332" y="2374899"/>
            <a:ext cx="5193232" cy="338744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76894" y="3276600"/>
            <a:ext cx="3166506" cy="2299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193246" y="1670651"/>
            <a:ext cx="2096814" cy="4832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Top-level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14094" y="3312160"/>
            <a:ext cx="3166506" cy="2299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023360" y="3970020"/>
            <a:ext cx="533400" cy="99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023360" y="4175760"/>
            <a:ext cx="533400" cy="152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596640" y="4360741"/>
            <a:ext cx="960120" cy="752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608150" y="3895209"/>
            <a:ext cx="1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Big soft modules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36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25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Introduction</a:t>
            </a:r>
          </a:p>
          <a:p>
            <a:pPr marL="508000" lvl="1" indent="-254000" algn="just">
              <a:lnSpc>
                <a:spcPct val="25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250000"/>
              </a:lnSpc>
              <a:spcBef>
                <a:spcPts val="0"/>
              </a:spcBef>
              <a:buClr>
                <a:schemeClr val="tx1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25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53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Better Local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250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Slack-Based Moves</a:t>
            </a:r>
          </a:p>
          <a:p>
            <a:pPr marL="508000" lvl="1" indent="-254000" algn="just">
              <a:lnSpc>
                <a:spcPct val="250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Handling Soft Blocks Using Slack Information</a:t>
            </a:r>
          </a:p>
          <a:p>
            <a:pPr marL="508000" lvl="1" indent="-254000" algn="just">
              <a:lnSpc>
                <a:spcPct val="250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 Minimization</a:t>
            </a:r>
          </a:p>
          <a:p>
            <a:pPr marL="508000" lvl="1" indent="-254000" algn="just">
              <a:lnSpc>
                <a:spcPct val="250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Fixed-Outline Constraints</a:t>
            </a:r>
          </a:p>
          <a:p>
            <a:pPr marL="254000" lvl="1" indent="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None/>
            </a:pP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B90698-14B0-59BC-67E3-919C9F5CAC70}"/>
              </a:ext>
            </a:extLst>
          </p:cNvPr>
          <p:cNvSpPr/>
          <p:nvPr/>
        </p:nvSpPr>
        <p:spPr>
          <a:xfrm>
            <a:off x="8059765" y="3497489"/>
            <a:ext cx="1980000" cy="180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DE4D96-918A-B800-0C98-BFCFF783445C}"/>
              </a:ext>
            </a:extLst>
          </p:cNvPr>
          <p:cNvSpPr/>
          <p:nvPr/>
        </p:nvSpPr>
        <p:spPr>
          <a:xfrm>
            <a:off x="8850909" y="3497943"/>
            <a:ext cx="1188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17F2C0-4F4E-CBE6-FF40-5F30E31466AF}"/>
              </a:ext>
            </a:extLst>
          </p:cNvPr>
          <p:cNvSpPr/>
          <p:nvPr/>
        </p:nvSpPr>
        <p:spPr>
          <a:xfrm>
            <a:off x="8059765" y="4758033"/>
            <a:ext cx="1260000" cy="539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74A380-6F81-FA5D-4345-05708313A713}"/>
              </a:ext>
            </a:extLst>
          </p:cNvPr>
          <p:cNvSpPr/>
          <p:nvPr/>
        </p:nvSpPr>
        <p:spPr>
          <a:xfrm>
            <a:off x="8059310" y="4220210"/>
            <a:ext cx="684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D2DD32-9523-F37E-845E-7A34B800EE3B}"/>
              </a:ext>
            </a:extLst>
          </p:cNvPr>
          <p:cNvSpPr/>
          <p:nvPr/>
        </p:nvSpPr>
        <p:spPr>
          <a:xfrm>
            <a:off x="8057951" y="3497133"/>
            <a:ext cx="468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8CF458-4512-F9E7-48A0-E69E0ECA08CE}"/>
              </a:ext>
            </a:extLst>
          </p:cNvPr>
          <p:cNvSpPr/>
          <p:nvPr/>
        </p:nvSpPr>
        <p:spPr>
          <a:xfrm>
            <a:off x="8743154" y="4218836"/>
            <a:ext cx="1008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A6E17C-3EE2-AC27-1016-38B87DB0B237}"/>
              </a:ext>
            </a:extLst>
          </p:cNvPr>
          <p:cNvSpPr/>
          <p:nvPr/>
        </p:nvSpPr>
        <p:spPr>
          <a:xfrm>
            <a:off x="8527365" y="3822538"/>
            <a:ext cx="324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511612E-18C2-A13E-DEC5-A58C8992E8DA}"/>
              </a:ext>
            </a:extLst>
          </p:cNvPr>
          <p:cNvCxnSpPr/>
          <p:nvPr/>
        </p:nvCxnSpPr>
        <p:spPr>
          <a:xfrm flipV="1">
            <a:off x="9772251" y="3314021"/>
            <a:ext cx="288000" cy="37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24790A7-46D9-0E6F-F08F-D68A444AC5C6}"/>
              </a:ext>
            </a:extLst>
          </p:cNvPr>
          <p:cNvSpPr txBox="1"/>
          <p:nvPr/>
        </p:nvSpPr>
        <p:spPr>
          <a:xfrm>
            <a:off x="10171659" y="3106989"/>
            <a:ext cx="118214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excessive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A1CDDE4-99C6-486C-3A06-2A3745917421}"/>
              </a:ext>
            </a:extLst>
          </p:cNvPr>
          <p:cNvSpPr/>
          <p:nvPr/>
        </p:nvSpPr>
        <p:spPr>
          <a:xfrm>
            <a:off x="8059122" y="2958101"/>
            <a:ext cx="1692000" cy="2340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81D0E09-F08D-3BA7-44F1-4E34265B6FC0}"/>
              </a:ext>
            </a:extLst>
          </p:cNvPr>
          <p:cNvSpPr txBox="1"/>
          <p:nvPr/>
        </p:nvSpPr>
        <p:spPr>
          <a:xfrm>
            <a:off x="7956447" y="2307257"/>
            <a:ext cx="1897349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0" lvl="1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</a:pP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Fixed-Outline</a:t>
            </a:r>
          </a:p>
        </p:txBody>
      </p:sp>
    </p:spTree>
    <p:extLst>
      <p:ext uri="{BB962C8B-B14F-4D97-AF65-F5344CB8AC3E}">
        <p14:creationId xmlns:p14="http://schemas.microsoft.com/office/powerpoint/2010/main" val="412617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25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Introduction</a:t>
            </a:r>
          </a:p>
          <a:p>
            <a:pPr marL="508000" lvl="1" indent="-254000" algn="just">
              <a:lnSpc>
                <a:spcPct val="25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25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250000"/>
              </a:lnSpc>
              <a:spcBef>
                <a:spcPts val="0"/>
              </a:spcBef>
              <a:buClr>
                <a:schemeClr val="tx1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60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0E519-9519-3999-6227-548A7891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045039-8793-FE4F-73D2-346A89455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Applicable to most </a:t>
                </a:r>
                <a:r>
                  <a:rPr lang="en-US" altLang="zh-TW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floorplanner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implementations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Our floorplanner is competitive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 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Runtime 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 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Solution quality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045039-8793-FE4F-73D2-346A89455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07F573C-81AE-9B6A-428A-5E41C1971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74584"/>
              </p:ext>
            </p:extLst>
          </p:nvPr>
        </p:nvGraphicFramePr>
        <p:xfrm>
          <a:off x="1523188" y="4155953"/>
          <a:ext cx="9145623" cy="170472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048541">
                  <a:extLst>
                    <a:ext uri="{9D8B030D-6E8A-4147-A177-3AD203B41FA5}">
                      <a16:colId xmlns:a16="http://schemas.microsoft.com/office/drawing/2014/main" val="3000902024"/>
                    </a:ext>
                  </a:extLst>
                </a:gridCol>
                <a:gridCol w="3048541">
                  <a:extLst>
                    <a:ext uri="{9D8B030D-6E8A-4147-A177-3AD203B41FA5}">
                      <a16:colId xmlns:a16="http://schemas.microsoft.com/office/drawing/2014/main" val="3968636535"/>
                    </a:ext>
                  </a:extLst>
                </a:gridCol>
                <a:gridCol w="3048541">
                  <a:extLst>
                    <a:ext uri="{9D8B030D-6E8A-4147-A177-3AD203B41FA5}">
                      <a16:colId xmlns:a16="http://schemas.microsoft.com/office/drawing/2014/main" val="3788202737"/>
                    </a:ext>
                  </a:extLst>
                </a:gridCol>
              </a:tblGrid>
              <a:tr h="5255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Floorplan 32498 blocks 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309" marR="76309" marT="38154" marB="381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Runtime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309" marR="76309" marT="38154" marB="381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Dead-space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309" marR="76309" marT="38154" marB="381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65456"/>
                  </a:ext>
                </a:extLst>
              </a:tr>
              <a:tr h="5255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Parquet-1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309" marR="76309" marT="38154" marB="381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 mins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309" marR="76309" marT="38154" marB="381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17.44%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309" marR="76309" marT="38154" marB="381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310622"/>
                  </a:ext>
                </a:extLst>
              </a:tr>
              <a:tr h="5255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Classical 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floorplanning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309" marR="76309" marT="38154" marB="381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1070 mins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309" marR="76309" marT="38154" marB="381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55.62%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309" marR="76309" marT="38154" marB="381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238812"/>
                  </a:ext>
                </a:extLst>
              </a:tr>
            </a:tbl>
          </a:graphicData>
        </a:graphic>
      </p:graphicFrame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C047AD-CB09-A1ED-0F1C-26D52256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0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616F03-FE64-613D-959F-461DA197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1652"/>
            <a:ext cx="10515600" cy="7346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5A8F87-5F8B-8178-AC1B-3CEDDFAA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17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;p33">
            <a:extLst>
              <a:ext uri="{FF2B5EF4-FFF2-40B4-BE49-F238E27FC236}">
                <a16:creationId xmlns:a16="http://schemas.microsoft.com/office/drawing/2014/main" id="{B9C5C92D-1176-46EF-D36F-62F10BA46A51}"/>
              </a:ext>
            </a:extLst>
          </p:cNvPr>
          <p:cNvSpPr txBox="1">
            <a:spLocks/>
          </p:cNvSpPr>
          <p:nvPr/>
        </p:nvSpPr>
        <p:spPr>
          <a:xfrm>
            <a:off x="953466" y="1826116"/>
            <a:ext cx="10285067" cy="16572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>
                <a:latin typeface="+mn-lt"/>
              </a:rPr>
              <a:t>Fixed-outline Floorplanning : </a:t>
            </a:r>
          </a:p>
          <a:p>
            <a:r>
              <a:rPr lang="en-US" altLang="zh-TW" sz="4400" b="1" dirty="0">
                <a:latin typeface="+mn-lt"/>
              </a:rPr>
              <a:t>Enabling Hierarchical Design</a:t>
            </a:r>
            <a:endParaRPr lang="en-US" sz="4400" b="1" dirty="0">
              <a:latin typeface="+mn-lt"/>
              <a:ea typeface="Calibri" panose="020F0502020204030204" pitchFamily="34" charset="0"/>
              <a:cs typeface="Arial" panose="020B0604020202020204" pitchFamily="34" charset="0"/>
              <a:sym typeface="Fira Sans"/>
            </a:endParaRPr>
          </a:p>
        </p:txBody>
      </p:sp>
      <p:sp>
        <p:nvSpPr>
          <p:cNvPr id="5" name="Google Shape;266;p33">
            <a:extLst>
              <a:ext uri="{FF2B5EF4-FFF2-40B4-BE49-F238E27FC236}">
                <a16:creationId xmlns:a16="http://schemas.microsoft.com/office/drawing/2014/main" id="{1611C876-31F3-2EC8-002D-C4B759963AEA}"/>
              </a:ext>
            </a:extLst>
          </p:cNvPr>
          <p:cNvSpPr txBox="1">
            <a:spLocks/>
          </p:cNvSpPr>
          <p:nvPr/>
        </p:nvSpPr>
        <p:spPr>
          <a:xfrm>
            <a:off x="2331733" y="3483331"/>
            <a:ext cx="7528400" cy="187627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Group 3</a:t>
            </a:r>
          </a:p>
          <a:p>
            <a:r>
              <a:rPr lang="en-US" dirty="0">
                <a:ea typeface="微軟正黑體" panose="020B0604030504040204" pitchFamily="34" charset="-120"/>
                <a:cs typeface="Arial" panose="020B0604020202020204" pitchFamily="34" charset="0"/>
              </a:rPr>
              <a:t>EE4B 108501554</a:t>
            </a:r>
            <a:r>
              <a:rPr lang="zh-TW" altLang="en-US" dirty="0">
                <a:ea typeface="微軟正黑體" panose="020B0604030504040204" pitchFamily="34" charset="-120"/>
                <a:cs typeface="Arial" panose="020B0604020202020204" pitchFamily="34" charset="0"/>
              </a:rPr>
              <a:t> 陳威呈</a:t>
            </a:r>
            <a:endParaRPr lang="en-US" altLang="zh-TW" dirty="0"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dirty="0">
                <a:ea typeface="微軟正黑體" panose="020B0604030504040204" pitchFamily="34" charset="-120"/>
                <a:cs typeface="Arial" panose="020B0604020202020204" pitchFamily="34" charset="0"/>
              </a:rPr>
              <a:t>EE4B 108501023</a:t>
            </a:r>
            <a:r>
              <a:rPr lang="zh-TW" altLang="en-US" dirty="0">
                <a:ea typeface="微軟正黑體" panose="020B0604030504040204" pitchFamily="34" charset="-120"/>
                <a:cs typeface="Arial" panose="020B0604020202020204" pitchFamily="34" charset="0"/>
              </a:rPr>
              <a:t> 李品賢</a:t>
            </a:r>
            <a:endParaRPr lang="en-US" altLang="zh-TW" dirty="0"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dirty="0">
                <a:ea typeface="微軟正黑體" panose="020B0604030504040204" pitchFamily="34" charset="-120"/>
                <a:cs typeface="Arial" panose="020B0604020202020204" pitchFamily="34" charset="0"/>
              </a:rPr>
              <a:t>EE4B 108501537 </a:t>
            </a:r>
            <a:r>
              <a:rPr lang="zh-TW" altLang="en-US" dirty="0">
                <a:ea typeface="微軟正黑體" panose="020B0604030504040204" pitchFamily="34" charset="-120"/>
                <a:cs typeface="Arial" panose="020B0604020202020204" pitchFamily="34" charset="0"/>
              </a:rPr>
              <a:t>蔡雨蓁</a:t>
            </a:r>
          </a:p>
          <a:p>
            <a:pPr algn="r"/>
            <a:endParaRPr lang="zh-TW" alt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4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Abstract 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Introduction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Empirical Validation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Reference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375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Abstract 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Introduction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Empirical Validation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Reference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308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665038" y="4473859"/>
            <a:ext cx="36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665457" y="3392569"/>
            <a:ext cx="1797607" cy="1801935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cs typeface="Calibri" panose="020F0502020204030204" pitchFamily="34" charset="0"/>
              </a:rPr>
              <a:t>New fixed-outline floorplan formulation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cs typeface="Calibri" panose="020F0502020204030204" pitchFamily="34" charset="0"/>
              </a:rPr>
              <a:t>New objective functions to drive </a:t>
            </a:r>
            <a:r>
              <a:rPr lang="en-US" altLang="zh-TW" sz="2400" b="1" dirty="0">
                <a:cs typeface="Calibri" panose="020F0502020204030204" pitchFamily="34" charset="0"/>
              </a:rPr>
              <a:t>simulated annealing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cs typeface="Calibri" panose="020F0502020204030204" pitchFamily="34" charset="0"/>
              </a:rPr>
              <a:t>New types of moves that better guide local search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cs typeface="Calibri" panose="020F0502020204030204" pitchFamily="34" charset="0"/>
              </a:rPr>
              <a:t>Based on the notion of floorplan </a:t>
            </a:r>
            <a:r>
              <a:rPr lang="en-US" altLang="zh-TW" sz="2400" b="1" dirty="0">
                <a:solidFill>
                  <a:srgbClr val="FF0000"/>
                </a:solidFill>
                <a:cs typeface="Calibri" panose="020F0502020204030204" pitchFamily="34" charset="0"/>
              </a:rPr>
              <a:t>slack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zh-TW" altLang="en-US" sz="2400" dirty="0"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025457" y="3393231"/>
            <a:ext cx="36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9383859" y="3761535"/>
            <a:ext cx="10792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665457" y="3393859"/>
            <a:ext cx="36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023859" y="4113859"/>
            <a:ext cx="144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665457" y="3393214"/>
            <a:ext cx="360000" cy="10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027669" y="4113214"/>
            <a:ext cx="1440000" cy="10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887666" y="3243230"/>
            <a:ext cx="633984" cy="10058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665038" y="4473214"/>
            <a:ext cx="360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411987" y="3523353"/>
            <a:ext cx="102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Lower</a:t>
            </a:r>
          </a:p>
          <a:p>
            <a:pPr algn="ctr"/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density</a:t>
            </a:r>
            <a:endParaRPr lang="zh-TW" altLang="en-US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77EF1DA6-99E3-42FD-1979-21872CB9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19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8" grpId="0" animBg="1"/>
      <p:bldP spid="10" grpId="0" animBg="1"/>
      <p:bldP spid="25" grpId="0" animBg="1"/>
      <p:bldP spid="27" grpId="0" animBg="1"/>
      <p:bldP spid="28" grpId="0" animBg="1"/>
      <p:bldP spid="30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250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Introduction</a:t>
            </a:r>
          </a:p>
          <a:p>
            <a:pPr marL="508000" lvl="1" indent="-254000" algn="just">
              <a:lnSpc>
                <a:spcPct val="250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250000"/>
              </a:lnSpc>
              <a:spcBef>
                <a:spcPts val="0"/>
              </a:spcBef>
              <a:buClr>
                <a:srgbClr val="22423D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250000"/>
              </a:lnSpc>
              <a:spcBef>
                <a:spcPts val="0"/>
              </a:spcBef>
              <a:buClr>
                <a:srgbClr val="22423D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94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Improvement : 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improvements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Optimization of aspect ratios of soft blocks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Better computation time by using </a:t>
            </a:r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 pairs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411703-AD0C-493E-A59A-D364E53E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771" y="3417003"/>
            <a:ext cx="1894505" cy="17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801666" y="2401781"/>
            <a:ext cx="2150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Sequence pair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endParaRPr lang="en-US" altLang="zh-TW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(&lt;A, B, C&gt;, &lt;B, C, A&gt;)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A123EF-6191-3EBC-80AB-8863574B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58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Abstract 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Introduction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Empirical Validation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Reference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116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Classical Outline-Free Floorplanning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Modern Fixed-Outline Floorplanning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52A2EF-DF6D-85EE-B1EC-1E9E630E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05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Classical Outline-Free Floorplanning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Modern Fixed-Outline Floorplanning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BC81E2-FD03-299F-282B-421DF67D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211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Classical Outline-Free Floorplanning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Movable block tend to have fixed aspect ratio. </a:t>
            </a:r>
          </a:p>
          <a:p>
            <a:pPr>
              <a:lnSpc>
                <a:spcPct val="200000"/>
              </a:lnSpc>
            </a:pP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Half-perimeter </a:t>
            </a:r>
            <a:r>
              <a:rPr lang="en-US" altLang="zh-TW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 (HPWL)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is often used.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Simplicity and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relative accuracy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The wide use of </a:t>
            </a: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multilayer over-the-cell routing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More nets are routed with shortest paths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fig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2"/>
          <a:stretch/>
        </p:blipFill>
        <p:spPr bwMode="auto">
          <a:xfrm>
            <a:off x="7689728" y="4205096"/>
            <a:ext cx="3804827" cy="180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409" y="1825625"/>
            <a:ext cx="2149463" cy="1956012"/>
          </a:xfrm>
          <a:prstGeom prst="rect">
            <a:avLst/>
          </a:prstGeom>
        </p:spPr>
      </p:pic>
      <p:sp>
        <p:nvSpPr>
          <p:cNvPr id="5" name="向上箭號 4"/>
          <p:cNvSpPr/>
          <p:nvPr/>
        </p:nvSpPr>
        <p:spPr>
          <a:xfrm>
            <a:off x="10337181" y="5998914"/>
            <a:ext cx="490654" cy="5942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F269E-DB52-78A2-ADB8-E13A8A57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7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Classical Outline-Free Floorplanning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67861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At least one </a:t>
            </a: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area-minimal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placement can be represented</a:t>
            </a:r>
          </a:p>
          <a:p>
            <a:pPr>
              <a:lnSpc>
                <a:spcPct val="200000"/>
              </a:lnSpc>
            </a:pP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Not hold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for objectives that include </a:t>
            </a:r>
            <a:r>
              <a:rPr lang="en-US" altLang="zh-TW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endParaRPr lang="en-US" altLang="zh-TW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Few nets can be routed with shortest paths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May not capture any minimum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solutions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Difficulty in multi-objective optimization</a:t>
            </a:r>
          </a:p>
        </p:txBody>
      </p:sp>
      <p:sp>
        <p:nvSpPr>
          <p:cNvPr id="23" name="矩形 22"/>
          <p:cNvSpPr/>
          <p:nvPr/>
        </p:nvSpPr>
        <p:spPr>
          <a:xfrm>
            <a:off x="9197378" y="2715029"/>
            <a:ext cx="72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14330" y="2715029"/>
            <a:ext cx="72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9866648" y="2875996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866648" y="3522553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9236426" y="2207409"/>
            <a:ext cx="1358736" cy="331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Unroutable</a:t>
            </a:r>
            <a:endParaRPr lang="zh-TW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867037" y="4644771"/>
            <a:ext cx="72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177677" y="4644771"/>
            <a:ext cx="72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10133195" y="4811391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9538117" y="5455804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肘形接點 31"/>
          <p:cNvCxnSpPr>
            <a:stCxn id="31" idx="6"/>
            <a:endCxn id="30" idx="2"/>
          </p:cNvCxnSpPr>
          <p:nvPr/>
        </p:nvCxnSpPr>
        <p:spPr>
          <a:xfrm flipV="1">
            <a:off x="9628117" y="4856391"/>
            <a:ext cx="505078" cy="644413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9239793" y="4152048"/>
            <a:ext cx="1358736" cy="331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Routable</a:t>
            </a:r>
            <a:endParaRPr lang="zh-TW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F90C0E-795A-451B-6B58-ADFE05E2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3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Classical Outline-Free Floorplanning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Modern Fixed-Outline Floorplanning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C67206-6BCD-6A78-F90C-72B97730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210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Modern Fixed-Outline Floorplanning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Modern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ASIC design flows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Imply fixed-die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floorplanning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rather than the variable-die style</a:t>
            </a:r>
            <a:endParaRPr lang="en-US" altLang="zh-TW" sz="2400" strike="sngStrik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Modern design flows use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hierarchy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as a mean to </a:t>
            </a: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reduce the complexity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541520" y="4761181"/>
            <a:ext cx="3108960" cy="736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design hierarchy? </a:t>
            </a:r>
            <a:endParaRPr lang="zh-TW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0E955B-BBEB-B377-3782-95BD7864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61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White space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圓角矩形 3"/>
              <p:cNvSpPr/>
              <p:nvPr/>
            </p:nvSpPr>
            <p:spPr>
              <a:xfrm>
                <a:off x="7473636" y="2568942"/>
                <a:ext cx="3108960" cy="144349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White space ratio</a:t>
                </a:r>
              </a:p>
              <a:p>
                <a:pPr algn="ctr">
                  <a:defRPr/>
                </a:pPr>
                <a:endParaRPr lang="en-US" altLang="zh-TW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white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space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sum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module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areas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636" y="2568942"/>
                <a:ext cx="3108960" cy="144349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Decap allocation for 2-D floorplan of n50. Whitespaces are shown in... | 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87" y="1738632"/>
            <a:ext cx="44756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EF3FB2-6C80-B580-6DD9-115D7659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27</a:t>
            </a:fld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564160" y="4920343"/>
            <a:ext cx="533400" cy="3454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564160" y="5408192"/>
            <a:ext cx="533400" cy="152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6237848" y="5719067"/>
            <a:ext cx="859712" cy="2285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277877" y="518701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Shaded rectangle</a:t>
            </a:r>
          </a:p>
          <a:p>
            <a:r>
              <a:rPr lang="en-US" altLang="zh-TW" dirty="0"/>
              <a:t>= white space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25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Floorplan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w/o Hierarchy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565"/>
          <a:stretch/>
        </p:blipFill>
        <p:spPr>
          <a:xfrm>
            <a:off x="2829819" y="1728973"/>
            <a:ext cx="6532361" cy="440341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76479" y="1728973"/>
            <a:ext cx="2433921" cy="297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015B182-E5A9-B750-B2DB-AFC6A107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5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250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Introduction</a:t>
            </a:r>
          </a:p>
          <a:p>
            <a:pPr marL="508000" lvl="1" indent="-254000" algn="just">
              <a:lnSpc>
                <a:spcPct val="25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25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25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81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7378480" y="1477138"/>
            <a:ext cx="3080770" cy="4832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Fixed-outline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floorplanning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內容版面配置區 4"/>
          <p:cNvPicPr>
            <a:picLocks noChangeAspect="1"/>
          </p:cNvPicPr>
          <p:nvPr/>
        </p:nvPicPr>
        <p:blipFill rotWithShape="1">
          <a:blip r:embed="rId3"/>
          <a:srcRect l="48722" b="7153"/>
          <a:stretch/>
        </p:blipFill>
        <p:spPr>
          <a:xfrm>
            <a:off x="6319277" y="1982349"/>
            <a:ext cx="5464241" cy="378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1000" b="6646"/>
          <a:stretch/>
        </p:blipFill>
        <p:spPr>
          <a:xfrm>
            <a:off x="727332" y="1982349"/>
            <a:ext cx="5193232" cy="3780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363240" y="2134020"/>
            <a:ext cx="2273520" cy="240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76894" y="3276600"/>
            <a:ext cx="3166506" cy="2299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191778" y="1483901"/>
            <a:ext cx="2096814" cy="4832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Top-level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44402" y="5805784"/>
            <a:ext cx="295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Aspect ratio: 0.75 - 1.5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White space ratio: 15%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14094" y="3312160"/>
            <a:ext cx="3166506" cy="2299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023360" y="3970020"/>
            <a:ext cx="533400" cy="99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023360" y="4175760"/>
            <a:ext cx="533400" cy="152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596640" y="4360741"/>
            <a:ext cx="960120" cy="752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608150" y="3895209"/>
            <a:ext cx="1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Big soft modules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13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6" grpId="0"/>
      <p:bldP spid="15" grpId="0" animBg="1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Modern Fixed-Outline Floorplanning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Modern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ASIC design flows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Imply fixed-die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floorplanning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rather than the variable-die style.</a:t>
            </a:r>
            <a:r>
              <a:rPr lang="en-US" altLang="zh-TW" sz="2400" strike="sngStrik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Modern design flows use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hierarchy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as a mean to </a:t>
            </a: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reduce the complexity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CA8BCC-5A23-353F-8CFE-B1B30A37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85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Modern Fixed-Outline Floorplanning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The objective is to minimize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subject to: 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 fixed floorplan outlines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Perhaps zero whitespace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Multi-objective minimization of area and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via linear combinations, is no longer an issue since </a:t>
            </a: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whitespace is fixed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6DA254-38F6-123C-8EC8-D08ABDF6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979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Abstract 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Introduction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Empirical Validation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Reference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50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Sequence pair (X, Y)	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7D7361-B046-DE0D-0FFF-788CDDDE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33</a:t>
            </a:fld>
            <a:endParaRPr lang="zh-TW" altLang="en-US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D21A5295-870C-48C1-AF3C-15B13992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30" y="1691077"/>
            <a:ext cx="10515600" cy="4964668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(&lt;...,a,...,b,...&gt;, &lt;...,a,...,b,...&gt;) → a is left of b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(&lt;...,a,...,b,...&gt;, &lt;...,b,...,a,...&gt;) → a is above b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(&lt;A, B, C&gt;, &lt;B, C, A&gt;) 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6411703-AD0C-493E-A59A-D364E53E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704" y="3743831"/>
            <a:ext cx="3162591" cy="297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288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Manipulating the sequence pair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Original sequence pair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b, c, d,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&gt;, &lt;c,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d,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b&gt;)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Move module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close to block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in the floorplan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b, c, d&gt;, &lt;c,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d, b&gt;) (e is to right of a)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b, c, d&gt;, &lt;c,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d, b&gt;) (e is to left of a)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b, c, d&gt;, &lt;c,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d, b&gt;) (e is below a)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b, c, d&gt;, &lt;c,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d, b&gt;) (e is above a)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B6141D-EFF8-41FD-8421-3A29F91AB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464" y="1220589"/>
            <a:ext cx="2827592" cy="260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B6BF958-B57A-4172-8FE2-D3424EE39634}"/>
              </a:ext>
            </a:extLst>
          </p:cNvPr>
          <p:cNvSpPr/>
          <p:nvPr/>
        </p:nvSpPr>
        <p:spPr>
          <a:xfrm>
            <a:off x="10220445" y="3013709"/>
            <a:ext cx="579635" cy="608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D8B430-BAE2-47CA-B65E-E9F07EEF8F51}"/>
              </a:ext>
            </a:extLst>
          </p:cNvPr>
          <p:cNvGrpSpPr/>
          <p:nvPr/>
        </p:nvGrpSpPr>
        <p:grpSpPr>
          <a:xfrm>
            <a:off x="8147464" y="4000060"/>
            <a:ext cx="3107356" cy="2356289"/>
            <a:chOff x="8147464" y="4000060"/>
            <a:chExt cx="3107356" cy="235628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62CE7E3-1E89-49E6-8ED6-2EA3720F75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7464" y="4000060"/>
              <a:ext cx="3107356" cy="2356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7961107-4CD0-44CA-BD68-0A2F6B44B158}"/>
                </a:ext>
              </a:extLst>
            </p:cNvPr>
            <p:cNvSpPr/>
            <p:nvPr/>
          </p:nvSpPr>
          <p:spPr>
            <a:xfrm>
              <a:off x="9326880" y="4630678"/>
              <a:ext cx="523240" cy="5610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63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Abstract 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Introduction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Empirical Validation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Reference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593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Better Local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 Computation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Slack-Based Moves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Handling Soft Blocks Using Slack Information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 Minimization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Fixed-Outline Constraints</a:t>
            </a:r>
          </a:p>
          <a:p>
            <a:pPr marL="254000" lvl="1" indent="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None/>
            </a:pP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306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Better Local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 Computation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Slack-Based Moves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Handling Soft Blocks Using Slack Information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 Minimization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Fixed-Outline Constraints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432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DEB6D883-BD73-4353-8E30-006F0A954AB0}"/>
              </a:ext>
            </a:extLst>
          </p:cNvPr>
          <p:cNvSpPr/>
          <p:nvPr/>
        </p:nvSpPr>
        <p:spPr>
          <a:xfrm>
            <a:off x="7819357" y="5731156"/>
            <a:ext cx="2042160" cy="74980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1EE828-B577-4D45-8014-68504775EAC8}"/>
              </a:ext>
            </a:extLst>
          </p:cNvPr>
          <p:cNvSpPr/>
          <p:nvPr/>
        </p:nvSpPr>
        <p:spPr>
          <a:xfrm>
            <a:off x="2149778" y="5698354"/>
            <a:ext cx="2042160" cy="74980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id="{8C900840-CEF0-4E60-86C1-4B456FAD7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308"/>
            <a:ext cx="10515600" cy="1190952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Sequence pair: (&lt;F, E, D, B, C, A&gt;, &lt;A, B, F, E, C, D&gt;)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Introduction of slack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F445FA9-748F-4098-9D2E-ADDDB5385BB5}"/>
              </a:ext>
            </a:extLst>
          </p:cNvPr>
          <p:cNvGrpSpPr/>
          <p:nvPr/>
        </p:nvGrpSpPr>
        <p:grpSpPr>
          <a:xfrm>
            <a:off x="1721182" y="2346092"/>
            <a:ext cx="8749636" cy="4139558"/>
            <a:chOff x="1721182" y="2082136"/>
            <a:chExt cx="8749636" cy="41395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9C98207-D931-47E9-ABC3-DC9C603E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1182" y="2218593"/>
              <a:ext cx="8749636" cy="400310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D8FE8CF-E1E5-4B0D-839E-685E3BEB4A7D}"/>
                </a:ext>
              </a:extLst>
            </p:cNvPr>
            <p:cNvSpPr/>
            <p:nvPr/>
          </p:nvSpPr>
          <p:spPr>
            <a:xfrm>
              <a:off x="5074920" y="2082136"/>
              <a:ext cx="2042160" cy="7498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DDC6311-D862-4552-A3B6-E1EE4D9E1E9B}"/>
                </a:ext>
              </a:extLst>
            </p:cNvPr>
            <p:cNvSpPr/>
            <p:nvPr/>
          </p:nvSpPr>
          <p:spPr>
            <a:xfrm>
              <a:off x="5074920" y="5314397"/>
              <a:ext cx="2042160" cy="7498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660954-41BA-45D3-A351-BAAD4092A2BA}"/>
                </a:ext>
              </a:extLst>
            </p:cNvPr>
            <p:cNvSpPr/>
            <p:nvPr/>
          </p:nvSpPr>
          <p:spPr>
            <a:xfrm>
              <a:off x="5074920" y="3469749"/>
              <a:ext cx="2042160" cy="749808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24B2D954-D528-48B9-B5EB-1AB067E9BDB5}"/>
              </a:ext>
            </a:extLst>
          </p:cNvPr>
          <p:cNvSpPr txBox="1"/>
          <p:nvPr/>
        </p:nvSpPr>
        <p:spPr>
          <a:xfrm>
            <a:off x="5196840" y="2412929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y slack for E 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= y(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sz="1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) – y(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sz="1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bottom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C15372A-4EE7-460E-9265-60772318F58E}"/>
              </a:ext>
            </a:extLst>
          </p:cNvPr>
          <p:cNvSpPr txBox="1"/>
          <p:nvPr/>
        </p:nvSpPr>
        <p:spPr>
          <a:xfrm>
            <a:off x="5196840" y="5660869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x slack for A 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= x(A</a:t>
            </a:r>
            <a:r>
              <a:rPr lang="en-US" altLang="zh-TW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) – x(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1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55B2B2-D63B-4F24-A07E-5F6B50F47DC0}"/>
              </a:ext>
            </a:extLst>
          </p:cNvPr>
          <p:cNvSpPr/>
          <p:nvPr/>
        </p:nvSpPr>
        <p:spPr>
          <a:xfrm>
            <a:off x="1551008" y="5695876"/>
            <a:ext cx="2640930" cy="74980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30C463-5439-4770-9F8C-88E2370C75B7}"/>
              </a:ext>
            </a:extLst>
          </p:cNvPr>
          <p:cNvSpPr/>
          <p:nvPr/>
        </p:nvSpPr>
        <p:spPr>
          <a:xfrm>
            <a:off x="1574073" y="5618005"/>
            <a:ext cx="3349690" cy="82478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Bottom-left floorplan</a:t>
            </a:r>
            <a:endParaRPr lang="zh-TW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075D51-65DB-4E22-A68E-925020076FEE}"/>
              </a:ext>
            </a:extLst>
          </p:cNvPr>
          <p:cNvSpPr/>
          <p:nvPr/>
        </p:nvSpPr>
        <p:spPr>
          <a:xfrm>
            <a:off x="7795558" y="5726471"/>
            <a:ext cx="2797179" cy="74980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80790B-6FE1-48CF-AC4C-1C3E6A0A540E}"/>
              </a:ext>
            </a:extLst>
          </p:cNvPr>
          <p:cNvSpPr/>
          <p:nvPr/>
        </p:nvSpPr>
        <p:spPr>
          <a:xfrm>
            <a:off x="7341398" y="5578353"/>
            <a:ext cx="3153742" cy="82478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Top-right floorplan</a:t>
            </a:r>
            <a:endParaRPr lang="zh-TW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1AD393-D867-C8F0-033B-8086EA1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668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9803096" y="4715966"/>
            <a:ext cx="102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Huge</a:t>
            </a: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slack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056147" y="5666472"/>
            <a:ext cx="36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056566" y="4585182"/>
            <a:ext cx="1797607" cy="1801935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107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cs typeface="Calibri" panose="020F0502020204030204" pitchFamily="34" charset="0"/>
              </a:rPr>
              <a:t>New fixed-outline floorplan formulation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cs typeface="Calibri" panose="020F0502020204030204" pitchFamily="34" charset="0"/>
              </a:rPr>
              <a:t>New objective functions to drive </a:t>
            </a:r>
            <a:r>
              <a:rPr lang="en-US" altLang="zh-TW" sz="2400" b="1" dirty="0">
                <a:cs typeface="Calibri" panose="020F0502020204030204" pitchFamily="34" charset="0"/>
              </a:rPr>
              <a:t>simulated annealing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cs typeface="Calibri" panose="020F0502020204030204" pitchFamily="34" charset="0"/>
              </a:rPr>
              <a:t>New types of moves that better guide local search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cs typeface="Calibri" panose="020F0502020204030204" pitchFamily="34" charset="0"/>
              </a:rPr>
              <a:t>Using </a:t>
            </a:r>
            <a:r>
              <a:rPr lang="en-US" altLang="zh-TW" sz="2400" b="1" dirty="0">
                <a:solidFill>
                  <a:srgbClr val="FF0000"/>
                </a:solidFill>
                <a:cs typeface="Calibri" panose="020F0502020204030204" pitchFamily="34" charset="0"/>
              </a:rPr>
              <a:t>sequence pair</a:t>
            </a:r>
            <a:r>
              <a:rPr lang="en-US" altLang="zh-TW" sz="2400" dirty="0">
                <a:cs typeface="Calibri" panose="020F0502020204030204" pitchFamily="34" charset="0"/>
              </a:rPr>
              <a:t> as a floorplan representation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cs typeface="Calibri" panose="020F0502020204030204" pitchFamily="34" charset="0"/>
              </a:rPr>
              <a:t>Based on the notion of floorplan </a:t>
            </a:r>
            <a:r>
              <a:rPr lang="en-US" altLang="zh-TW" sz="2400" b="1" dirty="0">
                <a:solidFill>
                  <a:srgbClr val="FF0000"/>
                </a:solidFill>
                <a:cs typeface="Calibri" panose="020F0502020204030204" pitchFamily="34" charset="0"/>
              </a:rPr>
              <a:t>slack</a:t>
            </a:r>
          </a:p>
          <a:p>
            <a:pPr marL="0" indent="0">
              <a:lnSpc>
                <a:spcPct val="200000"/>
              </a:lnSpc>
              <a:buNone/>
            </a:pPr>
            <a:endParaRPr lang="zh-TW" altLang="en-US" sz="2400" dirty="0">
              <a:cs typeface="Calibri" panose="020F0502020204030204" pitchFamily="34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9774968" y="4954148"/>
            <a:ext cx="107920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056566" y="4586472"/>
            <a:ext cx="36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414968" y="5306472"/>
            <a:ext cx="144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056566" y="4585827"/>
            <a:ext cx="36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418778" y="5305827"/>
            <a:ext cx="144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056147" y="5665827"/>
            <a:ext cx="36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77EF1DA6-99E3-42FD-1979-21872CB9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21112040-88C7-4A0D-D964-FB840B5E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668" y="2337208"/>
            <a:ext cx="1894505" cy="17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592A02B-3410-A18C-C94C-C4DF1C03E7E2}"/>
              </a:ext>
            </a:extLst>
          </p:cNvPr>
          <p:cNvSpPr/>
          <p:nvPr/>
        </p:nvSpPr>
        <p:spPr>
          <a:xfrm>
            <a:off x="8770318" y="1672504"/>
            <a:ext cx="2150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Sequence pair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endParaRPr lang="en-US" altLang="zh-TW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(&lt;A, B, C&gt;, &lt;B, C, A&gt;)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416566" y="4585844"/>
            <a:ext cx="360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41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Span in x or y direction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1AD393-D867-C8F0-033B-8086EA1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5BAFF18A-8CCD-4D18-BDFF-FC7A6E61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667" y="2082599"/>
            <a:ext cx="3295439" cy="360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34B7422-D5E6-4FA8-AACD-225A1A20FCA6}"/>
              </a:ext>
            </a:extLst>
          </p:cNvPr>
          <p:cNvCxnSpPr>
            <a:cxnSpLocks/>
          </p:cNvCxnSpPr>
          <p:nvPr/>
        </p:nvCxnSpPr>
        <p:spPr>
          <a:xfrm>
            <a:off x="4947502" y="5683170"/>
            <a:ext cx="26570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139266B-C40B-46BA-9DA4-577BFAE35C53}"/>
              </a:ext>
            </a:extLst>
          </p:cNvPr>
          <p:cNvCxnSpPr>
            <a:cxnSpLocks/>
          </p:cNvCxnSpPr>
          <p:nvPr/>
        </p:nvCxnSpPr>
        <p:spPr>
          <a:xfrm flipV="1">
            <a:off x="4663667" y="2351590"/>
            <a:ext cx="0" cy="298433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AA32FF0-340B-4040-ADA8-20F513EEB41C}"/>
              </a:ext>
            </a:extLst>
          </p:cNvPr>
          <p:cNvSpPr txBox="1"/>
          <p:nvPr/>
        </p:nvSpPr>
        <p:spPr>
          <a:xfrm>
            <a:off x="4205613" y="5721328"/>
            <a:ext cx="3780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 in x direction (x span)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DDA30F4-2E03-4164-9877-A6CDA40FD6D7}"/>
              </a:ext>
            </a:extLst>
          </p:cNvPr>
          <p:cNvSpPr txBox="1"/>
          <p:nvPr/>
        </p:nvSpPr>
        <p:spPr>
          <a:xfrm>
            <a:off x="640226" y="3561853"/>
            <a:ext cx="3780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 in y direction (y span)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8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Properties about slacks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836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Can be computed with any sequence pair evaluation algorithm that can work in left-to-right and right-to-left floorplans</a:t>
                </a:r>
              </a:p>
              <a:p>
                <a:pPr marL="0" indent="0">
                  <a:buNone/>
                </a:pPr>
                <a:endParaRPr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Modules do not overlap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No negative slacks </a:t>
                </a:r>
              </a:p>
              <a:p>
                <a:pPr marL="0" indent="0">
                  <a:buNone/>
                </a:pPr>
                <a:endParaRPr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zh-TW" alt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83619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40</a:t>
            </a:fld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7EF91C-CCB5-4E08-8D0A-995376B0D11D}"/>
              </a:ext>
            </a:extLst>
          </p:cNvPr>
          <p:cNvSpPr txBox="1"/>
          <p:nvPr/>
        </p:nvSpPr>
        <p:spPr>
          <a:xfrm>
            <a:off x="999522" y="5866547"/>
            <a:ext cx="275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(Bottom-left floorplan)</a:t>
            </a:r>
            <a:endParaRPr lang="zh-TW" altLang="en-US"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7087C1-3E4F-41B0-AAF2-1FC7CC62DCC7}"/>
              </a:ext>
            </a:extLst>
          </p:cNvPr>
          <p:cNvSpPr/>
          <p:nvPr/>
        </p:nvSpPr>
        <p:spPr>
          <a:xfrm>
            <a:off x="9150395" y="5890889"/>
            <a:ext cx="2286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(Top-right floorplan)</a:t>
            </a:r>
            <a:endParaRPr lang="zh-TW" altLang="en-US"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9E8B7B-34CA-4911-BF6D-7D23272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528" y="4109244"/>
            <a:ext cx="2395921" cy="224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ACBEB31-1E32-48BF-84C8-A2DDD8070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086" y="4295331"/>
            <a:ext cx="2337309" cy="20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9A294C82-13F4-4C44-8D2E-5D1057F60483}"/>
              </a:ext>
            </a:extLst>
          </p:cNvPr>
          <p:cNvGrpSpPr/>
          <p:nvPr/>
        </p:nvGrpSpPr>
        <p:grpSpPr>
          <a:xfrm>
            <a:off x="3437528" y="5042581"/>
            <a:ext cx="7999583" cy="400110"/>
            <a:chOff x="3437528" y="5042581"/>
            <a:chExt cx="7999583" cy="400110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216ADC97-5575-4E61-A5B0-8C21CA86F993}"/>
                </a:ext>
              </a:extLst>
            </p:cNvPr>
            <p:cNvGrpSpPr/>
            <p:nvPr/>
          </p:nvGrpSpPr>
          <p:grpSpPr>
            <a:xfrm>
              <a:off x="3437528" y="5153483"/>
              <a:ext cx="6023464" cy="178307"/>
              <a:chOff x="7024435" y="6342291"/>
              <a:chExt cx="6023464" cy="178307"/>
            </a:xfrm>
          </p:grpSpPr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6C46BB83-1839-4427-8B74-345470B09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4435" y="6342291"/>
                <a:ext cx="602346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10C0A43B-F688-4235-A949-050FC9C52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4435" y="6520598"/>
                <a:ext cx="602346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2CAA1463-2B69-4482-9112-FE2FA7585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47899" y="6342291"/>
                <a:ext cx="0" cy="1783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2E5A8BE-4904-410E-9BE3-E56EF64C7A2E}"/>
                </a:ext>
              </a:extLst>
            </p:cNvPr>
            <p:cNvSpPr/>
            <p:nvPr/>
          </p:nvSpPr>
          <p:spPr>
            <a:xfrm>
              <a:off x="9537232" y="5042581"/>
              <a:ext cx="18998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Negative y slack </a:t>
              </a:r>
              <a:endPara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4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Properties about slacks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Zero slack</a:t>
                </a:r>
                <a:r>
                  <a:rPr lang="en-US" altLang="zh-TW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Critical path</a:t>
                </a:r>
                <a:r>
                  <a:rPr lang="en-US" altLang="zh-TW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 the x, y spans of the floorplan</a:t>
                </a:r>
              </a:p>
              <a:p>
                <a:endParaRPr lang="en-US" altLang="zh-TW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a move improves the floorplan span in x or y direction then it must involve some 0 slack blocks.</a:t>
                </a:r>
              </a:p>
              <a:p>
                <a:endParaRPr lang="zh-TW" alt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41</a:t>
            </a:fld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E86596B-93C7-4834-AED7-93E64ABE526F}"/>
              </a:ext>
            </a:extLst>
          </p:cNvPr>
          <p:cNvCxnSpPr>
            <a:cxnSpLocks/>
          </p:cNvCxnSpPr>
          <p:nvPr/>
        </p:nvCxnSpPr>
        <p:spPr>
          <a:xfrm>
            <a:off x="4253858" y="3978525"/>
            <a:ext cx="165635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738D487-DEE3-402D-9D03-5ACC2FE461A9}"/>
              </a:ext>
            </a:extLst>
          </p:cNvPr>
          <p:cNvSpPr txBox="1"/>
          <p:nvPr/>
        </p:nvSpPr>
        <p:spPr>
          <a:xfrm>
            <a:off x="1633504" y="3454669"/>
            <a:ext cx="275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(Bottom-left floorplan)</a:t>
            </a:r>
            <a:endParaRPr lang="zh-TW" altLang="en-US"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4250F51-6BA4-4A14-B0CB-343E4E356218}"/>
              </a:ext>
            </a:extLst>
          </p:cNvPr>
          <p:cNvSpPr/>
          <p:nvPr/>
        </p:nvSpPr>
        <p:spPr>
          <a:xfrm>
            <a:off x="8265828" y="3502553"/>
            <a:ext cx="2286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(Top-right floorplan)</a:t>
            </a:r>
            <a:endParaRPr lang="zh-TW" altLang="en-US"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CBFAD650-391C-49D1-AC03-8B4454258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62" y="4827510"/>
            <a:ext cx="1566369" cy="171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FDC1F9DD-C636-4C5F-B184-5E6D2ED35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892" y="4808634"/>
            <a:ext cx="1401310" cy="174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61B4C72F-8B99-46E0-99AF-60E78911350A}"/>
              </a:ext>
            </a:extLst>
          </p:cNvPr>
          <p:cNvSpPr/>
          <p:nvPr/>
        </p:nvSpPr>
        <p:spPr>
          <a:xfrm>
            <a:off x="5469984" y="5314813"/>
            <a:ext cx="1513714" cy="52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1D39AC-FCFB-4D48-A485-97510B757449}"/>
              </a:ext>
            </a:extLst>
          </p:cNvPr>
          <p:cNvSpPr/>
          <p:nvPr/>
        </p:nvSpPr>
        <p:spPr>
          <a:xfrm>
            <a:off x="4217670" y="5751194"/>
            <a:ext cx="677627" cy="680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8FBD46-ABB2-4CE7-9EB7-B396E43F47FD}"/>
              </a:ext>
            </a:extLst>
          </p:cNvPr>
          <p:cNvSpPr/>
          <p:nvPr/>
        </p:nvSpPr>
        <p:spPr>
          <a:xfrm>
            <a:off x="8219440" y="5073066"/>
            <a:ext cx="677627" cy="680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CBBA738-D2D0-4B56-AB09-60FB3E656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679" y="2229653"/>
            <a:ext cx="1873801" cy="175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9B2A7602-E287-43D7-8179-E96FC904DE76}"/>
              </a:ext>
            </a:extLst>
          </p:cNvPr>
          <p:cNvSpPr/>
          <p:nvPr/>
        </p:nvSpPr>
        <p:spPr>
          <a:xfrm>
            <a:off x="4253858" y="3056028"/>
            <a:ext cx="1612900" cy="811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C777E04-278F-439B-AE17-E78181CD0345}"/>
              </a:ext>
            </a:extLst>
          </p:cNvPr>
          <p:cNvCxnSpPr>
            <a:cxnSpLocks/>
          </p:cNvCxnSpPr>
          <p:nvPr/>
        </p:nvCxnSpPr>
        <p:spPr>
          <a:xfrm>
            <a:off x="6609471" y="3987069"/>
            <a:ext cx="165635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08BB96A-2325-42F5-9963-67A15A79A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00" y="2265680"/>
            <a:ext cx="1826279" cy="17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2D78E301-DF9A-4F67-94E4-8428EEC20EFC}"/>
              </a:ext>
            </a:extLst>
          </p:cNvPr>
          <p:cNvSpPr/>
          <p:nvPr/>
        </p:nvSpPr>
        <p:spPr>
          <a:xfrm>
            <a:off x="6633707" y="3057953"/>
            <a:ext cx="1592711" cy="811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7CB49D-BE2B-4E4D-8B1A-E00E08C66C3A}"/>
              </a:ext>
            </a:extLst>
          </p:cNvPr>
          <p:cNvSpPr/>
          <p:nvPr/>
        </p:nvSpPr>
        <p:spPr>
          <a:xfrm>
            <a:off x="7090524" y="3867597"/>
            <a:ext cx="846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span</a:t>
            </a:r>
            <a:endParaRPr lang="zh-TW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2A5406-B80A-4BAA-AB5D-117D2C145DFC}"/>
              </a:ext>
            </a:extLst>
          </p:cNvPr>
          <p:cNvSpPr/>
          <p:nvPr/>
        </p:nvSpPr>
        <p:spPr>
          <a:xfrm>
            <a:off x="4658682" y="3876708"/>
            <a:ext cx="846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span</a:t>
            </a:r>
            <a:endParaRPr lang="zh-TW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F71CFF3-13E3-4666-8E38-3C1002B80DD9}"/>
              </a:ext>
            </a:extLst>
          </p:cNvPr>
          <p:cNvCxnSpPr>
            <a:cxnSpLocks/>
          </p:cNvCxnSpPr>
          <p:nvPr/>
        </p:nvCxnSpPr>
        <p:spPr>
          <a:xfrm>
            <a:off x="3556482" y="6580175"/>
            <a:ext cx="1338815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A330B42-0157-4B81-8DF0-45F259467FA4}"/>
              </a:ext>
            </a:extLst>
          </p:cNvPr>
          <p:cNvCxnSpPr>
            <a:cxnSpLocks/>
          </p:cNvCxnSpPr>
          <p:nvPr/>
        </p:nvCxnSpPr>
        <p:spPr>
          <a:xfrm>
            <a:off x="7681387" y="6613989"/>
            <a:ext cx="12156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D7B098B-1FFF-4992-A49A-865801B09A18}"/>
                  </a:ext>
                </a:extLst>
              </p:cNvPr>
              <p:cNvSpPr txBox="1"/>
              <p:nvPr/>
            </p:nvSpPr>
            <p:spPr>
              <a:xfrm>
                <a:off x="5589722" y="5723842"/>
                <a:ext cx="27511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 span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↓</m:t>
                    </m:r>
                  </m:oMath>
                </a14:m>
                <a:endParaRPr lang="zh-TW" altLang="en-US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D7B098B-1FFF-4992-A49A-865801B09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22" y="5723842"/>
                <a:ext cx="2751157" cy="461665"/>
              </a:xfrm>
              <a:prstGeom prst="rect">
                <a:avLst/>
              </a:prstGeom>
              <a:blipFill>
                <a:blip r:embed="rId8"/>
                <a:stretch>
                  <a:fillRect l="-354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01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6" grpId="0" animBg="1"/>
      <p:bldP spid="31" grpId="0" animBg="1"/>
      <p:bldP spid="21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Longest common sequence (LCS)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7D7361-B046-DE0D-0FFF-788CDDDE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42</a:t>
            </a:fld>
            <a:endParaRPr lang="zh-TW" altLang="en-US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D21A5295-870C-48C1-AF3C-15B13992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30" y="1691077"/>
            <a:ext cx="10515600" cy="480179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Sequence pair: (X, Y): (&lt;A, B, C&gt;, &lt;B, C, A&gt;) </a:t>
            </a:r>
          </a:p>
          <a:p>
            <a:pPr marL="0" indent="0">
              <a:buNone/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Common sequence (CS): &lt;A&gt;, &lt;B&gt;, &lt;C&gt;,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&lt;B, C&gt;</a:t>
            </a:r>
          </a:p>
          <a:p>
            <a:endParaRPr lang="en-US" altLang="zh-TW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Longest common sequence (LCS):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&lt;B, C&gt;</a:t>
            </a:r>
          </a:p>
          <a:p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49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LCS_ORIG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06F62FF3-B12F-7F36-77B4-4C2B5619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A7A3AC-2EEF-4BAC-8157-723BABD32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090" y="2933096"/>
            <a:ext cx="6485860" cy="3328808"/>
          </a:xfrm>
          <a:prstGeom prst="rect">
            <a:avLst/>
          </a:prstGeom>
        </p:spPr>
      </p:pic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76F03A78-F5B6-4725-97E3-CF096A9B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144194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sequence pair, weights of each block</a:t>
            </a:r>
          </a:p>
          <a:p>
            <a:pPr algn="just"/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length of LCS of the sequence pair, position of blocks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9EB768-7E58-4C4D-9DE5-11CF3E23C53C}"/>
              </a:ext>
            </a:extLst>
          </p:cNvPr>
          <p:cNvSpPr/>
          <p:nvPr/>
        </p:nvSpPr>
        <p:spPr>
          <a:xfrm>
            <a:off x="4236720" y="2956560"/>
            <a:ext cx="355600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92577A-07CF-45F8-82B3-B6268153C1C3}"/>
              </a:ext>
            </a:extLst>
          </p:cNvPr>
          <p:cNvSpPr/>
          <p:nvPr/>
        </p:nvSpPr>
        <p:spPr>
          <a:xfrm>
            <a:off x="4592320" y="2956560"/>
            <a:ext cx="553720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2F86F9-5B1D-4F36-8268-8E7BC854F1F5}"/>
              </a:ext>
            </a:extLst>
          </p:cNvPr>
          <p:cNvSpPr/>
          <p:nvPr/>
        </p:nvSpPr>
        <p:spPr>
          <a:xfrm>
            <a:off x="5146040" y="2956560"/>
            <a:ext cx="515620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18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LCS_ORIG(X, Y, </a:t>
            </a:r>
            <a:r>
              <a:rPr lang="en-US" altLang="zh-TW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xlocs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, weights)  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7D7361-B046-DE0D-0FFF-788CDDDE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44</a:t>
            </a:fld>
            <a:endParaRPr lang="zh-TW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9740283-1CF0-465A-8333-049A5D27B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05" y="3008457"/>
            <a:ext cx="2899999" cy="27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3BF8CCCC-B40A-4AC9-BA0F-E750B0677EB0}"/>
              </a:ext>
            </a:extLst>
          </p:cNvPr>
          <p:cNvCxnSpPr/>
          <p:nvPr/>
        </p:nvCxnSpPr>
        <p:spPr>
          <a:xfrm>
            <a:off x="5006684" y="5856813"/>
            <a:ext cx="244462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407629-4859-4060-B346-858A51B63BFF}"/>
              </a:ext>
            </a:extLst>
          </p:cNvPr>
          <p:cNvSpPr txBox="1"/>
          <p:nvPr/>
        </p:nvSpPr>
        <p:spPr>
          <a:xfrm>
            <a:off x="3051858" y="6031210"/>
            <a:ext cx="63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 of &lt;B, C&gt; = x span of this floorplan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870AAA1-01BE-46F5-BE95-B67650024C91}"/>
              </a:ext>
            </a:extLst>
          </p:cNvPr>
          <p:cNvGrpSpPr/>
          <p:nvPr/>
        </p:nvGrpSpPr>
        <p:grpSpPr>
          <a:xfrm>
            <a:off x="4405107" y="2849453"/>
            <a:ext cx="3666310" cy="3007360"/>
            <a:chOff x="1908406" y="2733040"/>
            <a:chExt cx="3666310" cy="3007360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9BC59EE4-A066-48DC-BBD0-C3B7A5AFA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20" y="2733040"/>
              <a:ext cx="0" cy="300736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8D609770-5C18-46D9-A6CB-053AA917F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406" y="5415657"/>
              <a:ext cx="3666310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橢圓 6">
            <a:extLst>
              <a:ext uri="{FF2B5EF4-FFF2-40B4-BE49-F238E27FC236}">
                <a16:creationId xmlns:a16="http://schemas.microsoft.com/office/drawing/2014/main" id="{C03CEF4D-B1F0-4B4B-A84D-AA840A0D0141}"/>
              </a:ext>
            </a:extLst>
          </p:cNvPr>
          <p:cNvSpPr/>
          <p:nvPr/>
        </p:nvSpPr>
        <p:spPr>
          <a:xfrm>
            <a:off x="4802556" y="5424561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2BDACEA-D496-4FAE-8472-7F98302418BB}"/>
              </a:ext>
            </a:extLst>
          </p:cNvPr>
          <p:cNvSpPr/>
          <p:nvPr/>
        </p:nvSpPr>
        <p:spPr>
          <a:xfrm>
            <a:off x="4802555" y="4144611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2D92436-BD77-4A8F-9834-B5130D86A3FD}"/>
              </a:ext>
            </a:extLst>
          </p:cNvPr>
          <p:cNvSpPr/>
          <p:nvPr/>
        </p:nvSpPr>
        <p:spPr>
          <a:xfrm>
            <a:off x="6089585" y="5424561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06C5854-0625-4043-8A03-3B16139E1DF3}"/>
              </a:ext>
            </a:extLst>
          </p:cNvPr>
          <p:cNvSpPr txBox="1"/>
          <p:nvPr/>
        </p:nvSpPr>
        <p:spPr>
          <a:xfrm>
            <a:off x="3839459" y="5034498"/>
            <a:ext cx="1057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B51186F-E110-485C-AD66-581D33ACF694}"/>
              </a:ext>
            </a:extLst>
          </p:cNvPr>
          <p:cNvSpPr txBox="1"/>
          <p:nvPr/>
        </p:nvSpPr>
        <p:spPr>
          <a:xfrm>
            <a:off x="3828676" y="4015842"/>
            <a:ext cx="1057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F96B764-4843-408B-A835-893AB47B867A}"/>
              </a:ext>
            </a:extLst>
          </p:cNvPr>
          <p:cNvSpPr txBox="1"/>
          <p:nvPr/>
        </p:nvSpPr>
        <p:spPr>
          <a:xfrm>
            <a:off x="6293714" y="5000888"/>
            <a:ext cx="124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D21A5295-870C-48C1-AF3C-15B13992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30" y="1691077"/>
            <a:ext cx="6193969" cy="31764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Sequence pair: (X, Y): (&lt;A, B, C&gt;, &lt;B, C, A&gt;) 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Longest common sequence (LCS):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&lt;B, C&gt;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CC24FF-1214-4275-974B-E7604A101F9C}"/>
              </a:ext>
            </a:extLst>
          </p:cNvPr>
          <p:cNvSpPr/>
          <p:nvPr/>
        </p:nvSpPr>
        <p:spPr>
          <a:xfrm>
            <a:off x="4315968" y="731520"/>
            <a:ext cx="1182624" cy="523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709199-FBD9-41B8-9B0F-4980F8924168}"/>
              </a:ext>
            </a:extLst>
          </p:cNvPr>
          <p:cNvSpPr/>
          <p:nvPr/>
        </p:nvSpPr>
        <p:spPr>
          <a:xfrm>
            <a:off x="6990211" y="2071282"/>
            <a:ext cx="4669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coordinates are recorded in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xlocs</a:t>
            </a:r>
            <a:endParaRPr lang="en-US" altLang="zh-TW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B2B8E12-6DC8-49E2-9A3A-DE134B807DE0}"/>
              </a:ext>
            </a:extLst>
          </p:cNvPr>
          <p:cNvCxnSpPr/>
          <p:nvPr/>
        </p:nvCxnSpPr>
        <p:spPr>
          <a:xfrm>
            <a:off x="5356042" y="1310287"/>
            <a:ext cx="2314319" cy="816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1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9" grpId="0" animBg="1"/>
      <p:bldP spid="20" grpId="0" animBg="1"/>
      <p:bldP spid="21" grpId="0"/>
      <p:bldP spid="22" grpId="0"/>
      <p:bldP spid="23" grpId="0"/>
      <p:bldP spid="17" grpId="0" animBg="1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LCS_ORIG(X</a:t>
            </a:r>
            <a:r>
              <a:rPr lang="en-US" altLang="zh-TW" baseline="300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, Y, </a:t>
            </a:r>
            <a:r>
              <a:rPr lang="en-US" altLang="zh-TW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ylocs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, weights) 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7D7361-B046-DE0D-0FFF-788CDDDE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45</a:t>
            </a:fld>
            <a:endParaRPr lang="zh-TW" altLang="en-US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D21A5295-870C-48C1-AF3C-15B13992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30" y="1691077"/>
            <a:ext cx="10515600" cy="496466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Sequence pair: (X</a:t>
            </a:r>
            <a:r>
              <a:rPr lang="en-US" altLang="zh-TW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Y): (&lt;C, B, A&gt;, &lt;B, C, A&gt;) </a:t>
            </a:r>
          </a:p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Longest common sequence (LCS):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&lt;B, A&gt;</a:t>
            </a:r>
          </a:p>
          <a:p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9740283-1CF0-465A-8333-049A5D27B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666" y="3038980"/>
            <a:ext cx="2899999" cy="27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3BF8CCCC-B40A-4AC9-BA0F-E750B0677EB0}"/>
              </a:ext>
            </a:extLst>
          </p:cNvPr>
          <p:cNvCxnSpPr>
            <a:cxnSpLocks/>
          </p:cNvCxnSpPr>
          <p:nvPr/>
        </p:nvCxnSpPr>
        <p:spPr>
          <a:xfrm flipH="1">
            <a:off x="7399735" y="5772301"/>
            <a:ext cx="234045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407629-4859-4060-B346-858A51B63BFF}"/>
              </a:ext>
            </a:extLst>
          </p:cNvPr>
          <p:cNvSpPr txBox="1"/>
          <p:nvPr/>
        </p:nvSpPr>
        <p:spPr>
          <a:xfrm>
            <a:off x="5677990" y="6034514"/>
            <a:ext cx="63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 of &lt;B, A&gt; = y span of original floorplan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875BEFAE-687A-42D8-B4A0-E2A9EE90DC50}"/>
              </a:ext>
            </a:extLst>
          </p:cNvPr>
          <p:cNvSpPr/>
          <p:nvPr/>
        </p:nvSpPr>
        <p:spPr>
          <a:xfrm>
            <a:off x="5677990" y="4105807"/>
            <a:ext cx="1016000" cy="418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EF37133-D3D2-492E-943D-CDB8C6C8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466" y="2947300"/>
            <a:ext cx="2630934" cy="282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3966EC8E-8E5D-4A6D-8FBC-A56D04C25811}"/>
              </a:ext>
            </a:extLst>
          </p:cNvPr>
          <p:cNvGrpSpPr/>
          <p:nvPr/>
        </p:nvGrpSpPr>
        <p:grpSpPr>
          <a:xfrm>
            <a:off x="1867766" y="2875280"/>
            <a:ext cx="3666310" cy="3007360"/>
            <a:chOff x="1908406" y="2733040"/>
            <a:chExt cx="3666310" cy="3007360"/>
          </a:xfrm>
        </p:grpSpPr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1D3E1D47-0393-44A6-A4D8-B923445B2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20" y="2733040"/>
              <a:ext cx="0" cy="300736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68A6E55D-6A02-4912-9C75-99CDC3E640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406" y="5420520"/>
              <a:ext cx="3666310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891DE4B-3EFC-49AC-BD6A-EAE3D05929A9}"/>
              </a:ext>
            </a:extLst>
          </p:cNvPr>
          <p:cNvCxnSpPr>
            <a:cxnSpLocks/>
          </p:cNvCxnSpPr>
          <p:nvPr/>
        </p:nvCxnSpPr>
        <p:spPr>
          <a:xfrm flipV="1">
            <a:off x="7335706" y="2899475"/>
            <a:ext cx="0" cy="300736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C29F334-662A-4074-9BA8-621E845B15E9}"/>
              </a:ext>
            </a:extLst>
          </p:cNvPr>
          <p:cNvCxnSpPr>
            <a:cxnSpLocks/>
          </p:cNvCxnSpPr>
          <p:nvPr/>
        </p:nvCxnSpPr>
        <p:spPr>
          <a:xfrm flipV="1">
            <a:off x="6836192" y="5586955"/>
            <a:ext cx="366631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4BF7BFEC-F56D-45DA-A327-3DC6DB066F6D}"/>
              </a:ext>
            </a:extLst>
          </p:cNvPr>
          <p:cNvSpPr/>
          <p:nvPr/>
        </p:nvSpPr>
        <p:spPr>
          <a:xfrm>
            <a:off x="7250881" y="5475775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1D092E5-00FC-4385-A289-FEC3D26F48A6}"/>
              </a:ext>
            </a:extLst>
          </p:cNvPr>
          <p:cNvSpPr/>
          <p:nvPr/>
        </p:nvSpPr>
        <p:spPr>
          <a:xfrm>
            <a:off x="7232953" y="4246304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F971D3B4-AD3B-463C-8DFE-EA72FD9BEB6B}"/>
              </a:ext>
            </a:extLst>
          </p:cNvPr>
          <p:cNvSpPr/>
          <p:nvPr/>
        </p:nvSpPr>
        <p:spPr>
          <a:xfrm>
            <a:off x="8478251" y="5461302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E762C4C-9712-484D-8C7A-2ABDDF5F8BB8}"/>
              </a:ext>
            </a:extLst>
          </p:cNvPr>
          <p:cNvSpPr txBox="1"/>
          <p:nvPr/>
        </p:nvSpPr>
        <p:spPr>
          <a:xfrm>
            <a:off x="6287973" y="5078227"/>
            <a:ext cx="1057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70CE6DB-4346-41CE-B6E4-284F2C05F2D3}"/>
              </a:ext>
            </a:extLst>
          </p:cNvPr>
          <p:cNvSpPr txBox="1"/>
          <p:nvPr/>
        </p:nvSpPr>
        <p:spPr>
          <a:xfrm>
            <a:off x="7395322" y="3837719"/>
            <a:ext cx="1057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EF3D7BC-C308-47C9-BFBC-D932A952E91E}"/>
              </a:ext>
            </a:extLst>
          </p:cNvPr>
          <p:cNvSpPr txBox="1"/>
          <p:nvPr/>
        </p:nvSpPr>
        <p:spPr>
          <a:xfrm>
            <a:off x="8682380" y="5037629"/>
            <a:ext cx="124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A30BB16-046D-425B-8EF0-2DAB6A46C186}"/>
              </a:ext>
            </a:extLst>
          </p:cNvPr>
          <p:cNvSpPr/>
          <p:nvPr/>
        </p:nvSpPr>
        <p:spPr>
          <a:xfrm>
            <a:off x="4490977" y="766249"/>
            <a:ext cx="1268285" cy="523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C53C874-CD0E-48A8-8825-9F56DBAB2A80}"/>
              </a:ext>
            </a:extLst>
          </p:cNvPr>
          <p:cNvSpPr/>
          <p:nvPr/>
        </p:nvSpPr>
        <p:spPr>
          <a:xfrm>
            <a:off x="7250881" y="2106011"/>
            <a:ext cx="451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coordinates are recorded in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ylocs</a:t>
            </a:r>
            <a:endParaRPr lang="en-US" altLang="zh-TW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994DDE4-9B9D-4897-A95B-A8962EA13FC2}"/>
              </a:ext>
            </a:extLst>
          </p:cNvPr>
          <p:cNvCxnSpPr/>
          <p:nvPr/>
        </p:nvCxnSpPr>
        <p:spPr>
          <a:xfrm>
            <a:off x="5616712" y="1345016"/>
            <a:ext cx="2314319" cy="816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EC8973C-A9A3-417B-880F-38A03D2419DB}"/>
              </a:ext>
            </a:extLst>
          </p:cNvPr>
          <p:cNvCxnSpPr>
            <a:cxnSpLocks/>
          </p:cNvCxnSpPr>
          <p:nvPr/>
        </p:nvCxnSpPr>
        <p:spPr>
          <a:xfrm flipV="1">
            <a:off x="2189666" y="3178296"/>
            <a:ext cx="0" cy="2283006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949BF66-6E25-4322-8061-D0374FE36558}"/>
              </a:ext>
            </a:extLst>
          </p:cNvPr>
          <p:cNvSpPr txBox="1"/>
          <p:nvPr/>
        </p:nvSpPr>
        <p:spPr>
          <a:xfrm>
            <a:off x="1094605" y="4063051"/>
            <a:ext cx="118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span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4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3" grpId="0" animBg="1"/>
      <p:bldP spid="44" grpId="0" animBg="1"/>
      <p:bldP spid="45" grpId="0" animBg="1"/>
      <p:bldP spid="46" grpId="0"/>
      <p:bldP spid="47" grpId="0"/>
      <p:bldP spid="48" grpId="0"/>
      <p:bldP spid="26" grpId="0" animBg="1"/>
      <p:bldP spid="27" grpId="0"/>
      <p:bldP spid="3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SP_EVAL_ORIG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E1C58D3-2AE9-3850-CFB1-51EF4737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320D248-1A8E-43C2-935A-7BE01A9D2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4" y="3062534"/>
            <a:ext cx="6509713" cy="1859918"/>
          </a:xfrm>
          <a:prstGeom prst="rect">
            <a:avLst/>
          </a:prstGeom>
        </p:spPr>
      </p:pic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F7C709B6-3537-4378-A774-D904CAB42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75380" cy="2144194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sequence pair</a:t>
            </a:r>
          </a:p>
          <a:p>
            <a:pPr algn="just"/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position of blocks, x/y spans of this floorplan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 bottom-left floorplan)</a:t>
            </a: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6EA4B62F-2D29-4329-AD6C-C89CD85C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68" y="2953126"/>
            <a:ext cx="2899999" cy="27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群組 24">
            <a:extLst>
              <a:ext uri="{FF2B5EF4-FFF2-40B4-BE49-F238E27FC236}">
                <a16:creationId xmlns:a16="http://schemas.microsoft.com/office/drawing/2014/main" id="{34E7FEC1-FAE2-4BFA-81F9-FA8000EB5BA9}"/>
              </a:ext>
            </a:extLst>
          </p:cNvPr>
          <p:cNvGrpSpPr/>
          <p:nvPr/>
        </p:nvGrpSpPr>
        <p:grpSpPr>
          <a:xfrm>
            <a:off x="8047270" y="2794122"/>
            <a:ext cx="3666310" cy="3007360"/>
            <a:chOff x="1908406" y="2733040"/>
            <a:chExt cx="3666310" cy="3007360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7E092981-A1A7-4396-9DEC-A9C9EF7EC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20" y="2733040"/>
              <a:ext cx="0" cy="300736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1E28062-F25F-4E80-95AA-1CC95C5E2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406" y="5420520"/>
              <a:ext cx="3666310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CE21820-8E0F-4E8A-B6C3-44A958A7FB40}"/>
              </a:ext>
            </a:extLst>
          </p:cNvPr>
          <p:cNvSpPr txBox="1"/>
          <p:nvPr/>
        </p:nvSpPr>
        <p:spPr>
          <a:xfrm>
            <a:off x="11729026" y="5189885"/>
            <a:ext cx="6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zh-TW" altLang="en-US" sz="2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819287F-5DA9-441B-96E7-9B5AA601CB78}"/>
              </a:ext>
            </a:extLst>
          </p:cNvPr>
          <p:cNvSpPr txBox="1"/>
          <p:nvPr/>
        </p:nvSpPr>
        <p:spPr>
          <a:xfrm>
            <a:off x="8068725" y="2661259"/>
            <a:ext cx="6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TW" altLang="en-US" sz="2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2933437-4547-44B1-AC0E-E0E7FC61E153}"/>
              </a:ext>
            </a:extLst>
          </p:cNvPr>
          <p:cNvGrpSpPr/>
          <p:nvPr/>
        </p:nvGrpSpPr>
        <p:grpSpPr>
          <a:xfrm>
            <a:off x="7419865" y="3120585"/>
            <a:ext cx="3636312" cy="3050653"/>
            <a:chOff x="7066058" y="3115954"/>
            <a:chExt cx="3636312" cy="3050653"/>
          </a:xfrm>
        </p:grpSpPr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0298AAAC-D522-48A1-AC2E-BE508D90E42E}"/>
                </a:ext>
              </a:extLst>
            </p:cNvPr>
            <p:cNvCxnSpPr/>
            <p:nvPr/>
          </p:nvCxnSpPr>
          <p:spPr>
            <a:xfrm>
              <a:off x="8257749" y="5668369"/>
              <a:ext cx="244462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E774FF9-B7C0-4C87-AC09-BC487C116B10}"/>
                </a:ext>
              </a:extLst>
            </p:cNvPr>
            <p:cNvSpPr txBox="1"/>
            <p:nvPr/>
          </p:nvSpPr>
          <p:spPr>
            <a:xfrm>
              <a:off x="8992430" y="5704942"/>
              <a:ext cx="113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 span</a:t>
              </a:r>
              <a:endPara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8FCCA80-37EE-4F71-B7FA-FD140F0C92B1}"/>
                </a:ext>
              </a:extLst>
            </p:cNvPr>
            <p:cNvCxnSpPr>
              <a:cxnSpLocks/>
            </p:cNvCxnSpPr>
            <p:nvPr/>
          </p:nvCxnSpPr>
          <p:spPr>
            <a:xfrm>
              <a:off x="7986422" y="3115954"/>
              <a:ext cx="0" cy="230013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26E29879-BBF5-450A-B042-435E256BFCA8}"/>
                </a:ext>
              </a:extLst>
            </p:cNvPr>
            <p:cNvSpPr txBox="1"/>
            <p:nvPr/>
          </p:nvSpPr>
          <p:spPr>
            <a:xfrm>
              <a:off x="7066058" y="3973363"/>
              <a:ext cx="113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 span</a:t>
              </a:r>
              <a:endPara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" name="橢圓 36">
            <a:extLst>
              <a:ext uri="{FF2B5EF4-FFF2-40B4-BE49-F238E27FC236}">
                <a16:creationId xmlns:a16="http://schemas.microsoft.com/office/drawing/2014/main" id="{F18D2863-7CB5-49A7-8D3A-7827B5D0A161}"/>
              </a:ext>
            </a:extLst>
          </p:cNvPr>
          <p:cNvSpPr/>
          <p:nvPr/>
        </p:nvSpPr>
        <p:spPr>
          <a:xfrm>
            <a:off x="8440045" y="5354490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73B009FC-B164-4604-8FDF-CC73154471B0}"/>
              </a:ext>
            </a:extLst>
          </p:cNvPr>
          <p:cNvSpPr/>
          <p:nvPr/>
        </p:nvSpPr>
        <p:spPr>
          <a:xfrm>
            <a:off x="8463194" y="4097690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586ADD3-2E51-4112-A5BB-12F708686692}"/>
              </a:ext>
            </a:extLst>
          </p:cNvPr>
          <p:cNvSpPr/>
          <p:nvPr/>
        </p:nvSpPr>
        <p:spPr>
          <a:xfrm>
            <a:off x="9715499" y="5342915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4C5E616-A89A-4915-955E-37A5CD0380D8}"/>
              </a:ext>
            </a:extLst>
          </p:cNvPr>
          <p:cNvSpPr txBox="1"/>
          <p:nvPr/>
        </p:nvSpPr>
        <p:spPr>
          <a:xfrm>
            <a:off x="8602422" y="4980503"/>
            <a:ext cx="1057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3CACA4A-5DB7-4614-BF7D-9973E07476BD}"/>
              </a:ext>
            </a:extLst>
          </p:cNvPr>
          <p:cNvSpPr txBox="1"/>
          <p:nvPr/>
        </p:nvSpPr>
        <p:spPr>
          <a:xfrm>
            <a:off x="8648945" y="3738089"/>
            <a:ext cx="1057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003DEEF-C4D8-4145-A456-A7591419D9D3}"/>
              </a:ext>
            </a:extLst>
          </p:cNvPr>
          <p:cNvSpPr txBox="1"/>
          <p:nvPr/>
        </p:nvSpPr>
        <p:spPr>
          <a:xfrm>
            <a:off x="9919628" y="4919242"/>
            <a:ext cx="124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45D78DF-4141-41E8-803B-94703FC1C20C}"/>
              </a:ext>
            </a:extLst>
          </p:cNvPr>
          <p:cNvSpPr/>
          <p:nvPr/>
        </p:nvSpPr>
        <p:spPr>
          <a:xfrm>
            <a:off x="1587316" y="3664491"/>
            <a:ext cx="5497631" cy="1540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DAD4913-EA62-4E9C-B151-490C2386C48D}"/>
              </a:ext>
            </a:extLst>
          </p:cNvPr>
          <p:cNvSpPr/>
          <p:nvPr/>
        </p:nvSpPr>
        <p:spPr>
          <a:xfrm>
            <a:off x="1644972" y="4517615"/>
            <a:ext cx="5673877" cy="1548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838F6FE-C929-4A93-80B9-C827A2C872BB}"/>
              </a:ext>
            </a:extLst>
          </p:cNvPr>
          <p:cNvSpPr/>
          <p:nvPr/>
        </p:nvSpPr>
        <p:spPr>
          <a:xfrm>
            <a:off x="2569049" y="3123690"/>
            <a:ext cx="355600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內容版面配置區 4">
                <a:extLst>
                  <a:ext uri="{FF2B5EF4-FFF2-40B4-BE49-F238E27FC236}">
                    <a16:creationId xmlns:a16="http://schemas.microsoft.com/office/drawing/2014/main" id="{98F603A2-52A1-4098-9D45-01746B859A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1114" y="5294328"/>
                <a:ext cx="4851424" cy="10143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zh-TW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xlocs</a:t>
                </a:r>
                <a:r>
                  <a:rPr lang="en-US" altLang="zh-TW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x (bottom-left coordinate) </a:t>
                </a:r>
              </a:p>
              <a:p>
                <a:pPr algn="just"/>
                <a:r>
                  <a:rPr lang="en-US" altLang="zh-TW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ylocs</a:t>
                </a:r>
                <a:r>
                  <a:rPr lang="en-US" altLang="zh-TW" sz="2400" b="1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 (bottom-left coordinate)</a:t>
                </a:r>
              </a:p>
              <a:p>
                <a:pPr marL="0" indent="0" algn="just">
                  <a:buNone/>
                </a:pPr>
                <a:endParaRPr lang="en-US" altLang="zh-TW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內容版面配置區 4">
                <a:extLst>
                  <a:ext uri="{FF2B5EF4-FFF2-40B4-BE49-F238E27FC236}">
                    <a16:creationId xmlns:a16="http://schemas.microsoft.com/office/drawing/2014/main" id="{98F603A2-52A1-4098-9D45-01746B85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14" y="5294328"/>
                <a:ext cx="4851424" cy="1014307"/>
              </a:xfrm>
              <a:prstGeom prst="rect">
                <a:avLst/>
              </a:prstGeom>
              <a:blipFill>
                <a:blip r:embed="rId5"/>
                <a:stretch>
                  <a:fillRect l="-1629" t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36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42" grpId="0"/>
      <p:bldP spid="44" grpId="0" animBg="1"/>
      <p:bldP spid="45" grpId="0" animBg="1"/>
      <p:bldP spid="29" grpId="0" animBg="1"/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2D4C1C3A-F881-4EC6-B465-0CC374C94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81" y="1916193"/>
            <a:ext cx="2808216" cy="263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Coordinates in top-right floorplan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9E395F-BF02-91B2-39F0-46815F28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47</a:t>
            </a:fld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33E4BC77-6BA8-4776-AF3A-BF9B6AA5D56C}"/>
              </a:ext>
            </a:extLst>
          </p:cNvPr>
          <p:cNvGrpSpPr/>
          <p:nvPr/>
        </p:nvGrpSpPr>
        <p:grpSpPr>
          <a:xfrm>
            <a:off x="4122945" y="1547714"/>
            <a:ext cx="4283873" cy="3151060"/>
            <a:chOff x="7861509" y="2867928"/>
            <a:chExt cx="4283873" cy="3151060"/>
          </a:xfrm>
        </p:grpSpPr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67CC0182-5F3E-4653-9DBB-D30840CE0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3300" y="3011628"/>
              <a:ext cx="0" cy="300736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9C840B09-29DA-46A3-8EC7-1E642124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1509" y="5685658"/>
              <a:ext cx="3666310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9616196-A17E-45CB-9528-2849F07277B3}"/>
                </a:ext>
              </a:extLst>
            </p:cNvPr>
            <p:cNvSpPr txBox="1"/>
            <p:nvPr/>
          </p:nvSpPr>
          <p:spPr>
            <a:xfrm>
              <a:off x="11544492" y="5441020"/>
              <a:ext cx="600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zh-TW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BD2B849-5D12-48A4-A13F-8B4CCB8B262C}"/>
                </a:ext>
              </a:extLst>
            </p:cNvPr>
            <p:cNvSpPr txBox="1"/>
            <p:nvPr/>
          </p:nvSpPr>
          <p:spPr>
            <a:xfrm>
              <a:off x="8090491" y="2867928"/>
              <a:ext cx="600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</a:t>
              </a:r>
              <a:endParaRPr lang="zh-TW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8" name="橢圓 57">
            <a:extLst>
              <a:ext uri="{FF2B5EF4-FFF2-40B4-BE49-F238E27FC236}">
                <a16:creationId xmlns:a16="http://schemas.microsoft.com/office/drawing/2014/main" id="{47B0E5BF-BE94-4D2E-8844-2781D06DAEC4}"/>
              </a:ext>
            </a:extLst>
          </p:cNvPr>
          <p:cNvSpPr/>
          <p:nvPr/>
        </p:nvSpPr>
        <p:spPr>
          <a:xfrm>
            <a:off x="4746699" y="4291450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A7DC3713-8D4A-4860-8792-0937715A6179}"/>
              </a:ext>
            </a:extLst>
          </p:cNvPr>
          <p:cNvSpPr/>
          <p:nvPr/>
        </p:nvSpPr>
        <p:spPr>
          <a:xfrm>
            <a:off x="5279275" y="3063685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EB63219E-81AC-4281-A74C-7A1D9150FA39}"/>
              </a:ext>
            </a:extLst>
          </p:cNvPr>
          <p:cNvSpPr/>
          <p:nvPr/>
        </p:nvSpPr>
        <p:spPr>
          <a:xfrm>
            <a:off x="5988139" y="4277414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6A27A78-1C73-424E-85FF-133E509EFC5D}"/>
              </a:ext>
            </a:extLst>
          </p:cNvPr>
          <p:cNvSpPr txBox="1"/>
          <p:nvPr/>
        </p:nvSpPr>
        <p:spPr>
          <a:xfrm>
            <a:off x="4867926" y="3884692"/>
            <a:ext cx="117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x’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y’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49515E5-305F-4DBD-9602-DA76837D6C24}"/>
              </a:ext>
            </a:extLst>
          </p:cNvPr>
          <p:cNvSpPr txBox="1"/>
          <p:nvPr/>
        </p:nvSpPr>
        <p:spPr>
          <a:xfrm>
            <a:off x="6080801" y="3877430"/>
            <a:ext cx="124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x’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y’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090DCA6-43B1-4C0B-AF83-6FDF49B6786B}"/>
              </a:ext>
            </a:extLst>
          </p:cNvPr>
          <p:cNvSpPr txBox="1"/>
          <p:nvPr/>
        </p:nvSpPr>
        <p:spPr>
          <a:xfrm>
            <a:off x="5476269" y="2609538"/>
            <a:ext cx="113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x’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y’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5D89EE8B-E483-487F-8A34-F469691F8B17}"/>
              </a:ext>
            </a:extLst>
          </p:cNvPr>
          <p:cNvCxnSpPr>
            <a:cxnSpLocks/>
          </p:cNvCxnSpPr>
          <p:nvPr/>
        </p:nvCxnSpPr>
        <p:spPr>
          <a:xfrm>
            <a:off x="4935703" y="4566086"/>
            <a:ext cx="225626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EF07301-CE4D-458E-B4AC-5BD42CC49904}"/>
              </a:ext>
            </a:extLst>
          </p:cNvPr>
          <p:cNvSpPr txBox="1"/>
          <p:nvPr/>
        </p:nvSpPr>
        <p:spPr>
          <a:xfrm>
            <a:off x="5670384" y="4602659"/>
            <a:ext cx="1138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span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5C929DE-D0F6-414B-82A9-9329EF0A026D}"/>
              </a:ext>
            </a:extLst>
          </p:cNvPr>
          <p:cNvCxnSpPr>
            <a:cxnSpLocks/>
          </p:cNvCxnSpPr>
          <p:nvPr/>
        </p:nvCxnSpPr>
        <p:spPr>
          <a:xfrm>
            <a:off x="4671781" y="2203101"/>
            <a:ext cx="0" cy="207431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87AA80B-C613-4C7A-9197-FB5375B1BC2C}"/>
              </a:ext>
            </a:extLst>
          </p:cNvPr>
          <p:cNvSpPr txBox="1"/>
          <p:nvPr/>
        </p:nvSpPr>
        <p:spPr>
          <a:xfrm>
            <a:off x="3744012" y="2871080"/>
            <a:ext cx="1138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span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4">
                <a:extLst>
                  <a:ext uri="{FF2B5EF4-FFF2-40B4-BE49-F238E27FC236}">
                    <a16:creationId xmlns:a16="http://schemas.microsoft.com/office/drawing/2014/main" id="{8E3F589E-1DC4-419E-B53A-786FD143CD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5453" y="5255709"/>
                <a:ext cx="4967127" cy="10143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zh-TW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xlocsRev</a:t>
                </a:r>
                <a:r>
                  <a:rPr lang="en-US" altLang="zh-TW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x’ (top-right coordinate) </a:t>
                </a:r>
              </a:p>
              <a:p>
                <a:pPr algn="just"/>
                <a:r>
                  <a:rPr lang="en-US" altLang="zh-TW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ylocsRev</a:t>
                </a:r>
                <a:r>
                  <a:rPr lang="en-US" altLang="zh-TW" sz="2400" b="1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y’ (top-right coordinate)</a:t>
                </a:r>
              </a:p>
              <a:p>
                <a:pPr marL="0" indent="0" algn="just">
                  <a:buNone/>
                </a:pPr>
                <a:endParaRPr lang="en-US" altLang="zh-TW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內容版面配置區 4">
                <a:extLst>
                  <a:ext uri="{FF2B5EF4-FFF2-40B4-BE49-F238E27FC236}">
                    <a16:creationId xmlns:a16="http://schemas.microsoft.com/office/drawing/2014/main" id="{8E3F589E-1DC4-419E-B53A-786FD143C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453" y="5255709"/>
                <a:ext cx="4967127" cy="1014307"/>
              </a:xfrm>
              <a:prstGeom prst="rect">
                <a:avLst/>
              </a:prstGeom>
              <a:blipFill>
                <a:blip r:embed="rId4"/>
                <a:stretch>
                  <a:fillRect l="-1469" t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77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/>
      <p:bldP spid="62" grpId="0"/>
      <p:bldP spid="63" grpId="0"/>
      <p:bldP spid="67" grpId="0"/>
      <p:bldP spid="69" grpId="0"/>
      <p:bldP spid="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EVAL_SLACK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7887AA6-8427-2B28-AC10-603B96CE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3148" y="6356350"/>
            <a:ext cx="400652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48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DCA50E0-C802-4FB8-8A74-EBE99AB43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9" y="2665326"/>
            <a:ext cx="6780792" cy="2451715"/>
          </a:xfrm>
          <a:prstGeom prst="rect">
            <a:avLst/>
          </a:prstGeom>
        </p:spPr>
      </p:pic>
      <p:sp>
        <p:nvSpPr>
          <p:cNvPr id="50" name="內容版面配置區 4">
            <a:extLst>
              <a:ext uri="{FF2B5EF4-FFF2-40B4-BE49-F238E27FC236}">
                <a16:creationId xmlns:a16="http://schemas.microsoft.com/office/drawing/2014/main" id="{51ABC0AB-CD8A-495F-ABFD-4835A3FC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144194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sequence pair</a:t>
            </a:r>
          </a:p>
          <a:p>
            <a:pPr algn="just"/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xSlack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ySlack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896B580-878E-4F73-A249-5831EF9A6D5D}"/>
              </a:ext>
            </a:extLst>
          </p:cNvPr>
          <p:cNvSpPr/>
          <p:nvPr/>
        </p:nvSpPr>
        <p:spPr>
          <a:xfrm>
            <a:off x="970762" y="4001597"/>
            <a:ext cx="4068009" cy="9246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C093B36-4541-4F19-B370-00D990F01B10}"/>
              </a:ext>
            </a:extLst>
          </p:cNvPr>
          <p:cNvSpPr/>
          <p:nvPr/>
        </p:nvSpPr>
        <p:spPr>
          <a:xfrm>
            <a:off x="970762" y="3615006"/>
            <a:ext cx="4068009" cy="195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EF5BC82-1049-4E04-A64B-06BBA853FB5F}"/>
              </a:ext>
            </a:extLst>
          </p:cNvPr>
          <p:cNvSpPr/>
          <p:nvPr/>
        </p:nvSpPr>
        <p:spPr>
          <a:xfrm>
            <a:off x="970761" y="3805805"/>
            <a:ext cx="4068009" cy="195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7DADAEAC-8BEA-46E7-916F-C158979089D7}"/>
              </a:ext>
            </a:extLst>
          </p:cNvPr>
          <p:cNvGrpSpPr/>
          <p:nvPr/>
        </p:nvGrpSpPr>
        <p:grpSpPr>
          <a:xfrm>
            <a:off x="8107293" y="3840438"/>
            <a:ext cx="3500998" cy="2567084"/>
            <a:chOff x="7847101" y="2148704"/>
            <a:chExt cx="4282646" cy="3140223"/>
          </a:xfrm>
        </p:grpSpPr>
        <p:pic>
          <p:nvPicPr>
            <p:cNvPr id="110" name="Picture 4">
              <a:extLst>
                <a:ext uri="{FF2B5EF4-FFF2-40B4-BE49-F238E27FC236}">
                  <a16:creationId xmlns:a16="http://schemas.microsoft.com/office/drawing/2014/main" id="{7A629954-D39B-4272-8622-05E9F82A7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699" y="2440571"/>
              <a:ext cx="2899999" cy="2719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4" name="群組 113">
              <a:extLst>
                <a:ext uri="{FF2B5EF4-FFF2-40B4-BE49-F238E27FC236}">
                  <a16:creationId xmlns:a16="http://schemas.microsoft.com/office/drawing/2014/main" id="{6B5E00D8-0EB3-4C8C-A5AF-F13B42BFB5E8}"/>
                </a:ext>
              </a:extLst>
            </p:cNvPr>
            <p:cNvGrpSpPr/>
            <p:nvPr/>
          </p:nvGrpSpPr>
          <p:grpSpPr>
            <a:xfrm>
              <a:off x="7847101" y="2281567"/>
              <a:ext cx="3666310" cy="3007360"/>
              <a:chOff x="1908406" y="2733040"/>
              <a:chExt cx="3666310" cy="3007360"/>
            </a:xfrm>
          </p:grpSpPr>
          <p:cxnSp>
            <p:nvCxnSpPr>
              <p:cNvPr id="117" name="直線單箭頭接點 116">
                <a:extLst>
                  <a:ext uri="{FF2B5EF4-FFF2-40B4-BE49-F238E27FC236}">
                    <a16:creationId xmlns:a16="http://schemas.microsoft.com/office/drawing/2014/main" id="{D50F4292-8971-47EB-86E3-0BF38CDE1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7920" y="2733040"/>
                <a:ext cx="0" cy="3007360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單箭頭接點 117">
                <a:extLst>
                  <a:ext uri="{FF2B5EF4-FFF2-40B4-BE49-F238E27FC236}">
                    <a16:creationId xmlns:a16="http://schemas.microsoft.com/office/drawing/2014/main" id="{E0042D66-301D-43C7-A16E-3FFC3072BF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8406" y="5397370"/>
                <a:ext cx="3666310" cy="0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91342015-D5E1-40F1-891E-275600F04190}"/>
                </a:ext>
              </a:extLst>
            </p:cNvPr>
            <p:cNvSpPr txBox="1"/>
            <p:nvPr/>
          </p:nvSpPr>
          <p:spPr>
            <a:xfrm>
              <a:off x="11528858" y="4677330"/>
              <a:ext cx="600889" cy="564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zh-TW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6CD9F396-9BC0-479A-8642-52801020654A}"/>
                </a:ext>
              </a:extLst>
            </p:cNvPr>
            <p:cNvSpPr txBox="1"/>
            <p:nvPr/>
          </p:nvSpPr>
          <p:spPr>
            <a:xfrm>
              <a:off x="7868556" y="2148704"/>
              <a:ext cx="600889" cy="564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</a:t>
              </a:r>
              <a:endParaRPr lang="zh-TW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7713933-6BF2-449A-B6A1-AA9DF9AB2F22}"/>
              </a:ext>
            </a:extLst>
          </p:cNvPr>
          <p:cNvGrpSpPr/>
          <p:nvPr/>
        </p:nvGrpSpPr>
        <p:grpSpPr>
          <a:xfrm>
            <a:off x="8428381" y="4706147"/>
            <a:ext cx="2086353" cy="1502838"/>
            <a:chOff x="8513697" y="1850192"/>
            <a:chExt cx="2086353" cy="1502838"/>
          </a:xfrm>
        </p:grpSpPr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68A2BAA8-FE9A-4741-A92D-F8918CE12DBF}"/>
                </a:ext>
              </a:extLst>
            </p:cNvPr>
            <p:cNvSpPr/>
            <p:nvPr/>
          </p:nvSpPr>
          <p:spPr>
            <a:xfrm>
              <a:off x="8513697" y="3186158"/>
              <a:ext cx="166872" cy="1668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9C06E3A7-9E25-4158-AE61-A3CDD91628FF}"/>
                </a:ext>
              </a:extLst>
            </p:cNvPr>
            <p:cNvSpPr/>
            <p:nvPr/>
          </p:nvSpPr>
          <p:spPr>
            <a:xfrm>
              <a:off x="8532621" y="2158743"/>
              <a:ext cx="166872" cy="1668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D3DCD5C3-E0FB-4BA8-947E-2B38E41C3A97}"/>
                </a:ext>
              </a:extLst>
            </p:cNvPr>
            <p:cNvSpPr/>
            <p:nvPr/>
          </p:nvSpPr>
          <p:spPr>
            <a:xfrm>
              <a:off x="9556361" y="3176696"/>
              <a:ext cx="166872" cy="1668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D661D5B1-EFAF-43F7-BEC2-36F54F67108A}"/>
                </a:ext>
              </a:extLst>
            </p:cNvPr>
            <p:cNvSpPr txBox="1"/>
            <p:nvPr/>
          </p:nvSpPr>
          <p:spPr>
            <a:xfrm>
              <a:off x="8598671" y="1850192"/>
              <a:ext cx="2001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altLang="zh-TW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altLang="zh-TW" baseline="-25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altLang="zh-TW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</a:t>
              </a:r>
              <a:r>
                <a:rPr lang="en-US" altLang="zh-TW" baseline="-25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5E278A39-CB78-4811-BA1E-0EBAACD5BF0B}"/>
                </a:ext>
              </a:extLst>
            </p:cNvPr>
            <p:cNvSpPr/>
            <p:nvPr/>
          </p:nvSpPr>
          <p:spPr>
            <a:xfrm>
              <a:off x="9639797" y="2833886"/>
              <a:ext cx="802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altLang="zh-TW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altLang="zh-TW" baseline="-25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altLang="zh-TW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</a:t>
              </a:r>
              <a:r>
                <a:rPr lang="en-US" altLang="zh-TW" baseline="-25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11574EF8-E60E-40CF-A161-79B1510917E8}"/>
                </a:ext>
              </a:extLst>
            </p:cNvPr>
            <p:cNvSpPr/>
            <p:nvPr/>
          </p:nvSpPr>
          <p:spPr>
            <a:xfrm>
              <a:off x="8597133" y="2851125"/>
              <a:ext cx="8045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altLang="zh-TW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altLang="zh-TW" baseline="-25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altLang="zh-TW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</a:t>
              </a:r>
              <a:r>
                <a:rPr lang="en-US" altLang="zh-TW" baseline="-25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3" name="矩形 162">
            <a:extLst>
              <a:ext uri="{FF2B5EF4-FFF2-40B4-BE49-F238E27FC236}">
                <a16:creationId xmlns:a16="http://schemas.microsoft.com/office/drawing/2014/main" id="{20615288-5062-44DC-9C2E-0C884B004043}"/>
              </a:ext>
            </a:extLst>
          </p:cNvPr>
          <p:cNvSpPr/>
          <p:nvPr/>
        </p:nvSpPr>
        <p:spPr>
          <a:xfrm>
            <a:off x="8570101" y="6352143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Bottom-left floorplan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0" name="Picture 2">
            <a:extLst>
              <a:ext uri="{FF2B5EF4-FFF2-40B4-BE49-F238E27FC236}">
                <a16:creationId xmlns:a16="http://schemas.microsoft.com/office/drawing/2014/main" id="{6625AB2A-2C8F-4595-BB90-5FFC32D5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833" y="578249"/>
            <a:ext cx="2256425" cy="21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群組 142">
            <a:extLst>
              <a:ext uri="{FF2B5EF4-FFF2-40B4-BE49-F238E27FC236}">
                <a16:creationId xmlns:a16="http://schemas.microsoft.com/office/drawing/2014/main" id="{0D8A34B5-5D70-4433-9FA2-1042BC26A505}"/>
              </a:ext>
            </a:extLst>
          </p:cNvPr>
          <p:cNvGrpSpPr/>
          <p:nvPr/>
        </p:nvGrpSpPr>
        <p:grpSpPr>
          <a:xfrm>
            <a:off x="7914811" y="303714"/>
            <a:ext cx="3446211" cy="2531903"/>
            <a:chOff x="7856429" y="2867928"/>
            <a:chExt cx="4288953" cy="3151060"/>
          </a:xfrm>
        </p:grpSpPr>
        <p:cxnSp>
          <p:nvCxnSpPr>
            <p:cNvPr id="150" name="直線單箭頭接點 149">
              <a:extLst>
                <a:ext uri="{FF2B5EF4-FFF2-40B4-BE49-F238E27FC236}">
                  <a16:creationId xmlns:a16="http://schemas.microsoft.com/office/drawing/2014/main" id="{D729684F-EED8-4778-A0F7-1CF2447BB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3300" y="3011628"/>
              <a:ext cx="0" cy="300736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>
              <a:extLst>
                <a:ext uri="{FF2B5EF4-FFF2-40B4-BE49-F238E27FC236}">
                  <a16:creationId xmlns:a16="http://schemas.microsoft.com/office/drawing/2014/main" id="{FAC70EA1-142D-47D0-9852-A38650EC3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6429" y="5673014"/>
              <a:ext cx="3666310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5F9DEB60-4E99-408B-98B3-0BC41DE495BD}"/>
                </a:ext>
              </a:extLst>
            </p:cNvPr>
            <p:cNvSpPr txBox="1"/>
            <p:nvPr/>
          </p:nvSpPr>
          <p:spPr>
            <a:xfrm>
              <a:off x="11544492" y="5441020"/>
              <a:ext cx="600890" cy="574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zh-TW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2B2EB397-7F72-4F55-84D1-0FD3F529862A}"/>
                </a:ext>
              </a:extLst>
            </p:cNvPr>
            <p:cNvSpPr txBox="1"/>
            <p:nvPr/>
          </p:nvSpPr>
          <p:spPr>
            <a:xfrm>
              <a:off x="8090491" y="2867928"/>
              <a:ext cx="600890" cy="574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</a:t>
              </a:r>
              <a:endParaRPr lang="zh-TW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4" name="橢圓 143">
            <a:extLst>
              <a:ext uri="{FF2B5EF4-FFF2-40B4-BE49-F238E27FC236}">
                <a16:creationId xmlns:a16="http://schemas.microsoft.com/office/drawing/2014/main" id="{52B92003-0642-4D6E-8EF3-77BEC6779392}"/>
              </a:ext>
            </a:extLst>
          </p:cNvPr>
          <p:cNvSpPr/>
          <p:nvPr/>
        </p:nvSpPr>
        <p:spPr>
          <a:xfrm>
            <a:off x="8420085" y="2508329"/>
            <a:ext cx="164019" cy="1640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29D68887-6F1B-4D5A-BF35-998E463C9556}"/>
              </a:ext>
            </a:extLst>
          </p:cNvPr>
          <p:cNvSpPr/>
          <p:nvPr/>
        </p:nvSpPr>
        <p:spPr>
          <a:xfrm>
            <a:off x="8848014" y="1521809"/>
            <a:ext cx="164019" cy="1640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BCB4994E-B0F5-4F19-966E-C0DBD923A59D}"/>
              </a:ext>
            </a:extLst>
          </p:cNvPr>
          <p:cNvSpPr/>
          <p:nvPr/>
        </p:nvSpPr>
        <p:spPr>
          <a:xfrm>
            <a:off x="9417592" y="2497051"/>
            <a:ext cx="164019" cy="1640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88FD011E-7AD6-4AD1-AEA9-2AD544E31BFF}"/>
              </a:ext>
            </a:extLst>
          </p:cNvPr>
          <p:cNvSpPr txBox="1"/>
          <p:nvPr/>
        </p:nvSpPr>
        <p:spPr>
          <a:xfrm>
            <a:off x="8921976" y="1177695"/>
            <a:ext cx="343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x’</a:t>
            </a:r>
            <a:r>
              <a:rPr lang="en-US" altLang="zh-TW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y’</a:t>
            </a:r>
            <a:r>
              <a:rPr lang="en-US" altLang="zh-TW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D60FA5-163B-4321-B4A5-1D3E7FF80FB9}"/>
              </a:ext>
            </a:extLst>
          </p:cNvPr>
          <p:cNvSpPr/>
          <p:nvPr/>
        </p:nvSpPr>
        <p:spPr>
          <a:xfrm>
            <a:off x="8489865" y="2188897"/>
            <a:ext cx="932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x’</a:t>
            </a:r>
            <a:r>
              <a:rPr lang="en-US" altLang="zh-TW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y’</a:t>
            </a:r>
            <a:r>
              <a:rPr lang="en-US" altLang="zh-TW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D25BA2-9BDC-4838-B15E-5A147829C2A5}"/>
              </a:ext>
            </a:extLst>
          </p:cNvPr>
          <p:cNvSpPr/>
          <p:nvPr/>
        </p:nvSpPr>
        <p:spPr>
          <a:xfrm>
            <a:off x="9476135" y="2188897"/>
            <a:ext cx="91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x’</a:t>
            </a:r>
            <a:r>
              <a:rPr lang="en-US" altLang="zh-TW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y’</a:t>
            </a:r>
            <a:r>
              <a:rPr lang="en-US" altLang="zh-TW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9881773-1A46-4FBA-82DF-00D241CA9AA7}"/>
              </a:ext>
            </a:extLst>
          </p:cNvPr>
          <p:cNvSpPr/>
          <p:nvPr/>
        </p:nvSpPr>
        <p:spPr>
          <a:xfrm>
            <a:off x="8626241" y="2748514"/>
            <a:ext cx="1936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Top-right floorplan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內容版面配置區 4">
                <a:extLst>
                  <a:ext uri="{FF2B5EF4-FFF2-40B4-BE49-F238E27FC236}">
                    <a16:creationId xmlns:a16="http://schemas.microsoft.com/office/drawing/2014/main" id="{705CD25A-4BAF-44F7-933F-7F7C8F9828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3850" y="5167312"/>
                <a:ext cx="5696985" cy="16475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zh-TW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xlocs</a:t>
                </a:r>
                <a:r>
                  <a:rPr lang="en-US" altLang="zh-TW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x (bottom-left coordinate) </a:t>
                </a:r>
              </a:p>
              <a:p>
                <a:pPr algn="just"/>
                <a:r>
                  <a:rPr lang="en-US" altLang="zh-TW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ylocs</a:t>
                </a:r>
                <a:r>
                  <a:rPr lang="en-US" altLang="zh-TW" sz="2400" b="1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 (bottom-left coordinate)</a:t>
                </a:r>
              </a:p>
              <a:p>
                <a:pPr algn="just"/>
                <a:r>
                  <a:rPr lang="en-US" altLang="zh-TW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xlocsRev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x’ (top-right coordinate) </a:t>
                </a:r>
              </a:p>
              <a:p>
                <a:pPr algn="just"/>
                <a:r>
                  <a:rPr lang="en-US" altLang="zh-TW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ylocsRev</a:t>
                </a:r>
                <a:r>
                  <a:rPr lang="en-US" altLang="zh-TW" sz="2400" b="1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y’ (top-right coordinate) </a:t>
                </a:r>
              </a:p>
              <a:p>
                <a:pPr algn="just"/>
                <a:endParaRPr lang="en-US" altLang="zh-TW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內容版面配置區 4">
                <a:extLst>
                  <a:ext uri="{FF2B5EF4-FFF2-40B4-BE49-F238E27FC236}">
                    <a16:creationId xmlns:a16="http://schemas.microsoft.com/office/drawing/2014/main" id="{705CD25A-4BAF-44F7-933F-7F7C8F982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50" y="5167312"/>
                <a:ext cx="5696985" cy="1647516"/>
              </a:xfrm>
              <a:prstGeom prst="rect">
                <a:avLst/>
              </a:prstGeom>
              <a:blipFill>
                <a:blip r:embed="rId6"/>
                <a:stretch>
                  <a:fillRect l="-1174" t="-5882" b="-14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減號 4">
            <a:extLst>
              <a:ext uri="{FF2B5EF4-FFF2-40B4-BE49-F238E27FC236}">
                <a16:creationId xmlns:a16="http://schemas.microsoft.com/office/drawing/2014/main" id="{30077310-9DEC-41FD-BE85-9E00563A2A6D}"/>
              </a:ext>
            </a:extLst>
          </p:cNvPr>
          <p:cNvSpPr/>
          <p:nvPr/>
        </p:nvSpPr>
        <p:spPr>
          <a:xfrm rot="5400000">
            <a:off x="9148693" y="3457375"/>
            <a:ext cx="967057" cy="2880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3D245C5-6749-4239-A57C-4726846B478C}"/>
              </a:ext>
            </a:extLst>
          </p:cNvPr>
          <p:cNvSpPr/>
          <p:nvPr/>
        </p:nvSpPr>
        <p:spPr>
          <a:xfrm>
            <a:off x="9694768" y="3376049"/>
            <a:ext cx="123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Subtract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2" grpId="0" animBg="1"/>
      <p:bldP spid="162" grpId="0" animBg="1"/>
      <p:bldP spid="163" grpId="0"/>
      <p:bldP spid="144" grpId="0" animBg="1"/>
      <p:bldP spid="145" grpId="0" animBg="1"/>
      <p:bldP spid="146" grpId="0" animBg="1"/>
      <p:bldP spid="149" grpId="0"/>
      <p:bldP spid="7" grpId="0"/>
      <p:bldP spid="9" grpId="0"/>
      <p:bldP spid="164" grpId="0"/>
      <p:bldP spid="5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DEB6D883-BD73-4353-8E30-006F0A954AB0}"/>
              </a:ext>
            </a:extLst>
          </p:cNvPr>
          <p:cNvSpPr/>
          <p:nvPr/>
        </p:nvSpPr>
        <p:spPr>
          <a:xfrm>
            <a:off x="7819357" y="5731156"/>
            <a:ext cx="2042160" cy="74980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1EE828-B577-4D45-8014-68504775EAC8}"/>
              </a:ext>
            </a:extLst>
          </p:cNvPr>
          <p:cNvSpPr/>
          <p:nvPr/>
        </p:nvSpPr>
        <p:spPr>
          <a:xfrm>
            <a:off x="2149778" y="5698354"/>
            <a:ext cx="2042160" cy="74980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id="{8C900840-CEF0-4E60-86C1-4B456FAD7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308"/>
            <a:ext cx="10515600" cy="486416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Sequence pair: (&lt;F, E, D, B, C, A&gt;, &lt;A, B, F, E, C, D&gt;)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Slack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F445FA9-748F-4098-9D2E-ADDDB5385BB5}"/>
              </a:ext>
            </a:extLst>
          </p:cNvPr>
          <p:cNvGrpSpPr/>
          <p:nvPr/>
        </p:nvGrpSpPr>
        <p:grpSpPr>
          <a:xfrm>
            <a:off x="1721182" y="2346092"/>
            <a:ext cx="8749636" cy="4139558"/>
            <a:chOff x="1721182" y="2082136"/>
            <a:chExt cx="8749636" cy="41395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9C98207-D931-47E9-ABC3-DC9C603E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1182" y="2218593"/>
              <a:ext cx="8749636" cy="400310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D8FE8CF-E1E5-4B0D-839E-685E3BEB4A7D}"/>
                </a:ext>
              </a:extLst>
            </p:cNvPr>
            <p:cNvSpPr/>
            <p:nvPr/>
          </p:nvSpPr>
          <p:spPr>
            <a:xfrm>
              <a:off x="5074920" y="2082136"/>
              <a:ext cx="2042160" cy="7498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DDC6311-D862-4552-A3B6-E1EE4D9E1E9B}"/>
                </a:ext>
              </a:extLst>
            </p:cNvPr>
            <p:cNvSpPr/>
            <p:nvPr/>
          </p:nvSpPr>
          <p:spPr>
            <a:xfrm>
              <a:off x="5074920" y="5314397"/>
              <a:ext cx="2042160" cy="7498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660954-41BA-45D3-A351-BAAD4092A2BA}"/>
                </a:ext>
              </a:extLst>
            </p:cNvPr>
            <p:cNvSpPr/>
            <p:nvPr/>
          </p:nvSpPr>
          <p:spPr>
            <a:xfrm>
              <a:off x="5074920" y="3469749"/>
              <a:ext cx="2042160" cy="749808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24B2D954-D528-48B9-B5EB-1AB067E9BDB5}"/>
              </a:ext>
            </a:extLst>
          </p:cNvPr>
          <p:cNvSpPr txBox="1"/>
          <p:nvPr/>
        </p:nvSpPr>
        <p:spPr>
          <a:xfrm>
            <a:off x="5196840" y="2412929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y slack for E 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= y(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sz="1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) – y(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sz="1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bottom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C15372A-4EE7-460E-9265-60772318F58E}"/>
              </a:ext>
            </a:extLst>
          </p:cNvPr>
          <p:cNvSpPr txBox="1"/>
          <p:nvPr/>
        </p:nvSpPr>
        <p:spPr>
          <a:xfrm>
            <a:off x="5196840" y="5660869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x slack for A 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= x(A</a:t>
            </a:r>
            <a:r>
              <a:rPr lang="en-US" altLang="zh-TW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) – x(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1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55B2B2-D63B-4F24-A07E-5F6B50F47DC0}"/>
              </a:ext>
            </a:extLst>
          </p:cNvPr>
          <p:cNvSpPr/>
          <p:nvPr/>
        </p:nvSpPr>
        <p:spPr>
          <a:xfrm>
            <a:off x="1551008" y="5695876"/>
            <a:ext cx="2640930" cy="74980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30C463-5439-4770-9F8C-88E2370C75B7}"/>
              </a:ext>
            </a:extLst>
          </p:cNvPr>
          <p:cNvSpPr/>
          <p:nvPr/>
        </p:nvSpPr>
        <p:spPr>
          <a:xfrm>
            <a:off x="1574073" y="5618005"/>
            <a:ext cx="3349690" cy="82478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Bottom-left floorplan</a:t>
            </a:r>
            <a:endParaRPr lang="zh-TW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075D51-65DB-4E22-A68E-925020076FEE}"/>
              </a:ext>
            </a:extLst>
          </p:cNvPr>
          <p:cNvSpPr/>
          <p:nvPr/>
        </p:nvSpPr>
        <p:spPr>
          <a:xfrm>
            <a:off x="7795558" y="5726471"/>
            <a:ext cx="2797179" cy="74980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80790B-6FE1-48CF-AC4C-1C3E6A0A540E}"/>
              </a:ext>
            </a:extLst>
          </p:cNvPr>
          <p:cNvSpPr/>
          <p:nvPr/>
        </p:nvSpPr>
        <p:spPr>
          <a:xfrm>
            <a:off x="7341398" y="5578353"/>
            <a:ext cx="3153742" cy="82478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Top-right floorplan</a:t>
            </a:r>
            <a:endParaRPr lang="zh-TW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1AD393-D867-C8F0-033B-8086EA1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7496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Better Local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 Computation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Slack-Based Moves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Handling Soft Blocks Using Slack Information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 Minimization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Fixed-Outline Constraints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7226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333887" y="2536519"/>
            <a:ext cx="144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489334" y="200145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8751148" y="239817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9119723" y="21692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8774304" y="30671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Slack-Based Moves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- 1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165428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Zero slack in at least one dimension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With large slack in the other direction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Change aspect ratio or rotate it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Make it compact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974418" y="4829002"/>
            <a:ext cx="1805162" cy="144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969463" y="1817164"/>
            <a:ext cx="1803629" cy="180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693329" y="1816519"/>
            <a:ext cx="36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975304" y="4828323"/>
            <a:ext cx="36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976155" y="5548323"/>
            <a:ext cx="36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337697" y="5188323"/>
            <a:ext cx="144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335814" y="4828323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10053092" y="2188266"/>
            <a:ext cx="720000" cy="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917491" y="1939344"/>
            <a:ext cx="102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Huge </a:t>
            </a:r>
          </a:p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slack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971675" y="2176519"/>
            <a:ext cx="36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972526" y="2896519"/>
            <a:ext cx="36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332185" y="2176519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696665" y="4828323"/>
            <a:ext cx="720000" cy="36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050771" y="1456519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050771" y="4111952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692297" y="1815840"/>
            <a:ext cx="360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4AF448C0-7C5D-4B9B-F1DD-B2F33A1A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6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4" grpId="0"/>
      <p:bldP spid="4" grpId="0" animBg="1"/>
      <p:bldP spid="7" grpId="0" animBg="1"/>
      <p:bldP spid="8" grpId="0" animBg="1"/>
      <p:bldP spid="9" grpId="0" animBg="1"/>
      <p:bldP spid="10" grpId="0" animBg="1"/>
      <p:bldP spid="12" grpId="0"/>
      <p:bldP spid="18" grpId="0" animBg="1"/>
      <p:bldP spid="23" grpId="0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F060B2C-DDC1-4253-8CCB-0B74C0757BC2}"/>
              </a:ext>
            </a:extLst>
          </p:cNvPr>
          <p:cNvSpPr/>
          <p:nvPr/>
        </p:nvSpPr>
        <p:spPr>
          <a:xfrm>
            <a:off x="9123328" y="1589826"/>
            <a:ext cx="1980487" cy="180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0C98A6D-E153-4AC4-87AE-80B8ADAE13A4}"/>
              </a:ext>
            </a:extLst>
          </p:cNvPr>
          <p:cNvSpPr/>
          <p:nvPr/>
        </p:nvSpPr>
        <p:spPr>
          <a:xfrm>
            <a:off x="9123360" y="2312547"/>
            <a:ext cx="684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8970588" y="180638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0108539" y="18143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Slack-Based Moves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- 2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614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Zero slack in two dimensions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Especially small blocks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Moved next to a block with as large slacks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Large slacks imply that whitespace can be created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Make it compact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0241715" y="2917362"/>
            <a:ext cx="102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Huge </a:t>
            </a:r>
          </a:p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slack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A018EA8-FB61-4E4B-8B7A-6417A9690A47}"/>
              </a:ext>
            </a:extLst>
          </p:cNvPr>
          <p:cNvSpPr/>
          <p:nvPr/>
        </p:nvSpPr>
        <p:spPr>
          <a:xfrm>
            <a:off x="9918769" y="1590280"/>
            <a:ext cx="1188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E7A2A2D-72C6-40BC-8A2E-B8BEEB78386B}"/>
              </a:ext>
            </a:extLst>
          </p:cNvPr>
          <p:cNvSpPr/>
          <p:nvPr/>
        </p:nvSpPr>
        <p:spPr>
          <a:xfrm>
            <a:off x="9123815" y="2850370"/>
            <a:ext cx="1260000" cy="539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40BC6D-F00B-4D44-96EE-916E96A9F1CB}"/>
              </a:ext>
            </a:extLst>
          </p:cNvPr>
          <p:cNvSpPr/>
          <p:nvPr/>
        </p:nvSpPr>
        <p:spPr>
          <a:xfrm>
            <a:off x="9807204" y="2311173"/>
            <a:ext cx="1008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3C46D4-91EA-4FFF-94EA-BE87CD1D8F04}"/>
              </a:ext>
            </a:extLst>
          </p:cNvPr>
          <p:cNvSpPr/>
          <p:nvPr/>
        </p:nvSpPr>
        <p:spPr>
          <a:xfrm>
            <a:off x="9595225" y="1914875"/>
            <a:ext cx="324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A018EA8-FB61-4E4B-8B7A-6417A9690A47}"/>
              </a:ext>
            </a:extLst>
          </p:cNvPr>
          <p:cNvSpPr/>
          <p:nvPr/>
        </p:nvSpPr>
        <p:spPr>
          <a:xfrm>
            <a:off x="9446872" y="4175644"/>
            <a:ext cx="1188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F060B2C-DDC1-4253-8CCB-0B74C0757BC2}"/>
              </a:ext>
            </a:extLst>
          </p:cNvPr>
          <p:cNvSpPr/>
          <p:nvPr/>
        </p:nvSpPr>
        <p:spPr>
          <a:xfrm>
            <a:off x="9123815" y="4175189"/>
            <a:ext cx="1728001" cy="1981587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E7A2A2D-72C6-40BC-8A2E-B8BEEB78386B}"/>
              </a:ext>
            </a:extLst>
          </p:cNvPr>
          <p:cNvSpPr/>
          <p:nvPr/>
        </p:nvSpPr>
        <p:spPr>
          <a:xfrm>
            <a:off x="9123815" y="5435734"/>
            <a:ext cx="1260000" cy="539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0C98A6D-E153-4AC4-87AE-80B8ADAE13A4}"/>
              </a:ext>
            </a:extLst>
          </p:cNvPr>
          <p:cNvSpPr/>
          <p:nvPr/>
        </p:nvSpPr>
        <p:spPr>
          <a:xfrm>
            <a:off x="9123360" y="4897911"/>
            <a:ext cx="684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440BC6D-F00B-4D44-96EE-916E96A9F1CB}"/>
              </a:ext>
            </a:extLst>
          </p:cNvPr>
          <p:cNvSpPr/>
          <p:nvPr/>
        </p:nvSpPr>
        <p:spPr>
          <a:xfrm>
            <a:off x="9807204" y="4896537"/>
            <a:ext cx="1008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3C46D4-91EA-4FFF-94EA-BE87CD1D8F04}"/>
              </a:ext>
            </a:extLst>
          </p:cNvPr>
          <p:cNvSpPr/>
          <p:nvPr/>
        </p:nvSpPr>
        <p:spPr>
          <a:xfrm>
            <a:off x="9123328" y="4500239"/>
            <a:ext cx="324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>
            <a:off x="10383816" y="5436777"/>
            <a:ext cx="468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>
            <a:off x="9124776" y="1590280"/>
            <a:ext cx="468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10383815" y="3162743"/>
            <a:ext cx="720000" cy="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050771" y="1456519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8050771" y="4111952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>
            <a:off x="9124006" y="1589654"/>
            <a:ext cx="468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10815204" y="2606190"/>
            <a:ext cx="287755" cy="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9750731" y="1589826"/>
            <a:ext cx="0" cy="3311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54A53A-CBD0-3170-30BE-585DF1A3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0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25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4" grpId="0"/>
      <p:bldP spid="4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Better Local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 Computation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Slack-Based Moves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Handling Soft Blocks Using Slack Information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 Minimization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Fixed-Outline Constraints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659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63719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Aspect ratio is changed within allowable limits 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Its size in the dimension of smaller slack is reduced 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To increase the slack in that dimension 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>
            <a:off x="9333817" y="1585751"/>
            <a:ext cx="468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4D64513-D62D-5A94-C873-D8A41C32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altLang="zh-TW" dirty="0">
                <a:latin typeface="Calibri" panose="020F0502020204030204" pitchFamily="34" charset="0"/>
                <a:cs typeface="Calibri" panose="020F0502020204030204" pitchFamily="34" charset="0"/>
              </a:rPr>
              <a:t>Handling Soft Blocks Using Slack Information</a:t>
            </a:r>
            <a:endParaRPr lang="zh-TW" altLang="en-US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293EE-2440-3CF2-DE4E-0C7BF36B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53</a:t>
            </a:fld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F060B2C-DDC1-4253-8CCB-0B74C0757BC2}"/>
              </a:ext>
            </a:extLst>
          </p:cNvPr>
          <p:cNvSpPr/>
          <p:nvPr/>
        </p:nvSpPr>
        <p:spPr>
          <a:xfrm>
            <a:off x="9334270" y="1589827"/>
            <a:ext cx="1980000" cy="17943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018EA8-FB61-4E4B-8B7A-6417A9690A47}"/>
              </a:ext>
            </a:extLst>
          </p:cNvPr>
          <p:cNvSpPr/>
          <p:nvPr/>
        </p:nvSpPr>
        <p:spPr>
          <a:xfrm>
            <a:off x="10125414" y="1587740"/>
            <a:ext cx="1188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E7A2A2D-72C6-40BC-8A2E-B8BEEB78386B}"/>
              </a:ext>
            </a:extLst>
          </p:cNvPr>
          <p:cNvSpPr/>
          <p:nvPr/>
        </p:nvSpPr>
        <p:spPr>
          <a:xfrm>
            <a:off x="9334270" y="2847830"/>
            <a:ext cx="1260000" cy="539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0C98A6D-E153-4AC4-87AE-80B8ADAE13A4}"/>
              </a:ext>
            </a:extLst>
          </p:cNvPr>
          <p:cNvSpPr/>
          <p:nvPr/>
        </p:nvSpPr>
        <p:spPr>
          <a:xfrm>
            <a:off x="9333815" y="2307467"/>
            <a:ext cx="684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440BC6D-F00B-4D44-96EE-916E96A9F1CB}"/>
              </a:ext>
            </a:extLst>
          </p:cNvPr>
          <p:cNvSpPr/>
          <p:nvPr/>
        </p:nvSpPr>
        <p:spPr>
          <a:xfrm>
            <a:off x="10017659" y="2306093"/>
            <a:ext cx="1008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63C46D4-91EA-4FFF-94EA-BE87CD1D8F04}"/>
              </a:ext>
            </a:extLst>
          </p:cNvPr>
          <p:cNvSpPr/>
          <p:nvPr/>
        </p:nvSpPr>
        <p:spPr>
          <a:xfrm>
            <a:off x="9801870" y="1909795"/>
            <a:ext cx="324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0C98A6D-E153-4AC4-87AE-80B8ADAE13A4}"/>
              </a:ext>
            </a:extLst>
          </p:cNvPr>
          <p:cNvSpPr/>
          <p:nvPr/>
        </p:nvSpPr>
        <p:spPr>
          <a:xfrm>
            <a:off x="9476055" y="5119252"/>
            <a:ext cx="684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440BC6D-F00B-4D44-96EE-916E96A9F1CB}"/>
              </a:ext>
            </a:extLst>
          </p:cNvPr>
          <p:cNvSpPr/>
          <p:nvPr/>
        </p:nvSpPr>
        <p:spPr>
          <a:xfrm>
            <a:off x="10159899" y="5117878"/>
            <a:ext cx="1008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F060B2C-DDC1-4253-8CCB-0B74C0757BC2}"/>
              </a:ext>
            </a:extLst>
          </p:cNvPr>
          <p:cNvSpPr/>
          <p:nvPr/>
        </p:nvSpPr>
        <p:spPr>
          <a:xfrm>
            <a:off x="9476510" y="4036060"/>
            <a:ext cx="1783749" cy="2242028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8374871" y="1456519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8374871" y="4020512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10597899" y="3162743"/>
            <a:ext cx="720000" cy="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11029288" y="2606190"/>
            <a:ext cx="287755" cy="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9964815" y="1589826"/>
            <a:ext cx="0" cy="331119"/>
          </a:xfrm>
          <a:prstGeom prst="straightConnector1">
            <a:avLst/>
          </a:prstGeom>
          <a:ln w="63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9947597" y="1592168"/>
            <a:ext cx="174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086071" y="2329191"/>
            <a:ext cx="174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868156" y="2927836"/>
            <a:ext cx="174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78" y="4068727"/>
            <a:ext cx="7841660" cy="2537680"/>
          </a:xfrm>
          <a:prstGeom prst="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2480861" y="4093743"/>
            <a:ext cx="961376" cy="2152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1236722" y="4829316"/>
            <a:ext cx="6253355" cy="15421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128130" y="5992343"/>
            <a:ext cx="2269147" cy="208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E7A2A2D-72C6-40BC-8A2E-B8BEEB78386B}"/>
              </a:ext>
            </a:extLst>
          </p:cNvPr>
          <p:cNvSpPr/>
          <p:nvPr/>
        </p:nvSpPr>
        <p:spPr>
          <a:xfrm>
            <a:off x="9475576" y="5657075"/>
            <a:ext cx="1080000" cy="622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A018EA8-FB61-4E4B-8B7A-6417A9690A47}"/>
              </a:ext>
            </a:extLst>
          </p:cNvPr>
          <p:cNvSpPr/>
          <p:nvPr/>
        </p:nvSpPr>
        <p:spPr>
          <a:xfrm>
            <a:off x="10468324" y="4039502"/>
            <a:ext cx="792000" cy="10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3C46D4-91EA-4FFF-94EA-BE87CD1D8F04}"/>
              </a:ext>
            </a:extLst>
          </p:cNvPr>
          <p:cNvSpPr/>
          <p:nvPr/>
        </p:nvSpPr>
        <p:spPr>
          <a:xfrm>
            <a:off x="10196330" y="4649580"/>
            <a:ext cx="273600" cy="46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 rot="5400000">
            <a:off x="9601121" y="4523580"/>
            <a:ext cx="468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 flipH="1" flipV="1">
            <a:off x="10331524" y="4039925"/>
            <a:ext cx="802" cy="611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10313698" y="4163908"/>
            <a:ext cx="174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 flipV="1">
            <a:off x="9792436" y="4039925"/>
            <a:ext cx="802" cy="611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9774610" y="4163908"/>
            <a:ext cx="174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10556510" y="5968475"/>
            <a:ext cx="7047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10817672" y="5741603"/>
            <a:ext cx="174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11471678" y="5149029"/>
            <a:ext cx="174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直線單箭頭接點 76"/>
          <p:cNvCxnSpPr>
            <a:endCxn id="74" idx="1"/>
          </p:cNvCxnSpPr>
          <p:nvPr/>
        </p:nvCxnSpPr>
        <p:spPr>
          <a:xfrm flipV="1">
            <a:off x="11215676" y="5287529"/>
            <a:ext cx="256002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E86596B-93C7-4834-AED7-93E64ABE526F}"/>
              </a:ext>
            </a:extLst>
          </p:cNvPr>
          <p:cNvCxnSpPr>
            <a:cxnSpLocks/>
          </p:cNvCxnSpPr>
          <p:nvPr/>
        </p:nvCxnSpPr>
        <p:spPr>
          <a:xfrm>
            <a:off x="9475121" y="6397575"/>
            <a:ext cx="1785138" cy="2091"/>
          </a:xfrm>
          <a:prstGeom prst="straightConnector1">
            <a:avLst/>
          </a:prstGeom>
          <a:ln w="63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A2A5406-B80A-4BAA-AB5D-117D2C145DFC}"/>
              </a:ext>
            </a:extLst>
          </p:cNvPr>
          <p:cNvSpPr/>
          <p:nvPr/>
        </p:nvSpPr>
        <p:spPr>
          <a:xfrm>
            <a:off x="10106602" y="6394999"/>
            <a:ext cx="588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span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E86596B-93C7-4834-AED7-93E64ABE526F}"/>
              </a:ext>
            </a:extLst>
          </p:cNvPr>
          <p:cNvCxnSpPr>
            <a:cxnSpLocks/>
          </p:cNvCxnSpPr>
          <p:nvPr/>
        </p:nvCxnSpPr>
        <p:spPr>
          <a:xfrm flipV="1">
            <a:off x="9335716" y="3571594"/>
            <a:ext cx="1977698" cy="3922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BA2A5406-B80A-4BAA-AB5D-117D2C145DFC}"/>
              </a:ext>
            </a:extLst>
          </p:cNvPr>
          <p:cNvSpPr/>
          <p:nvPr/>
        </p:nvSpPr>
        <p:spPr>
          <a:xfrm>
            <a:off x="10044500" y="3571903"/>
            <a:ext cx="588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x span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E86596B-93C7-4834-AED7-93E64ABE526F}"/>
              </a:ext>
            </a:extLst>
          </p:cNvPr>
          <p:cNvCxnSpPr>
            <a:cxnSpLocks/>
          </p:cNvCxnSpPr>
          <p:nvPr/>
        </p:nvCxnSpPr>
        <p:spPr>
          <a:xfrm flipH="1" flipV="1">
            <a:off x="9195268" y="1587358"/>
            <a:ext cx="3489" cy="1825904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BA2A5406-B80A-4BAA-AB5D-117D2C145DFC}"/>
              </a:ext>
            </a:extLst>
          </p:cNvPr>
          <p:cNvSpPr/>
          <p:nvPr/>
        </p:nvSpPr>
        <p:spPr>
          <a:xfrm>
            <a:off x="8553532" y="2299094"/>
            <a:ext cx="588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y span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E86596B-93C7-4834-AED7-93E64ABE526F}"/>
              </a:ext>
            </a:extLst>
          </p:cNvPr>
          <p:cNvCxnSpPr>
            <a:cxnSpLocks/>
          </p:cNvCxnSpPr>
          <p:nvPr/>
        </p:nvCxnSpPr>
        <p:spPr>
          <a:xfrm flipV="1">
            <a:off x="9308894" y="4053569"/>
            <a:ext cx="8923" cy="2224519"/>
          </a:xfrm>
          <a:prstGeom prst="straightConnector1">
            <a:avLst/>
          </a:prstGeom>
          <a:ln w="63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A2A5406-B80A-4BAA-AB5D-117D2C145DFC}"/>
              </a:ext>
            </a:extLst>
          </p:cNvPr>
          <p:cNvSpPr/>
          <p:nvPr/>
        </p:nvSpPr>
        <p:spPr>
          <a:xfrm>
            <a:off x="8745436" y="4979080"/>
            <a:ext cx="588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span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5" grpId="0" animBg="1"/>
      <p:bldP spid="89" grpId="0"/>
      <p:bldP spid="34" grpId="0"/>
      <p:bldP spid="35" grpId="0"/>
      <p:bldP spid="36" grpId="0"/>
      <p:bldP spid="68" grpId="0" animBg="1"/>
      <p:bldP spid="69" grpId="0" animBg="1"/>
      <p:bldP spid="73" grpId="0" animBg="1"/>
      <p:bldP spid="49" grpId="0" animBg="1"/>
      <p:bldP spid="50" grpId="0" animBg="1"/>
      <p:bldP spid="51" grpId="0" animBg="1"/>
      <p:bldP spid="52" grpId="0" animBg="1"/>
      <p:bldP spid="54" grpId="0"/>
      <p:bldP spid="56" grpId="0"/>
      <p:bldP spid="60" grpId="0"/>
      <p:bldP spid="74" grpId="0"/>
      <p:bldP spid="40" grpId="0"/>
      <p:bldP spid="7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Better Local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 Computation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Slack-Based Moves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Handling Soft Blocks Using Slack Information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tx1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 Minimization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Fixed-Outline Constraints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14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70DD2-0DB6-70F3-1398-F7416518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cs typeface="Calibri" panose="020F0502020204030204" pitchFamily="34" charset="0"/>
              </a:rPr>
              <a:t>Wirelength Minimization</a:t>
            </a:r>
            <a:endParaRPr lang="zh-TW" altLang="en-US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E0CB04-BE7D-B7FD-057E-224D48A6B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15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cs typeface="Calibri" panose="020F0502020204030204" pitchFamily="34" charset="0"/>
              </a:rPr>
              <a:t>Use a linear combination of area and HPWL to evaluate annealer moves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cs typeface="Calibri" panose="020F0502020204030204" pitchFamily="34" charset="0"/>
              </a:rPr>
              <a:t>Move </a:t>
            </a:r>
            <a:r>
              <a:rPr lang="en-US" altLang="zh-TW" sz="2400" b="1" dirty="0">
                <a:cs typeface="Calibri" panose="020F0502020204030204" pitchFamily="34" charset="0"/>
              </a:rPr>
              <a:t>A</a:t>
            </a:r>
            <a:r>
              <a:rPr lang="en-US" altLang="zh-TW" sz="2400" dirty="0">
                <a:cs typeface="Calibri" panose="020F0502020204030204" pitchFamily="34" charset="0"/>
              </a:rPr>
              <a:t> close to its ideal location to minimize quadratic wirelength</a:t>
            </a:r>
            <a:endParaRPr lang="zh-TW" altLang="en-US" sz="2400" dirty="0">
              <a:cs typeface="Calibri" panose="020F050202020403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E4398C-0C6A-6B15-3A16-F5E8B87650CF}"/>
              </a:ext>
            </a:extLst>
          </p:cNvPr>
          <p:cNvSpPr txBox="1"/>
          <p:nvPr/>
        </p:nvSpPr>
        <p:spPr>
          <a:xfrm>
            <a:off x="9791059" y="5768232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cs typeface="Calibri" panose="020F0502020204030204" pitchFamily="34" charset="0"/>
              </a:rPr>
              <a:t>A</a:t>
            </a:r>
            <a:endParaRPr lang="zh-TW" altLang="en-US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85D549-C23E-3306-DB37-63D666B1E1BC}"/>
              </a:ext>
            </a:extLst>
          </p:cNvPr>
          <p:cNvSpPr/>
          <p:nvPr/>
        </p:nvSpPr>
        <p:spPr>
          <a:xfrm>
            <a:off x="8572907" y="495367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99EA7F-C0FE-C399-F061-5ED43DA1D9D1}"/>
              </a:ext>
            </a:extLst>
          </p:cNvPr>
          <p:cNvSpPr/>
          <p:nvPr/>
        </p:nvSpPr>
        <p:spPr>
          <a:xfrm>
            <a:off x="10861322" y="434378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7220A2-6791-AB19-7239-386EDB2BD37F}"/>
              </a:ext>
            </a:extLst>
          </p:cNvPr>
          <p:cNvSpPr/>
          <p:nvPr/>
        </p:nvSpPr>
        <p:spPr>
          <a:xfrm>
            <a:off x="9592696" y="362935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ACE688-3C0A-B7EC-2AD1-B17EAE7FEBED}"/>
              </a:ext>
            </a:extLst>
          </p:cNvPr>
          <p:cNvSpPr/>
          <p:nvPr/>
        </p:nvSpPr>
        <p:spPr>
          <a:xfrm>
            <a:off x="9592696" y="4343782"/>
            <a:ext cx="360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9177F08-BFD9-4708-4CD9-20C7CF29F76A}"/>
              </a:ext>
            </a:extLst>
          </p:cNvPr>
          <p:cNvSpPr txBox="1"/>
          <p:nvPr/>
        </p:nvSpPr>
        <p:spPr>
          <a:xfrm>
            <a:off x="8113884" y="5258648"/>
            <a:ext cx="6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cs typeface="Calibri" panose="020F0502020204030204" pitchFamily="34" charset="0"/>
              </a:rPr>
              <a:t>(0,0)</a:t>
            </a:r>
            <a:endParaRPr lang="zh-TW" altLang="en-US" sz="1400" dirty="0">
              <a:cs typeface="Calibri" panose="020F050202020403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31EF809-78B0-9E1D-B066-0934D24F6E49}"/>
              </a:ext>
            </a:extLst>
          </p:cNvPr>
          <p:cNvSpPr txBox="1"/>
          <p:nvPr/>
        </p:nvSpPr>
        <p:spPr>
          <a:xfrm>
            <a:off x="9124014" y="3911316"/>
            <a:ext cx="6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cs typeface="Calibri" panose="020F0502020204030204" pitchFamily="34" charset="0"/>
              </a:rPr>
              <a:t>(3,2)</a:t>
            </a:r>
            <a:endParaRPr lang="zh-TW" altLang="en-US" sz="1400" dirty="0">
              <a:cs typeface="Calibri" panose="020F050202020403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9C55A1-A2AE-9437-CA6A-71A98E5214E9}"/>
              </a:ext>
            </a:extLst>
          </p:cNvPr>
          <p:cNvSpPr txBox="1"/>
          <p:nvPr/>
        </p:nvSpPr>
        <p:spPr>
          <a:xfrm>
            <a:off x="10381698" y="4623019"/>
            <a:ext cx="6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cs typeface="Calibri" panose="020F0502020204030204" pitchFamily="34" charset="0"/>
              </a:rPr>
              <a:t>(6,1)</a:t>
            </a:r>
            <a:endParaRPr lang="zh-TW" altLang="en-US" sz="1400" dirty="0"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5F5818-F975-8456-F600-3E1CFC203967}"/>
              </a:ext>
            </a:extLst>
          </p:cNvPr>
          <p:cNvSpPr txBox="1"/>
          <p:nvPr/>
        </p:nvSpPr>
        <p:spPr>
          <a:xfrm>
            <a:off x="9222217" y="4688646"/>
            <a:ext cx="6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cs typeface="Calibri" panose="020F0502020204030204" pitchFamily="34" charset="0"/>
              </a:rPr>
              <a:t>(3,1)</a:t>
            </a:r>
            <a:endParaRPr lang="zh-TW" altLang="en-US" sz="140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1CAB77-D846-5932-51D7-48955648DFA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772696" y="3989358"/>
            <a:ext cx="0" cy="3544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5232B40-13F9-53AF-C42D-ED2D884745E5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>
            <a:off x="9952696" y="4523782"/>
            <a:ext cx="90862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0AE1F19-D941-0688-8BFF-8F9854EA72FA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8932907" y="4523782"/>
            <a:ext cx="659789" cy="609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80D1D2F-C630-1EC0-702A-FE72B0C4615F}"/>
              </a:ext>
            </a:extLst>
          </p:cNvPr>
          <p:cNvSpPr txBox="1"/>
          <p:nvPr/>
        </p:nvSpPr>
        <p:spPr>
          <a:xfrm>
            <a:off x="9571766" y="4340584"/>
            <a:ext cx="39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cs typeface="Calibri" panose="020F0502020204030204" pitchFamily="34" charset="0"/>
              </a:rPr>
              <a:t>A</a:t>
            </a:r>
            <a:endParaRPr lang="zh-TW" altLang="en-US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B88014-087B-A227-4908-ACA5CFE5EBD6}"/>
              </a:ext>
            </a:extLst>
          </p:cNvPr>
          <p:cNvSpPr txBox="1"/>
          <p:nvPr/>
        </p:nvSpPr>
        <p:spPr>
          <a:xfrm>
            <a:off x="9573861" y="3621478"/>
            <a:ext cx="39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cs typeface="Calibri" panose="020F0502020204030204" pitchFamily="34" charset="0"/>
              </a:rPr>
              <a:t>B</a:t>
            </a:r>
            <a:endParaRPr lang="zh-TW" altLang="en-US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D677733-27E0-4EDD-E4D0-9A5AA3374128}"/>
              </a:ext>
            </a:extLst>
          </p:cNvPr>
          <p:cNvSpPr/>
          <p:nvPr/>
        </p:nvSpPr>
        <p:spPr>
          <a:xfrm>
            <a:off x="9351566" y="3473964"/>
            <a:ext cx="831669" cy="13852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E5245D-1356-85DA-F7FE-09E5FC6C8B75}"/>
              </a:ext>
            </a:extLst>
          </p:cNvPr>
          <p:cNvSpPr/>
          <p:nvPr/>
        </p:nvSpPr>
        <p:spPr>
          <a:xfrm>
            <a:off x="9436869" y="577711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4714EA-1132-5E53-799C-E0A0DD669182}"/>
              </a:ext>
            </a:extLst>
          </p:cNvPr>
          <p:cNvSpPr/>
          <p:nvPr/>
        </p:nvSpPr>
        <p:spPr>
          <a:xfrm>
            <a:off x="9797636" y="5776528"/>
            <a:ext cx="360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E00FDD9-D1DC-B72D-703C-1EA741ABC7C4}"/>
              </a:ext>
            </a:extLst>
          </p:cNvPr>
          <p:cNvSpPr txBox="1"/>
          <p:nvPr/>
        </p:nvSpPr>
        <p:spPr>
          <a:xfrm>
            <a:off x="8970396" y="6119642"/>
            <a:ext cx="6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cs typeface="Calibri" panose="020F0502020204030204" pitchFamily="34" charset="0"/>
              </a:rPr>
              <a:t>(3,2)</a:t>
            </a:r>
            <a:endParaRPr lang="zh-TW" altLang="en-US" sz="1400" dirty="0">
              <a:cs typeface="Calibri" panose="020F050202020403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EBA5940-DAA5-88CE-0DFB-789963FEFCB8}"/>
              </a:ext>
            </a:extLst>
          </p:cNvPr>
          <p:cNvSpPr txBox="1"/>
          <p:nvPr/>
        </p:nvSpPr>
        <p:spPr>
          <a:xfrm>
            <a:off x="9452241" y="6119936"/>
            <a:ext cx="6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cs typeface="Calibri" panose="020F0502020204030204" pitchFamily="34" charset="0"/>
              </a:rPr>
              <a:t>(3,3)</a:t>
            </a:r>
            <a:endParaRPr lang="zh-TW" altLang="en-US" sz="140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7E5825A-7817-7CFF-1FF8-133A3809D6B8}"/>
              </a:ext>
            </a:extLst>
          </p:cNvPr>
          <p:cNvSpPr txBox="1"/>
          <p:nvPr/>
        </p:nvSpPr>
        <p:spPr>
          <a:xfrm>
            <a:off x="9441650" y="5768232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cs typeface="Calibri" panose="020F0502020204030204" pitchFamily="34" charset="0"/>
              </a:rPr>
              <a:t>B</a:t>
            </a:r>
            <a:endParaRPr lang="zh-TW" altLang="en-US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5234737-4722-49D4-43E4-59BF0903240B}"/>
                  </a:ext>
                </a:extLst>
              </p:cNvPr>
              <p:cNvSpPr txBox="1"/>
              <p:nvPr/>
            </p:nvSpPr>
            <p:spPr>
              <a:xfrm>
                <a:off x="844318" y="3272745"/>
                <a:ext cx="7137089" cy="30791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altLang="zh-TW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TW" sz="2400" baseline="-25000" dirty="0">
                          <a:cs typeface="Calibri" panose="020F0502020204030204" pitchFamily="34" charset="0"/>
                        </a:rPr>
                        <m:t>area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2400" dirty="0">
                              <a:cs typeface="Calibri" panose="020F0502020204030204" pitchFamily="34" charset="0"/>
                            </a:rPr>
                            <m:t>area</m:t>
                          </m:r>
                          <m:r>
                            <m:rPr>
                              <m:nor/>
                            </m:rPr>
                            <a:rPr lang="en-US" altLang="zh-TW" sz="2400" b="0" i="0" baseline="-25000" dirty="0" smtClean="0">
                              <a:cs typeface="Calibri" panose="020F0502020204030204" pitchFamily="34" charset="0"/>
                            </a:rPr>
                            <m:t>new</m:t>
                          </m:r>
                          <m:r>
                            <m:rPr>
                              <m:nor/>
                            </m:rPr>
                            <a:rPr lang="en-US" altLang="zh-TW" sz="2400" dirty="0"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400" b="0" i="0" smtClean="0"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TW" sz="2400" dirty="0">
                              <a:cs typeface="Calibri" panose="020F0502020204030204" pitchFamily="34" charset="0"/>
                            </a:rPr>
                            <m:t>area</m:t>
                          </m:r>
                          <m:r>
                            <m:rPr>
                              <m:nor/>
                            </m:rPr>
                            <a:rPr lang="en-US" altLang="zh-TW" sz="2400" baseline="-25000" dirty="0">
                              <a:cs typeface="Calibri" panose="020F0502020204030204" pitchFamily="34" charset="0"/>
                            </a:rPr>
                            <m:t>old</m:t>
                          </m:r>
                          <m:r>
                            <m:rPr>
                              <m:nor/>
                            </m:rPr>
                            <a:rPr lang="en-US" altLang="zh-TW" sz="2400" dirty="0">
                              <a:cs typeface="Calibri" panose="020F0502020204030204" pitchFamily="34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400">
                              <a:cs typeface="Calibri" panose="020F0502020204030204" pitchFamily="34" charset="0"/>
                            </a:rPr>
                            <m:t>totalArea</m:t>
                          </m:r>
                          <m:r>
                            <m:rPr>
                              <m:nor/>
                            </m:rPr>
                            <a:rPr lang="en-US" altLang="zh-TW" sz="2400" b="0" i="0" baseline="-25000" dirty="0" smtClean="0">
                              <a:cs typeface="Calibri" panose="020F0502020204030204" pitchFamily="34" charset="0"/>
                            </a:rPr>
                            <m:t>blocks</m:t>
                          </m:r>
                        </m:den>
                      </m:f>
                    </m:oMath>
                  </m:oMathPara>
                </a14:m>
                <a:endParaRPr lang="en-US" altLang="zh-TW" sz="2400" b="0" dirty="0"/>
              </a:p>
              <a:p>
                <a:endParaRPr lang="en-US" altLang="zh-TW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TW" sz="2400" b="0" i="0" baseline="-25000" dirty="0" smtClean="0">
                          <a:cs typeface="Calibri" panose="020F0502020204030204" pitchFamily="34" charset="0"/>
                        </a:rPr>
                        <m:t>HPWL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2400">
                              <a:cs typeface="Calibri" panose="020F0502020204030204" pitchFamily="34" charset="0"/>
                            </a:rPr>
                            <m:t>HPWL</m:t>
                          </m:r>
                          <m:r>
                            <m:rPr>
                              <m:nor/>
                            </m:rPr>
                            <a:rPr lang="en-US" altLang="zh-TW" sz="2400" baseline="-25000" dirty="0">
                              <a:cs typeface="Calibri" panose="020F0502020204030204" pitchFamily="34" charset="0"/>
                            </a:rPr>
                            <m:t>new</m:t>
                          </m:r>
                          <m:r>
                            <m:rPr>
                              <m:nor/>
                            </m:rPr>
                            <a:rPr lang="en-US" altLang="zh-TW" sz="2400" b="0" i="0" smtClean="0"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TW" sz="2400">
                              <a:cs typeface="Calibri" panose="020F0502020204030204" pitchFamily="34" charset="0"/>
                            </a:rPr>
                            <m:t>HPWL</m:t>
                          </m:r>
                          <m:r>
                            <m:rPr>
                              <m:nor/>
                            </m:rPr>
                            <a:rPr lang="en-US" altLang="zh-TW" sz="2400" baseline="-25000" dirty="0">
                              <a:cs typeface="Calibri" panose="020F0502020204030204" pitchFamily="34" charset="0"/>
                            </a:rPr>
                            <m:t>old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400">
                              <a:cs typeface="Calibri" panose="020F0502020204030204" pitchFamily="34" charset="0"/>
                            </a:rPr>
                            <m:t>HPWL</m:t>
                          </m:r>
                          <m:r>
                            <m:rPr>
                              <m:nor/>
                            </m:rPr>
                            <a:rPr lang="en-US" altLang="zh-TW" sz="2400" baseline="-25000" dirty="0">
                              <a:cs typeface="Calibri" panose="020F0502020204030204" pitchFamily="34" charset="0"/>
                            </a:rPr>
                            <m:t>old</m:t>
                          </m:r>
                        </m:den>
                      </m:f>
                    </m:oMath>
                  </m:oMathPara>
                </a14:m>
                <a:endParaRPr lang="en-US" altLang="zh-TW" sz="2400" b="0" dirty="0">
                  <a:cs typeface="Calibri" panose="020F0502020204030204" pitchFamily="34" charset="0"/>
                </a:endParaRPr>
              </a:p>
              <a:p>
                <a:endParaRPr lang="en-US" altLang="zh-TW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400" i="0" smtClean="0">
                          <a:cs typeface="Calibri" panose="020F0502020204030204" pitchFamily="34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cs typeface="Calibri" panose="020F0502020204030204" pitchFamily="34" charset="0"/>
                        </a:rPr>
                        <m:t> = 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400" b="0" i="0" smtClean="0">
                              <a:cs typeface="Calibri" panose="020F0502020204030204" pitchFamily="34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en-US" altLang="zh-TW" sz="2400">
                              <a:cs typeface="Calibri" panose="020F0502020204030204" pitchFamily="34" charset="0"/>
                            </a:rPr>
                            <m:t>weight</m:t>
                          </m:r>
                          <m:r>
                            <m:rPr>
                              <m:nor/>
                            </m:rPr>
                            <a:rPr lang="en-US" altLang="zh-TW" sz="2400" baseline="-25000" dirty="0">
                              <a:cs typeface="Calibri" panose="020F0502020204030204" pitchFamily="34" charset="0"/>
                            </a:rPr>
                            <m:t>HPWL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TW" sz="2400" b="0" i="0" smtClean="0"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zh-TW" sz="2400"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TW" sz="2400" baseline="-25000" dirty="0">
                          <a:cs typeface="Calibri" panose="020F0502020204030204" pitchFamily="34" charset="0"/>
                        </a:rPr>
                        <m:t>area</m:t>
                      </m:r>
                      <m:r>
                        <m:rPr>
                          <m:nor/>
                        </m:rPr>
                        <a:rPr lang="en-US" altLang="zh-TW" sz="2400" b="0" i="0" baseline="-25000" dirty="0" smtClean="0"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cs typeface="Calibri" panose="020F0502020204030204" pitchFamily="34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 altLang="zh-TW" sz="2400">
                          <a:cs typeface="Calibri" panose="020F0502020204030204" pitchFamily="34" charset="0"/>
                        </a:rPr>
                        <m:t>weight</m:t>
                      </m:r>
                      <m:r>
                        <m:rPr>
                          <m:nor/>
                        </m:rPr>
                        <a:rPr lang="en-US" altLang="zh-TW" sz="2400" baseline="-25000" dirty="0">
                          <a:cs typeface="Calibri" panose="020F0502020204030204" pitchFamily="34" charset="0"/>
                        </a:rPr>
                        <m:t>HPWL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zh-TW" sz="2400"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TW" sz="2400" baseline="-25000" dirty="0">
                          <a:cs typeface="Calibri" panose="020F0502020204030204" pitchFamily="34" charset="0"/>
                        </a:rPr>
                        <m:t>HPWL</m:t>
                      </m:r>
                    </m:oMath>
                  </m:oMathPara>
                </a14:m>
                <a:endParaRPr lang="en-US" altLang="zh-TW" sz="2400" dirty="0">
                  <a:cs typeface="Calibri" panose="020F0502020204030204" pitchFamily="34" charset="0"/>
                </a:endParaRPr>
              </a:p>
              <a:p>
                <a:endParaRPr lang="zh-TW" altLang="en-US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5234737-4722-49D4-43E4-59BF09032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18" y="3272745"/>
                <a:ext cx="7137089" cy="3079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9437F5EC-6CA7-9286-769E-E059F391CBDA}"/>
              </a:ext>
            </a:extLst>
          </p:cNvPr>
          <p:cNvSpPr/>
          <p:nvPr/>
        </p:nvSpPr>
        <p:spPr>
          <a:xfrm>
            <a:off x="1409700" y="5400131"/>
            <a:ext cx="6235039" cy="752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id="{151FC070-3597-19D5-8AA7-F1B71D2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47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6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Better Local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 Computation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Slack-Based Moves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Handling Soft Blocks Using Slack Information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 Minimization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tx1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Fixed-Outline Constraints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7109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CCEA7-0096-B06E-7093-6224A179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Fixed-outline Constraints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75C8C29-4D70-9F8E-F3B6-3D301CC511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2437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max{ 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,0 } + max{ 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0 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max{ 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}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75C8C29-4D70-9F8E-F3B6-3D301CC511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24374" cy="4351338"/>
              </a:xfrm>
              <a:blipFill>
                <a:blip r:embed="rId3"/>
                <a:stretch>
                  <a:fillRect l="-14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C9FB5924-7889-D093-FA1C-B073AE3E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57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2EA6AA-2D66-0555-B5F1-CACF10EF492F}"/>
              </a:ext>
            </a:extLst>
          </p:cNvPr>
          <p:cNvSpPr/>
          <p:nvPr/>
        </p:nvSpPr>
        <p:spPr>
          <a:xfrm>
            <a:off x="3154929" y="4376351"/>
            <a:ext cx="1980000" cy="180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396DB1-8A11-8C74-043A-681F301E959F}"/>
              </a:ext>
            </a:extLst>
          </p:cNvPr>
          <p:cNvSpPr/>
          <p:nvPr/>
        </p:nvSpPr>
        <p:spPr>
          <a:xfrm>
            <a:off x="3946073" y="4376805"/>
            <a:ext cx="1188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B1A6E5-C34D-3D89-FA5A-CCD653FE2A0F}"/>
              </a:ext>
            </a:extLst>
          </p:cNvPr>
          <p:cNvSpPr/>
          <p:nvPr/>
        </p:nvSpPr>
        <p:spPr>
          <a:xfrm>
            <a:off x="3154929" y="5636895"/>
            <a:ext cx="1260000" cy="539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4574D9-C7BA-CA2F-5BCC-2DEFEBFA4066}"/>
              </a:ext>
            </a:extLst>
          </p:cNvPr>
          <p:cNvSpPr/>
          <p:nvPr/>
        </p:nvSpPr>
        <p:spPr>
          <a:xfrm>
            <a:off x="3154474" y="5099072"/>
            <a:ext cx="684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768963-8C62-D86E-EF1F-C3AF6A058C6C}"/>
              </a:ext>
            </a:extLst>
          </p:cNvPr>
          <p:cNvSpPr/>
          <p:nvPr/>
        </p:nvSpPr>
        <p:spPr>
          <a:xfrm>
            <a:off x="3153115" y="4375995"/>
            <a:ext cx="468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4CA177-030E-8B39-1935-BCBA563C1957}"/>
              </a:ext>
            </a:extLst>
          </p:cNvPr>
          <p:cNvSpPr/>
          <p:nvPr/>
        </p:nvSpPr>
        <p:spPr>
          <a:xfrm>
            <a:off x="3838318" y="5097698"/>
            <a:ext cx="1008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240611-665E-105B-DAC6-B95F0ADED23B}"/>
              </a:ext>
            </a:extLst>
          </p:cNvPr>
          <p:cNvSpPr/>
          <p:nvPr/>
        </p:nvSpPr>
        <p:spPr>
          <a:xfrm>
            <a:off x="3622529" y="4701400"/>
            <a:ext cx="324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8CDA94-D928-5CE4-AB75-A669B7B633A7}"/>
              </a:ext>
            </a:extLst>
          </p:cNvPr>
          <p:cNvSpPr/>
          <p:nvPr/>
        </p:nvSpPr>
        <p:spPr>
          <a:xfrm>
            <a:off x="7842899" y="5640160"/>
            <a:ext cx="1260000" cy="539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0429C5-16F1-E447-D877-B0D30C316F9E}"/>
              </a:ext>
            </a:extLst>
          </p:cNvPr>
          <p:cNvSpPr/>
          <p:nvPr/>
        </p:nvSpPr>
        <p:spPr>
          <a:xfrm>
            <a:off x="7842444" y="5102337"/>
            <a:ext cx="684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08D8F4-918C-4950-628E-2108B07FA82A}"/>
              </a:ext>
            </a:extLst>
          </p:cNvPr>
          <p:cNvSpPr/>
          <p:nvPr/>
        </p:nvSpPr>
        <p:spPr>
          <a:xfrm>
            <a:off x="8526288" y="5100963"/>
            <a:ext cx="1008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F07C2B-217F-1531-F821-CFE52A0F47A3}"/>
              </a:ext>
            </a:extLst>
          </p:cNvPr>
          <p:cNvSpPr/>
          <p:nvPr/>
        </p:nvSpPr>
        <p:spPr>
          <a:xfrm>
            <a:off x="7842899" y="3979124"/>
            <a:ext cx="1692000" cy="220049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BFF55D-7665-8D6A-662F-69019E1E668D}"/>
              </a:ext>
            </a:extLst>
          </p:cNvPr>
          <p:cNvSpPr/>
          <p:nvPr/>
        </p:nvSpPr>
        <p:spPr>
          <a:xfrm>
            <a:off x="8310446" y="4377218"/>
            <a:ext cx="1188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038673-8FE1-F5F4-035C-79780938588D}"/>
              </a:ext>
            </a:extLst>
          </p:cNvPr>
          <p:cNvSpPr/>
          <p:nvPr/>
        </p:nvSpPr>
        <p:spPr>
          <a:xfrm>
            <a:off x="7842899" y="5640160"/>
            <a:ext cx="1260000" cy="539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40A707A-7E8B-7014-A1B8-1803210009AC}"/>
              </a:ext>
            </a:extLst>
          </p:cNvPr>
          <p:cNvSpPr/>
          <p:nvPr/>
        </p:nvSpPr>
        <p:spPr>
          <a:xfrm>
            <a:off x="7842444" y="5096895"/>
            <a:ext cx="684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EFBA9C6-63D7-D13B-0312-628E2AA68C9D}"/>
              </a:ext>
            </a:extLst>
          </p:cNvPr>
          <p:cNvSpPr/>
          <p:nvPr/>
        </p:nvSpPr>
        <p:spPr>
          <a:xfrm>
            <a:off x="8526288" y="5100963"/>
            <a:ext cx="1008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27DBAC-9D25-9D8A-FACF-6B568CDF7FE4}"/>
              </a:ext>
            </a:extLst>
          </p:cNvPr>
          <p:cNvSpPr/>
          <p:nvPr/>
        </p:nvSpPr>
        <p:spPr>
          <a:xfrm>
            <a:off x="7842444" y="4702593"/>
            <a:ext cx="324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E628703-98B3-2CC3-3587-B4FA4993CBCC}"/>
              </a:ext>
            </a:extLst>
          </p:cNvPr>
          <p:cNvSpPr/>
          <p:nvPr/>
        </p:nvSpPr>
        <p:spPr>
          <a:xfrm>
            <a:off x="7842446" y="3979124"/>
            <a:ext cx="468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CC26B9-0696-EAB6-76CE-B4A7AA3F40B5}"/>
              </a:ext>
            </a:extLst>
          </p:cNvPr>
          <p:cNvSpPr txBox="1"/>
          <p:nvPr/>
        </p:nvSpPr>
        <p:spPr>
          <a:xfrm>
            <a:off x="1955611" y="3872930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3D206AD-4DD3-188A-22E5-385BE9602BF7}"/>
              </a:ext>
            </a:extLst>
          </p:cNvPr>
          <p:cNvSpPr txBox="1"/>
          <p:nvPr/>
        </p:nvSpPr>
        <p:spPr>
          <a:xfrm>
            <a:off x="6634872" y="3885302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C8766BA-6AEC-8F27-BF65-E091D62603B5}"/>
              </a:ext>
            </a:extLst>
          </p:cNvPr>
          <p:cNvCxnSpPr/>
          <p:nvPr/>
        </p:nvCxnSpPr>
        <p:spPr>
          <a:xfrm flipV="1">
            <a:off x="4867415" y="4192883"/>
            <a:ext cx="288000" cy="37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515E292-88F6-2861-F809-4CD7CA378A08}"/>
              </a:ext>
            </a:extLst>
          </p:cNvPr>
          <p:cNvSpPr txBox="1"/>
          <p:nvPr/>
        </p:nvSpPr>
        <p:spPr>
          <a:xfrm>
            <a:off x="4414929" y="3528651"/>
            <a:ext cx="118214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x_excessive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12DA30-3BEB-3C18-7C89-1FE4055E9AD9}"/>
              </a:ext>
            </a:extLst>
          </p:cNvPr>
          <p:cNvSpPr/>
          <p:nvPr/>
        </p:nvSpPr>
        <p:spPr>
          <a:xfrm>
            <a:off x="3147039" y="4379825"/>
            <a:ext cx="468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776B5F80-6692-105A-64C9-1AFA7107ED07}"/>
              </a:ext>
            </a:extLst>
          </p:cNvPr>
          <p:cNvSpPr/>
          <p:nvPr/>
        </p:nvSpPr>
        <p:spPr>
          <a:xfrm>
            <a:off x="3487183" y="4618733"/>
            <a:ext cx="606490" cy="5598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54CDD8-8E10-BBF5-BE4E-676BAD762DE0}"/>
              </a:ext>
            </a:extLst>
          </p:cNvPr>
          <p:cNvCxnSpPr>
            <a:endCxn id="11" idx="0"/>
          </p:cNvCxnSpPr>
          <p:nvPr/>
        </p:nvCxnSpPr>
        <p:spPr>
          <a:xfrm>
            <a:off x="3784529" y="4372606"/>
            <a:ext cx="0" cy="32879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1A16C14-17DD-6350-E69B-DCF317C2D6CB}"/>
              </a:ext>
            </a:extLst>
          </p:cNvPr>
          <p:cNvSpPr txBox="1"/>
          <p:nvPr/>
        </p:nvSpPr>
        <p:spPr>
          <a:xfrm>
            <a:off x="2990603" y="4567206"/>
            <a:ext cx="7620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9E3ED61-A13C-CA70-C808-F6BB14088258}"/>
              </a:ext>
            </a:extLst>
          </p:cNvPr>
          <p:cNvSpPr txBox="1"/>
          <p:nvPr/>
        </p:nvSpPr>
        <p:spPr>
          <a:xfrm>
            <a:off x="4138900" y="4565425"/>
            <a:ext cx="7620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B6D6EBD-3578-B23E-D889-F49551F76043}"/>
              </a:ext>
            </a:extLst>
          </p:cNvPr>
          <p:cNvSpPr txBox="1"/>
          <p:nvPr/>
        </p:nvSpPr>
        <p:spPr>
          <a:xfrm>
            <a:off x="3383993" y="4731021"/>
            <a:ext cx="7620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8D92BB8-12D0-9493-FF18-A1E67EF2596C}"/>
              </a:ext>
            </a:extLst>
          </p:cNvPr>
          <p:cNvSpPr/>
          <p:nvPr/>
        </p:nvSpPr>
        <p:spPr>
          <a:xfrm>
            <a:off x="3154286" y="3836963"/>
            <a:ext cx="1692000" cy="2340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912661-094A-FA9C-DE92-E693EB04E8BB}"/>
              </a:ext>
            </a:extLst>
          </p:cNvPr>
          <p:cNvSpPr/>
          <p:nvPr/>
        </p:nvSpPr>
        <p:spPr>
          <a:xfrm>
            <a:off x="7844070" y="3839616"/>
            <a:ext cx="1692000" cy="2340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0B647A-E04B-895D-A0A0-1B64554731B5}"/>
              </a:ext>
            </a:extLst>
          </p:cNvPr>
          <p:cNvSpPr/>
          <p:nvPr/>
        </p:nvSpPr>
        <p:spPr>
          <a:xfrm>
            <a:off x="2117558" y="2000451"/>
            <a:ext cx="30800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36B6F5-C20A-5986-2DEA-B266393A679C}"/>
              </a:ext>
            </a:extLst>
          </p:cNvPr>
          <p:cNvSpPr/>
          <p:nvPr/>
        </p:nvSpPr>
        <p:spPr>
          <a:xfrm>
            <a:off x="4215866" y="1963904"/>
            <a:ext cx="40185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4247545-A7E9-2D8F-2C97-89BA5F302ED5}"/>
              </a:ext>
            </a:extLst>
          </p:cNvPr>
          <p:cNvSpPr/>
          <p:nvPr/>
        </p:nvSpPr>
        <p:spPr>
          <a:xfrm>
            <a:off x="2117558" y="2667101"/>
            <a:ext cx="30800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1516F99-5A05-065E-C82F-1CA627983555}"/>
              </a:ext>
            </a:extLst>
          </p:cNvPr>
          <p:cNvSpPr/>
          <p:nvPr/>
        </p:nvSpPr>
        <p:spPr>
          <a:xfrm>
            <a:off x="3000281" y="2667101"/>
            <a:ext cx="383711" cy="374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3CC8A46-01C7-F4B5-DCB8-F35D628C7F9A}"/>
              </a:ext>
            </a:extLst>
          </p:cNvPr>
          <p:cNvSpPr/>
          <p:nvPr/>
        </p:nvSpPr>
        <p:spPr>
          <a:xfrm>
            <a:off x="1785891" y="2664612"/>
            <a:ext cx="2667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28D6580-0D4D-122C-15A9-8BBFF263EEC7}"/>
              </a:ext>
            </a:extLst>
          </p:cNvPr>
          <p:cNvSpPr/>
          <p:nvPr/>
        </p:nvSpPr>
        <p:spPr>
          <a:xfrm>
            <a:off x="1785891" y="1994384"/>
            <a:ext cx="2667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2A70D2C-C2D3-2757-339D-A0AC584D75B3}"/>
              </a:ext>
            </a:extLst>
          </p:cNvPr>
          <p:cNvSpPr/>
          <p:nvPr/>
        </p:nvSpPr>
        <p:spPr>
          <a:xfrm>
            <a:off x="3838318" y="1964348"/>
            <a:ext cx="2667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DE29A49-A62C-B8AD-50C5-BCCBD921EECC}"/>
              </a:ext>
            </a:extLst>
          </p:cNvPr>
          <p:cNvSpPr/>
          <p:nvPr/>
        </p:nvSpPr>
        <p:spPr>
          <a:xfrm>
            <a:off x="2616235" y="2664612"/>
            <a:ext cx="2667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97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5" grpId="0" animBg="1"/>
      <p:bldP spid="26" grpId="0" animBg="1"/>
      <p:bldP spid="27" grpId="0" animBg="1"/>
      <p:bldP spid="29" grpId="0"/>
      <p:bldP spid="30" grpId="0"/>
      <p:bldP spid="31" grpId="0"/>
      <p:bldP spid="32" grpId="0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36540-A6A4-7B45-D189-825151D0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58067-5825-20C1-EC63-4909081C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Abstract Introduction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Empirical Validation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Reference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E955F0-4B81-6933-5476-08C57CAB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90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Improvement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Wirelength improvements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Optimization of aspect ratios of soft blocks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Better computation time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A123EF-6191-3EBC-80AB-8863574B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5001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21342-F4BD-E4C3-DCB6-F4635829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Empirical Validation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173173-3BF8-1022-2701-E9710EB60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Algorithm : simulated annealing, Parquet-1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4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Execution workstation : Linux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4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Operating hardware : 1000 MHz PC/Intel system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4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Operating software : g++2.95-03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66F797-6CD4-5318-5BF8-6361BB62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8188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21342-F4BD-E4C3-DCB6-F4635829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Annealing Schedule 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C173173-3BF8-1022-2701-E9710EB60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aseline="-25000" dirty="0">
                        <a:cs typeface="Calibri" panose="020F0502020204030204" pitchFamily="34" charset="0"/>
                      </a:rPr>
                      <m:t>initial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30000</m:t>
                    </m:r>
                  </m:oMath>
                </a14:m>
                <a:r>
                  <a:rPr lang="en-US" altLang="zh-TW" sz="2400" dirty="0"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Design with </a:t>
                </a:r>
                <a:r>
                  <a:rPr lang="en-US" altLang="zh-TW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blocks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temperature is decreased by a factor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ω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TW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 &lt; </m:t>
                    </m:r>
                    <m:r>
                      <m:rPr>
                        <m:nor/>
                      </m:rPr>
                      <a:rPr lang="en-US" altLang="zh-TW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ω</m:t>
                    </m:r>
                    <m:r>
                      <m:rPr>
                        <m:nor/>
                      </m:rPr>
                      <a:rPr lang="zh-TW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&lt; 1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zh-TW" altLang="en-US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1.5</a:t>
                </a:r>
                <a:r>
                  <a:rPr lang="en-US" altLang="zh-TW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moves.</a:t>
                </a:r>
                <a:endParaRPr lang="en-US" altLang="zh-TW" sz="24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cs typeface="Calibri" panose="020F0502020204030204" pitchFamily="34" charset="0"/>
                      </a:rPr>
                      <m:t>current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ω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cs typeface="Calibri" panose="020F0502020204030204" pitchFamily="34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zh-TW" sz="2400" baseline="-25000" dirty="0" smtClean="0">
                        <a:cs typeface="Calibri" panose="020F0502020204030204" pitchFamily="34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cs typeface="Calibri" panose="020F0502020204030204" pitchFamily="34" charset="0"/>
                      </a:rPr>
                      <m:t>d</m:t>
                    </m:r>
                  </m:oMath>
                </a14:m>
                <a:endParaRPr lang="en-US" altLang="zh-TW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C173173-3BF8-1022-2701-E9710EB60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129D7A-80E1-9B59-4A86-A49BA10C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8018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21342-F4BD-E4C3-DCB6-F4635829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Annealing Schedule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C173173-3BF8-1022-2701-E9710EB60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618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ω is changed with temperature as follows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ω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0.85</m:t>
                    </m:r>
                  </m:oMath>
                </a14:m>
                <a:r>
                  <a:rPr lang="en-US" altLang="zh-TW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aseline="-25000" dirty="0">
                        <a:cs typeface="Calibri" panose="020F0502020204030204" pitchFamily="34" charset="0"/>
                      </a:rPr>
                      <m:t>initial</m:t>
                    </m:r>
                  </m:oMath>
                </a14:m>
                <a:r>
                  <a:rPr lang="en-US" altLang="zh-TW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&gt;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aseline="-25000" dirty="0">
                        <a:cs typeface="Calibri" panose="020F0502020204030204" pitchFamily="34" charset="0"/>
                      </a:rPr>
                      <m:t>current</m:t>
                    </m:r>
                  </m:oMath>
                </a14:m>
                <a:r>
                  <a:rPr lang="en-US" altLang="zh-TW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&gt; 2000 )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0.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90</m:t>
                    </m:r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( 2000 &gt;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aseline="-25000" dirty="0">
                        <a:cs typeface="Calibri" panose="020F0502020204030204" pitchFamily="34" charset="0"/>
                      </a:rPr>
                      <m:t>current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&gt; 1000 )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0.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95</m:t>
                    </m:r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( 1000 &gt;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aseline="-25000" dirty="0">
                        <a:cs typeface="Calibri" panose="020F0502020204030204" pitchFamily="34" charset="0"/>
                      </a:rPr>
                      <m:t>current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&gt; 500 )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0.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96</m:t>
                    </m:r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  500 &gt;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aseline="-25000" dirty="0">
                        <a:cs typeface="Calibri" panose="020F0502020204030204" pitchFamily="34" charset="0"/>
                      </a:rPr>
                      <m:t>current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&gt; 200 )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0.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97  ( 200 &gt;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aseline="-25000" dirty="0">
                        <a:cs typeface="Calibri" panose="020F0502020204030204" pitchFamily="34" charset="0"/>
                      </a:rPr>
                      <m:t>current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&gt; 10 )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0.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98</m:t>
                    </m:r>
                  </m:oMath>
                </a14:m>
                <a:r>
                  <a:rPr lang="en-US" altLang="zh-TW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( 10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aseline="-25000" dirty="0">
                        <a:cs typeface="Calibri" panose="020F0502020204030204" pitchFamily="34" charset="0"/>
                      </a:rPr>
                      <m:t>current</m:t>
                    </m:r>
                    <m:r>
                      <a:rPr lang="en-US" altLang="zh-TW" sz="24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TW" sz="2400" b="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temp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b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cool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C173173-3BF8-1022-2701-E9710EB60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6181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>
            <a:extLst>
              <a:ext uri="{FF2B5EF4-FFF2-40B4-BE49-F238E27FC236}">
                <a16:creationId xmlns:a16="http://schemas.microsoft.com/office/drawing/2014/main" id="{4D0E5DD0-E58B-DDA9-CFF8-3570011CFA5C}"/>
              </a:ext>
            </a:extLst>
          </p:cNvPr>
          <p:cNvGrpSpPr/>
          <p:nvPr/>
        </p:nvGrpSpPr>
        <p:grpSpPr>
          <a:xfrm>
            <a:off x="8356601" y="3906980"/>
            <a:ext cx="2658533" cy="2353734"/>
            <a:chOff x="8534400" y="2455333"/>
            <a:chExt cx="2658533" cy="2353734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002978DA-411F-AFC0-22BB-0248D30A8047}"/>
                </a:ext>
              </a:extLst>
            </p:cNvPr>
            <p:cNvCxnSpPr/>
            <p:nvPr/>
          </p:nvCxnSpPr>
          <p:spPr>
            <a:xfrm flipV="1">
              <a:off x="8754533" y="2455333"/>
              <a:ext cx="0" cy="2353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660777A3-C60F-1B6B-361A-9D9399DA9F80}"/>
                </a:ext>
              </a:extLst>
            </p:cNvPr>
            <p:cNvCxnSpPr/>
            <p:nvPr/>
          </p:nvCxnSpPr>
          <p:spPr>
            <a:xfrm>
              <a:off x="8534400" y="4563533"/>
              <a:ext cx="25823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156DBD40-B68C-A503-B897-7A298AFF8B39}"/>
                </a:ext>
              </a:extLst>
            </p:cNvPr>
            <p:cNvSpPr/>
            <p:nvPr/>
          </p:nvSpPr>
          <p:spPr>
            <a:xfrm>
              <a:off x="8906933" y="2802467"/>
              <a:ext cx="2286000" cy="1667933"/>
            </a:xfrm>
            <a:custGeom>
              <a:avLst/>
              <a:gdLst>
                <a:gd name="connsiteX0" fmla="*/ 0 w 2286000"/>
                <a:gd name="connsiteY0" fmla="*/ 0 h 1667933"/>
                <a:gd name="connsiteX1" fmla="*/ 372534 w 2286000"/>
                <a:gd name="connsiteY1" fmla="*/ 1134533 h 1667933"/>
                <a:gd name="connsiteX2" fmla="*/ 1371600 w 2286000"/>
                <a:gd name="connsiteY2" fmla="*/ 1549400 h 1667933"/>
                <a:gd name="connsiteX3" fmla="*/ 2286000 w 2286000"/>
                <a:gd name="connsiteY3" fmla="*/ 1667933 h 166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1667933">
                  <a:moveTo>
                    <a:pt x="0" y="0"/>
                  </a:moveTo>
                  <a:cubicBezTo>
                    <a:pt x="71967" y="438150"/>
                    <a:pt x="143934" y="876300"/>
                    <a:pt x="372534" y="1134533"/>
                  </a:cubicBezTo>
                  <a:cubicBezTo>
                    <a:pt x="601134" y="1392766"/>
                    <a:pt x="1052689" y="1460500"/>
                    <a:pt x="1371600" y="1549400"/>
                  </a:cubicBezTo>
                  <a:cubicBezTo>
                    <a:pt x="1690511" y="1638300"/>
                    <a:pt x="1988255" y="1653116"/>
                    <a:pt x="2286000" y="16679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27FE68-33DB-5743-AC1A-4407C7A7EC71}"/>
              </a:ext>
            </a:extLst>
          </p:cNvPr>
          <p:cNvSpPr txBox="1"/>
          <p:nvPr/>
        </p:nvSpPr>
        <p:spPr>
          <a:xfrm>
            <a:off x="11002433" y="5872317"/>
            <a:ext cx="79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441E770-73BC-E166-C26D-C0C54BA79DD4}"/>
              </a:ext>
            </a:extLst>
          </p:cNvPr>
          <p:cNvSpPr txBox="1"/>
          <p:nvPr/>
        </p:nvSpPr>
        <p:spPr>
          <a:xfrm>
            <a:off x="7883120" y="3630083"/>
            <a:ext cx="79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918D95F-9322-643F-6C8A-8A0FDA760689}"/>
              </a:ext>
            </a:extLst>
          </p:cNvPr>
          <p:cNvSpPr/>
          <p:nvPr/>
        </p:nvSpPr>
        <p:spPr>
          <a:xfrm>
            <a:off x="8747126" y="4622800"/>
            <a:ext cx="99483" cy="104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CAD5657-5B9F-DA04-DD49-2AC00ED50539}"/>
              </a:ext>
            </a:extLst>
          </p:cNvPr>
          <p:cNvSpPr/>
          <p:nvPr/>
        </p:nvSpPr>
        <p:spPr>
          <a:xfrm>
            <a:off x="9017000" y="5241174"/>
            <a:ext cx="99483" cy="104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A2E731E-D8F8-373D-9AEF-57DB2CA4B6BE}"/>
              </a:ext>
            </a:extLst>
          </p:cNvPr>
          <p:cNvSpPr/>
          <p:nvPr/>
        </p:nvSpPr>
        <p:spPr>
          <a:xfrm>
            <a:off x="9278409" y="5505059"/>
            <a:ext cx="99483" cy="104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02C048D-26DE-4376-A5DE-7816DC543CE7}"/>
              </a:ext>
            </a:extLst>
          </p:cNvPr>
          <p:cNvCxnSpPr>
            <a:cxnSpLocks/>
          </p:cNvCxnSpPr>
          <p:nvPr/>
        </p:nvCxnSpPr>
        <p:spPr>
          <a:xfrm>
            <a:off x="8796868" y="4762500"/>
            <a:ext cx="17992" cy="134041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CAB9B2F-ADDF-1A8D-B3A8-9D7A159FBB74}"/>
              </a:ext>
            </a:extLst>
          </p:cNvPr>
          <p:cNvCxnSpPr>
            <a:cxnSpLocks/>
          </p:cNvCxnSpPr>
          <p:nvPr/>
        </p:nvCxnSpPr>
        <p:spPr>
          <a:xfrm>
            <a:off x="9061452" y="5326489"/>
            <a:ext cx="0" cy="776427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60AEB42-ECAA-770F-850F-D5184BCE895E}"/>
              </a:ext>
            </a:extLst>
          </p:cNvPr>
          <p:cNvSpPr/>
          <p:nvPr/>
        </p:nvSpPr>
        <p:spPr>
          <a:xfrm>
            <a:off x="9527647" y="5609781"/>
            <a:ext cx="99483" cy="104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72B5A10-2ACF-7609-FFB3-B1343E858E46}"/>
              </a:ext>
            </a:extLst>
          </p:cNvPr>
          <p:cNvCxnSpPr>
            <a:cxnSpLocks/>
          </p:cNvCxnSpPr>
          <p:nvPr/>
        </p:nvCxnSpPr>
        <p:spPr>
          <a:xfrm>
            <a:off x="9328151" y="5557520"/>
            <a:ext cx="0" cy="54539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57DD12E-3CBA-AFAA-BC8E-1CF99DA47853}"/>
              </a:ext>
            </a:extLst>
          </p:cNvPr>
          <p:cNvCxnSpPr>
            <a:cxnSpLocks/>
          </p:cNvCxnSpPr>
          <p:nvPr/>
        </p:nvCxnSpPr>
        <p:spPr>
          <a:xfrm>
            <a:off x="9578976" y="5678210"/>
            <a:ext cx="0" cy="388213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AC37C013-360A-6D19-5989-AF3B9098C30A}"/>
              </a:ext>
            </a:extLst>
          </p:cNvPr>
          <p:cNvCxnSpPr/>
          <p:nvPr/>
        </p:nvCxnSpPr>
        <p:spPr>
          <a:xfrm>
            <a:off x="8426450" y="4254114"/>
            <a:ext cx="50165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C881AD4-7229-83C6-BEC1-8D8FCA32B148}"/>
              </a:ext>
            </a:extLst>
          </p:cNvPr>
          <p:cNvCxnSpPr>
            <a:cxnSpLocks/>
          </p:cNvCxnSpPr>
          <p:nvPr/>
        </p:nvCxnSpPr>
        <p:spPr>
          <a:xfrm>
            <a:off x="8402109" y="5878281"/>
            <a:ext cx="2259541" cy="43766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73C751B1-1328-E152-EBE4-A6D4D94FECE9}"/>
              </a:ext>
            </a:extLst>
          </p:cNvPr>
          <p:cNvSpPr/>
          <p:nvPr/>
        </p:nvSpPr>
        <p:spPr>
          <a:xfrm>
            <a:off x="8696326" y="4202872"/>
            <a:ext cx="99483" cy="10492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6EA2E550-43F7-934B-721A-30238FDA0E09}"/>
              </a:ext>
            </a:extLst>
          </p:cNvPr>
          <p:cNvSpPr/>
          <p:nvPr/>
        </p:nvSpPr>
        <p:spPr>
          <a:xfrm>
            <a:off x="10588625" y="5855988"/>
            <a:ext cx="99483" cy="10492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9171E34-F20B-C152-D1B6-8247939EA929}"/>
                  </a:ext>
                </a:extLst>
              </p:cNvPr>
              <p:cNvSpPr txBox="1"/>
              <p:nvPr/>
            </p:nvSpPr>
            <p:spPr>
              <a:xfrm>
                <a:off x="8727019" y="3561750"/>
                <a:ext cx="1344080" cy="326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1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temp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TW" sz="1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initial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9171E34-F20B-C152-D1B6-8247939EA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019" y="3561750"/>
                <a:ext cx="1344080" cy="326949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B9301A1-0421-9375-C84B-6F97CD7D7E08}"/>
                  </a:ext>
                </a:extLst>
              </p:cNvPr>
              <p:cNvSpPr txBox="1"/>
              <p:nvPr/>
            </p:nvSpPr>
            <p:spPr>
              <a:xfrm>
                <a:off x="10229853" y="5057255"/>
                <a:ext cx="1344080" cy="326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1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temp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TW" sz="1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cool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B9301A1-0421-9375-C84B-6F97CD7D7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853" y="5057255"/>
                <a:ext cx="1344080" cy="326949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55BDD67-C58C-5E33-7AC7-EBE96E1F591F}"/>
              </a:ext>
            </a:extLst>
          </p:cNvPr>
          <p:cNvCxnSpPr>
            <a:cxnSpLocks/>
            <a:endCxn id="41" idx="7"/>
          </p:cNvCxnSpPr>
          <p:nvPr/>
        </p:nvCxnSpPr>
        <p:spPr>
          <a:xfrm flipH="1">
            <a:off x="8781240" y="3829480"/>
            <a:ext cx="495707" cy="3887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3EE42E4-CD74-85E8-71DE-FC70A8F7CBBE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0650136" y="5384204"/>
            <a:ext cx="251757" cy="4701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3730FD1-5738-50E6-2082-AB8C0A54AF9B}"/>
                  </a:ext>
                </a:extLst>
              </p:cNvPr>
              <p:cNvSpPr txBox="1"/>
              <p:nvPr/>
            </p:nvSpPr>
            <p:spPr>
              <a:xfrm>
                <a:off x="9258831" y="4564381"/>
                <a:ext cx="1344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1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temp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TW" sz="1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current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3730FD1-5738-50E6-2082-AB8C0A54A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831" y="4564381"/>
                <a:ext cx="134408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A79A0BE9-303A-DCB8-628A-8F78E9A358DE}"/>
              </a:ext>
            </a:extLst>
          </p:cNvPr>
          <p:cNvCxnSpPr>
            <a:cxnSpLocks/>
          </p:cNvCxnSpPr>
          <p:nvPr/>
        </p:nvCxnSpPr>
        <p:spPr>
          <a:xfrm flipH="1" flipV="1">
            <a:off x="8882856" y="4632464"/>
            <a:ext cx="460245" cy="52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47EB3321-C40B-BE34-424C-6FA4DFF42552}"/>
              </a:ext>
            </a:extLst>
          </p:cNvPr>
          <p:cNvCxnSpPr>
            <a:cxnSpLocks/>
          </p:cNvCxnSpPr>
          <p:nvPr/>
        </p:nvCxnSpPr>
        <p:spPr>
          <a:xfrm flipH="1">
            <a:off x="9120978" y="4873283"/>
            <a:ext cx="332187" cy="349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61017D28-DA24-AF64-EA44-C5F4706990B4}"/>
              </a:ext>
            </a:extLst>
          </p:cNvPr>
          <p:cNvCxnSpPr>
            <a:cxnSpLocks/>
          </p:cNvCxnSpPr>
          <p:nvPr/>
        </p:nvCxnSpPr>
        <p:spPr>
          <a:xfrm flipH="1">
            <a:off x="9400217" y="4942151"/>
            <a:ext cx="256702" cy="572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C7C5870-20A7-08DB-74E9-9FF26A03B463}"/>
              </a:ext>
            </a:extLst>
          </p:cNvPr>
          <p:cNvCxnSpPr>
            <a:cxnSpLocks/>
          </p:cNvCxnSpPr>
          <p:nvPr/>
        </p:nvCxnSpPr>
        <p:spPr>
          <a:xfrm flipH="1">
            <a:off x="9616122" y="5035284"/>
            <a:ext cx="229655" cy="5633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箭號: 向右 65">
            <a:extLst>
              <a:ext uri="{FF2B5EF4-FFF2-40B4-BE49-F238E27FC236}">
                <a16:creationId xmlns:a16="http://schemas.microsoft.com/office/drawing/2014/main" id="{757E2635-39A6-C6FA-386C-1BA731412558}"/>
              </a:ext>
            </a:extLst>
          </p:cNvPr>
          <p:cNvSpPr/>
          <p:nvPr/>
        </p:nvSpPr>
        <p:spPr>
          <a:xfrm rot="5400000">
            <a:off x="3715890" y="3797289"/>
            <a:ext cx="376544" cy="21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箭號: 向右 66">
            <a:extLst>
              <a:ext uri="{FF2B5EF4-FFF2-40B4-BE49-F238E27FC236}">
                <a16:creationId xmlns:a16="http://schemas.microsoft.com/office/drawing/2014/main" id="{F897A602-04A4-2D1E-660F-B45CC29C8922}"/>
              </a:ext>
            </a:extLst>
          </p:cNvPr>
          <p:cNvSpPr/>
          <p:nvPr/>
        </p:nvSpPr>
        <p:spPr>
          <a:xfrm rot="5400000">
            <a:off x="3735368" y="4522773"/>
            <a:ext cx="376544" cy="21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箭號: 向右 67">
            <a:extLst>
              <a:ext uri="{FF2B5EF4-FFF2-40B4-BE49-F238E27FC236}">
                <a16:creationId xmlns:a16="http://schemas.microsoft.com/office/drawing/2014/main" id="{0B7BE238-8F18-FE72-37E6-EE3CDE5FCAF7}"/>
              </a:ext>
            </a:extLst>
          </p:cNvPr>
          <p:cNvSpPr/>
          <p:nvPr/>
        </p:nvSpPr>
        <p:spPr>
          <a:xfrm rot="5400000">
            <a:off x="3715891" y="5163957"/>
            <a:ext cx="376544" cy="21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箭號: 向右 68">
            <a:extLst>
              <a:ext uri="{FF2B5EF4-FFF2-40B4-BE49-F238E27FC236}">
                <a16:creationId xmlns:a16="http://schemas.microsoft.com/office/drawing/2014/main" id="{B71A2E5E-DBDE-4492-4233-79090E467DCE}"/>
              </a:ext>
            </a:extLst>
          </p:cNvPr>
          <p:cNvSpPr/>
          <p:nvPr/>
        </p:nvSpPr>
        <p:spPr>
          <a:xfrm rot="5400000">
            <a:off x="3728170" y="5889441"/>
            <a:ext cx="376544" cy="21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61632F8B-5147-892D-3C61-F002D55472C3}"/>
              </a:ext>
            </a:extLst>
          </p:cNvPr>
          <p:cNvSpPr/>
          <p:nvPr/>
        </p:nvSpPr>
        <p:spPr>
          <a:xfrm>
            <a:off x="3806751" y="3002692"/>
            <a:ext cx="207103" cy="426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E7507E-1FBB-877E-5719-ED4A1C47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38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animBg="1"/>
      <p:bldP spid="20" grpId="0" uiExpand="1" animBg="1"/>
      <p:bldP spid="21" grpId="0" uiExpand="1" animBg="1"/>
      <p:bldP spid="30" grpId="0" uiExpand="1" animBg="1"/>
      <p:bldP spid="41" grpId="0" uiExpand="1" animBg="1"/>
      <p:bldP spid="42" grpId="0" uiExpand="1" animBg="1"/>
      <p:bldP spid="43" grpId="0" uiExpand="1"/>
      <p:bldP spid="44" grpId="0" uiExpand="1"/>
      <p:bldP spid="66" grpId="0" uiExpand="1" animBg="1"/>
      <p:bldP spid="67" grpId="0" uiExpand="1" animBg="1"/>
      <p:bldP spid="68" grpId="0" uiExpand="1" animBg="1"/>
      <p:bldP spid="69" grpId="0" uiExpand="1" animBg="1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B0243-A683-13EE-399A-C516E312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lnSpc>
                <a:spcPct val="83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Outline-free Floorplanning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C28E3F-539D-86BF-B825-1EE0BAA2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Context with no fixed-outline constraints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FE96C4-F231-8270-90F2-D6433B84AD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5"/>
          <a:stretch/>
        </p:blipFill>
        <p:spPr>
          <a:xfrm>
            <a:off x="838200" y="2946400"/>
            <a:ext cx="10899210" cy="2286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8B84F8C-A83E-8579-E56E-3F6A9AF04B6A}"/>
              </a:ext>
            </a:extLst>
          </p:cNvPr>
          <p:cNvSpPr/>
          <p:nvPr/>
        </p:nvSpPr>
        <p:spPr>
          <a:xfrm>
            <a:off x="1917699" y="4229894"/>
            <a:ext cx="72898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CE87A0-522C-860A-19FE-45AF34328752}"/>
              </a:ext>
            </a:extLst>
          </p:cNvPr>
          <p:cNvSpPr/>
          <p:nvPr/>
        </p:nvSpPr>
        <p:spPr>
          <a:xfrm>
            <a:off x="3586480" y="4220633"/>
            <a:ext cx="76708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758F9E-0D3D-AE19-ED6B-4315F46CFFE6}"/>
              </a:ext>
            </a:extLst>
          </p:cNvPr>
          <p:cNvSpPr/>
          <p:nvPr/>
        </p:nvSpPr>
        <p:spPr>
          <a:xfrm>
            <a:off x="6731001" y="4229894"/>
            <a:ext cx="728982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C98752-E1FD-E661-F712-EFD22D06542E}"/>
              </a:ext>
            </a:extLst>
          </p:cNvPr>
          <p:cNvSpPr/>
          <p:nvPr/>
        </p:nvSpPr>
        <p:spPr>
          <a:xfrm>
            <a:off x="5156199" y="4234127"/>
            <a:ext cx="72898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14B495-7F56-0F29-E1FC-2ED98D436D3E}"/>
              </a:ext>
            </a:extLst>
          </p:cNvPr>
          <p:cNvSpPr/>
          <p:nvPr/>
        </p:nvSpPr>
        <p:spPr>
          <a:xfrm>
            <a:off x="8999220" y="4216400"/>
            <a:ext cx="505460" cy="228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38E177-F591-22EA-9570-B7EEF8DAB293}"/>
              </a:ext>
            </a:extLst>
          </p:cNvPr>
          <p:cNvSpPr/>
          <p:nvPr/>
        </p:nvSpPr>
        <p:spPr>
          <a:xfrm>
            <a:off x="2763520" y="4229894"/>
            <a:ext cx="72898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63CE8D-924F-8D08-D234-34A9865A5F69}"/>
              </a:ext>
            </a:extLst>
          </p:cNvPr>
          <p:cNvSpPr/>
          <p:nvPr/>
        </p:nvSpPr>
        <p:spPr>
          <a:xfrm>
            <a:off x="4447539" y="4220633"/>
            <a:ext cx="63246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E76ADA-CAF4-FDE9-4BCA-B723E74E78DC}"/>
              </a:ext>
            </a:extLst>
          </p:cNvPr>
          <p:cNvSpPr/>
          <p:nvPr/>
        </p:nvSpPr>
        <p:spPr>
          <a:xfrm>
            <a:off x="7548878" y="4229894"/>
            <a:ext cx="64516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FD617B-1FAE-0AD1-30BE-653C6F91BA9D}"/>
              </a:ext>
            </a:extLst>
          </p:cNvPr>
          <p:cNvSpPr/>
          <p:nvPr/>
        </p:nvSpPr>
        <p:spPr>
          <a:xfrm>
            <a:off x="6002020" y="4234127"/>
            <a:ext cx="60452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08E43A-D7A4-3B1A-934A-6028E6F34EED}"/>
              </a:ext>
            </a:extLst>
          </p:cNvPr>
          <p:cNvSpPr/>
          <p:nvPr/>
        </p:nvSpPr>
        <p:spPr>
          <a:xfrm>
            <a:off x="11026210" y="4240054"/>
            <a:ext cx="505460" cy="228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2133BE1-0C0A-4BC1-AACC-17CF917911D4}"/>
              </a:ext>
            </a:extLst>
          </p:cNvPr>
          <p:cNvSpPr/>
          <p:nvPr/>
        </p:nvSpPr>
        <p:spPr>
          <a:xfrm>
            <a:off x="1673588" y="2726485"/>
            <a:ext cx="9678615" cy="72024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2F63F04-BACC-D6E2-F80E-41291C4E210D}"/>
              </a:ext>
            </a:extLst>
          </p:cNvPr>
          <p:cNvSpPr/>
          <p:nvPr/>
        </p:nvSpPr>
        <p:spPr>
          <a:xfrm rot="5400000" flipV="1">
            <a:off x="176995" y="3608142"/>
            <a:ext cx="2351263" cy="89646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71E3134-3078-4FCC-E534-4B2F65A6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27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1" grpId="0" animBg="1"/>
      <p:bldP spid="22" grpId="0" animBg="1"/>
      <p:bldP spid="23" grpId="0" animBg="1"/>
      <p:bldP spid="24" grpId="0" animBg="1"/>
      <p:bldP spid="25" grpId="0" animBg="1"/>
      <p:bldP spid="4" grpId="0" animBg="1"/>
      <p:bldP spid="4" grpId="1" animBg="1"/>
      <p:bldP spid="5" grpId="0" animBg="1"/>
      <p:bldP spid="5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45CB7-6D68-F719-8B28-AEA09469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lnSpc>
                <a:spcPct val="83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Outline-free Floorplanning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621253-F980-848E-46BB-45FCC3D2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Results for different wirelength weight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7D7ABB-7469-9CDE-D7C4-05D0ABE3AB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29"/>
          <a:stretch/>
        </p:blipFill>
        <p:spPr>
          <a:xfrm>
            <a:off x="838200" y="2997201"/>
            <a:ext cx="10914964" cy="21652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ACF15B-17D5-5347-B63D-5E6E62923254}"/>
              </a:ext>
            </a:extLst>
          </p:cNvPr>
          <p:cNvSpPr/>
          <p:nvPr/>
        </p:nvSpPr>
        <p:spPr>
          <a:xfrm>
            <a:off x="2545080" y="4001293"/>
            <a:ext cx="513080" cy="1099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7A67E5-7349-B080-9E33-945033AF770C}"/>
              </a:ext>
            </a:extLst>
          </p:cNvPr>
          <p:cNvSpPr/>
          <p:nvPr/>
        </p:nvSpPr>
        <p:spPr>
          <a:xfrm>
            <a:off x="3825241" y="3974198"/>
            <a:ext cx="513080" cy="1126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D04B2E-FD90-AEF5-CB44-30C2B9302662}"/>
              </a:ext>
            </a:extLst>
          </p:cNvPr>
          <p:cNvSpPr/>
          <p:nvPr/>
        </p:nvSpPr>
        <p:spPr>
          <a:xfrm>
            <a:off x="10381827" y="4001293"/>
            <a:ext cx="524933" cy="1099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91F4CC-34BF-F218-2B4E-0E4CD0E487E9}"/>
              </a:ext>
            </a:extLst>
          </p:cNvPr>
          <p:cNvSpPr/>
          <p:nvPr/>
        </p:nvSpPr>
        <p:spPr>
          <a:xfrm>
            <a:off x="9128760" y="4001292"/>
            <a:ext cx="561343" cy="1099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0288F4DB-C7D9-9E9B-6766-41D92AA9C30B}"/>
              </a:ext>
            </a:extLst>
          </p:cNvPr>
          <p:cNvSpPr/>
          <p:nvPr/>
        </p:nvSpPr>
        <p:spPr>
          <a:xfrm>
            <a:off x="2680970" y="5212529"/>
            <a:ext cx="2413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上 9">
            <a:extLst>
              <a:ext uri="{FF2B5EF4-FFF2-40B4-BE49-F238E27FC236}">
                <a16:creationId xmlns:a16="http://schemas.microsoft.com/office/drawing/2014/main" id="{FEE110DE-1340-C94F-9A90-8571CB12C2E8}"/>
              </a:ext>
            </a:extLst>
          </p:cNvPr>
          <p:cNvSpPr/>
          <p:nvPr/>
        </p:nvSpPr>
        <p:spPr>
          <a:xfrm>
            <a:off x="10523643" y="5212529"/>
            <a:ext cx="2413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7B1D978-C375-B79B-29DD-4BAD584F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6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4" grpId="0" animBg="1"/>
      <p:bldP spid="4" grpId="1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625FD-8AC2-150D-2091-7D10057E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lnSpc>
                <a:spcPct val="83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Outline-free Floorplanning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14378A-2280-8309-5133-2DF4E726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Area minimization results for designs with soft blocks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2CBE98-90DC-A078-59A6-DF2DE5BD5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47"/>
          <a:stretch/>
        </p:blipFill>
        <p:spPr>
          <a:xfrm>
            <a:off x="838199" y="3092448"/>
            <a:ext cx="4684060" cy="21526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681A5EB-1A2A-5D29-BA17-BF0A73AC52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47"/>
          <a:stretch/>
        </p:blipFill>
        <p:spPr>
          <a:xfrm>
            <a:off x="5815346" y="3078148"/>
            <a:ext cx="5462808" cy="215265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FDD712A-3ED6-48C7-E7EE-74EA75932847}"/>
              </a:ext>
            </a:extLst>
          </p:cNvPr>
          <p:cNvSpPr txBox="1"/>
          <p:nvPr/>
        </p:nvSpPr>
        <p:spPr>
          <a:xfrm>
            <a:off x="1343024" y="5362575"/>
            <a:ext cx="367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area minimization results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2C4087-4E9D-CE50-017D-20A6F488131E}"/>
              </a:ext>
            </a:extLst>
          </p:cNvPr>
          <p:cNvSpPr txBox="1"/>
          <p:nvPr/>
        </p:nvSpPr>
        <p:spPr>
          <a:xfrm>
            <a:off x="6229349" y="5334000"/>
            <a:ext cx="491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area + HPWL minimization results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A336CA-CE9D-0446-9AF3-95AA43FA6C23}"/>
              </a:ext>
            </a:extLst>
          </p:cNvPr>
          <p:cNvSpPr/>
          <p:nvPr/>
        </p:nvSpPr>
        <p:spPr>
          <a:xfrm>
            <a:off x="4087708" y="3883729"/>
            <a:ext cx="513080" cy="1347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21424E-C71C-B8B8-9EAA-D621FEBD42D1}"/>
              </a:ext>
            </a:extLst>
          </p:cNvPr>
          <p:cNvSpPr/>
          <p:nvPr/>
        </p:nvSpPr>
        <p:spPr>
          <a:xfrm>
            <a:off x="8771767" y="3883728"/>
            <a:ext cx="513080" cy="1347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10F491-1F74-3E5D-DBBE-EBDDCD011E8F}"/>
              </a:ext>
            </a:extLst>
          </p:cNvPr>
          <p:cNvSpPr/>
          <p:nvPr/>
        </p:nvSpPr>
        <p:spPr>
          <a:xfrm>
            <a:off x="10622003" y="3883727"/>
            <a:ext cx="513080" cy="1347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上 10">
            <a:extLst>
              <a:ext uri="{FF2B5EF4-FFF2-40B4-BE49-F238E27FC236}">
                <a16:creationId xmlns:a16="http://schemas.microsoft.com/office/drawing/2014/main" id="{B5D69E32-D838-BBD4-DD05-B47B62686554}"/>
              </a:ext>
            </a:extLst>
          </p:cNvPr>
          <p:cNvSpPr/>
          <p:nvPr/>
        </p:nvSpPr>
        <p:spPr>
          <a:xfrm>
            <a:off x="8907657" y="5719764"/>
            <a:ext cx="2413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9B86B4D3-65C3-AD5D-354C-86635F313AD8}"/>
              </a:ext>
            </a:extLst>
          </p:cNvPr>
          <p:cNvSpPr/>
          <p:nvPr/>
        </p:nvSpPr>
        <p:spPr>
          <a:xfrm>
            <a:off x="10757893" y="5738028"/>
            <a:ext cx="2413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95F5607A-FD8E-FA97-51CD-8F170C06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57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56D2A-EDC1-06A3-4FFD-9AE0113B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Experiments on n100 benchmark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F695A7-17CE-4EF2-0259-107B7AB6F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 floorplan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fits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within the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required fixed-outline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annealing is stopped earlier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success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 temperature schedule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runs out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 satisfying solution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found </a:t>
                </a:r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  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failure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results are averaged for 50 runs for each aspect ratio</a:t>
                </a:r>
              </a:p>
              <a:p>
                <a:pPr algn="just">
                  <a:lnSpc>
                    <a:spcPct val="150000"/>
                  </a:lnSpc>
                </a:pPr>
                <a:endParaRPr lang="en-US" altLang="zh-TW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zh-TW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F695A7-17CE-4EF2-0259-107B7AB6F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  <a:blipFill>
                <a:blip r:embed="rId3"/>
                <a:stretch>
                  <a:fillRect l="-754" r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64601994-11CE-BEAA-78F0-179AE8DE89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621"/>
          <a:stretch/>
        </p:blipFill>
        <p:spPr>
          <a:xfrm>
            <a:off x="4884931" y="2497819"/>
            <a:ext cx="993189" cy="11321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56C779D-4C14-B844-6914-1CA8F24BE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210" y="4136192"/>
            <a:ext cx="1348789" cy="111230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4F4828-BF76-BACA-C3E9-C395BBBC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7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77D94-3476-2AD1-D683-50B3F6BB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Experiments on n100 benchmark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2F8E25-24CF-99C4-5DB4-91FAD239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Annealing with three alternative objective functions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563DE1-16F4-5F06-84A8-6A2C2460C0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460"/>
          <a:stretch/>
        </p:blipFill>
        <p:spPr>
          <a:xfrm>
            <a:off x="2769806" y="2358064"/>
            <a:ext cx="6652388" cy="413481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A0EE307-ED2E-46F4-3303-1DEE65173F17}"/>
              </a:ext>
            </a:extLst>
          </p:cNvPr>
          <p:cNvSpPr/>
          <p:nvPr/>
        </p:nvSpPr>
        <p:spPr>
          <a:xfrm>
            <a:off x="9342366" y="3564573"/>
            <a:ext cx="2581120" cy="486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AB4A1D-9D08-8B43-1401-7B362625A64A}"/>
              </a:ext>
            </a:extLst>
          </p:cNvPr>
          <p:cNvSpPr/>
          <p:nvPr/>
        </p:nvSpPr>
        <p:spPr>
          <a:xfrm>
            <a:off x="1075635" y="3732415"/>
            <a:ext cx="1185428" cy="115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1D3C50B-AC7F-150B-ED87-D07EED3EC0B9}"/>
              </a:ext>
            </a:extLst>
          </p:cNvPr>
          <p:cNvSpPr/>
          <p:nvPr/>
        </p:nvSpPr>
        <p:spPr>
          <a:xfrm>
            <a:off x="8055033" y="3931920"/>
            <a:ext cx="1287333" cy="1281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844EE30-CC1F-1ED1-406A-F4E4A6274D1A}"/>
              </a:ext>
            </a:extLst>
          </p:cNvPr>
          <p:cNvSpPr/>
          <p:nvPr/>
        </p:nvSpPr>
        <p:spPr>
          <a:xfrm>
            <a:off x="3399906" y="2936515"/>
            <a:ext cx="1287333" cy="1281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B5C8921-3DF4-9DEA-D001-868FBCABEFCF}"/>
              </a:ext>
            </a:extLst>
          </p:cNvPr>
          <p:cNvCxnSpPr>
            <a:cxnSpLocks/>
          </p:cNvCxnSpPr>
          <p:nvPr/>
        </p:nvCxnSpPr>
        <p:spPr>
          <a:xfrm flipH="1">
            <a:off x="2261063" y="3807687"/>
            <a:ext cx="1138843" cy="31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D62E957-FE14-59BE-CA62-604F8B7946AE}"/>
              </a:ext>
            </a:extLst>
          </p:cNvPr>
          <p:cNvCxnSpPr>
            <a:cxnSpLocks/>
          </p:cNvCxnSpPr>
          <p:nvPr/>
        </p:nvCxnSpPr>
        <p:spPr>
          <a:xfrm flipV="1">
            <a:off x="9331282" y="4123113"/>
            <a:ext cx="1270815" cy="57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C42BC17-49D1-972D-BD12-F62EED09F629}"/>
              </a:ext>
            </a:extLst>
          </p:cNvPr>
          <p:cNvSpPr txBox="1"/>
          <p:nvPr/>
        </p:nvSpPr>
        <p:spPr>
          <a:xfrm>
            <a:off x="1397083" y="4123113"/>
            <a:ext cx="764771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1:1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126023-83DB-399C-66D6-CB415FF29EB4}"/>
              </a:ext>
            </a:extLst>
          </p:cNvPr>
          <p:cNvSpPr txBox="1"/>
          <p:nvPr/>
        </p:nvSpPr>
        <p:spPr>
          <a:xfrm>
            <a:off x="10341319" y="3627222"/>
            <a:ext cx="764771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1:5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A68E008A-C9B7-E715-DC13-6450AD87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01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6" grpId="0"/>
      <p:bldP spid="1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765A6-72D7-EF89-460C-F518EB4A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Experiments on n100 benchmark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9876E0D-4D61-7EC9-58D1-B2B6DA174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000"/>
          <a:stretch/>
        </p:blipFill>
        <p:spPr>
          <a:xfrm>
            <a:off x="2678079" y="2338713"/>
            <a:ext cx="6835842" cy="4124791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CD66122-CDA2-B48E-D5FB-DE05623C02E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Annealing with three alternative objective functions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EECA19-5105-1234-94E9-1C271C45A09A}"/>
              </a:ext>
            </a:extLst>
          </p:cNvPr>
          <p:cNvSpPr/>
          <p:nvPr/>
        </p:nvSpPr>
        <p:spPr>
          <a:xfrm>
            <a:off x="9346142" y="3064914"/>
            <a:ext cx="2581120" cy="486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505422-2FA7-0A30-8116-224ED7904770}"/>
              </a:ext>
            </a:extLst>
          </p:cNvPr>
          <p:cNvSpPr/>
          <p:nvPr/>
        </p:nvSpPr>
        <p:spPr>
          <a:xfrm>
            <a:off x="798032" y="4855940"/>
            <a:ext cx="1185428" cy="115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8021A59-747A-831F-9FEC-7A7D771ED10C}"/>
              </a:ext>
            </a:extLst>
          </p:cNvPr>
          <p:cNvSpPr/>
          <p:nvPr/>
        </p:nvSpPr>
        <p:spPr>
          <a:xfrm>
            <a:off x="8055033" y="3807687"/>
            <a:ext cx="1287333" cy="1281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398CBB1-0B98-D210-34D8-53E07BAC70D4}"/>
              </a:ext>
            </a:extLst>
          </p:cNvPr>
          <p:cNvSpPr/>
          <p:nvPr/>
        </p:nvSpPr>
        <p:spPr>
          <a:xfrm>
            <a:off x="3084023" y="4150349"/>
            <a:ext cx="1287333" cy="1281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E1409F1-9D83-FCA2-E79B-2449320836BA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1983460" y="4949032"/>
            <a:ext cx="1100563" cy="48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15A3C87-93E1-A999-7F90-17F0372F3543}"/>
              </a:ext>
            </a:extLst>
          </p:cNvPr>
          <p:cNvCxnSpPr>
            <a:cxnSpLocks/>
          </p:cNvCxnSpPr>
          <p:nvPr/>
        </p:nvCxnSpPr>
        <p:spPr>
          <a:xfrm flipV="1">
            <a:off x="9341922" y="3599003"/>
            <a:ext cx="1229585" cy="77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7994E5-B3BF-79BE-6163-6C9CAF840116}"/>
              </a:ext>
            </a:extLst>
          </p:cNvPr>
          <p:cNvSpPr txBox="1"/>
          <p:nvPr/>
        </p:nvSpPr>
        <p:spPr>
          <a:xfrm>
            <a:off x="1123035" y="5245253"/>
            <a:ext cx="764771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1:1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7DBA7D-A47E-0269-754A-F5C9F2C06E93}"/>
              </a:ext>
            </a:extLst>
          </p:cNvPr>
          <p:cNvSpPr txBox="1"/>
          <p:nvPr/>
        </p:nvSpPr>
        <p:spPr>
          <a:xfrm>
            <a:off x="10399508" y="3112774"/>
            <a:ext cx="764771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1:5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A030B53-0590-41EA-DE43-DFC94644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31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/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07D04-6DB5-8938-A99E-84FC3678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Experiments on n100 benchmark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8DF6A1-19A7-4554-7EBF-BB55DA60B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6002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Probability of success and average runtimes with fixed-outline constraints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EAB134-DEC3-906F-B707-54F1E680A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6" r="2597"/>
          <a:stretch/>
        </p:blipFill>
        <p:spPr>
          <a:xfrm>
            <a:off x="388014" y="2603435"/>
            <a:ext cx="11415972" cy="3573528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D8DBE469-9D87-7E26-ECFA-77D92D9B87F7}"/>
              </a:ext>
            </a:extLst>
          </p:cNvPr>
          <p:cNvSpPr/>
          <p:nvPr/>
        </p:nvSpPr>
        <p:spPr>
          <a:xfrm>
            <a:off x="1077423" y="3477219"/>
            <a:ext cx="4859969" cy="104814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FA3CA83-6D9A-A46D-6CA0-927B826D07E3}"/>
              </a:ext>
            </a:extLst>
          </p:cNvPr>
          <p:cNvSpPr/>
          <p:nvPr/>
        </p:nvSpPr>
        <p:spPr>
          <a:xfrm>
            <a:off x="6944017" y="3342050"/>
            <a:ext cx="4859969" cy="104814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CEAE31-F7FB-D542-910D-ECC8324F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69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25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Introduction</a:t>
            </a:r>
          </a:p>
          <a:p>
            <a:pPr marL="508000" lvl="1" indent="-254000" algn="just">
              <a:lnSpc>
                <a:spcPct val="250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25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25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3231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36540-A6A4-7B45-D189-825151D0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58067-5825-20C1-EC63-4909081C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Abstract Introduction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Empirical Validation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Reference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0BD667-7516-670E-E682-858A7597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5768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3645C-040C-C004-C086-CC06F726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ACA18-92CC-53C0-6E10-3BB34D17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New types of slack-based moves may be applicable to most floorplanner implementations based on simulated annealing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Minimizing the sum of excessive width and height is a more successful approach than minimizing the greater of the two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9E97305-2FA1-4013-3619-82AFE79C670E}"/>
                  </a:ext>
                </a:extLst>
              </p:cNvPr>
              <p:cNvSpPr txBox="1"/>
              <p:nvPr/>
            </p:nvSpPr>
            <p:spPr>
              <a:xfrm>
                <a:off x="1440873" y="4893598"/>
                <a:ext cx="4655128" cy="586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max{ 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,0 } + max{ 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0 }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9E97305-2FA1-4013-3619-82AFE79C6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73" y="4893598"/>
                <a:ext cx="4655128" cy="586699"/>
              </a:xfrm>
              <a:prstGeom prst="rect">
                <a:avLst/>
              </a:prstGeom>
              <a:blipFill>
                <a:blip r:embed="rId3"/>
                <a:stretch>
                  <a:fillRect l="-1963" b="-239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CDA942-99DD-A6DC-AB90-1C79A895F733}"/>
                  </a:ext>
                </a:extLst>
              </p:cNvPr>
              <p:cNvSpPr txBox="1"/>
              <p:nvPr/>
            </p:nvSpPr>
            <p:spPr>
              <a:xfrm>
                <a:off x="7056582" y="5010062"/>
                <a:ext cx="59597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max{ 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}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CDA942-99DD-A6DC-AB90-1C79A895F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582" y="5010062"/>
                <a:ext cx="5959764" cy="738664"/>
              </a:xfrm>
              <a:prstGeom prst="rect">
                <a:avLst/>
              </a:prstGeom>
              <a:blipFill>
                <a:blip r:embed="rId4"/>
                <a:stretch>
                  <a:fillRect l="-1638" t="-66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546E8CAE-A1C5-8583-A00D-C31263BBAECC}"/>
              </a:ext>
            </a:extLst>
          </p:cNvPr>
          <p:cNvSpPr/>
          <p:nvPr/>
        </p:nvSpPr>
        <p:spPr>
          <a:xfrm>
            <a:off x="1236133" y="4783667"/>
            <a:ext cx="5071534" cy="8720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94D9FE0-6B4D-FA36-90D4-9FBDC546DB03}"/>
              </a:ext>
            </a:extLst>
          </p:cNvPr>
          <p:cNvSpPr txBox="1"/>
          <p:nvPr/>
        </p:nvSpPr>
        <p:spPr>
          <a:xfrm>
            <a:off x="3119582" y="5672829"/>
            <a:ext cx="287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Better!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729649-CE89-FF58-DD18-2A06063B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73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0E519-9519-3999-6227-548A7891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045039-8793-FE4F-73D2-346A89455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Our floorplanner is competitive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 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Runtime 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 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Solution quality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045039-8793-FE4F-73D2-346A89455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07F573C-81AE-9B6A-428A-5E41C1971C4B}"/>
              </a:ext>
            </a:extLst>
          </p:cNvPr>
          <p:cNvGraphicFramePr>
            <a:graphicFrameLocks noGrp="1"/>
          </p:cNvGraphicFramePr>
          <p:nvPr/>
        </p:nvGraphicFramePr>
        <p:xfrm>
          <a:off x="694890" y="3712535"/>
          <a:ext cx="10802220" cy="1920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00740">
                  <a:extLst>
                    <a:ext uri="{9D8B030D-6E8A-4147-A177-3AD203B41FA5}">
                      <a16:colId xmlns:a16="http://schemas.microsoft.com/office/drawing/2014/main" val="3000902024"/>
                    </a:ext>
                  </a:extLst>
                </a:gridCol>
                <a:gridCol w="3600740">
                  <a:extLst>
                    <a:ext uri="{9D8B030D-6E8A-4147-A177-3AD203B41FA5}">
                      <a16:colId xmlns:a16="http://schemas.microsoft.com/office/drawing/2014/main" val="3968636535"/>
                    </a:ext>
                  </a:extLst>
                </a:gridCol>
                <a:gridCol w="3600740">
                  <a:extLst>
                    <a:ext uri="{9D8B030D-6E8A-4147-A177-3AD203B41FA5}">
                      <a16:colId xmlns:a16="http://schemas.microsoft.com/office/drawing/2014/main" val="3788202737"/>
                    </a:ext>
                  </a:extLst>
                </a:gridCol>
              </a:tblGrid>
              <a:tr h="6297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Floorplan 32498 blocks 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Runtime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Dead-space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65456"/>
                  </a:ext>
                </a:extLst>
              </a:tr>
              <a:tr h="6297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Parquet-1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 mins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17.44%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310622"/>
                  </a:ext>
                </a:extLst>
              </a:tr>
              <a:tr h="6297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Classical 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floorplanning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1070 mins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55.62%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23881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EF01B11-BCD6-677D-1D16-27880B178A62}"/>
              </a:ext>
            </a:extLst>
          </p:cNvPr>
          <p:cNvSpPr/>
          <p:nvPr/>
        </p:nvSpPr>
        <p:spPr>
          <a:xfrm>
            <a:off x="5008880" y="3393440"/>
            <a:ext cx="2214880" cy="2484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81651F-0C93-C07A-5BA7-E34F4768D9C1}"/>
              </a:ext>
            </a:extLst>
          </p:cNvPr>
          <p:cNvSpPr/>
          <p:nvPr/>
        </p:nvSpPr>
        <p:spPr>
          <a:xfrm>
            <a:off x="8564880" y="3393440"/>
            <a:ext cx="2214880" cy="2484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C047AD-CB09-A1ED-0F1C-26D52256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7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36540-A6A4-7B45-D189-825151D0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58067-5825-20C1-EC63-4909081C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Abstract Introduction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Empirical Validation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tx1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Reference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0BD667-7516-670E-E682-858A7597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5147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0D66B-0D85-1D93-0681-75ECE83C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C81B2E-8C01-85FF-A7A1-A24972E5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VLSI Physical Design: From Graph Partitioning to Timing Closure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2023Spring_EE6094_CAD_Chapter10_Placement_20230428_0418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Decoupling-Capacitor Planning and Sizing for Noise and Leakage Reduction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53E917-26C4-F278-2EA6-ABF4D56A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1934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616F03-FE64-613D-959F-461DA197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1652"/>
            <a:ext cx="10515600" cy="7346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5A8F87-5F8B-8178-AC1B-3CEDDFAA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76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Modern Fixed-Outline Floorplanning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Modern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ASIC design flows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Reduce the complexity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541520" y="4761181"/>
            <a:ext cx="3108960" cy="736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design hierarchy? </a:t>
            </a:r>
            <a:endParaRPr lang="zh-TW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0E955B-BBEB-B377-3782-95BD7864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84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Floorplan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w/o Hierarchy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645" b="6565"/>
          <a:stretch/>
        </p:blipFill>
        <p:spPr>
          <a:xfrm>
            <a:off x="2829819" y="1750060"/>
            <a:ext cx="6532361" cy="4090226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015B182-E5A9-B750-B2DB-AFC6A107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8</a:t>
            </a:fld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9F1AC20-F39E-84A8-4988-A397FE8C40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05989" y="5358087"/>
            <a:ext cx="640910" cy="75000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FA35B4-48CB-B073-11C7-B341ACF31ACB}"/>
              </a:ext>
            </a:extLst>
          </p:cNvPr>
          <p:cNvSpPr txBox="1"/>
          <p:nvPr/>
        </p:nvSpPr>
        <p:spPr>
          <a:xfrm>
            <a:off x="6346899" y="59234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white space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3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4006</TotalTime>
  <Words>7623</Words>
  <Application>Microsoft Office PowerPoint</Application>
  <PresentationFormat>寬螢幕</PresentationFormat>
  <Paragraphs>1148</Paragraphs>
  <Slides>75</Slides>
  <Notes>75</Notes>
  <HiddenSlides>60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75</vt:i4>
      </vt:variant>
    </vt:vector>
  </HeadingPairs>
  <TitlesOfParts>
    <vt:vector size="85" baseType="lpstr">
      <vt:lpstr>Fira Sans</vt:lpstr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Contents</vt:lpstr>
      <vt:lpstr>Contents</vt:lpstr>
      <vt:lpstr>Introduction</vt:lpstr>
      <vt:lpstr>Slack</vt:lpstr>
      <vt:lpstr>Improvement</vt:lpstr>
      <vt:lpstr>Contents</vt:lpstr>
      <vt:lpstr>Modern Fixed-Outline Floorplanning</vt:lpstr>
      <vt:lpstr>Floorplan w/o Hierarchy</vt:lpstr>
      <vt:lpstr>Hierarchical Design Flow</vt:lpstr>
      <vt:lpstr>Contents</vt:lpstr>
      <vt:lpstr>Better Local Search</vt:lpstr>
      <vt:lpstr>Contents</vt:lpstr>
      <vt:lpstr>Conclusion</vt:lpstr>
      <vt:lpstr>PowerPoint 簡報</vt:lpstr>
      <vt:lpstr>PowerPoint 簡報</vt:lpstr>
      <vt:lpstr>Contents</vt:lpstr>
      <vt:lpstr>Contents</vt:lpstr>
      <vt:lpstr>Abstract</vt:lpstr>
      <vt:lpstr>Abstract</vt:lpstr>
      <vt:lpstr>Contents</vt:lpstr>
      <vt:lpstr>Introduction</vt:lpstr>
      <vt:lpstr>Introduction</vt:lpstr>
      <vt:lpstr>Classical Outline-Free Floorplanning</vt:lpstr>
      <vt:lpstr>Classical Outline-Free Floorplanning</vt:lpstr>
      <vt:lpstr>Introduction</vt:lpstr>
      <vt:lpstr>Modern Fixed-Outline Floorplanning</vt:lpstr>
      <vt:lpstr>White space</vt:lpstr>
      <vt:lpstr>Floorplan w/o Hierarchy</vt:lpstr>
      <vt:lpstr>Hierarchical Design Flow</vt:lpstr>
      <vt:lpstr>Modern Fixed-Outline Floorplanning</vt:lpstr>
      <vt:lpstr>Modern Fixed-Outline Floorplanning</vt:lpstr>
      <vt:lpstr>Contents</vt:lpstr>
      <vt:lpstr>Sequence pair (X, Y) </vt:lpstr>
      <vt:lpstr>Manipulating the sequence pair</vt:lpstr>
      <vt:lpstr>Contents</vt:lpstr>
      <vt:lpstr>Better Local Search</vt:lpstr>
      <vt:lpstr>Better Local Search</vt:lpstr>
      <vt:lpstr>Introduction of slack</vt:lpstr>
      <vt:lpstr>Span in x or y direction</vt:lpstr>
      <vt:lpstr>Properties about slacks</vt:lpstr>
      <vt:lpstr>Properties about slacks</vt:lpstr>
      <vt:lpstr>Longest common sequence (LCS)</vt:lpstr>
      <vt:lpstr>LCS_ORIG</vt:lpstr>
      <vt:lpstr>LCS_ORIG(X, Y, xlocs, weights)  </vt:lpstr>
      <vt:lpstr>LCS_ORIG(XR, Y, ylocs, weights) </vt:lpstr>
      <vt:lpstr>SP_EVAL_ORIG</vt:lpstr>
      <vt:lpstr>Coordinates in top-right floorplan</vt:lpstr>
      <vt:lpstr>EVAL_SLACK</vt:lpstr>
      <vt:lpstr>Better Local Search</vt:lpstr>
      <vt:lpstr>Slack-Based Moves - 1 </vt:lpstr>
      <vt:lpstr>Slack-Based Moves - 2 </vt:lpstr>
      <vt:lpstr>Better Local Search</vt:lpstr>
      <vt:lpstr>Handling Soft Blocks Using Slack Information</vt:lpstr>
      <vt:lpstr>Better Local Search</vt:lpstr>
      <vt:lpstr>Wirelength Minimization</vt:lpstr>
      <vt:lpstr>Better Local Search</vt:lpstr>
      <vt:lpstr>Fixed-outline Constraints</vt:lpstr>
      <vt:lpstr>Contents</vt:lpstr>
      <vt:lpstr>Empirical Validation</vt:lpstr>
      <vt:lpstr>Annealing Schedule </vt:lpstr>
      <vt:lpstr>Annealing Schedule </vt:lpstr>
      <vt:lpstr>Outline-free Floorplanning</vt:lpstr>
      <vt:lpstr>Outline-free Floorplanning</vt:lpstr>
      <vt:lpstr>Outline-free Floorplanning</vt:lpstr>
      <vt:lpstr>Experiments on n100 benchmark</vt:lpstr>
      <vt:lpstr>Experiments on n100 benchmark</vt:lpstr>
      <vt:lpstr>Experiments on n100 benchmark</vt:lpstr>
      <vt:lpstr>Experiments on n100 benchmark</vt:lpstr>
      <vt:lpstr>Contents</vt:lpstr>
      <vt:lpstr>Conclusion</vt:lpstr>
      <vt:lpstr>Conclusion</vt:lpstr>
      <vt:lpstr>Contents</vt:lpstr>
      <vt:lpstr>Reference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品賢 李</dc:creator>
  <cp:lastModifiedBy>陳威呈 (108501554)</cp:lastModifiedBy>
  <cp:revision>234</cp:revision>
  <dcterms:created xsi:type="dcterms:W3CDTF">2023-05-18T01:59:57Z</dcterms:created>
  <dcterms:modified xsi:type="dcterms:W3CDTF">2023-05-24T11:04:19Z</dcterms:modified>
</cp:coreProperties>
</file>