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10287000" cx="18288000"/>
  <p:notesSz cx="6858000" cy="9144000"/>
  <p:embeddedFontLst>
    <p:embeddedFont>
      <p:font typeface="Poppins"/>
      <p:bold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7FB06B-FD39-4E6B-A9FE-B1DCE42601E8}">
  <a:tblStyle styleId="{847FB06B-FD39-4E6B-A9FE-B1DCE42601E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oppins-bold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schemas.openxmlformats.org/officeDocument/2006/relationships/font" Target="fonts/Poppi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4fc8836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24fc8836c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500946a0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一旦我們有了B∗-tree，我們可以通過遍歷該樹來確定所有模塊的x坐標，這可以在線性時間內完成。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此外，每個模塊的y坐標</a:t>
            </a: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使用輪廓資料結構可以在常數時間內計算每個模組的y座標。也就是說，對於給定的模組集合，無論模組的數量如何增加，計算每個模組的y座標所需的時間都是相同的，不會隨著模組數量的增加而增加。這說明該計算方法在處理大量模組時具有高效的特性。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sp>
        <p:nvSpPr>
          <p:cNvPr id="175" name="Google Shape;175;g22500946a00_1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500946a0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2500946a00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500946a0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在介紹FAST-SA之前，首先，我們來了解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的基本原理。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是一種優化方法，它以一定的機率接受次優解，該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機率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取決於解的品質差異和溫度。然而，傳統的模擬退火在運行時間上存在一定的問題。</a:t>
            </a:r>
            <a:endParaRPr/>
          </a:p>
        </p:txBody>
      </p:sp>
      <p:sp>
        <p:nvSpPr>
          <p:cNvPr id="195" name="Google Shape;195;g22500946a00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7de351c11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為了更有效地搜索所需的解，有許多篇論文提出了多種控制退火過程中溫度變化的方案。其中，</a:t>
            </a:r>
            <a:r>
              <a:rPr lang="en-US">
                <a:solidFill>
                  <a:srgbClr val="343541"/>
                </a:solidFill>
              </a:rPr>
              <a:t>TimberWolf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退火方案是其他文獻中的最成功的方案之一。</a:t>
            </a: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</a:rPr>
              <a:t>λ值逐漸從最低值（0.8）增加到最高值（約0.95），然後再逐漸降低到最低值。</a:t>
            </a:r>
            <a:endParaRPr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47de351c11_6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7de351c1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43541"/>
                </a:solidFill>
              </a:rPr>
              <a:t>作者提出了一種Fast-SA方案。這個方案通過在開始時減少上坡移動的數量，先找到局部最優解，然後切換到常規的模擬退火過程，從而節省了搜索良好解的時間。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43541"/>
                </a:solidFill>
              </a:rPr>
              <a:t>Fast-SA包括三個階段。首先是高溫隨機搜索階段，在這個階段，作者將溫度設置為非常高的值，接受大量次優解，從而避免在開始時陷入局部最優解。然後是偽貪婪局部搜索階段，</a:t>
            </a:r>
            <a:r>
              <a:rPr lang="en-US" sz="1200">
                <a:solidFill>
                  <a:srgbClr val="343541"/>
                </a:solidFill>
              </a:rPr>
              <a:t>作者</a:t>
            </a:r>
            <a:r>
              <a:rPr lang="en-US" sz="1200">
                <a:solidFill>
                  <a:srgbClr val="343541"/>
                </a:solidFill>
              </a:rPr>
              <a:t>讓溫度趨近於零，只接受少量次優解，進一步尋找更好的解。最後是爬山搜索階段，</a:t>
            </a:r>
            <a:r>
              <a:rPr lang="en-US" sz="1200">
                <a:solidFill>
                  <a:srgbClr val="343541"/>
                </a:solidFill>
              </a:rPr>
              <a:t>作者</a:t>
            </a:r>
            <a:r>
              <a:rPr lang="en-US" sz="1200">
                <a:solidFill>
                  <a:srgbClr val="343541"/>
                </a:solidFill>
              </a:rPr>
              <a:t>們提高溫度以進行更好解的搜索。這種溫度的逐漸變化，能夠更加高效地尋找優化解，並且在爬山搜索階段更有優勢。</a:t>
            </a:r>
            <a:endParaRPr/>
          </a:p>
        </p:txBody>
      </p:sp>
      <p:sp>
        <p:nvSpPr>
          <p:cNvPr id="217" name="Google Shape;217;g247de351c11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7de351c11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這是FASTSA的溫度公式，n 是iterations的次數，∆avg 是 average uphill cost，P 是最初接受uphill solution的機率。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</a:rPr>
              <a:t>第一個階段，由於通常將P設置接近於1，因此它執行隨機搜索以尋找良好的解決方案。</a:t>
            </a:r>
            <a:br>
              <a:rPr lang="en-US" sz="1200">
                <a:solidFill>
                  <a:srgbClr val="374151"/>
                </a:solidFill>
                <a:highlight>
                  <a:srgbClr val="F7F7F8"/>
                </a:highlight>
              </a:rPr>
            </a:b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</a:rPr>
              <a:t>接著，進入</a:t>
            </a: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</a:rPr>
              <a:t>pseudogreedy local-search 階段做k次 iteration. 這裡, c 是一個是使用者自定義的參數以控制這個階段的最低溫度.通常會選取較大的數值以使T → 0，這樣限制這個階段的sa只接受好的解，論文中作者使用</a:t>
            </a:r>
            <a:r>
              <a:rPr lang="en-US">
                <a:solidFill>
                  <a:schemeClr val="dk1"/>
                </a:solidFill>
              </a:rPr>
              <a:t>c=100，k=7。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</a:rPr>
              <a:t>在經過k次iteration後，會進入第三個階段，溫度會突然升高，以進一步提高解的品質。而∆cost的值則影響著溫度下降的速率。如果鄰近解的成本變化明顯，∆cost的值就較大，因此溫度下降得較慢。相反地，如果∆cost較小，表示鄰近解的成本只有微小變化，我們會進一步降低溫度，以減少迭代的次數。</a:t>
            </a:r>
            <a:endParaRPr/>
          </a:p>
        </p:txBody>
      </p:sp>
      <p:sp>
        <p:nvSpPr>
          <p:cNvPr id="228" name="Google Shape;228;g247de351c11_2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7de351c11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374151"/>
                </a:solidFill>
                <a:highlight>
                  <a:srgbClr val="F7F7F8"/>
                </a:highlight>
              </a:rPr>
            </a:b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</a:rPr>
              <a:t>在論文中，作者使用b*tree表示現代的floorplanning，透過擾動b*tree()去Anorm 是 average area，Wnorm 是 average wirelength，The value n is proportional to the problem size (the number of modules)</a:t>
            </a:r>
            <a:endParaRPr/>
          </a:p>
        </p:txBody>
      </p:sp>
      <p:sp>
        <p:nvSpPr>
          <p:cNvPr id="243" name="Google Shape;243;g247de351c11_6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7de351c11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47de351c11_5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500946a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2500946a0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這篇論文提出了一種基於</a:t>
            </a:r>
            <a:r>
              <a:rPr lang="en-US">
                <a:solidFill>
                  <a:schemeClr val="dk1"/>
                </a:solidFill>
              </a:rPr>
              <a:t>B∗-tree和</a:t>
            </a:r>
            <a:r>
              <a:rPr lang="en-US"/>
              <a:t>快速模擬退火方法的演算法解決</a:t>
            </a:r>
            <a:r>
              <a:rPr lang="en-US">
                <a:solidFill>
                  <a:schemeClr val="dk1"/>
                </a:solidFill>
              </a:rPr>
              <a:t>現代VLSI設計中</a:t>
            </a:r>
            <a:r>
              <a:rPr lang="en-US"/>
              <a:t>固定外形和具有匯流排限制的</a:t>
            </a:r>
            <a:r>
              <a:rPr lang="en-US">
                <a:solidFill>
                  <a:schemeClr val="dk1"/>
                </a:solidFill>
              </a:rPr>
              <a:t>平面規劃</a:t>
            </a:r>
            <a:r>
              <a:rPr lang="en-US"/>
              <a:t>問題，並實驗結果顯示其在效率和性能上均有優異表現。</a:t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500946a0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2500946a00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7de351c11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47de351c11_5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500946a0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2500946a0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500946a0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2500946a00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2500946a0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2500946a00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2500946a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2500946a00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7de351c11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47de351c11_3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7de351c11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47de351c11_5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7c675b9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47c675b9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47caf62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47caf622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4fc8836c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這是我們的outlone，首先我們會講解這篇論文的introduction，再來介紹甚麼是b*tree，他怎麼用來表示各module的位置關係，並介紹</a:t>
            </a:r>
            <a:r>
              <a:rPr lang="en-US">
                <a:solidFill>
                  <a:schemeClr val="dk1"/>
                </a:solidFill>
              </a:rPr>
              <a:t>作者</a:t>
            </a:r>
            <a:r>
              <a:rPr lang="en-US"/>
              <a:t>新提出的快速模擬退火眼算法，再來會進入</a:t>
            </a:r>
            <a:r>
              <a:rPr lang="en-US">
                <a:solidFill>
                  <a:schemeClr val="dk1"/>
                </a:solidFill>
              </a:rPr>
              <a:t>作者是如何利用b*tree和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Fast-SA解決固定輪廓和bus-driven的平面規劃問題，最後會介紹實驗結果和結論。</a:t>
            </a:r>
            <a:endParaRPr sz="1200"/>
          </a:p>
        </p:txBody>
      </p:sp>
      <p:sp>
        <p:nvSpPr>
          <p:cNvPr id="106" name="Google Shape;106;g224fc8836c1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47caf622b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47caf622bb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7caf622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47caf622bb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47caf622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47caf622b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7caf622b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247caf622b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47de351c11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247de351c11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47de351c11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247de351c11_3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47de351c11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47de351c11_3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47de351c11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247de351c11_3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47de351c11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47de351c11_3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47de351c11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247de351c11_5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500946a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2500946a00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47de351c1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這篇論文的第一個實驗，為驗證其所提出的fast-SA的性能及效率。進行floorplan的時候都具備相同的條件，包含使用based on B*tree的SA、使用相同的初始溫度、相同的初始accepting及uphill move機率。唯一不同的地方在於其在SA的溫度改變條件不同。</a:t>
            </a:r>
            <a:endParaRPr/>
          </a:p>
        </p:txBody>
      </p:sp>
      <p:sp>
        <p:nvSpPr>
          <p:cNvPr id="584" name="Google Shape;584;g247de351c1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47de351c1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從這個表格可以看到，其比較了當所有dead space約為5%的實驗結果，表格的n100、n200、n300代表100、200、300個block。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在SA的溫度調變，可以用這個式子表示。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實驗比較了這四種SA，而classical SA的特性為其λ為定值0.85，TimberWolf SA的λ則從0.8升高至0.95再降回0.8。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另外在fast-SA的部分，比較了k=1及k=7的情形，也就是一個沒有greedy local-search、一個有的情況。可以看到有greedy local-search的結果的收斂速度增加了，因為它避免掉卡在local minimum的情況。</a:t>
            </a:r>
            <a:endParaRPr/>
          </a:p>
        </p:txBody>
      </p:sp>
      <p:sp>
        <p:nvSpPr>
          <p:cNvPr id="594" name="Google Shape;594;g247de351c11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47de351c1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而這張圖，則是比較了四種SA的total area對runtime圖。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從圖可以更清楚的看到，k=7的fast-SA，其收斂性最佳。而比較不同SA的結果，也可以看出作者提出的fast-SA收斂性較好也較穩定。</a:t>
            </a:r>
            <a:endParaRPr/>
          </a:p>
        </p:txBody>
      </p:sp>
      <p:sp>
        <p:nvSpPr>
          <p:cNvPr id="606" name="Google Shape;606;g247de351c11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47de351c1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這張圖則是比較隨著時間改變，不同SA的dead space占比變化。表格則是更詳細的說明圖上的數據。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和剛才的實驗比較稍微不一樣的地方，是這裡多了greedy search的比較。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而這兩行則顯示四種SA的收斂值以及收斂時間的比較順序。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從實驗結果可以看到，在同樣都收斂至5%附近左右時，可以看到Fast-SA不只收斂的最快(表格)，其收斂的值也最小(圖片)。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247de351c11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47de351c11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這篇論文的第二個實驗，</a:t>
            </a:r>
            <a:r>
              <a:rPr lang="en-US"/>
              <a:t>為針對fixed-outline floorplanning的面積優化進行比較討論。由於只討論面積優化，故cost function中β的值為0。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表格為比較aspect ratio為1和2的情形，並各自比較constant α及adative </a:t>
            </a:r>
            <a:r>
              <a:rPr lang="en-US">
                <a:solidFill>
                  <a:schemeClr val="dk1"/>
                </a:solidFill>
              </a:rPr>
              <a:t>α</a:t>
            </a:r>
            <a:r>
              <a:rPr lang="en-US"/>
              <a:t>的情況。可以從表格看到，在使用constant </a:t>
            </a:r>
            <a:r>
              <a:rPr lang="en-US">
                <a:solidFill>
                  <a:schemeClr val="dk1"/>
                </a:solidFill>
              </a:rPr>
              <a:t>α時，α在小於0.3時，由於其在cost function中的weight會太小，故成功率會下降。但我們也能看到在α過大的時候，成功率會下降，因為floor planning的aspect ratio和outline差距太大。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而若使用adative α，則無論是aspect ratio為1或2的實驗，都可以看到其平均dead space的結果較其各自的constant α要來得好。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g247de351c11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47de351c1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之後基於剛才的實驗，擴大dead space的比例至15%，並針對不同的fixed-outline floorplanning演算法，利用GSRC benchmark進行比較。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可以看到作者所提出的演算法，無論是在成功率或是average runtime都是表現最好的。</a:t>
            </a:r>
            <a:endParaRPr/>
          </a:p>
        </p:txBody>
      </p:sp>
      <p:sp>
        <p:nvSpPr>
          <p:cNvPr id="641" name="Google Shape;641;g247de351c11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47de351c11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接下來作者只根據有wirelength優化的演算法進行比較。其分別比較不同block數量及aspect ratio經過優化後的最小wirelength及所花的時間。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而為了比較的公平性，benchmark中的所有I/O pad位置都是固定的。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從表格可以看到，作者所提出的演算法，其最小wirelength和所需要的時間都是最小的。</a:t>
            </a:r>
            <a:endParaRPr/>
          </a:p>
        </p:txBody>
      </p:sp>
      <p:sp>
        <p:nvSpPr>
          <p:cNvPr id="652" name="Google Shape;652;g247de351c11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47de351c11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從剛才實驗的各種數據，都能驗證作者所提出的fast-SA演算法，是經過比較後最有效率且效果最好的SA演算法。其不只穩定性高，得出的結果品質也好。</a:t>
            </a:r>
            <a:endParaRPr/>
          </a:p>
        </p:txBody>
      </p:sp>
      <p:sp>
        <p:nvSpPr>
          <p:cNvPr id="663" name="Google Shape;663;g247de351c11_1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47de351c11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而下面這張圖，是在100 block的情況下，作者所提出的演算法對不同aspect ratio的</a:t>
            </a:r>
            <a:r>
              <a:rPr lang="en-US">
                <a:solidFill>
                  <a:schemeClr val="dk1"/>
                </a:solidFill>
              </a:rPr>
              <a:t>floor planning結果</a:t>
            </a:r>
            <a:r>
              <a:rPr lang="en-US"/>
              <a:t>，其dead space如這張表格所示。</a:t>
            </a:r>
            <a:endParaRPr/>
          </a:p>
        </p:txBody>
      </p:sp>
      <p:sp>
        <p:nvSpPr>
          <p:cNvPr id="673" name="Google Shape;673;g247de351c11_1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47de351c11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除此之外，</a:t>
            </a:r>
            <a:r>
              <a:rPr lang="en-US"/>
              <a:t>作者也有對BDF</a:t>
            </a:r>
            <a:r>
              <a:rPr lang="en-US"/>
              <a:t>進行實驗，並且引入了soft-block resizing的演算法。給定M個blocks，定義每個block b的左下及右上座標，每個block會根據以下四個式子有不同的resizing變化，而一種可能即為改變一個邊。</a:t>
            </a:r>
            <a:endParaRPr/>
          </a:p>
        </p:txBody>
      </p:sp>
      <p:sp>
        <p:nvSpPr>
          <p:cNvPr id="689" name="Google Shape;689;g247de351c11_1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500946a0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隨著設計複雜性的大幅增加，</a:t>
            </a:r>
            <a:r>
              <a:rPr lang="en-US">
                <a:solidFill>
                  <a:srgbClr val="343541"/>
                </a:solidFill>
              </a:rPr>
              <a:t>VLSI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需要考慮到更複雜的限制，包括晶片輪廓、互連規劃和模組位置等。現代</a:t>
            </a:r>
            <a:r>
              <a:rPr lang="en-US">
                <a:solidFill>
                  <a:srgbClr val="343541"/>
                </a:solidFill>
              </a:rPr>
              <a:t>VLSI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設計基於固定輪廓的</a:t>
            </a:r>
            <a:r>
              <a:rPr lang="en-US">
                <a:solidFill>
                  <a:srgbClr val="343541"/>
                </a:solidFill>
              </a:rPr>
              <a:t>Floorplanning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12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相比無輪廓規劃更為複雜。</a:t>
            </a:r>
            <a:endParaRPr sz="12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且在現代</a:t>
            </a:r>
            <a:r>
              <a:rPr lang="en-US" sz="1200">
                <a:solidFill>
                  <a:srgbClr val="343541"/>
                </a:solidFill>
              </a:rPr>
              <a:t>Floorplanning</a:t>
            </a:r>
            <a:r>
              <a:rPr lang="en-US" sz="12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中，位置限制也非常普遍，包括範圍、對稱性、對齊和匯流排約束等。其中，匯流排驅動</a:t>
            </a:r>
            <a:r>
              <a:rPr lang="en-US" sz="1200">
                <a:solidFill>
                  <a:srgbClr val="343541"/>
                </a:solidFill>
              </a:rPr>
              <a:t>Floorplanning</a:t>
            </a:r>
            <a:r>
              <a:rPr lang="en-US" sz="12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lang="en-US" sz="1200">
                <a:solidFill>
                  <a:srgbClr val="343541"/>
                </a:solidFill>
              </a:rPr>
              <a:t>BDF</a:t>
            </a:r>
            <a:r>
              <a:rPr lang="en-US" sz="12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）是最具挑戰性的問題之一，因為它需要同時考慮互連和模組位置的約束。</a:t>
            </a:r>
            <a:br>
              <a:rPr lang="en-US" sz="12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本文研究了兩種類型的現代</a:t>
            </a:r>
            <a:r>
              <a:rPr lang="en-US">
                <a:solidFill>
                  <a:srgbClr val="343541"/>
                </a:solidFill>
              </a:rPr>
              <a:t>Floorplanning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問題：固定輪廓</a:t>
            </a:r>
            <a:r>
              <a:rPr lang="en-US">
                <a:solidFill>
                  <a:srgbClr val="343541"/>
                </a:solidFill>
              </a:rPr>
              <a:t>Floorplanning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</a:t>
            </a:r>
            <a:r>
              <a:rPr lang="en-US">
                <a:solidFill>
                  <a:srgbClr val="343541"/>
                </a:solidFill>
              </a:rPr>
              <a:t>BDF</a:t>
            </a:r>
            <a:r>
              <a:rPr lang="en-US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2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22500946a00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47de351c11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在</a:t>
            </a:r>
            <a:r>
              <a:rPr lang="en-US"/>
              <a:t>決定好每個block的四種改變方式之後，在SA的過程中，會選則以下五種方法的其中一種，對soft-block進行改變。</a:t>
            </a:r>
            <a:endParaRPr/>
          </a:p>
        </p:txBody>
      </p:sp>
      <p:sp>
        <p:nvSpPr>
          <p:cNvPr id="700" name="Google Shape;700;g247de351c11_1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47de351c11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這張圖是基於剛才提出的soft-block resizing方法進行floorplan的例子。block b3分別有四種resizing的可能，R3、L3、T3及B3。若我們將b3的右邊界延伸至R3，則可以讓floorplan的結果更加緊密，如右邊這張圖所示。</a:t>
            </a:r>
            <a:endParaRPr/>
          </a:p>
        </p:txBody>
      </p:sp>
      <p:sp>
        <p:nvSpPr>
          <p:cNvPr id="711" name="Google Shape;711;g247de351c11_1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47de351c11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以下這個表格則顯示了BDF的結果。表格比較只有hard-block，以及在有soft-block及hard-block情況下的floorplan。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從表格可以看到，有包含soft-block的整體runtime時間較久，是因為其同時進行resizing和floorplan。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而我們也可以看到，使用fast-SA的結果，可以得到最小的runtime和dead space。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總體來說，在使用fast-SA演算法的testcase，無論是在hard-block或包含soft-block的情況下，都會有較好的結果。</a:t>
            </a:r>
            <a:endParaRPr/>
          </a:p>
        </p:txBody>
      </p:sp>
      <p:sp>
        <p:nvSpPr>
          <p:cNvPr id="721" name="Google Shape;721;g247de351c11_1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47de351c11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247de351c11_5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47de351c1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在這篇paper中，作者提出了一個針對modern floorplanning問題的演算法。這個演算法基於改良後的fast-SA及B*-tree representation且針對fixed-outline floorplanning及BDF。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透過實驗證明，這個演算法不只更快得到結果，同時也有較穩定且較好的收斂性。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在fixed-outline floorplanning的部分，作者在cost function裡面考量了aspect ratio penalty，使其更加有效率。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而BDF的部分，則是在B*-tree加入了dummy-block inserting的方法，讓其性能更好。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總體來說，作者的演算法讓floorplanning更加有效率且有較好的性能。</a:t>
            </a:r>
            <a:endParaRPr/>
          </a:p>
        </p:txBody>
      </p:sp>
      <p:sp>
        <p:nvSpPr>
          <p:cNvPr id="741" name="Google Shape;741;g247de351c11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47de351c11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g247de351c11_5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500946a0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2500946a00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500946a0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2500946a00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500946a0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B∗-tree是一種有序的二叉樹，用於模擬非切割或切割平面規劃。通過一個可行的放置，我們可以在線性時間內構建一棵唯一的B∗-tree，用於表示該放置。B∗-tree的根節點對應於左下角的模塊。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2500946a00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7de351c1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在構建B∗-tree時，我們使用深度優先搜索（DFS）的方式以遞回的方式進行。首先，我們遞回構建左子樹，找到右側相鄰且最低的未訪問模塊作為左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小孩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。然後，我們構建右子樹，找到位於上方且x坐標與父節點相同的最低模塊作為右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小孩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Google Shape;166;g247de351c11_2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4.png"/><Relationship Id="rId7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2.png"/><Relationship Id="rId6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Relationship Id="rId4" Type="http://schemas.openxmlformats.org/officeDocument/2006/relationships/image" Target="../media/image3.png"/><Relationship Id="rId5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35561" y="1256300"/>
            <a:ext cx="4411595" cy="539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52859" y="8160527"/>
            <a:ext cx="3189598" cy="15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775" y="3917645"/>
            <a:ext cx="2097617" cy="104499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 rot="-2386233">
            <a:off x="13714975" y="8040955"/>
            <a:ext cx="1382491" cy="239455"/>
          </a:xfrm>
          <a:prstGeom prst="rect">
            <a:avLst/>
          </a:prstGeom>
          <a:solidFill>
            <a:srgbClr val="6422B8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6031992" y="843453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946100" y="6728700"/>
            <a:ext cx="8395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第十組</a:t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108501504 </a:t>
            </a:r>
            <a:r>
              <a:rPr lang="en-US" sz="2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丁慧慈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108501001 </a:t>
            </a:r>
            <a:r>
              <a:rPr lang="en-US" sz="2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張孫婕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109501516 </a:t>
            </a:r>
            <a:r>
              <a:rPr lang="en-US" sz="2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陳坤民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727576" y="2444425"/>
            <a:ext cx="10833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Paper Presentation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2"/>
          <p:cNvSpPr txBox="1"/>
          <p:nvPr>
            <p:ph idx="4294967295" type="body"/>
          </p:nvPr>
        </p:nvSpPr>
        <p:spPr>
          <a:xfrm>
            <a:off x="640350" y="2409825"/>
            <a:ext cx="170073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Representation.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 Coordinates in B∗-Tree.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x-coordinates can be determined through linear-time traversal.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y-coordinate can be computed using contour data structures in constant amortized time.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4">
            <a:alphaModFix/>
          </a:blip>
          <a:srcRect b="14644" l="7814" r="20557" t="11836"/>
          <a:stretch/>
        </p:blipFill>
        <p:spPr>
          <a:xfrm>
            <a:off x="5741363" y="6010468"/>
            <a:ext cx="6998424" cy="404053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 rot="-2386233">
            <a:off x="967391" y="1214344"/>
            <a:ext cx="1382491" cy="239455"/>
          </a:xfrm>
          <a:prstGeom prst="rect">
            <a:avLst/>
          </a:prstGeom>
          <a:solidFill>
            <a:srgbClr val="6422B8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14969096" y="7773517"/>
            <a:ext cx="1485591" cy="14922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3"/>
          <p:cNvSpPr txBox="1"/>
          <p:nvPr>
            <p:ph idx="4294967295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Fast-Simulated Annealing (Fast-SA)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Fixed-outline floorplanning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Bus-driven floorplanning (BDF)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Fast-SA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4">
            <a:alphaModFix/>
          </a:blip>
          <a:srcRect b="22783" l="8054" r="63383" t="27911"/>
          <a:stretch/>
        </p:blipFill>
        <p:spPr>
          <a:xfrm>
            <a:off x="13262006" y="5591950"/>
            <a:ext cx="4186694" cy="40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idx="4294967295" type="body"/>
          </p:nvPr>
        </p:nvSpPr>
        <p:spPr>
          <a:xfrm>
            <a:off x="623400" y="2409825"/>
            <a:ext cx="16964400" cy="522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Classical SA.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probability of accepting suboptimal solutions depends on the quality difference of the solutions and the temperature.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2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2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Temperature reduced by a fixed ratio λ for each iteration.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Traditional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SA has a long running time and requires improvement.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5">
            <a:alphaModFix/>
          </a:blip>
          <a:srcRect b="42982" l="8661" r="10693" t="42202"/>
          <a:stretch/>
        </p:blipFill>
        <p:spPr>
          <a:xfrm>
            <a:off x="4385246" y="4517225"/>
            <a:ext cx="4117703" cy="10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Fast-SA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 b="22783" l="35103" r="39338" t="27911"/>
          <a:stretch/>
        </p:blipFill>
        <p:spPr>
          <a:xfrm>
            <a:off x="7428825" y="4990963"/>
            <a:ext cx="4300152" cy="4666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294967295" type="body"/>
          </p:nvPr>
        </p:nvSpPr>
        <p:spPr>
          <a:xfrm>
            <a:off x="623400" y="2409825"/>
            <a:ext cx="16964400" cy="369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TimberWolf SA.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One of the most successful schemes reported in the literature.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λ value gradually increases from its lowest value (0.8) to its highest value (0.95), and then gradually decreases back to its lowest value.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4">
            <a:alphaModFix/>
          </a:blip>
          <a:srcRect b="22782" l="9092" r="87735" t="43086"/>
          <a:stretch/>
        </p:blipFill>
        <p:spPr>
          <a:xfrm>
            <a:off x="7093300" y="6336984"/>
            <a:ext cx="548702" cy="3320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Fast-SA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6"/>
          <p:cNvSpPr txBox="1"/>
          <p:nvPr>
            <p:ph idx="4294967295" type="body"/>
          </p:nvPr>
        </p:nvSpPr>
        <p:spPr>
          <a:xfrm>
            <a:off x="623400" y="2409825"/>
            <a:ext cx="169644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711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Three Stages of Fast-SA.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High-temperature random search.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2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Setting a very high temperature, accepting a large number of suboptimal solutions.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Pseudo-greedy local search.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2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Temperature approaching zero, accepting only a few suboptimal solutions.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Hill-climbing search.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2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Increasing the temperature for a better solution search.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4">
            <a:alphaModFix/>
          </a:blip>
          <a:srcRect b="20324" l="23522" r="41347" t="10283"/>
          <a:stretch/>
        </p:blipFill>
        <p:spPr>
          <a:xfrm>
            <a:off x="13668165" y="6495300"/>
            <a:ext cx="3348211" cy="372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5">
            <a:alphaModFix/>
          </a:blip>
          <a:srcRect b="22783" l="8054" r="87735" t="27911"/>
          <a:stretch/>
        </p:blipFill>
        <p:spPr>
          <a:xfrm>
            <a:off x="13202525" y="6590125"/>
            <a:ext cx="465648" cy="306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Fast-SA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7"/>
          <p:cNvSpPr txBox="1"/>
          <p:nvPr>
            <p:ph idx="4294967295" type="body"/>
          </p:nvPr>
        </p:nvSpPr>
        <p:spPr>
          <a:xfrm>
            <a:off x="623400" y="2409825"/>
            <a:ext cx="169644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1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Temperature (T) updating function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Fast-SA.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4">
            <a:alphaModFix/>
          </a:blip>
          <a:srcRect b="29400" l="16659" r="35755" t="37430"/>
          <a:stretch/>
        </p:blipFill>
        <p:spPr>
          <a:xfrm>
            <a:off x="3990425" y="3372662"/>
            <a:ext cx="9356501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 rotWithShape="1">
          <a:blip r:embed="rId5">
            <a:alphaModFix/>
          </a:blip>
          <a:srcRect b="36574" l="23155" r="25284" t="37646"/>
          <a:stretch/>
        </p:blipFill>
        <p:spPr>
          <a:xfrm>
            <a:off x="12454300" y="2619350"/>
            <a:ext cx="4784376" cy="1345602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7"/>
          <p:cNvSpPr txBox="1"/>
          <p:nvPr/>
        </p:nvSpPr>
        <p:spPr>
          <a:xfrm>
            <a:off x="3990425" y="7822350"/>
            <a:ext cx="169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B*-tree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5569300" y="7969650"/>
            <a:ext cx="6885000" cy="38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6377400" y="7460000"/>
            <a:ext cx="549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Rotate, move, change, resize</a:t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12557575" y="7822350"/>
            <a:ext cx="275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B*-tree</a:t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Fast-SA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8"/>
          <p:cNvSpPr txBox="1"/>
          <p:nvPr>
            <p:ph idx="4294967295" type="body"/>
          </p:nvPr>
        </p:nvSpPr>
        <p:spPr>
          <a:xfrm>
            <a:off x="623400" y="2409825"/>
            <a:ext cx="169644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1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Temperature (T) updating function of Fast-SA.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4">
            <a:alphaModFix/>
          </a:blip>
          <a:srcRect b="29400" l="16659" r="35755" t="37430"/>
          <a:stretch/>
        </p:blipFill>
        <p:spPr>
          <a:xfrm>
            <a:off x="3990425" y="3372662"/>
            <a:ext cx="9356501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 rotWithShape="1">
          <a:blip r:embed="rId5">
            <a:alphaModFix/>
          </a:blip>
          <a:srcRect b="36574" l="23155" r="25284" t="37646"/>
          <a:stretch/>
        </p:blipFill>
        <p:spPr>
          <a:xfrm>
            <a:off x="12454300" y="2619350"/>
            <a:ext cx="4784376" cy="134560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1" name="Google Shape;251;p28"/>
          <p:cNvSpPr txBox="1"/>
          <p:nvPr/>
        </p:nvSpPr>
        <p:spPr>
          <a:xfrm>
            <a:off x="3990425" y="7822350"/>
            <a:ext cx="169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B*-tree</a:t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5569300" y="7969650"/>
            <a:ext cx="6885000" cy="38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6377400" y="7460000"/>
            <a:ext cx="549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Rotate, move, change, resize</a:t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12557575" y="7822350"/>
            <a:ext cx="275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B*-tree</a:t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6785375" y="3564950"/>
            <a:ext cx="1386900" cy="679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13804750" y="3251625"/>
            <a:ext cx="884100" cy="592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16062975" y="3251625"/>
            <a:ext cx="1009500" cy="592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/>
          <p:nvPr/>
        </p:nvSpPr>
        <p:spPr>
          <a:xfrm rot="-2386233">
            <a:off x="967391" y="1214344"/>
            <a:ext cx="1382491" cy="239455"/>
          </a:xfrm>
          <a:prstGeom prst="rect">
            <a:avLst/>
          </a:prstGeom>
          <a:solidFill>
            <a:srgbClr val="6422B8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14969096" y="7773517"/>
            <a:ext cx="1485591" cy="14922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9"/>
          <p:cNvSpPr txBox="1"/>
          <p:nvPr>
            <p:ph idx="4294967295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Fast-Simulated Annealing (Fast-SA)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Fixed-outline floorplanning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Bus-driven floorplanning (BDF)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29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idx="4294967295" type="body"/>
          </p:nvPr>
        </p:nvSpPr>
        <p:spPr>
          <a:xfrm>
            <a:off x="2057400" y="3329000"/>
            <a:ext cx="15530400" cy="59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adapt Fast-SA.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Dynamically change the weights of chip area and wirelength.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Under fixed-outline constraint.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12340801" y="8386943"/>
            <a:ext cx="3994276" cy="401217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Fixed-outline floorplanning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2532475" y="3429000"/>
            <a:ext cx="1178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utline calculation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20600" y="3267650"/>
            <a:ext cx="4101850" cy="2549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31"/>
          <p:cNvGrpSpPr/>
          <p:nvPr/>
        </p:nvGrpSpPr>
        <p:grpSpPr>
          <a:xfrm>
            <a:off x="1900325" y="3138875"/>
            <a:ext cx="5315325" cy="3696150"/>
            <a:chOff x="1106000" y="4077525"/>
            <a:chExt cx="5315325" cy="3696150"/>
          </a:xfrm>
        </p:grpSpPr>
        <p:sp>
          <p:nvSpPr>
            <p:cNvPr id="292" name="Google Shape;292;p31"/>
            <p:cNvSpPr/>
            <p:nvPr/>
          </p:nvSpPr>
          <p:spPr>
            <a:xfrm>
              <a:off x="1900325" y="4784775"/>
              <a:ext cx="4521000" cy="29889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 txBox="1"/>
            <p:nvPr/>
          </p:nvSpPr>
          <p:spPr>
            <a:xfrm>
              <a:off x="1106000" y="5878150"/>
              <a:ext cx="938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Times New Roman"/>
                  <a:ea typeface="Times New Roman"/>
                  <a:cs typeface="Times New Roman"/>
                  <a:sym typeface="Times New Roman"/>
                </a:rPr>
                <a:t>H*</a:t>
              </a:r>
              <a:endParaRPr sz="3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p31"/>
            <p:cNvSpPr txBox="1"/>
            <p:nvPr/>
          </p:nvSpPr>
          <p:spPr>
            <a:xfrm>
              <a:off x="3662725" y="4077525"/>
              <a:ext cx="938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en-US" sz="3000"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 sz="3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5" name="Google Shape;295;p31"/>
            <p:cNvGrpSpPr/>
            <p:nvPr/>
          </p:nvGrpSpPr>
          <p:grpSpPr>
            <a:xfrm>
              <a:off x="2072725" y="6337075"/>
              <a:ext cx="1590000" cy="1264200"/>
              <a:chOff x="2072725" y="6337075"/>
              <a:chExt cx="1590000" cy="1264200"/>
            </a:xfrm>
          </p:grpSpPr>
          <p:sp>
            <p:nvSpPr>
              <p:cNvPr id="296" name="Google Shape;296;p31"/>
              <p:cNvSpPr/>
              <p:nvPr/>
            </p:nvSpPr>
            <p:spPr>
              <a:xfrm>
                <a:off x="2072725" y="6337075"/>
                <a:ext cx="1590000" cy="12642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rgbClr val="FFE5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 txBox="1"/>
              <p:nvPr/>
            </p:nvSpPr>
            <p:spPr>
              <a:xfrm>
                <a:off x="2532475" y="6676675"/>
                <a:ext cx="766200" cy="5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A1</a:t>
                </a:r>
                <a:endParaRPr sz="2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98" name="Google Shape;298;p31"/>
            <p:cNvGrpSpPr/>
            <p:nvPr/>
          </p:nvGrpSpPr>
          <p:grpSpPr>
            <a:xfrm>
              <a:off x="2072801" y="4967325"/>
              <a:ext cx="1389183" cy="1264200"/>
              <a:chOff x="2072725" y="6337075"/>
              <a:chExt cx="1590000" cy="1264200"/>
            </a:xfrm>
          </p:grpSpPr>
          <p:sp>
            <p:nvSpPr>
              <p:cNvPr id="299" name="Google Shape;299;p31"/>
              <p:cNvSpPr/>
              <p:nvPr/>
            </p:nvSpPr>
            <p:spPr>
              <a:xfrm>
                <a:off x="2072725" y="6337075"/>
                <a:ext cx="1590000" cy="12642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rgbClr val="FFE5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1"/>
              <p:cNvSpPr txBox="1"/>
              <p:nvPr/>
            </p:nvSpPr>
            <p:spPr>
              <a:xfrm>
                <a:off x="2532475" y="6676675"/>
                <a:ext cx="766200" cy="5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A2</a:t>
                </a:r>
                <a:endParaRPr sz="2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01" name="Google Shape;301;p31"/>
            <p:cNvGrpSpPr/>
            <p:nvPr/>
          </p:nvGrpSpPr>
          <p:grpSpPr>
            <a:xfrm>
              <a:off x="3827476" y="6337075"/>
              <a:ext cx="1489035" cy="1264200"/>
              <a:chOff x="2072725" y="6337075"/>
              <a:chExt cx="1590000" cy="12642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2072725" y="6337075"/>
                <a:ext cx="1590000" cy="12642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rgbClr val="FFE5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1"/>
              <p:cNvSpPr txBox="1"/>
              <p:nvPr/>
            </p:nvSpPr>
            <p:spPr>
              <a:xfrm>
                <a:off x="2532475" y="6676675"/>
                <a:ext cx="766200" cy="5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A4</a:t>
                </a:r>
                <a:endParaRPr sz="2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3662734" y="4967325"/>
              <a:ext cx="2243013" cy="1264200"/>
              <a:chOff x="2072725" y="6337075"/>
              <a:chExt cx="1590000" cy="1264200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2072725" y="6337075"/>
                <a:ext cx="1590000" cy="12642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rgbClr val="FFE5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1"/>
              <p:cNvSpPr txBox="1"/>
              <p:nvPr/>
            </p:nvSpPr>
            <p:spPr>
              <a:xfrm>
                <a:off x="2627534" y="6676675"/>
                <a:ext cx="766200" cy="5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A3</a:t>
                </a:r>
                <a:endParaRPr sz="2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07" name="Google Shape;307;p31"/>
          <p:cNvSpPr txBox="1"/>
          <p:nvPr/>
        </p:nvSpPr>
        <p:spPr>
          <a:xfrm>
            <a:off x="2724050" y="7509425"/>
            <a:ext cx="8179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 = A1 + A2 + A3 + A4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Γ = maximum percent of dead space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R* = aspect ratio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rot="-2386809">
            <a:off x="996005" y="1443211"/>
            <a:ext cx="1382246" cy="239309"/>
          </a:xfrm>
          <a:prstGeom prst="rect">
            <a:avLst/>
          </a:prstGeom>
          <a:solidFill>
            <a:srgbClr val="642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4969096" y="7773517"/>
            <a:ext cx="1478158" cy="1484783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2808518" y="2884754"/>
            <a:ext cx="12670875" cy="4292221"/>
            <a:chOff x="0" y="-57150"/>
            <a:chExt cx="16894500" cy="5722961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0" y="-57150"/>
              <a:ext cx="16894500" cy="30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6400" u="none" cap="none" strike="noStrike">
                  <a:solidFill>
                    <a:srgbClr val="1B1B1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“</a:t>
              </a:r>
              <a:r>
                <a:rPr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Modern Floorplanning Based on B∗-Tree and Fast Simulated Annealing</a:t>
              </a:r>
              <a:r>
                <a:rPr i="0" lang="en-US" sz="6400" u="none" cap="none" strike="noStrike">
                  <a:solidFill>
                    <a:srgbClr val="1B1B1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”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301593" y="4557611"/>
              <a:ext cx="144933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Times New Roman"/>
                  <a:ea typeface="Times New Roman"/>
                  <a:cs typeface="Times New Roman"/>
                  <a:sym typeface="Times New Roman"/>
                </a:rPr>
                <a:t>Tung-Chieh Chen, Student Member, IEEE, and Yao-Wen Chang, Member, IEEE</a:t>
              </a:r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2" name="Google Shape;102;p14"/>
          <p:cNvSpPr txBox="1"/>
          <p:nvPr/>
        </p:nvSpPr>
        <p:spPr>
          <a:xfrm>
            <a:off x="2286000" y="6924900"/>
            <a:ext cx="137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TRANSACTIONS ON COMPUTER-AIDED DESIGN OF INTEGRATED CIRCUITS AND SYSTEMS, VOL. 25, NO. 4, APRIL 2006.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 txBox="1"/>
          <p:nvPr/>
        </p:nvSpPr>
        <p:spPr>
          <a:xfrm>
            <a:off x="2245125" y="839050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Algorithm Overview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11597675" y="6189500"/>
            <a:ext cx="391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 = exp(-ΔE/T)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13631700" y="6189488"/>
            <a:ext cx="297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 : Probability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ΔE : Energy difference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: Temperature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97675" y="5374025"/>
            <a:ext cx="4419600" cy="6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516" y="1947250"/>
            <a:ext cx="5093678" cy="80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2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3" name="Google Shape;323;p32"/>
          <p:cNvGrpSpPr/>
          <p:nvPr/>
        </p:nvGrpSpPr>
        <p:grpSpPr>
          <a:xfrm>
            <a:off x="12336475" y="1701950"/>
            <a:ext cx="3680700" cy="2510700"/>
            <a:chOff x="12336475" y="1701950"/>
            <a:chExt cx="3680700" cy="2510700"/>
          </a:xfrm>
        </p:grpSpPr>
        <p:sp>
          <p:nvSpPr>
            <p:cNvPr id="324" name="Google Shape;324;p32"/>
            <p:cNvSpPr/>
            <p:nvPr/>
          </p:nvSpPr>
          <p:spPr>
            <a:xfrm>
              <a:off x="12336475" y="1992650"/>
              <a:ext cx="3680700" cy="222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5005675" y="1701950"/>
              <a:ext cx="792900" cy="22464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32"/>
          <p:cNvGrpSpPr/>
          <p:nvPr/>
        </p:nvGrpSpPr>
        <p:grpSpPr>
          <a:xfrm>
            <a:off x="12336475" y="1992650"/>
            <a:ext cx="3680700" cy="2220000"/>
            <a:chOff x="12336475" y="1992650"/>
            <a:chExt cx="3680700" cy="2220000"/>
          </a:xfrm>
        </p:grpSpPr>
        <p:sp>
          <p:nvSpPr>
            <p:cNvPr id="327" name="Google Shape;327;p32"/>
            <p:cNvSpPr/>
            <p:nvPr/>
          </p:nvSpPr>
          <p:spPr>
            <a:xfrm>
              <a:off x="12336475" y="1992650"/>
              <a:ext cx="3680700" cy="222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3235025" y="3129050"/>
              <a:ext cx="2563500" cy="8193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3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Cost Function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1424925" y="3267650"/>
            <a:ext cx="142836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11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function assign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penalty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for height and width violating.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112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Easy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to get trapped in the local minimum.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11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function assign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penalty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height and width violating.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112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 easy to obtain a feasible floorplanning.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112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Add an aspect-ratio penalty to the cost function.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4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Cost Function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9" name="Google Shape;34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7750" y="3133549"/>
            <a:ext cx="11417449" cy="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7950" y="4986950"/>
            <a:ext cx="6298365" cy="28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10150" y="4880913"/>
            <a:ext cx="8280674" cy="24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4"/>
          <p:cNvSpPr/>
          <p:nvPr/>
        </p:nvSpPr>
        <p:spPr>
          <a:xfrm>
            <a:off x="8739150" y="4996000"/>
            <a:ext cx="3796200" cy="185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739150" y="5264175"/>
            <a:ext cx="3065100" cy="15900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12971875" y="4983225"/>
            <a:ext cx="3796200" cy="185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"/>
          <p:cNvSpPr/>
          <p:nvPr/>
        </p:nvSpPr>
        <p:spPr>
          <a:xfrm>
            <a:off x="12971875" y="4986950"/>
            <a:ext cx="1997400" cy="1858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4"/>
          <p:cNvSpPr txBox="1"/>
          <p:nvPr/>
        </p:nvSpPr>
        <p:spPr>
          <a:xfrm>
            <a:off x="8739150" y="7411525"/>
            <a:ext cx="846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R* = 0.5     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0.5             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R* = 0.5     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1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5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Adaptive SA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7" name="Google Shape;36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7750" y="3133549"/>
            <a:ext cx="11417449" cy="86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p35"/>
          <p:cNvCxnSpPr/>
          <p:nvPr/>
        </p:nvCxnSpPr>
        <p:spPr>
          <a:xfrm flipH="1" rot="10800000">
            <a:off x="6880975" y="3042075"/>
            <a:ext cx="785400" cy="103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5"/>
          <p:cNvCxnSpPr/>
          <p:nvPr/>
        </p:nvCxnSpPr>
        <p:spPr>
          <a:xfrm flipH="1" rot="10800000">
            <a:off x="10941275" y="3042075"/>
            <a:ext cx="785400" cy="103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5"/>
          <p:cNvSpPr txBox="1"/>
          <p:nvPr/>
        </p:nvSpPr>
        <p:spPr>
          <a:xfrm>
            <a:off x="7666375" y="2621150"/>
            <a:ext cx="67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11669950" y="2621150"/>
            <a:ext cx="67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2" name="Google Shape;372;p35"/>
          <p:cNvGrpSpPr/>
          <p:nvPr/>
        </p:nvGrpSpPr>
        <p:grpSpPr>
          <a:xfrm>
            <a:off x="1881700" y="4654075"/>
            <a:ext cx="9788249" cy="867150"/>
            <a:chOff x="1881700" y="4654075"/>
            <a:chExt cx="9788249" cy="867150"/>
          </a:xfrm>
        </p:grpSpPr>
        <p:sp>
          <p:nvSpPr>
            <p:cNvPr id="373" name="Google Shape;373;p35"/>
            <p:cNvSpPr txBox="1"/>
            <p:nvPr/>
          </p:nvSpPr>
          <p:spPr>
            <a:xfrm>
              <a:off x="1881700" y="4669775"/>
              <a:ext cx="13890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latin typeface="Times New Roman"/>
                  <a:ea typeface="Times New Roman"/>
                  <a:cs typeface="Times New Roman"/>
                  <a:sym typeface="Times New Roman"/>
                </a:rPr>
                <a:t>=&gt;</a:t>
              </a:r>
              <a:endParaRPr b="1" sz="4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74" name="Google Shape;374;p35"/>
            <p:cNvPicPr preferRelativeResize="0"/>
            <p:nvPr/>
          </p:nvPicPr>
          <p:blipFill rotWithShape="1">
            <a:blip r:embed="rId6">
              <a:alphaModFix/>
            </a:blip>
            <a:srcRect b="0" l="0" r="71154" t="0"/>
            <a:stretch/>
          </p:blipFill>
          <p:spPr>
            <a:xfrm>
              <a:off x="3127750" y="4654075"/>
              <a:ext cx="3293474" cy="86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/>
            <p:cNvPicPr preferRelativeResize="0"/>
            <p:nvPr/>
          </p:nvPicPr>
          <p:blipFill rotWithShape="1">
            <a:blip r:embed="rId6">
              <a:alphaModFix/>
            </a:blip>
            <a:srcRect b="0" l="43531" r="35494" t="0"/>
            <a:stretch/>
          </p:blipFill>
          <p:spPr>
            <a:xfrm>
              <a:off x="6325450" y="4654075"/>
              <a:ext cx="2394549" cy="86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/>
            <p:cNvPicPr preferRelativeResize="0"/>
            <p:nvPr/>
          </p:nvPicPr>
          <p:blipFill rotWithShape="1">
            <a:blip r:embed="rId6">
              <a:alphaModFix/>
            </a:blip>
            <a:srcRect b="0" l="73490" r="0" t="0"/>
            <a:stretch/>
          </p:blipFill>
          <p:spPr>
            <a:xfrm>
              <a:off x="8643300" y="4654075"/>
              <a:ext cx="3026650" cy="867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/>
          <p:cNvSpPr txBox="1"/>
          <p:nvPr/>
        </p:nvSpPr>
        <p:spPr>
          <a:xfrm>
            <a:off x="3452525" y="6630838"/>
            <a:ext cx="1203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(Focus on area optimization =&gt; </a:t>
            </a:r>
            <a:r>
              <a:rPr b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 0 </a:t>
            </a:r>
            <a:r>
              <a:rPr lang="en-US" sz="3000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Area Weight α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8" name="Google Shape;3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4475" y="3543299"/>
            <a:ext cx="8005975" cy="12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6"/>
          <p:cNvSpPr txBox="1"/>
          <p:nvPr/>
        </p:nvSpPr>
        <p:spPr>
          <a:xfrm>
            <a:off x="4834475" y="5417425"/>
            <a:ext cx="8237400" cy="26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 : most recent floorplans found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feasible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: the number of feasible solution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user-defined parameters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0" name="Google Shape;390;p36"/>
          <p:cNvCxnSpPr/>
          <p:nvPr/>
        </p:nvCxnSpPr>
        <p:spPr>
          <a:xfrm rot="10800000">
            <a:off x="12340800" y="3543300"/>
            <a:ext cx="0" cy="53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6"/>
          <p:cNvCxnSpPr/>
          <p:nvPr/>
        </p:nvCxnSpPr>
        <p:spPr>
          <a:xfrm rot="10800000">
            <a:off x="5385925" y="3785213"/>
            <a:ext cx="0" cy="53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6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7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Area Weight α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2" name="Google Shape;40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4475" y="3543299"/>
            <a:ext cx="8005975" cy="12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7"/>
          <p:cNvSpPr txBox="1"/>
          <p:nvPr/>
        </p:nvSpPr>
        <p:spPr>
          <a:xfrm>
            <a:off x="4754625" y="5819725"/>
            <a:ext cx="7730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α range : 0 &lt; α &lt; 1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0.5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37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8"/>
          <p:cNvSpPr txBox="1"/>
          <p:nvPr/>
        </p:nvSpPr>
        <p:spPr>
          <a:xfrm>
            <a:off x="2245125" y="839050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Algorithm Overview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8"/>
          <p:cNvSpPr txBox="1"/>
          <p:nvPr/>
        </p:nvSpPr>
        <p:spPr>
          <a:xfrm>
            <a:off x="11597675" y="6189500"/>
            <a:ext cx="391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 = exp(-ΔE/T)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8"/>
          <p:cNvSpPr txBox="1"/>
          <p:nvPr/>
        </p:nvSpPr>
        <p:spPr>
          <a:xfrm>
            <a:off x="13631700" y="6189488"/>
            <a:ext cx="297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 : Probability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ΔE : Energy difference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: Temperature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6" name="Google Shape;41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97675" y="5374025"/>
            <a:ext cx="4419600" cy="6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516" y="1947250"/>
            <a:ext cx="5093678" cy="80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8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"/>
          <p:cNvSpPr/>
          <p:nvPr/>
        </p:nvSpPr>
        <p:spPr>
          <a:xfrm rot="-2386233">
            <a:off x="967391" y="1214344"/>
            <a:ext cx="1382491" cy="239455"/>
          </a:xfrm>
          <a:prstGeom prst="rect">
            <a:avLst/>
          </a:prstGeom>
          <a:solidFill>
            <a:srgbClr val="6422B8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14969096" y="7773517"/>
            <a:ext cx="1485591" cy="14922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9"/>
          <p:cNvSpPr txBox="1"/>
          <p:nvPr>
            <p:ph idx="4294967295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Fast-Simulated Annealing (Fast-SA)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Fixed-outline floorplanning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1B1B1B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Bus-driven floorplanning (BDF)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9"/>
          <p:cNvSpPr txBox="1"/>
          <p:nvPr>
            <p:ph idx="12" type="sldNum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39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0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Bus-Driven Floorplanning(BDF)</a:t>
            </a: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2455850" y="3712525"/>
            <a:ext cx="132564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: Macro + Bus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Orientation of buses : Horizontal or Vertical.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 : No overlap between blocks or same orientation buses.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: Minimized chip area and bus area.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1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41"/>
          <p:cNvSpPr txBox="1"/>
          <p:nvPr/>
        </p:nvSpPr>
        <p:spPr>
          <a:xfrm>
            <a:off x="6567625" y="2655000"/>
            <a:ext cx="4997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u = &lt; g, t, {b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, …,b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} &gt;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9" name="Google Shape;44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8600" y="6398050"/>
            <a:ext cx="3366000" cy="33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47600" y="6398050"/>
            <a:ext cx="7570133" cy="33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1"/>
          <p:cNvSpPr txBox="1"/>
          <p:nvPr/>
        </p:nvSpPr>
        <p:spPr>
          <a:xfrm>
            <a:off x="3701000" y="3630613"/>
            <a:ext cx="9961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: orientation (Horizontal or Vertical).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: bus width.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{b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…b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: the set of blocks that bus go through.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1"/>
          <p:cNvSpPr txBox="1"/>
          <p:nvPr/>
        </p:nvSpPr>
        <p:spPr>
          <a:xfrm>
            <a:off x="9152900" y="6051375"/>
            <a:ext cx="499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u =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&lt; H, t, {b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} &gt;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2685725" y="8271750"/>
            <a:ext cx="2643600" cy="249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1"/>
          <p:cNvSpPr txBox="1"/>
          <p:nvPr/>
        </p:nvSpPr>
        <p:spPr>
          <a:xfrm>
            <a:off x="4065000" y="8149950"/>
            <a:ext cx="6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41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-2386233">
            <a:off x="967391" y="1214344"/>
            <a:ext cx="1382491" cy="239455"/>
          </a:xfrm>
          <a:prstGeom prst="rect">
            <a:avLst/>
          </a:prstGeom>
          <a:solidFill>
            <a:srgbClr val="6422B8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4969096" y="7773517"/>
            <a:ext cx="1485591" cy="14922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Fast Simulated Annealing (Fast-SA)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Fixed-outline floorplanning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Bus-driven floorplanning (BDF)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2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2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B∗-Tree Properties for Bus Constraints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5" name="Google Shape;46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2926" y="3218963"/>
            <a:ext cx="9781700" cy="3849067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 txBox="1"/>
          <p:nvPr/>
        </p:nvSpPr>
        <p:spPr>
          <a:xfrm>
            <a:off x="3671350" y="7404238"/>
            <a:ext cx="1147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Horizontal bus ⇔ left-skewed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3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B∗-Tree Properties for Bus Constraints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7" name="Google Shape;47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7837" y="2645351"/>
            <a:ext cx="8017784" cy="4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3"/>
          <p:cNvSpPr txBox="1"/>
          <p:nvPr/>
        </p:nvSpPr>
        <p:spPr>
          <a:xfrm>
            <a:off x="3671350" y="7404238"/>
            <a:ext cx="1147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Vertical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bus ⇔ right-skewed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43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4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B∗-Tree Properties for Bus Constraints</a:t>
            </a: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4"/>
          <p:cNvSpPr txBox="1"/>
          <p:nvPr/>
        </p:nvSpPr>
        <p:spPr>
          <a:xfrm>
            <a:off x="3030550" y="2984575"/>
            <a:ext cx="115815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85800" lvl="0" marL="74295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Dummy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block : Help to satisfy bus constraints.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74295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height      of the dummy block     :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0400" lvl="1" marL="1600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0" name="Google Shape;490;p44"/>
          <p:cNvPicPr preferRelativeResize="0"/>
          <p:nvPr/>
        </p:nvPicPr>
        <p:blipFill rotWithShape="1">
          <a:blip r:embed="rId6">
            <a:alphaModFix/>
          </a:blip>
          <a:srcRect b="0" l="11582" r="84951" t="0"/>
          <a:stretch/>
        </p:blipFill>
        <p:spPr>
          <a:xfrm>
            <a:off x="5715025" y="3829700"/>
            <a:ext cx="457200" cy="9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0300" y="6021150"/>
            <a:ext cx="8425075" cy="341351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4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3" name="Google Shape;493;p44"/>
          <p:cNvPicPr preferRelativeResize="0"/>
          <p:nvPr/>
        </p:nvPicPr>
        <p:blipFill rotWithShape="1">
          <a:blip r:embed="rId6">
            <a:alphaModFix/>
          </a:blip>
          <a:srcRect b="0" l="36122" r="60411" t="0"/>
          <a:stretch/>
        </p:blipFill>
        <p:spPr>
          <a:xfrm>
            <a:off x="9528425" y="3829700"/>
            <a:ext cx="457200" cy="9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4"/>
          <p:cNvPicPr preferRelativeResize="0"/>
          <p:nvPr/>
        </p:nvPicPr>
        <p:blipFill rotWithShape="1">
          <a:blip r:embed="rId6">
            <a:alphaModFix/>
          </a:blip>
          <a:srcRect b="0" l="41830" r="0" t="0"/>
          <a:stretch/>
        </p:blipFill>
        <p:spPr>
          <a:xfrm>
            <a:off x="4436749" y="4686950"/>
            <a:ext cx="8278000" cy="9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5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B∗-Tree Properties for Bus Constraints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6551" y="3218963"/>
            <a:ext cx="9781700" cy="3849067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5"/>
          <p:cNvSpPr/>
          <p:nvPr/>
        </p:nvSpPr>
        <p:spPr>
          <a:xfrm>
            <a:off x="9582050" y="5570700"/>
            <a:ext cx="766200" cy="5364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10348250" y="5685625"/>
            <a:ext cx="1762500" cy="421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4678000" y="5072625"/>
            <a:ext cx="593700" cy="6132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3738500" y="5780550"/>
            <a:ext cx="593700" cy="6132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 txBox="1"/>
          <p:nvPr/>
        </p:nvSpPr>
        <p:spPr>
          <a:xfrm>
            <a:off x="2800675" y="7198975"/>
            <a:ext cx="1252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The feasibility of a horizontal bus with blocks whose corresponding B∗-tree nodes are in the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left-skewed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subtree.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45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"/>
          <p:cNvSpPr/>
          <p:nvPr/>
        </p:nvSpPr>
        <p:spPr>
          <a:xfrm>
            <a:off x="12340801" y="8386943"/>
            <a:ext cx="3998453" cy="4016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73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5368" y="8174878"/>
            <a:ext cx="1389125" cy="1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6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Twisted-Bus Structure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0" name="Google Shape;520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9525" y="3267650"/>
            <a:ext cx="10086500" cy="34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6"/>
          <p:cNvSpPr/>
          <p:nvPr/>
        </p:nvSpPr>
        <p:spPr>
          <a:xfrm>
            <a:off x="5386775" y="3501800"/>
            <a:ext cx="478800" cy="4980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6"/>
          <p:cNvSpPr/>
          <p:nvPr/>
        </p:nvSpPr>
        <p:spPr>
          <a:xfrm>
            <a:off x="4572000" y="5799725"/>
            <a:ext cx="478800" cy="4980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6"/>
          <p:cNvSpPr/>
          <p:nvPr/>
        </p:nvSpPr>
        <p:spPr>
          <a:xfrm>
            <a:off x="3450275" y="4994300"/>
            <a:ext cx="478800" cy="498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/>
          <p:nvPr/>
        </p:nvSpPr>
        <p:spPr>
          <a:xfrm>
            <a:off x="7376475" y="4994300"/>
            <a:ext cx="478800" cy="498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 rot="-2700243">
            <a:off x="8862341" y="5031419"/>
            <a:ext cx="2999759" cy="19728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 rot="2699752">
            <a:off x="8792413" y="4977486"/>
            <a:ext cx="2939514" cy="42002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 txBox="1"/>
          <p:nvPr/>
        </p:nvSpPr>
        <p:spPr>
          <a:xfrm>
            <a:off x="3605175" y="7105875"/>
            <a:ext cx="992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Can’t fixed twisted-Bus structure with dummy blocks.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46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Bus Overlapping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6" name="Google Shape;53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000" y="2520187"/>
            <a:ext cx="5873800" cy="52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7"/>
          <p:cNvSpPr txBox="1"/>
          <p:nvPr/>
        </p:nvSpPr>
        <p:spPr>
          <a:xfrm>
            <a:off x="2149325" y="8290875"/>
            <a:ext cx="134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fixed Bus overlapping with dummy blocks.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47"/>
          <p:cNvSpPr/>
          <p:nvPr/>
        </p:nvSpPr>
        <p:spPr>
          <a:xfrm>
            <a:off x="8566750" y="3635900"/>
            <a:ext cx="728100" cy="38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47"/>
          <p:cNvCxnSpPr/>
          <p:nvPr/>
        </p:nvCxnSpPr>
        <p:spPr>
          <a:xfrm flipH="1" rot="10800000">
            <a:off x="9566875" y="3482525"/>
            <a:ext cx="1011300" cy="22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7"/>
          <p:cNvCxnSpPr/>
          <p:nvPr/>
        </p:nvCxnSpPr>
        <p:spPr>
          <a:xfrm flipH="1" rot="10800000">
            <a:off x="9566875" y="3267650"/>
            <a:ext cx="1011300" cy="22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47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8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Fixed I/O Ports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9" name="Google Shape;54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8975" y="3638224"/>
            <a:ext cx="9907450" cy="37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8"/>
          <p:cNvSpPr txBox="1"/>
          <p:nvPr/>
        </p:nvSpPr>
        <p:spPr>
          <a:xfrm flipH="1">
            <a:off x="3854325" y="7390550"/>
            <a:ext cx="11455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I/O ports at the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top/bottom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side =&gt;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bus can be feasible.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ports at the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left/right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side =&gt; only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bus can be feasible.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9"/>
          <p:cNvSpPr txBox="1"/>
          <p:nvPr/>
        </p:nvSpPr>
        <p:spPr>
          <a:xfrm>
            <a:off x="2245125" y="513400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9" name="Google Shape;55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6144" y="7431226"/>
            <a:ext cx="41052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9"/>
          <p:cNvSpPr txBox="1"/>
          <p:nvPr/>
        </p:nvSpPr>
        <p:spPr>
          <a:xfrm>
            <a:off x="11716150" y="6938625"/>
            <a:ext cx="25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Cost function: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1" name="Google Shape;56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6529" y="1621600"/>
            <a:ext cx="5360384" cy="83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9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10036" y="1028700"/>
            <a:ext cx="2988892" cy="14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44029" y="-1207765"/>
            <a:ext cx="3887942" cy="4751066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0"/>
          <p:cNvSpPr txBox="1"/>
          <p:nvPr/>
        </p:nvSpPr>
        <p:spPr>
          <a:xfrm>
            <a:off x="2245125" y="1356275"/>
            <a:ext cx="126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Multibend Buses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0" name="Google Shape;57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2888" y="3267650"/>
            <a:ext cx="11687175" cy="44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0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/>
          <p:nvPr/>
        </p:nvSpPr>
        <p:spPr>
          <a:xfrm rot="-2386233">
            <a:off x="967391" y="1214344"/>
            <a:ext cx="1382491" cy="239455"/>
          </a:xfrm>
          <a:prstGeom prst="rect">
            <a:avLst/>
          </a:prstGeom>
          <a:solidFill>
            <a:srgbClr val="6422B8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1"/>
          <p:cNvSpPr/>
          <p:nvPr/>
        </p:nvSpPr>
        <p:spPr>
          <a:xfrm>
            <a:off x="14969096" y="7773517"/>
            <a:ext cx="1485591" cy="14922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1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51"/>
          <p:cNvSpPr txBox="1"/>
          <p:nvPr>
            <p:ph idx="4294967295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Fast-Simulated Annealing (Fast-SA)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Fixed-outline floorplanning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Bus-driven floorplanning (BDF)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51"/>
          <p:cNvSpPr txBox="1"/>
          <p:nvPr>
            <p:ph idx="12" type="sldNum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1" name="Google Shape;581;p51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 rot="-2386233">
            <a:off x="967391" y="1214344"/>
            <a:ext cx="1382491" cy="239455"/>
          </a:xfrm>
          <a:prstGeom prst="rect">
            <a:avLst/>
          </a:prstGeom>
          <a:solidFill>
            <a:srgbClr val="6422B8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14969096" y="7773517"/>
            <a:ext cx="1485591" cy="14922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Fast-Simulated Annealing (Fast-SA)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Fixed-outline floorplanning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Bus-driven floorplanning (BDF)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2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2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52"/>
          <p:cNvSpPr txBox="1"/>
          <p:nvPr>
            <p:ph idx="4294967295" type="body"/>
          </p:nvPr>
        </p:nvSpPr>
        <p:spPr>
          <a:xfrm>
            <a:off x="623400" y="2409825"/>
            <a:ext cx="163788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Justify the effectiveness and efficiency of Fast-SA.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Same experimental condition.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1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 algorithms based on B*-tree and same initial temperature.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1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initial probabilities of accepting and uphill move (0.9).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Difference: annealing schedule.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52"/>
          <p:cNvSpPr/>
          <p:nvPr/>
        </p:nvSpPr>
        <p:spPr>
          <a:xfrm>
            <a:off x="15693828" y="7863729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2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3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3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53"/>
          <p:cNvSpPr/>
          <p:nvPr/>
        </p:nvSpPr>
        <p:spPr>
          <a:xfrm>
            <a:off x="15693828" y="7863729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904" y="2588437"/>
            <a:ext cx="10634201" cy="51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3"/>
          <p:cNvSpPr txBox="1"/>
          <p:nvPr/>
        </p:nvSpPr>
        <p:spPr>
          <a:xfrm>
            <a:off x="1992700" y="7863725"/>
            <a:ext cx="508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Tnew = λTold, 0 &lt; λ &lt; 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classical SA: 0.85(fixed)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TimberWolf SA: 0.8 → 0.95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→0.8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53"/>
          <p:cNvSpPr txBox="1"/>
          <p:nvPr/>
        </p:nvSpPr>
        <p:spPr>
          <a:xfrm>
            <a:off x="8590125" y="7909925"/>
            <a:ext cx="710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k = 1: without greedy local-search stage(stage 1↓，stage 3↑)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k = 7: 6 iterations for greedy local-search(avoid stuck in local-minimum;  fast convergence speed)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53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4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4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54"/>
          <p:cNvSpPr/>
          <p:nvPr/>
        </p:nvSpPr>
        <p:spPr>
          <a:xfrm>
            <a:off x="15693828" y="7863729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54"/>
          <p:cNvGrpSpPr/>
          <p:nvPr/>
        </p:nvGrpSpPr>
        <p:grpSpPr>
          <a:xfrm>
            <a:off x="1338807" y="3545478"/>
            <a:ext cx="15610388" cy="4318246"/>
            <a:chOff x="1184850" y="2180275"/>
            <a:chExt cx="14204175" cy="3929250"/>
          </a:xfrm>
        </p:grpSpPr>
        <p:pic>
          <p:nvPicPr>
            <p:cNvPr id="613" name="Google Shape;613;p54"/>
            <p:cNvPicPr preferRelativeResize="0"/>
            <p:nvPr/>
          </p:nvPicPr>
          <p:blipFill rotWithShape="1">
            <a:blip r:embed="rId4">
              <a:alphaModFix/>
            </a:blip>
            <a:srcRect b="49137" l="0" r="0" t="0"/>
            <a:stretch/>
          </p:blipFill>
          <p:spPr>
            <a:xfrm>
              <a:off x="1184850" y="2369575"/>
              <a:ext cx="7153275" cy="3739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54"/>
            <p:cNvPicPr preferRelativeResize="0"/>
            <p:nvPr/>
          </p:nvPicPr>
          <p:blipFill rotWithShape="1">
            <a:blip r:embed="rId4">
              <a:alphaModFix/>
            </a:blip>
            <a:srcRect b="0" l="0" r="0" t="49137"/>
            <a:stretch/>
          </p:blipFill>
          <p:spPr>
            <a:xfrm>
              <a:off x="8235750" y="2180275"/>
              <a:ext cx="7153275" cy="3739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5" name="Google Shape;615;p54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55"/>
          <p:cNvPicPr preferRelativeResize="0"/>
          <p:nvPr/>
        </p:nvPicPr>
        <p:blipFill rotWithShape="1">
          <a:blip r:embed="rId3">
            <a:alphaModFix/>
          </a:blip>
          <a:srcRect b="0" l="2846" r="0" t="0"/>
          <a:stretch/>
        </p:blipFill>
        <p:spPr>
          <a:xfrm>
            <a:off x="354751" y="2217175"/>
            <a:ext cx="8897076" cy="7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5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5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55"/>
          <p:cNvSpPr/>
          <p:nvPr/>
        </p:nvSpPr>
        <p:spPr>
          <a:xfrm>
            <a:off x="15222003" y="8495429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Google Shape;62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4025" y="2704351"/>
            <a:ext cx="9274186" cy="49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5"/>
          <p:cNvSpPr txBox="1"/>
          <p:nvPr/>
        </p:nvSpPr>
        <p:spPr>
          <a:xfrm>
            <a:off x="8660000" y="7633525"/>
            <a:ext cx="927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Dead space: Fast-SA &lt; Classical SA &lt; TimberWolf SA &lt; Greedy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Reach 5% dead space runtime: Fast SA &lt; TimberWolf SA &lt; Classical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55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6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6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56"/>
          <p:cNvSpPr txBox="1"/>
          <p:nvPr>
            <p:ph idx="4294967295" type="body"/>
          </p:nvPr>
        </p:nvSpPr>
        <p:spPr>
          <a:xfrm>
            <a:off x="623400" y="2409825"/>
            <a:ext cx="163788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Fixed-outline floorplanning with area optimization.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Cost function: Φ(F) = αA + βW + (1–α-β)(R-R*)², β = 0.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56"/>
          <p:cNvSpPr/>
          <p:nvPr/>
        </p:nvSpPr>
        <p:spPr>
          <a:xfrm>
            <a:off x="15693828" y="7863729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7" name="Google Shape;6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574" y="3968525"/>
            <a:ext cx="8208450" cy="5805988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6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7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7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57"/>
          <p:cNvSpPr/>
          <p:nvPr/>
        </p:nvSpPr>
        <p:spPr>
          <a:xfrm>
            <a:off x="15693828" y="7863729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7"/>
          <p:cNvSpPr txBox="1"/>
          <p:nvPr>
            <p:ph idx="4294967295" type="body"/>
          </p:nvPr>
        </p:nvSpPr>
        <p:spPr>
          <a:xfrm>
            <a:off x="623400" y="2409825"/>
            <a:ext cx="16378800" cy="67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Test the effectiveness of fixed-outline floorplanning algorithm.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GSRC benchmark.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8" name="Google Shape;6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171" y="4689475"/>
            <a:ext cx="16439658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7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8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8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58"/>
          <p:cNvSpPr/>
          <p:nvPr/>
        </p:nvSpPr>
        <p:spPr>
          <a:xfrm>
            <a:off x="15693828" y="7863729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038" y="3917375"/>
            <a:ext cx="7353924" cy="59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8"/>
          <p:cNvSpPr txBox="1"/>
          <p:nvPr>
            <p:ph idx="4294967295" type="body"/>
          </p:nvPr>
        </p:nvSpPr>
        <p:spPr>
          <a:xfrm>
            <a:off x="623400" y="2409825"/>
            <a:ext cx="16378800" cy="67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Wirelength optimization for fixed-outline floorplanning.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Fixed at the given coordinates for all circuit’s I/O pad.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58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9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9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59"/>
          <p:cNvSpPr/>
          <p:nvPr/>
        </p:nvSpPr>
        <p:spPr>
          <a:xfrm>
            <a:off x="15693828" y="7863729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9"/>
          <p:cNvSpPr txBox="1"/>
          <p:nvPr>
            <p:ph idx="4294967295" type="body"/>
          </p:nvPr>
        </p:nvSpPr>
        <p:spPr>
          <a:xfrm>
            <a:off x="623400" y="2409825"/>
            <a:ext cx="16378800" cy="67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Shows the efficiency and effectiveness of Fast-SA.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Stable and high-quality floorplan solution.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59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0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0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60"/>
          <p:cNvSpPr/>
          <p:nvPr/>
        </p:nvSpPr>
        <p:spPr>
          <a:xfrm>
            <a:off x="15693828" y="7863729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0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0" name="Google Shape;680;p60"/>
          <p:cNvPicPr preferRelativeResize="0"/>
          <p:nvPr/>
        </p:nvPicPr>
        <p:blipFill rotWithShape="1">
          <a:blip r:embed="rId4">
            <a:alphaModFix/>
          </a:blip>
          <a:srcRect b="0" l="1951" r="0" t="0"/>
          <a:stretch/>
        </p:blipFill>
        <p:spPr>
          <a:xfrm>
            <a:off x="2864902" y="2027875"/>
            <a:ext cx="12558195" cy="80231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1" name="Google Shape;681;p60"/>
          <p:cNvGraphicFramePr/>
          <p:nvPr/>
        </p:nvGraphicFramePr>
        <p:xfrm>
          <a:off x="783750" y="260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{847FB06B-FD39-4E6B-A9FE-B1DCE42601E8}</a:tableStyleId>
              </a:tblPr>
              <a:tblGrid>
                <a:gridCol w="2164000"/>
                <a:gridCol w="1257175"/>
                <a:gridCol w="1257175"/>
                <a:gridCol w="1257175"/>
                <a:gridCol w="12571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Aspect ratio R*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Dead space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5.57%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5.06%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5.03%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4.70%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82" name="Google Shape;682;p60"/>
          <p:cNvCxnSpPr/>
          <p:nvPr/>
        </p:nvCxnSpPr>
        <p:spPr>
          <a:xfrm>
            <a:off x="774825" y="3132250"/>
            <a:ext cx="68991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60"/>
          <p:cNvCxnSpPr/>
          <p:nvPr/>
        </p:nvCxnSpPr>
        <p:spPr>
          <a:xfrm>
            <a:off x="2901450" y="2736600"/>
            <a:ext cx="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60"/>
          <p:cNvCxnSpPr/>
          <p:nvPr/>
        </p:nvCxnSpPr>
        <p:spPr>
          <a:xfrm>
            <a:off x="4120650" y="2736600"/>
            <a:ext cx="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60"/>
          <p:cNvCxnSpPr/>
          <p:nvPr/>
        </p:nvCxnSpPr>
        <p:spPr>
          <a:xfrm>
            <a:off x="5416050" y="2736600"/>
            <a:ext cx="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60"/>
          <p:cNvCxnSpPr/>
          <p:nvPr/>
        </p:nvCxnSpPr>
        <p:spPr>
          <a:xfrm>
            <a:off x="6635250" y="2736600"/>
            <a:ext cx="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1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1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61"/>
          <p:cNvSpPr/>
          <p:nvPr/>
        </p:nvSpPr>
        <p:spPr>
          <a:xfrm>
            <a:off x="15693828" y="7863729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1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61"/>
          <p:cNvSpPr txBox="1"/>
          <p:nvPr>
            <p:ph idx="4294967295" type="body"/>
          </p:nvPr>
        </p:nvSpPr>
        <p:spPr>
          <a:xfrm>
            <a:off x="623400" y="2409825"/>
            <a:ext cx="16378800" cy="67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Experiments on BDF with appling soft-block resizing algorithm.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Given M blocks, bottom-left (b.x1, b.y1), top-right (b.x2, b.y2).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Four candidates for each soft-block: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7" name="Google Shape;69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351" y="5023675"/>
            <a:ext cx="914199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7"/>
          <p:cNvSpPr txBox="1"/>
          <p:nvPr>
            <p:ph idx="4294967295" type="body"/>
          </p:nvPr>
        </p:nvSpPr>
        <p:spPr>
          <a:xfrm>
            <a:off x="623400" y="2409825"/>
            <a:ext cx="163788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Modern VLSI floorplanning faces increased complexity and sophisticated constraints.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Fixed-outline floorplanning is essential, unlike the traditional outline-free approach.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position constraints, such as bus-driven floorplanning (BDF) and alignment constraint, pose additional challenges.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this paper, the authors study two types of modern floorplanning problems.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Fixed-outline floorplanning.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Bus-driven floorplanning (BDF).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62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2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62"/>
          <p:cNvSpPr/>
          <p:nvPr/>
        </p:nvSpPr>
        <p:spPr>
          <a:xfrm>
            <a:off x="15718503" y="8159754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2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62"/>
          <p:cNvSpPr txBox="1"/>
          <p:nvPr>
            <p:ph idx="4294967295" type="body"/>
          </p:nvPr>
        </p:nvSpPr>
        <p:spPr>
          <a:xfrm>
            <a:off x="623400" y="2409825"/>
            <a:ext cx="16378800" cy="39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After determining the candidate block shape, we change the shape of soft-block bi by choosing one of the below 5 choices: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8" name="Google Shape;70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132" y="4289425"/>
            <a:ext cx="10121752" cy="30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3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3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6" name="Google Shape;716;p63"/>
          <p:cNvPicPr preferRelativeResize="0"/>
          <p:nvPr/>
        </p:nvPicPr>
        <p:blipFill rotWithShape="1">
          <a:blip r:embed="rId4">
            <a:alphaModFix/>
          </a:blip>
          <a:srcRect b="0" l="1487" r="0" t="0"/>
          <a:stretch/>
        </p:blipFill>
        <p:spPr>
          <a:xfrm>
            <a:off x="1184824" y="3219450"/>
            <a:ext cx="15918351" cy="52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3"/>
          <p:cNvSpPr/>
          <p:nvPr/>
        </p:nvSpPr>
        <p:spPr>
          <a:xfrm>
            <a:off x="15718503" y="8159754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3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4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4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64"/>
          <p:cNvSpPr/>
          <p:nvPr/>
        </p:nvSpPr>
        <p:spPr>
          <a:xfrm>
            <a:off x="15693828" y="7863729"/>
            <a:ext cx="3066008" cy="307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4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8" name="Google Shape;72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098" y="2218025"/>
            <a:ext cx="11089800" cy="762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5"/>
          <p:cNvSpPr/>
          <p:nvPr/>
        </p:nvSpPr>
        <p:spPr>
          <a:xfrm rot="-2386233">
            <a:off x="967391" y="1214344"/>
            <a:ext cx="1382491" cy="239455"/>
          </a:xfrm>
          <a:prstGeom prst="rect">
            <a:avLst/>
          </a:prstGeom>
          <a:solidFill>
            <a:srgbClr val="6422B8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5"/>
          <p:cNvSpPr/>
          <p:nvPr/>
        </p:nvSpPr>
        <p:spPr>
          <a:xfrm>
            <a:off x="14969096" y="7773517"/>
            <a:ext cx="1485591" cy="14922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5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6" name="Google Shape;736;p65"/>
          <p:cNvSpPr txBox="1"/>
          <p:nvPr>
            <p:ph idx="4294967295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Fast-Simulated Annealing (Fast-SA)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Fixed-outline floorplanning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Bus-driven floorplanning (BDF)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7" name="Google Shape;737;p65"/>
          <p:cNvSpPr txBox="1"/>
          <p:nvPr>
            <p:ph idx="12" type="sldNum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8" name="Google Shape;738;p65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8823" y="3483564"/>
            <a:ext cx="3671410" cy="448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125" y="0"/>
            <a:ext cx="3362655" cy="1675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66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66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66"/>
          <p:cNvSpPr txBox="1"/>
          <p:nvPr>
            <p:ph idx="4294967295" type="body"/>
          </p:nvPr>
        </p:nvSpPr>
        <p:spPr>
          <a:xfrm>
            <a:off x="623400" y="2409825"/>
            <a:ext cx="16378800" cy="703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Algorithm for modern floorplanning problems.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1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with fixed-outline and bus constraints.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based on new Fast-SA and B*-tree representation.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Faster and more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stable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convergence.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fixed-outline floorplanning: cost function considering the aspect-ratio penalty.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efficiently.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BDF: dummy-block inserting technique for B*-tree.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effectively.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66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950" y="5827132"/>
            <a:ext cx="1533528" cy="7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7"/>
          <p:cNvSpPr/>
          <p:nvPr/>
        </p:nvSpPr>
        <p:spPr>
          <a:xfrm>
            <a:off x="14012688" y="6068610"/>
            <a:ext cx="2307408" cy="2317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C4CC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7"/>
          <p:cNvSpPr/>
          <p:nvPr/>
        </p:nvSpPr>
        <p:spPr>
          <a:xfrm rot="-2386233">
            <a:off x="15073062" y="6471535"/>
            <a:ext cx="1382491" cy="239455"/>
          </a:xfrm>
          <a:prstGeom prst="rect">
            <a:avLst/>
          </a:prstGeom>
          <a:solidFill>
            <a:srgbClr val="FF738E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7"/>
          <p:cNvSpPr txBox="1"/>
          <p:nvPr>
            <p:ph idx="12" type="sldNum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7" name="Google Shape;757;p67"/>
          <p:cNvSpPr txBox="1"/>
          <p:nvPr/>
        </p:nvSpPr>
        <p:spPr>
          <a:xfrm>
            <a:off x="623417" y="181690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your listening</a:t>
            </a:r>
            <a:endParaRPr sz="9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800">
              <a:solidFill>
                <a:srgbClr val="000000"/>
              </a:solidFill>
            </a:endParaRPr>
          </a:p>
        </p:txBody>
      </p:sp>
      <p:sp>
        <p:nvSpPr>
          <p:cNvPr id="758" name="Google Shape;758;p67"/>
          <p:cNvSpPr txBox="1"/>
          <p:nvPr/>
        </p:nvSpPr>
        <p:spPr>
          <a:xfrm>
            <a:off x="623400" y="514350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Times New Roman"/>
                <a:ea typeface="Times New Roman"/>
                <a:cs typeface="Times New Roman"/>
                <a:sym typeface="Times New Roman"/>
              </a:rPr>
              <a:t>Paper Presentation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9" name="Google Shape;759;p67"/>
          <p:cNvSpPr txBox="1"/>
          <p:nvPr/>
        </p:nvSpPr>
        <p:spPr>
          <a:xfrm>
            <a:off x="4946100" y="6728700"/>
            <a:ext cx="8395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第十組</a:t>
            </a:r>
            <a:endParaRPr sz="28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108501504 </a:t>
            </a:r>
            <a:r>
              <a:rPr lang="en-US" sz="2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丁慧慈</a:t>
            </a:r>
            <a:endParaRPr sz="28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108501001 </a:t>
            </a:r>
            <a:r>
              <a:rPr lang="en-US" sz="2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張孫婕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109501516 </a:t>
            </a:r>
            <a:r>
              <a:rPr lang="en-US" sz="2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陳坤民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67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 rot="-2386233">
            <a:off x="967391" y="1214344"/>
            <a:ext cx="1382491" cy="239455"/>
          </a:xfrm>
          <a:prstGeom prst="rect">
            <a:avLst/>
          </a:prstGeom>
          <a:solidFill>
            <a:srgbClr val="6422B8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4969096" y="7773517"/>
            <a:ext cx="1485591" cy="14922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Fast-Simulated Annealing (Fast-SA)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Fixed-outline floorplanning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Bus-driven floorplanning (BDF)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Times New Roman"/>
              <a:buChar char="●"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9"/>
          <p:cNvSpPr txBox="1"/>
          <p:nvPr>
            <p:ph idx="4294967295" type="body"/>
          </p:nvPr>
        </p:nvSpPr>
        <p:spPr>
          <a:xfrm>
            <a:off x="623400" y="2409825"/>
            <a:ext cx="170073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Representation.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 Coordinates in B∗-Tree.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623400" y="2409825"/>
            <a:ext cx="170073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Representation.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04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B∗-tree is an ordered binary tree used for modeling non-slicing or slicing floorplans.</a:t>
            </a:r>
            <a:endParaRPr sz="8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858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unique B∗-tree can be constructed in linear time through a feasible placement.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858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root node of the B∗-tree corresponds to the bottom-left module.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14644" l="7814" r="20557" t="11836"/>
          <a:stretch/>
        </p:blipFill>
        <p:spPr>
          <a:xfrm>
            <a:off x="8817425" y="5495800"/>
            <a:ext cx="7287451" cy="42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8795750" y="8617150"/>
            <a:ext cx="1875300" cy="1145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13778500" y="5374725"/>
            <a:ext cx="1017900" cy="992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50" y="693175"/>
            <a:ext cx="30590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/>
          <p:nvPr/>
        </p:nvSpPr>
        <p:spPr>
          <a:xfrm>
            <a:off x="-484758" y="6109519"/>
            <a:ext cx="1517200" cy="1524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B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4294967295" type="title"/>
          </p:nvPr>
        </p:nvSpPr>
        <p:spPr>
          <a:xfrm>
            <a:off x="3599100" y="882475"/>
            <a:ext cx="11089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B∗-tree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 txBox="1"/>
          <p:nvPr>
            <p:ph idx="4294967295" type="body"/>
          </p:nvPr>
        </p:nvSpPr>
        <p:spPr>
          <a:xfrm>
            <a:off x="623400" y="2409825"/>
            <a:ext cx="170073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Representation.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04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a depth-first search (DFS) approach recursively.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604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Construction of the left subtree.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0400" lvl="2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Find the rightmost unvisited module that is adjacent and at the lowest position.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0400" lvl="1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Construction of the right subtree.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0400" lvl="2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Find the lowest module located above with the same x-coordinate as the parent node.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7448708" y="96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