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3"/>
  </p:notesMasterIdLst>
  <p:sldIdLst>
    <p:sldId id="256" r:id="rId3"/>
    <p:sldId id="257" r:id="rId4"/>
    <p:sldId id="286" r:id="rId5"/>
    <p:sldId id="287" r:id="rId6"/>
    <p:sldId id="266" r:id="rId7"/>
    <p:sldId id="272" r:id="rId8"/>
    <p:sldId id="258" r:id="rId9"/>
    <p:sldId id="259" r:id="rId10"/>
    <p:sldId id="260" r:id="rId11"/>
    <p:sldId id="261" r:id="rId12"/>
    <p:sldId id="265" r:id="rId13"/>
    <p:sldId id="262" r:id="rId14"/>
    <p:sldId id="273" r:id="rId15"/>
    <p:sldId id="263" r:id="rId16"/>
    <p:sldId id="264" r:id="rId17"/>
    <p:sldId id="268" r:id="rId18"/>
    <p:sldId id="269" r:id="rId19"/>
    <p:sldId id="288" r:id="rId20"/>
    <p:sldId id="271" r:id="rId21"/>
    <p:sldId id="284" r:id="rId22"/>
    <p:sldId id="289" r:id="rId23"/>
    <p:sldId id="290" r:id="rId24"/>
    <p:sldId id="276" r:id="rId25"/>
    <p:sldId id="274" r:id="rId26"/>
    <p:sldId id="279" r:id="rId27"/>
    <p:sldId id="295" r:id="rId28"/>
    <p:sldId id="280" r:id="rId29"/>
    <p:sldId id="294" r:id="rId30"/>
    <p:sldId id="281" r:id="rId31"/>
    <p:sldId id="28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冠璋 沈" initials="冠璋" lastIdx="1" clrIdx="0">
    <p:extLst>
      <p:ext uri="{19B8F6BF-5375-455C-9EA6-DF929625EA0E}">
        <p15:presenceInfo xmlns:p15="http://schemas.microsoft.com/office/powerpoint/2012/main" userId="ab3e699c5cbcfe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004" autoAdjust="0"/>
  </p:normalViewPr>
  <p:slideViewPr>
    <p:cSldViewPr snapToGrid="0">
      <p:cViewPr varScale="1">
        <p:scale>
          <a:sx n="86" d="100"/>
          <a:sy n="86" d="100"/>
        </p:scale>
        <p:origin x="9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17T20:46:13.332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0DC85-7570-48D1-B2A2-D74AC884A3F4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FB050-38D3-4D5C-9435-CBC7F618DC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27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FB050-38D3-4D5C-9435-CBC7F618DCC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348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每一種演算法都有各自的表示規則 要消除掉違反這些規則的情況很耗時間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FB050-38D3-4D5C-9435-CBC7F618DCC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599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在這個機制中定義了新的區域叫</a:t>
            </a:r>
            <a:r>
              <a:rPr lang="en-US" altLang="zh-TW" dirty="0"/>
              <a:t>shield BLOCK</a:t>
            </a:r>
            <a:r>
              <a:rPr lang="zh-TW" altLang="en-US" dirty="0"/>
              <a:t>，用來避免後面放入的</a:t>
            </a:r>
            <a:r>
              <a:rPr lang="en-US" altLang="zh-TW" dirty="0"/>
              <a:t>module</a:t>
            </a:r>
            <a:r>
              <a:rPr lang="zh-TW" altLang="en-US" dirty="0"/>
              <a:t>漢</a:t>
            </a:r>
            <a:r>
              <a:rPr lang="en-US" altLang="zh-TW" dirty="0"/>
              <a:t>obstacle </a:t>
            </a:r>
            <a:r>
              <a:rPr lang="zh-TW" altLang="en-US" dirty="0"/>
              <a:t>重疊，因此有了定義</a:t>
            </a:r>
            <a:r>
              <a:rPr lang="en-US" altLang="zh-TW" dirty="0"/>
              <a:t>2</a:t>
            </a:r>
            <a:r>
              <a:rPr lang="zh-TW" altLang="en-US" dirty="0"/>
              <a:t>，</a:t>
            </a:r>
            <a:r>
              <a:rPr lang="en-US" altLang="zh-TW" dirty="0"/>
              <a:t>shield</a:t>
            </a:r>
            <a:r>
              <a:rPr lang="zh-TW" altLang="en-US" dirty="0"/>
              <a:t> </a:t>
            </a:r>
            <a:r>
              <a:rPr lang="en-US" altLang="zh-TW" dirty="0"/>
              <a:t>block </a:t>
            </a:r>
            <a:r>
              <a:rPr lang="zh-TW" altLang="en-US" dirty="0"/>
              <a:t>的效果和</a:t>
            </a:r>
            <a:r>
              <a:rPr lang="en-US" altLang="zh-TW" dirty="0"/>
              <a:t>shield region</a:t>
            </a:r>
            <a:r>
              <a:rPr lang="zh-TW" altLang="en-US" dirty="0"/>
              <a:t>依樣，後面放入的</a:t>
            </a:r>
            <a:r>
              <a:rPr lang="en-US" altLang="zh-TW" dirty="0" err="1"/>
              <a:t>modul</a:t>
            </a:r>
            <a:r>
              <a:rPr lang="zh-TW" altLang="en-US" dirty="0"/>
              <a:t>不會和</a:t>
            </a:r>
            <a:r>
              <a:rPr lang="en-US" altLang="zh-TW" dirty="0"/>
              <a:t>shield block</a:t>
            </a:r>
            <a:r>
              <a:rPr lang="zh-TW" altLang="en-US" dirty="0"/>
              <a:t>重疊，避免</a:t>
            </a:r>
            <a:r>
              <a:rPr lang="en-US" altLang="zh-TW" dirty="0"/>
              <a:t>overlap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FB050-38D3-4D5C-9435-CBC7F618DCC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2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41B9A0E-B0B4-4600-B23C-5DA5621D347C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E9F2217-145E-46C6-9AE6-71EEBBC9C33E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04612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9A0E-B0B4-4600-B23C-5DA5621D347C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2217-145E-46C6-9AE6-71EEBBC9C3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19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9A0E-B0B4-4600-B23C-5DA5621D347C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2217-145E-46C6-9AE6-71EEBBC9C3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123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188BE2E-7E6A-4F00-A8B0-766F7FF90303}" type="datetime1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E61436C-FB77-41FE-BFD8-8B372BA30296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68124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70912-C8E5-466D-AD37-A2BF784B861A}" type="datetime1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436C-FB77-41FE-BFD8-8B372BA3029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8627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691D72-850B-40F9-96EC-B16815641C54}" type="datetime1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61436C-FB77-41FE-BFD8-8B372BA3029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49880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B43F-0252-4334-9352-11D34197A6EB}" type="datetime1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436C-FB77-41FE-BFD8-8B372BA302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8335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ACC1-74DA-4766-9921-600DC0485F34}" type="datetime1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436C-FB77-41FE-BFD8-8B372BA302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252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E64F-7F99-416D-99F5-7733AC2A9120}" type="datetime1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436C-FB77-41FE-BFD8-8B372BA302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367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6656-574A-4534-BAFE-C82870B63AD1}" type="datetime1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436C-FB77-41FE-BFD8-8B372BA302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5400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961164-81B9-4F35-BE37-22C965FABA09}" type="datetime1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61436C-FB77-41FE-BFD8-8B372BA3029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38488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9A0E-B0B4-4600-B23C-5DA5621D347C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2217-145E-46C6-9AE6-71EEBBC9C3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5862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961164-81B9-4F35-BE37-22C965FABA09}" type="datetime1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61436C-FB77-41FE-BFD8-8B372BA3029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3395161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184B-F99B-4DD0-A1A8-BFB4F12306DC}" type="datetime1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436C-FB77-41FE-BFD8-8B372BA302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27665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73180-C4F0-4053-B9B6-514E3CC70A02}" type="datetime1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436C-FB77-41FE-BFD8-8B372BA302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343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1B9A0E-B0B4-4600-B23C-5DA5621D347C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9F2217-145E-46C6-9AE6-71EEBBC9C33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11240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9A0E-B0B4-4600-B23C-5DA5621D347C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2217-145E-46C6-9AE6-71EEBBC9C3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99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9A0E-B0B4-4600-B23C-5DA5621D347C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2217-145E-46C6-9AE6-71EEBBC9C3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4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9A0E-B0B4-4600-B23C-5DA5621D347C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2217-145E-46C6-9AE6-71EEBBC9C3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78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9A0E-B0B4-4600-B23C-5DA5621D347C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2217-145E-46C6-9AE6-71EEBBC9C3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74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1B9A0E-B0B4-4600-B23C-5DA5621D347C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9F2217-145E-46C6-9AE6-71EEBBC9C33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314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1B9A0E-B0B4-4600-B23C-5DA5621D347C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9F2217-145E-46C6-9AE6-71EEBBC9C33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498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41B9A0E-B0B4-4600-B23C-5DA5621D347C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E9F2217-145E-46C6-9AE6-71EEBBC9C33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355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2961164-81B9-4F35-BE37-22C965FABA09}" type="datetime1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E61436C-FB77-41FE-BFD8-8B372BA3029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781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C18C47-99E5-329B-CB30-F7102C5F8F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Floorplanning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Soft Rectilinear Blocks Using Corner Block List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9985231-8B59-C53D-280D-D4E200F177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第五組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108501020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顏家祥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4B 108501021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張珈瑋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4B 108501025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沈冠璋</a:t>
            </a:r>
          </a:p>
        </p:txBody>
      </p:sp>
    </p:spTree>
    <p:extLst>
      <p:ext uri="{BB962C8B-B14F-4D97-AF65-F5344CB8AC3E}">
        <p14:creationId xmlns:p14="http://schemas.microsoft.com/office/powerpoint/2010/main" val="4250104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257D6FDB-FA2F-FFAB-3AC3-983197195BE4}"/>
              </a:ext>
            </a:extLst>
          </p:cNvPr>
          <p:cNvGrpSpPr/>
          <p:nvPr/>
        </p:nvGrpSpPr>
        <p:grpSpPr>
          <a:xfrm>
            <a:off x="7089317" y="1870540"/>
            <a:ext cx="4969041" cy="4409944"/>
            <a:chOff x="3213036" y="2321650"/>
            <a:chExt cx="3374686" cy="220616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C2E7A54-7F6B-3A35-1685-6877ADFCC2C6}"/>
                </a:ext>
              </a:extLst>
            </p:cNvPr>
            <p:cNvSpPr/>
            <p:nvPr/>
          </p:nvSpPr>
          <p:spPr>
            <a:xfrm>
              <a:off x="3766818" y="2321650"/>
              <a:ext cx="2820904" cy="799918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2EC8C55-2DFB-D130-9A33-77C82870BF64}"/>
                </a:ext>
              </a:extLst>
            </p:cNvPr>
            <p:cNvSpPr/>
            <p:nvPr/>
          </p:nvSpPr>
          <p:spPr>
            <a:xfrm>
              <a:off x="4884473" y="3118696"/>
              <a:ext cx="1702676" cy="762523"/>
            </a:xfrm>
            <a:prstGeom prst="rect">
              <a:avLst/>
            </a:prstGeom>
            <a:solidFill>
              <a:srgbClr val="7030A0"/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2855337-A879-FE33-A327-4439207EAB9C}"/>
                </a:ext>
              </a:extLst>
            </p:cNvPr>
            <p:cNvSpPr/>
            <p:nvPr/>
          </p:nvSpPr>
          <p:spPr>
            <a:xfrm>
              <a:off x="3756170" y="3116095"/>
              <a:ext cx="1136478" cy="983897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95FCA22-CA58-4B1A-8486-50456EA0418E}"/>
                </a:ext>
              </a:extLst>
            </p:cNvPr>
            <p:cNvSpPr/>
            <p:nvPr/>
          </p:nvSpPr>
          <p:spPr>
            <a:xfrm>
              <a:off x="3213036" y="2324100"/>
              <a:ext cx="553782" cy="1778343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274BA72-B093-43C3-3B8C-65708566BD34}"/>
                </a:ext>
              </a:extLst>
            </p:cNvPr>
            <p:cNvSpPr/>
            <p:nvPr/>
          </p:nvSpPr>
          <p:spPr>
            <a:xfrm>
              <a:off x="4892648" y="3834127"/>
              <a:ext cx="1695074" cy="693683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335514D-2E80-E6F9-028E-BEC0407CF57D}"/>
                </a:ext>
              </a:extLst>
            </p:cNvPr>
            <p:cNvSpPr/>
            <p:nvPr/>
          </p:nvSpPr>
          <p:spPr>
            <a:xfrm>
              <a:off x="3217409" y="4091274"/>
              <a:ext cx="1675239" cy="436536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8123D880-D611-840E-F2E7-0DA618EF661F}"/>
              </a:ext>
            </a:extLst>
          </p:cNvPr>
          <p:cNvGrpSpPr/>
          <p:nvPr/>
        </p:nvGrpSpPr>
        <p:grpSpPr>
          <a:xfrm>
            <a:off x="7095756" y="1853104"/>
            <a:ext cx="4969041" cy="4405051"/>
            <a:chOff x="3213036" y="2324098"/>
            <a:chExt cx="3374686" cy="2203712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5E153B3-2C8C-CBA0-F008-C6F4544E266F}"/>
                </a:ext>
              </a:extLst>
            </p:cNvPr>
            <p:cNvSpPr/>
            <p:nvPr/>
          </p:nvSpPr>
          <p:spPr>
            <a:xfrm>
              <a:off x="4884473" y="2326219"/>
              <a:ext cx="1702676" cy="1559574"/>
            </a:xfrm>
            <a:prstGeom prst="rect">
              <a:avLst/>
            </a:prstGeom>
            <a:solidFill>
              <a:srgbClr val="7030A0"/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F7DCC2F-99EC-C7AF-CE38-D5A259E4C81C}"/>
                </a:ext>
              </a:extLst>
            </p:cNvPr>
            <p:cNvSpPr/>
            <p:nvPr/>
          </p:nvSpPr>
          <p:spPr>
            <a:xfrm>
              <a:off x="3756170" y="2324098"/>
              <a:ext cx="1136478" cy="1775893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A5E9E3D-31ED-C0F6-F799-00EDD1533A7A}"/>
                </a:ext>
              </a:extLst>
            </p:cNvPr>
            <p:cNvSpPr/>
            <p:nvPr/>
          </p:nvSpPr>
          <p:spPr>
            <a:xfrm>
              <a:off x="3213036" y="2324100"/>
              <a:ext cx="553782" cy="1778343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A73C501-32E1-29EE-0774-0DEF4454EE00}"/>
                </a:ext>
              </a:extLst>
            </p:cNvPr>
            <p:cNvSpPr/>
            <p:nvPr/>
          </p:nvSpPr>
          <p:spPr>
            <a:xfrm>
              <a:off x="4892648" y="3834127"/>
              <a:ext cx="1695074" cy="693683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51091D9-7C42-D2D0-C2FF-DC074194B99C}"/>
                </a:ext>
              </a:extLst>
            </p:cNvPr>
            <p:cNvSpPr/>
            <p:nvPr/>
          </p:nvSpPr>
          <p:spPr>
            <a:xfrm>
              <a:off x="3217409" y="4091274"/>
              <a:ext cx="1675239" cy="436536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C53ABD66-57B3-1125-9E33-26836E96E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for Construct a CBL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B5C776-7F41-89A4-6EF4-EC97432FD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969042" cy="3581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Corner Block List: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S={                    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L={              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T={                    }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箭號: 向左 10">
            <a:extLst>
              <a:ext uri="{FF2B5EF4-FFF2-40B4-BE49-F238E27FC236}">
                <a16:creationId xmlns:a16="http://schemas.microsoft.com/office/drawing/2014/main" id="{D9F2B374-2678-DFED-6E46-3D288F785DE4}"/>
              </a:ext>
            </a:extLst>
          </p:cNvPr>
          <p:cNvSpPr/>
          <p:nvPr/>
        </p:nvSpPr>
        <p:spPr>
          <a:xfrm rot="18194435">
            <a:off x="9241491" y="1626325"/>
            <a:ext cx="1446112" cy="274413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1D8A6AF-0B2C-92AA-25BB-9C7F24EBA3E9}"/>
              </a:ext>
            </a:extLst>
          </p:cNvPr>
          <p:cNvSpPr txBox="1"/>
          <p:nvPr/>
        </p:nvSpPr>
        <p:spPr>
          <a:xfrm>
            <a:off x="10108539" y="751286"/>
            <a:ext cx="172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Corner Block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495FA52F-9F57-D8D9-8A63-0ACFCB216DCC}"/>
              </a:ext>
            </a:extLst>
          </p:cNvPr>
          <p:cNvGrpSpPr/>
          <p:nvPr/>
        </p:nvGrpSpPr>
        <p:grpSpPr>
          <a:xfrm rot="16200000">
            <a:off x="8182244" y="1527710"/>
            <a:ext cx="3554770" cy="4195770"/>
            <a:chOff x="630760" y="1304018"/>
            <a:chExt cx="3554770" cy="314766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01B9390-351F-8848-A31F-361D9DD5EA15}"/>
                </a:ext>
              </a:extLst>
            </p:cNvPr>
            <p:cNvSpPr/>
            <p:nvPr/>
          </p:nvSpPr>
          <p:spPr>
            <a:xfrm>
              <a:off x="630760" y="1304018"/>
              <a:ext cx="3554770" cy="1024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30C055E-90E3-A962-9F00-C7FE3088E41E}"/>
                </a:ext>
              </a:extLst>
            </p:cNvPr>
            <p:cNvSpPr/>
            <p:nvPr/>
          </p:nvSpPr>
          <p:spPr>
            <a:xfrm rot="5400000">
              <a:off x="976672" y="2833785"/>
              <a:ext cx="3095215" cy="140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6" name="箭號: 向左 15">
            <a:extLst>
              <a:ext uri="{FF2B5EF4-FFF2-40B4-BE49-F238E27FC236}">
                <a16:creationId xmlns:a16="http://schemas.microsoft.com/office/drawing/2014/main" id="{D8CA3CB5-6E32-3A24-C325-46449527DC9E}"/>
              </a:ext>
            </a:extLst>
          </p:cNvPr>
          <p:cNvSpPr/>
          <p:nvPr/>
        </p:nvSpPr>
        <p:spPr>
          <a:xfrm rot="9957089">
            <a:off x="6321371" y="3012747"/>
            <a:ext cx="1446112" cy="274413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7FFC90F-9998-13D4-8460-77FD7BFCA5FF}"/>
              </a:ext>
            </a:extLst>
          </p:cNvPr>
          <p:cNvSpPr txBox="1"/>
          <p:nvPr/>
        </p:nvSpPr>
        <p:spPr>
          <a:xfrm>
            <a:off x="5288184" y="3388208"/>
            <a:ext cx="140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Vertical CB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51014810-4689-F231-D6F1-406317ACF7FE}"/>
              </a:ext>
            </a:extLst>
          </p:cNvPr>
          <p:cNvGrpSpPr/>
          <p:nvPr/>
        </p:nvGrpSpPr>
        <p:grpSpPr>
          <a:xfrm rot="16200000">
            <a:off x="9401436" y="3624405"/>
            <a:ext cx="2681323" cy="2630835"/>
            <a:chOff x="1098457" y="1304019"/>
            <a:chExt cx="2681323" cy="1973653"/>
          </a:xfrm>
          <a:solidFill>
            <a:schemeClr val="bg2">
              <a:lumMod val="50000"/>
            </a:schemeClr>
          </a:solidFill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4FCE900-5D94-FA4D-D011-F76A5F1A4D7C}"/>
                </a:ext>
              </a:extLst>
            </p:cNvPr>
            <p:cNvSpPr/>
            <p:nvPr/>
          </p:nvSpPr>
          <p:spPr>
            <a:xfrm>
              <a:off x="1098457" y="1304019"/>
              <a:ext cx="2681323" cy="1018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31BC1F2-291C-16BE-83C1-DEB3191967CB}"/>
                </a:ext>
              </a:extLst>
            </p:cNvPr>
            <p:cNvSpPr/>
            <p:nvPr/>
          </p:nvSpPr>
          <p:spPr>
            <a:xfrm rot="5400000">
              <a:off x="1556065" y="2239164"/>
              <a:ext cx="1921201" cy="1558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1" name="箭號: 向左 20">
            <a:extLst>
              <a:ext uri="{FF2B5EF4-FFF2-40B4-BE49-F238E27FC236}">
                <a16:creationId xmlns:a16="http://schemas.microsoft.com/office/drawing/2014/main" id="{18B63870-1B7D-611D-3E0D-FF63E46A5724}"/>
              </a:ext>
            </a:extLst>
          </p:cNvPr>
          <p:cNvSpPr/>
          <p:nvPr/>
        </p:nvSpPr>
        <p:spPr>
          <a:xfrm rot="8648090">
            <a:off x="8451960" y="6224129"/>
            <a:ext cx="1024274" cy="253673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DA4ED75-62B9-8CE0-333E-E908BD436C6A}"/>
              </a:ext>
            </a:extLst>
          </p:cNvPr>
          <p:cNvSpPr txBox="1"/>
          <p:nvPr/>
        </p:nvSpPr>
        <p:spPr>
          <a:xfrm>
            <a:off x="7161110" y="6451610"/>
            <a:ext cx="140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attached 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箭號: 向左 29">
            <a:extLst>
              <a:ext uri="{FF2B5EF4-FFF2-40B4-BE49-F238E27FC236}">
                <a16:creationId xmlns:a16="http://schemas.microsoft.com/office/drawing/2014/main" id="{8DC91EEA-0E14-0840-DA29-28F19005909F}"/>
              </a:ext>
            </a:extLst>
          </p:cNvPr>
          <p:cNvSpPr/>
          <p:nvPr/>
        </p:nvSpPr>
        <p:spPr>
          <a:xfrm rot="17736836">
            <a:off x="10129019" y="1666699"/>
            <a:ext cx="1131341" cy="285932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F08ADF7-D5D7-8366-57C1-A980CE540E7D}"/>
              </a:ext>
            </a:extLst>
          </p:cNvPr>
          <p:cNvSpPr txBox="1"/>
          <p:nvPr/>
        </p:nvSpPr>
        <p:spPr>
          <a:xfrm>
            <a:off x="10475651" y="961136"/>
            <a:ext cx="172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Corner Block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DB867722-041F-02E8-D2E4-A3D24775DAE5}"/>
              </a:ext>
            </a:extLst>
          </p:cNvPr>
          <p:cNvGrpSpPr/>
          <p:nvPr/>
        </p:nvGrpSpPr>
        <p:grpSpPr>
          <a:xfrm rot="16200000">
            <a:off x="8567407" y="2780707"/>
            <a:ext cx="4406713" cy="2586379"/>
            <a:chOff x="1153463" y="1304018"/>
            <a:chExt cx="4406713" cy="1940302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9279C57-0B15-6A94-36CC-C3F871A98CAD}"/>
                </a:ext>
              </a:extLst>
            </p:cNvPr>
            <p:cNvSpPr/>
            <p:nvPr/>
          </p:nvSpPr>
          <p:spPr>
            <a:xfrm>
              <a:off x="1153463" y="1304018"/>
              <a:ext cx="4406713" cy="1018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A501481-661B-E520-8531-524A7BAA6501}"/>
                </a:ext>
              </a:extLst>
            </p:cNvPr>
            <p:cNvSpPr/>
            <p:nvPr/>
          </p:nvSpPr>
          <p:spPr>
            <a:xfrm rot="5400000">
              <a:off x="1591746" y="2247706"/>
              <a:ext cx="1875993" cy="1172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5" name="箭號: 向左 34">
            <a:extLst>
              <a:ext uri="{FF2B5EF4-FFF2-40B4-BE49-F238E27FC236}">
                <a16:creationId xmlns:a16="http://schemas.microsoft.com/office/drawing/2014/main" id="{678A7A20-1CA4-7260-CCCD-D959F5735028}"/>
              </a:ext>
            </a:extLst>
          </p:cNvPr>
          <p:cNvSpPr/>
          <p:nvPr/>
        </p:nvSpPr>
        <p:spPr>
          <a:xfrm rot="10800000">
            <a:off x="6186148" y="4740590"/>
            <a:ext cx="3189638" cy="247409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D002285-CFA2-0E5F-D71C-DBC32302363C}"/>
              </a:ext>
            </a:extLst>
          </p:cNvPr>
          <p:cNvSpPr txBox="1"/>
          <p:nvPr/>
        </p:nvSpPr>
        <p:spPr>
          <a:xfrm>
            <a:off x="4044613" y="5400602"/>
            <a:ext cx="170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CB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78FD4575-5E66-4EEF-4747-D90A3918C7A0}"/>
              </a:ext>
            </a:extLst>
          </p:cNvPr>
          <p:cNvSpPr txBox="1"/>
          <p:nvPr/>
        </p:nvSpPr>
        <p:spPr>
          <a:xfrm>
            <a:off x="4908425" y="4709199"/>
            <a:ext cx="140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Vertical CB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E3196FE-6B77-209B-9D43-5D1BF75518B5}"/>
              </a:ext>
            </a:extLst>
          </p:cNvPr>
          <p:cNvSpPr txBox="1"/>
          <p:nvPr/>
        </p:nvSpPr>
        <p:spPr>
          <a:xfrm>
            <a:off x="4784882" y="5879348"/>
            <a:ext cx="140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attached 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796DFA9-5C86-B9A6-846C-4B8B9D5919DC}"/>
              </a:ext>
            </a:extLst>
          </p:cNvPr>
          <p:cNvSpPr txBox="1"/>
          <p:nvPr/>
        </p:nvSpPr>
        <p:spPr>
          <a:xfrm>
            <a:off x="3371902" y="2672659"/>
            <a:ext cx="343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d,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7EEF001D-93DC-477F-FDE6-33978F47D397}"/>
              </a:ext>
            </a:extLst>
          </p:cNvPr>
          <p:cNvSpPr txBox="1"/>
          <p:nvPr/>
        </p:nvSpPr>
        <p:spPr>
          <a:xfrm>
            <a:off x="3575340" y="2670027"/>
            <a:ext cx="343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e,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6F3C747-4DEE-703D-C6FB-BF01BB896184}"/>
              </a:ext>
            </a:extLst>
          </p:cNvPr>
          <p:cNvSpPr txBox="1"/>
          <p:nvPr/>
        </p:nvSpPr>
        <p:spPr>
          <a:xfrm>
            <a:off x="3791167" y="2672659"/>
            <a:ext cx="343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78C28AA3-BA37-28C8-B341-EF3F1CF8D313}"/>
              </a:ext>
            </a:extLst>
          </p:cNvPr>
          <p:cNvSpPr txBox="1"/>
          <p:nvPr/>
        </p:nvSpPr>
        <p:spPr>
          <a:xfrm>
            <a:off x="3259736" y="3048746"/>
            <a:ext cx="343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9A99C4B1-C92F-9AA6-AC99-9E0E2639DBEE}"/>
              </a:ext>
            </a:extLst>
          </p:cNvPr>
          <p:cNvSpPr txBox="1"/>
          <p:nvPr/>
        </p:nvSpPr>
        <p:spPr>
          <a:xfrm>
            <a:off x="3064479" y="3060694"/>
            <a:ext cx="343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3F0FEF7-951F-9E72-1D12-4788DD23A517}"/>
              </a:ext>
            </a:extLst>
          </p:cNvPr>
          <p:cNvSpPr txBox="1"/>
          <p:nvPr/>
        </p:nvSpPr>
        <p:spPr>
          <a:xfrm>
            <a:off x="3448631" y="3046114"/>
            <a:ext cx="343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DBDE5E8D-8FF7-A5AA-C4CE-FB848F320D31}"/>
              </a:ext>
            </a:extLst>
          </p:cNvPr>
          <p:cNvSpPr txBox="1"/>
          <p:nvPr/>
        </p:nvSpPr>
        <p:spPr>
          <a:xfrm>
            <a:off x="3466961" y="3410140"/>
            <a:ext cx="343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990CE6A5-CA90-456D-4FAA-2457BC0C6CBD}"/>
              </a:ext>
            </a:extLst>
          </p:cNvPr>
          <p:cNvSpPr txBox="1"/>
          <p:nvPr/>
        </p:nvSpPr>
        <p:spPr>
          <a:xfrm>
            <a:off x="3131247" y="3408999"/>
            <a:ext cx="506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0E668C11-6632-BC7F-9B04-CC755AE3A107}"/>
              </a:ext>
            </a:extLst>
          </p:cNvPr>
          <p:cNvSpPr txBox="1"/>
          <p:nvPr/>
        </p:nvSpPr>
        <p:spPr>
          <a:xfrm>
            <a:off x="3630547" y="3399106"/>
            <a:ext cx="456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AEB4F400-A450-6561-3325-855AD18C55E3}"/>
              </a:ext>
            </a:extLst>
          </p:cNvPr>
          <p:cNvGrpSpPr/>
          <p:nvPr/>
        </p:nvGrpSpPr>
        <p:grpSpPr>
          <a:xfrm>
            <a:off x="7081784" y="1858369"/>
            <a:ext cx="4969041" cy="4414835"/>
            <a:chOff x="3213036" y="2319203"/>
            <a:chExt cx="3374686" cy="2208607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B85105E7-970D-1B59-F948-4FB46FD0387D}"/>
                </a:ext>
              </a:extLst>
            </p:cNvPr>
            <p:cNvSpPr/>
            <p:nvPr/>
          </p:nvSpPr>
          <p:spPr>
            <a:xfrm>
              <a:off x="3756170" y="2321649"/>
              <a:ext cx="1136478" cy="1778343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019E4B84-4B09-F89B-B779-828956A8FF44}"/>
                </a:ext>
              </a:extLst>
            </p:cNvPr>
            <p:cNvSpPr/>
            <p:nvPr/>
          </p:nvSpPr>
          <p:spPr>
            <a:xfrm>
              <a:off x="3213036" y="2324100"/>
              <a:ext cx="553782" cy="1778343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0AF6BBC-44C1-771E-AD3E-4EC3767C38BB}"/>
                </a:ext>
              </a:extLst>
            </p:cNvPr>
            <p:cNvSpPr/>
            <p:nvPr/>
          </p:nvSpPr>
          <p:spPr>
            <a:xfrm>
              <a:off x="4892648" y="2319203"/>
              <a:ext cx="1695074" cy="2208607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7F6AAA54-97B6-D7A3-8C5E-4F66DBDC99B6}"/>
                </a:ext>
              </a:extLst>
            </p:cNvPr>
            <p:cNvSpPr/>
            <p:nvPr/>
          </p:nvSpPr>
          <p:spPr>
            <a:xfrm>
              <a:off x="3217409" y="4091274"/>
              <a:ext cx="1675239" cy="436536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2" name="箭號: 向左 61">
            <a:extLst>
              <a:ext uri="{FF2B5EF4-FFF2-40B4-BE49-F238E27FC236}">
                <a16:creationId xmlns:a16="http://schemas.microsoft.com/office/drawing/2014/main" id="{A82393E6-62EE-09C9-33DF-B223F5206CB2}"/>
              </a:ext>
            </a:extLst>
          </p:cNvPr>
          <p:cNvSpPr/>
          <p:nvPr/>
        </p:nvSpPr>
        <p:spPr>
          <a:xfrm rot="17386804">
            <a:off x="9646313" y="1466069"/>
            <a:ext cx="1606859" cy="257452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4626BE42-BF80-897E-017D-5B7C881967D0}"/>
              </a:ext>
            </a:extLst>
          </p:cNvPr>
          <p:cNvSpPr txBox="1"/>
          <p:nvPr/>
        </p:nvSpPr>
        <p:spPr>
          <a:xfrm>
            <a:off x="10103676" y="429211"/>
            <a:ext cx="172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Corner Block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EF9CD85C-75D1-32DB-1F30-0CD5B4A649C1}"/>
              </a:ext>
            </a:extLst>
          </p:cNvPr>
          <p:cNvGrpSpPr/>
          <p:nvPr/>
        </p:nvGrpSpPr>
        <p:grpSpPr>
          <a:xfrm rot="10800000">
            <a:off x="7115069" y="1875438"/>
            <a:ext cx="4956165" cy="4389999"/>
            <a:chOff x="659344" y="1312577"/>
            <a:chExt cx="4467566" cy="4288291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FFAD4D51-117F-9E1D-2847-3FD77B7292FF}"/>
                </a:ext>
              </a:extLst>
            </p:cNvPr>
            <p:cNvSpPr/>
            <p:nvPr/>
          </p:nvSpPr>
          <p:spPr>
            <a:xfrm>
              <a:off x="659344" y="1312577"/>
              <a:ext cx="4467566" cy="136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30BD15EF-64AB-BDE7-7435-19980D8C72DE}"/>
                </a:ext>
              </a:extLst>
            </p:cNvPr>
            <p:cNvSpPr/>
            <p:nvPr/>
          </p:nvSpPr>
          <p:spPr>
            <a:xfrm rot="5400000">
              <a:off x="763066" y="3397690"/>
              <a:ext cx="4260193" cy="1461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DB7F3067-0050-92D2-2E83-100C70FE75D3}"/>
              </a:ext>
            </a:extLst>
          </p:cNvPr>
          <p:cNvGrpSpPr/>
          <p:nvPr/>
        </p:nvGrpSpPr>
        <p:grpSpPr>
          <a:xfrm rot="10800000">
            <a:off x="7041375" y="1845287"/>
            <a:ext cx="2527518" cy="3581998"/>
            <a:chOff x="1347450" y="1308667"/>
            <a:chExt cx="2278345" cy="3499009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1631D26F-DDE0-D48E-517C-AF63296A19E6}"/>
                </a:ext>
              </a:extLst>
            </p:cNvPr>
            <p:cNvSpPr/>
            <p:nvPr/>
          </p:nvSpPr>
          <p:spPr>
            <a:xfrm>
              <a:off x="1347450" y="1308667"/>
              <a:ext cx="2278345" cy="700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6F5BCB23-40EB-E789-680F-DEE89E3BBA08}"/>
                </a:ext>
              </a:extLst>
            </p:cNvPr>
            <p:cNvSpPr/>
            <p:nvPr/>
          </p:nvSpPr>
          <p:spPr>
            <a:xfrm rot="5400000">
              <a:off x="1110350" y="3025694"/>
              <a:ext cx="3456251" cy="107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70" name="箭號: 向左 69">
            <a:extLst>
              <a:ext uri="{FF2B5EF4-FFF2-40B4-BE49-F238E27FC236}">
                <a16:creationId xmlns:a16="http://schemas.microsoft.com/office/drawing/2014/main" id="{7651B716-CEA2-D348-FB21-2F6EA7E86BC9}"/>
              </a:ext>
            </a:extLst>
          </p:cNvPr>
          <p:cNvSpPr/>
          <p:nvPr/>
        </p:nvSpPr>
        <p:spPr>
          <a:xfrm rot="12067167">
            <a:off x="5450767" y="5841007"/>
            <a:ext cx="1606859" cy="257452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F6443403-C42E-F65D-CAC2-6214FCC0B58D}"/>
              </a:ext>
            </a:extLst>
          </p:cNvPr>
          <p:cNvSpPr txBox="1"/>
          <p:nvPr/>
        </p:nvSpPr>
        <p:spPr>
          <a:xfrm>
            <a:off x="4877085" y="3920387"/>
            <a:ext cx="170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attached 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箭號: 向左 71">
            <a:extLst>
              <a:ext uri="{FF2B5EF4-FFF2-40B4-BE49-F238E27FC236}">
                <a16:creationId xmlns:a16="http://schemas.microsoft.com/office/drawing/2014/main" id="{13E456CE-129C-F548-BEAA-1F870177FDEF}"/>
              </a:ext>
            </a:extLst>
          </p:cNvPr>
          <p:cNvSpPr/>
          <p:nvPr/>
        </p:nvSpPr>
        <p:spPr>
          <a:xfrm rot="11981211">
            <a:off x="6282023" y="4273788"/>
            <a:ext cx="1606859" cy="257452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3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6" grpId="0" animBg="1"/>
      <p:bldP spid="17" grpId="0"/>
      <p:bldP spid="21" grpId="0" animBg="1"/>
      <p:bldP spid="22" grpId="0"/>
      <p:bldP spid="30" grpId="0" animBg="1"/>
      <p:bldP spid="30" grpId="1" animBg="1"/>
      <p:bldP spid="31" grpId="0"/>
      <p:bldP spid="31" grpId="1"/>
      <p:bldP spid="35" grpId="0" animBg="1"/>
      <p:bldP spid="35" grpId="1" animBg="1"/>
      <p:bldP spid="36" grpId="0"/>
      <p:bldP spid="37" grpId="0"/>
      <p:bldP spid="37" grpId="1"/>
      <p:bldP spid="38" grpId="0"/>
      <p:bldP spid="38" grpId="1"/>
      <p:bldP spid="41" grpId="0"/>
      <p:bldP spid="43" grpId="0"/>
      <p:bldP spid="46" grpId="0"/>
      <p:bldP spid="47" grpId="0"/>
      <p:bldP spid="51" grpId="0"/>
      <p:bldP spid="53" grpId="0"/>
      <p:bldP spid="62" grpId="0" animBg="1"/>
      <p:bldP spid="63" grpId="0"/>
      <p:bldP spid="70" grpId="0" animBg="1"/>
      <p:bldP spid="71" grpId="0"/>
      <p:bldP spid="7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AEB4F400-A450-6561-3325-855AD18C55E3}"/>
              </a:ext>
            </a:extLst>
          </p:cNvPr>
          <p:cNvGrpSpPr/>
          <p:nvPr/>
        </p:nvGrpSpPr>
        <p:grpSpPr>
          <a:xfrm>
            <a:off x="8204324" y="1715414"/>
            <a:ext cx="2473137" cy="4409946"/>
            <a:chOff x="3213036" y="2321649"/>
            <a:chExt cx="1679612" cy="2206161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B85105E7-970D-1B59-F948-4FB46FD0387D}"/>
                </a:ext>
              </a:extLst>
            </p:cNvPr>
            <p:cNvSpPr/>
            <p:nvPr/>
          </p:nvSpPr>
          <p:spPr>
            <a:xfrm>
              <a:off x="3756170" y="2321649"/>
              <a:ext cx="1136478" cy="1778343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019E4B84-4B09-F89B-B779-828956A8FF44}"/>
                </a:ext>
              </a:extLst>
            </p:cNvPr>
            <p:cNvSpPr/>
            <p:nvPr/>
          </p:nvSpPr>
          <p:spPr>
            <a:xfrm>
              <a:off x="3213036" y="2324100"/>
              <a:ext cx="553782" cy="1778343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7F6AAA54-97B6-D7A3-8C5E-4F66DBDC99B6}"/>
                </a:ext>
              </a:extLst>
            </p:cNvPr>
            <p:cNvSpPr/>
            <p:nvPr/>
          </p:nvSpPr>
          <p:spPr>
            <a:xfrm>
              <a:off x="3217409" y="4091274"/>
              <a:ext cx="1675239" cy="436536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C53ABD66-57B3-1125-9E33-26836E96E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for Construct a CBL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B5C776-7F41-89A4-6EF4-EC97432FD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969042" cy="3581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Corner Block List: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S={                    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L={              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T={                    }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箭號: 向左 20">
            <a:extLst>
              <a:ext uri="{FF2B5EF4-FFF2-40B4-BE49-F238E27FC236}">
                <a16:creationId xmlns:a16="http://schemas.microsoft.com/office/drawing/2014/main" id="{18B63870-1B7D-611D-3E0D-FF63E46A5724}"/>
              </a:ext>
            </a:extLst>
          </p:cNvPr>
          <p:cNvSpPr/>
          <p:nvPr/>
        </p:nvSpPr>
        <p:spPr>
          <a:xfrm rot="18341531">
            <a:off x="9743187" y="1631222"/>
            <a:ext cx="1024274" cy="253673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D002285-CFA2-0E5F-D71C-DBC32302363C}"/>
              </a:ext>
            </a:extLst>
          </p:cNvPr>
          <p:cNvSpPr txBox="1"/>
          <p:nvPr/>
        </p:nvSpPr>
        <p:spPr>
          <a:xfrm>
            <a:off x="5646337" y="5570544"/>
            <a:ext cx="170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CB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E3196FE-6B77-209B-9D43-5D1BF75518B5}"/>
              </a:ext>
            </a:extLst>
          </p:cNvPr>
          <p:cNvSpPr txBox="1"/>
          <p:nvPr/>
        </p:nvSpPr>
        <p:spPr>
          <a:xfrm>
            <a:off x="6809497" y="6255363"/>
            <a:ext cx="140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attached 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96EA67B-539D-307D-805C-E664CC1D9BA8}"/>
              </a:ext>
            </a:extLst>
          </p:cNvPr>
          <p:cNvSpPr txBox="1"/>
          <p:nvPr/>
        </p:nvSpPr>
        <p:spPr>
          <a:xfrm>
            <a:off x="2721118" y="2670027"/>
            <a:ext cx="343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324549E0-1D70-2FA3-2BDD-C4EE359E3C67}"/>
              </a:ext>
            </a:extLst>
          </p:cNvPr>
          <p:cNvSpPr txBox="1"/>
          <p:nvPr/>
        </p:nvSpPr>
        <p:spPr>
          <a:xfrm>
            <a:off x="2943761" y="2670027"/>
            <a:ext cx="343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b,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796DFA9-5C86-B9A6-846C-4B8B9D5919DC}"/>
              </a:ext>
            </a:extLst>
          </p:cNvPr>
          <p:cNvSpPr txBox="1"/>
          <p:nvPr/>
        </p:nvSpPr>
        <p:spPr>
          <a:xfrm>
            <a:off x="3371902" y="2672659"/>
            <a:ext cx="343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d,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D0A101E9-AD32-5030-6030-CB873F998EC8}"/>
              </a:ext>
            </a:extLst>
          </p:cNvPr>
          <p:cNvSpPr txBox="1"/>
          <p:nvPr/>
        </p:nvSpPr>
        <p:spPr>
          <a:xfrm>
            <a:off x="3149259" y="2673638"/>
            <a:ext cx="343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c,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7EEF001D-93DC-477F-FDE6-33978F47D397}"/>
              </a:ext>
            </a:extLst>
          </p:cNvPr>
          <p:cNvSpPr txBox="1"/>
          <p:nvPr/>
        </p:nvSpPr>
        <p:spPr>
          <a:xfrm>
            <a:off x="3575340" y="2670027"/>
            <a:ext cx="343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e,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6F3C747-4DEE-703D-C6FB-BF01BB896184}"/>
              </a:ext>
            </a:extLst>
          </p:cNvPr>
          <p:cNvSpPr txBox="1"/>
          <p:nvPr/>
        </p:nvSpPr>
        <p:spPr>
          <a:xfrm>
            <a:off x="3791167" y="2672659"/>
            <a:ext cx="343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6D3AAD6C-4539-928F-2B97-83647268FCCC}"/>
              </a:ext>
            </a:extLst>
          </p:cNvPr>
          <p:cNvSpPr txBox="1"/>
          <p:nvPr/>
        </p:nvSpPr>
        <p:spPr>
          <a:xfrm>
            <a:off x="2692552" y="3053518"/>
            <a:ext cx="343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78C28AA3-BA37-28C8-B341-EF3F1CF8D313}"/>
              </a:ext>
            </a:extLst>
          </p:cNvPr>
          <p:cNvSpPr txBox="1"/>
          <p:nvPr/>
        </p:nvSpPr>
        <p:spPr>
          <a:xfrm>
            <a:off x="3259736" y="3048746"/>
            <a:ext cx="343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9A99C4B1-C92F-9AA6-AC99-9E0E2639DBEE}"/>
              </a:ext>
            </a:extLst>
          </p:cNvPr>
          <p:cNvSpPr txBox="1"/>
          <p:nvPr/>
        </p:nvSpPr>
        <p:spPr>
          <a:xfrm>
            <a:off x="3064479" y="3060694"/>
            <a:ext cx="343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1CE3E4F4-3BA5-DB5B-B2CF-D27D88BDCF77}"/>
              </a:ext>
            </a:extLst>
          </p:cNvPr>
          <p:cNvSpPr txBox="1"/>
          <p:nvPr/>
        </p:nvSpPr>
        <p:spPr>
          <a:xfrm>
            <a:off x="2882487" y="3054720"/>
            <a:ext cx="343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3F0FEF7-951F-9E72-1D12-4788DD23A517}"/>
              </a:ext>
            </a:extLst>
          </p:cNvPr>
          <p:cNvSpPr txBox="1"/>
          <p:nvPr/>
        </p:nvSpPr>
        <p:spPr>
          <a:xfrm>
            <a:off x="3448631" y="3046114"/>
            <a:ext cx="343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04D4CD13-E164-9739-D346-4ABE0CA40BE3}"/>
              </a:ext>
            </a:extLst>
          </p:cNvPr>
          <p:cNvSpPr txBox="1"/>
          <p:nvPr/>
        </p:nvSpPr>
        <p:spPr>
          <a:xfrm>
            <a:off x="2736853" y="3410140"/>
            <a:ext cx="343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DBDE5E8D-8FF7-A5AA-C4CE-FB848F320D31}"/>
              </a:ext>
            </a:extLst>
          </p:cNvPr>
          <p:cNvSpPr txBox="1"/>
          <p:nvPr/>
        </p:nvSpPr>
        <p:spPr>
          <a:xfrm>
            <a:off x="3466961" y="3410140"/>
            <a:ext cx="343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69960EDB-55EE-16BA-67B1-D382B0200A9E}"/>
              </a:ext>
            </a:extLst>
          </p:cNvPr>
          <p:cNvSpPr txBox="1"/>
          <p:nvPr/>
        </p:nvSpPr>
        <p:spPr>
          <a:xfrm>
            <a:off x="2941271" y="3410140"/>
            <a:ext cx="343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990CE6A5-CA90-456D-4FAA-2457BC0C6CBD}"/>
              </a:ext>
            </a:extLst>
          </p:cNvPr>
          <p:cNvSpPr txBox="1"/>
          <p:nvPr/>
        </p:nvSpPr>
        <p:spPr>
          <a:xfrm>
            <a:off x="3131247" y="3408999"/>
            <a:ext cx="506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0E668C11-6632-BC7F-9B04-CC755AE3A107}"/>
              </a:ext>
            </a:extLst>
          </p:cNvPr>
          <p:cNvSpPr txBox="1"/>
          <p:nvPr/>
        </p:nvSpPr>
        <p:spPr>
          <a:xfrm>
            <a:off x="3630547" y="3399106"/>
            <a:ext cx="456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EF9CD85C-75D1-32DB-1F30-0CD5B4A649C1}"/>
              </a:ext>
            </a:extLst>
          </p:cNvPr>
          <p:cNvGrpSpPr/>
          <p:nvPr/>
        </p:nvGrpSpPr>
        <p:grpSpPr>
          <a:xfrm rot="10800000">
            <a:off x="8204323" y="1721917"/>
            <a:ext cx="2466698" cy="3558066"/>
            <a:chOff x="1387665" y="1321297"/>
            <a:chExt cx="2223521" cy="3475632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FFAD4D51-117F-9E1D-2847-3FD77B7292FF}"/>
                </a:ext>
              </a:extLst>
            </p:cNvPr>
            <p:cNvSpPr/>
            <p:nvPr/>
          </p:nvSpPr>
          <p:spPr>
            <a:xfrm>
              <a:off x="1387665" y="1321297"/>
              <a:ext cx="2223521" cy="1280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30BD15EF-64AB-BDE7-7435-19980D8C72DE}"/>
                </a:ext>
              </a:extLst>
            </p:cNvPr>
            <p:cNvSpPr/>
            <p:nvPr/>
          </p:nvSpPr>
          <p:spPr>
            <a:xfrm rot="5400000">
              <a:off x="1181235" y="3011921"/>
              <a:ext cx="3456253" cy="1137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4" name="箭號: 向左 23">
            <a:extLst>
              <a:ext uri="{FF2B5EF4-FFF2-40B4-BE49-F238E27FC236}">
                <a16:creationId xmlns:a16="http://schemas.microsoft.com/office/drawing/2014/main" id="{CF02EDE5-1EC7-93AF-05A2-C001F6A5BADD}"/>
              </a:ext>
            </a:extLst>
          </p:cNvPr>
          <p:cNvSpPr/>
          <p:nvPr/>
        </p:nvSpPr>
        <p:spPr>
          <a:xfrm rot="9206708">
            <a:off x="7158854" y="5364435"/>
            <a:ext cx="1024274" cy="253673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BD6E0DB0-7D5D-1438-39DB-7BD51FB8AA5A}"/>
              </a:ext>
            </a:extLst>
          </p:cNvPr>
          <p:cNvGrpSpPr/>
          <p:nvPr/>
        </p:nvGrpSpPr>
        <p:grpSpPr>
          <a:xfrm rot="10800000">
            <a:off x="8195179" y="1721917"/>
            <a:ext cx="2466698" cy="3558066"/>
            <a:chOff x="1387665" y="1321297"/>
            <a:chExt cx="2223521" cy="3475632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4F69FBF-F2F9-BA65-5932-B590F7D7F76A}"/>
                </a:ext>
              </a:extLst>
            </p:cNvPr>
            <p:cNvSpPr/>
            <p:nvPr/>
          </p:nvSpPr>
          <p:spPr>
            <a:xfrm>
              <a:off x="1387665" y="1321297"/>
              <a:ext cx="2223521" cy="1280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45B952D7-F0C6-4CD8-DC1D-14406242FFA1}"/>
                </a:ext>
              </a:extLst>
            </p:cNvPr>
            <p:cNvSpPr/>
            <p:nvPr/>
          </p:nvSpPr>
          <p:spPr>
            <a:xfrm rot="5400000">
              <a:off x="1181235" y="3011921"/>
              <a:ext cx="3456253" cy="1137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1E3386A1-3E08-0BB8-06A2-3A66AB1954F1}"/>
              </a:ext>
            </a:extLst>
          </p:cNvPr>
          <p:cNvSpPr txBox="1"/>
          <p:nvPr/>
        </p:nvSpPr>
        <p:spPr>
          <a:xfrm>
            <a:off x="10600381" y="1109469"/>
            <a:ext cx="172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Corner Block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71D587AA-EDCD-BAD0-DFE3-5A6BD90C4BB4}"/>
              </a:ext>
            </a:extLst>
          </p:cNvPr>
          <p:cNvGrpSpPr/>
          <p:nvPr/>
        </p:nvGrpSpPr>
        <p:grpSpPr>
          <a:xfrm rot="10800000">
            <a:off x="8204323" y="1721917"/>
            <a:ext cx="2466698" cy="3558066"/>
            <a:chOff x="1387665" y="1321297"/>
            <a:chExt cx="2223521" cy="3475632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6FCC5F72-3458-EAFA-3AE7-5EADB182B9C6}"/>
                </a:ext>
              </a:extLst>
            </p:cNvPr>
            <p:cNvSpPr/>
            <p:nvPr/>
          </p:nvSpPr>
          <p:spPr>
            <a:xfrm>
              <a:off x="1387665" y="1321297"/>
              <a:ext cx="2223521" cy="1280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4AB97215-DF73-C54E-B11F-BBAC19094330}"/>
                </a:ext>
              </a:extLst>
            </p:cNvPr>
            <p:cNvSpPr/>
            <p:nvPr/>
          </p:nvSpPr>
          <p:spPr>
            <a:xfrm rot="5400000">
              <a:off x="1181235" y="3011921"/>
              <a:ext cx="3456253" cy="1137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B497C973-1086-BAB6-D66E-A82EE63807C8}"/>
              </a:ext>
            </a:extLst>
          </p:cNvPr>
          <p:cNvGrpSpPr/>
          <p:nvPr/>
        </p:nvGrpSpPr>
        <p:grpSpPr>
          <a:xfrm>
            <a:off x="8200290" y="1721916"/>
            <a:ext cx="2491426" cy="4405047"/>
            <a:chOff x="3200615" y="2324100"/>
            <a:chExt cx="1692033" cy="2203710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4D485AF8-C149-AD62-0C1D-EEA1AEFEB232}"/>
                </a:ext>
              </a:extLst>
            </p:cNvPr>
            <p:cNvSpPr/>
            <p:nvPr/>
          </p:nvSpPr>
          <p:spPr>
            <a:xfrm>
              <a:off x="3200615" y="2324100"/>
              <a:ext cx="1675238" cy="1778343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06C36A5B-4A38-27DC-8429-0D0BF1D492C0}"/>
                </a:ext>
              </a:extLst>
            </p:cNvPr>
            <p:cNvSpPr/>
            <p:nvPr/>
          </p:nvSpPr>
          <p:spPr>
            <a:xfrm>
              <a:off x="3217409" y="4091274"/>
              <a:ext cx="1675239" cy="436536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5" name="群組 84">
            <a:extLst>
              <a:ext uri="{FF2B5EF4-FFF2-40B4-BE49-F238E27FC236}">
                <a16:creationId xmlns:a16="http://schemas.microsoft.com/office/drawing/2014/main" id="{2FF65175-964C-417B-A247-65A93C7831D7}"/>
              </a:ext>
            </a:extLst>
          </p:cNvPr>
          <p:cNvGrpSpPr/>
          <p:nvPr/>
        </p:nvGrpSpPr>
        <p:grpSpPr>
          <a:xfrm rot="16200000">
            <a:off x="7259363" y="2661543"/>
            <a:ext cx="4409945" cy="2517689"/>
            <a:chOff x="1656833" y="1304017"/>
            <a:chExt cx="4409945" cy="1888771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B808A0D9-F493-D359-9B8B-330E0352A337}"/>
                </a:ext>
              </a:extLst>
            </p:cNvPr>
            <p:cNvSpPr/>
            <p:nvPr/>
          </p:nvSpPr>
          <p:spPr>
            <a:xfrm>
              <a:off x="1656833" y="1304017"/>
              <a:ext cx="4409945" cy="827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2FE93D4D-4C3B-125B-3547-A1B3E632AD0C}"/>
                </a:ext>
              </a:extLst>
            </p:cNvPr>
            <p:cNvSpPr/>
            <p:nvPr/>
          </p:nvSpPr>
          <p:spPr>
            <a:xfrm rot="5400000">
              <a:off x="1648688" y="2206544"/>
              <a:ext cx="1836318" cy="1361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89" name="箭號: 向左 88">
            <a:extLst>
              <a:ext uri="{FF2B5EF4-FFF2-40B4-BE49-F238E27FC236}">
                <a16:creationId xmlns:a16="http://schemas.microsoft.com/office/drawing/2014/main" id="{18C3102E-5397-5753-CA2E-D21D624250A0}"/>
              </a:ext>
            </a:extLst>
          </p:cNvPr>
          <p:cNvSpPr/>
          <p:nvPr/>
        </p:nvSpPr>
        <p:spPr>
          <a:xfrm rot="11862457">
            <a:off x="6502763" y="4546944"/>
            <a:ext cx="1606859" cy="257452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4DC85155-C1A5-1166-120A-D9FBD6982FB5}"/>
              </a:ext>
            </a:extLst>
          </p:cNvPr>
          <p:cNvSpPr txBox="1"/>
          <p:nvPr/>
        </p:nvSpPr>
        <p:spPr>
          <a:xfrm>
            <a:off x="5307099" y="3963864"/>
            <a:ext cx="172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CB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箭號: 向左 90">
            <a:extLst>
              <a:ext uri="{FF2B5EF4-FFF2-40B4-BE49-F238E27FC236}">
                <a16:creationId xmlns:a16="http://schemas.microsoft.com/office/drawing/2014/main" id="{2FC4C05D-3510-B873-C76C-576F538634E2}"/>
              </a:ext>
            </a:extLst>
          </p:cNvPr>
          <p:cNvSpPr/>
          <p:nvPr/>
        </p:nvSpPr>
        <p:spPr>
          <a:xfrm rot="17694870">
            <a:off x="8875016" y="1436193"/>
            <a:ext cx="1606859" cy="257452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6A421BD0-C133-32DB-D496-F93789F32F4C}"/>
              </a:ext>
            </a:extLst>
          </p:cNvPr>
          <p:cNvSpPr txBox="1"/>
          <p:nvPr/>
        </p:nvSpPr>
        <p:spPr>
          <a:xfrm>
            <a:off x="9858919" y="471077"/>
            <a:ext cx="172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Corner Block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23A2ABCC-DBEA-F434-E892-4C1D8E7DF28F}"/>
              </a:ext>
            </a:extLst>
          </p:cNvPr>
          <p:cNvSpPr txBox="1"/>
          <p:nvPr/>
        </p:nvSpPr>
        <p:spPr>
          <a:xfrm>
            <a:off x="8139798" y="6229255"/>
            <a:ext cx="172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attached 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15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36" grpId="0"/>
      <p:bldP spid="36" grpId="1"/>
      <p:bldP spid="38" grpId="0"/>
      <p:bldP spid="38" grpId="1"/>
      <p:bldP spid="39" grpId="0"/>
      <p:bldP spid="40" grpId="0"/>
      <p:bldP spid="42" grpId="0"/>
      <p:bldP spid="45" grpId="0"/>
      <p:bldP spid="48" grpId="0"/>
      <p:bldP spid="50" grpId="0"/>
      <p:bldP spid="52" grpId="0"/>
      <p:bldP spid="24" grpId="0" animBg="1"/>
      <p:bldP spid="24" grpId="1" animBg="1"/>
      <p:bldP spid="74" grpId="0"/>
      <p:bldP spid="74" grpId="1"/>
      <p:bldP spid="89" grpId="0" animBg="1"/>
      <p:bldP spid="90" grpId="0"/>
      <p:bldP spid="91" grpId="0" animBg="1"/>
      <p:bldP spid="92" grpId="0"/>
      <p:bldP spid="9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1E8AF03F-67D5-FBD3-2006-7D4115B8ADF8}"/>
              </a:ext>
            </a:extLst>
          </p:cNvPr>
          <p:cNvGrpSpPr/>
          <p:nvPr/>
        </p:nvGrpSpPr>
        <p:grpSpPr>
          <a:xfrm>
            <a:off x="6490204" y="1296748"/>
            <a:ext cx="4969041" cy="4409944"/>
            <a:chOff x="3213036" y="2321650"/>
            <a:chExt cx="3374686" cy="220616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264E1E5-69BB-9181-FF57-7CCFE1C5120B}"/>
                </a:ext>
              </a:extLst>
            </p:cNvPr>
            <p:cNvSpPr/>
            <p:nvPr/>
          </p:nvSpPr>
          <p:spPr>
            <a:xfrm>
              <a:off x="3766818" y="2321650"/>
              <a:ext cx="2820904" cy="799918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E1F6786-BEB8-6EB3-97D4-5C40568C99E1}"/>
                </a:ext>
              </a:extLst>
            </p:cNvPr>
            <p:cNvSpPr/>
            <p:nvPr/>
          </p:nvSpPr>
          <p:spPr>
            <a:xfrm>
              <a:off x="4884473" y="3118696"/>
              <a:ext cx="1702676" cy="762523"/>
            </a:xfrm>
            <a:prstGeom prst="rect">
              <a:avLst/>
            </a:prstGeom>
            <a:solidFill>
              <a:srgbClr val="7030A0"/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EF2EB04-2B3A-4560-0152-2E22D2631887}"/>
                </a:ext>
              </a:extLst>
            </p:cNvPr>
            <p:cNvSpPr/>
            <p:nvPr/>
          </p:nvSpPr>
          <p:spPr>
            <a:xfrm>
              <a:off x="3756170" y="3116095"/>
              <a:ext cx="1136478" cy="983897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2344031-8EE5-B895-1AC3-742FA2EAF2D1}"/>
                </a:ext>
              </a:extLst>
            </p:cNvPr>
            <p:cNvSpPr/>
            <p:nvPr/>
          </p:nvSpPr>
          <p:spPr>
            <a:xfrm>
              <a:off x="3213036" y="2324100"/>
              <a:ext cx="553782" cy="1778343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3CD88C6-B953-0A1E-9D0A-0AF424D944CA}"/>
                </a:ext>
              </a:extLst>
            </p:cNvPr>
            <p:cNvSpPr/>
            <p:nvPr/>
          </p:nvSpPr>
          <p:spPr>
            <a:xfrm>
              <a:off x="4892648" y="3834127"/>
              <a:ext cx="1695074" cy="693683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4DEADA3-59F0-B8D3-D80A-363817BA5CDD}"/>
                </a:ext>
              </a:extLst>
            </p:cNvPr>
            <p:cNvSpPr/>
            <p:nvPr/>
          </p:nvSpPr>
          <p:spPr>
            <a:xfrm>
              <a:off x="3217409" y="4091274"/>
              <a:ext cx="1675239" cy="436536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4C099F22-33AE-D6B5-40B8-9055223B567D}"/>
              </a:ext>
            </a:extLst>
          </p:cNvPr>
          <p:cNvSpPr/>
          <p:nvPr/>
        </p:nvSpPr>
        <p:spPr>
          <a:xfrm>
            <a:off x="4217861" y="5271764"/>
            <a:ext cx="2179964" cy="896315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TW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E7C9223-8A07-A335-8DF7-AD86AF35D8E2}"/>
              </a:ext>
            </a:extLst>
          </p:cNvPr>
          <p:cNvSpPr/>
          <p:nvPr/>
        </p:nvSpPr>
        <p:spPr>
          <a:xfrm>
            <a:off x="793139" y="5372328"/>
            <a:ext cx="3224221" cy="87260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TW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1F5FECC-4451-8C11-1F67-D148FC966BE1}"/>
              </a:ext>
            </a:extLst>
          </p:cNvPr>
          <p:cNvSpPr/>
          <p:nvPr/>
        </p:nvSpPr>
        <p:spPr>
          <a:xfrm>
            <a:off x="792296" y="2826451"/>
            <a:ext cx="1509981" cy="675269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TW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628A37-064B-3312-DB11-850904500248}"/>
              </a:ext>
            </a:extLst>
          </p:cNvPr>
          <p:cNvSpPr/>
          <p:nvPr/>
        </p:nvSpPr>
        <p:spPr>
          <a:xfrm>
            <a:off x="2302277" y="2814571"/>
            <a:ext cx="930264" cy="2555333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TW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4258160-7EE0-B994-F85E-4C2403B01D8E}"/>
              </a:ext>
            </a:extLst>
          </p:cNvPr>
          <p:cNvSpPr/>
          <p:nvPr/>
        </p:nvSpPr>
        <p:spPr>
          <a:xfrm>
            <a:off x="3218765" y="4002383"/>
            <a:ext cx="739148" cy="1386619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TW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FAC9C94-1991-A874-1E5F-B7C2B5C1066C}"/>
              </a:ext>
            </a:extLst>
          </p:cNvPr>
          <p:cNvSpPr/>
          <p:nvPr/>
        </p:nvSpPr>
        <p:spPr>
          <a:xfrm>
            <a:off x="3990262" y="3946901"/>
            <a:ext cx="2635163" cy="1324863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TW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FCDCAAD-CCFB-E85A-A396-A116B2C68FAA}"/>
              </a:ext>
            </a:extLst>
          </p:cNvPr>
          <p:cNvSpPr/>
          <p:nvPr/>
        </p:nvSpPr>
        <p:spPr>
          <a:xfrm>
            <a:off x="3127901" y="2667255"/>
            <a:ext cx="3329954" cy="1371481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TW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01CDE6D-CCBF-4910-12C4-F8CD24429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178" y="547288"/>
            <a:ext cx="3037504" cy="207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26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6C7EDB-BF13-A388-8ECB-03E345D16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3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CC19B5A-D609-559A-EBF7-DCB7637E3C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Obstacle-Based Method</a:t>
            </a:r>
          </a:p>
        </p:txBody>
      </p:sp>
    </p:spTree>
    <p:extLst>
      <p:ext uri="{BB962C8B-B14F-4D97-AF65-F5344CB8AC3E}">
        <p14:creationId xmlns:p14="http://schemas.microsoft.com/office/powerpoint/2010/main" val="4114690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3ABD66-57B3-1125-9E33-26836E96E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Shielding Region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B5C776-7F41-89A4-6EF4-EC97432FD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53" y="1747210"/>
            <a:ext cx="5675350" cy="464471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Shielding Region: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Def: Shielding Region of a packed corner block M is 2D region defined by (0,x(M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TW" alt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× (0,y(M)), where (x(M),y(M)) is the upper right corner of M.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 1: 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successive blocks can’t be packed inside the shielding regions of previous corner blocks.</a:t>
            </a:r>
          </a:p>
          <a:p>
            <a:pPr marL="530352" lvl="1" indent="0">
              <a:buNone/>
            </a:pP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B0A91883-98DE-3565-1401-0CA77A9E3322}"/>
              </a:ext>
            </a:extLst>
          </p:cNvPr>
          <p:cNvGrpSpPr/>
          <p:nvPr/>
        </p:nvGrpSpPr>
        <p:grpSpPr>
          <a:xfrm>
            <a:off x="7329036" y="2890320"/>
            <a:ext cx="4151763" cy="2977080"/>
            <a:chOff x="8836152" y="3316359"/>
            <a:chExt cx="4064505" cy="3058967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D77CB581-4045-7D61-E4C8-D6B450B35C6A}"/>
                </a:ext>
              </a:extLst>
            </p:cNvPr>
            <p:cNvGrpSpPr/>
            <p:nvPr/>
          </p:nvGrpSpPr>
          <p:grpSpPr>
            <a:xfrm>
              <a:off x="8836152" y="3689028"/>
              <a:ext cx="1984248" cy="2686298"/>
              <a:chOff x="3213036" y="2556508"/>
              <a:chExt cx="2045549" cy="1971302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C041984-6A02-B24C-ECA1-D433B22A1D4A}"/>
                  </a:ext>
                </a:extLst>
              </p:cNvPr>
              <p:cNvSpPr/>
              <p:nvPr/>
            </p:nvSpPr>
            <p:spPr>
              <a:xfrm>
                <a:off x="4117977" y="2556508"/>
                <a:ext cx="1140608" cy="1543485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TW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ADDDE6C-0799-F35A-232A-F633B2C66471}"/>
                  </a:ext>
                </a:extLst>
              </p:cNvPr>
              <p:cNvSpPr/>
              <p:nvPr/>
            </p:nvSpPr>
            <p:spPr>
              <a:xfrm>
                <a:off x="3213036" y="2985960"/>
                <a:ext cx="904941" cy="1116482"/>
              </a:xfrm>
              <a:prstGeom prst="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TW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C0BFC31-80BE-0655-6A10-D9084909C267}"/>
                  </a:ext>
                </a:extLst>
              </p:cNvPr>
              <p:cNvSpPr/>
              <p:nvPr/>
            </p:nvSpPr>
            <p:spPr>
              <a:xfrm>
                <a:off x="3217409" y="4091274"/>
                <a:ext cx="1675239" cy="436536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TW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0ED47ED-E034-9260-CAD7-9D5B4FE255CD}"/>
                </a:ext>
              </a:extLst>
            </p:cNvPr>
            <p:cNvSpPr/>
            <p:nvPr/>
          </p:nvSpPr>
          <p:spPr>
            <a:xfrm>
              <a:off x="8836152" y="3689028"/>
              <a:ext cx="1984248" cy="2686298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CEB0AFC-1E65-1602-BEB7-9CA587FE8247}"/>
                </a:ext>
              </a:extLst>
            </p:cNvPr>
            <p:cNvSpPr txBox="1"/>
            <p:nvPr/>
          </p:nvSpPr>
          <p:spPr>
            <a:xfrm>
              <a:off x="10779249" y="3316359"/>
              <a:ext cx="2121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(x(c),y(c))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0AF25766-CB94-A4B9-2062-10AE571C5BE9}"/>
              </a:ext>
            </a:extLst>
          </p:cNvPr>
          <p:cNvSpPr/>
          <p:nvPr/>
        </p:nvSpPr>
        <p:spPr>
          <a:xfrm>
            <a:off x="9900166" y="4796970"/>
            <a:ext cx="1984812" cy="1070429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TW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99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6 L -0.04635 -0.00047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35 -0.00046 L -0.12799 -0.00046 C -0.16432 -0.00046 -0.20911 -0.10579 -0.20911 -0.19144 L -0.20911 -0.38171 " pathEditMode="relative" rAng="0" ptsTypes="AAAA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38" y="-1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3ABD66-57B3-1125-9E33-26836E96E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Obstacle List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79F25FB-6D17-626B-0C66-01EA94452259}"/>
              </a:ext>
            </a:extLst>
          </p:cNvPr>
          <p:cNvGrpSpPr/>
          <p:nvPr/>
        </p:nvGrpSpPr>
        <p:grpSpPr>
          <a:xfrm>
            <a:off x="2260508" y="2214650"/>
            <a:ext cx="3835491" cy="3957550"/>
            <a:chOff x="6458990" y="2538152"/>
            <a:chExt cx="2507672" cy="2471651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0F91BDD5-087B-9769-58D2-926852E0B284}"/>
                </a:ext>
              </a:extLst>
            </p:cNvPr>
            <p:cNvGrpSpPr/>
            <p:nvPr/>
          </p:nvGrpSpPr>
          <p:grpSpPr>
            <a:xfrm>
              <a:off x="6749935" y="3190642"/>
              <a:ext cx="1834341" cy="1619656"/>
              <a:chOff x="6749935" y="3190642"/>
              <a:chExt cx="1834341" cy="1619656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AAB2ECF-7CC4-C185-A169-2F9E861E7982}"/>
                  </a:ext>
                </a:extLst>
              </p:cNvPr>
              <p:cNvSpPr/>
              <p:nvPr/>
            </p:nvSpPr>
            <p:spPr>
              <a:xfrm>
                <a:off x="6749935" y="3190642"/>
                <a:ext cx="1208060" cy="476716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a1</a:t>
                </a:r>
                <a:endParaRPr lang="zh-TW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A9A6921-F78C-F78A-DCE8-BA165C5F94C8}"/>
                  </a:ext>
                </a:extLst>
              </p:cNvPr>
              <p:cNvSpPr/>
              <p:nvPr/>
            </p:nvSpPr>
            <p:spPr>
              <a:xfrm>
                <a:off x="7959125" y="3190642"/>
                <a:ext cx="625151" cy="1619656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a2</a:t>
                </a:r>
                <a:endParaRPr lang="zh-TW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4E315654-597F-83AD-5BC2-D60030417409}"/>
                </a:ext>
              </a:extLst>
            </p:cNvPr>
            <p:cNvCxnSpPr/>
            <p:nvPr/>
          </p:nvCxnSpPr>
          <p:spPr>
            <a:xfrm flipV="1">
              <a:off x="6756591" y="2538152"/>
              <a:ext cx="0" cy="247165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D6F845C1-230F-BDBF-2A21-25499D868655}"/>
                </a:ext>
              </a:extLst>
            </p:cNvPr>
            <p:cNvCxnSpPr>
              <a:cxnSpLocks/>
            </p:cNvCxnSpPr>
            <p:nvPr/>
          </p:nvCxnSpPr>
          <p:spPr>
            <a:xfrm>
              <a:off x="6458990" y="4802132"/>
              <a:ext cx="250767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C3C03A5E-257F-9537-35EB-5F54EA5962F6}"/>
              </a:ext>
            </a:extLst>
          </p:cNvPr>
          <p:cNvGrpSpPr/>
          <p:nvPr/>
        </p:nvGrpSpPr>
        <p:grpSpPr>
          <a:xfrm>
            <a:off x="6628171" y="2214649"/>
            <a:ext cx="3835491" cy="3957550"/>
            <a:chOff x="6458990" y="2538152"/>
            <a:chExt cx="2507672" cy="2471651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A22F66EC-C4A2-F1B8-670D-7B28172BD5E5}"/>
                </a:ext>
              </a:extLst>
            </p:cNvPr>
            <p:cNvGrpSpPr/>
            <p:nvPr/>
          </p:nvGrpSpPr>
          <p:grpSpPr>
            <a:xfrm>
              <a:off x="6749935" y="3190642"/>
              <a:ext cx="1834341" cy="1619656"/>
              <a:chOff x="6749935" y="3190642"/>
              <a:chExt cx="1834341" cy="1619656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AF3928C-86E0-2D7F-34AD-411545871CEE}"/>
                  </a:ext>
                </a:extLst>
              </p:cNvPr>
              <p:cNvSpPr/>
              <p:nvPr/>
            </p:nvSpPr>
            <p:spPr>
              <a:xfrm>
                <a:off x="6749935" y="3190642"/>
                <a:ext cx="1208060" cy="476716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a1</a:t>
                </a:r>
                <a:endParaRPr lang="zh-TW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D504EA4-91C9-6E67-00E1-2E2850511272}"/>
                  </a:ext>
                </a:extLst>
              </p:cNvPr>
              <p:cNvSpPr/>
              <p:nvPr/>
            </p:nvSpPr>
            <p:spPr>
              <a:xfrm>
                <a:off x="7959125" y="3190642"/>
                <a:ext cx="625151" cy="1619656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a2</a:t>
                </a:r>
                <a:endParaRPr lang="zh-TW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551A00DE-7213-60E0-6998-BEE1777EE297}"/>
                </a:ext>
              </a:extLst>
            </p:cNvPr>
            <p:cNvCxnSpPr/>
            <p:nvPr/>
          </p:nvCxnSpPr>
          <p:spPr>
            <a:xfrm flipV="1">
              <a:off x="6756591" y="2538152"/>
              <a:ext cx="0" cy="247165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03722FDB-BF76-737E-6580-83D8179E61C0}"/>
                </a:ext>
              </a:extLst>
            </p:cNvPr>
            <p:cNvCxnSpPr>
              <a:cxnSpLocks/>
            </p:cNvCxnSpPr>
            <p:nvPr/>
          </p:nvCxnSpPr>
          <p:spPr>
            <a:xfrm>
              <a:off x="6458990" y="4802132"/>
              <a:ext cx="250767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CEA1D8A7-938A-5886-6D14-B3485993D724}"/>
              </a:ext>
            </a:extLst>
          </p:cNvPr>
          <p:cNvSpPr/>
          <p:nvPr/>
        </p:nvSpPr>
        <p:spPr>
          <a:xfrm>
            <a:off x="2705509" y="2679191"/>
            <a:ext cx="1264595" cy="577023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TW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434713D-7664-CD79-E7B1-84E70D5589BB}"/>
              </a:ext>
            </a:extLst>
          </p:cNvPr>
          <p:cNvSpPr txBox="1"/>
          <p:nvPr/>
        </p:nvSpPr>
        <p:spPr>
          <a:xfrm>
            <a:off x="2638199" y="4700362"/>
            <a:ext cx="2261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Can’t be used</a:t>
            </a:r>
            <a:endParaRPr lang="zh-TW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4313753-F829-BAB1-A8B0-DD8DD73F80EB}"/>
              </a:ext>
            </a:extLst>
          </p:cNvPr>
          <p:cNvSpPr/>
          <p:nvPr/>
        </p:nvSpPr>
        <p:spPr>
          <a:xfrm>
            <a:off x="7075040" y="5260217"/>
            <a:ext cx="1264595" cy="577023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TW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F1AD958-51E8-63CE-A5A3-6F20DDD42D9E}"/>
              </a:ext>
            </a:extLst>
          </p:cNvPr>
          <p:cNvSpPr txBox="1"/>
          <p:nvPr/>
        </p:nvSpPr>
        <p:spPr>
          <a:xfrm>
            <a:off x="8501794" y="2216305"/>
            <a:ext cx="2261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Obstacle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2261272-CED3-238B-9992-45C06273DBA5}"/>
              </a:ext>
            </a:extLst>
          </p:cNvPr>
          <p:cNvCxnSpPr>
            <a:cxnSpLocks/>
          </p:cNvCxnSpPr>
          <p:nvPr/>
        </p:nvCxnSpPr>
        <p:spPr>
          <a:xfrm flipV="1">
            <a:off x="8455031" y="2679191"/>
            <a:ext cx="443362" cy="6729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88A518A-45FC-F9AD-3B2A-40BBCBE20C1E}"/>
              </a:ext>
            </a:extLst>
          </p:cNvPr>
          <p:cNvCxnSpPr>
            <a:cxnSpLocks/>
          </p:cNvCxnSpPr>
          <p:nvPr/>
        </p:nvCxnSpPr>
        <p:spPr>
          <a:xfrm flipH="1" flipV="1">
            <a:off x="9160625" y="2679191"/>
            <a:ext cx="166737" cy="7498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495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3ABD66-57B3-1125-9E33-26836E96E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Replace-upon-Overlap Mechanism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B5C776-7F41-89A4-6EF4-EC97432FD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1146"/>
            <a:ext cx="9601200" cy="413625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Shield block: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Shield block of an obstacle is a false rectangle block of variable dimensions, whose function is to shield the obstacle from being overlapped by successive blocks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 2: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shield block is packed as a corner block, the corresponding obstacle will never be overlapped by any successive blocks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936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715F31-65DC-61A2-5CB2-D3C7A16CA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16589"/>
            <a:ext cx="9601200" cy="1485900"/>
          </a:xfrm>
        </p:spPr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Overlapping</a:t>
            </a:r>
            <a:endParaRPr lang="zh-TW" altLang="en-US" b="1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F94A60E-3769-C3B2-3761-802EB74EAC73}"/>
              </a:ext>
            </a:extLst>
          </p:cNvPr>
          <p:cNvGrpSpPr/>
          <p:nvPr/>
        </p:nvGrpSpPr>
        <p:grpSpPr>
          <a:xfrm>
            <a:off x="1977877" y="1923705"/>
            <a:ext cx="3835491" cy="3957550"/>
            <a:chOff x="6458990" y="2538152"/>
            <a:chExt cx="2507672" cy="2471651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67F779D0-6A57-B3E3-0058-793B971A7B59}"/>
                </a:ext>
              </a:extLst>
            </p:cNvPr>
            <p:cNvGrpSpPr/>
            <p:nvPr/>
          </p:nvGrpSpPr>
          <p:grpSpPr>
            <a:xfrm>
              <a:off x="6749935" y="3055650"/>
              <a:ext cx="1834341" cy="1754648"/>
              <a:chOff x="6749935" y="3055650"/>
              <a:chExt cx="1834341" cy="1754648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4AD9D84-2267-9F1D-7408-7678FC8F3F36}"/>
                  </a:ext>
                </a:extLst>
              </p:cNvPr>
              <p:cNvSpPr/>
              <p:nvPr/>
            </p:nvSpPr>
            <p:spPr>
              <a:xfrm>
                <a:off x="6749935" y="3055650"/>
                <a:ext cx="1208060" cy="601732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a1</a:t>
                </a:r>
                <a:endParaRPr lang="zh-TW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19A0A8E-FA77-4A9B-A8F7-80E0ED5832FB}"/>
                  </a:ext>
                </a:extLst>
              </p:cNvPr>
              <p:cNvSpPr/>
              <p:nvPr/>
            </p:nvSpPr>
            <p:spPr>
              <a:xfrm>
                <a:off x="7959125" y="3055650"/>
                <a:ext cx="625151" cy="1754648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a2</a:t>
                </a:r>
                <a:endParaRPr lang="zh-TW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BC6306CA-A2D9-06FD-CA84-8A75D1DBBE9A}"/>
                </a:ext>
              </a:extLst>
            </p:cNvPr>
            <p:cNvCxnSpPr/>
            <p:nvPr/>
          </p:nvCxnSpPr>
          <p:spPr>
            <a:xfrm flipV="1">
              <a:off x="6756591" y="2538152"/>
              <a:ext cx="0" cy="247165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AC9DB05A-A09D-53BD-D27C-829F0DF4FE1C}"/>
                </a:ext>
              </a:extLst>
            </p:cNvPr>
            <p:cNvCxnSpPr>
              <a:cxnSpLocks/>
            </p:cNvCxnSpPr>
            <p:nvPr/>
          </p:nvCxnSpPr>
          <p:spPr>
            <a:xfrm>
              <a:off x="6458990" y="4802132"/>
              <a:ext cx="250767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94A92A99-2483-2816-3CD1-47B4504B71F2}"/>
              </a:ext>
            </a:extLst>
          </p:cNvPr>
          <p:cNvSpPr/>
          <p:nvPr/>
        </p:nvSpPr>
        <p:spPr>
          <a:xfrm>
            <a:off x="2422879" y="3424845"/>
            <a:ext cx="956170" cy="213400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TW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90582F2-6FAE-3C81-5800-98C1522A8238}"/>
              </a:ext>
            </a:extLst>
          </p:cNvPr>
          <p:cNvSpPr txBox="1"/>
          <p:nvPr/>
        </p:nvSpPr>
        <p:spPr>
          <a:xfrm>
            <a:off x="779271" y="2818319"/>
            <a:ext cx="2261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Overlap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C5EDFF2-1598-8DF7-E4BE-5C4D91158C30}"/>
              </a:ext>
            </a:extLst>
          </p:cNvPr>
          <p:cNvCxnSpPr>
            <a:cxnSpLocks/>
          </p:cNvCxnSpPr>
          <p:nvPr/>
        </p:nvCxnSpPr>
        <p:spPr>
          <a:xfrm flipH="1" flipV="1">
            <a:off x="1909933" y="3234050"/>
            <a:ext cx="698270" cy="3102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01B5B0AC-58B0-AB4E-D774-5B877AA2874A}"/>
              </a:ext>
            </a:extLst>
          </p:cNvPr>
          <p:cNvGrpSpPr/>
          <p:nvPr/>
        </p:nvGrpSpPr>
        <p:grpSpPr>
          <a:xfrm>
            <a:off x="6706656" y="1880755"/>
            <a:ext cx="3835491" cy="3957550"/>
            <a:chOff x="6458990" y="2538152"/>
            <a:chExt cx="2507672" cy="2471651"/>
          </a:xfrm>
        </p:grpSpPr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B096AE84-1DF4-D121-EEF4-7D4450C7E1F1}"/>
                </a:ext>
              </a:extLst>
            </p:cNvPr>
            <p:cNvGrpSpPr/>
            <p:nvPr/>
          </p:nvGrpSpPr>
          <p:grpSpPr>
            <a:xfrm>
              <a:off x="6749935" y="3055650"/>
              <a:ext cx="1834341" cy="1754648"/>
              <a:chOff x="6749935" y="3055650"/>
              <a:chExt cx="1834341" cy="1754648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9631576-C55D-DA60-59D9-E88366F32D0A}"/>
                  </a:ext>
                </a:extLst>
              </p:cNvPr>
              <p:cNvSpPr/>
              <p:nvPr/>
            </p:nvSpPr>
            <p:spPr>
              <a:xfrm>
                <a:off x="6749935" y="3055650"/>
                <a:ext cx="1208060" cy="601732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a1</a:t>
                </a:r>
                <a:endParaRPr lang="zh-TW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4D4BA6B-948C-C6D1-0275-BFE17ED5E4DB}"/>
                  </a:ext>
                </a:extLst>
              </p:cNvPr>
              <p:cNvSpPr/>
              <p:nvPr/>
            </p:nvSpPr>
            <p:spPr>
              <a:xfrm>
                <a:off x="7959125" y="3055650"/>
                <a:ext cx="625151" cy="1754648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a2</a:t>
                </a:r>
                <a:endParaRPr lang="zh-TW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6334477C-D251-0CED-B0E1-B8827FAEAE57}"/>
                </a:ext>
              </a:extLst>
            </p:cNvPr>
            <p:cNvCxnSpPr/>
            <p:nvPr/>
          </p:nvCxnSpPr>
          <p:spPr>
            <a:xfrm flipV="1">
              <a:off x="6756591" y="2538152"/>
              <a:ext cx="0" cy="247165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A50C01CB-AAC9-CB48-5F4A-1239DCBFA251}"/>
                </a:ext>
              </a:extLst>
            </p:cNvPr>
            <p:cNvCxnSpPr>
              <a:cxnSpLocks/>
            </p:cNvCxnSpPr>
            <p:nvPr/>
          </p:nvCxnSpPr>
          <p:spPr>
            <a:xfrm>
              <a:off x="6458990" y="4802132"/>
              <a:ext cx="250767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7BE5BE78-1BB1-0300-BAFE-92E5C14C0441}"/>
              </a:ext>
            </a:extLst>
          </p:cNvPr>
          <p:cNvSpPr/>
          <p:nvPr/>
        </p:nvSpPr>
        <p:spPr>
          <a:xfrm>
            <a:off x="7151657" y="2706395"/>
            <a:ext cx="1847717" cy="2809502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46F4A537-01BE-1FC2-9325-8FDD33870500}"/>
              </a:ext>
            </a:extLst>
          </p:cNvPr>
          <p:cNvCxnSpPr>
            <a:cxnSpLocks/>
          </p:cNvCxnSpPr>
          <p:nvPr/>
        </p:nvCxnSpPr>
        <p:spPr>
          <a:xfrm flipV="1">
            <a:off x="7975477" y="2089901"/>
            <a:ext cx="274806" cy="5881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E7E53CB-1141-A986-42D4-ACD972022656}"/>
              </a:ext>
            </a:extLst>
          </p:cNvPr>
          <p:cNvSpPr txBox="1"/>
          <p:nvPr/>
        </p:nvSpPr>
        <p:spPr>
          <a:xfrm>
            <a:off x="7695963" y="1614075"/>
            <a:ext cx="2703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Shield Block of a1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639B9F7-3CA4-F502-8F52-BC956954AB03}"/>
              </a:ext>
            </a:extLst>
          </p:cNvPr>
          <p:cNvSpPr txBox="1"/>
          <p:nvPr/>
        </p:nvSpPr>
        <p:spPr>
          <a:xfrm>
            <a:off x="2379182" y="5960218"/>
            <a:ext cx="8252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shield block is packed, we need to update the obstacle list by deleting the corresponding entry in it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375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3ABD66-57B3-1125-9E33-26836E96E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62006"/>
            <a:ext cx="9601200" cy="1485900"/>
          </a:xfrm>
        </p:spPr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Overlap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B5C776-7F41-89A4-6EF4-EC97432FD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654" y="1645313"/>
            <a:ext cx="7090546" cy="3834594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Criterion of selection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TW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CB is vertically oriented, we select the overlapping obstacle with the </a:t>
            </a:r>
            <a:r>
              <a:rPr lang="en-US" altLang="zh-TW" sz="240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lowest</a:t>
            </a:r>
            <a:r>
              <a:rPr lang="en-US" altLang="zh-TW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upper boundary.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TW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CB is horizontally oriented, we select the overlapping obstacle with </a:t>
            </a:r>
            <a:r>
              <a:rPr lang="en-US" altLang="zh-TW" sz="240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leftmost</a:t>
            </a:r>
            <a:r>
              <a:rPr lang="en-US" altLang="zh-TW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right boundary.</a:t>
            </a:r>
            <a:endParaRPr lang="zh-TW" altLang="en-US" sz="24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9F84693-C89D-4981-925A-FE9C1A94D7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132709"/>
              </p:ext>
            </p:extLst>
          </p:nvPr>
        </p:nvGraphicFramePr>
        <p:xfrm>
          <a:off x="8625840" y="3436013"/>
          <a:ext cx="3240000" cy="3313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8009638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482132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181235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9850257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52120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25581711"/>
                    </a:ext>
                  </a:extLst>
                </a:gridCol>
                <a:gridCol w="354228">
                  <a:extLst>
                    <a:ext uri="{9D8B030D-6E8A-4147-A177-3AD203B41FA5}">
                      <a16:colId xmlns:a16="http://schemas.microsoft.com/office/drawing/2014/main" val="435711147"/>
                    </a:ext>
                  </a:extLst>
                </a:gridCol>
                <a:gridCol w="365772">
                  <a:extLst>
                    <a:ext uri="{9D8B030D-6E8A-4147-A177-3AD203B41FA5}">
                      <a16:colId xmlns:a16="http://schemas.microsoft.com/office/drawing/2014/main" val="14282196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49247468"/>
                    </a:ext>
                  </a:extLst>
                </a:gridCol>
              </a:tblGrid>
              <a:tr h="414143">
                <a:tc>
                  <a:txBody>
                    <a:bodyPr/>
                    <a:lstStyle/>
                    <a:p>
                      <a:endParaRPr lang="zh-TW" altLang="en-US" sz="19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92952" marR="92952" marT="46476" marB="4647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059443"/>
                  </a:ext>
                </a:extLst>
              </a:tr>
              <a:tr h="414143">
                <a:tc>
                  <a:txBody>
                    <a:bodyPr/>
                    <a:lstStyle/>
                    <a:p>
                      <a:endParaRPr lang="zh-TW" altLang="en-US" sz="19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92952" marR="92952" marT="46476" marB="4647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61889"/>
                  </a:ext>
                </a:extLst>
              </a:tr>
              <a:tr h="414143"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8199557"/>
                  </a:ext>
                </a:extLst>
              </a:tr>
              <a:tr h="414143"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180330"/>
                  </a:ext>
                </a:extLst>
              </a:tr>
              <a:tr h="414143"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900"/>
                    </a:p>
                  </a:txBody>
                  <a:tcPr marL="92952" marR="92952" marT="46476" marB="464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0364945"/>
                  </a:ext>
                </a:extLst>
              </a:tr>
              <a:tr h="414143"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922980"/>
                  </a:ext>
                </a:extLst>
              </a:tr>
              <a:tr h="414143"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900"/>
                    </a:p>
                  </a:txBody>
                  <a:tcPr marL="92952" marR="92952" marT="46476" marB="464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2161229"/>
                  </a:ext>
                </a:extLst>
              </a:tr>
              <a:tr h="414143"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900"/>
                    </a:p>
                  </a:txBody>
                  <a:tcPr marL="92952" marR="92952" marT="46476" marB="464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900"/>
                    </a:p>
                  </a:txBody>
                  <a:tcPr marL="92952" marR="92952" marT="46476" marB="464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92952" marR="92952" marT="46476" marB="464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543043"/>
                  </a:ext>
                </a:extLst>
              </a:tr>
            </a:tbl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230AF9D8-320D-4030-A6E4-5C5BCFBFB689}"/>
              </a:ext>
            </a:extLst>
          </p:cNvPr>
          <p:cNvSpPr/>
          <p:nvPr/>
        </p:nvSpPr>
        <p:spPr>
          <a:xfrm>
            <a:off x="9308537" y="5439810"/>
            <a:ext cx="1123395" cy="519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1811740-AC59-4220-93D3-DBF4F9CD7FF2}"/>
              </a:ext>
            </a:extLst>
          </p:cNvPr>
          <p:cNvSpPr/>
          <p:nvPr/>
        </p:nvSpPr>
        <p:spPr>
          <a:xfrm>
            <a:off x="8639758" y="4404732"/>
            <a:ext cx="672214" cy="15542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3989D0-9493-443A-8122-6F212E62D8C1}"/>
              </a:ext>
            </a:extLst>
          </p:cNvPr>
          <p:cNvSpPr/>
          <p:nvPr/>
        </p:nvSpPr>
        <p:spPr>
          <a:xfrm>
            <a:off x="8625840" y="5947553"/>
            <a:ext cx="1798320" cy="801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C7821E-29C0-66D7-97EC-A10733AA100D}"/>
              </a:ext>
            </a:extLst>
          </p:cNvPr>
          <p:cNvSpPr/>
          <p:nvPr/>
        </p:nvSpPr>
        <p:spPr>
          <a:xfrm>
            <a:off x="9284716" y="5423580"/>
            <a:ext cx="1139444" cy="5001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B23A2E-2C3A-D2FF-084C-415F9C46B5F8}"/>
              </a:ext>
            </a:extLst>
          </p:cNvPr>
          <p:cNvSpPr/>
          <p:nvPr/>
        </p:nvSpPr>
        <p:spPr>
          <a:xfrm>
            <a:off x="8625840" y="5013976"/>
            <a:ext cx="1123395" cy="93357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642DB7-CE19-409E-2DB7-F350276B2588}"/>
              </a:ext>
            </a:extLst>
          </p:cNvPr>
          <p:cNvSpPr/>
          <p:nvPr/>
        </p:nvSpPr>
        <p:spPr>
          <a:xfrm>
            <a:off x="9300765" y="4483319"/>
            <a:ext cx="1123395" cy="93357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34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4" grpId="1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6C7EDB-BF13-A388-8ECB-03E345D16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4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CC19B5A-D609-559A-EBF7-DCB7637E3C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Floorplaning</a:t>
            </a:r>
            <a:r>
              <a:rPr lang="en-US" altLang="zh-TW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4091531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3ABD66-57B3-1125-9E33-26836E96E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B5C776-7F41-89A4-6EF4-EC97432FD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42117"/>
            <a:ext cx="9601200" cy="35814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1. Introduction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2. CBL Representation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3. Obstacle-Based Method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4. The 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Floorplanning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5. Result and Conclusion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468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228330-83AF-392F-389D-ACC78EC8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 of Corner Block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8FA2EE-CED7-4E59-E338-C99CA87D3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285" y="1971571"/>
            <a:ext cx="5357674" cy="406153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rectilinear block is partition into a set of rectangle subblocks.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block has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corresponding entry in list 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soft rectilinear blocks, the selection of their shape is integrated in move set of SA.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E64E22B7-B350-EBDB-7F87-5AF261099C4E}"/>
              </a:ext>
            </a:extLst>
          </p:cNvPr>
          <p:cNvGrpSpPr/>
          <p:nvPr/>
        </p:nvGrpSpPr>
        <p:grpSpPr>
          <a:xfrm>
            <a:off x="7614458" y="685800"/>
            <a:ext cx="1365857" cy="1905104"/>
            <a:chOff x="7738745" y="1039889"/>
            <a:chExt cx="1914901" cy="280950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318BB8D-B5DF-30CB-E5E0-E501BB4396BD}"/>
                </a:ext>
              </a:extLst>
            </p:cNvPr>
            <p:cNvSpPr/>
            <p:nvPr/>
          </p:nvSpPr>
          <p:spPr>
            <a:xfrm>
              <a:off x="7738745" y="1039889"/>
              <a:ext cx="956170" cy="2809502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a1</a:t>
              </a:r>
              <a:endPara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B0AEEF4-4937-730F-67A7-1CA1C5E23764}"/>
                </a:ext>
              </a:extLst>
            </p:cNvPr>
            <p:cNvSpPr/>
            <p:nvPr/>
          </p:nvSpPr>
          <p:spPr>
            <a:xfrm>
              <a:off x="8697476" y="2647814"/>
              <a:ext cx="956170" cy="1192086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a2</a:t>
              </a:r>
              <a:endPara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335FD1BA-0062-CC1E-B1E5-13015BAB37E8}"/>
              </a:ext>
            </a:extLst>
          </p:cNvPr>
          <p:cNvSpPr/>
          <p:nvPr/>
        </p:nvSpPr>
        <p:spPr>
          <a:xfrm>
            <a:off x="7614458" y="3352665"/>
            <a:ext cx="682015" cy="745671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TW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2880A4E-E769-39CF-5E07-E6B98B8F97F7}"/>
              </a:ext>
            </a:extLst>
          </p:cNvPr>
          <p:cNvGrpSpPr/>
          <p:nvPr/>
        </p:nvGrpSpPr>
        <p:grpSpPr>
          <a:xfrm>
            <a:off x="7614458" y="4699950"/>
            <a:ext cx="1923646" cy="1201881"/>
            <a:chOff x="7738745" y="2079717"/>
            <a:chExt cx="2696909" cy="177244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CE716A1-4163-0065-D434-EA31D9DCD6D3}"/>
                </a:ext>
              </a:extLst>
            </p:cNvPr>
            <p:cNvSpPr/>
            <p:nvPr/>
          </p:nvSpPr>
          <p:spPr>
            <a:xfrm>
              <a:off x="7738745" y="2079717"/>
              <a:ext cx="956170" cy="1769673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c1</a:t>
              </a:r>
              <a:endPara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FB9F6CB-F5CE-8759-F070-FC1890455F5C}"/>
                </a:ext>
              </a:extLst>
            </p:cNvPr>
            <p:cNvSpPr/>
            <p:nvPr/>
          </p:nvSpPr>
          <p:spPr>
            <a:xfrm>
              <a:off x="8697476" y="2660074"/>
              <a:ext cx="1738178" cy="1192085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c2</a:t>
              </a:r>
              <a:endPara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FB0D815A-3071-DB99-1438-67FCF30046C2}"/>
              </a:ext>
            </a:extLst>
          </p:cNvPr>
          <p:cNvGrpSpPr/>
          <p:nvPr/>
        </p:nvGrpSpPr>
        <p:grpSpPr>
          <a:xfrm>
            <a:off x="9462855" y="1340033"/>
            <a:ext cx="2040474" cy="1263076"/>
            <a:chOff x="9462855" y="1986742"/>
            <a:chExt cx="2040474" cy="1263076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BF97601A-4B6C-72FC-8AC4-C109CEC82D11}"/>
                </a:ext>
              </a:extLst>
            </p:cNvPr>
            <p:cNvGrpSpPr/>
            <p:nvPr/>
          </p:nvGrpSpPr>
          <p:grpSpPr>
            <a:xfrm>
              <a:off x="10137471" y="1986742"/>
              <a:ext cx="1365858" cy="1263076"/>
              <a:chOff x="7738745" y="1986703"/>
              <a:chExt cx="1914903" cy="1862688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A280671-6BBD-A6C6-0371-585BEC1C49AF}"/>
                  </a:ext>
                </a:extLst>
              </p:cNvPr>
              <p:cNvSpPr/>
              <p:nvPr/>
            </p:nvSpPr>
            <p:spPr>
              <a:xfrm>
                <a:off x="7738745" y="1986703"/>
                <a:ext cx="956170" cy="1862688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a2’</a:t>
                </a:r>
                <a:endParaRPr lang="zh-TW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AE0CA75-E826-0150-F989-51C8005B5AB9}"/>
                  </a:ext>
                </a:extLst>
              </p:cNvPr>
              <p:cNvSpPr/>
              <p:nvPr/>
            </p:nvSpPr>
            <p:spPr>
              <a:xfrm>
                <a:off x="8697478" y="2647814"/>
                <a:ext cx="956170" cy="1192085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a3’</a:t>
                </a:r>
                <a:endParaRPr lang="zh-TW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0F20719-E6BC-93B7-7E03-255A40096C7A}"/>
                </a:ext>
              </a:extLst>
            </p:cNvPr>
            <p:cNvSpPr/>
            <p:nvPr/>
          </p:nvSpPr>
          <p:spPr>
            <a:xfrm>
              <a:off x="9462855" y="2693324"/>
              <a:ext cx="682015" cy="556494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a1’</a:t>
              </a:r>
              <a:endPara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1486EAB-EA32-6CC3-CF14-B10759C1F4C4}"/>
              </a:ext>
            </a:extLst>
          </p:cNvPr>
          <p:cNvSpPr txBox="1"/>
          <p:nvPr/>
        </p:nvSpPr>
        <p:spPr>
          <a:xfrm>
            <a:off x="8528044" y="849627"/>
            <a:ext cx="323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rectilinear block 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E499B7B-11D5-EAE3-4301-9DCCDFE80036}"/>
              </a:ext>
            </a:extLst>
          </p:cNvPr>
          <p:cNvSpPr txBox="1"/>
          <p:nvPr/>
        </p:nvSpPr>
        <p:spPr>
          <a:xfrm>
            <a:off x="8528044" y="3585416"/>
            <a:ext cx="323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Rectangle block b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A7317CC-79F4-B2FC-BC64-D16708697EDC}"/>
              </a:ext>
            </a:extLst>
          </p:cNvPr>
          <p:cNvSpPr txBox="1"/>
          <p:nvPr/>
        </p:nvSpPr>
        <p:spPr>
          <a:xfrm>
            <a:off x="9759515" y="5299951"/>
            <a:ext cx="235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rectilinear block 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161ED05-85F7-522B-32BE-3495617ECB7E}"/>
              </a:ext>
            </a:extLst>
          </p:cNvPr>
          <p:cNvSpPr txBox="1"/>
          <p:nvPr/>
        </p:nvSpPr>
        <p:spPr>
          <a:xfrm>
            <a:off x="8444246" y="6252692"/>
            <a:ext cx="323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S={a, b, c}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206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3ABD66-57B3-1125-9E33-26836E96E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500" y="151419"/>
            <a:ext cx="9601200" cy="1485900"/>
          </a:xfrm>
        </p:spPr>
        <p:txBody>
          <a:bodyPr/>
          <a:lstStyle/>
          <a:p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Floorplanning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1CADA60-B35E-E867-0E7D-DB85111B4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500" y="1637319"/>
            <a:ext cx="5373780" cy="5009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E6CB79D-DD5E-469C-BBEF-03EBC2DD6A81}"/>
              </a:ext>
            </a:extLst>
          </p:cNvPr>
          <p:cNvSpPr/>
          <p:nvPr/>
        </p:nvSpPr>
        <p:spPr>
          <a:xfrm>
            <a:off x="1524000" y="1836420"/>
            <a:ext cx="5151120" cy="5105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6043C0E-C84B-F902-1054-4F8365C8EE20}"/>
              </a:ext>
            </a:extLst>
          </p:cNvPr>
          <p:cNvSpPr txBox="1"/>
          <p:nvPr/>
        </p:nvSpPr>
        <p:spPr>
          <a:xfrm>
            <a:off x="7117265" y="2002481"/>
            <a:ext cx="50747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floorplanning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is embedded in the inner loop of simulated annealing.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795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3ABD66-57B3-1125-9E33-26836E96E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Floorplanning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1CADA60-B35E-E867-0E7D-DB85111B4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500" y="1637319"/>
            <a:ext cx="5373780" cy="5009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箭號: 向右 3">
            <a:extLst>
              <a:ext uri="{FF2B5EF4-FFF2-40B4-BE49-F238E27FC236}">
                <a16:creationId xmlns:a16="http://schemas.microsoft.com/office/drawing/2014/main" id="{4C8D1824-4BFE-43EB-AAC3-C3BD7BFCAEFE}"/>
              </a:ext>
            </a:extLst>
          </p:cNvPr>
          <p:cNvSpPr/>
          <p:nvPr/>
        </p:nvSpPr>
        <p:spPr>
          <a:xfrm>
            <a:off x="1607820" y="2598420"/>
            <a:ext cx="426720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957A73F-2C47-D024-E21B-8646BDACCC00}"/>
              </a:ext>
            </a:extLst>
          </p:cNvPr>
          <p:cNvSpPr/>
          <p:nvPr/>
        </p:nvSpPr>
        <p:spPr>
          <a:xfrm>
            <a:off x="1935480" y="2796540"/>
            <a:ext cx="4476750" cy="3429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7B47B380-A5BA-4D01-A369-A6D2FA7263B7}"/>
              </a:ext>
            </a:extLst>
          </p:cNvPr>
          <p:cNvSpPr/>
          <p:nvPr/>
        </p:nvSpPr>
        <p:spPr>
          <a:xfrm>
            <a:off x="1958340" y="3055620"/>
            <a:ext cx="426720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ACFA68-4599-027C-3BC2-2E8E33457F39}"/>
              </a:ext>
            </a:extLst>
          </p:cNvPr>
          <p:cNvSpPr/>
          <p:nvPr/>
        </p:nvSpPr>
        <p:spPr>
          <a:xfrm>
            <a:off x="2366010" y="3253742"/>
            <a:ext cx="4046220" cy="14859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9799A60-B2B8-8A60-AA84-A77592EDB50F}"/>
              </a:ext>
            </a:extLst>
          </p:cNvPr>
          <p:cNvSpPr/>
          <p:nvPr/>
        </p:nvSpPr>
        <p:spPr>
          <a:xfrm>
            <a:off x="2419350" y="4777742"/>
            <a:ext cx="4046220" cy="121919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58D5AC8-D24F-18E6-68E6-BC0868CAF441}"/>
              </a:ext>
            </a:extLst>
          </p:cNvPr>
          <p:cNvSpPr/>
          <p:nvPr/>
        </p:nvSpPr>
        <p:spPr>
          <a:xfrm>
            <a:off x="1607820" y="2079702"/>
            <a:ext cx="2830365" cy="29011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9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" grpId="0" animBg="1"/>
      <p:bldP spid="3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228330-83AF-392F-389D-ACC78EC8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in Simulated Annealing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8FA2EE-CED7-4E59-E338-C99CA87D3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265" y="1910430"/>
            <a:ext cx="5661660" cy="4103941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Exchange order of the block.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Choose a position in L, change 1 to 0, or 0 to 1.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Choose a position in T, change 1 to 0, or 0 to 1.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Select an alternative shape to substitute the original one rectilinear soft block.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B718B69-5BC1-F6D0-8D2B-B4F48E0BC7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593"/>
          <a:stretch/>
        </p:blipFill>
        <p:spPr>
          <a:xfrm>
            <a:off x="7134590" y="2171700"/>
            <a:ext cx="48119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79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6C7EDB-BF13-A388-8ECB-03E345D16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5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CC19B5A-D609-559A-EBF7-DCB7637E3C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3983304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228330-83AF-392F-389D-ACC78EC8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Design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8FA2EE-CED7-4E59-E338-C99CA87D3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8357" y="2168207"/>
            <a:ext cx="9601200" cy="40918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language, MCNC benchmark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Minimize total area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 ratio of rectangle block: 0.5~2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B553E81-B0C3-155B-6234-3189DD8BF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096" y="3221453"/>
            <a:ext cx="2585603" cy="19853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7AEC66C-84D4-E06A-91A1-AC9DF211F321}"/>
              </a:ext>
            </a:extLst>
          </p:cNvPr>
          <p:cNvSpPr txBox="1"/>
          <p:nvPr/>
        </p:nvSpPr>
        <p:spPr>
          <a:xfrm>
            <a:off x="9144930" y="5364118"/>
            <a:ext cx="2084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MCNC benchmark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8997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228330-83AF-392F-389D-ACC78EC8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 1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8ECC298-B8A5-7BE8-B424-460E1E695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156" y="3429000"/>
            <a:ext cx="5957288" cy="26187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56C0EEC-4494-019A-BD08-CDAD6D40D2BF}"/>
              </a:ext>
            </a:extLst>
          </p:cNvPr>
          <p:cNvSpPr txBox="1"/>
          <p:nvPr/>
        </p:nvSpPr>
        <p:spPr>
          <a:xfrm>
            <a:off x="1452446" y="1812864"/>
            <a:ext cx="95203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test </a:t>
            </a: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handling </a:t>
            </a: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 rectilinear block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paper expanded several blocks into L/T shaped.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03BAEC-7B9E-95FE-89FB-3DE3AD0075A6}"/>
              </a:ext>
            </a:extLst>
          </p:cNvPr>
          <p:cNvSpPr/>
          <p:nvPr/>
        </p:nvSpPr>
        <p:spPr>
          <a:xfrm>
            <a:off x="7649738" y="3947532"/>
            <a:ext cx="1405890" cy="21001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20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228330-83AF-392F-389D-ACC78EC8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 2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06E2B1-C401-082A-9BBF-286BE81E0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685" y="3471056"/>
            <a:ext cx="5902181" cy="26342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1601B35-E8FD-B1BC-A115-E46B3CF47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402" y="3068467"/>
            <a:ext cx="3799464" cy="3439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562F07F-CF39-0B94-FC08-F96F8A2ED215}"/>
              </a:ext>
            </a:extLst>
          </p:cNvPr>
          <p:cNvSpPr txBox="1"/>
          <p:nvPr/>
        </p:nvSpPr>
        <p:spPr>
          <a:xfrm>
            <a:off x="1266685" y="1714273"/>
            <a:ext cx="103371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test </a:t>
            </a: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capability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handle </a:t>
            </a: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 rectilinear block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paper expanded several block into soft rectilinear blocks, each of them has four possible shape (L,T,Z,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ㄩ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</p:txBody>
      </p:sp>
    </p:spTree>
    <p:extLst>
      <p:ext uri="{BB962C8B-B14F-4D97-AF65-F5344CB8AC3E}">
        <p14:creationId xmlns:p14="http://schemas.microsoft.com/office/powerpoint/2010/main" val="1980373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957B00-0159-2A6A-9B5C-E3DCC6A75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  <a:endParaRPr lang="zh-TW" altLang="en-US" dirty="0"/>
          </a:p>
        </p:txBody>
      </p:sp>
      <p:pic>
        <p:nvPicPr>
          <p:cNvPr id="2050" name="Picture 2" descr="未提供說明。">
            <a:extLst>
              <a:ext uri="{FF2B5EF4-FFF2-40B4-BE49-F238E27FC236}">
                <a16:creationId xmlns:a16="http://schemas.microsoft.com/office/drawing/2014/main" id="{5001FB5F-7D10-176E-D5CE-EAE9C616BF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125" y="2301901"/>
            <a:ext cx="7282150" cy="419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416078A1-DEAC-70DE-0119-BD1C802C462A}"/>
              </a:ext>
            </a:extLst>
          </p:cNvPr>
          <p:cNvSpPr/>
          <p:nvPr/>
        </p:nvSpPr>
        <p:spPr>
          <a:xfrm>
            <a:off x="2569516" y="3498575"/>
            <a:ext cx="2400049" cy="28624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752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84C766-EE73-C499-D86F-58C22FBCE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4E2990-3C9A-7A23-8EEF-C6C73B6F8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717" y="2308303"/>
            <a:ext cx="9688664" cy="35814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CBL based algorithm with obstacle-based method and replace-upon-overlap mechanism can efficiency and generality help us to handle 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floorplanning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problem.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78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6C7EDB-BF13-A388-8ECB-03E345D16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1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CC19B5A-D609-559A-EBF7-DCB7637E3C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0518423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C18C47-99E5-329B-CB30-F7102C5F8F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87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3ABD66-57B3-1125-9E33-26836E96E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B5C776-7F41-89A4-6EF4-EC97432FD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60982"/>
            <a:ext cx="9601200" cy="3581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Proposing a CBL-based algorithm with obstacle-based method and a replace-upon-overlap mechanism to handle arbitrary soft rectilinear blocks. </a:t>
            </a:r>
          </a:p>
        </p:txBody>
      </p:sp>
    </p:spTree>
    <p:extLst>
      <p:ext uri="{BB962C8B-B14F-4D97-AF65-F5344CB8AC3E}">
        <p14:creationId xmlns:p14="http://schemas.microsoft.com/office/powerpoint/2010/main" val="2442799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D36FC9-BFAD-E779-28CB-D54DA171A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444579" cy="1485900"/>
          </a:xfrm>
        </p:spPr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Need This </a:t>
            </a:r>
            <a:r>
              <a:rPr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CBL-based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lgorithm 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987404-7AA4-C056-3565-54670AED1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68623"/>
            <a:ext cx="9601200" cy="414143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 have two drawbacks:</a:t>
            </a:r>
          </a:p>
          <a:p>
            <a:pPr marL="987552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Diminishing violation of the constraints is time consuming.</a:t>
            </a:r>
          </a:p>
          <a:p>
            <a:pPr marL="987552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only handle hard rectilinear blocks of fixed shaped.</a:t>
            </a:r>
          </a:p>
          <a:p>
            <a:pPr marL="987552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TW" sz="26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CBL-based algorithm’s  advantages:</a:t>
            </a:r>
          </a:p>
          <a:p>
            <a:pPr marL="987552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Efficiency: converge quickly in SA</a:t>
            </a:r>
          </a:p>
          <a:p>
            <a:pPr marL="987552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Generality: can handle both hard and soft rectilinear module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3814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6C7EDB-BF13-A388-8ECB-03E345D16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2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CC19B5A-D609-559A-EBF7-DCB7637E3C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CBL(Corner Block List)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906764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3ABD66-57B3-1125-9E33-26836E96E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Corner Block Representation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B5C776-7F41-89A4-6EF4-EC97432FD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92330"/>
            <a:ext cx="9601200" cy="3581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Corner block (CB) is the block at upper-right corner of the floorplan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f is the CB of this floorplan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left and bottom bounding segments of CB forms a T junction</a:t>
            </a:r>
            <a:endParaRPr lang="zh-TW" altLang="en-US" sz="24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FEDFBCBC-1715-A182-589D-0948CC302D97}"/>
              </a:ext>
            </a:extLst>
          </p:cNvPr>
          <p:cNvGrpSpPr/>
          <p:nvPr/>
        </p:nvGrpSpPr>
        <p:grpSpPr>
          <a:xfrm>
            <a:off x="5669475" y="4291695"/>
            <a:ext cx="3374686" cy="2206160"/>
            <a:chOff x="3213036" y="2321650"/>
            <a:chExt cx="3374686" cy="220616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0C908B3-2A70-7539-C6F7-B1D48E38B7CB}"/>
                </a:ext>
              </a:extLst>
            </p:cNvPr>
            <p:cNvSpPr/>
            <p:nvPr/>
          </p:nvSpPr>
          <p:spPr>
            <a:xfrm>
              <a:off x="3766818" y="2321650"/>
              <a:ext cx="2820904" cy="799918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74ED8AB-9BA4-77DB-17DE-47D6328C9012}"/>
                </a:ext>
              </a:extLst>
            </p:cNvPr>
            <p:cNvSpPr/>
            <p:nvPr/>
          </p:nvSpPr>
          <p:spPr>
            <a:xfrm>
              <a:off x="4884473" y="3118696"/>
              <a:ext cx="1702676" cy="762523"/>
            </a:xfrm>
            <a:prstGeom prst="rect">
              <a:avLst/>
            </a:prstGeom>
            <a:solidFill>
              <a:srgbClr val="7030A0"/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F6C9A10-6D4B-7E0D-1751-A7DAC1D78E1A}"/>
                </a:ext>
              </a:extLst>
            </p:cNvPr>
            <p:cNvSpPr/>
            <p:nvPr/>
          </p:nvSpPr>
          <p:spPr>
            <a:xfrm>
              <a:off x="3756170" y="3116095"/>
              <a:ext cx="1136478" cy="983897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24D3ABB-9D30-BE52-1AFB-1D843D734F4A}"/>
                </a:ext>
              </a:extLst>
            </p:cNvPr>
            <p:cNvSpPr/>
            <p:nvPr/>
          </p:nvSpPr>
          <p:spPr>
            <a:xfrm>
              <a:off x="3213036" y="2324100"/>
              <a:ext cx="553782" cy="1778343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268139E-F94D-BFC8-A300-3EECCEF9B002}"/>
                </a:ext>
              </a:extLst>
            </p:cNvPr>
            <p:cNvSpPr/>
            <p:nvPr/>
          </p:nvSpPr>
          <p:spPr>
            <a:xfrm>
              <a:off x="4892648" y="3834127"/>
              <a:ext cx="1695074" cy="693683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B5E6F56-B85E-7737-54CD-26DC4FC3E6C8}"/>
                </a:ext>
              </a:extLst>
            </p:cNvPr>
            <p:cNvSpPr/>
            <p:nvPr/>
          </p:nvSpPr>
          <p:spPr>
            <a:xfrm>
              <a:off x="3217409" y="4091274"/>
              <a:ext cx="1675239" cy="436536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箭號: 向左 18">
            <a:extLst>
              <a:ext uri="{FF2B5EF4-FFF2-40B4-BE49-F238E27FC236}">
                <a16:creationId xmlns:a16="http://schemas.microsoft.com/office/drawing/2014/main" id="{6AB5415D-85C4-8FF3-BCCD-490731C47299}"/>
              </a:ext>
            </a:extLst>
          </p:cNvPr>
          <p:cNvSpPr/>
          <p:nvPr/>
        </p:nvSpPr>
        <p:spPr>
          <a:xfrm rot="20582899">
            <a:off x="8353887" y="4341181"/>
            <a:ext cx="1606859" cy="257452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7307DFD-953D-B4B0-300F-E5D9C92BE652}"/>
              </a:ext>
            </a:extLst>
          </p:cNvPr>
          <p:cNvSpPr txBox="1"/>
          <p:nvPr/>
        </p:nvSpPr>
        <p:spPr>
          <a:xfrm>
            <a:off x="9963370" y="3998221"/>
            <a:ext cx="172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Corner Block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447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3ABD66-57B3-1125-9E33-26836E96E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Junction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B68C8B0-3D3F-B0A4-C3D1-DD37458F2BC7}"/>
              </a:ext>
            </a:extLst>
          </p:cNvPr>
          <p:cNvGrpSpPr/>
          <p:nvPr/>
        </p:nvGrpSpPr>
        <p:grpSpPr>
          <a:xfrm>
            <a:off x="7107996" y="2924078"/>
            <a:ext cx="3374686" cy="2206160"/>
            <a:chOff x="3213036" y="2321650"/>
            <a:chExt cx="3374686" cy="220616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C93C085-6F9F-EBD1-2289-2C25675FF00E}"/>
                </a:ext>
              </a:extLst>
            </p:cNvPr>
            <p:cNvSpPr/>
            <p:nvPr/>
          </p:nvSpPr>
          <p:spPr>
            <a:xfrm>
              <a:off x="4532760" y="2321650"/>
              <a:ext cx="2054962" cy="799918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BF02286-66E4-E1B6-7A14-FB392DBC865F}"/>
                </a:ext>
              </a:extLst>
            </p:cNvPr>
            <p:cNvSpPr/>
            <p:nvPr/>
          </p:nvSpPr>
          <p:spPr>
            <a:xfrm>
              <a:off x="3766818" y="2324279"/>
              <a:ext cx="765942" cy="797289"/>
            </a:xfrm>
            <a:prstGeom prst="rect">
              <a:avLst/>
            </a:prstGeom>
            <a:solidFill>
              <a:srgbClr val="7030A0"/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5EF384B-4977-AB67-2C35-EA006AED70FA}"/>
                </a:ext>
              </a:extLst>
            </p:cNvPr>
            <p:cNvSpPr/>
            <p:nvPr/>
          </p:nvSpPr>
          <p:spPr>
            <a:xfrm>
              <a:off x="3756170" y="3116095"/>
              <a:ext cx="1136478" cy="983897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AAA68F0-7A0A-BCB7-2B70-C53FDF7AEA48}"/>
                </a:ext>
              </a:extLst>
            </p:cNvPr>
            <p:cNvSpPr/>
            <p:nvPr/>
          </p:nvSpPr>
          <p:spPr>
            <a:xfrm>
              <a:off x="3213036" y="2324100"/>
              <a:ext cx="553782" cy="1778343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D36CF9D-DC1B-5108-686B-E71ECD5ACF2B}"/>
                </a:ext>
              </a:extLst>
            </p:cNvPr>
            <p:cNvSpPr/>
            <p:nvPr/>
          </p:nvSpPr>
          <p:spPr>
            <a:xfrm>
              <a:off x="4892648" y="3116095"/>
              <a:ext cx="1695074" cy="1411715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CA56A6C-E778-8866-86EA-488CFDC5420A}"/>
                </a:ext>
              </a:extLst>
            </p:cNvPr>
            <p:cNvSpPr/>
            <p:nvPr/>
          </p:nvSpPr>
          <p:spPr>
            <a:xfrm>
              <a:off x="3217409" y="4091274"/>
              <a:ext cx="1675239" cy="436536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D00CD29-541F-A65B-FCBB-56329A2543AE}"/>
              </a:ext>
            </a:extLst>
          </p:cNvPr>
          <p:cNvGrpSpPr/>
          <p:nvPr/>
        </p:nvGrpSpPr>
        <p:grpSpPr>
          <a:xfrm>
            <a:off x="2139756" y="2924078"/>
            <a:ext cx="3374686" cy="2206160"/>
            <a:chOff x="3213036" y="2321650"/>
            <a:chExt cx="3374686" cy="220616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7EBBAF5-A1F8-D005-3214-EF15BFBCCD91}"/>
                </a:ext>
              </a:extLst>
            </p:cNvPr>
            <p:cNvSpPr/>
            <p:nvPr/>
          </p:nvSpPr>
          <p:spPr>
            <a:xfrm>
              <a:off x="3766818" y="2321650"/>
              <a:ext cx="2820904" cy="799918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9A5D44D-921B-38D3-C8F6-D6B1CA68F9ED}"/>
                </a:ext>
              </a:extLst>
            </p:cNvPr>
            <p:cNvSpPr/>
            <p:nvPr/>
          </p:nvSpPr>
          <p:spPr>
            <a:xfrm>
              <a:off x="4884473" y="3118696"/>
              <a:ext cx="1702676" cy="762523"/>
            </a:xfrm>
            <a:prstGeom prst="rect">
              <a:avLst/>
            </a:prstGeom>
            <a:solidFill>
              <a:srgbClr val="7030A0"/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0B483D3-126B-72A7-0F56-C48C891834C5}"/>
                </a:ext>
              </a:extLst>
            </p:cNvPr>
            <p:cNvSpPr/>
            <p:nvPr/>
          </p:nvSpPr>
          <p:spPr>
            <a:xfrm>
              <a:off x="3756170" y="3116095"/>
              <a:ext cx="1136478" cy="983897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E20C67C-823F-7B58-8E76-BE33A71CD158}"/>
                </a:ext>
              </a:extLst>
            </p:cNvPr>
            <p:cNvSpPr/>
            <p:nvPr/>
          </p:nvSpPr>
          <p:spPr>
            <a:xfrm>
              <a:off x="3213036" y="2324100"/>
              <a:ext cx="553782" cy="1778343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CDB1BD4-4E01-5881-CE14-65417A055DE7}"/>
                </a:ext>
              </a:extLst>
            </p:cNvPr>
            <p:cNvSpPr/>
            <p:nvPr/>
          </p:nvSpPr>
          <p:spPr>
            <a:xfrm>
              <a:off x="4892648" y="3834127"/>
              <a:ext cx="1695074" cy="693683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A2ACFCC-0F27-59C7-B2CA-AD7372C05DFA}"/>
                </a:ext>
              </a:extLst>
            </p:cNvPr>
            <p:cNvSpPr/>
            <p:nvPr/>
          </p:nvSpPr>
          <p:spPr>
            <a:xfrm>
              <a:off x="3217409" y="4091274"/>
              <a:ext cx="1675239" cy="436536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TW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2476FA6-C250-65DE-9C44-41BA6F6C3EED}"/>
              </a:ext>
            </a:extLst>
          </p:cNvPr>
          <p:cNvSpPr txBox="1"/>
          <p:nvPr/>
        </p:nvSpPr>
        <p:spPr>
          <a:xfrm>
            <a:off x="8111125" y="5314800"/>
            <a:ext cx="163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CB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FA7DFCD-C4C8-2E43-8DB7-3207EC2853BE}"/>
              </a:ext>
            </a:extLst>
          </p:cNvPr>
          <p:cNvSpPr txBox="1"/>
          <p:nvPr/>
        </p:nvSpPr>
        <p:spPr>
          <a:xfrm>
            <a:off x="3251129" y="5360605"/>
            <a:ext cx="140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Vertical CB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7C07080A-2BCD-E557-FB61-93BC7016C2C5}"/>
              </a:ext>
            </a:extLst>
          </p:cNvPr>
          <p:cNvGrpSpPr/>
          <p:nvPr/>
        </p:nvGrpSpPr>
        <p:grpSpPr>
          <a:xfrm rot="16200000">
            <a:off x="3033302" y="2247411"/>
            <a:ext cx="2154804" cy="2942225"/>
            <a:chOff x="1470991" y="1304017"/>
            <a:chExt cx="2154804" cy="2207258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EAE411D-3C5F-DF93-03B8-AF9720D704CB}"/>
                </a:ext>
              </a:extLst>
            </p:cNvPr>
            <p:cNvSpPr/>
            <p:nvPr/>
          </p:nvSpPr>
          <p:spPr>
            <a:xfrm>
              <a:off x="1470991" y="1304017"/>
              <a:ext cx="2154804" cy="795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5B1B310-7866-A5E2-CEDA-0E335C13B052}"/>
                </a:ext>
              </a:extLst>
            </p:cNvPr>
            <p:cNvSpPr/>
            <p:nvPr/>
          </p:nvSpPr>
          <p:spPr>
            <a:xfrm rot="5400000">
              <a:off x="1461119" y="2394116"/>
              <a:ext cx="2154804" cy="795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6840D8AE-9BF4-373E-6D8D-84B01A9ACABD}"/>
              </a:ext>
            </a:extLst>
          </p:cNvPr>
          <p:cNvGrpSpPr/>
          <p:nvPr/>
        </p:nvGrpSpPr>
        <p:grpSpPr>
          <a:xfrm rot="10800000">
            <a:off x="7661778" y="2862468"/>
            <a:ext cx="2953213" cy="905680"/>
            <a:chOff x="963722" y="1301034"/>
            <a:chExt cx="2662073" cy="8846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A0270E2-6B1A-BA8C-657D-B96EF11C86B0}"/>
                </a:ext>
              </a:extLst>
            </p:cNvPr>
            <p:cNvSpPr/>
            <p:nvPr/>
          </p:nvSpPr>
          <p:spPr>
            <a:xfrm>
              <a:off x="963722" y="1301034"/>
              <a:ext cx="2662073" cy="77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EE26DFD-2A07-F5BE-F4A2-E9A95C2742EA}"/>
                </a:ext>
              </a:extLst>
            </p:cNvPr>
            <p:cNvSpPr/>
            <p:nvPr/>
          </p:nvSpPr>
          <p:spPr>
            <a:xfrm rot="5400000">
              <a:off x="2497911" y="1717397"/>
              <a:ext cx="845055" cy="916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1501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3ABD66-57B3-1125-9E33-26836E96E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Corner Block List (CBL)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B5C776-7F41-89A4-6EF4-EC97432FD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99448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CBL is constructed by recursive deletion of CBs in the floorplan.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each deletion, it records: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List 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name of CB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Orientation List 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orientation of a CB (vertical=0, horizontal=1)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Junction List 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# of attached T junction (by successive 1’s ended by a 0)</a:t>
            </a:r>
            <a:endParaRPr lang="zh-TW" altLang="en-US" sz="24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AB15FF6-C621-98D0-FA56-94A838A300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72" b="25101"/>
          <a:stretch/>
        </p:blipFill>
        <p:spPr>
          <a:xfrm>
            <a:off x="8987882" y="3129994"/>
            <a:ext cx="2821259" cy="1625488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379759057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1_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1931</TotalTime>
  <Words>988</Words>
  <Application>Microsoft Office PowerPoint</Application>
  <PresentationFormat>寬螢幕</PresentationFormat>
  <Paragraphs>236</Paragraphs>
  <Slides>30</Slides>
  <Notes>3</Notes>
  <HiddenSlides>2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30</vt:i4>
      </vt:variant>
    </vt:vector>
  </HeadingPairs>
  <TitlesOfParts>
    <vt:vector size="38" baseType="lpstr">
      <vt:lpstr>Arial</vt:lpstr>
      <vt:lpstr>Arial</vt:lpstr>
      <vt:lpstr>Calibri</vt:lpstr>
      <vt:lpstr>Franklin Gothic Book</vt:lpstr>
      <vt:lpstr>Times New Roman</vt:lpstr>
      <vt:lpstr>Wingdings</vt:lpstr>
      <vt:lpstr>裁剪</vt:lpstr>
      <vt:lpstr>1_裁剪</vt:lpstr>
      <vt:lpstr>Floorplanning with Soft Rectilinear Blocks Using Corner Block List</vt:lpstr>
      <vt:lpstr>Outline</vt:lpstr>
      <vt:lpstr>Part 1 </vt:lpstr>
      <vt:lpstr>Abstraction</vt:lpstr>
      <vt:lpstr>Why We Need This CBL-based Algorithm </vt:lpstr>
      <vt:lpstr>Part 2 </vt:lpstr>
      <vt:lpstr>Corner Block Representation</vt:lpstr>
      <vt:lpstr>T Junction</vt:lpstr>
      <vt:lpstr>Corner Block List (CBL)</vt:lpstr>
      <vt:lpstr>Example for Construct a CBL</vt:lpstr>
      <vt:lpstr>Example for Construct a CBL</vt:lpstr>
      <vt:lpstr>PowerPoint 簡報</vt:lpstr>
      <vt:lpstr>Part 3 </vt:lpstr>
      <vt:lpstr>Shielding Region</vt:lpstr>
      <vt:lpstr>Obstacle List</vt:lpstr>
      <vt:lpstr>Replace-upon-Overlap Mechanism</vt:lpstr>
      <vt:lpstr>Avoid Overlapping</vt:lpstr>
      <vt:lpstr>Multiple Overlap</vt:lpstr>
      <vt:lpstr>Part 4 </vt:lpstr>
      <vt:lpstr>Shape of Corner Block</vt:lpstr>
      <vt:lpstr>Floorplanning Algorithm</vt:lpstr>
      <vt:lpstr>Floorplanning Algorithm</vt:lpstr>
      <vt:lpstr>Move in Simulated Annealing</vt:lpstr>
      <vt:lpstr>Part 5 </vt:lpstr>
      <vt:lpstr>Experimental Design</vt:lpstr>
      <vt:lpstr>Experimental Result 1</vt:lpstr>
      <vt:lpstr>Experimental Result 2</vt:lpstr>
      <vt:lpstr>Experimental Result</vt:lpstr>
      <vt:lpstr>Conclusion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冠璋 沈</dc:creator>
  <cp:lastModifiedBy>冠璋 沈</cp:lastModifiedBy>
  <cp:revision>71</cp:revision>
  <dcterms:created xsi:type="dcterms:W3CDTF">2023-05-10T06:28:03Z</dcterms:created>
  <dcterms:modified xsi:type="dcterms:W3CDTF">2023-05-17T15:23:03Z</dcterms:modified>
</cp:coreProperties>
</file>