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1" r:id="rId2"/>
    <p:sldId id="282" r:id="rId3"/>
    <p:sldId id="283" r:id="rId4"/>
    <p:sldId id="285" r:id="rId5"/>
    <p:sldId id="284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8" r:id="rId17"/>
    <p:sldId id="272" r:id="rId18"/>
    <p:sldId id="297" r:id="rId19"/>
    <p:sldId id="274" r:id="rId20"/>
    <p:sldId id="261" r:id="rId21"/>
    <p:sldId id="275" r:id="rId22"/>
    <p:sldId id="299" r:id="rId23"/>
    <p:sldId id="277" r:id="rId24"/>
    <p:sldId id="278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0291" autoAdjust="0"/>
  </p:normalViewPr>
  <p:slideViewPr>
    <p:cSldViewPr snapToGrid="0">
      <p:cViewPr varScale="1">
        <p:scale>
          <a:sx n="60" d="100"/>
          <a:sy n="60" d="100"/>
        </p:scale>
        <p:origin x="154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830C2E-41B1-4C5B-B85D-196FABFFAD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41F949F-C35B-4E1D-9973-1EEB211646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8AD57-F05B-4558-88E0-93A27EEB4DF0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81E7CF-13B6-478D-8C8E-B0BD0F31F0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/>
              <a:t>Group 3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2FC45A-8DD3-4964-93E1-435F6CEB92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5FB2F-9E6E-4F2A-A735-438193F76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2784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46F79-51C4-469C-9247-5464419CCE17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/>
              <a:t>Group 3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7C588-FBA5-4E0C-AC70-BFC583C79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004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01f07d49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401f07d49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大家好，我們是第</a:t>
            </a:r>
            <a:r>
              <a:rPr lang="en-US" altLang="zh-TW" dirty="0"/>
              <a:t>3</a:t>
            </a:r>
            <a:r>
              <a:rPr lang="zh-TW" altLang="en-US" dirty="0"/>
              <a:t>組，我們所選擇的問題是</a:t>
            </a:r>
            <a:r>
              <a:rPr lang="en-US" altLang="zh-TW" dirty="0" err="1"/>
              <a:t>ProblemD</a:t>
            </a:r>
            <a:r>
              <a:rPr lang="en-US" altLang="zh-TW" dirty="0"/>
              <a:t>- </a:t>
            </a:r>
            <a:r>
              <a:rPr lang="en-US" altLang="zh-TW" sz="1200" dirty="0"/>
              <a:t>Fixed-Outline </a:t>
            </a:r>
            <a:r>
              <a:rPr lang="en-US" altLang="zh-TW" sz="1200" dirty="0" err="1"/>
              <a:t>Floorplanning</a:t>
            </a:r>
            <a:r>
              <a:rPr lang="en-US" altLang="zh-TW" sz="1200" dirty="0"/>
              <a:t> with Rectilinear Soft Blocks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/>
              <a:t>組員有陳威呈、李品賢、蔡雨蓁</a:t>
            </a:r>
            <a:endParaRPr lang="en-US" altLang="zh-TW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我是陳威呈，首先要講解的是整個問題的背景以及簡介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61E6103-A1D1-4F84-8027-165A453EC7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7C588-FBA5-4E0C-AC70-BFC583C79046}" type="slidenum">
              <a:rPr lang="zh-TW" altLang="en-US" smtClean="0"/>
              <a:t>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401f07d495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401f07d495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本題目的目標為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透過演算法，經由對可變模組適當的擺放，獲得最小化半周長導線總長，也就是</a:t>
            </a:r>
            <a:r>
              <a:rPr lang="en-US" altLang="zh-TW" dirty="0">
                <a:ea typeface="標楷體" panose="03000509000000000000" pitchFamily="65" charset="-120"/>
              </a:rPr>
              <a:t>total half-perimeter </a:t>
            </a:r>
            <a:r>
              <a:rPr lang="en-US" altLang="zh-TW" dirty="0" err="1">
                <a:ea typeface="標楷體" panose="03000509000000000000" pitchFamily="65" charset="-120"/>
              </a:rPr>
              <a:t>wirelength</a:t>
            </a:r>
            <a:r>
              <a:rPr lang="zh-TW" altLang="en-US" dirty="0">
                <a:ea typeface="標楷體" panose="03000509000000000000" pitchFamily="65" charset="-120"/>
              </a:rPr>
              <a:t>，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/>
              <a:t>其中</a:t>
            </a:r>
            <a:r>
              <a:rPr lang="en-US" altLang="zh-TW" dirty="0"/>
              <a:t>HPWL</a:t>
            </a:r>
            <a:r>
              <a:rPr lang="zh-TW" altLang="en-US" dirty="0"/>
              <a:t>的計算方式為，將兩兩模組的曼哈頓距離和連線數量相乘，最後做</a:t>
            </a:r>
            <a:r>
              <a:rPr lang="en-US" altLang="zh-TW" dirty="0"/>
              <a:t>summation</a:t>
            </a:r>
            <a:r>
              <a:rPr lang="zh-TW" altLang="en-US" dirty="0"/>
              <a:t>，即可得出。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那什麼是曼哈頓距離呢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也就是包覆兩模組的最小矩形之中心點距離，如左圖所示，最小矩形為紫框所包覆區域，而紅色中心點也會有相對應的卡式座標，</a:t>
            </a:r>
            <a:endParaRPr lang="en-US" altLang="zh-TW" dirty="0"/>
          </a:p>
          <a:p>
            <a:r>
              <a:rPr lang="zh-TW" altLang="en-US" dirty="0"/>
              <a:t>此處所謂的兩模組間中心點</a:t>
            </a:r>
            <a:r>
              <a:rPr lang="en-US" altLang="zh-TW" dirty="0"/>
              <a:t>”</a:t>
            </a:r>
            <a:r>
              <a:rPr lang="zh-TW" altLang="en-US" dirty="0"/>
              <a:t>距離</a:t>
            </a:r>
            <a:r>
              <a:rPr lang="en-US" altLang="zh-TW" dirty="0"/>
              <a:t>”</a:t>
            </a:r>
            <a:r>
              <a:rPr lang="zh-TW" altLang="en-US" dirty="0"/>
              <a:t>，假設這兩個點為模組中心點，此兩點距離為</a:t>
            </a:r>
            <a:r>
              <a:rPr lang="en-US" altLang="zh-TW" dirty="0"/>
              <a:t>x</a:t>
            </a:r>
            <a:r>
              <a:rPr lang="zh-TW" altLang="en-US" dirty="0"/>
              <a:t>軸座標差</a:t>
            </a:r>
            <a:r>
              <a:rPr lang="en-US" altLang="zh-TW" dirty="0"/>
              <a:t>+y</a:t>
            </a:r>
            <a:r>
              <a:rPr lang="zh-TW" altLang="en-US" dirty="0"/>
              <a:t>軸座標差，也就是</a:t>
            </a:r>
            <a:r>
              <a:rPr lang="en-US" altLang="zh-TW" dirty="0" err="1"/>
              <a:t>a+b</a:t>
            </a:r>
            <a:r>
              <a:rPr lang="en-US" altLang="zh-TW" dirty="0"/>
              <a:t>=6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070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401f07d495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401f07d495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以一個簡單的例子說明</a:t>
            </a:r>
            <a:r>
              <a:rPr lang="en-US" altLang="zh-TW" dirty="0"/>
              <a:t>total HPWL</a:t>
            </a:r>
            <a:r>
              <a:rPr lang="zh-TW" altLang="en-US" dirty="0"/>
              <a:t>之計算方式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右上圖描述模組間的連線情形，可看見</a:t>
            </a:r>
            <a:r>
              <a:rPr lang="en-US" altLang="zh-TW" dirty="0"/>
              <a:t>PAD1</a:t>
            </a:r>
            <a:r>
              <a:rPr lang="zh-TW" altLang="en-US" dirty="0"/>
              <a:t>和</a:t>
            </a:r>
            <a:r>
              <a:rPr lang="en-US" altLang="zh-TW" dirty="0"/>
              <a:t>modual1</a:t>
            </a:r>
            <a:r>
              <a:rPr lang="zh-TW" altLang="en-US" dirty="0"/>
              <a:t>間有</a:t>
            </a:r>
            <a:r>
              <a:rPr lang="en-US" altLang="zh-TW" dirty="0"/>
              <a:t>15</a:t>
            </a:r>
            <a:r>
              <a:rPr lang="zh-TW" altLang="en-US" dirty="0"/>
              <a:t>條連線，</a:t>
            </a:r>
            <a:r>
              <a:rPr lang="en-US" altLang="zh-TW" dirty="0"/>
              <a:t>module1</a:t>
            </a:r>
            <a:r>
              <a:rPr lang="zh-TW" altLang="en-US" dirty="0"/>
              <a:t>和</a:t>
            </a:r>
            <a:r>
              <a:rPr lang="en-US" altLang="zh-TW" dirty="0"/>
              <a:t>module2</a:t>
            </a:r>
            <a:r>
              <a:rPr lang="zh-TW" altLang="en-US" dirty="0"/>
              <a:t>間有</a:t>
            </a:r>
            <a:r>
              <a:rPr lang="en-US" altLang="zh-TW" dirty="0"/>
              <a:t>20</a:t>
            </a:r>
            <a:r>
              <a:rPr lang="zh-TW" altLang="en-US" dirty="0"/>
              <a:t>條連線，</a:t>
            </a:r>
            <a:endParaRPr lang="en-US" altLang="zh-TW" dirty="0"/>
          </a:p>
          <a:p>
            <a:r>
              <a:rPr lang="zh-TW" altLang="en-US" dirty="0"/>
              <a:t>右下圖描述此</a:t>
            </a:r>
            <a:r>
              <a:rPr lang="en-US" altLang="zh-TW" dirty="0"/>
              <a:t>chip</a:t>
            </a:r>
            <a:r>
              <a:rPr lang="zh-TW" altLang="en-US" dirty="0"/>
              <a:t>的實際擺放情形，</a:t>
            </a:r>
            <a:r>
              <a:rPr lang="en-US" altLang="zh-TW" dirty="0"/>
              <a:t>chip</a:t>
            </a:r>
            <a:r>
              <a:rPr lang="zh-TW" altLang="en-US" dirty="0"/>
              <a:t>左下角為</a:t>
            </a:r>
            <a:r>
              <a:rPr lang="en-US" altLang="zh-TW" dirty="0"/>
              <a:t>(0, 0)</a:t>
            </a:r>
            <a:r>
              <a:rPr lang="zh-TW" altLang="en-US" dirty="0"/>
              <a:t>，圖中紫框部分可得出各模組間的中心點，</a:t>
            </a:r>
            <a:endParaRPr lang="en-US" altLang="zh-TW" dirty="0"/>
          </a:p>
          <a:p>
            <a:r>
              <a:rPr lang="zh-TW" altLang="en-US" dirty="0"/>
              <a:t>有了中心點，即可以計算曼哈頓距離，加上有給定的連線數量，即可一步一步進行計算，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PAD-module1</a:t>
            </a:r>
            <a:r>
              <a:rPr lang="zh-TW" altLang="en-US" dirty="0"/>
              <a:t>曼哈頓距離為</a:t>
            </a:r>
            <a:r>
              <a:rPr lang="en-US" altLang="zh-TW" dirty="0"/>
              <a:t>x</a:t>
            </a:r>
            <a:r>
              <a:rPr lang="zh-TW" altLang="en-US" dirty="0"/>
              <a:t>軸差距和</a:t>
            </a:r>
            <a:r>
              <a:rPr lang="en-US" altLang="zh-TW" dirty="0"/>
              <a:t>y</a:t>
            </a:r>
            <a:r>
              <a:rPr lang="zh-TW" altLang="en-US" dirty="0"/>
              <a:t>軸差距相加，也就是</a:t>
            </a:r>
            <a:r>
              <a:rPr lang="en-US" altLang="zh-TW" dirty="0"/>
              <a:t>5.5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Module1-module2</a:t>
            </a:r>
            <a:r>
              <a:rPr lang="zh-TW" altLang="en-US" dirty="0"/>
              <a:t>也仿造此做法，曼哈頓距離為</a:t>
            </a:r>
            <a:r>
              <a:rPr lang="en-US" altLang="zh-TW" dirty="0"/>
              <a:t>6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接著將其和各自的連線數量相乘後做</a:t>
            </a:r>
            <a:r>
              <a:rPr lang="en-US" altLang="zh-TW" dirty="0"/>
              <a:t>summation</a:t>
            </a:r>
            <a:r>
              <a:rPr lang="zh-TW" altLang="en-US" dirty="0"/>
              <a:t>，得出</a:t>
            </a:r>
            <a:r>
              <a:rPr lang="en-US" altLang="zh-TW" dirty="0"/>
              <a:t>total HPWL</a:t>
            </a:r>
            <a:r>
              <a:rPr lang="zh-TW" altLang="en-US" dirty="0"/>
              <a:t> </a:t>
            </a:r>
            <a:r>
              <a:rPr lang="en-US" altLang="zh-TW" dirty="0"/>
              <a:t>202.5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那這個</a:t>
            </a:r>
            <a:r>
              <a:rPr lang="en-US" altLang="zh-TW" dirty="0"/>
              <a:t>total HPWL</a:t>
            </a:r>
            <a:r>
              <a:rPr lang="zh-TW" altLang="en-US" dirty="0"/>
              <a:t> 就是本次題目最小化的目標。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0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401f07d495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401f07d495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可變的模組也有其限制，主要有以下四點</a:t>
            </a:r>
            <a:r>
              <a:rPr lang="en-US" altLang="zh-TW" dirty="0"/>
              <a:t>:</a:t>
            </a:r>
          </a:p>
          <a:p>
            <a:pPr marL="0" indent="0">
              <a:buFont typeface="+mj-lt"/>
              <a:buNone/>
            </a:pPr>
            <a:r>
              <a:rPr lang="zh-TW" altLang="en-US" dirty="0"/>
              <a:t>首先，必須為簡單直角多邊形，</a:t>
            </a:r>
            <a:endParaRPr lang="en-US" altLang="zh-TW" dirty="0"/>
          </a:p>
          <a:p>
            <a:pPr marL="0" indent="0">
              <a:buFont typeface="+mj-lt"/>
              <a:buNone/>
            </a:pPr>
            <a:r>
              <a:rPr lang="zh-TW" altLang="en-US" dirty="0"/>
              <a:t>符合此定義有幾個條件，</a:t>
            </a:r>
            <a:endParaRPr lang="en-US" altLang="zh-TW" dirty="0"/>
          </a:p>
          <a:p>
            <a:pPr marL="0" indent="0">
              <a:buFont typeface="+mj-lt"/>
              <a:buNone/>
            </a:pPr>
            <a:r>
              <a:rPr lang="zh-TW" altLang="en-US" dirty="0"/>
              <a:t>邊與座標軸平行，且轉角為直角，也就是說，所有邊都不相交，</a:t>
            </a:r>
            <a:endParaRPr lang="en-US" altLang="zh-TW" dirty="0"/>
          </a:p>
          <a:p>
            <a:pPr marL="0" indent="0">
              <a:buFont typeface="+mj-lt"/>
              <a:buNone/>
            </a:pPr>
            <a:r>
              <a:rPr lang="zh-TW" altLang="en-US" dirty="0"/>
              <a:t>再來是多邊形包圍的區域只有一個，且中間無孔洞，</a:t>
            </a:r>
            <a:endParaRPr lang="en-US" altLang="zh-TW" dirty="0"/>
          </a:p>
          <a:p>
            <a:pPr marL="0" indent="0">
              <a:buFont typeface="+mj-lt"/>
              <a:buNone/>
            </a:pPr>
            <a:r>
              <a:rPr lang="zh-TW" altLang="en-US" dirty="0"/>
              <a:t>後面會有幾個例子說明，會更清楚</a:t>
            </a:r>
            <a:endParaRPr lang="en-US" altLang="zh-TW" dirty="0"/>
          </a:p>
          <a:p>
            <a:pPr marL="0" indent="0">
              <a:buFont typeface="+mj-lt"/>
              <a:buNone/>
            </a:pPr>
            <a:endParaRPr lang="en-US" altLang="zh-TW" dirty="0"/>
          </a:p>
          <a:p>
            <a:pPr marL="0" indent="0">
              <a:buFont typeface="+mj-lt"/>
              <a:buNone/>
            </a:pPr>
            <a:r>
              <a:rPr lang="zh-TW" altLang="en-US" dirty="0"/>
              <a:t>第二點是，題目會指定特定模組的最小面積，</a:t>
            </a:r>
            <a:endParaRPr lang="en-US" altLang="zh-TW" dirty="0"/>
          </a:p>
          <a:p>
            <a:pPr marL="0" indent="0">
              <a:buFont typeface="+mj-lt"/>
              <a:buNone/>
            </a:pPr>
            <a:r>
              <a:rPr lang="zh-TW" altLang="en-US" dirty="0"/>
              <a:t>每個模組面積必須大於此值</a:t>
            </a:r>
            <a:endParaRPr lang="en-US" altLang="zh-TW" dirty="0"/>
          </a:p>
          <a:p>
            <a:pPr marL="0" indent="0">
              <a:buFont typeface="+mj-lt"/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4723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401f07d495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401f07d495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 typeface="+mj-lt"/>
              <a:buNone/>
            </a:pPr>
            <a:r>
              <a:rPr lang="zh-TW" altLang="en-US" dirty="0"/>
              <a:t>第三點是高寬比例限制，以下圖舉例，</a:t>
            </a:r>
            <a:endParaRPr lang="en-US" altLang="zh-TW" dirty="0"/>
          </a:p>
          <a:p>
            <a:pPr marL="0" indent="0">
              <a:buFont typeface="+mj-lt"/>
              <a:buNone/>
            </a:pPr>
            <a:r>
              <a:rPr lang="zh-TW" altLang="en-US" dirty="0"/>
              <a:t>將這個模組完全包覆的最小矩形，是右邊這個矩形，高和寬分別為</a:t>
            </a:r>
            <a:r>
              <a:rPr lang="en-US" altLang="zh-TW" dirty="0"/>
              <a:t>6</a:t>
            </a:r>
            <a:r>
              <a:rPr lang="zh-TW" altLang="en-US" dirty="0"/>
              <a:t>和</a:t>
            </a:r>
            <a:r>
              <a:rPr lang="en-US" altLang="zh-TW" dirty="0"/>
              <a:t>5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Font typeface="+mj-lt"/>
              <a:buNone/>
            </a:pPr>
            <a:r>
              <a:rPr lang="zh-TW" altLang="en-US" dirty="0"/>
              <a:t>那這個高和寬的比例必須介於</a:t>
            </a:r>
            <a:r>
              <a:rPr lang="en-US" altLang="zh-TW" dirty="0"/>
              <a:t>0.5-2</a:t>
            </a:r>
            <a:r>
              <a:rPr lang="zh-TW" altLang="en-US" dirty="0"/>
              <a:t>之間</a:t>
            </a:r>
            <a:endParaRPr lang="en-US" altLang="zh-TW" dirty="0"/>
          </a:p>
          <a:p>
            <a:pPr marL="0" indent="0">
              <a:buFont typeface="+mj-lt"/>
              <a:buNone/>
            </a:pPr>
            <a:endParaRPr lang="en-US" altLang="zh-TW" dirty="0"/>
          </a:p>
          <a:p>
            <a:pPr marL="0" indent="0">
              <a:buFont typeface="+mj-lt"/>
              <a:buNone/>
            </a:pPr>
            <a:r>
              <a:rPr lang="zh-TW" altLang="en-US" dirty="0"/>
              <a:t>第四點是矩形比例限制，</a:t>
            </a:r>
            <a:endParaRPr lang="en-US" altLang="zh-TW" dirty="0"/>
          </a:p>
          <a:p>
            <a:pPr marL="0" indent="0">
              <a:buFont typeface="+mj-lt"/>
              <a:buNone/>
            </a:pPr>
            <a:r>
              <a:rPr lang="zh-TW" altLang="en-US" dirty="0"/>
              <a:t>也就是說這個完全包覆模組的矩形面積以及真正的模組面積比例，</a:t>
            </a:r>
            <a:endParaRPr lang="en-US" altLang="zh-TW" dirty="0"/>
          </a:p>
          <a:p>
            <a:pPr marL="0" indent="0">
              <a:buFont typeface="+mj-lt"/>
              <a:buNone/>
            </a:pPr>
            <a:r>
              <a:rPr lang="zh-TW" altLang="en-US" dirty="0"/>
              <a:t>必須介於</a:t>
            </a:r>
            <a:r>
              <a:rPr lang="en-US" altLang="zh-TW" dirty="0"/>
              <a:t>80%-100%</a:t>
            </a:r>
            <a:r>
              <a:rPr lang="zh-TW" altLang="en-US" dirty="0"/>
              <a:t>之間</a:t>
            </a:r>
            <a:endParaRPr lang="en-US" altLang="zh-TW" dirty="0"/>
          </a:p>
          <a:p>
            <a:pPr marL="0" indent="0">
              <a:buFont typeface="+mj-lt"/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934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401f07d495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401f07d495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合法的模組範例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假設模組最小面積限制為</a:t>
            </a:r>
            <a:r>
              <a:rPr lang="en-US" altLang="zh-TW" dirty="0"/>
              <a:t>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這五個例子都的面積都比</a:t>
            </a:r>
            <a:r>
              <a:rPr lang="en-US" altLang="zh-TW" dirty="0"/>
              <a:t>20</a:t>
            </a:r>
            <a:r>
              <a:rPr lang="zh-TW" altLang="en-US" dirty="0"/>
              <a:t>大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高寬比也都介於</a:t>
            </a:r>
            <a:r>
              <a:rPr lang="en-US" altLang="zh-TW" dirty="0"/>
              <a:t>0.5-2</a:t>
            </a:r>
            <a:r>
              <a:rPr lang="zh-TW" altLang="en-US" dirty="0"/>
              <a:t>之間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最後矩形比例也都介於</a:t>
            </a:r>
            <a:r>
              <a:rPr lang="en-US" altLang="zh-TW" dirty="0"/>
              <a:t>80-100%</a:t>
            </a:r>
            <a:r>
              <a:rPr lang="zh-TW" altLang="en-US" dirty="0"/>
              <a:t>之間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因此此五例都為合法模組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5375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401f07d495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401f07d495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非法的模組範例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第一個中間有孔洞，不符合簡單直角多變形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第二個包圍的區域有兩個，第一個是這個大正方形，第二個是小正方形，不符合簡單直角多邊形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第三個的面積低於</a:t>
            </a:r>
            <a:r>
              <a:rPr lang="en-US" altLang="zh-TW" dirty="0"/>
              <a:t>20</a:t>
            </a:r>
            <a:r>
              <a:rPr lang="zh-TW" altLang="en-US" dirty="0"/>
              <a:t>，不符合最小面積限制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第四個的長寬比是，已經超過</a:t>
            </a:r>
            <a:r>
              <a:rPr lang="en-US" altLang="zh-TW" dirty="0"/>
              <a:t>2</a:t>
            </a:r>
            <a:r>
              <a:rPr lang="zh-TW" altLang="en-US" dirty="0"/>
              <a:t>，不符合高寬比例限制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第五個的面積比例為</a:t>
            </a:r>
            <a:r>
              <a:rPr lang="en-US" altLang="zh-TW" dirty="0"/>
              <a:t>55.6%</a:t>
            </a:r>
            <a:r>
              <a:rPr lang="zh-TW" altLang="en-US" dirty="0"/>
              <a:t>，不符合矩形比例限制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126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401f07d495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401f07d495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4AF5036-BF19-46B3-A87F-8032B08F75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7C588-FBA5-4E0C-AC70-BFC583C7904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50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我們每個測試資料包含一個輸入檔案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 首先是晶片輪廓的寬度</a:t>
            </a:r>
            <a:r>
              <a:rPr lang="en-US" altLang="zh-TW" dirty="0"/>
              <a:t>W</a:t>
            </a:r>
            <a:r>
              <a:rPr lang="zh-TW" altLang="en-US" dirty="0"/>
              <a:t>與高度</a:t>
            </a:r>
            <a:r>
              <a:rPr lang="en-US" altLang="zh-TW" dirty="0"/>
              <a:t>H</a:t>
            </a:r>
            <a:r>
              <a:rPr lang="zh-TW" altLang="en-US" dirty="0"/>
              <a:t>，輪廓的左下角座標訂為原點（</a:t>
            </a:r>
            <a:r>
              <a:rPr lang="en-US" altLang="zh-TW" dirty="0"/>
              <a:t>0, 0</a:t>
            </a:r>
            <a:r>
              <a:rPr lang="zh-TW" altLang="en-US" dirty="0"/>
              <a:t>）      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可以看到粗體字為固定關鍵字，斜體字根據每個測試檔案內容變動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這邊對應到</a:t>
            </a:r>
            <a:r>
              <a:rPr lang="en-US" altLang="zh-TW" dirty="0"/>
              <a:t>CHIP</a:t>
            </a:r>
            <a:r>
              <a:rPr lang="zh-TW" altLang="en-US" dirty="0"/>
              <a:t>的寬度為</a:t>
            </a:r>
            <a:r>
              <a:rPr lang="en-US" altLang="zh-TW" dirty="0"/>
              <a:t>8</a:t>
            </a:r>
            <a:r>
              <a:rPr lang="zh-TW" altLang="en-US" dirty="0"/>
              <a:t>高度為</a:t>
            </a:r>
            <a:r>
              <a:rPr lang="en-US" altLang="zh-TW" dirty="0"/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TW" altLang="en-US" dirty="0"/>
              <a:t>然後是 所有可變形模組的數量、名稱及其需求的最小面積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這邊代表 可變形模組的數量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GPU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和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CPU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為可變模組的名稱，後面接的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25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和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16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為最小面積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7C588-FBA5-4E0C-AC70-BFC583C7904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387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TW" altLang="en-US" dirty="0"/>
              <a:t>所有固定外形模組的數量、名稱、寬度、高度與他們的左下角座標</a:t>
            </a:r>
            <a:endParaRPr lang="en-US" altLang="zh-TW" dirty="0"/>
          </a:p>
          <a:p>
            <a:pPr marL="0" indent="0">
              <a:buFontTx/>
              <a:buNone/>
            </a:pPr>
            <a:r>
              <a:rPr lang="zh-TW" altLang="en-US" dirty="0"/>
              <a:t>所有固定外形模組均為矩形</a:t>
            </a:r>
            <a:endParaRPr lang="en-US" altLang="zh-TW" dirty="0"/>
          </a:p>
          <a:p>
            <a:pPr marL="0" indent="0">
              <a:buFontTx/>
              <a:buNone/>
            </a:pPr>
            <a:r>
              <a:rPr lang="zh-TW" altLang="en-US" dirty="0"/>
              <a:t>這邊代表 固定外形模組的數量 為</a:t>
            </a:r>
            <a:r>
              <a:rPr lang="en-US" altLang="zh-TW" dirty="0"/>
              <a:t>2</a:t>
            </a:r>
          </a:p>
          <a:p>
            <a:pPr marL="0" indent="0">
              <a:buFontTx/>
              <a:buNone/>
            </a:pPr>
            <a:r>
              <a:rPr lang="zh-TW" altLang="en-US" dirty="0"/>
              <a:t>固定外形模組名稱 </a:t>
            </a:r>
            <a:r>
              <a:rPr lang="en-US" altLang="zh-TW" dirty="0"/>
              <a:t>PAD1</a:t>
            </a:r>
            <a:r>
              <a:rPr lang="zh-TW" altLang="en-US" dirty="0"/>
              <a:t>和</a:t>
            </a:r>
            <a:r>
              <a:rPr lang="en-US" altLang="zh-TW" dirty="0"/>
              <a:t>FIXED</a:t>
            </a:r>
          </a:p>
          <a:p>
            <a:pPr marL="0" indent="0">
              <a:buFontTx/>
              <a:buNone/>
            </a:pPr>
            <a:r>
              <a:rPr lang="zh-TW" altLang="en-US" dirty="0"/>
              <a:t>他們的左下角座標 以及寬</a:t>
            </a:r>
            <a:r>
              <a:rPr lang="en-US" altLang="zh-TW" dirty="0"/>
              <a:t>W</a:t>
            </a:r>
            <a:r>
              <a:rPr lang="zh-TW" altLang="en-US" dirty="0"/>
              <a:t>高</a:t>
            </a:r>
            <a:r>
              <a:rPr lang="en-US" altLang="zh-TW" dirty="0"/>
              <a:t>H</a:t>
            </a:r>
          </a:p>
          <a:p>
            <a:pPr marL="0" indent="0">
              <a:buFontTx/>
              <a:buNone/>
            </a:pPr>
            <a:endParaRPr lang="en-US" altLang="zh-TW" dirty="0"/>
          </a:p>
          <a:p>
            <a:pPr marL="0" indent="0">
              <a:buFontTx/>
              <a:buNone/>
            </a:pPr>
            <a:r>
              <a:rPr lang="en-US" altLang="zh-TW" dirty="0"/>
              <a:t>-</a:t>
            </a:r>
            <a:r>
              <a:rPr lang="zh-TW" altLang="en-US" dirty="0"/>
              <a:t>有連線關係的 模組對數量 及 模組之間 的連線數量</a:t>
            </a:r>
            <a:endParaRPr lang="en-US" altLang="zh-TW" dirty="0"/>
          </a:p>
          <a:p>
            <a:pPr marL="0" indent="0">
              <a:buFontTx/>
              <a:buNone/>
            </a:pPr>
            <a:r>
              <a:rPr lang="zh-TW" altLang="en-US" dirty="0"/>
              <a:t>由這張圖可以看到 </a:t>
            </a:r>
            <a:r>
              <a:rPr lang="en-US" altLang="zh-TW" dirty="0"/>
              <a:t>CONNECTION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</a:p>
          <a:p>
            <a:pPr marL="0" indent="0">
              <a:buFontTx/>
              <a:buNone/>
            </a:pPr>
            <a:r>
              <a:rPr lang="en-US" altLang="zh-TW" dirty="0"/>
              <a:t>GPU</a:t>
            </a:r>
            <a:r>
              <a:rPr lang="zh-TW" altLang="en-US" dirty="0"/>
              <a:t>和</a:t>
            </a:r>
            <a:r>
              <a:rPr lang="en-US" altLang="zh-TW" dirty="0"/>
              <a:t>CPU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之間的連線數量為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20</a:t>
            </a:r>
          </a:p>
          <a:p>
            <a:pPr marL="0" indent="0">
              <a:buFontTx/>
              <a:buNone/>
            </a:pPr>
            <a:r>
              <a:rPr lang="en-US" altLang="zh-TW" dirty="0"/>
              <a:t>GPU</a:t>
            </a:r>
            <a:r>
              <a:rPr lang="zh-TW" altLang="en-US" dirty="0"/>
              <a:t>和</a:t>
            </a:r>
            <a:r>
              <a:rPr lang="en-US" altLang="zh-TW" dirty="0"/>
              <a:t>PAD1</a:t>
            </a:r>
            <a:r>
              <a:rPr lang="zh-TW" altLang="en-US" dirty="0"/>
              <a:t>為</a:t>
            </a:r>
            <a:r>
              <a:rPr lang="en-US" altLang="zh-TW" dirty="0"/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GPU</a:t>
            </a:r>
            <a:r>
              <a:rPr lang="zh-TW" altLang="en-US" dirty="0"/>
              <a:t>和</a:t>
            </a:r>
            <a:r>
              <a:rPr lang="en-US" altLang="zh-TW" dirty="0"/>
              <a:t>FIXED</a:t>
            </a:r>
            <a:r>
              <a:rPr lang="zh-TW" altLang="en-US" dirty="0"/>
              <a:t>為</a:t>
            </a:r>
            <a:r>
              <a:rPr lang="en-US" altLang="zh-TW" dirty="0"/>
              <a:t>15</a:t>
            </a:r>
          </a:p>
          <a:p>
            <a:pPr marL="0" indent="0">
              <a:buFontTx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7C588-FBA5-4E0C-AC70-BFC583C7904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571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這邊是完整的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Input Format </a:t>
            </a: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可以看到灰色底的部分皆為</a:t>
            </a:r>
            <a:r>
              <a:rPr lang="zh-TW" altLang="en-US" dirty="0"/>
              <a:t>固定關鍵字</a:t>
            </a:r>
            <a:endParaRPr lang="en-US" altLang="zh-TW" dirty="0"/>
          </a:p>
          <a:p>
            <a:r>
              <a:rPr lang="zh-TW" altLang="en-US" dirty="0"/>
              <a:t>斜體字根據每個測試檔案內容變動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7C588-FBA5-4E0C-AC70-BFC583C7904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64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401f07d495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401f07d495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這是我們的</a:t>
            </a:r>
            <a:r>
              <a:rPr lang="en-US" altLang="zh-TW" dirty="0"/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第一部分是</a:t>
            </a:r>
            <a:r>
              <a:rPr lang="en-US" altLang="zh-TW" dirty="0"/>
              <a:t>Background</a:t>
            </a:r>
            <a:r>
              <a:rPr lang="zh-TW" altLang="en-US" dirty="0"/>
              <a:t>，會講解這個問題在</a:t>
            </a:r>
            <a:r>
              <a:rPr lang="en-US" altLang="zh-TW" dirty="0"/>
              <a:t>EDA</a:t>
            </a:r>
            <a:r>
              <a:rPr lang="zh-TW" altLang="en-US" dirty="0"/>
              <a:t>領域中的重要性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Introduction</a:t>
            </a:r>
            <a:r>
              <a:rPr lang="zh-TW" altLang="en-US" dirty="0"/>
              <a:t>的部分會對本次的問題做簡介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Problem formation </a:t>
            </a:r>
            <a:r>
              <a:rPr lang="zh-TW" altLang="en-US" dirty="0"/>
              <a:t>的部分會更詳細介紹本次問題的限制、要求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Example of input/output formats</a:t>
            </a:r>
            <a:r>
              <a:rPr lang="zh-TW" altLang="en-US" dirty="0"/>
              <a:t>的部分會舉例說明本次競賽的輸出輸入格式</a:t>
            </a:r>
            <a:endParaRPr lang="en-US" altLang="zh-TW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最後是</a:t>
            </a:r>
            <a:r>
              <a:rPr lang="en-US" altLang="zh-TW" dirty="0"/>
              <a:t>Evaluation rules</a:t>
            </a:r>
            <a:r>
              <a:rPr lang="zh-TW" altLang="en-US" dirty="0"/>
              <a:t>，會對本次競賽的評分標準做講解。 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D9D8660-0129-4BE0-BD54-15CDFBF9A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7C588-FBA5-4E0C-AC70-BFC583C7904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822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每個測試資料包含一個輸出檔案</a:t>
            </a:r>
            <a:endParaRPr lang="en-US" altLang="zh-TW" dirty="0"/>
          </a:p>
          <a:p>
            <a:pPr marL="171450" indent="-171450">
              <a:buFontTx/>
              <a:buChar char="-"/>
            </a:pPr>
            <a:r>
              <a:rPr lang="zh-TW" altLang="en-US" dirty="0"/>
              <a:t>半周長導線總長，然後精確度要到小數點後一位</a:t>
            </a:r>
            <a:endParaRPr lang="en-US" altLang="zh-TW" dirty="0"/>
          </a:p>
          <a:p>
            <a:pPr marL="171450" indent="-171450">
              <a:buFontTx/>
              <a:buChar char="-"/>
            </a:pPr>
            <a:endParaRPr lang="en-US" altLang="zh-TW" dirty="0"/>
          </a:p>
          <a:p>
            <a:pPr marL="171450" indent="-171450">
              <a:buFontTx/>
              <a:buChar char="-"/>
            </a:pPr>
            <a:r>
              <a:rPr lang="zh-TW" altLang="en-US" dirty="0"/>
              <a:t>所有可變形模組數量以及被決定的外形與位置資訊</a:t>
            </a:r>
            <a:endParaRPr lang="en-US" altLang="zh-TW" dirty="0"/>
          </a:p>
          <a:p>
            <a:pPr marL="0" indent="0">
              <a:buFontTx/>
              <a:buNone/>
            </a:pPr>
            <a:r>
              <a:rPr lang="zh-TW" altLang="en-US" dirty="0"/>
              <a:t>要使用模組的外形的轉角座標表示</a:t>
            </a:r>
            <a:endParaRPr lang="en-US" altLang="zh-TW" dirty="0"/>
          </a:p>
          <a:p>
            <a:pPr marL="0" indent="0">
              <a:buFontTx/>
              <a:buNone/>
            </a:pPr>
            <a:r>
              <a:rPr lang="zh-TW" altLang="en-US" dirty="0"/>
              <a:t>並按照順時針順序以座標格式描述</a:t>
            </a:r>
            <a:endParaRPr lang="en-US" altLang="zh-TW" dirty="0"/>
          </a:p>
          <a:p>
            <a:pPr marL="0" indent="0">
              <a:buFontTx/>
              <a:buNone/>
            </a:pPr>
            <a:endParaRPr lang="en-US" altLang="zh-TW" dirty="0"/>
          </a:p>
          <a:p>
            <a:pPr marL="0" indent="0">
              <a:buFontTx/>
              <a:buNone/>
            </a:pPr>
            <a:r>
              <a:rPr lang="zh-TW" altLang="en-US" dirty="0"/>
              <a:t>我們以</a:t>
            </a:r>
            <a:r>
              <a:rPr lang="en-US" altLang="zh-TW" dirty="0"/>
              <a:t>GPU8</a:t>
            </a:r>
            <a:r>
              <a:rPr lang="zh-TW" altLang="en-US" dirty="0"/>
              <a:t>為例，以順時鐘方向描述座標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7C588-FBA5-4E0C-AC70-BFC583C7904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918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這邊是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Output Format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的範例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首先是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半周長導線總長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接著是可變形模組的名稱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和被決定的外形與位置資訊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7C588-FBA5-4E0C-AC70-BFC583C7904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933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401f07d495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401f07d495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4AF5036-BF19-46B3-A87F-8032B08F75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7C588-FBA5-4E0C-AC70-BFC583C7904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614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總分為每個測試資料獨立計分的得分加總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平面規劃過程及結果須符合下列三點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測試資料的程式執行時間必須在 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30 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分鐘內完成。</a:t>
            </a:r>
            <a:endParaRPr lang="en-US" altLang="zh-TW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測試資料的結果必須符合「模組的外形及位置限制」所描述的限制。</a:t>
            </a:r>
            <a:endParaRPr lang="en-US" altLang="zh-TW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測試資料的結果必須符合「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Output Format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」所描述的檔案格式。</a:t>
            </a:r>
            <a:endParaRPr lang="en-US" altLang="zh-TW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7C588-FBA5-4E0C-AC70-BFC583C7904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21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401f07d495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401f07d495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4AF5036-BF19-46B3-A87F-8032B08F75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7C588-FBA5-4E0C-AC70-BFC583C7904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17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401f07d495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401f07d495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隨著科技的進步，</a:t>
            </a:r>
            <a:r>
              <a:rPr lang="en-US" altLang="zh-TW" dirty="0"/>
              <a:t>IC</a:t>
            </a:r>
            <a:r>
              <a:rPr lang="zh-TW" altLang="en-US" dirty="0"/>
              <a:t>設計的複雜度越來越高，電晶體的數目也逐漸增加，一些如</a:t>
            </a:r>
            <a:r>
              <a:rPr lang="en-US" altLang="zh-TW" dirty="0"/>
              <a:t>Hierarchical</a:t>
            </a:r>
            <a:r>
              <a:rPr lang="zh-TW" altLang="en-US" dirty="0"/>
              <a:t>的設計及</a:t>
            </a:r>
            <a:r>
              <a:rPr lang="en-US" altLang="zh-TW" dirty="0"/>
              <a:t>IP module</a:t>
            </a:r>
            <a:r>
              <a:rPr lang="zh-TW" altLang="en-US" dirty="0"/>
              <a:t>越來越被廣泛使用。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err="1"/>
              <a:t>Floorplanning</a:t>
            </a:r>
            <a:r>
              <a:rPr lang="zh-TW" altLang="en-US" dirty="0"/>
              <a:t>在現代的設計方法中扮演著重要的角色。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首先他可以幫助</a:t>
            </a:r>
            <a:r>
              <a:rPr lang="en-US" altLang="zh-TW" dirty="0"/>
              <a:t>Designer</a:t>
            </a:r>
            <a:r>
              <a:rPr lang="zh-TW" altLang="en-US" dirty="0"/>
              <a:t>在</a:t>
            </a:r>
            <a:r>
              <a:rPr lang="en-US" altLang="zh-TW" dirty="0"/>
              <a:t>Design flow</a:t>
            </a:r>
            <a:r>
              <a:rPr lang="zh-TW" altLang="en-US" dirty="0"/>
              <a:t>的早期發現淺在的</a:t>
            </a:r>
            <a:r>
              <a:rPr lang="en-US" altLang="zh-TW" dirty="0"/>
              <a:t>issue</a:t>
            </a:r>
            <a:r>
              <a:rPr lang="zh-TW" altLang="en-US" dirty="0"/>
              <a:t>，如電路的</a:t>
            </a:r>
            <a:r>
              <a:rPr lang="en-US" altLang="zh-TW" dirty="0"/>
              <a:t>noise</a:t>
            </a:r>
            <a:r>
              <a:rPr lang="zh-TW" altLang="en-US" dirty="0"/>
              <a:t>、</a:t>
            </a:r>
            <a:r>
              <a:rPr lang="en-US" altLang="zh-TW" dirty="0"/>
              <a:t>power</a:t>
            </a:r>
            <a:r>
              <a:rPr lang="zh-TW" altLang="en-US" dirty="0"/>
              <a:t>等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也可以用來評估晶片面積以及</a:t>
            </a:r>
            <a:r>
              <a:rPr lang="en-US" altLang="zh-TW" dirty="0"/>
              <a:t>routing</a:t>
            </a:r>
            <a:r>
              <a:rPr lang="zh-TW" altLang="en-US" dirty="0"/>
              <a:t>所造成的</a:t>
            </a:r>
            <a:r>
              <a:rPr lang="en-US" altLang="zh-TW" dirty="0"/>
              <a:t>delay</a:t>
            </a:r>
            <a:r>
              <a:rPr lang="zh-TW" altLang="en-US" dirty="0"/>
              <a:t>及壅塞的問題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因此</a:t>
            </a:r>
            <a:r>
              <a:rPr lang="en-US" altLang="zh-TW" dirty="0" err="1"/>
              <a:t>Floorplanning</a:t>
            </a:r>
            <a:r>
              <a:rPr lang="zh-TW" altLang="en-US" dirty="0"/>
              <a:t>一直是</a:t>
            </a:r>
            <a:r>
              <a:rPr lang="en-US" altLang="zh-TW" dirty="0"/>
              <a:t>VLSI</a:t>
            </a:r>
            <a:r>
              <a:rPr lang="zh-TW" altLang="en-US" dirty="0"/>
              <a:t>設計中不可或缺的環節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他處理的問題也包含了固定輪廓限制及可變形模組的問題，也就是本次問題</a:t>
            </a:r>
            <a:r>
              <a:rPr lang="en-US" altLang="zh-TW" dirty="0"/>
              <a:t>D</a:t>
            </a:r>
            <a:r>
              <a:rPr lang="zh-TW" altLang="en-US" dirty="0"/>
              <a:t>主要探討的內容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而解決這些問題需要採用最佳化方法與技術，以最大程度地提高設計效率與設計質量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dirty="0"/>
              <a:t> </a:t>
            </a:r>
            <a:br>
              <a:rPr lang="zh-TW" altLang="en-US" dirty="0"/>
            </a:b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E4C03BC-688B-410A-96DB-CAF7476E46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7C588-FBA5-4E0C-AC70-BFC583C7904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770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401f07d495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401f07d495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接下來要簡介本次的問題以及提出為何需要在固定輪廓限制中處理</a:t>
            </a:r>
            <a:r>
              <a:rPr lang="en-US" altLang="zh-TW" dirty="0"/>
              <a:t>soft module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04971-F5DD-427F-8680-A0DEE20DA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7C588-FBA5-4E0C-AC70-BFC583C7904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56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401f07d495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401f07d495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首先要對於一些名詞做解釋：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Soft module</a:t>
            </a:r>
            <a:r>
              <a:rPr lang="zh-TW" altLang="en-US" dirty="0"/>
              <a:t>是可以在不違反最小模組面積限制的情況下改變高及寬，也可是多邊形的模組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而與他相反的就是</a:t>
            </a:r>
            <a:r>
              <a:rPr lang="en-US" altLang="zh-TW" dirty="0"/>
              <a:t>hard module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由於晶片尺寸在設計初期就已經確定，因此產生固定輪廓的限制</a:t>
            </a:r>
            <a:endParaRPr lang="en-US" altLang="zh-TW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為了要在</a:t>
            </a:r>
            <a:r>
              <a:rPr lang="en-US" altLang="zh-TW" dirty="0"/>
              <a:t>module</a:t>
            </a:r>
            <a:r>
              <a:rPr lang="zh-TW" altLang="en-US" dirty="0"/>
              <a:t>合法放置的情況下，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實現最大化晶片輪廓內的空間利用率及最小化連線長度等目標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因此如前個部分所提，固定輪廓的</a:t>
            </a:r>
            <a:r>
              <a:rPr lang="en-US" altLang="zh-TW" dirty="0" err="1"/>
              <a:t>Floorplanning</a:t>
            </a:r>
            <a:r>
              <a:rPr lang="zh-TW" altLang="en-US" dirty="0"/>
              <a:t>必須要有處理</a:t>
            </a:r>
            <a:r>
              <a:rPr lang="en-US" altLang="zh-TW" dirty="0"/>
              <a:t>soft modules</a:t>
            </a:r>
            <a:r>
              <a:rPr lang="zh-TW" altLang="en-US" dirty="0"/>
              <a:t>的能力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br>
              <a:rPr lang="zh-TW" altLang="en-US" dirty="0"/>
            </a:b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E0D4E06-4F43-406B-802E-4CA0E10CD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7C588-FBA5-4E0C-AC70-BFC583C7904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384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401f07d495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401f07d495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舉例來說，左圖是晶片的輪廓及不可移動的模組，右邊三張圖是</a:t>
            </a:r>
            <a:r>
              <a:rPr lang="en-US" altLang="zh-TW" dirty="0"/>
              <a:t>Soft module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如果</a:t>
            </a:r>
            <a:r>
              <a:rPr lang="en-US" altLang="zh-TW" dirty="0" err="1"/>
              <a:t>floorplanninga</a:t>
            </a:r>
            <a:r>
              <a:rPr lang="zh-TW" altLang="en-US" dirty="0"/>
              <a:t>沒辦法有效</a:t>
            </a:r>
            <a:r>
              <a:rPr lang="en-US" altLang="zh-TW" dirty="0"/>
              <a:t>handle soft module</a:t>
            </a:r>
            <a:r>
              <a:rPr lang="zh-TW" altLang="en-US" dirty="0"/>
              <a:t>，對於一個面積是</a:t>
            </a:r>
            <a:r>
              <a:rPr lang="en-US" altLang="zh-TW" dirty="0"/>
              <a:t>15</a:t>
            </a:r>
            <a:r>
              <a:rPr lang="zh-TW" altLang="en-US" dirty="0"/>
              <a:t>單位的</a:t>
            </a:r>
            <a:r>
              <a:rPr lang="en-US" altLang="zh-TW" dirty="0"/>
              <a:t>soft module</a:t>
            </a:r>
            <a:r>
              <a:rPr lang="zh-TW" altLang="en-US" dirty="0"/>
              <a:t>來說只能決定他的外型是最小矩形形狀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以這個例子來說就如紅色與藍色方塊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如果這個</a:t>
            </a:r>
            <a:r>
              <a:rPr lang="en-US" altLang="zh-TW" dirty="0" err="1"/>
              <a:t>floorplanning</a:t>
            </a:r>
            <a:r>
              <a:rPr lang="zh-TW" altLang="en-US" dirty="0"/>
              <a:t>可以有效處理</a:t>
            </a:r>
            <a:r>
              <a:rPr lang="en-US" altLang="zh-TW" dirty="0"/>
              <a:t>Soft module</a:t>
            </a:r>
            <a:r>
              <a:rPr lang="zh-TW" altLang="en-US" dirty="0"/>
              <a:t>，就可以將其外形定為面積為</a:t>
            </a:r>
            <a:r>
              <a:rPr lang="en-US" altLang="zh-TW" dirty="0"/>
              <a:t>16</a:t>
            </a:r>
            <a:r>
              <a:rPr lang="zh-TW" altLang="en-US" dirty="0"/>
              <a:t>單位的矩形形狀，並合法放入這個</a:t>
            </a:r>
            <a:r>
              <a:rPr lang="en-US" altLang="zh-TW" dirty="0"/>
              <a:t>chip</a:t>
            </a:r>
            <a:r>
              <a:rPr lang="zh-TW" altLang="en-US" dirty="0"/>
              <a:t>裡面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這也就是本次的</a:t>
            </a:r>
            <a:r>
              <a:rPr lang="en-US" altLang="zh-TW" dirty="0"/>
              <a:t>Problem</a:t>
            </a:r>
            <a:r>
              <a:rPr lang="zh-TW" altLang="en-US" dirty="0"/>
              <a:t>所要探討的問題：如何在</a:t>
            </a:r>
            <a:r>
              <a:rPr lang="en-US" altLang="zh-TW" dirty="0" err="1"/>
              <a:t>Floorplanning</a:t>
            </a:r>
            <a:r>
              <a:rPr lang="zh-TW" altLang="en-US" dirty="0"/>
              <a:t>的階段有效處理</a:t>
            </a:r>
            <a:r>
              <a:rPr lang="en-US" altLang="zh-TW" dirty="0"/>
              <a:t>Soft module</a:t>
            </a:r>
            <a:r>
              <a:rPr lang="zh-TW" altLang="en-US" dirty="0"/>
              <a:t>，以滿足現代</a:t>
            </a:r>
            <a:r>
              <a:rPr lang="en-US" altLang="zh-TW" dirty="0"/>
              <a:t>VLSI Design</a:t>
            </a:r>
            <a:r>
              <a:rPr lang="zh-TW" altLang="en-US" dirty="0"/>
              <a:t>的需求</a:t>
            </a:r>
            <a:br>
              <a:rPr lang="zh-TW" altLang="en-US" dirty="0"/>
            </a:b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166247-B236-46F4-85D0-9B7F935565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7C588-FBA5-4E0C-AC70-BFC583C7904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976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401f07d495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401f07d495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我是李品賢，接下來要介紹</a:t>
            </a:r>
            <a:r>
              <a:rPr lang="en-US" altLang="zh-TW" dirty="0"/>
              <a:t>problem formation</a:t>
            </a:r>
            <a:r>
              <a:rPr lang="zh-TW" altLang="en-US" dirty="0"/>
              <a:t>的部分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56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401f07d495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401f07d495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在這個題目中一共會給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information: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首先是晶片的外圍的長、寬，此題目使用卡式座標，且左下角的座標定為</a:t>
            </a:r>
            <a:r>
              <a:rPr lang="en-US" altLang="zh-TW" dirty="0"/>
              <a:t>(0, 0)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每個模組之長、寬，以及左下角的座標，如圖以</a:t>
            </a:r>
            <a:r>
              <a:rPr lang="en-US" altLang="zh-TW" dirty="0"/>
              <a:t>(3, 4)</a:t>
            </a:r>
            <a:r>
              <a:rPr lang="zh-TW" altLang="en-US" dirty="0"/>
              <a:t>舉例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長寬及位置給定後，也會給定此模組之最小面積，後續設計必須大於此值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兩兩模組間的連線數量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377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D13A9-68CD-4788-93AC-029F59A58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39513C-F56A-4D1B-825E-9D7606B34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B7A2A-7786-443A-89E6-C97EBA5B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19C507-48FA-4026-A9A9-617C913E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E15E1C-9D1A-4E82-A837-3FAC9304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9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BB1BA-7353-46FC-889F-A3D41F0C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3751F8-6082-4C4B-8858-1E2DE1760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B1C20A-07BB-4A41-BDA8-3FE80A88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BB57DD-2536-4783-B82F-08411427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390184-F41C-4F78-B708-5FF62D80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99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AB8EB2D-A301-4A4F-96D4-1C937A477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5D7BCD-6BF0-4869-A305-944231155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B24BB-7333-4CA9-BC85-8CEFF33B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1888D9-9D47-419A-9829-0098C84B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417084-9437-47B3-9EC6-1973CEE4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249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953467" y="4828400"/>
            <a:ext cx="57268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953467" y="1311033"/>
            <a:ext cx="5726800" cy="3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953467" y="106167"/>
            <a:ext cx="10285200" cy="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3"/>
          </p:nvPr>
        </p:nvSpPr>
        <p:spPr>
          <a:xfrm flipH="1">
            <a:off x="953333" y="6479033"/>
            <a:ext cx="10285200" cy="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0" y="468967"/>
            <a:ext cx="12192000" cy="6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4"/>
          <p:cNvSpPr/>
          <p:nvPr/>
        </p:nvSpPr>
        <p:spPr>
          <a:xfrm>
            <a:off x="0" y="6317033"/>
            <a:ext cx="12192000" cy="72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E39D28-3C1E-4971-ADC0-93788D04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2CC0DF-2788-4279-A603-59C8C68B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29E6D7-9486-4649-BA92-628DB85A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10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3467" y="1690467"/>
            <a:ext cx="7528400" cy="2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13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3467" y="4407733"/>
            <a:ext cx="75284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953467" y="106167"/>
            <a:ext cx="10285200" cy="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t>xx%</a:t>
            </a: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 flipH="1">
            <a:off x="953333" y="6479033"/>
            <a:ext cx="10285200" cy="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68967"/>
            <a:ext cx="12192000" cy="6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0" y="6317033"/>
            <a:ext cx="12192000" cy="72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096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1_Quot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918166"/>
            <a:ext cx="7911133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838201" y="1641865"/>
            <a:ext cx="7911132" cy="4270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3" hasCustomPrompt="1"/>
          </p:nvPr>
        </p:nvSpPr>
        <p:spPr>
          <a:xfrm flipH="1">
            <a:off x="953333" y="6389033"/>
            <a:ext cx="10285200" cy="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i="1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Fira Sans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altLang="zh-TW" dirty="0"/>
              <a:t>Group 3</a:t>
            </a:r>
            <a:endParaRPr dirty="0"/>
          </a:p>
        </p:txBody>
      </p:sp>
      <p:sp>
        <p:nvSpPr>
          <p:cNvPr id="103" name="Google Shape;103;p14"/>
          <p:cNvSpPr/>
          <p:nvPr/>
        </p:nvSpPr>
        <p:spPr>
          <a:xfrm>
            <a:off x="0" y="468967"/>
            <a:ext cx="12192000" cy="6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4"/>
          <p:cNvSpPr/>
          <p:nvPr/>
        </p:nvSpPr>
        <p:spPr>
          <a:xfrm>
            <a:off x="0" y="6317033"/>
            <a:ext cx="12192000" cy="72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5D822A7F-EFD6-5A22-4F66-09B3991E5837}"/>
              </a:ext>
            </a:extLst>
          </p:cNvPr>
          <p:cNvSpPr txBox="1">
            <a:spLocks/>
          </p:cNvSpPr>
          <p:nvPr userDrawn="1"/>
        </p:nvSpPr>
        <p:spPr>
          <a:xfrm flipH="1">
            <a:off x="838200" y="141968"/>
            <a:ext cx="10285200" cy="272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i="1" kern="1200">
                <a:solidFill>
                  <a:schemeClr val="tx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4A4E8A7-10D0-4237-A2BB-59753A1A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D4C18CC-192A-4E24-A92C-E95EDE53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DE07C0-33FE-43F7-B506-8D780694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27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6A6C1-DE0D-48E3-AD3F-491502BA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DA2728-D2B4-44E2-B736-6D2F1F6EB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44BA98-B7B0-4430-B97B-221FB1BB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D60DBC-54D7-41E0-9E2F-69236B05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98BAF5-739B-468B-9682-B314F846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22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9E29FB-FCC8-4D74-9CAE-352AB33D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051E92-505C-4927-A99E-E52098720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1781CC-2F08-456F-933D-3103A990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5DA436-5F2A-44C5-B552-715AF146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E1A225-2DD0-4414-9333-490BB881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87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CEACB-0917-4011-BF03-56AD7966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811A7C-0678-4CC9-B8C9-0C20535C4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EF8941-9DDE-4DE2-A556-A828A977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765011-58AA-472D-B881-E831F97B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40E2FA-69AF-4FD4-B04E-0F87DD35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C39899-84DE-4F0F-B8D9-7C583133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96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3B7FE-D174-481E-8701-CA112DDF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592A28-E8FC-43B6-85E5-97CE19F45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5D0806-A2BC-4CB7-8037-8645A7802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E62B302-DEEB-4D5D-9E61-076EB35E5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512F09-73ED-4DB9-BAC8-2D2D0AB4A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71D037-AB49-4501-83CB-4308F203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514D5BC-413E-4E64-BFE9-DF57BD2F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B84300-5FBE-44E0-98F6-A4467D66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41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F4A1F-B39A-47E1-AEF9-384238DF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753301-7721-44AA-8732-D4101BEC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8610DA-F177-4C72-86D4-AC217922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2F83D4-2F52-42DE-BA15-416BD01D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55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98D00A-26A4-40BC-8654-0CABA807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8D6316-D6EB-4DEF-8C1F-F7189A8A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A79998-3354-4934-98AB-CFAF8EF3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35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2F6E7-9BB6-4B17-AB9F-03ABBEAE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ECAD2-E6F8-4B35-970C-BFBE7A39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882FE7-828B-4561-8FE3-5E8CFE526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CFE047-169F-476A-9097-130BEBA8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FAF8B5-21FA-454B-9F58-FDA1D4BC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039F4E-9242-43AF-B7B3-E717E7B6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45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736D0-762B-47E8-84A0-89DFC11E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4DB22CE-73E9-4506-9B93-A162DF016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A141E5-1C85-425B-A965-5278CB003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ED0953-ECDF-45AC-BE17-E3EC3489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D84FC5-3125-42B0-B8D6-EAFE0D8B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84E5AE-5615-42F8-B8D6-802FD606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35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4F1514-D692-4E6C-99E9-2FF92A23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4FCEDE-5D45-4BF4-B3BF-D9CC43009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CD57DA-9BE1-40A2-AF30-CFFDD3279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9C2579-407D-4F20-969E-8C13DD52C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8B8C88-7FC0-4D65-9F26-43CF49FA5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94789-B4FB-4BC9-B445-BB32CCC29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48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ctrTitle"/>
          </p:nvPr>
        </p:nvSpPr>
        <p:spPr>
          <a:xfrm>
            <a:off x="953466" y="1826116"/>
            <a:ext cx="10285067" cy="16572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US" altLang="zh-TW" sz="4000" b="1" dirty="0">
                <a:latin typeface="Arial" panose="020B0604020202020204" pitchFamily="34" charset="0"/>
                <a:cs typeface="Arial" panose="020B0604020202020204" pitchFamily="34" charset="0"/>
              </a:rPr>
              <a:t>Problem D – Fixed-Outline </a:t>
            </a:r>
            <a:r>
              <a:rPr lang="en-US" altLang="zh-TW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Floorplanning</a:t>
            </a:r>
            <a:br>
              <a:rPr lang="en-US" altLang="zh-TW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4000" b="1" dirty="0">
                <a:latin typeface="Arial" panose="020B0604020202020204" pitchFamily="34" charset="0"/>
                <a:cs typeface="Arial" panose="020B0604020202020204" pitchFamily="34" charset="0"/>
              </a:rPr>
              <a:t>with Rectilinear Soft Blocks</a:t>
            </a:r>
            <a:endParaRPr sz="4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Fira Sans"/>
            </a:endParaRPr>
          </a:p>
        </p:txBody>
      </p:sp>
      <p:sp>
        <p:nvSpPr>
          <p:cNvPr id="266" name="Google Shape;266;p33"/>
          <p:cNvSpPr txBox="1">
            <a:spLocks noGrp="1"/>
          </p:cNvSpPr>
          <p:nvPr>
            <p:ph type="subTitle" idx="1"/>
          </p:nvPr>
        </p:nvSpPr>
        <p:spPr>
          <a:xfrm>
            <a:off x="2331733" y="3992343"/>
            <a:ext cx="7528400" cy="187627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/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members: </a:t>
            </a:r>
          </a:p>
          <a:p>
            <a:pPr marL="0" indent="0" algn="ctr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EE4B 108501554</a:t>
            </a:r>
            <a:r>
              <a:rPr lang="zh-TW" alt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陳威呈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 algn="ctr"/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EE4B 108501023</a:t>
            </a:r>
            <a:r>
              <a:rPr lang="zh-TW" alt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李品賢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 algn="ctr"/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EE4B 108501537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蔡雨蓁</a:t>
            </a:r>
          </a:p>
          <a:p>
            <a:pPr marL="0" indent="0" algn="r"/>
            <a:endParaRPr lang="zh-TW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1076296" y="3607835"/>
            <a:ext cx="10039274" cy="100564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 idx="2"/>
          </p:nvPr>
        </p:nvSpPr>
        <p:spPr>
          <a:xfrm flipH="1">
            <a:off x="953467" y="106167"/>
            <a:ext cx="10285200" cy="27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CAD for VLSI  Design Final Project Check Point 1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altLang="zh-TW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3</a:t>
            </a:r>
            <a:endParaRPr lang="zh-TW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內容版面配置區 3"/>
          <p:cNvPicPr>
            <a:picLocks noChangeAspect="1"/>
          </p:cNvPicPr>
          <p:nvPr/>
        </p:nvPicPr>
        <p:blipFill rotWithShape="1">
          <a:blip r:embed="rId3"/>
          <a:srcRect l="67296" t="6505" r="19477" b="60445"/>
          <a:stretch/>
        </p:blipFill>
        <p:spPr>
          <a:xfrm>
            <a:off x="8202774" y="4200518"/>
            <a:ext cx="1238596" cy="1438103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47252B4B-BD7F-43F8-807C-BE326196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100"/>
            <a:ext cx="10515600" cy="888919"/>
          </a:xfrm>
        </p:spPr>
        <p:txBody>
          <a:bodyPr/>
          <a:lstStyle/>
          <a:p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endParaRPr lang="zh-TW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1A4D0B9-5E39-4231-A553-F8062D61FE43}"/>
              </a:ext>
            </a:extLst>
          </p:cNvPr>
          <p:cNvSpPr txBox="1">
            <a:spLocks/>
          </p:cNvSpPr>
          <p:nvPr/>
        </p:nvSpPr>
        <p:spPr>
          <a:xfrm>
            <a:off x="838200" y="1753019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最小化半周長導線總長 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(total half-perimeter </a:t>
            </a:r>
            <a:r>
              <a:rPr lang="en-US" altLang="zh-TW" sz="28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wirelength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, HPWL)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計算方式</a:t>
            </a:r>
            <a:endParaRPr lang="en-US" altLang="zh-TW" sz="2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914400" lvl="2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Total HPWL = ∑ 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模組間曼哈頓距離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* 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模組間連線數量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曼哈頓距離</a:t>
            </a:r>
            <a:endParaRPr lang="en-US" altLang="zh-TW" sz="2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包覆兩模組的最小矩形之中心點之距離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右圖兩點之曼哈頓距離為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a + b = 3 + 3 = 6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866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8041-1564-4A86-B90A-EABFC65C20D3}" type="slidenum">
              <a:rPr lang="zh-TW" altLang="en-US" smtClean="0"/>
              <a:t>9</a:t>
            </a:fld>
            <a:endParaRPr lang="zh-TW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10109770" y="4144909"/>
          <a:ext cx="1461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400">
                  <a:extLst>
                    <a:ext uri="{9D8B030D-6E8A-4147-A177-3AD203B41FA5}">
                      <a16:colId xmlns:a16="http://schemas.microsoft.com/office/drawing/2014/main" val="3626329961"/>
                    </a:ext>
                  </a:extLst>
                </a:gridCol>
                <a:gridCol w="365400">
                  <a:extLst>
                    <a:ext uri="{9D8B030D-6E8A-4147-A177-3AD203B41FA5}">
                      <a16:colId xmlns:a16="http://schemas.microsoft.com/office/drawing/2014/main" val="2132537417"/>
                    </a:ext>
                  </a:extLst>
                </a:gridCol>
                <a:gridCol w="365400">
                  <a:extLst>
                    <a:ext uri="{9D8B030D-6E8A-4147-A177-3AD203B41FA5}">
                      <a16:colId xmlns:a16="http://schemas.microsoft.com/office/drawing/2014/main" val="1800076325"/>
                    </a:ext>
                  </a:extLst>
                </a:gridCol>
                <a:gridCol w="365400">
                  <a:extLst>
                    <a:ext uri="{9D8B030D-6E8A-4147-A177-3AD203B41FA5}">
                      <a16:colId xmlns:a16="http://schemas.microsoft.com/office/drawing/2014/main" val="193027786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67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64712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9803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8861124"/>
                  </a:ext>
                </a:extLst>
              </a:tr>
            </a:tbl>
          </a:graphicData>
        </a:graphic>
      </p:graphicFrame>
      <p:sp>
        <p:nvSpPr>
          <p:cNvPr id="19" name="橢圓 18"/>
          <p:cNvSpPr/>
          <p:nvPr/>
        </p:nvSpPr>
        <p:spPr>
          <a:xfrm>
            <a:off x="11113574" y="441531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10019770" y="551794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肘形接點 20"/>
          <p:cNvCxnSpPr>
            <a:stCxn id="19" idx="4"/>
            <a:endCxn id="20" idx="6"/>
          </p:cNvCxnSpPr>
          <p:nvPr/>
        </p:nvCxnSpPr>
        <p:spPr>
          <a:xfrm rot="5400000">
            <a:off x="10195356" y="4599731"/>
            <a:ext cx="1012632" cy="1003804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9" idx="3"/>
            <a:endCxn id="20" idx="7"/>
          </p:cNvCxnSpPr>
          <p:nvPr/>
        </p:nvCxnSpPr>
        <p:spPr>
          <a:xfrm flipH="1">
            <a:off x="10173410" y="4568957"/>
            <a:ext cx="966524" cy="97535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1799121" y="4871967"/>
            <a:ext cx="30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10109770" y="5847481"/>
            <a:ext cx="1109535" cy="156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1759719" y="4526453"/>
            <a:ext cx="3705" cy="108524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227494" y="4220716"/>
            <a:ext cx="1157151" cy="139364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7940212" y="4904923"/>
            <a:ext cx="1800000" cy="14782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8809662" y="4019569"/>
            <a:ext cx="77" cy="190695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8752069" y="486353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10553562" y="5763894"/>
            <a:ext cx="2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478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47252B4B-BD7F-43F8-807C-BE326196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100"/>
            <a:ext cx="10515600" cy="888919"/>
          </a:xfrm>
        </p:spPr>
        <p:txBody>
          <a:bodyPr/>
          <a:lstStyle/>
          <a:p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Example of calculating the total HPWL</a:t>
            </a:r>
            <a:endParaRPr lang="zh-TW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1A4D0B9-5E39-4231-A553-F8062D61FE43}"/>
              </a:ext>
            </a:extLst>
          </p:cNvPr>
          <p:cNvSpPr txBox="1">
            <a:spLocks/>
          </p:cNvSpPr>
          <p:nvPr/>
        </p:nvSpPr>
        <p:spPr>
          <a:xfrm>
            <a:off x="838200" y="1753019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PAD – module 1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曼哈頓距離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=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(5.5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2)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+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(3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1)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=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5.5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連線數量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=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15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Module 1 – module 2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曼哈頓距離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=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(3.5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2)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+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(7.5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3)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=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6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連線數量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=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Total HPWL = 5.5 * 15 + 6 * 20 = 202.5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05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1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8041-1564-4A86-B90A-EABFC65C20D3}" type="slidenum">
              <a:rPr lang="zh-TW" altLang="en-US" smtClean="0"/>
              <a:t>10</a:t>
            </a:fld>
            <a:endParaRPr lang="zh-TW" altLang="en-US" dirty="0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 rotWithShape="1">
          <a:blip r:embed="rId3"/>
          <a:srcRect r="52787"/>
          <a:stretch/>
        </p:blipFill>
        <p:spPr>
          <a:xfrm>
            <a:off x="8435605" y="1659334"/>
            <a:ext cx="2778727" cy="2160000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 rotWithShape="1">
          <a:blip r:embed="rId3"/>
          <a:srcRect l="47011"/>
          <a:stretch/>
        </p:blipFill>
        <p:spPr>
          <a:xfrm>
            <a:off x="8265626" y="3954271"/>
            <a:ext cx="3118684" cy="2160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116319" y="4093029"/>
            <a:ext cx="1280160" cy="90569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116319" y="4849773"/>
            <a:ext cx="731520" cy="106334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3574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47252B4B-BD7F-43F8-807C-BE326196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100"/>
            <a:ext cx="10515600" cy="888919"/>
          </a:xfrm>
        </p:spPr>
        <p:txBody>
          <a:bodyPr/>
          <a:lstStyle/>
          <a:p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Module shape and location restriction</a:t>
            </a:r>
            <a:endParaRPr lang="zh-TW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1A4D0B9-5E39-4231-A553-F8062D61FE43}"/>
              </a:ext>
            </a:extLst>
          </p:cNvPr>
          <p:cNvSpPr txBox="1">
            <a:spLocks/>
          </p:cNvSpPr>
          <p:nvPr/>
        </p:nvSpPr>
        <p:spPr>
          <a:xfrm>
            <a:off x="838200" y="1753019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簡單直角多邊形 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(simple rectilinear polygon)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邊與矩形座標的軸平行，且轉角為直角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所有邊都不相交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多邊形包圍區域只有一個，且中間無孔洞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最小面積限制 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(minimum area)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模組包圍之面積大於最小面積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7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8041-1564-4A86-B90A-EABFC65C20D3}" type="slidenum">
              <a:rPr lang="zh-TW" altLang="en-US" smtClean="0"/>
              <a:t>11</a:t>
            </a:fld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7761432" y="4234622"/>
            <a:ext cx="3864512" cy="2038315"/>
            <a:chOff x="7761432" y="2449364"/>
            <a:chExt cx="3864512" cy="2038315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1432" y="2449364"/>
              <a:ext cx="3864512" cy="2038315"/>
            </a:xfrm>
            <a:prstGeom prst="rect">
              <a:avLst/>
            </a:prstGeom>
          </p:spPr>
        </p:pic>
        <p:pic>
          <p:nvPicPr>
            <p:cNvPr id="14" name="內容版面配置區 3"/>
            <p:cNvPicPr>
              <a:picLocks noChangeAspect="1"/>
            </p:cNvPicPr>
            <p:nvPr/>
          </p:nvPicPr>
          <p:blipFill rotWithShape="1">
            <a:blip r:embed="rId4"/>
            <a:srcRect l="67296" t="6505" r="19477" b="60445"/>
            <a:stretch/>
          </p:blipFill>
          <p:spPr>
            <a:xfrm>
              <a:off x="7947760" y="2603575"/>
              <a:ext cx="1238596" cy="14381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242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47252B4B-BD7F-43F8-807C-BE326196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100"/>
            <a:ext cx="10515600" cy="888919"/>
          </a:xfrm>
        </p:spPr>
        <p:txBody>
          <a:bodyPr/>
          <a:lstStyle/>
          <a:p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Module shape and location restriction</a:t>
            </a:r>
            <a:endParaRPr lang="zh-TW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1A4D0B9-5E39-4231-A553-F8062D61FE43}"/>
              </a:ext>
            </a:extLst>
          </p:cNvPr>
          <p:cNvSpPr txBox="1">
            <a:spLocks/>
          </p:cNvSpPr>
          <p:nvPr/>
        </p:nvSpPr>
        <p:spPr>
          <a:xfrm>
            <a:off x="838200" y="1753019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高寬比例限制 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(aspect ratio)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可完全包覆模組之矩形長寬比，需介於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0.5 - 2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矩形比例限制 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(rectangle ratio)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模組面積占可完全包覆模組之矩形面積比例，需介於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80%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100%</a:t>
            </a:r>
            <a:endParaRPr lang="zh-TW" altLang="en-US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7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8041-1564-4A86-B90A-EABFC65C20D3}" type="slidenum">
              <a:rPr lang="zh-TW" altLang="en-US" smtClean="0"/>
              <a:t>12</a:t>
            </a:fld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7761432" y="4234622"/>
            <a:ext cx="3864512" cy="2038315"/>
            <a:chOff x="7761432" y="2449364"/>
            <a:chExt cx="3864512" cy="2038315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1432" y="2449364"/>
              <a:ext cx="3864512" cy="2038315"/>
            </a:xfrm>
            <a:prstGeom prst="rect">
              <a:avLst/>
            </a:prstGeom>
          </p:spPr>
        </p:pic>
        <p:pic>
          <p:nvPicPr>
            <p:cNvPr id="17" name="內容版面配置區 3"/>
            <p:cNvPicPr>
              <a:picLocks noChangeAspect="1"/>
            </p:cNvPicPr>
            <p:nvPr/>
          </p:nvPicPr>
          <p:blipFill rotWithShape="1">
            <a:blip r:embed="rId4"/>
            <a:srcRect l="67296" t="6505" r="19477" b="60445"/>
            <a:stretch/>
          </p:blipFill>
          <p:spPr>
            <a:xfrm>
              <a:off x="7947760" y="2603575"/>
              <a:ext cx="1238596" cy="14381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091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188949" y="2575486"/>
          <a:ext cx="10044000" cy="34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3395493240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717078062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518265116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22070740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216813948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321443306"/>
                    </a:ext>
                  </a:extLst>
                </a:gridCol>
              </a:tblGrid>
              <a:tr h="176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模組外型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53898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模組面積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20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30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20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25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27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53972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高寬比例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0.8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(=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4/5)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0.83(=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5/6)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1.5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(=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6/4)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1.2 ( =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6/5)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0.83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(= 5/6)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0451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矩形比例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100%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(=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20/20)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100% (=</a:t>
                      </a:r>
                      <a:r>
                        <a:rPr lang="en-US" altLang="zh-TW" baseline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30/30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)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83.3% (= 20/24)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83.3%</a:t>
                      </a:r>
                      <a:r>
                        <a:rPr lang="en-US" altLang="zh-TW" baseline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(= 25/30)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90%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(=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27/30)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950301"/>
                  </a:ext>
                </a:extLst>
              </a:tr>
            </a:tbl>
          </a:graphicData>
        </a:graphic>
      </p:graphicFrame>
      <p:sp>
        <p:nvSpPr>
          <p:cNvPr id="11" name="標題 1">
            <a:extLst>
              <a:ext uri="{FF2B5EF4-FFF2-40B4-BE49-F238E27FC236}">
                <a16:creationId xmlns:a16="http://schemas.microsoft.com/office/drawing/2014/main" id="{47252B4B-BD7F-43F8-807C-BE326196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100"/>
            <a:ext cx="10515600" cy="888919"/>
          </a:xfrm>
        </p:spPr>
        <p:txBody>
          <a:bodyPr/>
          <a:lstStyle/>
          <a:p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Example of legal module shape </a:t>
            </a:r>
            <a:endParaRPr lang="zh-TW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1A4D0B9-5E39-4231-A553-F8062D61FE43}"/>
              </a:ext>
            </a:extLst>
          </p:cNvPr>
          <p:cNvSpPr txBox="1">
            <a:spLocks/>
          </p:cNvSpPr>
          <p:nvPr/>
        </p:nvSpPr>
        <p:spPr>
          <a:xfrm>
            <a:off x="838200" y="1753019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假設此模組之最小面積限制為</a:t>
            </a:r>
            <a:r>
              <a:rPr lang="en-US" altLang="zh-TW" sz="2800" dirty="0"/>
              <a:t>20</a:t>
            </a:r>
            <a:endParaRPr lang="zh-TW" alt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altLang="zh-TW" sz="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7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8041-1564-4A86-B90A-EABFC65C20D3}" type="slidenum">
              <a:rPr lang="zh-TW" altLang="en-US" smtClean="0"/>
              <a:t>13</a:t>
            </a:fld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3"/>
          <a:srcRect l="82860" t="14879" r="1870" b="57707"/>
          <a:stretch/>
        </p:blipFill>
        <p:spPr>
          <a:xfrm>
            <a:off x="9650481" y="2877804"/>
            <a:ext cx="1429789" cy="1192877"/>
          </a:xfrm>
          <a:prstGeom prst="rect">
            <a:avLst/>
          </a:prstGeo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 rotWithShape="1">
          <a:blip r:embed="rId3"/>
          <a:srcRect l="67296" t="6505" r="19477" b="60445"/>
          <a:stretch/>
        </p:blipFill>
        <p:spPr>
          <a:xfrm>
            <a:off x="7973486" y="2711072"/>
            <a:ext cx="1238596" cy="1438103"/>
          </a:xfrm>
          <a:prstGeom prst="rect">
            <a:avLst/>
          </a:prstGeom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 rotWithShape="1">
          <a:blip r:embed="rId3"/>
          <a:srcRect l="52648" t="6409" r="36344" b="60255"/>
          <a:stretch/>
        </p:blipFill>
        <p:spPr>
          <a:xfrm>
            <a:off x="6336838" y="2698604"/>
            <a:ext cx="1030779" cy="1450571"/>
          </a:xfrm>
          <a:prstGeom prst="rect">
            <a:avLst/>
          </a:prstGeom>
        </p:spPr>
      </p:pic>
      <p:pic>
        <p:nvPicPr>
          <p:cNvPr id="13" name="內容版面配置區 3"/>
          <p:cNvPicPr>
            <a:picLocks noChangeAspect="1"/>
          </p:cNvPicPr>
          <p:nvPr/>
        </p:nvPicPr>
        <p:blipFill rotWithShape="1">
          <a:blip r:embed="rId3"/>
          <a:srcRect l="33266" t="13796" r="50799" b="57644"/>
          <a:stretch/>
        </p:blipFill>
        <p:spPr>
          <a:xfrm>
            <a:off x="4313795" y="2877804"/>
            <a:ext cx="1492134" cy="1242753"/>
          </a:xfrm>
          <a:prstGeom prst="rect">
            <a:avLst/>
          </a:prstGeom>
        </p:spPr>
      </p:pic>
      <p:pic>
        <p:nvPicPr>
          <p:cNvPr id="14" name="內容版面配置區 3"/>
          <p:cNvPicPr>
            <a:picLocks noChangeAspect="1"/>
          </p:cNvPicPr>
          <p:nvPr/>
        </p:nvPicPr>
        <p:blipFill rotWithShape="1">
          <a:blip r:embed="rId3"/>
          <a:srcRect l="17701" t="17172" r="69249" b="60094"/>
          <a:stretch/>
        </p:blipFill>
        <p:spPr>
          <a:xfrm>
            <a:off x="2699100" y="3004574"/>
            <a:ext cx="1221972" cy="98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9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47252B4B-BD7F-43F8-807C-BE326196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100"/>
            <a:ext cx="10515600" cy="888919"/>
          </a:xfrm>
        </p:spPr>
        <p:txBody>
          <a:bodyPr/>
          <a:lstStyle/>
          <a:p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Example of illegal module shape </a:t>
            </a:r>
            <a:endParaRPr lang="zh-TW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1A4D0B9-5E39-4231-A553-F8062D61FE43}"/>
              </a:ext>
            </a:extLst>
          </p:cNvPr>
          <p:cNvSpPr txBox="1">
            <a:spLocks/>
          </p:cNvSpPr>
          <p:nvPr/>
        </p:nvSpPr>
        <p:spPr>
          <a:xfrm>
            <a:off x="838200" y="1753019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假設此模組之最小面積限制為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altLang="zh-TW" sz="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7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8041-1564-4A86-B90A-EABFC65C20D3}" type="slidenum">
              <a:rPr lang="zh-TW" altLang="en-US" smtClean="0"/>
              <a:t>14</a:t>
            </a:fld>
            <a:endParaRPr lang="zh-TW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420099" y="2561352"/>
          <a:ext cx="113760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804884238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209868595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558948662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1647621421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1803305838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543754251"/>
                    </a:ext>
                  </a:extLst>
                </a:gridCol>
              </a:tblGrid>
              <a:tr h="24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模組外型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789062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不合法</a:t>
                      </a:r>
                      <a:endParaRPr lang="en-US" altLang="zh-TW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原因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多邊形包圍的區域中間有孔洞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多邊形包圍的區域超過一個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可變形模組的面積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(18)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不足最小面積限制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(20)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高寬比例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(10/2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=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5)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違反限制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(0.5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2)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矩形比例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(20/36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=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55.6%)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違反限制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(80%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100%)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597673"/>
                  </a:ext>
                </a:extLst>
              </a:tr>
            </a:tbl>
          </a:graphicData>
        </a:graphic>
      </p:graphicFrame>
      <p:pic>
        <p:nvPicPr>
          <p:cNvPr id="16" name="內容版面配置區 3"/>
          <p:cNvPicPr>
            <a:picLocks noChangeAspect="1"/>
          </p:cNvPicPr>
          <p:nvPr/>
        </p:nvPicPr>
        <p:blipFill rotWithShape="1">
          <a:blip r:embed="rId3"/>
          <a:srcRect l="82212" t="24908" r="4636" b="44908"/>
          <a:stretch/>
        </p:blipFill>
        <p:spPr>
          <a:xfrm>
            <a:off x="10158160" y="3175466"/>
            <a:ext cx="1325880" cy="1313411"/>
          </a:xfrm>
          <a:prstGeom prst="rect">
            <a:avLst/>
          </a:prstGeom>
        </p:spPr>
      </p:pic>
      <p:pic>
        <p:nvPicPr>
          <p:cNvPr id="17" name="內容版面配置區 3"/>
          <p:cNvPicPr>
            <a:picLocks noChangeAspect="1"/>
          </p:cNvPicPr>
          <p:nvPr/>
        </p:nvPicPr>
        <p:blipFill rotWithShape="1">
          <a:blip r:embed="rId3"/>
          <a:srcRect l="68003" t="5741" r="26885" b="45545"/>
          <a:stretch/>
        </p:blipFill>
        <p:spPr>
          <a:xfrm>
            <a:off x="8472061" y="2724841"/>
            <a:ext cx="515389" cy="2119746"/>
          </a:xfrm>
          <a:prstGeom prst="rect">
            <a:avLst/>
          </a:prstGeom>
        </p:spPr>
      </p:pic>
      <p:pic>
        <p:nvPicPr>
          <p:cNvPr id="18" name="內容版面配置區 3"/>
          <p:cNvPicPr>
            <a:picLocks noChangeAspect="1"/>
          </p:cNvPicPr>
          <p:nvPr/>
        </p:nvPicPr>
        <p:blipFill rotWithShape="1">
          <a:blip r:embed="rId3"/>
          <a:srcRect l="49340" t="33855" r="39281" b="44557"/>
          <a:stretch/>
        </p:blipFill>
        <p:spPr>
          <a:xfrm>
            <a:off x="6108099" y="3362501"/>
            <a:ext cx="1147156" cy="939339"/>
          </a:xfrm>
          <a:prstGeom prst="rect">
            <a:avLst/>
          </a:prstGeom>
        </p:spPr>
      </p:pic>
      <p:pic>
        <p:nvPicPr>
          <p:cNvPr id="19" name="內容版面配置區 3"/>
          <p:cNvPicPr>
            <a:picLocks noChangeAspect="1"/>
          </p:cNvPicPr>
          <p:nvPr/>
        </p:nvPicPr>
        <p:blipFill rotWithShape="1">
          <a:blip r:embed="rId3"/>
          <a:srcRect l="25937" t="12203" r="54233" b="42329"/>
          <a:stretch/>
        </p:blipFill>
        <p:spPr>
          <a:xfrm>
            <a:off x="3590415" y="2795499"/>
            <a:ext cx="1999210" cy="1978430"/>
          </a:xfrm>
          <a:prstGeom prst="rect">
            <a:avLst/>
          </a:prstGeom>
        </p:spPr>
      </p:pic>
      <p:pic>
        <p:nvPicPr>
          <p:cNvPr id="20" name="內容版面配置區 3"/>
          <p:cNvPicPr>
            <a:picLocks noChangeAspect="1"/>
          </p:cNvPicPr>
          <p:nvPr/>
        </p:nvPicPr>
        <p:blipFill rotWithShape="1">
          <a:blip r:embed="rId3"/>
          <a:srcRect l="10243" t="24653" r="76358" b="44589"/>
          <a:stretch/>
        </p:blipFill>
        <p:spPr>
          <a:xfrm>
            <a:off x="1849587" y="3162995"/>
            <a:ext cx="1350819" cy="133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89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47252B4B-BD7F-43F8-807C-BE326196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100"/>
            <a:ext cx="10515600" cy="1325563"/>
          </a:xfrm>
        </p:spPr>
        <p:txBody>
          <a:bodyPr/>
          <a:lstStyle/>
          <a:p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1A4D0B9-5E39-4231-A553-F8062D61FE43}"/>
              </a:ext>
            </a:extLst>
          </p:cNvPr>
          <p:cNvSpPr txBox="1">
            <a:spLocks/>
          </p:cNvSpPr>
          <p:nvPr/>
        </p:nvSpPr>
        <p:spPr>
          <a:xfrm>
            <a:off x="838200" y="1753019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Example of input/output formats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rules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70008E-8B71-4336-9D4C-E4D60285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C5F3805-C901-4641-A1CD-D21A1B932142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49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68D364-AD0C-8226-D732-4E12B38E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Input Format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AA6C2-8E03-283E-3478-FE1672DC1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332" y="2020233"/>
            <a:ext cx="8405817" cy="32732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晶片輪廓的寬度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與高度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，左下角座標為 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(0, 0)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可變形模組的數量、名稱、需求的最小面積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55B833-F15A-29AA-E81D-68D16EDBB1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" t="1040" r="699"/>
          <a:stretch/>
        </p:blipFill>
        <p:spPr>
          <a:xfrm>
            <a:off x="10097460" y="2020233"/>
            <a:ext cx="1676010" cy="151315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42A7E3B-537E-6CAF-CA18-70262D40A2FC}"/>
              </a:ext>
            </a:extLst>
          </p:cNvPr>
          <p:cNvSpPr txBox="1"/>
          <p:nvPr/>
        </p:nvSpPr>
        <p:spPr>
          <a:xfrm>
            <a:off x="10699455" y="3653046"/>
            <a:ext cx="472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967E6D-E3B3-9A89-A233-0370CCEFD789}"/>
              </a:ext>
            </a:extLst>
          </p:cNvPr>
          <p:cNvSpPr txBox="1"/>
          <p:nvPr/>
        </p:nvSpPr>
        <p:spPr>
          <a:xfrm>
            <a:off x="9600159" y="2548179"/>
            <a:ext cx="472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555F34-6744-2BFC-BD60-A42BB5545383}"/>
              </a:ext>
            </a:extLst>
          </p:cNvPr>
          <p:cNvSpPr txBox="1"/>
          <p:nvPr/>
        </p:nvSpPr>
        <p:spPr>
          <a:xfrm>
            <a:off x="9214152" y="3559630"/>
            <a:ext cx="792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(0, 0)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29F8E9A-E6B0-A3CC-FD84-D9F421D47E88}"/>
              </a:ext>
            </a:extLst>
          </p:cNvPr>
          <p:cNvCxnSpPr/>
          <p:nvPr/>
        </p:nvCxnSpPr>
        <p:spPr>
          <a:xfrm flipV="1">
            <a:off x="9911157" y="3539204"/>
            <a:ext cx="161022" cy="105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圖: 接點 12">
            <a:extLst>
              <a:ext uri="{FF2B5EF4-FFF2-40B4-BE49-F238E27FC236}">
                <a16:creationId xmlns:a16="http://schemas.microsoft.com/office/drawing/2014/main" id="{D4DD0D24-13C0-7B53-7464-4AE0FD9FFBB0}"/>
              </a:ext>
            </a:extLst>
          </p:cNvPr>
          <p:cNvSpPr/>
          <p:nvPr/>
        </p:nvSpPr>
        <p:spPr>
          <a:xfrm>
            <a:off x="10072902" y="3466856"/>
            <a:ext cx="86126" cy="8995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6656BB78-4A98-8B2B-2971-BDF7306CA5D2}"/>
              </a:ext>
            </a:extLst>
          </p:cNvPr>
          <p:cNvGrpSpPr/>
          <p:nvPr/>
        </p:nvGrpSpPr>
        <p:grpSpPr>
          <a:xfrm>
            <a:off x="1585963" y="4713923"/>
            <a:ext cx="5884863" cy="888107"/>
            <a:chOff x="1564034" y="2995584"/>
            <a:chExt cx="6318601" cy="977789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F56B5B70-C159-45B8-6F4A-FF8A031C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4034" y="2995584"/>
              <a:ext cx="4150051" cy="977789"/>
            </a:xfrm>
            <a:prstGeom prst="rect">
              <a:avLst/>
            </a:prstGeom>
            <a:ln w="12700" cap="sq">
              <a:solidFill>
                <a:srgbClr val="000000"/>
              </a:solidFill>
              <a:miter lim="800000"/>
            </a:ln>
            <a:effectLst/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ECA6EA38-96D5-071F-B6B6-3FCBFE00A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6259" y="2996137"/>
              <a:ext cx="1936376" cy="977236"/>
            </a:xfrm>
            <a:prstGeom prst="rect">
              <a:avLst/>
            </a:prstGeom>
            <a:ln w="12700" cap="sq">
              <a:solidFill>
                <a:srgbClr val="000000"/>
              </a:solidFill>
              <a:miter lim="800000"/>
            </a:ln>
            <a:effectLst/>
          </p:spPr>
        </p:pic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A3377D0F-F939-AABC-569A-7BE222DF9E45}"/>
              </a:ext>
            </a:extLst>
          </p:cNvPr>
          <p:cNvGrpSpPr/>
          <p:nvPr/>
        </p:nvGrpSpPr>
        <p:grpSpPr>
          <a:xfrm>
            <a:off x="1585963" y="2925423"/>
            <a:ext cx="4700641" cy="340730"/>
            <a:chOff x="1204963" y="2218634"/>
            <a:chExt cx="4700641" cy="340730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7315A25C-DC13-0194-84E9-8A3133C99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03425" y="2218634"/>
              <a:ext cx="1202179" cy="329486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D8302A3D-E536-E423-453A-163D35230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4963" y="2229878"/>
              <a:ext cx="3245438" cy="329486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15C7F44-5FFF-C859-02E6-C2B1FFE415C4}"/>
              </a:ext>
            </a:extLst>
          </p:cNvPr>
          <p:cNvCxnSpPr>
            <a:cxnSpLocks/>
          </p:cNvCxnSpPr>
          <p:nvPr/>
        </p:nvCxnSpPr>
        <p:spPr>
          <a:xfrm>
            <a:off x="9911157" y="2020233"/>
            <a:ext cx="0" cy="1491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7231D06-E206-575B-F65E-9D8C078E1F36}"/>
              </a:ext>
            </a:extLst>
          </p:cNvPr>
          <p:cNvCxnSpPr>
            <a:cxnSpLocks/>
          </p:cNvCxnSpPr>
          <p:nvPr/>
        </p:nvCxnSpPr>
        <p:spPr>
          <a:xfrm flipH="1">
            <a:off x="10115965" y="3701823"/>
            <a:ext cx="16575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C602C9C8-910A-A132-8D67-A77A333CC1BB}"/>
              </a:ext>
            </a:extLst>
          </p:cNvPr>
          <p:cNvSpPr/>
          <p:nvPr/>
        </p:nvSpPr>
        <p:spPr>
          <a:xfrm>
            <a:off x="3075815" y="4713923"/>
            <a:ext cx="2350547" cy="2681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DA38D12-F7D7-DE67-E2B6-CEA584B0A7AC}"/>
              </a:ext>
            </a:extLst>
          </p:cNvPr>
          <p:cNvSpPr/>
          <p:nvPr/>
        </p:nvSpPr>
        <p:spPr>
          <a:xfrm>
            <a:off x="1492549" y="5016377"/>
            <a:ext cx="1961852" cy="2681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C6BF908-9C89-89FD-7AC2-925782361DB7}"/>
              </a:ext>
            </a:extLst>
          </p:cNvPr>
          <p:cNvSpPr/>
          <p:nvPr/>
        </p:nvSpPr>
        <p:spPr>
          <a:xfrm>
            <a:off x="3518549" y="5023876"/>
            <a:ext cx="1435070" cy="2681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8CF78F-3B55-41F4-9DD8-E49F5930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32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27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D0D82-1CC4-3B95-47CB-5C555137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Input Format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76BAC3-9222-7A5B-6359-08E782087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3802"/>
            <a:ext cx="9795932" cy="427072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固定外形模組的數量、名稱、寬度、高度與左下角座標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有連線關係的模組對數量及模組之間的連線數量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2AD15A2-8F47-30B4-6631-BF69A41E6E0A}"/>
              </a:ext>
            </a:extLst>
          </p:cNvPr>
          <p:cNvGrpSpPr/>
          <p:nvPr/>
        </p:nvGrpSpPr>
        <p:grpSpPr>
          <a:xfrm>
            <a:off x="1254885" y="2581086"/>
            <a:ext cx="8724766" cy="964063"/>
            <a:chOff x="1254886" y="2412753"/>
            <a:chExt cx="8724766" cy="964063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BD26E446-1EB8-6D7F-0988-071D394F1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4886" y="2412753"/>
              <a:ext cx="6549169" cy="964063"/>
            </a:xfrm>
            <a:prstGeom prst="rect">
              <a:avLst/>
            </a:prstGeom>
            <a:ln w="12700" cap="sq">
              <a:solidFill>
                <a:srgbClr val="000000"/>
              </a:solidFill>
              <a:miter lim="800000"/>
            </a:ln>
            <a:effectLst/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7E85C9D3-18BE-A876-7059-02EDFF1BF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9697" y="2412753"/>
              <a:ext cx="1939955" cy="964063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D4FA7BF6-0D4F-9331-2AC9-12F7FE865645}"/>
              </a:ext>
            </a:extLst>
          </p:cNvPr>
          <p:cNvGrpSpPr/>
          <p:nvPr/>
        </p:nvGrpSpPr>
        <p:grpSpPr>
          <a:xfrm>
            <a:off x="1254885" y="4583589"/>
            <a:ext cx="10591374" cy="1356245"/>
            <a:chOff x="1254886" y="4000963"/>
            <a:chExt cx="10591374" cy="135624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C0E0B2B4-B9CA-510C-B961-DF83F4650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3044" y="4000963"/>
              <a:ext cx="3733216" cy="135624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0660F36-116A-8876-C588-AD59A751D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4886" y="4000963"/>
              <a:ext cx="5007081" cy="888106"/>
            </a:xfrm>
            <a:prstGeom prst="rect">
              <a:avLst/>
            </a:prstGeom>
            <a:ln w="12700" cap="sq">
              <a:solidFill>
                <a:srgbClr val="000000"/>
              </a:solidFill>
              <a:miter lim="800000"/>
            </a:ln>
            <a:effectLst/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7310A9D-BC4E-77A9-A4C4-604AD3089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79135" y="4000963"/>
              <a:ext cx="1517728" cy="1060505"/>
            </a:xfrm>
            <a:prstGeom prst="rect">
              <a:avLst/>
            </a:prstGeom>
            <a:ln w="12700" cap="sq">
              <a:solidFill>
                <a:schemeClr val="tx1"/>
              </a:solidFill>
              <a:miter lim="800000"/>
            </a:ln>
            <a:effectLst/>
          </p:spPr>
        </p:pic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A738CE01-8A11-F395-3AA0-D5C1BADE6F64}"/>
              </a:ext>
            </a:extLst>
          </p:cNvPr>
          <p:cNvSpPr/>
          <p:nvPr/>
        </p:nvSpPr>
        <p:spPr>
          <a:xfrm>
            <a:off x="2931087" y="2589298"/>
            <a:ext cx="2496046" cy="2828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1E54F4-07CB-343E-0A22-2ED9255246D1}"/>
              </a:ext>
            </a:extLst>
          </p:cNvPr>
          <p:cNvSpPr/>
          <p:nvPr/>
        </p:nvSpPr>
        <p:spPr>
          <a:xfrm>
            <a:off x="1254885" y="2928683"/>
            <a:ext cx="2097916" cy="2379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669CD7-888B-1B51-6958-14F8F55A80CC}"/>
              </a:ext>
            </a:extLst>
          </p:cNvPr>
          <p:cNvSpPr/>
          <p:nvPr/>
        </p:nvSpPr>
        <p:spPr>
          <a:xfrm>
            <a:off x="3423801" y="2965429"/>
            <a:ext cx="1537666" cy="20125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1CBC72-7695-EC87-A3B9-DC806590A6A6}"/>
              </a:ext>
            </a:extLst>
          </p:cNvPr>
          <p:cNvSpPr/>
          <p:nvPr/>
        </p:nvSpPr>
        <p:spPr>
          <a:xfrm>
            <a:off x="5032466" y="2938851"/>
            <a:ext cx="2771587" cy="20125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FB0A92-EB52-4C22-5113-D29BCC4C469E}"/>
              </a:ext>
            </a:extLst>
          </p:cNvPr>
          <p:cNvSpPr/>
          <p:nvPr/>
        </p:nvSpPr>
        <p:spPr>
          <a:xfrm>
            <a:off x="2710650" y="4583589"/>
            <a:ext cx="2149218" cy="2367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2470F39-37DF-E096-3050-3A8E6E76A3BD}"/>
              </a:ext>
            </a:extLst>
          </p:cNvPr>
          <p:cNvSpPr/>
          <p:nvPr/>
        </p:nvSpPr>
        <p:spPr>
          <a:xfrm>
            <a:off x="4170839" y="4927805"/>
            <a:ext cx="2001361" cy="2367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56C85816-1BFF-411D-9A48-2FAB5BDB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7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5349B5-43C4-B2BF-0838-967A2A70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Input Format Example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F35EF4C-FA2E-7E9F-C08C-C11CBB640AF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l="1170" t="1905" r="1061" b="2122"/>
          <a:stretch/>
        </p:blipFill>
        <p:spPr>
          <a:xfrm>
            <a:off x="1507682" y="2151887"/>
            <a:ext cx="6689725" cy="4081462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/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B8747A8-B9EF-E1D8-8961-1E4402ABAF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4" t="1359" r="65154" b="1917"/>
          <a:stretch/>
        </p:blipFill>
        <p:spPr>
          <a:xfrm>
            <a:off x="8197409" y="2151458"/>
            <a:ext cx="2486669" cy="4081891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/>
        </p:spPr>
      </p:pic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FF9C84DF-CC0E-BFDC-3386-CC4DF04428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07921" y="1617247"/>
          <a:ext cx="917615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9131">
                  <a:extLst>
                    <a:ext uri="{9D8B030D-6E8A-4147-A177-3AD203B41FA5}">
                      <a16:colId xmlns:a16="http://schemas.microsoft.com/office/drawing/2014/main" val="3553141226"/>
                    </a:ext>
                  </a:extLst>
                </a:gridCol>
                <a:gridCol w="2497027">
                  <a:extLst>
                    <a:ext uri="{9D8B030D-6E8A-4147-A177-3AD203B41FA5}">
                      <a16:colId xmlns:a16="http://schemas.microsoft.com/office/drawing/2014/main" val="2824435996"/>
                    </a:ext>
                  </a:extLst>
                </a:gridCol>
              </a:tblGrid>
              <a:tr h="4407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完整格式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測試範例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50030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CFEE3E9-5270-F42B-BFA4-25FA0F5FAF86}"/>
              </a:ext>
            </a:extLst>
          </p:cNvPr>
          <p:cNvSpPr/>
          <p:nvPr/>
        </p:nvSpPr>
        <p:spPr>
          <a:xfrm>
            <a:off x="1422825" y="2125088"/>
            <a:ext cx="693019" cy="31841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DF8EEC-4766-121B-4D73-E74899192AD4}"/>
              </a:ext>
            </a:extLst>
          </p:cNvPr>
          <p:cNvSpPr/>
          <p:nvPr/>
        </p:nvSpPr>
        <p:spPr>
          <a:xfrm>
            <a:off x="1422824" y="2510882"/>
            <a:ext cx="1653213" cy="30346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4535B3-5C73-8C28-1225-3EC2DE6C30AB}"/>
              </a:ext>
            </a:extLst>
          </p:cNvPr>
          <p:cNvSpPr/>
          <p:nvPr/>
        </p:nvSpPr>
        <p:spPr>
          <a:xfrm>
            <a:off x="1422824" y="3703314"/>
            <a:ext cx="1653213" cy="30346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539ECBC-B76B-08C0-811C-0BFC58F8FCC5}"/>
              </a:ext>
            </a:extLst>
          </p:cNvPr>
          <p:cNvSpPr/>
          <p:nvPr/>
        </p:nvSpPr>
        <p:spPr>
          <a:xfrm>
            <a:off x="1422825" y="5028357"/>
            <a:ext cx="1566586" cy="30346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D7E0C81-132A-3972-144D-BBDD16CB19B0}"/>
              </a:ext>
            </a:extLst>
          </p:cNvPr>
          <p:cNvSpPr/>
          <p:nvPr/>
        </p:nvSpPr>
        <p:spPr>
          <a:xfrm>
            <a:off x="8197409" y="2192464"/>
            <a:ext cx="693019" cy="31841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526BE32-E631-F743-83F0-8A676AF9663D}"/>
              </a:ext>
            </a:extLst>
          </p:cNvPr>
          <p:cNvSpPr/>
          <p:nvPr/>
        </p:nvSpPr>
        <p:spPr>
          <a:xfrm>
            <a:off x="8197409" y="2551887"/>
            <a:ext cx="1799193" cy="2941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D668403-D3C0-B355-E564-4E10224DF4A4}"/>
              </a:ext>
            </a:extLst>
          </p:cNvPr>
          <p:cNvSpPr/>
          <p:nvPr/>
        </p:nvSpPr>
        <p:spPr>
          <a:xfrm>
            <a:off x="8197409" y="3703314"/>
            <a:ext cx="1876195" cy="30346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67655F-1077-EF28-1EA7-81B15314DC71}"/>
              </a:ext>
            </a:extLst>
          </p:cNvPr>
          <p:cNvSpPr/>
          <p:nvPr/>
        </p:nvSpPr>
        <p:spPr>
          <a:xfrm>
            <a:off x="8197408" y="4828064"/>
            <a:ext cx="1799193" cy="30346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7E699C-DB81-459F-AF01-497A6E47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92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47252B4B-BD7F-43F8-807C-BE326196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100"/>
            <a:ext cx="10515600" cy="1325563"/>
          </a:xfrm>
        </p:spPr>
        <p:txBody>
          <a:bodyPr/>
          <a:lstStyle/>
          <a:p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1A4D0B9-5E39-4231-A553-F8062D61FE43}"/>
              </a:ext>
            </a:extLst>
          </p:cNvPr>
          <p:cNvSpPr txBox="1">
            <a:spLocks/>
          </p:cNvSpPr>
          <p:nvPr/>
        </p:nvSpPr>
        <p:spPr>
          <a:xfrm>
            <a:off x="838200" y="1753019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Problem formation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Example of input/output formats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Evaluation rules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7086C7-7EA5-45D0-9740-1F2856C5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5546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9F1239-A5A7-2FBD-A98C-5ED12E07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Output Format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19029-DAB4-DC23-A216-F2B62F58E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641865"/>
            <a:ext cx="9279466" cy="427072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半周長導線總長（精確度到小數點後一位）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所有可變形模組數量及被決定的外形與位置資訊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TW" altLang="en-US" sz="293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使用模組的外形轉角座標表示</a:t>
            </a:r>
            <a:endParaRPr lang="en-US" altLang="zh-TW" sz="293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TW" altLang="en-US" sz="293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按照順時針順序以點列表格式描述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FFED86B-63ED-603F-5922-87F8EA4A3B29}"/>
              </a:ext>
            </a:extLst>
          </p:cNvPr>
          <p:cNvGrpSpPr/>
          <p:nvPr/>
        </p:nvGrpSpPr>
        <p:grpSpPr>
          <a:xfrm>
            <a:off x="1458451" y="2454707"/>
            <a:ext cx="4152086" cy="375725"/>
            <a:chOff x="1289118" y="2380684"/>
            <a:chExt cx="4152086" cy="37572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CD05B19-6565-1F21-9742-82BE2D279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9118" y="2380684"/>
              <a:ext cx="2208532" cy="375725"/>
            </a:xfrm>
            <a:prstGeom prst="rect">
              <a:avLst/>
            </a:prstGeom>
            <a:ln w="12700" cap="sq">
              <a:solidFill>
                <a:srgbClr val="000000"/>
              </a:solidFill>
              <a:miter lim="800000"/>
            </a:ln>
            <a:effectLst/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FE9E2A9-EE80-332A-58B1-CAF8CBF7D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5367" y="2380684"/>
              <a:ext cx="1695837" cy="375724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</p:pic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4EC8FA15-A711-A07E-3E3D-D6EAAA916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863" y="4604814"/>
            <a:ext cx="4083260" cy="162568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6633857-835D-E5EC-72A9-FE302BADB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7078" y="3749056"/>
            <a:ext cx="736758" cy="2507565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CF3C947-FCDF-7E0A-D07B-2A75C6956B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32" t="398" r="1"/>
          <a:stretch/>
        </p:blipFill>
        <p:spPr>
          <a:xfrm>
            <a:off x="9064246" y="3847169"/>
            <a:ext cx="2742521" cy="2409452"/>
          </a:xfrm>
          <a:prstGeom prst="rect">
            <a:avLst/>
          </a:prstGeom>
        </p:spPr>
      </p:pic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FE9FCE78-0BFA-7336-AEF7-828D1A1E9CE1}"/>
              </a:ext>
            </a:extLst>
          </p:cNvPr>
          <p:cNvSpPr/>
          <p:nvPr/>
        </p:nvSpPr>
        <p:spPr>
          <a:xfrm>
            <a:off x="9039753" y="5850124"/>
            <a:ext cx="81447" cy="849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流程圖: 接點 14">
            <a:extLst>
              <a:ext uri="{FF2B5EF4-FFF2-40B4-BE49-F238E27FC236}">
                <a16:creationId xmlns:a16="http://schemas.microsoft.com/office/drawing/2014/main" id="{8363C6DA-5E84-ECA5-C368-2D2DFEE8D3F3}"/>
              </a:ext>
            </a:extLst>
          </p:cNvPr>
          <p:cNvSpPr/>
          <p:nvPr/>
        </p:nvSpPr>
        <p:spPr>
          <a:xfrm>
            <a:off x="9051999" y="4526909"/>
            <a:ext cx="81447" cy="849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流程圖: 接點 15">
            <a:extLst>
              <a:ext uri="{FF2B5EF4-FFF2-40B4-BE49-F238E27FC236}">
                <a16:creationId xmlns:a16="http://schemas.microsoft.com/office/drawing/2014/main" id="{BB64EE94-7D98-A792-7ED1-DEFA695AA1D9}"/>
              </a:ext>
            </a:extLst>
          </p:cNvPr>
          <p:cNvSpPr/>
          <p:nvPr/>
        </p:nvSpPr>
        <p:spPr>
          <a:xfrm>
            <a:off x="9701734" y="4506082"/>
            <a:ext cx="81447" cy="849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流程圖: 接點 16">
            <a:extLst>
              <a:ext uri="{FF2B5EF4-FFF2-40B4-BE49-F238E27FC236}">
                <a16:creationId xmlns:a16="http://schemas.microsoft.com/office/drawing/2014/main" id="{84C5910E-E98C-66F5-1FBC-184A638B9C9E}"/>
              </a:ext>
            </a:extLst>
          </p:cNvPr>
          <p:cNvSpPr/>
          <p:nvPr/>
        </p:nvSpPr>
        <p:spPr>
          <a:xfrm>
            <a:off x="9733979" y="3837647"/>
            <a:ext cx="81447" cy="849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5CED1DF1-4B20-7C6B-47C4-24AC207D97FD}"/>
              </a:ext>
            </a:extLst>
          </p:cNvPr>
          <p:cNvSpPr/>
          <p:nvPr/>
        </p:nvSpPr>
        <p:spPr>
          <a:xfrm>
            <a:off x="10394782" y="3845902"/>
            <a:ext cx="81447" cy="849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8CFAB69F-48A5-880F-6649-0A90AA96CEA8}"/>
              </a:ext>
            </a:extLst>
          </p:cNvPr>
          <p:cNvSpPr/>
          <p:nvPr/>
        </p:nvSpPr>
        <p:spPr>
          <a:xfrm>
            <a:off x="10689127" y="5850124"/>
            <a:ext cx="81447" cy="849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流程圖: 接點 19">
            <a:extLst>
              <a:ext uri="{FF2B5EF4-FFF2-40B4-BE49-F238E27FC236}">
                <a16:creationId xmlns:a16="http://schemas.microsoft.com/office/drawing/2014/main" id="{61A44777-579B-F013-9B70-A4FFE46DF69C}"/>
              </a:ext>
            </a:extLst>
          </p:cNvPr>
          <p:cNvSpPr/>
          <p:nvPr/>
        </p:nvSpPr>
        <p:spPr>
          <a:xfrm>
            <a:off x="10394782" y="4189740"/>
            <a:ext cx="81447" cy="849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流程圖: 接點 20">
            <a:extLst>
              <a:ext uri="{FF2B5EF4-FFF2-40B4-BE49-F238E27FC236}">
                <a16:creationId xmlns:a16="http://schemas.microsoft.com/office/drawing/2014/main" id="{03462272-BFBF-434F-192E-301A72BB7BC8}"/>
              </a:ext>
            </a:extLst>
          </p:cNvPr>
          <p:cNvSpPr/>
          <p:nvPr/>
        </p:nvSpPr>
        <p:spPr>
          <a:xfrm>
            <a:off x="10729850" y="4189740"/>
            <a:ext cx="81447" cy="849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CB15A904-0FBA-703A-D51B-C44ECE60E870}"/>
              </a:ext>
            </a:extLst>
          </p:cNvPr>
          <p:cNvSpPr/>
          <p:nvPr/>
        </p:nvSpPr>
        <p:spPr>
          <a:xfrm>
            <a:off x="9466780" y="5196105"/>
            <a:ext cx="928002" cy="400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GPU 8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0B8EBB7-601A-91DF-24F7-223F3F2A68CE}"/>
              </a:ext>
            </a:extLst>
          </p:cNvPr>
          <p:cNvSpPr txBox="1"/>
          <p:nvPr/>
        </p:nvSpPr>
        <p:spPr>
          <a:xfrm>
            <a:off x="8448152" y="5488942"/>
            <a:ext cx="749143" cy="377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(0,1)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AC49837-8B16-F33F-1A5F-FD43C9B126AB}"/>
              </a:ext>
            </a:extLst>
          </p:cNvPr>
          <p:cNvSpPr txBox="1"/>
          <p:nvPr/>
        </p:nvSpPr>
        <p:spPr>
          <a:xfrm>
            <a:off x="8448152" y="4506082"/>
            <a:ext cx="749143" cy="377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(0,5)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44036E2-2B15-16B1-5CEB-541DC0A5DCF4}"/>
              </a:ext>
            </a:extLst>
          </p:cNvPr>
          <p:cNvSpPr txBox="1"/>
          <p:nvPr/>
        </p:nvSpPr>
        <p:spPr>
          <a:xfrm>
            <a:off x="9410519" y="4543821"/>
            <a:ext cx="749143" cy="377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(2,5)</a:t>
            </a:r>
            <a:endParaRPr lang="zh-TW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0BA2A90-D315-7DEE-3F2C-C40686741926}"/>
              </a:ext>
            </a:extLst>
          </p:cNvPr>
          <p:cNvSpPr txBox="1"/>
          <p:nvPr/>
        </p:nvSpPr>
        <p:spPr>
          <a:xfrm>
            <a:off x="9367886" y="3429000"/>
            <a:ext cx="749143" cy="377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(2,7)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FA057F2-FCCD-1157-8435-FB9897FFC0C1}"/>
              </a:ext>
            </a:extLst>
          </p:cNvPr>
          <p:cNvSpPr txBox="1"/>
          <p:nvPr/>
        </p:nvSpPr>
        <p:spPr>
          <a:xfrm>
            <a:off x="10062154" y="3429000"/>
            <a:ext cx="749143" cy="377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(4,7)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A3FE9C7-1EC0-F9C2-79EB-6E37D4E82083}"/>
              </a:ext>
            </a:extLst>
          </p:cNvPr>
          <p:cNvSpPr txBox="1"/>
          <p:nvPr/>
        </p:nvSpPr>
        <p:spPr>
          <a:xfrm>
            <a:off x="10060934" y="4194083"/>
            <a:ext cx="749143" cy="377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(4,6)</a:t>
            </a:r>
            <a:endParaRPr lang="zh-TW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6DFE37E-9ADA-3ECF-A39D-26D0D6C393A8}"/>
              </a:ext>
            </a:extLst>
          </p:cNvPr>
          <p:cNvSpPr txBox="1"/>
          <p:nvPr/>
        </p:nvSpPr>
        <p:spPr>
          <a:xfrm>
            <a:off x="10745460" y="4184708"/>
            <a:ext cx="749143" cy="377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(5,6)</a:t>
            </a:r>
            <a:endParaRPr lang="zh-TW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632C803-2377-5494-262A-A7447C349C73}"/>
              </a:ext>
            </a:extLst>
          </p:cNvPr>
          <p:cNvSpPr txBox="1"/>
          <p:nvPr/>
        </p:nvSpPr>
        <p:spPr>
          <a:xfrm>
            <a:off x="10770574" y="5935082"/>
            <a:ext cx="749143" cy="377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(5,1)</a:t>
            </a:r>
            <a:endParaRPr lang="zh-TW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A93627-1E4B-95C7-4D52-FDD582E6831D}"/>
              </a:ext>
            </a:extLst>
          </p:cNvPr>
          <p:cNvSpPr/>
          <p:nvPr/>
        </p:nvSpPr>
        <p:spPr>
          <a:xfrm>
            <a:off x="7755859" y="4055796"/>
            <a:ext cx="414476" cy="2189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FA0AEA-155A-46F5-5291-1C8FCDABFDEC}"/>
              </a:ext>
            </a:extLst>
          </p:cNvPr>
          <p:cNvSpPr/>
          <p:nvPr/>
        </p:nvSpPr>
        <p:spPr>
          <a:xfrm>
            <a:off x="7736475" y="4325849"/>
            <a:ext cx="414476" cy="2189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D29DC6-93B9-C473-3102-8EF33E7A35C0}"/>
              </a:ext>
            </a:extLst>
          </p:cNvPr>
          <p:cNvSpPr/>
          <p:nvPr/>
        </p:nvSpPr>
        <p:spPr>
          <a:xfrm>
            <a:off x="7743466" y="4622626"/>
            <a:ext cx="414476" cy="2189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EB018C-81BC-11D0-6A81-FAAFFA853EA3}"/>
              </a:ext>
            </a:extLst>
          </p:cNvPr>
          <p:cNvSpPr/>
          <p:nvPr/>
        </p:nvSpPr>
        <p:spPr>
          <a:xfrm>
            <a:off x="7748982" y="4919288"/>
            <a:ext cx="414476" cy="2189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0AEB208-B2D7-A4D1-C387-14C02B9225F8}"/>
              </a:ext>
            </a:extLst>
          </p:cNvPr>
          <p:cNvSpPr/>
          <p:nvPr/>
        </p:nvSpPr>
        <p:spPr>
          <a:xfrm>
            <a:off x="7743466" y="5208519"/>
            <a:ext cx="414476" cy="2189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9B83C8F-4E33-3558-4388-D0349367F185}"/>
              </a:ext>
            </a:extLst>
          </p:cNvPr>
          <p:cNvSpPr/>
          <p:nvPr/>
        </p:nvSpPr>
        <p:spPr>
          <a:xfrm>
            <a:off x="7743466" y="5514735"/>
            <a:ext cx="414476" cy="2189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F4491FB-E87F-5BD5-622E-895695F982BA}"/>
              </a:ext>
            </a:extLst>
          </p:cNvPr>
          <p:cNvSpPr/>
          <p:nvPr/>
        </p:nvSpPr>
        <p:spPr>
          <a:xfrm>
            <a:off x="7758719" y="5786105"/>
            <a:ext cx="414476" cy="2189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B06E0B-9D34-6E35-4136-83D6884BB261}"/>
              </a:ext>
            </a:extLst>
          </p:cNvPr>
          <p:cNvSpPr/>
          <p:nvPr/>
        </p:nvSpPr>
        <p:spPr>
          <a:xfrm>
            <a:off x="7755859" y="6046789"/>
            <a:ext cx="414476" cy="2189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投影片編號版面配置區 35">
            <a:extLst>
              <a:ext uri="{FF2B5EF4-FFF2-40B4-BE49-F238E27FC236}">
                <a16:creationId xmlns:a16="http://schemas.microsoft.com/office/drawing/2014/main" id="{D4C1C2AE-5B99-48E6-B063-412157D5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82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8" grpId="0" animBg="1"/>
      <p:bldP spid="10" grpId="0" animBg="1"/>
      <p:bldP spid="12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898042-E650-C6F6-B899-398177BB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Output Format Example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52EC5DE-3FBA-2998-8F62-5612FE69E55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7771095" y="2235617"/>
            <a:ext cx="2322872" cy="3897787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F22D1CC-4857-E736-BF77-C629CC590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495" y="2235617"/>
            <a:ext cx="5667600" cy="3897787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  <p:graphicFrame>
        <p:nvGraphicFramePr>
          <p:cNvPr id="8" name="表格 11">
            <a:extLst>
              <a:ext uri="{FF2B5EF4-FFF2-40B4-BE49-F238E27FC236}">
                <a16:creationId xmlns:a16="http://schemas.microsoft.com/office/drawing/2014/main" id="{96B3F936-3F78-A5ED-5F60-90AE31902F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98032" y="1700099"/>
          <a:ext cx="7995935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7275">
                  <a:extLst>
                    <a:ext uri="{9D8B030D-6E8A-4147-A177-3AD203B41FA5}">
                      <a16:colId xmlns:a16="http://schemas.microsoft.com/office/drawing/2014/main" val="3553141226"/>
                    </a:ext>
                  </a:extLst>
                </a:gridCol>
                <a:gridCol w="2308660">
                  <a:extLst>
                    <a:ext uri="{9D8B030D-6E8A-4147-A177-3AD203B41FA5}">
                      <a16:colId xmlns:a16="http://schemas.microsoft.com/office/drawing/2014/main" val="2824435996"/>
                    </a:ext>
                  </a:extLst>
                </a:gridCol>
              </a:tblGrid>
              <a:tr h="474774"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完整格式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測試範例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50030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EE909F86-393C-7A55-BA82-5DFC39626AEA}"/>
              </a:ext>
            </a:extLst>
          </p:cNvPr>
          <p:cNvSpPr/>
          <p:nvPr/>
        </p:nvSpPr>
        <p:spPr>
          <a:xfrm>
            <a:off x="2098032" y="2251709"/>
            <a:ext cx="909335" cy="185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B1F1F2-1C61-0936-0187-D6D519D09DB2}"/>
              </a:ext>
            </a:extLst>
          </p:cNvPr>
          <p:cNvSpPr/>
          <p:nvPr/>
        </p:nvSpPr>
        <p:spPr>
          <a:xfrm>
            <a:off x="2098032" y="2541643"/>
            <a:ext cx="1874535" cy="185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54D44C-A369-439E-368C-74BC8C547D89}"/>
              </a:ext>
            </a:extLst>
          </p:cNvPr>
          <p:cNvSpPr/>
          <p:nvPr/>
        </p:nvSpPr>
        <p:spPr>
          <a:xfrm>
            <a:off x="7771095" y="2210624"/>
            <a:ext cx="1273868" cy="226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F86628-9BB5-1637-C8F3-26C3743329C5}"/>
              </a:ext>
            </a:extLst>
          </p:cNvPr>
          <p:cNvSpPr/>
          <p:nvPr/>
        </p:nvSpPr>
        <p:spPr>
          <a:xfrm>
            <a:off x="7771096" y="2479919"/>
            <a:ext cx="965200" cy="226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178AD572-009B-DE6B-899E-AB0A9A910276}"/>
              </a:ext>
            </a:extLst>
          </p:cNvPr>
          <p:cNvSpPr/>
          <p:nvPr/>
        </p:nvSpPr>
        <p:spPr>
          <a:xfrm rot="10800000">
            <a:off x="1795538" y="2853266"/>
            <a:ext cx="187361" cy="1496043"/>
          </a:xfrm>
          <a:prstGeom prst="rightBrace">
            <a:avLst>
              <a:gd name="adj1" fmla="val 9028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右大括弧 14">
            <a:extLst>
              <a:ext uri="{FF2B5EF4-FFF2-40B4-BE49-F238E27FC236}">
                <a16:creationId xmlns:a16="http://schemas.microsoft.com/office/drawing/2014/main" id="{A6B7730B-2563-33D8-B575-7F93C653FC9C}"/>
              </a:ext>
            </a:extLst>
          </p:cNvPr>
          <p:cNvSpPr/>
          <p:nvPr/>
        </p:nvSpPr>
        <p:spPr>
          <a:xfrm rot="10800000">
            <a:off x="1803900" y="4527266"/>
            <a:ext cx="178999" cy="1606138"/>
          </a:xfrm>
          <a:prstGeom prst="rightBrace">
            <a:avLst>
              <a:gd name="adj1" fmla="val 9028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FB738390-5408-CF41-87F4-5D7D3944FEE7}"/>
              </a:ext>
            </a:extLst>
          </p:cNvPr>
          <p:cNvSpPr/>
          <p:nvPr/>
        </p:nvSpPr>
        <p:spPr>
          <a:xfrm>
            <a:off x="9325631" y="2541643"/>
            <a:ext cx="192601" cy="1985623"/>
          </a:xfrm>
          <a:prstGeom prst="rightBrace">
            <a:avLst>
              <a:gd name="adj1" fmla="val 9028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右大括弧 16">
            <a:extLst>
              <a:ext uri="{FF2B5EF4-FFF2-40B4-BE49-F238E27FC236}">
                <a16:creationId xmlns:a16="http://schemas.microsoft.com/office/drawing/2014/main" id="{966646F7-CFE4-0B45-8607-DDDC32D01E67}"/>
              </a:ext>
            </a:extLst>
          </p:cNvPr>
          <p:cNvSpPr/>
          <p:nvPr/>
        </p:nvSpPr>
        <p:spPr>
          <a:xfrm>
            <a:off x="9341455" y="4571961"/>
            <a:ext cx="176777" cy="1561443"/>
          </a:xfrm>
          <a:prstGeom prst="rightBrace">
            <a:avLst>
              <a:gd name="adj1" fmla="val 9028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E0906AF-2AA8-6666-8D94-A82E6B8BBA17}"/>
              </a:ext>
            </a:extLst>
          </p:cNvPr>
          <p:cNvSpPr txBox="1"/>
          <p:nvPr/>
        </p:nvSpPr>
        <p:spPr>
          <a:xfrm>
            <a:off x="9588423" y="341662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SOFTMODULE 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D798B66-5253-B67F-AD7F-A1DC212837DE}"/>
              </a:ext>
            </a:extLst>
          </p:cNvPr>
          <p:cNvSpPr txBox="1"/>
          <p:nvPr/>
        </p:nvSpPr>
        <p:spPr>
          <a:xfrm>
            <a:off x="9594828" y="516801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SOFTMODULE 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CE273D-EF89-F2CC-86A7-EFB76A839895}"/>
              </a:ext>
            </a:extLst>
          </p:cNvPr>
          <p:cNvSpPr/>
          <p:nvPr/>
        </p:nvSpPr>
        <p:spPr>
          <a:xfrm>
            <a:off x="2097561" y="2786432"/>
            <a:ext cx="5575411" cy="163484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12C2AB-FDF7-60AA-97CB-F3F92650A75C}"/>
              </a:ext>
            </a:extLst>
          </p:cNvPr>
          <p:cNvSpPr/>
          <p:nvPr/>
        </p:nvSpPr>
        <p:spPr>
          <a:xfrm>
            <a:off x="7784133" y="2761032"/>
            <a:ext cx="965200" cy="17662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E16C053-3826-40EA-816E-B7688952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57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6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47252B4B-BD7F-43F8-807C-BE326196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100"/>
            <a:ext cx="10515600" cy="1325563"/>
          </a:xfrm>
        </p:spPr>
        <p:txBody>
          <a:bodyPr/>
          <a:lstStyle/>
          <a:p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1A4D0B9-5E39-4231-A553-F8062D61FE43}"/>
              </a:ext>
            </a:extLst>
          </p:cNvPr>
          <p:cNvSpPr txBox="1">
            <a:spLocks/>
          </p:cNvSpPr>
          <p:nvPr/>
        </p:nvSpPr>
        <p:spPr>
          <a:xfrm>
            <a:off x="838200" y="1753019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input/output formats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Evaluation rules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70008E-8B71-4336-9D4C-E4D60285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21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E5A8640-3256-4ECC-AF51-34B35EAAB662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596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47279-D00D-BC4D-3813-DA3AA5C7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Evaluation rules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BE2174-BD02-41DC-44BD-DEE1205B7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641865"/>
            <a:ext cx="10400332" cy="427072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總分為每個測試資料獨立計分的得分加總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平面規劃過程及結果須符合下列三點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測試資料的程式執行時間必須在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30 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分鐘內完成。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測試資料的結果必須符合「模組的外形及位置限制」所描述的限制。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測試資料的結果必須符合「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Output Format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」所描述的檔案格式。</a:t>
            </a:r>
            <a:endParaRPr lang="en-US" altLang="zh-TW" sz="2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得分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F88C90F6-AAFC-40F9-4FBF-F9484E1386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6049" y="4603378"/>
                <a:ext cx="5338482" cy="9250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zh-TW" altLang="en-US" sz="2400">
                                  <a:latin typeface="Times New Roman" panose="020206030504050203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最短的半周長導線總長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zh-TW" altLang="en-US" sz="2400">
                                  <a:latin typeface="Times New Roman" panose="020206030504050203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此參賽者的半周長導線總長</m:t>
                              </m:r>
                            </m:den>
                          </m:f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sz="2400" dirty="0"/>
              </a:p>
            </p:txBody>
          </p:sp>
        </mc:Choice>
        <mc:Fallback xmlns="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F88C90F6-AAFC-40F9-4FBF-F9484E138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49" y="4603378"/>
                <a:ext cx="5338482" cy="9250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CA9DAB-BE7A-4E07-A300-E8179E69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060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3EBFFF-4AF0-8766-F0A0-B060E2ED7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3067" y="2869866"/>
            <a:ext cx="2065866" cy="11182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6600" dirty="0"/>
              <a:t>END</a:t>
            </a:r>
            <a:endParaRPr lang="zh-TW" altLang="en-US" sz="66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B392097-B594-449D-B31E-3C3B6679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01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47252B4B-BD7F-43F8-807C-BE326196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100"/>
            <a:ext cx="10515600" cy="1325563"/>
          </a:xfrm>
        </p:spPr>
        <p:txBody>
          <a:bodyPr/>
          <a:lstStyle/>
          <a:p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1A4D0B9-5E39-4231-A553-F8062D61FE43}"/>
              </a:ext>
            </a:extLst>
          </p:cNvPr>
          <p:cNvSpPr txBox="1">
            <a:spLocks/>
          </p:cNvSpPr>
          <p:nvPr/>
        </p:nvSpPr>
        <p:spPr>
          <a:xfrm>
            <a:off x="838200" y="1753019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input/output formats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rules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70008E-8B71-4336-9D4C-E4D60285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073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47252B4B-BD7F-43F8-807C-BE326196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100"/>
            <a:ext cx="10515600" cy="888919"/>
          </a:xfrm>
        </p:spPr>
        <p:txBody>
          <a:bodyPr/>
          <a:lstStyle/>
          <a:p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TW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內容版面配置區 2">
                <a:extLst>
                  <a:ext uri="{FF2B5EF4-FFF2-40B4-BE49-F238E27FC236}">
                    <a16:creationId xmlns:a16="http://schemas.microsoft.com/office/drawing/2014/main" id="{C1A4D0B9-5E39-4231-A553-F8062D61F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53019"/>
                <a:ext cx="10515600" cy="435133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228600" lvl="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2500"/>
                  <a:buFont typeface="Arial" panose="020B0604020202020204" pitchFamily="34" charset="0"/>
                  <a:buNone/>
                  <a:defRPr sz="3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lvl="1" indent="-22860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2500"/>
                  <a:buFont typeface="Arial" panose="020B0604020202020204" pitchFamily="34" charset="0"/>
                  <a:buNone/>
                  <a:defRPr sz="33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lvl="2" indent="-22860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2500"/>
                  <a:buFont typeface="Arial" panose="020B0604020202020204" pitchFamily="34" charset="0"/>
                  <a:buNone/>
                  <a:defRPr sz="33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lvl="3" indent="-22860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2500"/>
                  <a:buFont typeface="Arial" panose="020B0604020202020204" pitchFamily="34" charset="0"/>
                  <a:buNone/>
                  <a:defRPr sz="33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lvl="4" indent="-22860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2500"/>
                  <a:buFont typeface="Arial" panose="020B0604020202020204" pitchFamily="34" charset="0"/>
                  <a:buNone/>
                  <a:defRPr sz="33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lvl="5" indent="-22860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2500"/>
                  <a:buFont typeface="Arial" panose="020B0604020202020204" pitchFamily="34" charset="0"/>
                  <a:buNone/>
                  <a:defRPr sz="33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lvl="6" indent="-22860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2500"/>
                  <a:buFont typeface="Arial" panose="020B0604020202020204" pitchFamily="34" charset="0"/>
                  <a:buNone/>
                  <a:defRPr sz="33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lvl="7" indent="-22860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2500"/>
                  <a:buFont typeface="Arial" panose="020B0604020202020204" pitchFamily="34" charset="0"/>
                  <a:buNone/>
                  <a:defRPr sz="33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lvl="8" indent="-22860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2500"/>
                  <a:buFont typeface="Arial" panose="020B0604020202020204" pitchFamily="34" charset="0"/>
                  <a:buNone/>
                  <a:defRPr sz="33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800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先進技術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800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 晶片設計的複雜度增加</a:t>
                </a:r>
                <a:endParaRPr lang="en-US" altLang="zh-TW" sz="28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pPr marL="914400" lvl="1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400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階層式</a:t>
                </a:r>
                <a:r>
                  <a:rPr lang="en-US" altLang="zh-TW" sz="2400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(Hierarchical)</a:t>
                </a:r>
                <a:r>
                  <a:rPr lang="zh-TW" altLang="en-US" sz="2400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設計及矽智產</a:t>
                </a:r>
                <a:r>
                  <a:rPr lang="en-US" altLang="zh-TW" sz="2400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(IP)</a:t>
                </a:r>
                <a:r>
                  <a:rPr lang="zh-TW" altLang="en-US" sz="2400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模組被廣泛使用</a:t>
                </a:r>
                <a:endParaRPr lang="en-US" altLang="zh-TW" sz="24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pPr marL="914400" lvl="1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TW" sz="24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 err="1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Floorplanning</a:t>
                </a:r>
                <a:r>
                  <a:rPr lang="zh-TW" altLang="en-US" sz="2800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在現代</a:t>
                </a:r>
                <a:r>
                  <a:rPr lang="en-US" altLang="zh-TW" sz="2800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IC</a:t>
                </a:r>
                <a:r>
                  <a:rPr lang="zh-TW" altLang="en-US" sz="2800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設計中扮演重要的角色</a:t>
                </a:r>
                <a:endParaRPr lang="en-US" altLang="zh-TW" sz="28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pPr marL="914400" lvl="1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266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在早期階段提供反饋</a:t>
                </a:r>
                <a:endParaRPr lang="en-US" altLang="zh-TW" sz="2266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pPr marL="914400" lvl="1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266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評估晶片面積、預測</a:t>
                </a:r>
                <a:r>
                  <a:rPr lang="en-US" altLang="zh-TW" sz="2266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Routing</a:t>
                </a:r>
                <a:r>
                  <a:rPr lang="zh-TW" altLang="en-US" sz="2266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引起的延遲和壅塞</a:t>
                </a:r>
                <a:endParaRPr lang="en-US" altLang="zh-TW" sz="2266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pPr marL="914400" lvl="1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266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需有能力處理固定輪廓</a:t>
                </a:r>
                <a:r>
                  <a:rPr lang="en-US" altLang="zh-TW" sz="2266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(Fixed-outline)</a:t>
                </a:r>
                <a:r>
                  <a:rPr lang="zh-TW" altLang="en-US" sz="2266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限制及可變形模組</a:t>
                </a:r>
                <a:r>
                  <a:rPr lang="en-US" altLang="zh-TW" sz="2266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(Soft module)</a:t>
                </a:r>
              </a:p>
            </p:txBody>
          </p:sp>
        </mc:Choice>
        <mc:Fallback xmlns="">
          <p:sp>
            <p:nvSpPr>
              <p:cNvPr id="12" name="內容版面配置區 2">
                <a:extLst>
                  <a:ext uri="{FF2B5EF4-FFF2-40B4-BE49-F238E27FC236}">
                    <a16:creationId xmlns:a16="http://schemas.microsoft.com/office/drawing/2014/main" id="{C1A4D0B9-5E39-4231-A553-F8062D61F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019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BBA0B05E-51B4-4A8E-8318-3A1713E2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42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47252B4B-BD7F-43F8-807C-BE326196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100"/>
            <a:ext cx="10515600" cy="1325563"/>
          </a:xfrm>
        </p:spPr>
        <p:txBody>
          <a:bodyPr/>
          <a:lstStyle/>
          <a:p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1A4D0B9-5E39-4231-A553-F8062D61FE43}"/>
              </a:ext>
            </a:extLst>
          </p:cNvPr>
          <p:cNvSpPr txBox="1">
            <a:spLocks/>
          </p:cNvSpPr>
          <p:nvPr/>
        </p:nvSpPr>
        <p:spPr>
          <a:xfrm>
            <a:off x="838200" y="1753019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input/output formats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rules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E915A6-6D9F-4BAD-B832-20DBBF10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6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47252B4B-BD7F-43F8-807C-BE326196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100"/>
            <a:ext cx="10515600" cy="888919"/>
          </a:xfrm>
        </p:spPr>
        <p:txBody>
          <a:bodyPr/>
          <a:lstStyle/>
          <a:p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zh-TW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1A4D0B9-5E39-4231-A553-F8062D61FE43}"/>
              </a:ext>
            </a:extLst>
          </p:cNvPr>
          <p:cNvSpPr txBox="1">
            <a:spLocks/>
          </p:cNvSpPr>
          <p:nvPr/>
        </p:nvSpPr>
        <p:spPr>
          <a:xfrm>
            <a:off x="838200" y="1753019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可變形模組 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(Soft Module)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模組高度及寬度可變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可以包含多邊形的模組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固定外形模組 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(Hard Module)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66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模組高度及寬度固定</a:t>
            </a:r>
            <a:endParaRPr lang="en-US" altLang="zh-TW" sz="2266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避免將模組在固定輪廓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(Fixed-Outline)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中不合法放置</a:t>
            </a:r>
            <a:endParaRPr lang="en-US" altLang="zh-TW" sz="2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固定輪廓的</a:t>
            </a:r>
            <a:r>
              <a:rPr lang="en-US" altLang="zh-TW" sz="28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Floorplanning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須有能力處理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Soft module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A31C9596-BA43-4782-957C-909DF9E5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30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BE363956-3536-43CD-AB23-88C4A21AA43B}"/>
              </a:ext>
            </a:extLst>
          </p:cNvPr>
          <p:cNvGrpSpPr/>
          <p:nvPr/>
        </p:nvGrpSpPr>
        <p:grpSpPr>
          <a:xfrm>
            <a:off x="1572095" y="2192208"/>
            <a:ext cx="6620640" cy="4102447"/>
            <a:chOff x="1572095" y="2192208"/>
            <a:chExt cx="6620640" cy="4102447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11ED3E92-DD51-4B2C-A275-0BE3ADE04280}"/>
                </a:ext>
              </a:extLst>
            </p:cNvPr>
            <p:cNvGrpSpPr/>
            <p:nvPr/>
          </p:nvGrpSpPr>
          <p:grpSpPr>
            <a:xfrm>
              <a:off x="1572095" y="2192208"/>
              <a:ext cx="6620640" cy="4102447"/>
              <a:chOff x="2463585" y="2141537"/>
              <a:chExt cx="7175897" cy="4446510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E730D447-39E5-4C07-9A17-36B7C1405AF3}"/>
                  </a:ext>
                </a:extLst>
              </p:cNvPr>
              <p:cNvGrpSpPr/>
              <p:nvPr/>
            </p:nvGrpSpPr>
            <p:grpSpPr>
              <a:xfrm>
                <a:off x="2552518" y="2141537"/>
                <a:ext cx="7086964" cy="4446510"/>
                <a:chOff x="2552518" y="2113893"/>
                <a:chExt cx="7086964" cy="4446510"/>
              </a:xfrm>
            </p:grpSpPr>
            <p:pic>
              <p:nvPicPr>
                <p:cNvPr id="20" name="圖片 19">
                  <a:extLst>
                    <a:ext uri="{FF2B5EF4-FFF2-40B4-BE49-F238E27FC236}">
                      <a16:creationId xmlns:a16="http://schemas.microsoft.com/office/drawing/2014/main" id="{8AB33961-75AC-45E1-ABBF-AE9A67A2EB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52518" y="2113893"/>
                  <a:ext cx="7086964" cy="2630214"/>
                </a:xfrm>
                <a:prstGeom prst="rect">
                  <a:avLst/>
                </a:prstGeom>
              </p:spPr>
            </p:pic>
            <p:cxnSp>
              <p:nvCxnSpPr>
                <p:cNvPr id="21" name="直線單箭頭接點 20">
                  <a:extLst>
                    <a:ext uri="{FF2B5EF4-FFF2-40B4-BE49-F238E27FC236}">
                      <a16:creationId xmlns:a16="http://schemas.microsoft.com/office/drawing/2014/main" id="{8671DFE6-19B8-4104-AAB7-E2AB3A1D8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8609" y="4935780"/>
                  <a:ext cx="0" cy="677766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左中括弧 21">
                  <a:extLst>
                    <a:ext uri="{FF2B5EF4-FFF2-40B4-BE49-F238E27FC236}">
                      <a16:creationId xmlns:a16="http://schemas.microsoft.com/office/drawing/2014/main" id="{EF16AD2B-EE72-4923-A741-7CAF951B5574}"/>
                    </a:ext>
                  </a:extLst>
                </p:cNvPr>
                <p:cNvSpPr/>
                <p:nvPr/>
              </p:nvSpPr>
              <p:spPr>
                <a:xfrm rot="16200000">
                  <a:off x="6814130" y="3478887"/>
                  <a:ext cx="365717" cy="3034161"/>
                </a:xfrm>
                <a:prstGeom prst="leftBracket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3" name="直線單箭頭接點 22">
                  <a:extLst>
                    <a:ext uri="{FF2B5EF4-FFF2-40B4-BE49-F238E27FC236}">
                      <a16:creationId xmlns:a16="http://schemas.microsoft.com/office/drawing/2014/main" id="{864A863C-474F-4A6F-84C4-A8B69F8B5EDA}"/>
                    </a:ext>
                  </a:extLst>
                </p:cNvPr>
                <p:cNvCxnSpPr/>
                <p:nvPr/>
              </p:nvCxnSpPr>
              <p:spPr>
                <a:xfrm>
                  <a:off x="6892565" y="5178826"/>
                  <a:ext cx="0" cy="556182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5B11A462-972F-4450-B986-C141F76E7835}"/>
                    </a:ext>
                  </a:extLst>
                </p:cNvPr>
                <p:cNvSpPr txBox="1"/>
                <p:nvPr/>
              </p:nvSpPr>
              <p:spPr>
                <a:xfrm>
                  <a:off x="5967922" y="5613546"/>
                  <a:ext cx="2462784" cy="500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Soft modules</a:t>
                  </a:r>
                  <a:endParaRPr lang="zh-TW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81E70995-6499-4EFF-9D95-199E6F794ADB}"/>
                    </a:ext>
                  </a:extLst>
                </p:cNvPr>
                <p:cNvSpPr txBox="1"/>
                <p:nvPr/>
              </p:nvSpPr>
              <p:spPr>
                <a:xfrm>
                  <a:off x="2960562" y="5659712"/>
                  <a:ext cx="2099118" cy="900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Fixed outline and modules</a:t>
                  </a:r>
                  <a:endParaRPr lang="zh-TW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C091505-2D4F-4E85-B090-6E36D2720C44}"/>
                  </a:ext>
                </a:extLst>
              </p:cNvPr>
              <p:cNvSpPr txBox="1"/>
              <p:nvPr/>
            </p:nvSpPr>
            <p:spPr>
              <a:xfrm>
                <a:off x="5082426" y="4459913"/>
                <a:ext cx="858546" cy="500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3X5</a:t>
                </a:r>
                <a:endParaRPr lang="zh-TW" altLang="en-US" sz="2400" dirty="0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112B3BE-C1CE-4E42-AD54-A59715026AB6}"/>
                  </a:ext>
                </a:extLst>
              </p:cNvPr>
              <p:cNvSpPr txBox="1"/>
              <p:nvPr/>
            </p:nvSpPr>
            <p:spPr>
              <a:xfrm>
                <a:off x="6586052" y="4009921"/>
                <a:ext cx="709269" cy="500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5X3</a:t>
                </a:r>
                <a:endParaRPr lang="zh-TW" altLang="en-US" sz="2400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12B0710-152F-4414-8669-24B3BAB821F9}"/>
                  </a:ext>
                </a:extLst>
              </p:cNvPr>
              <p:cNvSpPr txBox="1"/>
              <p:nvPr/>
            </p:nvSpPr>
            <p:spPr>
              <a:xfrm>
                <a:off x="8157411" y="4186922"/>
                <a:ext cx="709269" cy="500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4X4</a:t>
                </a:r>
                <a:endParaRPr lang="zh-TW" altLang="en-US" sz="2400" dirty="0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0B28130-093B-4E95-B2F4-1B6D0D14F1BF}"/>
                  </a:ext>
                </a:extLst>
              </p:cNvPr>
              <p:cNvSpPr txBox="1"/>
              <p:nvPr/>
            </p:nvSpPr>
            <p:spPr>
              <a:xfrm>
                <a:off x="3798609" y="2560747"/>
                <a:ext cx="377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4</a:t>
                </a:r>
                <a:endParaRPr lang="zh-TW" altLang="en-US" sz="2400" dirty="0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F83060F-91E3-48DB-876D-B0116F94A7A8}"/>
                  </a:ext>
                </a:extLst>
              </p:cNvPr>
              <p:cNvSpPr txBox="1"/>
              <p:nvPr/>
            </p:nvSpPr>
            <p:spPr>
              <a:xfrm>
                <a:off x="2463585" y="3913740"/>
                <a:ext cx="4405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4</a:t>
                </a:r>
                <a:endParaRPr lang="zh-TW" altLang="en-US" sz="2400" dirty="0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5453D243-9592-40C9-8C90-AFAE92CDA79B}"/>
                  </a:ext>
                </a:extLst>
              </p:cNvPr>
              <p:cNvSpPr txBox="1"/>
              <p:nvPr/>
            </p:nvSpPr>
            <p:spPr>
              <a:xfrm>
                <a:off x="4648892" y="3456644"/>
                <a:ext cx="377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4</a:t>
                </a:r>
                <a:endParaRPr lang="zh-TW" altLang="en-US" sz="2400" dirty="0"/>
              </a:p>
            </p:txBody>
          </p:sp>
        </p:grp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02529235-4396-4DAE-AF29-E4783FA50186}"/>
                </a:ext>
              </a:extLst>
            </p:cNvPr>
            <p:cNvCxnSpPr/>
            <p:nvPr/>
          </p:nvCxnSpPr>
          <p:spPr>
            <a:xfrm>
              <a:off x="2545080" y="3058262"/>
              <a:ext cx="90678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E5436D3E-B283-42E3-933B-700D25346813}"/>
                </a:ext>
              </a:extLst>
            </p:cNvPr>
            <p:cNvCxnSpPr>
              <a:cxnSpLocks/>
            </p:cNvCxnSpPr>
            <p:nvPr/>
          </p:nvCxnSpPr>
          <p:spPr>
            <a:xfrm>
              <a:off x="3546397" y="3236720"/>
              <a:ext cx="0" cy="84260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B9D1B48C-A820-4A0E-8BA4-2D78443F1B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4050" y="3658022"/>
              <a:ext cx="0" cy="84260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標題 1">
            <a:extLst>
              <a:ext uri="{FF2B5EF4-FFF2-40B4-BE49-F238E27FC236}">
                <a16:creationId xmlns:a16="http://schemas.microsoft.com/office/drawing/2014/main" id="{47252B4B-BD7F-43F8-807C-BE326196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100"/>
            <a:ext cx="10515600" cy="888919"/>
          </a:xfrm>
        </p:spPr>
        <p:txBody>
          <a:bodyPr/>
          <a:lstStyle/>
          <a:p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zh-TW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1A4D0B9-5E39-4231-A553-F8062D61FE43}"/>
              </a:ext>
            </a:extLst>
          </p:cNvPr>
          <p:cNvSpPr txBox="1">
            <a:spLocks/>
          </p:cNvSpPr>
          <p:nvPr/>
        </p:nvSpPr>
        <p:spPr>
          <a:xfrm>
            <a:off x="838200" y="1753019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A31C9596-BA43-4782-957C-909DF9E5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4789-B4FB-4BC9-B445-BB32CCC291D9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F33E63AE-D462-470F-86A0-22AF0830C10E}"/>
                  </a:ext>
                </a:extLst>
              </p:cNvPr>
              <p:cNvSpPr txBox="1"/>
              <p:nvPr/>
            </p:nvSpPr>
            <p:spPr>
              <a:xfrm>
                <a:off x="7797140" y="3529948"/>
                <a:ext cx="4175246" cy="206415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TW" altLang="en-US" sz="2200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若固定輪廓的</a:t>
                </a:r>
                <a:r>
                  <a:rPr lang="en-US" altLang="zh-TW" sz="2200" dirty="0" err="1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Floorplanning</a:t>
                </a:r>
                <a:r>
                  <a:rPr lang="zh-TW" altLang="en-US" sz="2200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可以產生多邊形的</a:t>
                </a:r>
                <a:r>
                  <a:rPr lang="en-US" altLang="zh-TW" sz="2200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Soft module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↓</m:t>
                      </m:r>
                    </m:oMath>
                  </m:oMathPara>
                </a14:m>
                <a:endParaRPr lang="en-US" altLang="zh-TW" sz="22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TW" altLang="en-US" sz="2200" dirty="0">
                    <a:latin typeface="標楷體" panose="03000509000000000000" pitchFamily="65" charset="-120"/>
                    <a:ea typeface="標楷體" panose="03000509000000000000" pitchFamily="65" charset="-120"/>
                    <a:cs typeface="Arial" panose="020B0604020202020204" pitchFamily="34" charset="0"/>
                  </a:rPr>
                  <a:t>可以放入此晶片的輪廓</a:t>
                </a: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F33E63AE-D462-470F-86A0-22AF0830C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140" y="3529948"/>
                <a:ext cx="4175246" cy="2064155"/>
              </a:xfrm>
              <a:prstGeom prst="rect">
                <a:avLst/>
              </a:prstGeom>
              <a:blipFill>
                <a:blip r:embed="rId4"/>
                <a:stretch>
                  <a:fillRect l="-1310" r="-1164" b="-469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FB0AA9A-0875-43C7-8DB8-B92D27CCE965}"/>
              </a:ext>
            </a:extLst>
          </p:cNvPr>
          <p:cNvCxnSpPr>
            <a:cxnSpLocks/>
          </p:cNvCxnSpPr>
          <p:nvPr/>
        </p:nvCxnSpPr>
        <p:spPr>
          <a:xfrm flipH="1">
            <a:off x="2095500" y="4673665"/>
            <a:ext cx="36195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4C33C0C-7B19-49E3-A963-B68F0C273357}"/>
              </a:ext>
            </a:extLst>
          </p:cNvPr>
          <p:cNvSpPr txBox="1"/>
          <p:nvPr/>
        </p:nvSpPr>
        <p:spPr>
          <a:xfrm>
            <a:off x="2113738" y="4638301"/>
            <a:ext cx="40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13696CB-EDBF-46DD-9829-C9B8E1AD95F4}"/>
              </a:ext>
            </a:extLst>
          </p:cNvPr>
          <p:cNvSpPr/>
          <p:nvPr/>
        </p:nvSpPr>
        <p:spPr>
          <a:xfrm>
            <a:off x="3920496" y="3155245"/>
            <a:ext cx="735428" cy="117594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84A501E-C6C6-4702-8F47-081C99DF3809}"/>
              </a:ext>
            </a:extLst>
          </p:cNvPr>
          <p:cNvSpPr/>
          <p:nvPr/>
        </p:nvSpPr>
        <p:spPr>
          <a:xfrm rot="5400000">
            <a:off x="5286913" y="2916581"/>
            <a:ext cx="749405" cy="122673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923B20A-9BEB-4460-87AD-668F26935677}"/>
              </a:ext>
            </a:extLst>
          </p:cNvPr>
          <p:cNvSpPr/>
          <p:nvPr/>
        </p:nvSpPr>
        <p:spPr>
          <a:xfrm>
            <a:off x="6625124" y="3144457"/>
            <a:ext cx="966301" cy="98177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1678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47252B4B-BD7F-43F8-807C-BE326196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100"/>
            <a:ext cx="10515600" cy="1325563"/>
          </a:xfrm>
        </p:spPr>
        <p:txBody>
          <a:bodyPr/>
          <a:lstStyle/>
          <a:p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1A4D0B9-5E39-4231-A553-F8062D61FE43}"/>
              </a:ext>
            </a:extLst>
          </p:cNvPr>
          <p:cNvSpPr txBox="1">
            <a:spLocks/>
          </p:cNvSpPr>
          <p:nvPr/>
        </p:nvSpPr>
        <p:spPr>
          <a:xfrm>
            <a:off x="838200" y="1753019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Problem formation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input/output formats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rules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8041-1564-4A86-B90A-EABFC65C20D3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264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785" y="3782473"/>
            <a:ext cx="2623572" cy="2160000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47252B4B-BD7F-43F8-807C-BE326196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100"/>
            <a:ext cx="10515600" cy="888919"/>
          </a:xfrm>
        </p:spPr>
        <p:txBody>
          <a:bodyPr/>
          <a:lstStyle/>
          <a:p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endParaRPr lang="zh-TW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1A4D0B9-5E39-4231-A553-F8062D61FE43}"/>
              </a:ext>
            </a:extLst>
          </p:cNvPr>
          <p:cNvSpPr txBox="1">
            <a:spLocks/>
          </p:cNvSpPr>
          <p:nvPr/>
        </p:nvSpPr>
        <p:spPr>
          <a:xfrm>
            <a:off x="838200" y="1753019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None/>
              <a:defRPr sz="3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晶片輪廓之長、寬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一群矩形固定模組寬、高、左下角座標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一群可變形模組之最小面積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模組間的連線數量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8041-1564-4A86-B90A-EABFC65C20D3}" type="slidenum">
              <a:rPr lang="zh-TW" altLang="en-US" smtClean="0"/>
              <a:t>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077" y="3566561"/>
            <a:ext cx="1735617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683" y="726303"/>
            <a:ext cx="2117462" cy="216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300357" y="2751366"/>
            <a:ext cx="74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(0,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0)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328684" y="5474427"/>
            <a:ext cx="74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(3,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4)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8877414" y="3637320"/>
            <a:ext cx="1424668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0448135" y="3760009"/>
            <a:ext cx="6607" cy="17144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 rot="5400000">
            <a:off x="10054732" y="4432552"/>
            <a:ext cx="134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Height = 6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981305" y="3243062"/>
            <a:ext cx="121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Width = 5</a:t>
            </a:r>
          </a:p>
        </p:txBody>
      </p:sp>
      <p:sp>
        <p:nvSpPr>
          <p:cNvPr id="16" name="橢圓 15"/>
          <p:cNvSpPr/>
          <p:nvPr/>
        </p:nvSpPr>
        <p:spPr>
          <a:xfrm>
            <a:off x="5922578" y="4811039"/>
            <a:ext cx="288472" cy="28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272564" y="4824067"/>
            <a:ext cx="288472" cy="28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26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2555</Words>
  <Application>Microsoft Office PowerPoint</Application>
  <PresentationFormat>寬螢幕</PresentationFormat>
  <Paragraphs>348</Paragraphs>
  <Slides>24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5" baseType="lpstr">
      <vt:lpstr>Chivo</vt:lpstr>
      <vt:lpstr>Fira Sans</vt:lpstr>
      <vt:lpstr>Fira Sans Medium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Problem D – Fixed-Outline Floorplanning with Rectilinear Soft Blocks</vt:lpstr>
      <vt:lpstr>Outline</vt:lpstr>
      <vt:lpstr>Outline</vt:lpstr>
      <vt:lpstr>Background</vt:lpstr>
      <vt:lpstr>Outline</vt:lpstr>
      <vt:lpstr>Introduction</vt:lpstr>
      <vt:lpstr>Introduction</vt:lpstr>
      <vt:lpstr>Outline</vt:lpstr>
      <vt:lpstr>Given</vt:lpstr>
      <vt:lpstr>Goal</vt:lpstr>
      <vt:lpstr>Example of calculating the total HPWL</vt:lpstr>
      <vt:lpstr>Module shape and location restriction</vt:lpstr>
      <vt:lpstr>Module shape and location restriction</vt:lpstr>
      <vt:lpstr>Example of legal module shape </vt:lpstr>
      <vt:lpstr>Example of illegal module shape </vt:lpstr>
      <vt:lpstr>Outline</vt:lpstr>
      <vt:lpstr>Input Format</vt:lpstr>
      <vt:lpstr>Input Format</vt:lpstr>
      <vt:lpstr>Input Format Example</vt:lpstr>
      <vt:lpstr>Output Format</vt:lpstr>
      <vt:lpstr>Output Format Example</vt:lpstr>
      <vt:lpstr>Outline</vt:lpstr>
      <vt:lpstr>Evaluation rules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 - </dc:title>
  <dc:creator>陳威呈 (108501554)</dc:creator>
  <cp:lastModifiedBy>陳威呈 (108501554)</cp:lastModifiedBy>
  <cp:revision>307</cp:revision>
  <dcterms:created xsi:type="dcterms:W3CDTF">2023-03-24T13:25:11Z</dcterms:created>
  <dcterms:modified xsi:type="dcterms:W3CDTF">2023-03-28T05:32:32Z</dcterms:modified>
</cp:coreProperties>
</file>