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67" r:id="rId4"/>
    <p:sldId id="268" r:id="rId5"/>
    <p:sldId id="269" r:id="rId6"/>
    <p:sldId id="270" r:id="rId7"/>
    <p:sldId id="327" r:id="rId8"/>
    <p:sldId id="328" r:id="rId9"/>
    <p:sldId id="329" r:id="rId10"/>
    <p:sldId id="330" r:id="rId11"/>
    <p:sldId id="331" r:id="rId12"/>
    <p:sldId id="266" r:id="rId13"/>
    <p:sldId id="286" r:id="rId14"/>
    <p:sldId id="288" r:id="rId15"/>
    <p:sldId id="261" r:id="rId16"/>
    <p:sldId id="289" r:id="rId17"/>
    <p:sldId id="287" r:id="rId18"/>
    <p:sldId id="259" r:id="rId19"/>
    <p:sldId id="299" r:id="rId20"/>
    <p:sldId id="332" r:id="rId21"/>
    <p:sldId id="333" r:id="rId22"/>
    <p:sldId id="334" r:id="rId23"/>
    <p:sldId id="335" r:id="rId24"/>
    <p:sldId id="336" r:id="rId25"/>
    <p:sldId id="337" r:id="rId26"/>
    <p:sldId id="338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321" r:id="rId36"/>
    <p:sldId id="322" r:id="rId37"/>
    <p:sldId id="323" r:id="rId38"/>
    <p:sldId id="324" r:id="rId39"/>
    <p:sldId id="325" r:id="rId40"/>
    <p:sldId id="326" r:id="rId4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FFFF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1" autoAdjust="0"/>
    <p:restoredTop sz="61595" autoAdjust="0"/>
  </p:normalViewPr>
  <p:slideViewPr>
    <p:cSldViewPr snapToGrid="0">
      <p:cViewPr varScale="1">
        <p:scale>
          <a:sx n="50" d="100"/>
          <a:sy n="50" d="100"/>
        </p:scale>
        <p:origin x="1056" y="3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CBBCF-3887-4948-ACEF-089BC4FB5BA4}" type="datetimeFigureOut">
              <a:rPr lang="zh-TW" altLang="en-US" smtClean="0"/>
              <a:t>2023/5/6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063C5-A686-408A-AAB7-A059944CD6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639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蔡雨蓁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大家好我們是第三組，</a:t>
            </a:r>
            <a:endParaRPr lang="en-US" altLang="zh-TW" dirty="0"/>
          </a:p>
          <a:p>
            <a:r>
              <a:rPr lang="zh-TW" altLang="en-US" dirty="0"/>
              <a:t>我們選擇的題目是</a:t>
            </a:r>
            <a:r>
              <a:rPr lang="en-US" altLang="zh-TW" sz="1200" b="1" dirty="0">
                <a:latin typeface="Arial" panose="020B0604020202020204" pitchFamily="34" charset="0"/>
                <a:cs typeface="Arial" panose="020B0604020202020204" pitchFamily="34" charset="0"/>
              </a:rPr>
              <a:t>Problem D</a:t>
            </a:r>
            <a:r>
              <a:rPr lang="zh-TW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TW" sz="1200" b="1" dirty="0">
                <a:latin typeface="Arial" panose="020B0604020202020204" pitchFamily="34" charset="0"/>
                <a:cs typeface="Arial" panose="020B0604020202020204" pitchFamily="34" charset="0"/>
              </a:rPr>
              <a:t>Fixed-Outline </a:t>
            </a:r>
            <a:r>
              <a:rPr lang="en-US" altLang="zh-TW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Floorplanning</a:t>
            </a:r>
            <a:r>
              <a:rPr lang="en-US" altLang="zh-TW" sz="12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TW" sz="1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1200" b="1" dirty="0">
                <a:latin typeface="Arial" panose="020B0604020202020204" pitchFamily="34" charset="0"/>
                <a:cs typeface="Arial" panose="020B0604020202020204" pitchFamily="34" charset="0"/>
              </a:rPr>
              <a:t>with Rectilinear Soft Blocks</a:t>
            </a:r>
          </a:p>
          <a:p>
            <a:endParaRPr lang="en-US" altLang="zh-TW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TW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組員名單列在這邊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63C5-A686-408A-AAB7-A059944CD66C}" type="slidenum">
              <a:rPr lang="zh-TW" altLang="en-US" smtClean="0"/>
              <a:t>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3959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Class SOFT</a:t>
            </a:r>
            <a:r>
              <a:rPr lang="zh-TW" altLang="en-US" dirty="0"/>
              <a:t>則是用來儲存</a:t>
            </a:r>
            <a:r>
              <a:rPr lang="en-US" altLang="zh-TW" dirty="0"/>
              <a:t>Soft Module</a:t>
            </a:r>
            <a:r>
              <a:rPr lang="zh-TW" altLang="en-US" dirty="0"/>
              <a:t>的資訊，包含了</a:t>
            </a:r>
            <a:r>
              <a:rPr lang="en-US" altLang="zh-TW" dirty="0"/>
              <a:t>Module name</a:t>
            </a:r>
            <a:r>
              <a:rPr lang="zh-TW" altLang="en-US" dirty="0"/>
              <a:t>、面積、</a:t>
            </a:r>
            <a:r>
              <a:rPr lang="en-US" altLang="zh-TW" dirty="0" err="1"/>
              <a:t>xySlack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而由於</a:t>
            </a:r>
            <a:r>
              <a:rPr lang="en-US" altLang="zh-TW" dirty="0"/>
              <a:t>Soft module</a:t>
            </a:r>
            <a:r>
              <a:rPr lang="zh-TW" altLang="en-US" dirty="0"/>
              <a:t>的</a:t>
            </a:r>
            <a:r>
              <a:rPr lang="en-US" altLang="zh-TW" dirty="0"/>
              <a:t>constraint</a:t>
            </a:r>
            <a:r>
              <a:rPr lang="zh-TW" altLang="en-US" dirty="0"/>
              <a:t>為面積，因此在固定面積下只要符合</a:t>
            </a:r>
            <a:r>
              <a:rPr lang="en-US" altLang="zh-TW" dirty="0"/>
              <a:t>aspect ratio</a:t>
            </a:r>
            <a:r>
              <a:rPr lang="zh-TW" altLang="en-US" dirty="0"/>
              <a:t>的長寬皆可以組成此</a:t>
            </a:r>
            <a:r>
              <a:rPr lang="en-US" altLang="zh-TW" dirty="0"/>
              <a:t>module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因此將其長及寬以</a:t>
            </a:r>
            <a:r>
              <a:rPr lang="en-US" altLang="zh-TW" dirty="0"/>
              <a:t>vector</a:t>
            </a:r>
            <a:r>
              <a:rPr lang="zh-TW" altLang="en-US" dirty="0"/>
              <a:t>的形式宣告。</a:t>
            </a:r>
            <a:endParaRPr lang="en-US" altLang="zh-TW" dirty="0"/>
          </a:p>
          <a:p>
            <a:r>
              <a:rPr lang="zh-TW" altLang="en-US" dirty="0"/>
              <a:t>此</a:t>
            </a:r>
            <a:r>
              <a:rPr lang="en-US" altLang="zh-TW" dirty="0"/>
              <a:t>class</a:t>
            </a:r>
            <a:r>
              <a:rPr lang="zh-TW" altLang="en-US" dirty="0"/>
              <a:t>也包含了</a:t>
            </a:r>
            <a:r>
              <a:rPr lang="en-US" altLang="zh-TW" dirty="0" err="1"/>
              <a:t>coord</a:t>
            </a:r>
            <a:r>
              <a:rPr lang="zh-TW" altLang="en-US" dirty="0"/>
              <a:t>及</a:t>
            </a:r>
            <a:r>
              <a:rPr lang="en-US" altLang="zh-TW" dirty="0" err="1"/>
              <a:t>coord_slack</a:t>
            </a:r>
            <a:r>
              <a:rPr lang="zh-TW" altLang="en-US" dirty="0"/>
              <a:t>兩組座標，</a:t>
            </a:r>
            <a:endParaRPr lang="en-US" altLang="zh-TW" dirty="0"/>
          </a:p>
          <a:p>
            <a:r>
              <a:rPr lang="zh-TW" altLang="en-US" dirty="0"/>
              <a:t>目的是為了計算論文所提及的</a:t>
            </a:r>
            <a:r>
              <a:rPr lang="en-US" altLang="zh-TW" dirty="0"/>
              <a:t>module slack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en-US" altLang="zh-TW" dirty="0"/>
              <a:t>Coord</a:t>
            </a:r>
            <a:r>
              <a:rPr lang="zh-TW" altLang="en-US" dirty="0"/>
              <a:t>為將</a:t>
            </a:r>
            <a:r>
              <a:rPr lang="en-US" altLang="zh-TW" dirty="0" err="1"/>
              <a:t>floorplanning</a:t>
            </a:r>
            <a:r>
              <a:rPr lang="zh-TW" altLang="en-US" dirty="0"/>
              <a:t>以</a:t>
            </a:r>
            <a:r>
              <a:rPr lang="en-US" altLang="zh-TW" dirty="0"/>
              <a:t>bottom-left</a:t>
            </a:r>
            <a:r>
              <a:rPr lang="zh-TW" altLang="en-US" dirty="0"/>
              <a:t>形式擺放的座標，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err="1"/>
              <a:t>Coord_slack</a:t>
            </a:r>
            <a:r>
              <a:rPr lang="zh-TW" altLang="en-US" dirty="0"/>
              <a:t>為將</a:t>
            </a:r>
            <a:r>
              <a:rPr lang="en-US" altLang="zh-TW" dirty="0" err="1"/>
              <a:t>floorplanning</a:t>
            </a:r>
            <a:r>
              <a:rPr lang="zh-TW" altLang="en-US" dirty="0"/>
              <a:t>以</a:t>
            </a:r>
            <a:r>
              <a:rPr lang="en-US" altLang="zh-TW" dirty="0"/>
              <a:t>top-right</a:t>
            </a:r>
            <a:r>
              <a:rPr lang="zh-TW" altLang="en-US" dirty="0"/>
              <a:t>形式擺放的座標，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Bottom-left</a:t>
            </a:r>
            <a:r>
              <a:rPr lang="zh-TW" altLang="en-US" dirty="0"/>
              <a:t>及</a:t>
            </a:r>
            <a:r>
              <a:rPr lang="en-US" altLang="zh-TW" dirty="0"/>
              <a:t>top-right</a:t>
            </a:r>
            <a:r>
              <a:rPr lang="zh-TW" altLang="en-US" dirty="0"/>
              <a:t>形式代表的是將</a:t>
            </a:r>
            <a:r>
              <a:rPr lang="en-US" altLang="zh-TW" dirty="0"/>
              <a:t>module</a:t>
            </a:r>
            <a:r>
              <a:rPr lang="zh-TW" altLang="en-US" dirty="0"/>
              <a:t>儘量擺置在左下及右上的位置。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而我們的演算法是基於</a:t>
            </a:r>
            <a:r>
              <a:rPr lang="en-US" altLang="zh-TW" dirty="0"/>
              <a:t>module</a:t>
            </a:r>
            <a:r>
              <a:rPr lang="zh-TW" altLang="en-US" dirty="0"/>
              <a:t> </a:t>
            </a:r>
            <a:r>
              <a:rPr lang="en-US" altLang="zh-TW" dirty="0"/>
              <a:t>bottom-left</a:t>
            </a:r>
            <a:r>
              <a:rPr lang="zh-TW" altLang="en-US" dirty="0"/>
              <a:t> </a:t>
            </a:r>
            <a:r>
              <a:rPr lang="en-US" altLang="zh-TW" dirty="0" err="1"/>
              <a:t>floorplanning</a:t>
            </a:r>
            <a:r>
              <a:rPr lang="zh-TW" altLang="en-US" dirty="0"/>
              <a:t>，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63C5-A686-408A-AAB7-A059944CD66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5784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根據論文提出的演算法，我們定義了</a:t>
            </a:r>
            <a:r>
              <a:rPr lang="en-US" altLang="zh-TW" dirty="0" err="1"/>
              <a:t>seq_X</a:t>
            </a:r>
            <a:r>
              <a:rPr lang="zh-TW" altLang="en-US" dirty="0"/>
              <a:t>、</a:t>
            </a:r>
            <a:r>
              <a:rPr lang="en-US" altLang="zh-TW" dirty="0" err="1"/>
              <a:t>seq_Y</a:t>
            </a:r>
            <a:r>
              <a:rPr lang="zh-TW" altLang="en-US" dirty="0"/>
              <a:t>來表示</a:t>
            </a:r>
            <a:r>
              <a:rPr lang="en-US" altLang="zh-TW" dirty="0"/>
              <a:t>module</a:t>
            </a:r>
            <a:r>
              <a:rPr lang="zh-TW" altLang="en-US" dirty="0"/>
              <a:t>的相對位置，而一組</a:t>
            </a:r>
            <a:r>
              <a:rPr lang="en-US" altLang="zh-TW" dirty="0"/>
              <a:t>sequence pair</a:t>
            </a:r>
            <a:r>
              <a:rPr lang="zh-TW" altLang="en-US" dirty="0"/>
              <a:t>可以表示一個</a:t>
            </a:r>
            <a:r>
              <a:rPr lang="en-US" altLang="zh-TW" dirty="0" err="1"/>
              <a:t>floorplanning</a:t>
            </a:r>
            <a:r>
              <a:rPr lang="zh-TW" altLang="en-US" dirty="0"/>
              <a:t>的結果。</a:t>
            </a:r>
            <a:endParaRPr lang="en-US" altLang="zh-TW" dirty="0"/>
          </a:p>
          <a:p>
            <a:r>
              <a:rPr lang="en-US" altLang="zh-TW" dirty="0" err="1"/>
              <a:t>Seq_X</a:t>
            </a:r>
            <a:r>
              <a:rPr lang="zh-TW" altLang="en-US" dirty="0"/>
              <a:t>及</a:t>
            </a:r>
            <a:r>
              <a:rPr lang="en-US" altLang="zh-TW" dirty="0" err="1"/>
              <a:t>seq_Y</a:t>
            </a:r>
            <a:r>
              <a:rPr lang="zh-TW" altLang="en-US" dirty="0"/>
              <a:t>是根據</a:t>
            </a:r>
            <a:r>
              <a:rPr lang="en-US" altLang="zh-TW" dirty="0"/>
              <a:t>Positive loci</a:t>
            </a:r>
            <a:r>
              <a:rPr lang="zh-TW" altLang="en-US" dirty="0"/>
              <a:t>及</a:t>
            </a:r>
            <a:r>
              <a:rPr lang="en-US" altLang="zh-TW" dirty="0"/>
              <a:t>Negative loci</a:t>
            </a:r>
            <a:r>
              <a:rPr lang="zh-TW" altLang="en-US" dirty="0"/>
              <a:t>所產生。</a:t>
            </a:r>
            <a:endParaRPr lang="en-US" altLang="zh-TW" dirty="0"/>
          </a:p>
          <a:p>
            <a:r>
              <a:rPr lang="zh-TW" altLang="en-US" dirty="0"/>
              <a:t>如圖所示，</a:t>
            </a:r>
            <a:r>
              <a:rPr lang="en-US" altLang="zh-TW" dirty="0"/>
              <a:t>Positive loci</a:t>
            </a:r>
            <a:r>
              <a:rPr lang="zh-TW" altLang="en-US" dirty="0"/>
              <a:t>為以該</a:t>
            </a:r>
            <a:r>
              <a:rPr lang="en-US" altLang="zh-TW" dirty="0"/>
              <a:t>module</a:t>
            </a:r>
            <a:r>
              <a:rPr lang="zh-TW" altLang="en-US" dirty="0"/>
              <a:t>為中心，往右上及左下描繪軌跡，碰到</a:t>
            </a:r>
            <a:r>
              <a:rPr lang="en-US" altLang="zh-TW" dirty="0"/>
              <a:t>module</a:t>
            </a:r>
            <a:r>
              <a:rPr lang="zh-TW" altLang="en-US" dirty="0"/>
              <a:t>的邊緣則改變方向，為這張圖的藍色軌跡所示。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Negative loci</a:t>
            </a:r>
            <a:r>
              <a:rPr lang="zh-TW" altLang="en-US" dirty="0"/>
              <a:t>為以該</a:t>
            </a:r>
            <a:r>
              <a:rPr lang="en-US" altLang="zh-TW" dirty="0"/>
              <a:t>module</a:t>
            </a:r>
            <a:r>
              <a:rPr lang="zh-TW" altLang="en-US" dirty="0"/>
              <a:t>為中心，往左上及右下描繪軌跡，碰到</a:t>
            </a:r>
            <a:r>
              <a:rPr lang="en-US" altLang="zh-TW" dirty="0"/>
              <a:t>module</a:t>
            </a:r>
            <a:r>
              <a:rPr lang="zh-TW" altLang="en-US" dirty="0"/>
              <a:t>的邊緣則改變方向，為這張圖的棕色軌跡所示。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將所有</a:t>
            </a:r>
            <a:r>
              <a:rPr lang="en-US" altLang="zh-TW" dirty="0"/>
              <a:t>module</a:t>
            </a:r>
            <a:r>
              <a:rPr lang="zh-TW" altLang="en-US" dirty="0"/>
              <a:t>的</a:t>
            </a:r>
            <a:r>
              <a:rPr lang="en-US" altLang="zh-TW" dirty="0"/>
              <a:t>Positive</a:t>
            </a:r>
            <a:r>
              <a:rPr lang="zh-TW" altLang="en-US" dirty="0"/>
              <a:t> </a:t>
            </a:r>
            <a:r>
              <a:rPr lang="en-US" altLang="zh-TW" dirty="0"/>
              <a:t>loci</a:t>
            </a:r>
            <a:r>
              <a:rPr lang="zh-TW" altLang="en-US" dirty="0"/>
              <a:t>及</a:t>
            </a:r>
            <a:r>
              <a:rPr lang="en-US" altLang="zh-TW" dirty="0"/>
              <a:t>Negative</a:t>
            </a:r>
            <a:r>
              <a:rPr lang="zh-TW" altLang="en-US" dirty="0"/>
              <a:t> </a:t>
            </a:r>
            <a:r>
              <a:rPr lang="en-US" altLang="zh-TW" dirty="0"/>
              <a:t>loci</a:t>
            </a:r>
            <a:r>
              <a:rPr lang="zh-TW" altLang="en-US" dirty="0"/>
              <a:t>描繪可以得到右上角的兩張圖，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而</a:t>
            </a:r>
            <a:r>
              <a:rPr lang="en-US" altLang="zh-TW" dirty="0" err="1"/>
              <a:t>seq_X</a:t>
            </a:r>
            <a:r>
              <a:rPr lang="zh-TW" altLang="en-US" dirty="0"/>
              <a:t>為對</a:t>
            </a:r>
            <a:r>
              <a:rPr lang="en-US" altLang="zh-TW" dirty="0"/>
              <a:t>Positive loci</a:t>
            </a:r>
            <a:r>
              <a:rPr lang="zh-TW" altLang="en-US" dirty="0"/>
              <a:t>的軌跡劃一條左上到右下的對角線，碰到</a:t>
            </a:r>
            <a:r>
              <a:rPr lang="en-US" altLang="zh-TW" dirty="0"/>
              <a:t>Positive loci</a:t>
            </a:r>
            <a:r>
              <a:rPr lang="zh-TW" altLang="en-US" dirty="0"/>
              <a:t>的順序，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err="1"/>
              <a:t>seq_Y</a:t>
            </a:r>
            <a:r>
              <a:rPr lang="zh-TW" altLang="en-US" dirty="0"/>
              <a:t>為對</a:t>
            </a:r>
            <a:r>
              <a:rPr lang="en-US" altLang="zh-TW" dirty="0"/>
              <a:t>Negative loci</a:t>
            </a:r>
            <a:r>
              <a:rPr lang="zh-TW" altLang="en-US" dirty="0"/>
              <a:t>的軌跡劃一條左下到右上的對角線，碰到</a:t>
            </a:r>
            <a:r>
              <a:rPr lang="en-US" altLang="zh-TW" dirty="0"/>
              <a:t>Negative loci</a:t>
            </a:r>
            <a:r>
              <a:rPr lang="zh-TW" altLang="en-US" dirty="0"/>
              <a:t>的順序，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  <a:p>
            <a:r>
              <a:rPr lang="zh-TW" altLang="en-US" dirty="0"/>
              <a:t>這兩個</a:t>
            </a:r>
            <a:r>
              <a:rPr lang="en-US" altLang="zh-TW" dirty="0"/>
              <a:t>sequence</a:t>
            </a:r>
            <a:r>
              <a:rPr lang="zh-TW" altLang="en-US" dirty="0"/>
              <a:t>即可以表示</a:t>
            </a:r>
            <a:r>
              <a:rPr lang="en-US" altLang="zh-TW" dirty="0"/>
              <a:t>module</a:t>
            </a:r>
            <a:r>
              <a:rPr lang="zh-TW" altLang="en-US" dirty="0"/>
              <a:t>的相對位置，</a:t>
            </a:r>
            <a:endParaRPr lang="en-US" altLang="zh-TW" dirty="0"/>
          </a:p>
          <a:p>
            <a:r>
              <a:rPr lang="zh-TW" altLang="en-US" dirty="0"/>
              <a:t>就第一點而言，在</a:t>
            </a:r>
            <a:r>
              <a:rPr lang="en-US" altLang="zh-TW" dirty="0" err="1"/>
              <a:t>seq_X</a:t>
            </a:r>
            <a:r>
              <a:rPr lang="zh-TW" altLang="en-US" dirty="0"/>
              <a:t>中</a:t>
            </a:r>
            <a:r>
              <a:rPr lang="en-US" altLang="zh-TW" dirty="0"/>
              <a:t>a</a:t>
            </a:r>
            <a:r>
              <a:rPr lang="zh-TW" altLang="en-US" dirty="0"/>
              <a:t>在</a:t>
            </a:r>
            <a:r>
              <a:rPr lang="en-US" altLang="zh-TW" dirty="0"/>
              <a:t>b</a:t>
            </a:r>
            <a:r>
              <a:rPr lang="zh-TW" altLang="en-US" dirty="0"/>
              <a:t>的前面，在</a:t>
            </a:r>
            <a:r>
              <a:rPr lang="en-US" altLang="zh-TW" dirty="0" err="1"/>
              <a:t>seq_Y</a:t>
            </a:r>
            <a:r>
              <a:rPr lang="zh-TW" altLang="en-US" dirty="0"/>
              <a:t>中</a:t>
            </a:r>
            <a:r>
              <a:rPr lang="en-US" altLang="zh-TW" dirty="0"/>
              <a:t>a</a:t>
            </a:r>
            <a:r>
              <a:rPr lang="zh-TW" altLang="en-US" dirty="0"/>
              <a:t>在</a:t>
            </a:r>
            <a:r>
              <a:rPr lang="en-US" altLang="zh-TW" dirty="0"/>
              <a:t>b</a:t>
            </a:r>
            <a:r>
              <a:rPr lang="zh-TW" altLang="en-US" dirty="0"/>
              <a:t>的後面，由該兩條對角線的方向可知</a:t>
            </a:r>
            <a:r>
              <a:rPr lang="en-US" altLang="zh-TW" dirty="0"/>
              <a:t>a</a:t>
            </a:r>
            <a:r>
              <a:rPr lang="zh-TW" altLang="en-US" dirty="0"/>
              <a:t>在</a:t>
            </a:r>
            <a:r>
              <a:rPr lang="en-US" altLang="zh-TW" dirty="0"/>
              <a:t>b</a:t>
            </a:r>
            <a:r>
              <a:rPr lang="zh-TW" altLang="en-US" dirty="0"/>
              <a:t>的上方，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就第二點而言，在</a:t>
            </a:r>
            <a:r>
              <a:rPr lang="en-US" altLang="zh-TW" dirty="0" err="1"/>
              <a:t>seq_X</a:t>
            </a:r>
            <a:r>
              <a:rPr lang="zh-TW" altLang="en-US" dirty="0"/>
              <a:t>中</a:t>
            </a:r>
            <a:r>
              <a:rPr lang="en-US" altLang="zh-TW" dirty="0"/>
              <a:t>b</a:t>
            </a:r>
            <a:r>
              <a:rPr lang="zh-TW" altLang="en-US" dirty="0"/>
              <a:t>在</a:t>
            </a:r>
            <a:r>
              <a:rPr lang="en-US" altLang="zh-TW" dirty="0"/>
              <a:t>e</a:t>
            </a:r>
            <a:r>
              <a:rPr lang="zh-TW" altLang="en-US" dirty="0"/>
              <a:t>的前面，在</a:t>
            </a:r>
            <a:r>
              <a:rPr lang="en-US" altLang="zh-TW" dirty="0" err="1"/>
              <a:t>seq_Y</a:t>
            </a:r>
            <a:r>
              <a:rPr lang="zh-TW" altLang="en-US" dirty="0"/>
              <a:t>中</a:t>
            </a:r>
            <a:r>
              <a:rPr lang="en-US" altLang="zh-TW" dirty="0"/>
              <a:t>b</a:t>
            </a:r>
            <a:r>
              <a:rPr lang="zh-TW" altLang="en-US" dirty="0"/>
              <a:t>也在</a:t>
            </a:r>
            <a:r>
              <a:rPr lang="en-US" altLang="zh-TW" dirty="0"/>
              <a:t>e</a:t>
            </a:r>
            <a:r>
              <a:rPr lang="zh-TW" altLang="en-US" dirty="0"/>
              <a:t>的前面，由該兩條對角線的方向可知</a:t>
            </a:r>
            <a:r>
              <a:rPr lang="en-US" altLang="zh-TW" dirty="0"/>
              <a:t>b</a:t>
            </a:r>
            <a:r>
              <a:rPr lang="zh-TW" altLang="en-US" dirty="0"/>
              <a:t>在</a:t>
            </a:r>
            <a:r>
              <a:rPr lang="en-US" altLang="zh-TW" dirty="0"/>
              <a:t>e</a:t>
            </a:r>
            <a:r>
              <a:rPr lang="zh-TW" altLang="en-US" dirty="0"/>
              <a:t>的左邊。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63C5-A686-408A-AAB7-A059944CD66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4323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蔡雨蓁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Algorithm</a:t>
            </a:r>
            <a:r>
              <a:rPr lang="zh-TW" altLang="en-US" dirty="0"/>
              <a:t>的部分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我們會以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Flow chart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Pseudo code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穿插做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的解釋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63C5-A686-408A-AAB7-A059944CD66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48314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蔡雨蓁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Main function</a:t>
            </a:r>
            <a:r>
              <a:rPr lang="zh-TW" altLang="en-US" dirty="0"/>
              <a:t>分為三部分，</a:t>
            </a:r>
            <a:endParaRPr lang="en-US" altLang="zh-TW" dirty="0"/>
          </a:p>
          <a:p>
            <a:r>
              <a:rPr lang="zh-TW" altLang="en-US" dirty="0"/>
              <a:t>第一步為</a:t>
            </a:r>
            <a:r>
              <a:rPr lang="en-US" altLang="zh-TW" dirty="0"/>
              <a:t>parser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第二步是</a:t>
            </a:r>
            <a:r>
              <a:rPr lang="en-US" altLang="zh-TW" dirty="0"/>
              <a:t>overall</a:t>
            </a:r>
            <a:r>
              <a:rPr lang="zh-TW" altLang="en-US" dirty="0"/>
              <a:t>的 </a:t>
            </a:r>
            <a:r>
              <a:rPr lang="en-US" altLang="zh-TW" dirty="0"/>
              <a:t>SA</a:t>
            </a:r>
            <a:r>
              <a:rPr lang="zh-TW" altLang="en-US" dirty="0"/>
              <a:t> </a:t>
            </a:r>
            <a:r>
              <a:rPr lang="en-US" altLang="zh-TW" dirty="0"/>
              <a:t>engine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最後</a:t>
            </a:r>
            <a:r>
              <a:rPr lang="en-US" altLang="zh-TW" dirty="0" err="1"/>
              <a:t>write_file</a:t>
            </a:r>
            <a:r>
              <a:rPr lang="zh-TW" altLang="en-US" dirty="0"/>
              <a:t>則是將我們</a:t>
            </a:r>
            <a:r>
              <a:rPr lang="en-US" altLang="zh-TW" dirty="0" err="1"/>
              <a:t>floorplanning</a:t>
            </a:r>
            <a:r>
              <a:rPr lang="zh-TW" altLang="en-US" dirty="0"/>
              <a:t>的結果寫出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63C5-A686-408A-AAB7-A059944CD66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75249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蔡雨蓁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這邊是</a:t>
            </a:r>
            <a:r>
              <a:rPr lang="en-US" altLang="zh-TW" dirty="0"/>
              <a:t>main function</a:t>
            </a:r>
            <a:r>
              <a:rPr lang="zh-TW" altLang="en-US" dirty="0"/>
              <a:t>的</a:t>
            </a:r>
            <a:r>
              <a:rPr lang="en-US" altLang="zh-TW" dirty="0"/>
              <a:t>pseudo</a:t>
            </a:r>
            <a:r>
              <a:rPr lang="zh-TW" altLang="en-US" dirty="0"/>
              <a:t> </a:t>
            </a:r>
            <a:r>
              <a:rPr lang="en-US" altLang="zh-TW" dirty="0"/>
              <a:t>code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我們希望</a:t>
            </a:r>
            <a:r>
              <a:rPr lang="en-US" altLang="zh-TW" dirty="0"/>
              <a:t>input test case file</a:t>
            </a:r>
            <a:r>
              <a:rPr lang="zh-TW" altLang="en-US" dirty="0"/>
              <a:t>得到平面規劃的結果，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63C5-A686-408A-AAB7-A059944CD66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04561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蔡雨蓁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接著是</a:t>
            </a:r>
            <a:r>
              <a:rPr lang="en-US" altLang="zh-TW" dirty="0"/>
              <a:t>main function</a:t>
            </a:r>
            <a:r>
              <a:rPr lang="zh-TW" altLang="en-US" dirty="0"/>
              <a:t>中</a:t>
            </a:r>
            <a:r>
              <a:rPr lang="en-US" altLang="zh-TW" dirty="0"/>
              <a:t>parser()</a:t>
            </a:r>
            <a:r>
              <a:rPr lang="zh-TW" altLang="en-US" dirty="0"/>
              <a:t>的流程，</a:t>
            </a:r>
            <a:endParaRPr lang="en-US" altLang="zh-TW" dirty="0"/>
          </a:p>
          <a:p>
            <a:r>
              <a:rPr lang="zh-TW" altLang="en-US" dirty="0"/>
              <a:t>我們會先讀</a:t>
            </a:r>
            <a:r>
              <a:rPr lang="en-US" altLang="zh-TW" dirty="0"/>
              <a:t>test case file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並將</a:t>
            </a:r>
            <a:r>
              <a:rPr lang="en-US" altLang="zh-TW" dirty="0"/>
              <a:t>chip</a:t>
            </a:r>
            <a:r>
              <a:rPr lang="zh-TW" altLang="en-US" dirty="0"/>
              <a:t>、</a:t>
            </a:r>
            <a:r>
              <a:rPr lang="en-US" altLang="zh-TW" dirty="0" err="1"/>
              <a:t>softmodule</a:t>
            </a:r>
            <a:r>
              <a:rPr lang="zh-TW" altLang="en-US" dirty="0"/>
              <a:t>、</a:t>
            </a:r>
            <a:r>
              <a:rPr lang="en-US" altLang="zh-TW" dirty="0"/>
              <a:t>fixed module</a:t>
            </a:r>
            <a:r>
              <a:rPr lang="zh-TW" altLang="en-US" dirty="0"/>
              <a:t>和</a:t>
            </a:r>
            <a:r>
              <a:rPr lang="en-US" altLang="zh-TW" dirty="0"/>
              <a:t>connection</a:t>
            </a:r>
            <a:r>
              <a:rPr lang="zh-TW" altLang="en-US" dirty="0"/>
              <a:t>的</a:t>
            </a:r>
            <a:r>
              <a:rPr lang="en-US" altLang="zh-TW" dirty="0"/>
              <a:t>information</a:t>
            </a:r>
            <a:r>
              <a:rPr lang="zh-TW" altLang="en-US" dirty="0"/>
              <a:t>存入其對應的資料結構當中。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63C5-A686-408A-AAB7-A059944CD66C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92059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蔡雨蓁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這邊是</a:t>
            </a:r>
            <a:r>
              <a:rPr lang="en-US" altLang="zh-TW" dirty="0"/>
              <a:t>parser</a:t>
            </a:r>
            <a:r>
              <a:rPr lang="zh-TW" altLang="en-US" dirty="0"/>
              <a:t>的</a:t>
            </a:r>
            <a:r>
              <a:rPr lang="en-US" altLang="zh-TW" dirty="0"/>
              <a:t>pseudo code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我們希望讀取</a:t>
            </a:r>
            <a:r>
              <a:rPr lang="en-US" altLang="zh-TW" dirty="0"/>
              <a:t>test case file</a:t>
            </a:r>
            <a:r>
              <a:rPr lang="zh-TW" altLang="en-US" dirty="0"/>
              <a:t>後，</a:t>
            </a:r>
            <a:endParaRPr lang="en-US" altLang="zh-TW" dirty="0"/>
          </a:p>
          <a:p>
            <a:r>
              <a:rPr lang="zh-TW" altLang="en-US" dirty="0"/>
              <a:t>可以得到各個模組的資訊。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63C5-A686-408A-AAB7-A059944CD66C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4842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蔡雨蓁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這邊是整個</a:t>
            </a:r>
            <a:r>
              <a:rPr lang="en-US" altLang="zh-TW" dirty="0"/>
              <a:t>SA</a:t>
            </a:r>
            <a:r>
              <a:rPr lang="zh-TW" altLang="en-US" dirty="0"/>
              <a:t> </a:t>
            </a:r>
            <a:r>
              <a:rPr lang="en-US" altLang="zh-TW" dirty="0"/>
              <a:t>engine</a:t>
            </a:r>
            <a:r>
              <a:rPr lang="zh-TW" altLang="en-US" dirty="0"/>
              <a:t>的流程圖，</a:t>
            </a:r>
            <a:endParaRPr lang="en-US" altLang="zh-TW" dirty="0"/>
          </a:p>
          <a:p>
            <a:r>
              <a:rPr lang="zh-TW" altLang="en-US" dirty="0"/>
              <a:t>可以看到流程圖中主要分為黃色、藍色以及綠色的部分，</a:t>
            </a:r>
            <a:endParaRPr lang="en-US" altLang="zh-TW" dirty="0"/>
          </a:p>
          <a:p>
            <a:r>
              <a:rPr lang="zh-TW" altLang="en-US" dirty="0"/>
              <a:t>分別代表</a:t>
            </a:r>
            <a:r>
              <a:rPr lang="en-US" altLang="zh-TW" dirty="0"/>
              <a:t>3</a:t>
            </a:r>
            <a:r>
              <a:rPr lang="zh-TW" altLang="en-US" dirty="0"/>
              <a:t>個</a:t>
            </a:r>
            <a:r>
              <a:rPr lang="en-US" altLang="zh-TW" dirty="0"/>
              <a:t>loop</a:t>
            </a:r>
            <a:r>
              <a:rPr lang="zh-TW" altLang="en-US" dirty="0"/>
              <a:t> </a:t>
            </a:r>
            <a:r>
              <a:rPr lang="en-US" altLang="zh-TW" sz="12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hierarchical </a:t>
            </a:r>
            <a:r>
              <a:rPr lang="zh-TW" altLang="en-US" sz="12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的關係。</a:t>
            </a:r>
            <a:endParaRPr lang="en-US" altLang="zh-TW" dirty="0"/>
          </a:p>
          <a:p>
            <a:r>
              <a:rPr lang="zh-TW" altLang="en-US" dirty="0"/>
              <a:t>黃色的部分代表了最外層的</a:t>
            </a:r>
            <a:r>
              <a:rPr lang="en-US" altLang="zh-TW" dirty="0"/>
              <a:t>while</a:t>
            </a:r>
            <a:r>
              <a:rPr lang="zh-TW" altLang="en-US" dirty="0"/>
              <a:t> </a:t>
            </a:r>
            <a:r>
              <a:rPr lang="en-US" altLang="zh-TW" dirty="0"/>
              <a:t>loop</a:t>
            </a:r>
            <a:r>
              <a:rPr lang="zh-TW" altLang="en-US" dirty="0"/>
              <a:t>並以題目要求的</a:t>
            </a:r>
            <a:r>
              <a:rPr lang="en-US" altLang="zh-TW" dirty="0"/>
              <a:t>30</a:t>
            </a:r>
            <a:r>
              <a:rPr lang="zh-TW" altLang="en-US" dirty="0"/>
              <a:t>分鐘作為</a:t>
            </a:r>
            <a:r>
              <a:rPr lang="en-US" altLang="zh-TW" dirty="0"/>
              <a:t>run time</a:t>
            </a:r>
            <a:r>
              <a:rPr lang="zh-TW" altLang="en-US" dirty="0"/>
              <a:t>的限制，</a:t>
            </a:r>
            <a:endParaRPr lang="en-US" altLang="zh-TW" dirty="0"/>
          </a:p>
          <a:p>
            <a:r>
              <a:rPr lang="zh-TW" altLang="en-US" dirty="0"/>
              <a:t>接著藍色則是</a:t>
            </a:r>
            <a:r>
              <a:rPr lang="en-US" altLang="zh-TW" dirty="0"/>
              <a:t>SA</a:t>
            </a:r>
            <a:r>
              <a:rPr lang="zh-TW" altLang="en-US" dirty="0"/>
              <a:t>中對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source-serif-pro"/>
              </a:rPr>
              <a:t>退火溫度的限制，</a:t>
            </a:r>
            <a:endParaRPr lang="en-US" altLang="zh-TW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r>
              <a:rPr lang="zh-TW" altLang="en-US" b="0" i="0" dirty="0">
                <a:solidFill>
                  <a:srgbClr val="292929"/>
                </a:solidFill>
                <a:effectLst/>
                <a:latin typeface="source-serif-pro"/>
              </a:rPr>
              <a:t>綠色的部分則是在給定溫度下一直不斷的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source-serif-pro"/>
              </a:rPr>
              <a:t>move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source-serif-pro"/>
              </a:rPr>
              <a:t>，直到設定的迭代次數才終止。</a:t>
            </a:r>
            <a:endParaRPr lang="en-US" altLang="zh-TW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endParaRPr lang="en-US" altLang="zh-TW" b="0" i="0" dirty="0">
              <a:solidFill>
                <a:srgbClr val="292929"/>
              </a:solidFill>
              <a:effectLst/>
              <a:latin typeface="source-serif-pro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63C5-A686-408A-AAB7-A059944CD66C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94218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蔡雨蓁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這邊是</a:t>
            </a:r>
            <a:r>
              <a:rPr lang="en-US" altLang="zh-TW" dirty="0"/>
              <a:t>SA</a:t>
            </a:r>
            <a:r>
              <a:rPr lang="zh-TW" altLang="en-US" dirty="0"/>
              <a:t> </a:t>
            </a:r>
            <a:r>
              <a:rPr lang="en-US" altLang="zh-TW" dirty="0"/>
              <a:t>engine</a:t>
            </a:r>
            <a:r>
              <a:rPr lang="zh-TW" altLang="en-US" dirty="0"/>
              <a:t>的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Pseudo code 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我們以三個括號代表</a:t>
            </a:r>
            <a:r>
              <a:rPr lang="en-US" altLang="zh-TW" dirty="0"/>
              <a:t>3</a:t>
            </a:r>
            <a:r>
              <a:rPr lang="zh-TW" altLang="en-US" dirty="0"/>
              <a:t>個</a:t>
            </a:r>
            <a:r>
              <a:rPr lang="en-US" altLang="zh-TW" dirty="0"/>
              <a:t>loop</a:t>
            </a:r>
            <a:r>
              <a:rPr lang="zh-TW" altLang="en-US" dirty="0"/>
              <a:t> </a:t>
            </a:r>
            <a:r>
              <a:rPr lang="en-US" altLang="zh-TW" sz="12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hierarchical </a:t>
            </a:r>
            <a:r>
              <a:rPr lang="zh-TW" altLang="en-US" sz="12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的關係</a:t>
            </a:r>
            <a:endParaRPr lang="en-US" altLang="zh-TW" sz="12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zh-TW" altLang="en-US" dirty="0"/>
              <a:t>並用顏色和流程圖中的</a:t>
            </a:r>
            <a:r>
              <a:rPr lang="en-US" altLang="zh-TW" dirty="0"/>
              <a:t>Block</a:t>
            </a:r>
            <a:r>
              <a:rPr lang="zh-TW" altLang="en-US" dirty="0"/>
              <a:t>做對應，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接著我要大概</a:t>
            </a:r>
            <a:r>
              <a:rPr lang="en-US" altLang="zh-TW" dirty="0"/>
              <a:t>go through</a:t>
            </a:r>
            <a:r>
              <a:rPr lang="zh-TW" altLang="en-US" dirty="0"/>
              <a:t>整個流程，</a:t>
            </a:r>
            <a:endParaRPr lang="en-US" altLang="zh-TW" dirty="0"/>
          </a:p>
          <a:p>
            <a:r>
              <a:rPr lang="zh-TW" altLang="en-US" dirty="0"/>
              <a:t>首先我們先對</a:t>
            </a:r>
            <a:r>
              <a:rPr lang="en-US" altLang="zh-TW" dirty="0"/>
              <a:t>best</a:t>
            </a:r>
            <a:r>
              <a:rPr lang="zh-TW" altLang="en-US" dirty="0"/>
              <a:t> </a:t>
            </a:r>
            <a:r>
              <a:rPr lang="en-US" altLang="zh-TW" dirty="0"/>
              <a:t>solution</a:t>
            </a:r>
            <a:r>
              <a:rPr lang="zh-TW" altLang="en-US" dirty="0"/>
              <a:t>做</a:t>
            </a:r>
            <a:r>
              <a:rPr lang="en-US" altLang="zh-TW" dirty="0"/>
              <a:t>random </a:t>
            </a:r>
            <a:r>
              <a:rPr lang="zh-TW" altLang="en-US" dirty="0"/>
              <a:t>的 </a:t>
            </a:r>
            <a:r>
              <a:rPr lang="en-US" altLang="zh-TW" dirty="0"/>
              <a:t>initialization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接著進入最外層的</a:t>
            </a:r>
            <a:r>
              <a:rPr lang="en-US" altLang="zh-TW" dirty="0"/>
              <a:t>while</a:t>
            </a:r>
            <a:r>
              <a:rPr lang="zh-TW" altLang="en-US" dirty="0"/>
              <a:t> </a:t>
            </a:r>
            <a:r>
              <a:rPr lang="en-US" altLang="zh-TW" dirty="0"/>
              <a:t>loop</a:t>
            </a:r>
            <a:r>
              <a:rPr lang="zh-TW" altLang="en-US" dirty="0"/>
              <a:t>，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做初始化合法</a:t>
            </a:r>
            <a:r>
              <a:rPr lang="en-US" altLang="zh-TW" dirty="0"/>
              <a:t>state E</a:t>
            </a:r>
            <a:r>
              <a:rPr lang="zh-TW" altLang="en-US" dirty="0"/>
              <a:t>，並設定</a:t>
            </a:r>
            <a:r>
              <a:rPr lang="en-US" altLang="zh-TW" dirty="0"/>
              <a:t>SA</a:t>
            </a:r>
            <a:r>
              <a:rPr lang="zh-TW" altLang="en-US" dirty="0"/>
              <a:t>的起始溫度和最低溫度限制，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最後決定在給定的溫度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source-serif-pro"/>
              </a:rPr>
              <a:t>下一直不斷的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source-serif-pro"/>
              </a:rPr>
              <a:t>move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source-serif-pro"/>
              </a:rPr>
              <a:t>的迭代次數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source-serif-pro"/>
              </a:rPr>
              <a:t>N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source-serif-pro"/>
              </a:rPr>
              <a:t>，</a:t>
            </a:r>
            <a:endParaRPr lang="en-US" altLang="zh-TW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292929"/>
                </a:solidFill>
                <a:effectLst/>
                <a:latin typeface="source-serif-pro"/>
              </a:rPr>
              <a:t>(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source-serif-pro"/>
              </a:rPr>
              <a:t>跳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source-serif-pro"/>
              </a:rPr>
              <a:t>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接著進入以最低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source-serif-pro"/>
              </a:rPr>
              <a:t>退火溫度做限制的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source-serif-pro"/>
              </a:rPr>
              <a:t>loop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source-serif-pro"/>
              </a:rPr>
              <a:t>中，</a:t>
            </a:r>
            <a:endParaRPr lang="en-US" altLang="zh-TW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初始化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source-serif-pro"/>
              </a:rPr>
              <a:t>MT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source-serif-pro"/>
              </a:rPr>
              <a:t>為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source-serif-pro"/>
              </a:rPr>
              <a:t>0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source-serif-pro"/>
              </a:rPr>
              <a:t>，也就是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source-serif-pro"/>
              </a:rPr>
              <a:t>move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source-serif-pro"/>
              </a:rPr>
              <a:t>次數的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source-serif-pro"/>
              </a:rPr>
              <a:t>counter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source-serif-pro"/>
              </a:rPr>
              <a:t>，</a:t>
            </a:r>
            <a:endParaRPr lang="en-US" altLang="zh-TW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初始化</a:t>
            </a:r>
            <a:r>
              <a:rPr lang="en-US" altLang="zh-TW" dirty="0"/>
              <a:t>uphill</a:t>
            </a:r>
            <a:r>
              <a:rPr lang="zh-TW" altLang="en-US" dirty="0"/>
              <a:t>為</a:t>
            </a:r>
            <a:r>
              <a:rPr lang="en-US" altLang="zh-TW" dirty="0"/>
              <a:t>0</a:t>
            </a:r>
            <a:r>
              <a:rPr lang="zh-TW" altLang="en-US" dirty="0"/>
              <a:t>，</a:t>
            </a:r>
            <a:r>
              <a:rPr lang="en-US" altLang="zh-TW" dirty="0"/>
              <a:t>uphill</a:t>
            </a:r>
            <a:r>
              <a:rPr lang="zh-TW" altLang="en-US" dirty="0"/>
              <a:t>是紀錄當我們接受比現在</a:t>
            </a:r>
            <a:r>
              <a:rPr lang="en-US" altLang="zh-TW" dirty="0"/>
              <a:t>state E</a:t>
            </a:r>
            <a:r>
              <a:rPr lang="zh-TW" altLang="en-US" dirty="0"/>
              <a:t>還差的</a:t>
            </a:r>
            <a:r>
              <a:rPr lang="en-US" altLang="zh-TW" dirty="0"/>
              <a:t>solution</a:t>
            </a:r>
            <a:r>
              <a:rPr lang="zh-TW" altLang="en-US" dirty="0"/>
              <a:t>的次數，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292929"/>
                </a:solidFill>
                <a:effectLst/>
                <a:latin typeface="source-serif-pro"/>
              </a:rPr>
              <a:t>(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source-serif-pro"/>
              </a:rPr>
              <a:t>跳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source-serif-pro"/>
              </a:rPr>
              <a:t>2)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最後進入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source-serif-pro"/>
              </a:rPr>
              <a:t>在給定溫度下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source-serif-pro"/>
              </a:rPr>
              <a:t>move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source-serif-pro"/>
              </a:rPr>
              <a:t>的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source-serif-pro"/>
              </a:rPr>
              <a:t>loop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source-serif-pro"/>
              </a:rPr>
              <a:t>，</a:t>
            </a:r>
            <a:endParaRPr lang="en-US" altLang="zh-TW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第一步為計算個模組之間的</a:t>
            </a:r>
            <a:r>
              <a:rPr lang="en-US" altLang="zh-TW" dirty="0"/>
              <a:t>slack</a:t>
            </a:r>
            <a:r>
              <a:rPr lang="zh-TW" altLang="en-US" dirty="0"/>
              <a:t>，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接著</a:t>
            </a:r>
            <a:r>
              <a:rPr lang="en-US" altLang="zh-TW" dirty="0"/>
              <a:t>random</a:t>
            </a:r>
            <a:r>
              <a:rPr lang="zh-TW" altLang="en-US" dirty="0"/>
              <a:t>選擇</a:t>
            </a:r>
            <a:r>
              <a:rPr lang="en-US" altLang="zh-TW" dirty="0"/>
              <a:t>move</a:t>
            </a:r>
            <a:r>
              <a:rPr lang="zh-TW" altLang="en-US" dirty="0"/>
              <a:t>的方式，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如果為不合法移動就一直不斷地</a:t>
            </a:r>
            <a:r>
              <a:rPr lang="en-US" altLang="zh-TW" dirty="0"/>
              <a:t>random</a:t>
            </a:r>
            <a:r>
              <a:rPr lang="zh-TW" altLang="en-US" dirty="0"/>
              <a:t>選擇</a:t>
            </a:r>
            <a:r>
              <a:rPr lang="en-US" altLang="zh-TW" dirty="0"/>
              <a:t>move</a:t>
            </a:r>
            <a:r>
              <a:rPr lang="zh-TW" altLang="en-US" dirty="0"/>
              <a:t>直到合法移動，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這邊的不合法移動是以</a:t>
            </a:r>
            <a:r>
              <a:rPr lang="en-US" altLang="zh-TW" dirty="0"/>
              <a:t>module overlapping</a:t>
            </a:r>
            <a:r>
              <a:rPr lang="zh-TW" altLang="en-US" dirty="0"/>
              <a:t>的面積做為判斷，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接著</a:t>
            </a:r>
            <a:r>
              <a:rPr lang="en-US" altLang="zh-TW" dirty="0"/>
              <a:t>MT+1</a:t>
            </a:r>
            <a:r>
              <a:rPr lang="zh-TW" altLang="en-US" dirty="0"/>
              <a:t>，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計算新舊</a:t>
            </a:r>
            <a:r>
              <a:rPr lang="en-US" altLang="zh-TW" dirty="0"/>
              <a:t>state</a:t>
            </a:r>
            <a:r>
              <a:rPr lang="zh-TW" altLang="en-US" dirty="0"/>
              <a:t> </a:t>
            </a:r>
            <a:r>
              <a:rPr lang="en-US" altLang="zh-TW" dirty="0"/>
              <a:t>cost</a:t>
            </a:r>
            <a:r>
              <a:rPr lang="zh-TW" altLang="en-US" dirty="0"/>
              <a:t>的差值</a:t>
            </a:r>
            <a:r>
              <a:rPr lang="en-US" altLang="zh-TW" dirty="0" err="1"/>
              <a:t>delta_cost</a:t>
            </a:r>
            <a:r>
              <a:rPr lang="zh-TW" altLang="en-US" dirty="0"/>
              <a:t>，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將</a:t>
            </a:r>
            <a:r>
              <a:rPr lang="en-US" altLang="zh-TW" dirty="0" err="1"/>
              <a:t>delta_cost</a:t>
            </a:r>
            <a:r>
              <a:rPr lang="zh-TW" altLang="en-US" dirty="0"/>
              <a:t>丟入</a:t>
            </a:r>
            <a:r>
              <a:rPr lang="en-US" altLang="zh-TW" dirty="0" err="1"/>
              <a:t>is_movable</a:t>
            </a:r>
            <a:r>
              <a:rPr lang="zh-TW" altLang="en-US" dirty="0"/>
              <a:t>這個</a:t>
            </a:r>
            <a:r>
              <a:rPr lang="en-US" altLang="zh-TW" dirty="0"/>
              <a:t>function</a:t>
            </a:r>
            <a:r>
              <a:rPr lang="zh-TW" altLang="en-US" dirty="0"/>
              <a:t>判斷，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如果接受此次</a:t>
            </a:r>
            <a:r>
              <a:rPr lang="en-US" altLang="zh-TW" dirty="0"/>
              <a:t>move</a:t>
            </a:r>
            <a:r>
              <a:rPr lang="zh-TW" altLang="en-US" dirty="0"/>
              <a:t>且這次</a:t>
            </a:r>
            <a:r>
              <a:rPr lang="en-US" altLang="zh-TW" dirty="0"/>
              <a:t>move</a:t>
            </a:r>
            <a:r>
              <a:rPr lang="zh-TW" altLang="en-US" dirty="0"/>
              <a:t>為較差的</a:t>
            </a:r>
            <a:r>
              <a:rPr lang="en-US" altLang="zh-TW" dirty="0"/>
              <a:t>state</a:t>
            </a:r>
            <a:r>
              <a:rPr lang="zh-TW" altLang="en-US" dirty="0"/>
              <a:t>，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也就是</a:t>
            </a:r>
            <a:r>
              <a:rPr lang="en-US" altLang="zh-TW" dirty="0" err="1"/>
              <a:t>delta_cost</a:t>
            </a:r>
            <a:r>
              <a:rPr lang="en-US" altLang="zh-TW" dirty="0"/>
              <a:t>&gt;0</a:t>
            </a:r>
            <a:r>
              <a:rPr lang="zh-TW" altLang="en-US" dirty="0"/>
              <a:t>，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則</a:t>
            </a:r>
            <a:r>
              <a:rPr lang="en-US" altLang="zh-TW" dirty="0"/>
              <a:t>uphill+1</a:t>
            </a:r>
            <a:r>
              <a:rPr lang="zh-TW" altLang="en-US" dirty="0"/>
              <a:t>，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接著更新</a:t>
            </a:r>
            <a:r>
              <a:rPr lang="en-US" altLang="zh-TW" dirty="0"/>
              <a:t>E</a:t>
            </a:r>
            <a:r>
              <a:rPr lang="zh-TW" altLang="en-US" dirty="0"/>
              <a:t>，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如果更新後</a:t>
            </a:r>
            <a:r>
              <a:rPr lang="en-US" altLang="zh-TW" dirty="0"/>
              <a:t>E</a:t>
            </a:r>
            <a:r>
              <a:rPr lang="zh-TW" altLang="en-US" dirty="0"/>
              <a:t>的</a:t>
            </a:r>
            <a:r>
              <a:rPr lang="en-US" altLang="zh-TW" dirty="0"/>
              <a:t>cost</a:t>
            </a:r>
            <a:r>
              <a:rPr lang="zh-TW" altLang="en-US" dirty="0"/>
              <a:t>比</a:t>
            </a:r>
            <a:r>
              <a:rPr lang="en-US" altLang="zh-TW" dirty="0"/>
              <a:t>best solution</a:t>
            </a:r>
            <a:r>
              <a:rPr lang="zh-TW" altLang="en-US" dirty="0"/>
              <a:t>的</a:t>
            </a:r>
            <a:r>
              <a:rPr lang="en-US" altLang="zh-TW" dirty="0"/>
              <a:t>cost</a:t>
            </a:r>
            <a:r>
              <a:rPr lang="zh-TW" altLang="en-US" dirty="0"/>
              <a:t>還小，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就將</a:t>
            </a:r>
            <a:r>
              <a:rPr lang="en-US" altLang="zh-TW" dirty="0"/>
              <a:t>best solution</a:t>
            </a:r>
            <a:r>
              <a:rPr lang="zh-TW" altLang="en-US" dirty="0"/>
              <a:t>更新為</a:t>
            </a:r>
            <a:r>
              <a:rPr lang="en-US" altLang="zh-TW" dirty="0"/>
              <a:t>E</a:t>
            </a:r>
            <a:r>
              <a:rPr lang="zh-TW" altLang="en-US" dirty="0"/>
              <a:t>，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接著</a:t>
            </a:r>
            <a:r>
              <a:rPr lang="en-US" altLang="zh-TW" dirty="0"/>
              <a:t>update </a:t>
            </a:r>
            <a:r>
              <a:rPr lang="zh-TW" altLang="en-US" dirty="0"/>
              <a:t>退火溫度，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最後</a:t>
            </a:r>
            <a:r>
              <a:rPr lang="en-US" altLang="zh-TW" dirty="0"/>
              <a:t>run time</a:t>
            </a:r>
            <a:r>
              <a:rPr lang="zh-TW" altLang="en-US" dirty="0"/>
              <a:t>大於時間限制，就結束整個</a:t>
            </a:r>
            <a:r>
              <a:rPr lang="en-US" altLang="zh-TW" dirty="0"/>
              <a:t>SA function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63C5-A686-408A-AAB7-A059944CD66C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0404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蔡雨蓁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為了符合</a:t>
            </a:r>
            <a:r>
              <a:rPr lang="en-US" altLang="zh-TW" dirty="0"/>
              <a:t>fixed-outline</a:t>
            </a:r>
            <a:r>
              <a:rPr lang="zh-TW" altLang="en-US" dirty="0"/>
              <a:t>的限制</a:t>
            </a:r>
            <a:endParaRPr lang="en-US" altLang="zh-TW" dirty="0"/>
          </a:p>
          <a:p>
            <a:r>
              <a:rPr lang="zh-TW" altLang="en-US" dirty="0"/>
              <a:t>和優化半周長導線總長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我們結合論文的想法將</a:t>
            </a:r>
            <a:r>
              <a:rPr lang="en-US" altLang="zh-TW" dirty="0"/>
              <a:t>cost function</a:t>
            </a:r>
            <a:r>
              <a:rPr lang="zh-TW" altLang="en-US" dirty="0"/>
              <a:t>設計為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超過</a:t>
            </a:r>
            <a:r>
              <a:rPr lang="en-US" altLang="zh-TW" dirty="0"/>
              <a:t>fixed-outline</a:t>
            </a:r>
            <a:r>
              <a:rPr lang="zh-TW" altLang="en-US" dirty="0"/>
              <a:t>的長寬加總</a:t>
            </a:r>
            <a:endParaRPr lang="en-US" altLang="zh-TW" dirty="0"/>
          </a:p>
          <a:p>
            <a:r>
              <a:rPr lang="zh-TW" altLang="en-US" dirty="0"/>
              <a:t>和 半周長導線總長</a:t>
            </a:r>
            <a:r>
              <a:rPr lang="en-US" altLang="zh-TW" dirty="0"/>
              <a:t>HPWL</a:t>
            </a:r>
          </a:p>
          <a:p>
            <a:r>
              <a:rPr lang="zh-TW" altLang="en-US" dirty="0"/>
              <a:t>做</a:t>
            </a:r>
            <a:r>
              <a:rPr lang="en-US" altLang="zh-TW" dirty="0"/>
              <a:t>linear combination</a:t>
            </a:r>
            <a:r>
              <a:rPr lang="zh-TW" altLang="en-US" dirty="0"/>
              <a:t>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63C5-A686-408A-AAB7-A059944CD66C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2627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蔡雨蓁</a:t>
            </a:r>
            <a:r>
              <a:rPr lang="en-US" altLang="zh-TW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我們</a:t>
            </a:r>
            <a:r>
              <a:rPr lang="en-US" altLang="zh-TW" dirty="0"/>
              <a:t>outline</a:t>
            </a:r>
            <a:r>
              <a:rPr lang="zh-TW" altLang="en-US" dirty="0"/>
              <a:t>大致分為六點</a:t>
            </a:r>
            <a:endParaRPr lang="en-US" altLang="zh-TW" dirty="0"/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Problem Formulation 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會簡單講解這個題目的目的、限制以及要優化的目標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Case Study 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是介紹我們實作此題目的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，以及靈感來源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Data Structure 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會介紹對應的資料結構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的部分會以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Flow chart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Pseudo code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介紹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實作內容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Potential Challenges &amp; Future Work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會提出我們未來想優化的部分，以及可能會遇到的問題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Registration for the Contest  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會秀出註冊成功的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screenshot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63C5-A686-408A-AAB7-A059944CD66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43284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LCS_ORIG</a:t>
            </a:r>
            <a:r>
              <a:rPr lang="zh-TW" altLang="en-US" dirty="0"/>
              <a:t>的部分是在計算</a:t>
            </a:r>
            <a:r>
              <a:rPr lang="en-US" altLang="zh-TW" dirty="0" err="1"/>
              <a:t>Seq_X</a:t>
            </a:r>
            <a:r>
              <a:rPr lang="zh-TW" altLang="en-US" dirty="0"/>
              <a:t>及</a:t>
            </a:r>
            <a:r>
              <a:rPr lang="en-US" altLang="zh-TW" dirty="0" err="1"/>
              <a:t>Seq_Y</a:t>
            </a:r>
            <a:r>
              <a:rPr lang="zh-TW" altLang="en-US" dirty="0"/>
              <a:t>的</a:t>
            </a:r>
            <a:r>
              <a:rPr lang="en-US" altLang="zh-TW" dirty="0"/>
              <a:t>Longest common sequence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並記錄各</a:t>
            </a:r>
            <a:r>
              <a:rPr lang="en-US" altLang="zh-TW" dirty="0"/>
              <a:t>module</a:t>
            </a:r>
            <a:r>
              <a:rPr lang="zh-TW" altLang="en-US" dirty="0"/>
              <a:t>的座標，</a:t>
            </a:r>
            <a:endParaRPr lang="en-US" altLang="zh-TW" dirty="0"/>
          </a:p>
          <a:p>
            <a:r>
              <a:rPr lang="zh-TW" altLang="en-US" dirty="0"/>
              <a:t>最後會回傳這兩個</a:t>
            </a:r>
            <a:r>
              <a:rPr lang="en-US" altLang="zh-TW" dirty="0"/>
              <a:t>sequence</a:t>
            </a:r>
            <a:r>
              <a:rPr lang="zh-TW" altLang="en-US" dirty="0"/>
              <a:t>之</a:t>
            </a:r>
            <a:r>
              <a:rPr lang="en-US" altLang="zh-TW" dirty="0"/>
              <a:t>LCS</a:t>
            </a:r>
            <a:r>
              <a:rPr lang="zh-TW" altLang="en-US" dirty="0"/>
              <a:t>的長度</a:t>
            </a:r>
            <a:endParaRPr lang="en-US" altLang="zh-TW" dirty="0"/>
          </a:p>
          <a:p>
            <a:r>
              <a:rPr lang="zh-TW" altLang="en-US" dirty="0"/>
              <a:t>下面的操作都是基於這個</a:t>
            </a:r>
            <a:r>
              <a:rPr lang="en-US" altLang="zh-TW" dirty="0"/>
              <a:t>function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63C5-A686-408A-AAB7-A059944CD66C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90104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接下來是</a:t>
            </a:r>
            <a:r>
              <a:rPr lang="en-US" altLang="zh-TW" dirty="0"/>
              <a:t>function Sequence pair evaluation original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SP_EVAL_ORIG</a:t>
            </a:r>
            <a:r>
              <a:rPr lang="en-US" altLang="zh-TW" dirty="0"/>
              <a:t>)</a:t>
            </a:r>
            <a:r>
              <a:rPr lang="zh-TW" altLang="en-US" dirty="0"/>
              <a:t>的部分</a:t>
            </a:r>
            <a:endParaRPr lang="en-US" altLang="zh-TW" dirty="0"/>
          </a:p>
          <a:p>
            <a:r>
              <a:rPr lang="zh-TW" altLang="en-US" dirty="0"/>
              <a:t>我們說明論文提到的兩個定理，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我們先考慮</a:t>
            </a:r>
            <a:r>
              <a:rPr lang="en-US" altLang="zh-TW" dirty="0"/>
              <a:t>bottom-left </a:t>
            </a:r>
            <a:r>
              <a:rPr lang="en-US" altLang="zh-TW" dirty="0" err="1"/>
              <a:t>floorplanning</a:t>
            </a:r>
            <a:r>
              <a:rPr lang="zh-TW" altLang="en-US" dirty="0"/>
              <a:t>的情況，</a:t>
            </a:r>
            <a:endParaRPr lang="en-US" altLang="zh-TW" dirty="0"/>
          </a:p>
          <a:p>
            <a:r>
              <a:rPr lang="zh-TW" altLang="en-US" dirty="0"/>
              <a:t>首先是定理一：</a:t>
            </a:r>
            <a:r>
              <a:rPr lang="en-US" altLang="zh-TW" dirty="0"/>
              <a:t>Sequence pair X</a:t>
            </a:r>
            <a:r>
              <a:rPr lang="zh-TW" altLang="en-US" dirty="0"/>
              <a:t>及</a:t>
            </a:r>
            <a:r>
              <a:rPr lang="en-US" altLang="zh-TW" dirty="0"/>
              <a:t>Y</a:t>
            </a:r>
            <a:r>
              <a:rPr lang="zh-TW" altLang="en-US" dirty="0"/>
              <a:t>之</a:t>
            </a:r>
            <a:r>
              <a:rPr lang="en-US" altLang="zh-TW" dirty="0"/>
              <a:t>LCS</a:t>
            </a:r>
            <a:r>
              <a:rPr lang="zh-TW" altLang="en-US" dirty="0"/>
              <a:t>的長度等於可以圍住所有</a:t>
            </a:r>
            <a:r>
              <a:rPr lang="en-US" altLang="zh-TW" dirty="0"/>
              <a:t>module</a:t>
            </a:r>
            <a:r>
              <a:rPr lang="zh-TW" altLang="en-US" dirty="0"/>
              <a:t>之最小矩形寬度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定理二的部分則是：將</a:t>
            </a:r>
            <a:r>
              <a:rPr lang="en-US" altLang="zh-TW" dirty="0" err="1"/>
              <a:t>Seq_X</a:t>
            </a:r>
            <a:r>
              <a:rPr lang="zh-TW" altLang="en-US" dirty="0"/>
              <a:t>反轉並與</a:t>
            </a:r>
            <a:r>
              <a:rPr lang="en-US" altLang="zh-TW" dirty="0" err="1"/>
              <a:t>Seq_Y</a:t>
            </a:r>
            <a:r>
              <a:rPr lang="zh-TW" altLang="en-US" dirty="0"/>
              <a:t>做</a:t>
            </a:r>
            <a:r>
              <a:rPr lang="en-US" altLang="zh-TW" dirty="0"/>
              <a:t>LCS</a:t>
            </a:r>
            <a:r>
              <a:rPr lang="zh-TW" altLang="en-US" dirty="0"/>
              <a:t>，其長度等於可以圍住所有</a:t>
            </a:r>
            <a:r>
              <a:rPr lang="en-US" altLang="zh-TW" dirty="0"/>
              <a:t>module</a:t>
            </a:r>
            <a:r>
              <a:rPr lang="zh-TW" altLang="en-US" dirty="0"/>
              <a:t>之最小矩形高度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在此</a:t>
            </a:r>
            <a:r>
              <a:rPr lang="en-US" altLang="zh-TW" dirty="0"/>
              <a:t>function</a:t>
            </a:r>
            <a:r>
              <a:rPr lang="zh-TW" altLang="en-US" dirty="0"/>
              <a:t>中我們會計算在</a:t>
            </a:r>
            <a:r>
              <a:rPr lang="en-US" altLang="zh-TW" dirty="0"/>
              <a:t>bottom-left </a:t>
            </a:r>
            <a:r>
              <a:rPr lang="en-US" altLang="zh-TW" dirty="0" err="1"/>
              <a:t>floorplanning</a:t>
            </a:r>
            <a:r>
              <a:rPr lang="zh-TW" altLang="en-US" dirty="0"/>
              <a:t>中，所有</a:t>
            </a:r>
            <a:r>
              <a:rPr lang="en-US" altLang="zh-TW" dirty="0"/>
              <a:t>module</a:t>
            </a:r>
            <a:r>
              <a:rPr lang="zh-TW" altLang="en-US" dirty="0"/>
              <a:t>的</a:t>
            </a:r>
            <a:r>
              <a:rPr lang="en-US" altLang="zh-TW" dirty="0"/>
              <a:t>x y</a:t>
            </a:r>
            <a:r>
              <a:rPr lang="zh-TW" altLang="en-US" dirty="0"/>
              <a:t>座標。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63C5-A686-408A-AAB7-A059944CD66C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74962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本頁為將上述定理實現的</a:t>
            </a:r>
            <a:r>
              <a:rPr lang="en-US" altLang="zh-TW" dirty="0"/>
              <a:t>pseudo code</a:t>
            </a:r>
            <a:r>
              <a:rPr lang="zh-TW" altLang="en-US" dirty="0"/>
              <a:t>，並使用到了</a:t>
            </a:r>
            <a:r>
              <a:rPr lang="en-US" altLang="zh-TW" dirty="0"/>
              <a:t>LCS_ORIG</a:t>
            </a:r>
            <a:r>
              <a:rPr lang="zh-TW" altLang="en-US" dirty="0"/>
              <a:t>的</a:t>
            </a:r>
            <a:r>
              <a:rPr lang="en-US" altLang="zh-TW" dirty="0"/>
              <a:t>function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舉例來說，假設</a:t>
            </a:r>
            <a:r>
              <a:rPr lang="en-US" altLang="zh-TW" dirty="0" err="1"/>
              <a:t>seq_X</a:t>
            </a:r>
            <a:r>
              <a:rPr lang="zh-TW" altLang="en-US" dirty="0"/>
              <a:t>為</a:t>
            </a:r>
            <a:r>
              <a:rPr lang="en-US" altLang="zh-TW" dirty="0" err="1"/>
              <a:t>abdecf</a:t>
            </a:r>
            <a:r>
              <a:rPr lang="zh-TW" altLang="en-US" dirty="0"/>
              <a:t>，將其反轉為</a:t>
            </a:r>
            <a:r>
              <a:rPr lang="en-US" altLang="zh-TW" dirty="0" err="1"/>
              <a:t>fcedba</a:t>
            </a:r>
            <a:endParaRPr lang="en-US" altLang="zh-TW" dirty="0"/>
          </a:p>
          <a:p>
            <a:r>
              <a:rPr lang="zh-TW" altLang="en-US" dirty="0"/>
              <a:t>而</a:t>
            </a:r>
            <a:r>
              <a:rPr lang="en-US" altLang="zh-TW" dirty="0" err="1"/>
              <a:t>seq_Y</a:t>
            </a:r>
            <a:r>
              <a:rPr lang="zh-TW" altLang="en-US" dirty="0"/>
              <a:t>為</a:t>
            </a:r>
            <a:r>
              <a:rPr lang="en-US" altLang="zh-TW" dirty="0" err="1"/>
              <a:t>cbfade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對應前面所提到的定理，</a:t>
            </a:r>
            <a:endParaRPr lang="en-US" altLang="zh-TW" dirty="0"/>
          </a:p>
          <a:p>
            <a:r>
              <a:rPr lang="en-US" altLang="zh-TW" dirty="0" err="1"/>
              <a:t>seqX</a:t>
            </a:r>
            <a:r>
              <a:rPr lang="zh-TW" altLang="en-US" dirty="0"/>
              <a:t>及</a:t>
            </a:r>
            <a:r>
              <a:rPr lang="en-US" altLang="zh-TW" dirty="0" err="1"/>
              <a:t>seq_Y</a:t>
            </a:r>
            <a:r>
              <a:rPr lang="zh-TW" altLang="en-US" dirty="0"/>
              <a:t>之</a:t>
            </a:r>
            <a:r>
              <a:rPr lang="en-US" altLang="zh-TW" dirty="0"/>
              <a:t>LCS</a:t>
            </a:r>
            <a:r>
              <a:rPr lang="zh-TW" altLang="en-US" dirty="0"/>
              <a:t>為</a:t>
            </a:r>
            <a:r>
              <a:rPr lang="en-US" altLang="zh-TW" dirty="0" err="1"/>
              <a:t>ade</a:t>
            </a:r>
            <a:r>
              <a:rPr lang="zh-TW" altLang="en-US" dirty="0"/>
              <a:t>，將</a:t>
            </a:r>
            <a:r>
              <a:rPr lang="en-US" altLang="zh-TW" dirty="0" err="1"/>
              <a:t>ade</a:t>
            </a:r>
            <a:r>
              <a:rPr lang="zh-TW" altLang="en-US" dirty="0"/>
              <a:t>三個</a:t>
            </a:r>
            <a:r>
              <a:rPr lang="en-US" altLang="zh-TW" dirty="0"/>
              <a:t>module</a:t>
            </a:r>
            <a:r>
              <a:rPr lang="zh-TW" altLang="en-US" dirty="0"/>
              <a:t>寬度相加可得此</a:t>
            </a:r>
            <a:r>
              <a:rPr lang="en-US" altLang="zh-TW" dirty="0" err="1"/>
              <a:t>floorplanning</a:t>
            </a:r>
            <a:r>
              <a:rPr lang="zh-TW" altLang="en-US" dirty="0"/>
              <a:t>的最小寬度，即</a:t>
            </a:r>
            <a:r>
              <a:rPr lang="en-US" altLang="zh-TW" dirty="0" err="1"/>
              <a:t>xSize</a:t>
            </a:r>
            <a:endParaRPr lang="en-US" altLang="zh-TW" dirty="0"/>
          </a:p>
          <a:p>
            <a:r>
              <a:rPr lang="zh-TW" altLang="en-US" dirty="0"/>
              <a:t>同理可得此</a:t>
            </a:r>
            <a:r>
              <a:rPr lang="en-US" altLang="zh-TW" dirty="0" err="1"/>
              <a:t>floorplanning</a:t>
            </a:r>
            <a:r>
              <a:rPr lang="zh-TW" altLang="en-US" dirty="0"/>
              <a:t>的最小高度為</a:t>
            </a:r>
            <a:r>
              <a:rPr lang="en-US" altLang="zh-TW" dirty="0" err="1"/>
              <a:t>cba</a:t>
            </a:r>
            <a:r>
              <a:rPr lang="zh-TW" altLang="en-US" dirty="0"/>
              <a:t>三個</a:t>
            </a:r>
            <a:r>
              <a:rPr lang="en-US" altLang="zh-TW" dirty="0"/>
              <a:t>module</a:t>
            </a:r>
            <a:r>
              <a:rPr lang="zh-TW" altLang="en-US" dirty="0"/>
              <a:t>高度相加，即</a:t>
            </a:r>
            <a:r>
              <a:rPr lang="en-US" altLang="zh-TW" dirty="0" err="1"/>
              <a:t>ySize</a:t>
            </a:r>
            <a:endParaRPr lang="en-US" altLang="zh-TW" dirty="0"/>
          </a:p>
          <a:p>
            <a:r>
              <a:rPr lang="zh-TW" altLang="en-US" dirty="0"/>
              <a:t>最後會將</a:t>
            </a:r>
            <a:r>
              <a:rPr lang="en-US" altLang="zh-TW" dirty="0"/>
              <a:t>module</a:t>
            </a:r>
            <a:r>
              <a:rPr lang="zh-TW" altLang="en-US" dirty="0"/>
              <a:t>的座標記錄下來。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63C5-A686-408A-AAB7-A059944CD66C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69595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接著是</a:t>
            </a:r>
            <a:r>
              <a:rPr lang="en-US" altLang="zh-TW" dirty="0"/>
              <a:t>SP_EVAL_REV function</a:t>
            </a:r>
            <a:r>
              <a:rPr lang="zh-TW" altLang="en-US" dirty="0"/>
              <a:t>的部分，</a:t>
            </a:r>
            <a:endParaRPr lang="en-US" altLang="zh-TW" dirty="0"/>
          </a:p>
          <a:p>
            <a:r>
              <a:rPr lang="zh-TW" altLang="en-US" dirty="0"/>
              <a:t>將前面敘述的定理做延伸，接著考慮</a:t>
            </a:r>
            <a:r>
              <a:rPr lang="en-US" altLang="zh-TW" dirty="0"/>
              <a:t>top-right </a:t>
            </a:r>
            <a:r>
              <a:rPr lang="en-US" altLang="zh-TW" dirty="0" err="1"/>
              <a:t>floorplanning</a:t>
            </a:r>
            <a:r>
              <a:rPr lang="zh-TW" altLang="en-US" dirty="0"/>
              <a:t>的情況，</a:t>
            </a:r>
            <a:endParaRPr lang="en-US" altLang="zh-TW" sz="1100" dirty="0"/>
          </a:p>
          <a:p>
            <a:endParaRPr lang="en-US" altLang="zh-TW" dirty="0"/>
          </a:p>
          <a:p>
            <a:r>
              <a:rPr lang="zh-TW" altLang="en-US" dirty="0"/>
              <a:t>定理</a:t>
            </a:r>
            <a:r>
              <a:rPr lang="en-US" altLang="zh-TW" dirty="0"/>
              <a:t>3</a:t>
            </a:r>
            <a:r>
              <a:rPr lang="zh-TW" altLang="en-US" dirty="0"/>
              <a:t>描述的是將</a:t>
            </a:r>
            <a:r>
              <a:rPr lang="en-US" altLang="zh-TW" dirty="0" err="1"/>
              <a:t>seq_X</a:t>
            </a:r>
            <a:r>
              <a:rPr lang="zh-TW" altLang="en-US" dirty="0"/>
              <a:t>及</a:t>
            </a:r>
            <a:r>
              <a:rPr lang="en-US" altLang="zh-TW" dirty="0" err="1"/>
              <a:t>seq_Y</a:t>
            </a:r>
            <a:r>
              <a:rPr lang="zh-TW" altLang="en-US" dirty="0"/>
              <a:t>反轉，就是</a:t>
            </a:r>
            <a:r>
              <a:rPr lang="en-US" altLang="zh-TW" dirty="0" err="1"/>
              <a:t>seq_XRvs</a:t>
            </a:r>
            <a:r>
              <a:rPr lang="zh-TW" altLang="en-US" dirty="0"/>
              <a:t>，</a:t>
            </a:r>
            <a:r>
              <a:rPr lang="en-US" altLang="zh-TW" dirty="0" err="1"/>
              <a:t>seq_YRvs</a:t>
            </a:r>
            <a:r>
              <a:rPr lang="zh-TW" altLang="en-US" dirty="0"/>
              <a:t>，他的</a:t>
            </a:r>
            <a:r>
              <a:rPr lang="en-US" altLang="zh-TW" dirty="0"/>
              <a:t>LCS</a:t>
            </a:r>
            <a:r>
              <a:rPr lang="zh-TW" altLang="en-US" dirty="0"/>
              <a:t>長度等於可以圍住所有</a:t>
            </a:r>
            <a:r>
              <a:rPr lang="en-US" altLang="zh-TW" dirty="0"/>
              <a:t>module</a:t>
            </a:r>
            <a:r>
              <a:rPr lang="zh-TW" altLang="en-US" dirty="0"/>
              <a:t>之最小矩形寬度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定理</a:t>
            </a:r>
            <a:r>
              <a:rPr lang="en-US" altLang="zh-TW" dirty="0"/>
              <a:t>4</a:t>
            </a:r>
            <a:r>
              <a:rPr lang="zh-TW" altLang="en-US" dirty="0"/>
              <a:t>則是對</a:t>
            </a:r>
            <a:r>
              <a:rPr lang="en-US" altLang="zh-TW" dirty="0" err="1"/>
              <a:t>seq_X</a:t>
            </a:r>
            <a:r>
              <a:rPr lang="zh-TW" altLang="en-US" dirty="0"/>
              <a:t>及</a:t>
            </a:r>
            <a:r>
              <a:rPr lang="en-US" altLang="zh-TW" dirty="0" err="1"/>
              <a:t>seq_YRvs</a:t>
            </a:r>
            <a:r>
              <a:rPr lang="zh-TW" altLang="en-US" dirty="0"/>
              <a:t>計算</a:t>
            </a:r>
            <a:r>
              <a:rPr lang="en-US" altLang="zh-TW" dirty="0"/>
              <a:t>LCS</a:t>
            </a:r>
            <a:r>
              <a:rPr lang="zh-TW" altLang="en-US" dirty="0"/>
              <a:t>的長度    等於可以圍住所有</a:t>
            </a:r>
            <a:r>
              <a:rPr lang="en-US" altLang="zh-TW" dirty="0"/>
              <a:t>module</a:t>
            </a:r>
            <a:r>
              <a:rPr lang="zh-TW" altLang="en-US" dirty="0"/>
              <a:t>之最小矩形高度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更具體來說，定理</a:t>
            </a:r>
            <a:r>
              <a:rPr lang="en-US" altLang="zh-TW" dirty="0"/>
              <a:t>1</a:t>
            </a:r>
            <a:r>
              <a:rPr lang="zh-TW" altLang="en-US" dirty="0"/>
              <a:t>、</a:t>
            </a:r>
            <a:r>
              <a:rPr lang="en-US" altLang="zh-TW" dirty="0"/>
              <a:t>3</a:t>
            </a:r>
            <a:r>
              <a:rPr lang="zh-TW" altLang="en-US" dirty="0"/>
              <a:t>及</a:t>
            </a:r>
            <a:r>
              <a:rPr lang="en-US" altLang="zh-TW" dirty="0"/>
              <a:t>2</a:t>
            </a:r>
            <a:r>
              <a:rPr lang="zh-TW" altLang="en-US" dirty="0"/>
              <a:t>、</a:t>
            </a:r>
            <a:r>
              <a:rPr lang="en-US" altLang="zh-TW" dirty="0"/>
              <a:t>4</a:t>
            </a:r>
            <a:r>
              <a:rPr lang="zh-TW" altLang="en-US" dirty="0"/>
              <a:t>會得到相同的高寬，因</a:t>
            </a:r>
            <a:r>
              <a:rPr lang="en-US" altLang="zh-TW" dirty="0"/>
              <a:t>critical module</a:t>
            </a:r>
            <a:r>
              <a:rPr lang="zh-TW" altLang="en-US" dirty="0"/>
              <a:t>會</a:t>
            </a:r>
            <a:r>
              <a:rPr lang="en-US" altLang="zh-TW" dirty="0"/>
              <a:t>dominate</a:t>
            </a:r>
            <a:r>
              <a:rPr lang="zh-TW" altLang="en-US" dirty="0"/>
              <a:t>整個矩形的大小。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在此</a:t>
            </a:r>
            <a:r>
              <a:rPr lang="en-US" altLang="zh-TW" dirty="0"/>
              <a:t>function</a:t>
            </a:r>
            <a:r>
              <a:rPr lang="zh-TW" altLang="en-US" dirty="0"/>
              <a:t>我們會計算</a:t>
            </a:r>
            <a:r>
              <a:rPr lang="en-US" altLang="zh-TW" dirty="0"/>
              <a:t>top-right </a:t>
            </a:r>
            <a:r>
              <a:rPr lang="en-US" altLang="zh-TW" dirty="0" err="1"/>
              <a:t>floorplanning</a:t>
            </a:r>
            <a:r>
              <a:rPr lang="zh-TW" altLang="en-US" dirty="0"/>
              <a:t>中所有</a:t>
            </a:r>
            <a:r>
              <a:rPr lang="en-US" altLang="zh-TW" dirty="0"/>
              <a:t>module</a:t>
            </a:r>
            <a:r>
              <a:rPr lang="zh-TW" altLang="en-US" dirty="0"/>
              <a:t>的座標。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63C5-A686-408A-AAB7-A059944CD66C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42529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本頁為</a:t>
            </a:r>
            <a:r>
              <a:rPr lang="en-US" altLang="zh-TW" dirty="0"/>
              <a:t>SP_EVAL_REV</a:t>
            </a:r>
            <a:r>
              <a:rPr lang="zh-TW" altLang="en-US" dirty="0"/>
              <a:t>之</a:t>
            </a:r>
            <a:r>
              <a:rPr lang="en-US" altLang="zh-TW" dirty="0"/>
              <a:t>pseudo code</a:t>
            </a:r>
            <a:r>
              <a:rPr lang="zh-TW" altLang="en-US" dirty="0"/>
              <a:t>，第</a:t>
            </a:r>
            <a:r>
              <a:rPr lang="en-US" altLang="zh-TW" dirty="0"/>
              <a:t>1~4</a:t>
            </a:r>
            <a:r>
              <a:rPr lang="zh-TW" altLang="en-US" dirty="0"/>
              <a:t>行實現前頁定理</a:t>
            </a:r>
            <a:r>
              <a:rPr lang="en-US" altLang="zh-TW" dirty="0"/>
              <a:t>3</a:t>
            </a:r>
            <a:r>
              <a:rPr lang="zh-TW" altLang="en-US" dirty="0"/>
              <a:t>及</a:t>
            </a:r>
            <a:r>
              <a:rPr lang="en-US" altLang="zh-TW" dirty="0"/>
              <a:t>4</a:t>
            </a:r>
            <a:r>
              <a:rPr lang="zh-TW" altLang="en-US" dirty="0"/>
              <a:t>，並計算</a:t>
            </a:r>
            <a:r>
              <a:rPr lang="en-US" altLang="zh-TW" dirty="0" err="1"/>
              <a:t>xSize</a:t>
            </a:r>
            <a:r>
              <a:rPr lang="zh-TW" altLang="en-US" dirty="0"/>
              <a:t>、</a:t>
            </a:r>
            <a:r>
              <a:rPr lang="en-US" altLang="zh-TW" dirty="0" err="1"/>
              <a:t>ySize</a:t>
            </a:r>
            <a:endParaRPr lang="en-US" altLang="zh-TW" dirty="0"/>
          </a:p>
          <a:p>
            <a:r>
              <a:rPr lang="en-US" altLang="zh-TW" dirty="0"/>
              <a:t>Top-right</a:t>
            </a:r>
            <a:r>
              <a:rPr lang="zh-TW" altLang="en-US" dirty="0"/>
              <a:t> </a:t>
            </a:r>
            <a:r>
              <a:rPr lang="en-US" altLang="zh-TW" dirty="0" err="1"/>
              <a:t>floorplanning</a:t>
            </a:r>
            <a:r>
              <a:rPr lang="zh-TW" altLang="en-US" dirty="0"/>
              <a:t>的座標會存在</a:t>
            </a:r>
            <a:r>
              <a:rPr lang="en-US" altLang="zh-TW" dirty="0"/>
              <a:t>module</a:t>
            </a:r>
            <a:r>
              <a:rPr lang="zh-TW" altLang="en-US" dirty="0"/>
              <a:t>中的</a:t>
            </a:r>
            <a:r>
              <a:rPr lang="en-US" altLang="zh-TW" dirty="0" err="1"/>
              <a:t>coord_slack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/>
              <a:t>計算時會</a:t>
            </a:r>
            <a:r>
              <a:rPr lang="zh-TW" altLang="en-US" dirty="0"/>
              <a:t>將原點座標定在右上角，</a:t>
            </a:r>
            <a:endParaRPr lang="en-US" altLang="zh-TW" dirty="0"/>
          </a:p>
          <a:p>
            <a:r>
              <a:rPr lang="zh-TW" altLang="en-US" dirty="0"/>
              <a:t>而我們希望可以用</a:t>
            </a:r>
            <a:r>
              <a:rPr lang="en-US" altLang="zh-TW" dirty="0"/>
              <a:t>module</a:t>
            </a:r>
            <a:r>
              <a:rPr lang="zh-TW" altLang="en-US" dirty="0"/>
              <a:t>的左下角座標表示此</a:t>
            </a:r>
            <a:r>
              <a:rPr lang="en-US" altLang="zh-TW" dirty="0"/>
              <a:t>module</a:t>
            </a:r>
            <a:r>
              <a:rPr lang="zh-TW" altLang="en-US" dirty="0"/>
              <a:t>的位置，因此需做轉換。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舉例來說，對於</a:t>
            </a:r>
            <a:r>
              <a:rPr lang="en-US" altLang="zh-TW" dirty="0"/>
              <a:t>module A</a:t>
            </a:r>
            <a:r>
              <a:rPr lang="zh-TW" altLang="en-US" dirty="0"/>
              <a:t>，其</a:t>
            </a:r>
            <a:r>
              <a:rPr lang="en-US" altLang="zh-TW" dirty="0"/>
              <a:t>x</a:t>
            </a:r>
            <a:r>
              <a:rPr lang="zh-TW" altLang="en-US" dirty="0"/>
              <a:t>座標是</a:t>
            </a:r>
            <a:r>
              <a:rPr lang="en-US" altLang="zh-TW" dirty="0" err="1"/>
              <a:t>xSize</a:t>
            </a:r>
            <a:r>
              <a:rPr lang="zh-TW" altLang="en-US" dirty="0"/>
              <a:t>減</a:t>
            </a:r>
            <a:r>
              <a:rPr lang="en-US" altLang="zh-TW" dirty="0" err="1"/>
              <a:t>coord_slack</a:t>
            </a:r>
            <a:r>
              <a:rPr lang="zh-TW" altLang="en-US" dirty="0"/>
              <a:t>再減掉</a:t>
            </a:r>
            <a:r>
              <a:rPr lang="en-US" altLang="zh-TW" dirty="0"/>
              <a:t>module A</a:t>
            </a:r>
            <a:r>
              <a:rPr lang="zh-TW" altLang="en-US" dirty="0"/>
              <a:t>的寬度，</a:t>
            </a:r>
            <a:endParaRPr lang="en-US" altLang="zh-TW" dirty="0"/>
          </a:p>
          <a:p>
            <a:r>
              <a:rPr lang="zh-TW" altLang="en-US" dirty="0"/>
              <a:t>同理可得</a:t>
            </a:r>
            <a:r>
              <a:rPr lang="en-US" altLang="zh-TW" dirty="0"/>
              <a:t>y</a:t>
            </a:r>
            <a:r>
              <a:rPr lang="zh-TW" altLang="en-US" dirty="0"/>
              <a:t>座標。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63C5-A686-408A-AAB7-A059944CD66C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97220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接下來要介紹的是</a:t>
            </a:r>
            <a:r>
              <a:rPr lang="en-US" altLang="zh-TW" dirty="0"/>
              <a:t>Slack</a:t>
            </a:r>
            <a:r>
              <a:rPr lang="zh-TW" altLang="en-US" dirty="0"/>
              <a:t>的計算，</a:t>
            </a:r>
            <a:r>
              <a:rPr lang="en-US" altLang="zh-TW" dirty="0"/>
              <a:t>Slack</a:t>
            </a:r>
            <a:r>
              <a:rPr lang="zh-TW" altLang="en-US" dirty="0"/>
              <a:t>的計算分為</a:t>
            </a:r>
            <a:r>
              <a:rPr lang="en-US" altLang="zh-TW" dirty="0"/>
              <a:t>x</a:t>
            </a:r>
            <a:r>
              <a:rPr lang="zh-TW" altLang="en-US" dirty="0"/>
              <a:t>方向及</a:t>
            </a:r>
            <a:r>
              <a:rPr lang="en-US" altLang="zh-TW" dirty="0"/>
              <a:t>y</a:t>
            </a:r>
            <a:r>
              <a:rPr lang="zh-TW" altLang="en-US" dirty="0"/>
              <a:t>方向，</a:t>
            </a:r>
            <a:endParaRPr lang="en-US" altLang="zh-TW" dirty="0"/>
          </a:p>
          <a:p>
            <a:r>
              <a:rPr lang="zh-TW" altLang="en-US" dirty="0"/>
              <a:t>在物理意義上，</a:t>
            </a:r>
            <a:r>
              <a:rPr lang="en-US" altLang="zh-TW" dirty="0"/>
              <a:t>Slack</a:t>
            </a:r>
            <a:r>
              <a:rPr lang="zh-TW" altLang="en-US" dirty="0"/>
              <a:t>可以視為</a:t>
            </a:r>
            <a:r>
              <a:rPr lang="en-US" altLang="zh-TW" dirty="0"/>
              <a:t>module</a:t>
            </a:r>
            <a:r>
              <a:rPr lang="zh-TW" altLang="en-US" dirty="0"/>
              <a:t>位置擺放的彈性，</a:t>
            </a:r>
            <a:endParaRPr lang="en-US" altLang="zh-TW" dirty="0"/>
          </a:p>
          <a:p>
            <a:r>
              <a:rPr lang="zh-TW" altLang="en-US" dirty="0"/>
              <a:t>若</a:t>
            </a:r>
            <a:r>
              <a:rPr lang="en-US" altLang="zh-TW" dirty="0"/>
              <a:t>Slack</a:t>
            </a:r>
            <a:r>
              <a:rPr lang="zh-TW" altLang="en-US" dirty="0"/>
              <a:t>越大則此</a:t>
            </a:r>
            <a:r>
              <a:rPr lang="en-US" altLang="zh-TW" dirty="0"/>
              <a:t>module</a:t>
            </a:r>
            <a:r>
              <a:rPr lang="zh-TW" altLang="en-US" dirty="0"/>
              <a:t>擺放的位置越有彈性，而</a:t>
            </a:r>
            <a:r>
              <a:rPr lang="en-US" altLang="zh-TW" dirty="0"/>
              <a:t>Slack</a:t>
            </a:r>
            <a:r>
              <a:rPr lang="zh-TW" altLang="en-US" dirty="0"/>
              <a:t>為零的</a:t>
            </a:r>
            <a:r>
              <a:rPr lang="en-US" altLang="zh-TW" dirty="0"/>
              <a:t>module</a:t>
            </a:r>
            <a:r>
              <a:rPr lang="zh-TW" altLang="en-US" dirty="0"/>
              <a:t>為</a:t>
            </a:r>
            <a:r>
              <a:rPr lang="en-US" altLang="zh-TW" dirty="0"/>
              <a:t>critical module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代表在該方向上沒有移動的空間，</a:t>
            </a:r>
            <a:r>
              <a:rPr lang="en-US" altLang="zh-TW" dirty="0"/>
              <a:t>SA</a:t>
            </a:r>
            <a:r>
              <a:rPr lang="zh-TW" altLang="en-US" dirty="0"/>
              <a:t>演算法中的</a:t>
            </a:r>
            <a:r>
              <a:rPr lang="en-US" altLang="zh-TW" dirty="0"/>
              <a:t>Move</a:t>
            </a:r>
            <a:r>
              <a:rPr lang="zh-TW" altLang="en-US" dirty="0"/>
              <a:t>會針對這些</a:t>
            </a:r>
            <a:r>
              <a:rPr lang="en-US" altLang="zh-TW" dirty="0"/>
              <a:t>Critical module</a:t>
            </a:r>
            <a:r>
              <a:rPr lang="zh-TW" altLang="en-US" dirty="0"/>
              <a:t>做設計。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Slack</a:t>
            </a:r>
            <a:r>
              <a:rPr lang="zh-TW" altLang="en-US" dirty="0"/>
              <a:t>的計算方式為該</a:t>
            </a:r>
            <a:r>
              <a:rPr lang="en-US" altLang="zh-TW" dirty="0"/>
              <a:t>module</a:t>
            </a:r>
            <a:r>
              <a:rPr lang="zh-TW" altLang="en-US" dirty="0"/>
              <a:t>在</a:t>
            </a:r>
            <a:r>
              <a:rPr lang="en-US" altLang="zh-TW" dirty="0"/>
              <a:t>top-right </a:t>
            </a:r>
            <a:r>
              <a:rPr lang="en-US" altLang="zh-TW" dirty="0" err="1"/>
              <a:t>floorplanning</a:t>
            </a:r>
            <a:r>
              <a:rPr lang="zh-TW" altLang="en-US" dirty="0"/>
              <a:t>中的座標減</a:t>
            </a:r>
            <a:r>
              <a:rPr lang="en-US" altLang="zh-TW" dirty="0"/>
              <a:t>bottom-left </a:t>
            </a:r>
            <a:r>
              <a:rPr lang="en-US" altLang="zh-TW" dirty="0" err="1"/>
              <a:t>floorplanning</a:t>
            </a:r>
            <a:r>
              <a:rPr lang="zh-TW" altLang="en-US" dirty="0"/>
              <a:t>的座標</a:t>
            </a:r>
            <a:endParaRPr lang="en-US" altLang="zh-TW" dirty="0"/>
          </a:p>
          <a:p>
            <a:r>
              <a:rPr lang="zh-TW" altLang="en-US" dirty="0"/>
              <a:t>由此例也可以看出</a:t>
            </a:r>
            <a:r>
              <a:rPr lang="en-US" altLang="zh-TW" dirty="0"/>
              <a:t>Slack</a:t>
            </a:r>
            <a:r>
              <a:rPr lang="zh-TW" altLang="en-US" dirty="0"/>
              <a:t>可以代表該</a:t>
            </a:r>
            <a:r>
              <a:rPr lang="en-US" altLang="zh-TW" dirty="0"/>
              <a:t>module</a:t>
            </a:r>
            <a:r>
              <a:rPr lang="zh-TW" altLang="en-US" dirty="0"/>
              <a:t>移動彈性的程度。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63C5-A686-408A-AAB7-A059944CD66C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9340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接著是計算</a:t>
            </a:r>
            <a:r>
              <a:rPr lang="en-US" altLang="zh-TW" dirty="0"/>
              <a:t>Slack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之</a:t>
            </a:r>
            <a:r>
              <a:rPr lang="en-US" altLang="zh-TW" dirty="0"/>
              <a:t>pseudo code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en-US" altLang="zh-TW" dirty="0"/>
              <a:t>1 2 </a:t>
            </a:r>
            <a:r>
              <a:rPr lang="zh-TW" altLang="en-US" dirty="0"/>
              <a:t>行</a:t>
            </a:r>
            <a:r>
              <a:rPr lang="en-US" altLang="zh-TW" dirty="0"/>
              <a:t>call</a:t>
            </a:r>
            <a:r>
              <a:rPr lang="zh-TW" altLang="en-US" dirty="0"/>
              <a:t>了前面介紹的</a:t>
            </a:r>
            <a:r>
              <a:rPr lang="en-US" altLang="zh-TW" dirty="0"/>
              <a:t>function</a:t>
            </a:r>
            <a:r>
              <a:rPr lang="zh-TW" altLang="en-US" dirty="0"/>
              <a:t>計算</a:t>
            </a:r>
            <a:r>
              <a:rPr lang="en-US" altLang="zh-TW" dirty="0"/>
              <a:t>bottom-left</a:t>
            </a:r>
            <a:r>
              <a:rPr lang="zh-TW" altLang="en-US" dirty="0"/>
              <a:t>及</a:t>
            </a:r>
            <a:r>
              <a:rPr lang="en-US" altLang="zh-TW" dirty="0"/>
              <a:t>top-right</a:t>
            </a:r>
            <a:r>
              <a:rPr lang="zh-TW" altLang="en-US" dirty="0"/>
              <a:t> </a:t>
            </a:r>
            <a:r>
              <a:rPr lang="en-US" altLang="zh-TW" dirty="0" err="1"/>
              <a:t>floorplanning</a:t>
            </a:r>
            <a:r>
              <a:rPr lang="zh-TW" altLang="en-US" dirty="0"/>
              <a:t>之座標，</a:t>
            </a:r>
            <a:endParaRPr lang="en-US" altLang="zh-TW" dirty="0"/>
          </a:p>
          <a:p>
            <a:r>
              <a:rPr lang="zh-TW" altLang="en-US" dirty="0"/>
              <a:t>分別存在</a:t>
            </a:r>
            <a:r>
              <a:rPr lang="en-US" altLang="zh-TW" dirty="0" err="1"/>
              <a:t>coord</a:t>
            </a:r>
            <a:r>
              <a:rPr lang="zh-TW" altLang="en-US" dirty="0"/>
              <a:t>及</a:t>
            </a:r>
            <a:r>
              <a:rPr lang="en-US" altLang="zh-TW" dirty="0" err="1"/>
              <a:t>coord_slack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en-US" altLang="zh-TW" dirty="0"/>
              <a:t>4 5</a:t>
            </a:r>
            <a:r>
              <a:rPr lang="zh-TW" altLang="en-US" dirty="0"/>
              <a:t> 行實現的就是前頁描述到的計算，</a:t>
            </a:r>
            <a:endParaRPr lang="en-US" altLang="zh-TW" dirty="0"/>
          </a:p>
          <a:p>
            <a:r>
              <a:rPr lang="zh-TW" altLang="en-US" dirty="0"/>
              <a:t>將</a:t>
            </a:r>
            <a:r>
              <a:rPr lang="en-US" altLang="zh-TW" dirty="0"/>
              <a:t>x</a:t>
            </a:r>
            <a:r>
              <a:rPr lang="zh-TW" altLang="en-US" dirty="0"/>
              <a:t>方向及</a:t>
            </a:r>
            <a:r>
              <a:rPr lang="en-US" altLang="zh-TW" dirty="0"/>
              <a:t>y</a:t>
            </a:r>
            <a:r>
              <a:rPr lang="zh-TW" altLang="en-US" dirty="0"/>
              <a:t>方向的</a:t>
            </a:r>
            <a:r>
              <a:rPr lang="en-US" altLang="zh-TW" dirty="0"/>
              <a:t>slack</a:t>
            </a:r>
            <a:r>
              <a:rPr lang="zh-TW" altLang="en-US" dirty="0"/>
              <a:t>紀錄起來，進行後續的演算法。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63C5-A686-408A-AAB7-A059944CD66C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15354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我是李品賢，負責解說接下來的部分，</a:t>
            </a:r>
            <a:endParaRPr lang="en-US" altLang="zh-TW" dirty="0"/>
          </a:p>
          <a:p>
            <a:r>
              <a:rPr lang="zh-TW" altLang="en-US" dirty="0"/>
              <a:t>因為</a:t>
            </a:r>
            <a:r>
              <a:rPr lang="en-US" altLang="zh-TW" dirty="0"/>
              <a:t>SA</a:t>
            </a:r>
            <a:r>
              <a:rPr lang="zh-TW" altLang="en-US" dirty="0"/>
              <a:t>演算法中，需要以</a:t>
            </a:r>
            <a:r>
              <a:rPr lang="en-US" altLang="zh-TW" dirty="0"/>
              <a:t>move</a:t>
            </a:r>
            <a:r>
              <a:rPr lang="zh-TW" altLang="en-US" dirty="0"/>
              <a:t>這個動作，</a:t>
            </a:r>
            <a:endParaRPr lang="en-US" altLang="zh-TW" dirty="0"/>
          </a:p>
          <a:p>
            <a:r>
              <a:rPr lang="zh-TW" altLang="en-US" dirty="0"/>
              <a:t>從</a:t>
            </a:r>
            <a:r>
              <a:rPr lang="en-US" altLang="zh-TW" dirty="0"/>
              <a:t>current state</a:t>
            </a:r>
            <a:r>
              <a:rPr lang="zh-TW" altLang="en-US" dirty="0"/>
              <a:t>跳到</a:t>
            </a:r>
            <a:r>
              <a:rPr lang="en-US" altLang="zh-TW" dirty="0"/>
              <a:t>neighborhood</a:t>
            </a:r>
            <a:r>
              <a:rPr lang="en-US" altLang="zh-TW" baseline="0" dirty="0"/>
              <a:t> state</a:t>
            </a:r>
            <a:r>
              <a:rPr lang="zh-TW" altLang="en-US" baseline="0" dirty="0"/>
              <a:t>，</a:t>
            </a:r>
            <a:endParaRPr lang="en-US" altLang="zh-TW" dirty="0"/>
          </a:p>
          <a:p>
            <a:r>
              <a:rPr lang="zh-TW" altLang="en-US" dirty="0"/>
              <a:t>因此，</a:t>
            </a:r>
            <a:r>
              <a:rPr lang="en-US" altLang="zh-TW" dirty="0" err="1"/>
              <a:t>Select_Move</a:t>
            </a:r>
            <a:r>
              <a:rPr lang="zh-TW" altLang="en-US" dirty="0"/>
              <a:t>這個</a:t>
            </a:r>
            <a:r>
              <a:rPr lang="en-US" altLang="zh-TW" dirty="0"/>
              <a:t>function</a:t>
            </a:r>
            <a:r>
              <a:rPr lang="zh-TW" altLang="en-US" dirty="0"/>
              <a:t>，目的為選出下一個要執行的</a:t>
            </a:r>
            <a:r>
              <a:rPr lang="en-US" altLang="zh-TW" dirty="0"/>
              <a:t>move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首先使用</a:t>
            </a:r>
            <a:r>
              <a:rPr lang="en-US" altLang="zh-TW" dirty="0" err="1"/>
              <a:t>random_generator</a:t>
            </a:r>
            <a:r>
              <a:rPr lang="zh-TW" altLang="en-US" dirty="0"/>
              <a:t>產生一個介於</a:t>
            </a:r>
            <a:r>
              <a:rPr lang="en-US" altLang="zh-TW" dirty="0"/>
              <a:t>0-1</a:t>
            </a:r>
            <a:r>
              <a:rPr lang="zh-TW" altLang="en-US" dirty="0"/>
              <a:t>之間的隨機數值，</a:t>
            </a:r>
            <a:endParaRPr lang="en-US" altLang="zh-TW" dirty="0"/>
          </a:p>
          <a:p>
            <a:r>
              <a:rPr lang="zh-TW" altLang="en-US" dirty="0"/>
              <a:t>因為有</a:t>
            </a:r>
            <a:r>
              <a:rPr lang="en-US" altLang="zh-TW" dirty="0"/>
              <a:t>5</a:t>
            </a:r>
            <a:r>
              <a:rPr lang="zh-TW" altLang="en-US" dirty="0"/>
              <a:t>個</a:t>
            </a:r>
            <a:r>
              <a:rPr lang="en-US" altLang="zh-TW" dirty="0"/>
              <a:t>move</a:t>
            </a:r>
            <a:r>
              <a:rPr lang="zh-TW" altLang="en-US" dirty="0"/>
              <a:t>，平均分配機率的話，一個</a:t>
            </a:r>
            <a:r>
              <a:rPr lang="en-US" altLang="zh-TW" dirty="0"/>
              <a:t>move</a:t>
            </a:r>
            <a:r>
              <a:rPr lang="zh-TW" altLang="en-US" dirty="0"/>
              <a:t>會有</a:t>
            </a:r>
            <a:r>
              <a:rPr lang="en-US" altLang="zh-TW" dirty="0"/>
              <a:t>20%</a:t>
            </a:r>
            <a:r>
              <a:rPr lang="zh-TW" altLang="en-US" dirty="0"/>
              <a:t>的機率產生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063C5-A686-408A-AAB7-A059944CD66C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8587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Move 1</a:t>
            </a:r>
            <a:r>
              <a:rPr lang="zh-TW" altLang="en-US" dirty="0"/>
              <a:t>會先將所有的</a:t>
            </a:r>
            <a:r>
              <a:rPr lang="en-US" altLang="zh-TW" dirty="0"/>
              <a:t>module</a:t>
            </a:r>
            <a:r>
              <a:rPr lang="zh-TW" altLang="en-US" dirty="0"/>
              <a:t>做</a:t>
            </a:r>
            <a:r>
              <a:rPr lang="en-US" altLang="zh-TW" dirty="0"/>
              <a:t>search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找出至少一個方向的</a:t>
            </a:r>
            <a:r>
              <a:rPr lang="en-US" altLang="zh-TW" dirty="0"/>
              <a:t>slack</a:t>
            </a:r>
            <a:r>
              <a:rPr lang="zh-TW" altLang="en-US" dirty="0"/>
              <a:t>為</a:t>
            </a:r>
            <a:r>
              <a:rPr lang="en-US" altLang="zh-TW" dirty="0"/>
              <a:t>0</a:t>
            </a:r>
            <a:r>
              <a:rPr lang="zh-TW" altLang="en-US" dirty="0"/>
              <a:t>的</a:t>
            </a:r>
            <a:r>
              <a:rPr lang="en-US" altLang="zh-TW" dirty="0"/>
              <a:t>module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並將其放入</a:t>
            </a:r>
            <a:r>
              <a:rPr lang="en-US" altLang="zh-TW" dirty="0" err="1"/>
              <a:t>ready_Set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再來對</a:t>
            </a:r>
            <a:r>
              <a:rPr lang="en-US" altLang="zh-TW" dirty="0" err="1"/>
              <a:t>ready_Set</a:t>
            </a:r>
            <a:r>
              <a:rPr lang="zh-TW" altLang="en-US" dirty="0"/>
              <a:t>中的</a:t>
            </a:r>
            <a:r>
              <a:rPr lang="en-US" altLang="zh-TW" dirty="0"/>
              <a:t>slack</a:t>
            </a:r>
            <a:r>
              <a:rPr lang="zh-TW" altLang="en-US" dirty="0"/>
              <a:t>作排列，</a:t>
            </a:r>
            <a:endParaRPr lang="en-US" altLang="zh-TW" dirty="0"/>
          </a:p>
          <a:p>
            <a:r>
              <a:rPr lang="zh-TW" altLang="en-US" dirty="0"/>
              <a:t>排出來最大的</a:t>
            </a:r>
            <a:r>
              <a:rPr lang="en-US" altLang="zh-TW" dirty="0"/>
              <a:t>slack</a:t>
            </a:r>
            <a:r>
              <a:rPr lang="zh-TW" altLang="en-US" dirty="0"/>
              <a:t>可能是</a:t>
            </a:r>
            <a:r>
              <a:rPr lang="en-US" altLang="zh-TW" dirty="0"/>
              <a:t>X</a:t>
            </a:r>
            <a:r>
              <a:rPr lang="zh-TW" altLang="en-US" dirty="0"/>
              <a:t>也可能是</a:t>
            </a:r>
            <a:r>
              <a:rPr lang="en-US" altLang="zh-TW" dirty="0"/>
              <a:t>Y</a:t>
            </a:r>
            <a:r>
              <a:rPr lang="zh-TW" altLang="en-US" dirty="0"/>
              <a:t>方向，</a:t>
            </a:r>
            <a:endParaRPr lang="en-US" altLang="zh-TW" dirty="0"/>
          </a:p>
          <a:p>
            <a:r>
              <a:rPr lang="zh-TW" altLang="en-US" dirty="0"/>
              <a:t>那我們將最大</a:t>
            </a:r>
            <a:r>
              <a:rPr lang="en-US" altLang="zh-TW" dirty="0"/>
              <a:t>slack</a:t>
            </a:r>
            <a:r>
              <a:rPr lang="zh-TW" altLang="en-US" dirty="0"/>
              <a:t>的</a:t>
            </a:r>
            <a:r>
              <a:rPr lang="en-US" altLang="zh-TW" dirty="0"/>
              <a:t>module</a:t>
            </a:r>
            <a:r>
              <a:rPr lang="zh-TW" altLang="en-US" dirty="0"/>
              <a:t>選起來，並對其旋轉或改變</a:t>
            </a:r>
            <a:r>
              <a:rPr lang="en-US" altLang="zh-TW" dirty="0"/>
              <a:t>aspect ratio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可以從右邊的例子看到，這張圖是</a:t>
            </a:r>
            <a:r>
              <a:rPr lang="en-US" altLang="zh-TW" dirty="0"/>
              <a:t>move</a:t>
            </a:r>
            <a:r>
              <a:rPr lang="zh-TW" altLang="en-US" dirty="0"/>
              <a:t>前的</a:t>
            </a:r>
            <a:r>
              <a:rPr lang="en-US" altLang="zh-TW" dirty="0"/>
              <a:t>floorplan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我們將至少有一個方向</a:t>
            </a:r>
            <a:r>
              <a:rPr lang="en-US" altLang="zh-TW" dirty="0"/>
              <a:t>slack</a:t>
            </a:r>
            <a:r>
              <a:rPr lang="zh-TW" altLang="en-US" dirty="0"/>
              <a:t>為</a:t>
            </a:r>
            <a:r>
              <a:rPr lang="en-US" altLang="zh-TW" dirty="0"/>
              <a:t>0</a:t>
            </a:r>
            <a:r>
              <a:rPr lang="zh-TW" altLang="en-US" dirty="0"/>
              <a:t>的</a:t>
            </a:r>
            <a:r>
              <a:rPr lang="en-US" altLang="zh-TW" dirty="0"/>
              <a:t>module</a:t>
            </a:r>
            <a:r>
              <a:rPr lang="zh-TW" altLang="en-US" dirty="0"/>
              <a:t>放進</a:t>
            </a:r>
            <a:r>
              <a:rPr lang="en-US" altLang="zh-TW" dirty="0" err="1"/>
              <a:t>ready_Set</a:t>
            </a:r>
            <a:r>
              <a:rPr lang="zh-TW" altLang="en-US" dirty="0"/>
              <a:t>，也就是打勾的這三個，</a:t>
            </a:r>
            <a:endParaRPr lang="en-US" altLang="zh-TW" dirty="0"/>
          </a:p>
          <a:p>
            <a:r>
              <a:rPr lang="zh-TW" altLang="en-US" dirty="0"/>
              <a:t>這兩塊有</a:t>
            </a:r>
            <a:r>
              <a:rPr lang="en-US" altLang="zh-TW" dirty="0"/>
              <a:t>y</a:t>
            </a:r>
            <a:r>
              <a:rPr lang="zh-TW" altLang="en-US" dirty="0"/>
              <a:t>方向的</a:t>
            </a:r>
            <a:r>
              <a:rPr lang="en-US" altLang="zh-TW" dirty="0"/>
              <a:t>slack</a:t>
            </a:r>
            <a:r>
              <a:rPr lang="zh-TW" altLang="en-US" dirty="0"/>
              <a:t>，這一塊有</a:t>
            </a:r>
            <a:r>
              <a:rPr lang="en-US" altLang="zh-TW" dirty="0"/>
              <a:t>x</a:t>
            </a:r>
            <a:r>
              <a:rPr lang="zh-TW" altLang="en-US" dirty="0"/>
              <a:t>方向的</a:t>
            </a:r>
            <a:r>
              <a:rPr lang="en-US" altLang="zh-TW" dirty="0"/>
              <a:t>slack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很明顯的，這塊有最大的</a:t>
            </a:r>
            <a:r>
              <a:rPr lang="en-US" altLang="zh-TW" dirty="0"/>
              <a:t>slack</a:t>
            </a:r>
            <a:r>
              <a:rPr lang="zh-TW" altLang="en-US" dirty="0"/>
              <a:t>，因此對他做旋轉，可得到下面這個</a:t>
            </a:r>
            <a:r>
              <a:rPr lang="en-US" altLang="zh-TW" dirty="0"/>
              <a:t>floorplan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這個</a:t>
            </a:r>
            <a:r>
              <a:rPr lang="en-US" altLang="zh-TW" dirty="0"/>
              <a:t>move</a:t>
            </a:r>
            <a:r>
              <a:rPr lang="zh-TW" altLang="en-US" dirty="0"/>
              <a:t>的目的為，</a:t>
            </a:r>
            <a:endParaRPr lang="en-US" altLang="zh-TW" dirty="0"/>
          </a:p>
          <a:p>
            <a:r>
              <a:rPr lang="zh-TW" altLang="en-US" dirty="0"/>
              <a:t>因為</a:t>
            </a:r>
            <a:r>
              <a:rPr lang="en-US" altLang="zh-TW" dirty="0"/>
              <a:t>slack</a:t>
            </a:r>
            <a:r>
              <a:rPr lang="zh-TW" altLang="en-US" dirty="0"/>
              <a:t>大，代表那個區域有很大的空間可以利用，</a:t>
            </a:r>
            <a:endParaRPr lang="en-US" altLang="zh-TW" dirty="0"/>
          </a:p>
          <a:p>
            <a:r>
              <a:rPr lang="zh-TW" altLang="en-US" dirty="0"/>
              <a:t>因此我們將</a:t>
            </a:r>
            <a:r>
              <a:rPr lang="en-US" altLang="zh-TW" dirty="0"/>
              <a:t>module</a:t>
            </a:r>
            <a:r>
              <a:rPr lang="zh-TW" altLang="en-US" dirty="0"/>
              <a:t>的長邊往那邊轉，可以使整體空間更密集。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063C5-A686-408A-AAB7-A059944CD66C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42162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Move 2</a:t>
            </a:r>
            <a:r>
              <a:rPr lang="zh-TW" altLang="en-US" dirty="0"/>
              <a:t>會先將所有的</a:t>
            </a:r>
            <a:r>
              <a:rPr lang="en-US" altLang="zh-TW" dirty="0"/>
              <a:t>module</a:t>
            </a:r>
            <a:r>
              <a:rPr lang="zh-TW" altLang="en-US" dirty="0"/>
              <a:t>做</a:t>
            </a:r>
            <a:r>
              <a:rPr lang="en-US" altLang="zh-TW" dirty="0"/>
              <a:t>search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找出兩個方向的</a:t>
            </a:r>
            <a:r>
              <a:rPr lang="en-US" altLang="zh-TW" dirty="0"/>
              <a:t>slack</a:t>
            </a:r>
            <a:r>
              <a:rPr lang="zh-TW" altLang="en-US" dirty="0"/>
              <a:t>都為</a:t>
            </a:r>
            <a:r>
              <a:rPr lang="en-US" altLang="zh-TW" dirty="0"/>
              <a:t>0</a:t>
            </a:r>
            <a:r>
              <a:rPr lang="zh-TW" altLang="en-US" dirty="0"/>
              <a:t>的</a:t>
            </a:r>
            <a:r>
              <a:rPr lang="en-US" altLang="zh-TW" dirty="0"/>
              <a:t>module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並將其放入</a:t>
            </a:r>
            <a:r>
              <a:rPr lang="en-US" altLang="zh-TW" dirty="0" err="1"/>
              <a:t>ready_Set</a:t>
            </a:r>
            <a:r>
              <a:rPr lang="zh-TW" altLang="en-US" dirty="0"/>
              <a:t>，</a:t>
            </a: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同時也找出擁有最大</a:t>
            </a:r>
            <a:r>
              <a:rPr lang="en-US" altLang="zh-TW" dirty="0"/>
              <a:t>slack</a:t>
            </a:r>
            <a:r>
              <a:rPr lang="zh-TW" altLang="en-US" dirty="0"/>
              <a:t>的</a:t>
            </a:r>
            <a:r>
              <a:rPr lang="en-US" altLang="zh-TW" dirty="0"/>
              <a:t>module</a:t>
            </a:r>
            <a:r>
              <a:rPr lang="zh-TW" altLang="en-US" dirty="0"/>
              <a:t>，記做</a:t>
            </a:r>
            <a:r>
              <a:rPr lang="en-US" altLang="zh-TW" dirty="0" err="1"/>
              <a:t>max_slack_module</a:t>
            </a:r>
            <a:r>
              <a:rPr lang="zh-TW" altLang="en-US" dirty="0"/>
              <a:t>，</a:t>
            </a: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並對這個最大</a:t>
            </a:r>
            <a:r>
              <a:rPr lang="en-US" altLang="zh-TW" dirty="0"/>
              <a:t>slack</a:t>
            </a:r>
            <a:r>
              <a:rPr lang="zh-TW" altLang="en-US" dirty="0"/>
              <a:t>的方向作紀錄</a:t>
            </a: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再來對</a:t>
            </a:r>
            <a:r>
              <a:rPr lang="en-US" altLang="zh-TW" dirty="0" err="1"/>
              <a:t>ready_Set</a:t>
            </a:r>
            <a:r>
              <a:rPr lang="zh-TW" altLang="en-US" dirty="0"/>
              <a:t>中的</a:t>
            </a:r>
            <a:r>
              <a:rPr lang="en-US" altLang="zh-TW" dirty="0"/>
              <a:t>module</a:t>
            </a:r>
            <a:r>
              <a:rPr lang="zh-TW" altLang="en-US" dirty="0"/>
              <a:t>的面積作排列，</a:t>
            </a:r>
            <a:endParaRPr lang="en-US" altLang="zh-TW" dirty="0"/>
          </a:p>
          <a:p>
            <a:r>
              <a:rPr lang="zh-TW" altLang="en-US" dirty="0"/>
              <a:t>那我們將最小面積的</a:t>
            </a:r>
            <a:r>
              <a:rPr lang="en-US" altLang="zh-TW" dirty="0"/>
              <a:t>module</a:t>
            </a:r>
            <a:r>
              <a:rPr lang="zh-TW" altLang="en-US" dirty="0"/>
              <a:t>選起來，擺到擁有最大</a:t>
            </a:r>
            <a:r>
              <a:rPr lang="en-US" altLang="zh-TW" dirty="0"/>
              <a:t>slack</a:t>
            </a:r>
            <a:r>
              <a:rPr lang="zh-TW" altLang="en-US" dirty="0"/>
              <a:t>的</a:t>
            </a:r>
            <a:r>
              <a:rPr lang="en-US" altLang="zh-TW" dirty="0"/>
              <a:t>module</a:t>
            </a:r>
            <a:r>
              <a:rPr lang="zh-TW" altLang="en-US" dirty="0"/>
              <a:t>的旁邊，</a:t>
            </a:r>
            <a:endParaRPr lang="en-US" altLang="zh-TW" dirty="0"/>
          </a:p>
          <a:p>
            <a:r>
              <a:rPr lang="zh-TW" altLang="en-US" dirty="0"/>
              <a:t>擺哪個方向呢</a:t>
            </a:r>
            <a:r>
              <a:rPr lang="en-US" altLang="zh-TW" dirty="0"/>
              <a:t>?</a:t>
            </a:r>
            <a:r>
              <a:rPr lang="zh-TW" altLang="en-US" dirty="0"/>
              <a:t> 就根據上面所記錄的</a:t>
            </a:r>
            <a:r>
              <a:rPr lang="en-US" altLang="zh-TW" dirty="0"/>
              <a:t>direction</a:t>
            </a:r>
            <a:r>
              <a:rPr lang="zh-TW" altLang="en-US" dirty="0"/>
              <a:t>做移動。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直接看到右邊的例子最清楚，這張圖是</a:t>
            </a:r>
            <a:r>
              <a:rPr lang="en-US" altLang="zh-TW" dirty="0"/>
              <a:t>move</a:t>
            </a:r>
            <a:r>
              <a:rPr lang="zh-TW" altLang="en-US" dirty="0"/>
              <a:t>前的</a:t>
            </a:r>
            <a:r>
              <a:rPr lang="en-US" altLang="zh-TW" dirty="0"/>
              <a:t>floorplan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我們將兩個方向的</a:t>
            </a:r>
            <a:r>
              <a:rPr lang="en-US" altLang="zh-TW" dirty="0"/>
              <a:t>slack</a:t>
            </a:r>
            <a:r>
              <a:rPr lang="zh-TW" altLang="en-US" dirty="0"/>
              <a:t>都為</a:t>
            </a:r>
            <a:r>
              <a:rPr lang="en-US" altLang="zh-TW" dirty="0"/>
              <a:t>0</a:t>
            </a:r>
            <a:r>
              <a:rPr lang="zh-TW" altLang="en-US" dirty="0"/>
              <a:t>的</a:t>
            </a:r>
            <a:r>
              <a:rPr lang="en-US" altLang="zh-TW" dirty="0"/>
              <a:t>module</a:t>
            </a:r>
            <a:r>
              <a:rPr lang="zh-TW" altLang="en-US" dirty="0"/>
              <a:t>放進</a:t>
            </a:r>
            <a:r>
              <a:rPr lang="en-US" altLang="zh-TW" dirty="0" err="1"/>
              <a:t>ready_Set</a:t>
            </a:r>
            <a:r>
              <a:rPr lang="zh-TW" altLang="en-US" dirty="0"/>
              <a:t>，也就是打勾的這兩個，</a:t>
            </a:r>
            <a:endParaRPr lang="en-US" altLang="zh-TW" dirty="0"/>
          </a:p>
          <a:p>
            <a:r>
              <a:rPr lang="zh-TW" altLang="en-US" dirty="0"/>
              <a:t>其中又以這塊地面積比較小，因此選定他，準備要對他做移動，</a:t>
            </a:r>
            <a:endParaRPr lang="en-US" altLang="zh-TW" dirty="0"/>
          </a:p>
          <a:p>
            <a:r>
              <a:rPr lang="zh-TW" altLang="en-US" dirty="0"/>
              <a:t>那在其餘幾塊中，這塊</a:t>
            </a:r>
            <a:r>
              <a:rPr lang="en-US" altLang="zh-TW" dirty="0"/>
              <a:t>slack</a:t>
            </a:r>
            <a:r>
              <a:rPr lang="zh-TW" altLang="en-US" dirty="0"/>
              <a:t>這麼大，這兩塊的</a:t>
            </a:r>
            <a:r>
              <a:rPr lang="en-US" altLang="zh-TW" dirty="0"/>
              <a:t>slack</a:t>
            </a:r>
            <a:r>
              <a:rPr lang="zh-TW" altLang="en-US" dirty="0"/>
              <a:t>，而這塊有最大的</a:t>
            </a:r>
            <a:r>
              <a:rPr lang="en-US" altLang="zh-TW" dirty="0"/>
              <a:t>slack</a:t>
            </a:r>
            <a:r>
              <a:rPr lang="zh-TW" altLang="en-US" dirty="0"/>
              <a:t>，且這個</a:t>
            </a:r>
            <a:r>
              <a:rPr lang="en-US" altLang="zh-TW" dirty="0"/>
              <a:t>slack</a:t>
            </a:r>
            <a:r>
              <a:rPr lang="zh-TW" altLang="en-US" dirty="0"/>
              <a:t>為</a:t>
            </a:r>
            <a:r>
              <a:rPr lang="en-US" altLang="zh-TW" dirty="0"/>
              <a:t>X</a:t>
            </a:r>
            <a:r>
              <a:rPr lang="zh-TW" altLang="en-US" dirty="0"/>
              <a:t>方向，</a:t>
            </a:r>
            <a:endParaRPr lang="en-US" altLang="zh-TW" dirty="0"/>
          </a:p>
          <a:p>
            <a:r>
              <a:rPr lang="zh-TW" altLang="en-US" dirty="0"/>
              <a:t>因此我們將剛才選定的這塊，移動到擁有最大</a:t>
            </a:r>
            <a:r>
              <a:rPr lang="en-US" altLang="zh-TW" dirty="0"/>
              <a:t>slack</a:t>
            </a:r>
            <a:r>
              <a:rPr lang="zh-TW" altLang="en-US" dirty="0"/>
              <a:t>的</a:t>
            </a:r>
            <a:r>
              <a:rPr lang="en-US" altLang="zh-TW" dirty="0"/>
              <a:t>X</a:t>
            </a:r>
            <a:r>
              <a:rPr lang="zh-TW" altLang="en-US" dirty="0"/>
              <a:t>方向旁邊。</a:t>
            </a:r>
            <a:endParaRPr lang="en-US" altLang="zh-TW" dirty="0"/>
          </a:p>
          <a:p>
            <a:r>
              <a:rPr lang="zh-TW" altLang="en-US" dirty="0"/>
              <a:t>可得到下面這個</a:t>
            </a:r>
            <a:r>
              <a:rPr lang="en-US" altLang="zh-TW" dirty="0"/>
              <a:t>floorplan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這個</a:t>
            </a:r>
            <a:r>
              <a:rPr lang="en-US" altLang="zh-TW" dirty="0"/>
              <a:t>move</a:t>
            </a:r>
            <a:r>
              <a:rPr lang="zh-TW" altLang="en-US" dirty="0"/>
              <a:t>和上一個</a:t>
            </a:r>
            <a:r>
              <a:rPr lang="en-US" altLang="zh-TW" dirty="0"/>
              <a:t>move</a:t>
            </a:r>
            <a:r>
              <a:rPr lang="zh-TW" altLang="en-US" dirty="0"/>
              <a:t>的目的有點像，</a:t>
            </a:r>
            <a:endParaRPr lang="en-US" altLang="zh-TW" dirty="0"/>
          </a:p>
          <a:p>
            <a:r>
              <a:rPr lang="zh-TW" altLang="en-US" dirty="0"/>
              <a:t>因為</a:t>
            </a:r>
            <a:r>
              <a:rPr lang="en-US" altLang="zh-TW" dirty="0"/>
              <a:t>slack</a:t>
            </a:r>
            <a:r>
              <a:rPr lang="zh-TW" altLang="en-US" dirty="0"/>
              <a:t>大，代表那個區域有很大的空間可以利用，</a:t>
            </a:r>
            <a:endParaRPr lang="en-US" altLang="zh-TW" dirty="0"/>
          </a:p>
          <a:p>
            <a:r>
              <a:rPr lang="zh-TW" altLang="en-US" dirty="0"/>
              <a:t>因此我們將不能動的</a:t>
            </a:r>
            <a:r>
              <a:rPr lang="en-US" altLang="zh-TW" dirty="0"/>
              <a:t>module</a:t>
            </a:r>
            <a:r>
              <a:rPr lang="zh-TW" altLang="en-US" dirty="0"/>
              <a:t>往那邊擺，試試看能不能讓空間更密集。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063C5-A686-408A-AAB7-A059944CD66C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5549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蔡雨蓁</a:t>
            </a:r>
            <a:r>
              <a:rPr lang="en-US" altLang="zh-TW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首先是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Problem Formulation 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63C5-A686-408A-AAB7-A059944CD66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1890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Move 3</a:t>
            </a:r>
            <a:r>
              <a:rPr lang="zh-TW" altLang="en-US" dirty="0"/>
              <a:t>會將所有</a:t>
            </a:r>
            <a:r>
              <a:rPr lang="en-US" altLang="zh-TW" dirty="0"/>
              <a:t>module</a:t>
            </a:r>
            <a:r>
              <a:rPr lang="zh-TW" altLang="en-US" dirty="0"/>
              <a:t>的</a:t>
            </a:r>
            <a:r>
              <a:rPr lang="en-US" altLang="zh-TW" dirty="0"/>
              <a:t>x, y</a:t>
            </a:r>
            <a:r>
              <a:rPr lang="zh-TW" altLang="en-US" dirty="0"/>
              <a:t>方向各自的</a:t>
            </a:r>
            <a:r>
              <a:rPr lang="en-US" altLang="zh-TW" dirty="0"/>
              <a:t>slack</a:t>
            </a:r>
            <a:r>
              <a:rPr lang="zh-TW" altLang="en-US" dirty="0"/>
              <a:t>做加總，</a:t>
            </a:r>
            <a:endParaRPr lang="en-US" altLang="zh-TW" dirty="0"/>
          </a:p>
          <a:p>
            <a:r>
              <a:rPr lang="zh-TW" altLang="en-US" dirty="0"/>
              <a:t>接著比較</a:t>
            </a:r>
            <a:r>
              <a:rPr lang="en-US" altLang="zh-TW" dirty="0"/>
              <a:t>x</a:t>
            </a:r>
            <a:r>
              <a:rPr lang="zh-TW" altLang="en-US" dirty="0"/>
              <a:t>方向的</a:t>
            </a:r>
            <a:r>
              <a:rPr lang="en-US" altLang="zh-TW" dirty="0"/>
              <a:t>slack</a:t>
            </a:r>
            <a:r>
              <a:rPr lang="zh-TW" altLang="en-US" dirty="0"/>
              <a:t>加總比較小，還是</a:t>
            </a:r>
            <a:r>
              <a:rPr lang="en-US" altLang="zh-TW" dirty="0"/>
              <a:t>y</a:t>
            </a:r>
            <a:r>
              <a:rPr lang="zh-TW" altLang="en-US" dirty="0"/>
              <a:t>方向的小，</a:t>
            </a:r>
            <a:endParaRPr lang="en-US" altLang="zh-TW" dirty="0"/>
          </a:p>
          <a:p>
            <a:r>
              <a:rPr lang="zh-TW" altLang="en-US" dirty="0"/>
              <a:t>比較小的那個方向，為</a:t>
            </a:r>
            <a:r>
              <a:rPr lang="en-US" altLang="zh-TW" dirty="0"/>
              <a:t>critical direction</a:t>
            </a:r>
            <a:r>
              <a:rPr lang="zh-TW" altLang="en-US" dirty="0"/>
              <a:t>，我們針對此方向去改善，</a:t>
            </a:r>
            <a:endParaRPr lang="en-US" altLang="zh-TW" dirty="0"/>
          </a:p>
          <a:p>
            <a:r>
              <a:rPr lang="zh-TW" altLang="en-US" dirty="0"/>
              <a:t>假設</a:t>
            </a:r>
            <a:r>
              <a:rPr lang="en-US" altLang="zh-TW" dirty="0"/>
              <a:t>x</a:t>
            </a:r>
            <a:r>
              <a:rPr lang="zh-TW" altLang="en-US" dirty="0"/>
              <a:t>方向為</a:t>
            </a:r>
            <a:r>
              <a:rPr lang="en-US" altLang="zh-TW" dirty="0"/>
              <a:t>critical direction</a:t>
            </a:r>
            <a:r>
              <a:rPr lang="zh-TW" altLang="en-US" dirty="0"/>
              <a:t>，那我們就從</a:t>
            </a:r>
            <a:r>
              <a:rPr lang="en-US" altLang="zh-TW" dirty="0"/>
              <a:t>x</a:t>
            </a:r>
            <a:r>
              <a:rPr lang="zh-TW" altLang="en-US" dirty="0"/>
              <a:t>方向最小的</a:t>
            </a:r>
            <a:r>
              <a:rPr lang="en-US" altLang="zh-TW" dirty="0"/>
              <a:t>module</a:t>
            </a:r>
            <a:r>
              <a:rPr lang="zh-TW" altLang="en-US" dirty="0"/>
              <a:t>去挑，</a:t>
            </a:r>
            <a:endParaRPr lang="en-US" altLang="zh-TW" dirty="0"/>
          </a:p>
          <a:p>
            <a:r>
              <a:rPr lang="zh-TW" altLang="en-US" dirty="0"/>
              <a:t>要挑幾個</a:t>
            </a:r>
            <a:r>
              <a:rPr lang="en-US" altLang="zh-TW" dirty="0"/>
              <a:t>?</a:t>
            </a:r>
            <a:r>
              <a:rPr lang="zh-TW" altLang="en-US" dirty="0"/>
              <a:t>就依照自訂的上限去決定，可以想像</a:t>
            </a:r>
            <a:r>
              <a:rPr lang="en-US" altLang="zh-TW" dirty="0"/>
              <a:t>slack</a:t>
            </a:r>
            <a:r>
              <a:rPr lang="zh-TW" altLang="en-US" dirty="0"/>
              <a:t>的分布若不均勻，像是前幾個很小，後面幾個很大，</a:t>
            </a:r>
            <a:endParaRPr lang="en-US" altLang="zh-TW" dirty="0"/>
          </a:p>
          <a:p>
            <a:r>
              <a:rPr lang="zh-TW" altLang="en-US" dirty="0"/>
              <a:t>挑到後面</a:t>
            </a:r>
            <a:r>
              <a:rPr lang="en-US" altLang="zh-TW" dirty="0"/>
              <a:t>slack</a:t>
            </a:r>
            <a:r>
              <a:rPr lang="zh-TW" altLang="en-US" dirty="0"/>
              <a:t>大的</a:t>
            </a:r>
            <a:r>
              <a:rPr lang="en-US" altLang="zh-TW" dirty="0"/>
              <a:t>module</a:t>
            </a:r>
            <a:r>
              <a:rPr lang="zh-TW" altLang="en-US" dirty="0"/>
              <a:t>，還要針對她去操作，反而會減少效益，</a:t>
            </a:r>
            <a:endParaRPr lang="en-US" altLang="zh-TW" dirty="0"/>
          </a:p>
          <a:p>
            <a:r>
              <a:rPr lang="zh-TW" altLang="en-US" dirty="0"/>
              <a:t>挑到的這幾個</a:t>
            </a:r>
            <a:r>
              <a:rPr lang="en-US" altLang="zh-TW" dirty="0"/>
              <a:t>module</a:t>
            </a:r>
            <a:r>
              <a:rPr lang="zh-TW" altLang="en-US" dirty="0"/>
              <a:t>，我們就對他做旋轉或改變</a:t>
            </a:r>
            <a:r>
              <a:rPr lang="en-US" altLang="zh-TW" dirty="0"/>
              <a:t>aspect ratio</a:t>
            </a:r>
            <a:r>
              <a:rPr lang="zh-TW" altLang="en-US" dirty="0"/>
              <a:t>，希望能增加這個方向的總體</a:t>
            </a:r>
            <a:r>
              <a:rPr lang="en-US" altLang="zh-TW" dirty="0"/>
              <a:t>slack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以右邊例子來說，這張圖是</a:t>
            </a:r>
            <a:r>
              <a:rPr lang="en-US" altLang="zh-TW" dirty="0"/>
              <a:t>move</a:t>
            </a:r>
            <a:r>
              <a:rPr lang="zh-TW" altLang="en-US" dirty="0"/>
              <a:t>前的</a:t>
            </a:r>
            <a:r>
              <a:rPr lang="en-US" altLang="zh-TW" dirty="0"/>
              <a:t>floorplan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現在要觀察哪個方向的</a:t>
            </a:r>
            <a:r>
              <a:rPr lang="en-US" altLang="zh-TW" dirty="0"/>
              <a:t>slack</a:t>
            </a:r>
            <a:r>
              <a:rPr lang="zh-TW" altLang="en-US" dirty="0"/>
              <a:t>加總比較小，這塊造成</a:t>
            </a:r>
            <a:r>
              <a:rPr lang="en-US" altLang="zh-TW" dirty="0"/>
              <a:t>y</a:t>
            </a:r>
            <a:r>
              <a:rPr lang="zh-TW" altLang="en-US" dirty="0"/>
              <a:t>方向的</a:t>
            </a:r>
            <a:r>
              <a:rPr lang="en-US" altLang="zh-TW" dirty="0"/>
              <a:t>slack</a:t>
            </a:r>
            <a:r>
              <a:rPr lang="zh-TW" altLang="en-US" dirty="0"/>
              <a:t>，這兩塊造成</a:t>
            </a:r>
            <a:r>
              <a:rPr lang="en-US" altLang="zh-TW" dirty="0"/>
              <a:t>x</a:t>
            </a:r>
            <a:r>
              <a:rPr lang="zh-TW" altLang="en-US" dirty="0"/>
              <a:t>方向</a:t>
            </a:r>
            <a:r>
              <a:rPr lang="en-US" altLang="zh-TW" dirty="0"/>
              <a:t>slack</a:t>
            </a:r>
            <a:r>
              <a:rPr lang="zh-TW" altLang="en-US" dirty="0"/>
              <a:t>，這塊也是，</a:t>
            </a:r>
            <a:endParaRPr lang="en-US" altLang="zh-TW" dirty="0"/>
          </a:p>
          <a:p>
            <a:r>
              <a:rPr lang="zh-TW" altLang="en-US" dirty="0"/>
              <a:t>可以發現，</a:t>
            </a:r>
            <a:r>
              <a:rPr lang="en-US" altLang="zh-TW" dirty="0"/>
              <a:t>y</a:t>
            </a:r>
            <a:r>
              <a:rPr lang="zh-TW" altLang="en-US" dirty="0"/>
              <a:t>方向</a:t>
            </a:r>
            <a:r>
              <a:rPr lang="en-US" altLang="zh-TW" dirty="0"/>
              <a:t>slack</a:t>
            </a:r>
            <a:r>
              <a:rPr lang="zh-TW" altLang="en-US" dirty="0"/>
              <a:t>的加總比</a:t>
            </a:r>
            <a:r>
              <a:rPr lang="en-US" altLang="zh-TW" dirty="0"/>
              <a:t>x</a:t>
            </a:r>
            <a:r>
              <a:rPr lang="zh-TW" altLang="en-US" dirty="0"/>
              <a:t>方向還小，因此</a:t>
            </a:r>
            <a:r>
              <a:rPr lang="en-US" altLang="zh-TW" dirty="0"/>
              <a:t>y</a:t>
            </a:r>
            <a:r>
              <a:rPr lang="zh-TW" altLang="en-US" dirty="0"/>
              <a:t>方向為</a:t>
            </a:r>
            <a:r>
              <a:rPr lang="en-US" altLang="zh-TW" dirty="0"/>
              <a:t>critical direction</a:t>
            </a:r>
            <a:r>
              <a:rPr lang="zh-TW" altLang="en-US" dirty="0"/>
              <a:t>，待會會針對</a:t>
            </a:r>
            <a:r>
              <a:rPr lang="en-US" altLang="zh-TW" dirty="0"/>
              <a:t>y</a:t>
            </a:r>
            <a:r>
              <a:rPr lang="zh-TW" altLang="en-US" dirty="0"/>
              <a:t>方向優化，</a:t>
            </a:r>
            <a:endParaRPr lang="en-US" altLang="zh-TW" dirty="0"/>
          </a:p>
          <a:p>
            <a:r>
              <a:rPr lang="zh-TW" altLang="en-US" dirty="0"/>
              <a:t>在這個例子中，我們設定執行的</a:t>
            </a:r>
            <a:r>
              <a:rPr lang="en-US" altLang="zh-TW" dirty="0"/>
              <a:t>module</a:t>
            </a:r>
            <a:r>
              <a:rPr lang="zh-TW" altLang="en-US" dirty="0"/>
              <a:t>上限為</a:t>
            </a:r>
            <a:r>
              <a:rPr lang="en-US" altLang="zh-TW" dirty="0"/>
              <a:t>1</a:t>
            </a:r>
            <a:r>
              <a:rPr lang="zh-TW" altLang="en-US" dirty="0"/>
              <a:t>，因此我們挑選</a:t>
            </a:r>
            <a:r>
              <a:rPr lang="en-US" altLang="zh-TW" dirty="0"/>
              <a:t>y</a:t>
            </a:r>
            <a:r>
              <a:rPr lang="zh-TW" altLang="en-US" dirty="0"/>
              <a:t>方向</a:t>
            </a:r>
            <a:r>
              <a:rPr lang="en-US" altLang="zh-TW" dirty="0"/>
              <a:t>slack</a:t>
            </a:r>
            <a:r>
              <a:rPr lang="zh-TW" altLang="en-US" dirty="0"/>
              <a:t>最小的</a:t>
            </a:r>
            <a:r>
              <a:rPr lang="en-US" altLang="zh-TW" dirty="0"/>
              <a:t>module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那這幾個</a:t>
            </a:r>
            <a:r>
              <a:rPr lang="en-US" altLang="zh-TW" dirty="0"/>
              <a:t>module y</a:t>
            </a:r>
            <a:r>
              <a:rPr lang="zh-TW" altLang="en-US" dirty="0"/>
              <a:t>方向</a:t>
            </a:r>
            <a:r>
              <a:rPr lang="en-US" altLang="zh-TW" dirty="0"/>
              <a:t>slack</a:t>
            </a:r>
            <a:r>
              <a:rPr lang="zh-TW" altLang="en-US" dirty="0"/>
              <a:t>都為</a:t>
            </a:r>
            <a:r>
              <a:rPr lang="en-US" altLang="zh-TW" dirty="0"/>
              <a:t>0</a:t>
            </a:r>
            <a:r>
              <a:rPr lang="zh-TW" altLang="en-US" dirty="0"/>
              <a:t>，因此我們隨機選了這塊，對他做旋轉，</a:t>
            </a:r>
            <a:endParaRPr lang="en-US" altLang="zh-TW" dirty="0"/>
          </a:p>
          <a:p>
            <a:r>
              <a:rPr lang="zh-TW" altLang="en-US" dirty="0"/>
              <a:t>因此可以得到下面這個</a:t>
            </a:r>
            <a:r>
              <a:rPr lang="en-US" altLang="zh-TW" dirty="0"/>
              <a:t>floorplan</a:t>
            </a:r>
            <a:r>
              <a:rPr lang="zh-TW" altLang="en-US" dirty="0"/>
              <a:t>，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這個</a:t>
            </a:r>
            <a:r>
              <a:rPr lang="en-US" altLang="zh-TW" dirty="0"/>
              <a:t>move</a:t>
            </a:r>
            <a:r>
              <a:rPr lang="zh-TW" altLang="en-US" dirty="0"/>
              <a:t>改善了</a:t>
            </a:r>
            <a:r>
              <a:rPr lang="en-US" altLang="zh-TW" dirty="0"/>
              <a:t>critical direction</a:t>
            </a:r>
            <a:r>
              <a:rPr lang="zh-TW" altLang="en-US" dirty="0"/>
              <a:t>的擁擠程度，增加整體空間的彈性，以利於</a:t>
            </a:r>
            <a:r>
              <a:rPr lang="en-US" altLang="zh-TW" dirty="0"/>
              <a:t>M1</a:t>
            </a:r>
            <a:r>
              <a:rPr lang="zh-TW" altLang="en-US" dirty="0"/>
              <a:t>和</a:t>
            </a:r>
            <a:r>
              <a:rPr lang="en-US" altLang="zh-TW" dirty="0"/>
              <a:t>M2</a:t>
            </a:r>
            <a:r>
              <a:rPr lang="zh-TW" altLang="en-US" dirty="0"/>
              <a:t>的操作。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063C5-A686-408A-AAB7-A059944CD66C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9269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Move 4 </a:t>
            </a:r>
            <a:r>
              <a:rPr lang="zh-TW" altLang="en-US" dirty="0"/>
              <a:t>首先選擇隨機的</a:t>
            </a:r>
            <a:r>
              <a:rPr lang="en-US" altLang="zh-TW" dirty="0"/>
              <a:t>module A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再來將和</a:t>
            </a:r>
            <a:r>
              <a:rPr lang="en-US" altLang="zh-TW" dirty="0"/>
              <a:t>A</a:t>
            </a:r>
            <a:r>
              <a:rPr lang="zh-TW" altLang="en-US" dirty="0"/>
              <a:t>有連線關係的</a:t>
            </a:r>
            <a:r>
              <a:rPr lang="en-US" altLang="zh-TW" dirty="0"/>
              <a:t>module</a:t>
            </a:r>
            <a:r>
              <a:rPr lang="zh-TW" altLang="en-US" dirty="0"/>
              <a:t>的座標取算術平均，當作是</a:t>
            </a:r>
            <a:r>
              <a:rPr lang="en-US" altLang="zh-TW" dirty="0"/>
              <a:t>A</a:t>
            </a:r>
            <a:r>
              <a:rPr lang="zh-TW" altLang="en-US" dirty="0"/>
              <a:t>的理想位置，</a:t>
            </a:r>
            <a:endParaRPr lang="en-US" altLang="zh-TW" dirty="0"/>
          </a:p>
          <a:p>
            <a:r>
              <a:rPr lang="zh-TW" altLang="en-US" dirty="0"/>
              <a:t>在這邊這個例子，</a:t>
            </a:r>
            <a:r>
              <a:rPr lang="en-US" altLang="zh-TW" dirty="0"/>
              <a:t>A</a:t>
            </a:r>
            <a:r>
              <a:rPr lang="zh-TW" altLang="en-US" dirty="0"/>
              <a:t>的理想座標為</a:t>
            </a:r>
            <a:r>
              <a:rPr lang="en-US" altLang="zh-TW" dirty="0"/>
              <a:t>(3,1)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接著找出和</a:t>
            </a:r>
            <a:r>
              <a:rPr lang="en-US" altLang="zh-TW" dirty="0"/>
              <a:t>A</a:t>
            </a:r>
            <a:r>
              <a:rPr lang="zh-TW" altLang="en-US" dirty="0"/>
              <a:t>有連線關係且離</a:t>
            </a:r>
            <a:r>
              <a:rPr lang="en-US" altLang="zh-TW" dirty="0"/>
              <a:t>A</a:t>
            </a:r>
            <a:r>
              <a:rPr lang="zh-TW" altLang="en-US" dirty="0"/>
              <a:t>理想位置最近的</a:t>
            </a:r>
            <a:r>
              <a:rPr lang="en-US" altLang="zh-TW" dirty="0"/>
              <a:t>module</a:t>
            </a:r>
            <a:r>
              <a:rPr lang="zh-TW" altLang="en-US" dirty="0"/>
              <a:t> </a:t>
            </a:r>
            <a:r>
              <a:rPr lang="en-US" altLang="zh-TW" dirty="0"/>
              <a:t>B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也就是這個在</a:t>
            </a:r>
            <a:r>
              <a:rPr lang="en-US" altLang="zh-TW" dirty="0"/>
              <a:t>(3,2)</a:t>
            </a:r>
            <a:r>
              <a:rPr lang="zh-TW" altLang="en-US" dirty="0"/>
              <a:t>的</a:t>
            </a:r>
            <a:r>
              <a:rPr lang="en-US" altLang="zh-TW" dirty="0"/>
              <a:t>module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最後看</a:t>
            </a:r>
            <a:r>
              <a:rPr lang="en-US" altLang="zh-TW" dirty="0"/>
              <a:t>module B</a:t>
            </a:r>
            <a:r>
              <a:rPr lang="zh-TW" altLang="en-US" dirty="0"/>
              <a:t>在哪個方向的</a:t>
            </a:r>
            <a:r>
              <a:rPr lang="en-US" altLang="zh-TW" dirty="0"/>
              <a:t>slack</a:t>
            </a:r>
            <a:r>
              <a:rPr lang="zh-TW" altLang="en-US" dirty="0"/>
              <a:t>比較大，我們就將</a:t>
            </a:r>
            <a:r>
              <a:rPr lang="en-US" altLang="zh-TW" dirty="0"/>
              <a:t>A</a:t>
            </a:r>
            <a:r>
              <a:rPr lang="zh-TW" altLang="en-US" dirty="0"/>
              <a:t>移動到那個方向的</a:t>
            </a:r>
            <a:r>
              <a:rPr lang="en-US" altLang="zh-TW" dirty="0"/>
              <a:t>B</a:t>
            </a:r>
            <a:r>
              <a:rPr lang="zh-TW" altLang="en-US" dirty="0"/>
              <a:t>旁邊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這個</a:t>
            </a:r>
            <a:r>
              <a:rPr lang="en-US" altLang="zh-TW" dirty="0"/>
              <a:t>move</a:t>
            </a:r>
            <a:r>
              <a:rPr lang="zh-TW" altLang="en-US" dirty="0"/>
              <a:t>的目的很直觀，為了減少整體的連線數量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063C5-A686-408A-AAB7-A059944CD66C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68861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Move 5 </a:t>
            </a:r>
            <a:r>
              <a:rPr lang="zh-TW" altLang="en-US" dirty="0"/>
              <a:t>首先算出目前的</a:t>
            </a:r>
            <a:r>
              <a:rPr lang="en-US" altLang="zh-TW" dirty="0"/>
              <a:t>floorplan</a:t>
            </a:r>
            <a:r>
              <a:rPr lang="zh-TW" altLang="en-US" dirty="0"/>
              <a:t>的長寬超出給定的長寬多少，</a:t>
            </a:r>
            <a:endParaRPr lang="en-US" altLang="zh-TW" dirty="0"/>
          </a:p>
          <a:p>
            <a:r>
              <a:rPr lang="zh-TW" altLang="en-US" dirty="0"/>
              <a:t>接著將所有</a:t>
            </a:r>
            <a:r>
              <a:rPr lang="en-US" altLang="zh-TW" dirty="0"/>
              <a:t>module</a:t>
            </a:r>
            <a:r>
              <a:rPr lang="zh-TW" altLang="en-US" dirty="0"/>
              <a:t> </a:t>
            </a:r>
            <a:r>
              <a:rPr lang="en-US" altLang="zh-TW" dirty="0" err="1"/>
              <a:t>x,y</a:t>
            </a:r>
            <a:r>
              <a:rPr lang="zh-TW" altLang="en-US" dirty="0"/>
              <a:t>方向的</a:t>
            </a:r>
            <a:r>
              <a:rPr lang="en-US" altLang="zh-TW" dirty="0"/>
              <a:t>slack</a:t>
            </a:r>
            <a:r>
              <a:rPr lang="zh-TW" altLang="en-US" dirty="0"/>
              <a:t>各自作排列，</a:t>
            </a:r>
            <a:endParaRPr lang="en-US" altLang="zh-TW" dirty="0"/>
          </a:p>
          <a:p>
            <a:r>
              <a:rPr lang="zh-TW" altLang="en-US" dirty="0"/>
              <a:t>再來找出</a:t>
            </a:r>
            <a:r>
              <a:rPr lang="en-US" altLang="zh-TW" dirty="0" err="1"/>
              <a:t>x,y</a:t>
            </a:r>
            <a:r>
              <a:rPr lang="zh-TW" altLang="en-US" dirty="0"/>
              <a:t>方向各自</a:t>
            </a:r>
            <a:r>
              <a:rPr lang="en-US" altLang="zh-TW" dirty="0"/>
              <a:t>slack</a:t>
            </a:r>
            <a:r>
              <a:rPr lang="zh-TW" altLang="en-US" dirty="0"/>
              <a:t>最大和最小的</a:t>
            </a:r>
            <a:r>
              <a:rPr lang="en-US" altLang="zh-TW" dirty="0"/>
              <a:t>module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再來就是要對某個</a:t>
            </a:r>
            <a:r>
              <a:rPr lang="en-US" altLang="zh-TW" dirty="0"/>
              <a:t>module</a:t>
            </a:r>
            <a:r>
              <a:rPr lang="zh-TW" altLang="en-US" dirty="0"/>
              <a:t>做移動了，</a:t>
            </a:r>
            <a:endParaRPr lang="en-US" altLang="zh-TW" dirty="0"/>
          </a:p>
          <a:p>
            <a:r>
              <a:rPr lang="zh-TW" altLang="en-US" dirty="0"/>
              <a:t>那如何挑選呢</a:t>
            </a:r>
            <a:r>
              <a:rPr lang="en-US" altLang="zh-TW" dirty="0"/>
              <a:t>?</a:t>
            </a:r>
            <a:r>
              <a:rPr lang="zh-TW" altLang="en-US" dirty="0"/>
              <a:t> 我們首先判斷哪個方向超出給定的值最多，</a:t>
            </a:r>
            <a:endParaRPr lang="en-US" altLang="zh-TW" dirty="0"/>
          </a:p>
          <a:p>
            <a:r>
              <a:rPr lang="zh-TW" altLang="en-US" dirty="0"/>
              <a:t>若</a:t>
            </a:r>
            <a:r>
              <a:rPr lang="en-US" altLang="zh-TW" dirty="0"/>
              <a:t>X</a:t>
            </a:r>
            <a:r>
              <a:rPr lang="zh-TW" altLang="en-US" dirty="0"/>
              <a:t>方向超出的比</a:t>
            </a:r>
            <a:r>
              <a:rPr lang="en-US" altLang="zh-TW" dirty="0"/>
              <a:t>Y</a:t>
            </a:r>
            <a:r>
              <a:rPr lang="zh-TW" altLang="en-US" dirty="0"/>
              <a:t>方向還多，我們將所有</a:t>
            </a:r>
            <a:r>
              <a:rPr lang="en-US" altLang="zh-TW" dirty="0"/>
              <a:t>module</a:t>
            </a:r>
            <a:r>
              <a:rPr lang="zh-TW" altLang="en-US" dirty="0"/>
              <a:t>中，在</a:t>
            </a:r>
            <a:r>
              <a:rPr lang="en-US" altLang="zh-TW" dirty="0"/>
              <a:t>X</a:t>
            </a:r>
            <a:r>
              <a:rPr lang="zh-TW" altLang="en-US" dirty="0"/>
              <a:t>方向擁有最小 </a:t>
            </a:r>
            <a:r>
              <a:rPr lang="en-US" altLang="zh-TW" dirty="0"/>
              <a:t>slack</a:t>
            </a:r>
            <a:r>
              <a:rPr lang="zh-TW" altLang="en-US" dirty="0"/>
              <a:t>的</a:t>
            </a:r>
            <a:r>
              <a:rPr lang="en-US" altLang="zh-TW" dirty="0"/>
              <a:t>module</a:t>
            </a:r>
            <a:r>
              <a:rPr lang="zh-TW" altLang="en-US" dirty="0"/>
              <a:t>挑出來，</a:t>
            </a:r>
            <a:endParaRPr lang="en-US" altLang="zh-TW" dirty="0"/>
          </a:p>
          <a:p>
            <a:r>
              <a:rPr lang="zh-TW" altLang="en-US" dirty="0"/>
              <a:t>放在</a:t>
            </a:r>
            <a:r>
              <a:rPr lang="en-US" altLang="zh-TW" dirty="0"/>
              <a:t>Y</a:t>
            </a:r>
            <a:r>
              <a:rPr lang="zh-TW" altLang="en-US" dirty="0"/>
              <a:t>方向中擁有最大 </a:t>
            </a:r>
            <a:r>
              <a:rPr lang="en-US" altLang="zh-TW" dirty="0"/>
              <a:t>slack</a:t>
            </a:r>
            <a:r>
              <a:rPr lang="zh-TW" altLang="en-US" dirty="0"/>
              <a:t>的</a:t>
            </a:r>
            <a:r>
              <a:rPr lang="en-US" altLang="zh-TW" dirty="0"/>
              <a:t>module</a:t>
            </a:r>
            <a:r>
              <a:rPr lang="zh-TW" altLang="en-US" dirty="0"/>
              <a:t>上面或下面。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以右邊的圖舉例，這張圖是</a:t>
            </a:r>
            <a:r>
              <a:rPr lang="en-US" altLang="zh-TW" dirty="0"/>
              <a:t>move</a:t>
            </a:r>
            <a:r>
              <a:rPr lang="zh-TW" altLang="en-US" dirty="0"/>
              <a:t>前的</a:t>
            </a:r>
            <a:r>
              <a:rPr lang="en-US" altLang="zh-TW" dirty="0"/>
              <a:t>floorplan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我們可以發現</a:t>
            </a:r>
            <a:r>
              <a:rPr lang="en-US" altLang="zh-TW" dirty="0"/>
              <a:t>x</a:t>
            </a:r>
            <a:r>
              <a:rPr lang="zh-TW" altLang="en-US" dirty="0"/>
              <a:t>方向超出給定的輪廓，而</a:t>
            </a:r>
            <a:r>
              <a:rPr lang="en-US" altLang="zh-TW" dirty="0"/>
              <a:t>y</a:t>
            </a:r>
            <a:r>
              <a:rPr lang="zh-TW" altLang="en-US" dirty="0"/>
              <a:t>方向沒超出，</a:t>
            </a:r>
            <a:endParaRPr lang="en-US" altLang="zh-TW" dirty="0"/>
          </a:p>
          <a:p>
            <a:r>
              <a:rPr lang="zh-TW" altLang="en-US" dirty="0"/>
              <a:t>因此我們挑選</a:t>
            </a:r>
            <a:r>
              <a:rPr lang="en-US" altLang="zh-TW" dirty="0"/>
              <a:t>x</a:t>
            </a:r>
            <a:r>
              <a:rPr lang="zh-TW" altLang="en-US" dirty="0"/>
              <a:t>方向，</a:t>
            </a:r>
            <a:r>
              <a:rPr lang="en-US" altLang="zh-TW" dirty="0"/>
              <a:t>slack</a:t>
            </a:r>
            <a:r>
              <a:rPr lang="zh-TW" altLang="en-US" dirty="0"/>
              <a:t>最小的</a:t>
            </a:r>
            <a:r>
              <a:rPr lang="en-US" altLang="zh-TW" dirty="0"/>
              <a:t>module</a:t>
            </a:r>
            <a:r>
              <a:rPr lang="zh-TW" altLang="en-US" dirty="0"/>
              <a:t>，稍微觀察可以發現，這三塊的</a:t>
            </a:r>
            <a:r>
              <a:rPr lang="en-US" altLang="zh-TW" dirty="0"/>
              <a:t>x</a:t>
            </a:r>
            <a:r>
              <a:rPr lang="zh-TW" altLang="en-US" dirty="0"/>
              <a:t>方向都沒辦法移動，</a:t>
            </a:r>
            <a:endParaRPr lang="en-US" altLang="zh-TW" dirty="0"/>
          </a:p>
          <a:p>
            <a:r>
              <a:rPr lang="zh-TW" altLang="en-US" dirty="0"/>
              <a:t>因此所有的</a:t>
            </a:r>
            <a:r>
              <a:rPr lang="en-US" altLang="zh-TW" dirty="0"/>
              <a:t>slack</a:t>
            </a:r>
            <a:r>
              <a:rPr lang="zh-TW" altLang="en-US" dirty="0"/>
              <a:t>都為</a:t>
            </a:r>
            <a:r>
              <a:rPr lang="en-US" altLang="zh-TW" dirty="0"/>
              <a:t>0</a:t>
            </a:r>
            <a:r>
              <a:rPr lang="zh-TW" altLang="en-US" dirty="0"/>
              <a:t>，所以我們隨機挑這一塊，準備對他做移動，</a:t>
            </a:r>
            <a:endParaRPr lang="en-US" altLang="zh-TW" dirty="0"/>
          </a:p>
          <a:p>
            <a:r>
              <a:rPr lang="zh-TW" altLang="en-US" dirty="0"/>
              <a:t>接著找</a:t>
            </a:r>
            <a:r>
              <a:rPr lang="en-US" altLang="zh-TW" dirty="0"/>
              <a:t>y</a:t>
            </a:r>
            <a:r>
              <a:rPr lang="zh-TW" altLang="en-US" dirty="0"/>
              <a:t>方向</a:t>
            </a:r>
            <a:r>
              <a:rPr lang="en-US" altLang="zh-TW" dirty="0"/>
              <a:t>slack</a:t>
            </a:r>
            <a:r>
              <a:rPr lang="zh-TW" altLang="en-US" dirty="0"/>
              <a:t>最大的</a:t>
            </a:r>
            <a:r>
              <a:rPr lang="en-US" altLang="zh-TW" dirty="0"/>
              <a:t>module</a:t>
            </a:r>
            <a:r>
              <a:rPr lang="zh-TW" altLang="en-US" dirty="0"/>
              <a:t>，一樣透過觀察，只有這塊有的</a:t>
            </a:r>
            <a:r>
              <a:rPr lang="en-US" altLang="zh-TW" dirty="0"/>
              <a:t>y</a:t>
            </a:r>
            <a:r>
              <a:rPr lang="zh-TW" altLang="en-US" dirty="0"/>
              <a:t>方向</a:t>
            </a:r>
            <a:r>
              <a:rPr lang="en-US" altLang="zh-TW" dirty="0"/>
              <a:t>slack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因此我們將剛才選定的這塊移到這塊的上面，得到下圖的</a:t>
            </a:r>
            <a:r>
              <a:rPr lang="en-US" altLang="zh-TW" dirty="0"/>
              <a:t>floorplan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這個</a:t>
            </a:r>
            <a:r>
              <a:rPr lang="en-US" altLang="zh-TW" dirty="0"/>
              <a:t>move</a:t>
            </a:r>
            <a:r>
              <a:rPr lang="zh-TW" altLang="en-US" dirty="0"/>
              <a:t>的目的為盡量去符合</a:t>
            </a:r>
            <a:r>
              <a:rPr lang="en-US" altLang="zh-TW" dirty="0"/>
              <a:t>fixed-outline</a:t>
            </a:r>
            <a:r>
              <a:rPr lang="zh-TW" altLang="en-US" dirty="0"/>
              <a:t>的限制，可以減少超出限制 較多的那個方向，</a:t>
            </a:r>
            <a:endParaRPr lang="en-US" altLang="zh-TW" dirty="0"/>
          </a:p>
          <a:p>
            <a:r>
              <a:rPr lang="zh-TW" altLang="en-US" dirty="0"/>
              <a:t>這個</a:t>
            </a:r>
            <a:r>
              <a:rPr lang="en-US" altLang="zh-TW" dirty="0"/>
              <a:t>move</a:t>
            </a:r>
            <a:r>
              <a:rPr lang="zh-TW" altLang="en-US" dirty="0"/>
              <a:t>也是讓這個</a:t>
            </a:r>
            <a:r>
              <a:rPr lang="en-US" altLang="zh-TW" dirty="0"/>
              <a:t>fixed-outline</a:t>
            </a:r>
            <a:r>
              <a:rPr lang="zh-TW" altLang="en-US" dirty="0"/>
              <a:t>的題目能成功的關鍵。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063C5-A686-408A-AAB7-A059944CD66C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7892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Is_Movable</a:t>
            </a:r>
            <a:r>
              <a:rPr lang="zh-TW" altLang="en-US" dirty="0"/>
              <a:t>這個</a:t>
            </a:r>
            <a:r>
              <a:rPr lang="en-US" altLang="zh-TW" dirty="0"/>
              <a:t>function</a:t>
            </a:r>
            <a:r>
              <a:rPr lang="zh-TW" altLang="en-US" dirty="0"/>
              <a:t>主要是判斷要不要跳到</a:t>
            </a:r>
            <a:r>
              <a:rPr lang="en-US" altLang="zh-TW" dirty="0"/>
              <a:t>neighborhood</a:t>
            </a:r>
            <a:r>
              <a:rPr lang="en-US" altLang="zh-TW" baseline="0" dirty="0"/>
              <a:t> state</a:t>
            </a:r>
            <a:r>
              <a:rPr lang="zh-TW" altLang="en-US" baseline="0" dirty="0"/>
              <a:t>，</a:t>
            </a:r>
            <a:endParaRPr lang="en-US" altLang="zh-TW" baseline="0" dirty="0"/>
          </a:p>
          <a:p>
            <a:r>
              <a:rPr lang="zh-TW" altLang="en-US" dirty="0"/>
              <a:t>主要考量有兩點，一個是</a:t>
            </a:r>
            <a:r>
              <a:rPr lang="en-US" altLang="zh-TW" dirty="0"/>
              <a:t>cost</a:t>
            </a:r>
            <a:r>
              <a:rPr lang="zh-TW" altLang="en-US" dirty="0"/>
              <a:t>的影響，一個是溫度的影響，</a:t>
            </a:r>
            <a:endParaRPr lang="en-US" altLang="zh-TW" dirty="0"/>
          </a:p>
          <a:p>
            <a:r>
              <a:rPr lang="zh-TW" altLang="en-US" dirty="0"/>
              <a:t>若</a:t>
            </a:r>
            <a:r>
              <a:rPr lang="en-US" altLang="zh-TW" dirty="0"/>
              <a:t>cost</a:t>
            </a:r>
            <a:r>
              <a:rPr lang="zh-TW" altLang="en-US" dirty="0"/>
              <a:t>變小，必然要接受他，</a:t>
            </a:r>
            <a:endParaRPr lang="en-US" altLang="zh-TW" dirty="0"/>
          </a:p>
          <a:p>
            <a:r>
              <a:rPr lang="zh-TW" altLang="en-US" dirty="0"/>
              <a:t>還有</a:t>
            </a:r>
            <a:r>
              <a:rPr lang="en-US" altLang="zh-TW" dirty="0"/>
              <a:t>SA</a:t>
            </a:r>
            <a:r>
              <a:rPr lang="zh-TW" altLang="en-US" dirty="0"/>
              <a:t>演算法中重要的機制，就是隨著溫度和</a:t>
            </a:r>
            <a:r>
              <a:rPr lang="en-US" altLang="zh-TW" dirty="0"/>
              <a:t>cost</a:t>
            </a:r>
            <a:r>
              <a:rPr lang="zh-TW" altLang="en-US" dirty="0"/>
              <a:t>而改變的機率，</a:t>
            </a:r>
            <a:endParaRPr lang="en-US" altLang="zh-TW" dirty="0"/>
          </a:p>
          <a:p>
            <a:r>
              <a:rPr lang="zh-TW" altLang="en-US" dirty="0"/>
              <a:t>若隨機值比此值小，則接受他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063C5-A686-408A-AAB7-A059944CD66C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41303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SA</a:t>
            </a:r>
            <a:r>
              <a:rPr lang="zh-TW" altLang="en-US" dirty="0"/>
              <a:t>演算法主要使用的</a:t>
            </a:r>
            <a:r>
              <a:rPr lang="en-US" altLang="zh-TW" dirty="0" err="1"/>
              <a:t>funcion</a:t>
            </a:r>
            <a:r>
              <a:rPr lang="zh-TW" altLang="en-US" dirty="0"/>
              <a:t>介紹告一段落，</a:t>
            </a:r>
            <a:endParaRPr lang="en-US" altLang="zh-TW" dirty="0"/>
          </a:p>
          <a:p>
            <a:r>
              <a:rPr lang="zh-TW" altLang="en-US" dirty="0"/>
              <a:t>執行完</a:t>
            </a:r>
            <a:r>
              <a:rPr lang="en-US" altLang="zh-TW" dirty="0"/>
              <a:t>SA</a:t>
            </a:r>
            <a:r>
              <a:rPr lang="zh-TW" altLang="en-US" dirty="0"/>
              <a:t>後，就是要寫檔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063C5-A686-408A-AAB7-A059944CD66C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03496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結束了演算法的部分，接著要說明潛在的困難以及未來能做的優化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063C5-A686-408A-AAB7-A059944CD66C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7321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首先要提及，我們使用的演算法已經特別針對了</a:t>
            </a:r>
            <a:r>
              <a:rPr lang="en-US" altLang="zh-TW" dirty="0"/>
              <a:t>fixed-outline</a:t>
            </a:r>
            <a:r>
              <a:rPr lang="zh-TW" altLang="en-US" dirty="0"/>
              <a:t>的限制去做處理，下列有其他點是我們可以進步的地方。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第一點是，隨著時間的進行，我們應該要將</a:t>
            </a:r>
            <a:r>
              <a:rPr lang="en-US" altLang="zh-TW" dirty="0"/>
              <a:t>move5</a:t>
            </a:r>
            <a:r>
              <a:rPr lang="zh-TW" altLang="en-US" dirty="0"/>
              <a:t>的機率上升，因為</a:t>
            </a:r>
            <a:r>
              <a:rPr lang="en-US" altLang="zh-TW" dirty="0"/>
              <a:t>move 5</a:t>
            </a:r>
            <a:r>
              <a:rPr lang="zh-TW" altLang="en-US" dirty="0"/>
              <a:t>的目的為去符合</a:t>
            </a:r>
            <a:r>
              <a:rPr lang="en-US" altLang="zh-TW" dirty="0"/>
              <a:t>fixed-outline</a:t>
            </a:r>
            <a:r>
              <a:rPr lang="zh-TW" altLang="en-US" dirty="0"/>
              <a:t>的限制，</a:t>
            </a:r>
            <a:endParaRPr lang="en-US" altLang="zh-TW" dirty="0"/>
          </a:p>
          <a:p>
            <a:r>
              <a:rPr lang="zh-TW" altLang="en-US" dirty="0"/>
              <a:t>因為</a:t>
            </a:r>
            <a:r>
              <a:rPr lang="en-US" altLang="zh-TW" dirty="0"/>
              <a:t>SA</a:t>
            </a:r>
            <a:r>
              <a:rPr lang="zh-TW" altLang="en-US" dirty="0"/>
              <a:t>演算法即將要結束，我們希望最後的成果能成功，也就是盡量往</a:t>
            </a:r>
            <a:r>
              <a:rPr lang="en-US" altLang="zh-TW" dirty="0"/>
              <a:t>fixed-outline</a:t>
            </a:r>
            <a:r>
              <a:rPr lang="zh-TW" altLang="en-US" dirty="0"/>
              <a:t>那邊優化。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第二點為和第一點的概念相似，我們可以藉由增加</a:t>
            </a:r>
            <a:r>
              <a:rPr lang="en-US" altLang="zh-TW" sz="12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Cost function</a:t>
            </a:r>
            <a:r>
              <a:rPr lang="zh-TW" altLang="en-US" sz="12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中，影響</a:t>
            </a:r>
            <a:r>
              <a:rPr lang="en-US" altLang="zh-TW" sz="12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fixed-outline</a:t>
            </a:r>
            <a:r>
              <a:rPr lang="zh-TW" altLang="en-US" sz="12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的權重</a:t>
            </a:r>
            <a:r>
              <a:rPr lang="en-US" altLang="zh-TW" sz="12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</a:t>
            </a:r>
          </a:p>
          <a:p>
            <a:endParaRPr lang="en-US" altLang="zh-TW" sz="12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zh-TW" altLang="en-US" dirty="0"/>
              <a:t>第三點為，</a:t>
            </a:r>
            <a:r>
              <a:rPr lang="en-US" altLang="zh-TW" dirty="0"/>
              <a:t>fixed-module</a:t>
            </a:r>
            <a:r>
              <a:rPr lang="zh-TW" altLang="en-US" dirty="0"/>
              <a:t>的處理，目前的想法為使用教授上課</a:t>
            </a:r>
            <a:r>
              <a:rPr lang="en-US" altLang="zh-TW" dirty="0"/>
              <a:t>PPT</a:t>
            </a:r>
            <a:r>
              <a:rPr lang="zh-TW" altLang="en-US" dirty="0"/>
              <a:t>中提到的方法，以這兩張圖舉例，</a:t>
            </a:r>
            <a:r>
              <a:rPr lang="en-US" altLang="zh-TW" dirty="0"/>
              <a:t>(x6, y6)</a:t>
            </a:r>
            <a:r>
              <a:rPr lang="zh-TW" altLang="en-US" dirty="0"/>
              <a:t>為</a:t>
            </a:r>
            <a:r>
              <a:rPr lang="en-US" altLang="zh-TW" dirty="0"/>
              <a:t>fixed-module b6</a:t>
            </a:r>
            <a:r>
              <a:rPr lang="zh-TW" altLang="en-US" dirty="0"/>
              <a:t>必須要在的位置，我們尋找離</a:t>
            </a:r>
            <a:r>
              <a:rPr lang="en-US" altLang="zh-TW" dirty="0"/>
              <a:t>(x6, y6)</a:t>
            </a:r>
            <a:r>
              <a:rPr lang="zh-TW" altLang="en-US" dirty="0"/>
              <a:t>最近的</a:t>
            </a:r>
            <a:r>
              <a:rPr lang="en-US" altLang="zh-TW" dirty="0"/>
              <a:t>module</a:t>
            </a:r>
            <a:r>
              <a:rPr lang="zh-TW" altLang="en-US" dirty="0"/>
              <a:t>，也就是</a:t>
            </a:r>
            <a:r>
              <a:rPr lang="en-US" altLang="zh-TW" dirty="0"/>
              <a:t>b2</a:t>
            </a:r>
            <a:r>
              <a:rPr lang="zh-TW" altLang="en-US" dirty="0"/>
              <a:t>，我們將</a:t>
            </a:r>
            <a:r>
              <a:rPr lang="en-US" altLang="zh-TW" dirty="0"/>
              <a:t>b6</a:t>
            </a:r>
            <a:r>
              <a:rPr lang="zh-TW" altLang="en-US" dirty="0"/>
              <a:t>和</a:t>
            </a:r>
            <a:r>
              <a:rPr lang="en-US" altLang="zh-TW" dirty="0"/>
              <a:t>b2</a:t>
            </a:r>
            <a:r>
              <a:rPr lang="zh-TW" altLang="en-US" dirty="0"/>
              <a:t>做交換，因此</a:t>
            </a:r>
            <a:r>
              <a:rPr lang="en-US" altLang="zh-TW" dirty="0"/>
              <a:t>fixed-module</a:t>
            </a:r>
            <a:r>
              <a:rPr lang="zh-TW" altLang="en-US" dirty="0"/>
              <a:t>回到他需要在的地方。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063C5-A686-408A-AAB7-A059944CD66C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04545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最後一點是，此競賽題目可以接受</a:t>
            </a:r>
            <a:r>
              <a:rPr lang="en-US" altLang="zh-TW" sz="12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module</a:t>
            </a:r>
            <a:r>
              <a:rPr lang="zh-TW" altLang="en-US" sz="12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重疊，程式中的許多細節必須因應做調整，例如</a:t>
            </a:r>
            <a:r>
              <a:rPr lang="en-US" altLang="zh-TW" sz="12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slack</a:t>
            </a:r>
            <a:r>
              <a:rPr lang="zh-TW" altLang="en-US" sz="12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的計算，必須要有一套處理的方法。</a:t>
            </a:r>
            <a:endParaRPr lang="en-US" altLang="zh-TW" sz="12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每次</a:t>
            </a:r>
            <a:r>
              <a:rPr lang="en-US" altLang="zh-TW" sz="12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move</a:t>
            </a:r>
            <a:r>
              <a:rPr lang="zh-TW" altLang="en-US" sz="12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完也需要一套檢查的機制，因此使用</a:t>
            </a:r>
            <a:r>
              <a:rPr lang="en-US" altLang="zh-TW" sz="1200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Check_legal</a:t>
            </a:r>
            <a:r>
              <a:rPr lang="zh-TW" altLang="en-US" sz="12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這個</a:t>
            </a:r>
            <a:r>
              <a:rPr lang="en-US" altLang="zh-TW" sz="12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function</a:t>
            </a:r>
            <a:r>
              <a:rPr lang="zh-TW" altLang="en-US" sz="12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去對每個</a:t>
            </a:r>
            <a:r>
              <a:rPr lang="en-US" altLang="zh-TW" sz="12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module</a:t>
            </a:r>
            <a:r>
              <a:rPr lang="zh-TW" altLang="en-US" sz="12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做檢查，可以直接看到下面的例子，</a:t>
            </a:r>
            <a:endParaRPr lang="en-US" altLang="zh-TW" sz="12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假設有一個</a:t>
            </a:r>
            <a:r>
              <a:rPr lang="en-US" altLang="zh-TW" sz="12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area=16</a:t>
            </a:r>
            <a:r>
              <a:rPr lang="zh-TW" altLang="en-US" sz="12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</a:t>
            </a:r>
            <a:r>
              <a:rPr lang="en-US" altLang="zh-TW" sz="12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soft module</a:t>
            </a:r>
            <a:r>
              <a:rPr lang="zh-TW" altLang="en-US" sz="12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，形成一個</a:t>
            </a:r>
            <a:r>
              <a:rPr lang="en-US" altLang="zh-TW" sz="12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5*4</a:t>
            </a:r>
            <a:r>
              <a:rPr lang="zh-TW" altLang="en-US" sz="12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面積為</a:t>
            </a:r>
            <a:r>
              <a:rPr lang="en-US" altLang="zh-TW" sz="12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20</a:t>
            </a:r>
            <a:r>
              <a:rPr lang="zh-TW" altLang="en-US" sz="12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的矩形，而他的右側和另外一個矩形重疊，且重疊面積為</a:t>
            </a:r>
            <a:r>
              <a:rPr lang="en-US" altLang="zh-TW" sz="12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</a:t>
            </a:r>
            <a:r>
              <a:rPr lang="zh-TW" altLang="en-US" sz="12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，</a:t>
            </a:r>
            <a:r>
              <a:rPr lang="en-US" altLang="zh-TW" sz="12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module</a:t>
            </a:r>
            <a:r>
              <a:rPr lang="zh-TW" altLang="en-US" sz="12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面積和重疊面積比矩形面積大，因此不可能發生，所以判斷這個是不合法的重疊擺放。</a:t>
            </a:r>
            <a:endParaRPr lang="en-US" altLang="zh-TW" sz="12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但仔細思考過後可以發現，紅色的重疊區域中，不一定所有的空間都被另外一塊矩形佔走，有可能另一塊只用一部份，因此此情形有可能會成立，因此這個部分的細節是我們之後需要加強的。</a:t>
            </a:r>
            <a:endParaRPr lang="en-US" altLang="zh-TW" sz="12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063C5-A686-408A-AAB7-A059944CD66C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773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蔡雨蓁</a:t>
            </a:r>
            <a:r>
              <a:rPr lang="en-US" altLang="zh-TW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我們選擇此題目的原因是因為</a:t>
            </a: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floorplanning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在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VLSI design 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的重要性增加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而這次的目的是 在給定的晶片和模組資訊下，建構一個固定輪廓的</a:t>
            </a: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floorplanning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,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並決定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soft modules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的所有形狀和位置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目標是優化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total half-perimeter wirelength(HPWL)</a:t>
            </a: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限制則為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soft modules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的外形限制和位置限制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fixed-outline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fixed-modules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的限制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63C5-A686-408A-AAB7-A059944CD66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463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蔡雨蓁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接著是</a:t>
            </a:r>
            <a:r>
              <a:rPr lang="en-US" altLang="zh-TW" dirty="0"/>
              <a:t>case study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63C5-A686-408A-AAB7-A059944CD66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8982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蔡雨蓁</a:t>
            </a:r>
            <a:r>
              <a:rPr lang="en-US" altLang="zh-TW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我們針對此題目的</a:t>
            </a:r>
            <a:r>
              <a:rPr lang="en-US" altLang="zh-TW" dirty="0"/>
              <a:t>paper</a:t>
            </a:r>
            <a:r>
              <a:rPr lang="zh-TW" altLang="en-US" dirty="0"/>
              <a:t>選擇方向主要朝</a:t>
            </a:r>
            <a:r>
              <a:rPr lang="en-US" altLang="zh-TW" sz="12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Fixed-outline</a:t>
            </a:r>
            <a:r>
              <a:rPr lang="zh-TW" altLang="en-US" sz="12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的方向，</a:t>
            </a:r>
            <a:endParaRPr lang="en-US" altLang="zh-TW" sz="12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因此我們以</a:t>
            </a:r>
            <a:r>
              <a:rPr lang="en-US" altLang="zh-TW" sz="12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Fixed-outline </a:t>
            </a:r>
            <a:r>
              <a:rPr lang="en-US" altLang="zh-TW" sz="1200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floorplanning</a:t>
            </a:r>
            <a:r>
              <a:rPr lang="en-US" altLang="zh-TW" sz="12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: enabling hierarchical design</a:t>
            </a:r>
            <a:r>
              <a:rPr lang="zh-TW" altLang="en-US" sz="12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這篇論文當作主軸，</a:t>
            </a:r>
            <a:endParaRPr lang="en-US" altLang="zh-TW" sz="12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Based</a:t>
            </a:r>
            <a:r>
              <a:rPr lang="zh-TW" altLang="en-US" sz="12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12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on </a:t>
            </a:r>
            <a:r>
              <a:rPr lang="en-US" altLang="zh-TW" dirty="0"/>
              <a:t>slack move</a:t>
            </a:r>
            <a:r>
              <a:rPr lang="zh-TW" altLang="en-US" sz="12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的演算法，此演算法主要是利用</a:t>
            </a:r>
            <a:r>
              <a:rPr lang="en-US" altLang="zh-TW" dirty="0"/>
              <a:t>sequence pairs</a:t>
            </a:r>
            <a:r>
              <a:rPr lang="zh-TW" altLang="en-US" dirty="0"/>
              <a:t>操作</a:t>
            </a:r>
            <a:r>
              <a:rPr lang="zh-TW" altLang="en-US" sz="12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，</a:t>
            </a:r>
            <a:endParaRPr lang="en-US" altLang="zh-TW" sz="12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且我們搭配</a:t>
            </a:r>
            <a:r>
              <a:rPr lang="en-US" altLang="zh-TW" sz="1200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wong-lui</a:t>
            </a:r>
            <a:r>
              <a:rPr lang="zh-TW" altLang="en-US" sz="12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所提的</a:t>
            </a:r>
            <a:r>
              <a:rPr lang="en-US" altLang="zh-TW" sz="12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SA</a:t>
            </a:r>
            <a:r>
              <a:rPr lang="zh-TW" altLang="en-US" sz="12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12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engine</a:t>
            </a:r>
            <a:r>
              <a:rPr lang="zh-TW" altLang="en-US" sz="12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作為優化的方法</a:t>
            </a:r>
            <a:endParaRPr lang="en-US" altLang="zh-TW" sz="12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而</a:t>
            </a:r>
            <a:r>
              <a:rPr lang="en-US" altLang="zh-TW" sz="12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sequence pair</a:t>
            </a:r>
            <a:r>
              <a:rPr lang="zh-TW" altLang="en-US" sz="12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是來表示模組之間的相對位置，</a:t>
            </a:r>
            <a:endParaRPr lang="en-US" altLang="zh-TW" sz="12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因此我們參考了</a:t>
            </a:r>
            <a:r>
              <a:rPr lang="en-US" altLang="zh-TW" sz="12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Fast evaluation of sequence pair </a:t>
            </a:r>
            <a:r>
              <a:rPr lang="zh-TW" altLang="en-US" sz="12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的這篇</a:t>
            </a:r>
            <a:r>
              <a:rPr lang="en-US" altLang="zh-TW" sz="12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paper</a:t>
            </a:r>
            <a:r>
              <a:rPr lang="zh-TW" altLang="en-US" sz="12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，</a:t>
            </a:r>
            <a:endParaRPr lang="en-US" altLang="zh-TW" sz="12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裡面有詳細解釋對於一個</a:t>
            </a:r>
            <a:r>
              <a:rPr lang="en-US" altLang="zh-TW" sz="1200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floorplanning</a:t>
            </a:r>
            <a:r>
              <a:rPr lang="zh-TW" altLang="en-US" sz="12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</a:t>
            </a:r>
            <a:r>
              <a:rPr lang="en-US" altLang="zh-TW" sz="12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sequence pair</a:t>
            </a:r>
            <a:r>
              <a:rPr lang="zh-TW" altLang="en-US" sz="12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做</a:t>
            </a:r>
            <a:r>
              <a:rPr lang="en-US" altLang="zh-TW" sz="12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Longest Common    Sequence</a:t>
            </a:r>
            <a:r>
              <a:rPr lang="zh-TW" altLang="en-US" sz="12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操作的相關定理</a:t>
            </a:r>
            <a:endParaRPr lang="en-US" altLang="zh-TW" sz="12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等等會在</a:t>
            </a:r>
            <a:r>
              <a:rPr lang="en-US" altLang="zh-TW" sz="12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Algorithm</a:t>
            </a:r>
            <a:r>
              <a:rPr lang="zh-TW" altLang="en-US" sz="12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的部分做進一步的介紹。</a:t>
            </a:r>
            <a:endParaRPr lang="en-US" altLang="zh-TW" sz="12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63C5-A686-408A-AAB7-A059944CD66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5424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我是陳威呈，接下來要講解</a:t>
            </a:r>
            <a:r>
              <a:rPr lang="en-US" altLang="zh-TW" dirty="0"/>
              <a:t>Data Structure</a:t>
            </a:r>
            <a:r>
              <a:rPr lang="zh-TW" altLang="en-US" dirty="0"/>
              <a:t>的設計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63C5-A686-408A-AAB7-A059944CD66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9070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首先我們定義了</a:t>
            </a:r>
            <a:r>
              <a:rPr lang="en-US" altLang="zh-TW" dirty="0"/>
              <a:t>class COORDINATE, SOFT_WH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分別儲存</a:t>
            </a:r>
            <a:r>
              <a:rPr lang="en-US" altLang="zh-TW" dirty="0"/>
              <a:t>module</a:t>
            </a:r>
            <a:r>
              <a:rPr lang="zh-TW" altLang="en-US" dirty="0"/>
              <a:t>的最左下角座標、</a:t>
            </a:r>
            <a:r>
              <a:rPr lang="en-US" altLang="zh-TW" dirty="0"/>
              <a:t>module</a:t>
            </a:r>
            <a:r>
              <a:rPr lang="zh-TW" altLang="en-US" dirty="0"/>
              <a:t>的長寬。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我們也定義了</a:t>
            </a:r>
            <a:r>
              <a:rPr lang="en-US" altLang="zh-TW" dirty="0"/>
              <a:t>class CONNECTION</a:t>
            </a:r>
            <a:r>
              <a:rPr lang="zh-TW" altLang="en-US" dirty="0"/>
              <a:t>來儲存</a:t>
            </a:r>
            <a:r>
              <a:rPr lang="en-US" altLang="zh-TW" dirty="0"/>
              <a:t>Module</a:t>
            </a:r>
            <a:r>
              <a:rPr lang="zh-TW" altLang="en-US" dirty="0"/>
              <a:t>間的連線數以及該連線連接了哪兩個</a:t>
            </a:r>
            <a:r>
              <a:rPr lang="en-US" altLang="zh-TW" dirty="0"/>
              <a:t>Module</a:t>
            </a:r>
            <a:r>
              <a:rPr lang="zh-TW" altLang="en-US" dirty="0"/>
              <a:t>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63C5-A686-408A-AAB7-A059944CD66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6783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我們也定義了</a:t>
            </a:r>
            <a:r>
              <a:rPr lang="en-US" altLang="zh-TW" dirty="0"/>
              <a:t>class FIXED</a:t>
            </a:r>
            <a:r>
              <a:rPr lang="zh-TW" altLang="en-US" dirty="0"/>
              <a:t>來儲存</a:t>
            </a:r>
            <a:r>
              <a:rPr lang="en-US" altLang="zh-TW" dirty="0"/>
              <a:t>fixed module</a:t>
            </a:r>
            <a:r>
              <a:rPr lang="zh-TW" altLang="en-US" dirty="0"/>
              <a:t>的資訊，</a:t>
            </a:r>
            <a:endParaRPr lang="en-US" altLang="zh-TW" dirty="0"/>
          </a:p>
          <a:p>
            <a:r>
              <a:rPr lang="zh-TW" altLang="en-US" dirty="0"/>
              <a:t>包含了該</a:t>
            </a:r>
            <a:r>
              <a:rPr lang="en-US" altLang="zh-TW" dirty="0"/>
              <a:t>module</a:t>
            </a:r>
            <a:r>
              <a:rPr lang="zh-TW" altLang="en-US" dirty="0"/>
              <a:t>的高、寬、</a:t>
            </a:r>
            <a:r>
              <a:rPr lang="en-US" altLang="zh-TW" dirty="0" err="1"/>
              <a:t>xySlack</a:t>
            </a:r>
            <a:r>
              <a:rPr lang="zh-TW" altLang="en-US" dirty="0"/>
              <a:t>及其座標，</a:t>
            </a:r>
            <a:endParaRPr lang="en-US" altLang="zh-TW" dirty="0"/>
          </a:p>
          <a:p>
            <a:r>
              <a:rPr lang="en-US" altLang="zh-TW" dirty="0"/>
              <a:t>Slack</a:t>
            </a:r>
            <a:r>
              <a:rPr lang="zh-TW" altLang="en-US" dirty="0"/>
              <a:t>會在演算法的部分作詳細說明。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63C5-A686-408A-AAB7-A059944CD66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967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91B2C-AA9E-4525-A653-C42A92493843}" type="datetime1">
              <a:rPr lang="zh-TW" altLang="en-US" smtClean="0"/>
              <a:t>2023/5/6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F332-CB19-4274-B845-4D255EC59A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2049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141D-EC27-46B6-86B3-F6424ACB0C19}" type="datetime1">
              <a:rPr lang="zh-TW" altLang="en-US" smtClean="0"/>
              <a:t>2023/5/6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F332-CB19-4274-B845-4D255EC59A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7935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2447-95C2-41AF-9D53-067D5E153B5F}" type="datetime1">
              <a:rPr lang="zh-TW" altLang="en-US" smtClean="0"/>
              <a:t>2023/5/6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F332-CB19-4274-B845-4D255EC59A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966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日期版面配置區 9">
            <a:extLst>
              <a:ext uri="{FF2B5EF4-FFF2-40B4-BE49-F238E27FC236}">
                <a16:creationId xmlns:a16="http://schemas.microsoft.com/office/drawing/2014/main" id="{8DD21D3F-6EE6-5A9D-D0DE-DE30A6957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F2C55-FBC9-4835-A573-B41CD2D1E2FE}" type="datetime1">
              <a:rPr lang="zh-TW" altLang="en-US" smtClean="0"/>
              <a:t>2023/5/6</a:t>
            </a:fld>
            <a:endParaRPr lang="zh-TW" altLang="en-US"/>
          </a:p>
        </p:txBody>
      </p:sp>
      <p:sp>
        <p:nvSpPr>
          <p:cNvPr id="11" name="頁尾版面配置區 10">
            <a:extLst>
              <a:ext uri="{FF2B5EF4-FFF2-40B4-BE49-F238E27FC236}">
                <a16:creationId xmlns:a16="http://schemas.microsoft.com/office/drawing/2014/main" id="{BDE56065-2FAE-E3BB-9E14-53F69691E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54677F9B-A924-8E57-D807-2B803E337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F332-CB19-4274-B845-4D255EC59A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2819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CE32-5C49-4F30-A6DA-A638267583D7}" type="datetime1">
              <a:rPr lang="zh-TW" altLang="en-US" smtClean="0"/>
              <a:t>2023/5/6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F332-CB19-4274-B845-4D255EC59A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035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6747-1953-4CC8-A48E-34B445E52465}" type="datetime1">
              <a:rPr lang="zh-TW" altLang="en-US" smtClean="0"/>
              <a:t>2023/5/6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F332-CB19-4274-B845-4D255EC59A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395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EE4BD-FBDD-4144-B714-5EE96CF54858}" type="datetime1">
              <a:rPr lang="zh-TW" altLang="en-US" smtClean="0"/>
              <a:t>2023/5/6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F332-CB19-4274-B845-4D255EC59A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4434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E2EF7-B54E-4BC9-80A3-7381BB522388}" type="datetime1">
              <a:rPr lang="zh-TW" altLang="en-US" smtClean="0"/>
              <a:t>2023/5/6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F332-CB19-4274-B845-4D255EC59A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8062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33170-AD46-4559-9B01-1DA3159DF540}" type="datetime1">
              <a:rPr lang="zh-TW" altLang="en-US" smtClean="0"/>
              <a:t>2023/5/6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F332-CB19-4274-B845-4D255EC59A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0808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2DC55-324A-4D33-A427-9BC31798F012}" type="datetime1">
              <a:rPr lang="zh-TW" altLang="en-US" smtClean="0"/>
              <a:t>2023/5/6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F332-CB19-4274-B845-4D255EC59A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28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AD7D-1784-4EBC-A34B-E239AA1101B8}" type="datetime1">
              <a:rPr lang="zh-TW" altLang="en-US" smtClean="0"/>
              <a:t>2023/5/6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F332-CB19-4274-B845-4D255EC59A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05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F2C55-FBC9-4835-A573-B41CD2D1E2FE}" type="datetime1">
              <a:rPr lang="zh-TW" altLang="en-US" smtClean="0"/>
              <a:t>2023/5/6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1F332-CB19-4274-B845-4D255EC59A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2911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65;p33">
            <a:extLst>
              <a:ext uri="{FF2B5EF4-FFF2-40B4-BE49-F238E27FC236}">
                <a16:creationId xmlns:a16="http://schemas.microsoft.com/office/drawing/2014/main" id="{B9C5C92D-1176-46EF-D36F-62F10BA46A51}"/>
              </a:ext>
            </a:extLst>
          </p:cNvPr>
          <p:cNvSpPr txBox="1">
            <a:spLocks/>
          </p:cNvSpPr>
          <p:nvPr/>
        </p:nvSpPr>
        <p:spPr>
          <a:xfrm>
            <a:off x="953466" y="1826116"/>
            <a:ext cx="10285067" cy="165721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b="1" dirty="0">
                <a:latin typeface="Arial" panose="020B0604020202020204" pitchFamily="34" charset="0"/>
                <a:cs typeface="Arial" panose="020B0604020202020204" pitchFamily="34" charset="0"/>
              </a:rPr>
              <a:t>Problem D – Fixed-Outline </a:t>
            </a:r>
            <a:r>
              <a:rPr lang="en-US" altLang="zh-TW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Floorplanning</a:t>
            </a:r>
            <a:r>
              <a:rPr lang="en-US" altLang="zh-TW" sz="40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TW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4000" b="1" dirty="0">
                <a:latin typeface="Arial" panose="020B0604020202020204" pitchFamily="34" charset="0"/>
                <a:cs typeface="Arial" panose="020B0604020202020204" pitchFamily="34" charset="0"/>
              </a:rPr>
              <a:t>with Rectilinear Soft Blocks</a:t>
            </a:r>
            <a:endParaRPr lang="en-US" sz="40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  <a:sym typeface="Fira Sans"/>
            </a:endParaRPr>
          </a:p>
        </p:txBody>
      </p:sp>
      <p:sp>
        <p:nvSpPr>
          <p:cNvPr id="5" name="Google Shape;266;p33">
            <a:extLst>
              <a:ext uri="{FF2B5EF4-FFF2-40B4-BE49-F238E27FC236}">
                <a16:creationId xmlns:a16="http://schemas.microsoft.com/office/drawing/2014/main" id="{1611C876-31F3-2EC8-002D-C4B759963AEA}"/>
              </a:ext>
            </a:extLst>
          </p:cNvPr>
          <p:cNvSpPr txBox="1">
            <a:spLocks/>
          </p:cNvSpPr>
          <p:nvPr/>
        </p:nvSpPr>
        <p:spPr>
          <a:xfrm>
            <a:off x="2331733" y="3483331"/>
            <a:ext cx="7528400" cy="187627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Group 3</a:t>
            </a:r>
          </a:p>
          <a:p>
            <a:r>
              <a:rPr 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EE4B 108501554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陳威呈</a:t>
            </a:r>
            <a:endParaRPr lang="en-US" altLang="zh-TW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EE4B 108501023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李品賢</a:t>
            </a:r>
            <a:endParaRPr lang="en-US" altLang="zh-TW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EE4B 108501537 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蔡雨蓁</a:t>
            </a:r>
          </a:p>
          <a:p>
            <a:pPr algn="r"/>
            <a:endParaRPr lang="zh-TW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427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38231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Data Structure 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57B05658-D483-4D7F-90B1-FA9BECD89BD3}"/>
              </a:ext>
            </a:extLst>
          </p:cNvPr>
          <p:cNvGrpSpPr/>
          <p:nvPr/>
        </p:nvGrpSpPr>
        <p:grpSpPr>
          <a:xfrm>
            <a:off x="277453" y="3468820"/>
            <a:ext cx="3483527" cy="3009635"/>
            <a:chOff x="828520" y="1656719"/>
            <a:chExt cx="3824183" cy="3303949"/>
          </a:xfrm>
        </p:grpSpPr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4E18CC9F-3336-40AD-86AE-5ADE2C7E143A}"/>
                </a:ext>
              </a:extLst>
            </p:cNvPr>
            <p:cNvGrpSpPr/>
            <p:nvPr/>
          </p:nvGrpSpPr>
          <p:grpSpPr>
            <a:xfrm>
              <a:off x="828520" y="2016760"/>
              <a:ext cx="1802920" cy="2587625"/>
              <a:chOff x="716760" y="1879600"/>
              <a:chExt cx="1802920" cy="2587625"/>
            </a:xfrm>
          </p:grpSpPr>
          <p:sp>
            <p:nvSpPr>
              <p:cNvPr id="8" name="矩形: 圓角 7">
                <a:extLst>
                  <a:ext uri="{FF2B5EF4-FFF2-40B4-BE49-F238E27FC236}">
                    <a16:creationId xmlns:a16="http://schemas.microsoft.com/office/drawing/2014/main" id="{4C1A147D-68DB-45DC-93A4-347293F5A00C}"/>
                  </a:ext>
                </a:extLst>
              </p:cNvPr>
              <p:cNvSpPr/>
              <p:nvPr/>
            </p:nvSpPr>
            <p:spPr>
              <a:xfrm>
                <a:off x="716760" y="2783840"/>
                <a:ext cx="1462562" cy="77538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SOFT module</a:t>
                </a:r>
                <a:endParaRPr lang="zh-TW" alt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" name="直線接點 9">
                <a:extLst>
                  <a:ext uri="{FF2B5EF4-FFF2-40B4-BE49-F238E27FC236}">
                    <a16:creationId xmlns:a16="http://schemas.microsoft.com/office/drawing/2014/main" id="{B1CD02DF-10A7-4075-B944-272692117A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9680" y="1879600"/>
                <a:ext cx="0" cy="2587625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接點 10">
                <a:extLst>
                  <a:ext uri="{FF2B5EF4-FFF2-40B4-BE49-F238E27FC236}">
                    <a16:creationId xmlns:a16="http://schemas.microsoft.com/office/drawing/2014/main" id="{789F07C9-8D3D-40CF-987B-4F0DCE7668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77720" y="3142074"/>
                <a:ext cx="44196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1360898B-F54E-4059-B3C4-512F032440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8580" y="2044413"/>
              <a:ext cx="44196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6A042783-784D-4800-A573-04BE9EC880F9}"/>
                </a:ext>
              </a:extLst>
            </p:cNvPr>
            <p:cNvSpPr/>
            <p:nvPr/>
          </p:nvSpPr>
          <p:spPr>
            <a:xfrm>
              <a:off x="3050540" y="1656719"/>
              <a:ext cx="1602163" cy="7753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SOFT_1</a:t>
              </a:r>
              <a:endParaRPr lang="zh-TW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155DB29A-AFD9-40FD-9645-D1FC7E4EF15D}"/>
                </a:ext>
              </a:extLst>
            </p:cNvPr>
            <p:cNvSpPr/>
            <p:nvPr/>
          </p:nvSpPr>
          <p:spPr>
            <a:xfrm>
              <a:off x="3050538" y="2921001"/>
              <a:ext cx="1602159" cy="7753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SOFT_2</a:t>
              </a:r>
              <a:endParaRPr lang="zh-TW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BF62628B-6740-47E6-9DD7-AADD8F80F523}"/>
                </a:ext>
              </a:extLst>
            </p:cNvPr>
            <p:cNvSpPr/>
            <p:nvPr/>
          </p:nvSpPr>
          <p:spPr>
            <a:xfrm>
              <a:off x="3050538" y="4185281"/>
              <a:ext cx="1602156" cy="7753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SOFT_3</a:t>
              </a:r>
              <a:endParaRPr lang="zh-TW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981903F8-279F-4E71-B955-730A444D1F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9977" y="3279234"/>
              <a:ext cx="44196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0B02C0D2-29EC-4987-9216-AF0AFC5CD7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8578" y="4575608"/>
              <a:ext cx="44196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左大括弧 42">
            <a:extLst>
              <a:ext uri="{FF2B5EF4-FFF2-40B4-BE49-F238E27FC236}">
                <a16:creationId xmlns:a16="http://schemas.microsoft.com/office/drawing/2014/main" id="{B7B8F77B-F0BB-4461-B20D-B5A20CD8A341}"/>
              </a:ext>
            </a:extLst>
          </p:cNvPr>
          <p:cNvSpPr/>
          <p:nvPr/>
        </p:nvSpPr>
        <p:spPr>
          <a:xfrm>
            <a:off x="4006229" y="3787697"/>
            <a:ext cx="515128" cy="2349659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465DBEAA-1A9D-4014-A658-CD3A56C203B0}"/>
              </a:ext>
            </a:extLst>
          </p:cNvPr>
          <p:cNvGrpSpPr/>
          <p:nvPr/>
        </p:nvGrpSpPr>
        <p:grpSpPr>
          <a:xfrm>
            <a:off x="4633968" y="3354894"/>
            <a:ext cx="7363606" cy="3123561"/>
            <a:chOff x="4696314" y="3540467"/>
            <a:chExt cx="7363606" cy="3123561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140DAF7D-3AD1-4DBA-A119-E32ECE9E882B}"/>
                </a:ext>
              </a:extLst>
            </p:cNvPr>
            <p:cNvGrpSpPr/>
            <p:nvPr/>
          </p:nvGrpSpPr>
          <p:grpSpPr>
            <a:xfrm>
              <a:off x="4696314" y="3540467"/>
              <a:ext cx="7363606" cy="3123561"/>
              <a:chOff x="3205499" y="3346443"/>
              <a:chExt cx="7363606" cy="3123561"/>
            </a:xfrm>
          </p:grpSpPr>
          <p:grpSp>
            <p:nvGrpSpPr>
              <p:cNvPr id="42" name="群組 41">
                <a:extLst>
                  <a:ext uri="{FF2B5EF4-FFF2-40B4-BE49-F238E27FC236}">
                    <a16:creationId xmlns:a16="http://schemas.microsoft.com/office/drawing/2014/main" id="{9B3F4F83-403D-4B85-9B56-1EEE40D33511}"/>
                  </a:ext>
                </a:extLst>
              </p:cNvPr>
              <p:cNvGrpSpPr/>
              <p:nvPr/>
            </p:nvGrpSpPr>
            <p:grpSpPr>
              <a:xfrm>
                <a:off x="3205499" y="3346443"/>
                <a:ext cx="7363606" cy="3123561"/>
                <a:chOff x="5350916" y="3485584"/>
                <a:chExt cx="7363606" cy="3123561"/>
              </a:xfrm>
            </p:grpSpPr>
            <p:grpSp>
              <p:nvGrpSpPr>
                <p:cNvPr id="30" name="群組 29">
                  <a:extLst>
                    <a:ext uri="{FF2B5EF4-FFF2-40B4-BE49-F238E27FC236}">
                      <a16:creationId xmlns:a16="http://schemas.microsoft.com/office/drawing/2014/main" id="{0FF9A860-995A-4B2F-866C-251F17A3D483}"/>
                    </a:ext>
                  </a:extLst>
                </p:cNvPr>
                <p:cNvGrpSpPr/>
                <p:nvPr/>
              </p:nvGrpSpPr>
              <p:grpSpPr>
                <a:xfrm>
                  <a:off x="5350916" y="3485584"/>
                  <a:ext cx="7363606" cy="3123561"/>
                  <a:chOff x="6075232" y="2210139"/>
                  <a:chExt cx="7363606" cy="3123561"/>
                </a:xfrm>
              </p:grpSpPr>
              <p:sp>
                <p:nvSpPr>
                  <p:cNvPr id="26" name="矩形: 圓角 25">
                    <a:extLst>
                      <a:ext uri="{FF2B5EF4-FFF2-40B4-BE49-F238E27FC236}">
                        <a16:creationId xmlns:a16="http://schemas.microsoft.com/office/drawing/2014/main" id="{8E12440F-EF9A-4352-8C13-8D59261F66FA}"/>
                      </a:ext>
                    </a:extLst>
                  </p:cNvPr>
                  <p:cNvSpPr/>
                  <p:nvPr/>
                </p:nvSpPr>
                <p:spPr>
                  <a:xfrm>
                    <a:off x="6075232" y="2289290"/>
                    <a:ext cx="7363606" cy="3044410"/>
                  </a:xfrm>
                  <a:prstGeom prst="roundRect">
                    <a:avLst>
                      <a:gd name="adj" fmla="val 10052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2400" dirty="0"/>
                  </a:p>
                </p:txBody>
              </p:sp>
              <p:sp>
                <p:nvSpPr>
                  <p:cNvPr id="27" name="矩形: 圓角 26">
                    <a:extLst>
                      <a:ext uri="{FF2B5EF4-FFF2-40B4-BE49-F238E27FC236}">
                        <a16:creationId xmlns:a16="http://schemas.microsoft.com/office/drawing/2014/main" id="{8F1B3C99-8ED0-4393-9930-710E344740A4}"/>
                      </a:ext>
                    </a:extLst>
                  </p:cNvPr>
                  <p:cNvSpPr/>
                  <p:nvPr/>
                </p:nvSpPr>
                <p:spPr>
                  <a:xfrm>
                    <a:off x="6163308" y="2210139"/>
                    <a:ext cx="1585961" cy="775387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SOFT_2</a:t>
                    </a:r>
                    <a:endParaRPr lang="zh-TW" altLang="en-US" sz="24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" name="矩形: 圓角 27">
                    <a:extLst>
                      <a:ext uri="{FF2B5EF4-FFF2-40B4-BE49-F238E27FC236}">
                        <a16:creationId xmlns:a16="http://schemas.microsoft.com/office/drawing/2014/main" id="{5582E78E-EB73-4D4F-8E2D-9F76B9A5E8C6}"/>
                      </a:ext>
                    </a:extLst>
                  </p:cNvPr>
                  <p:cNvSpPr/>
                  <p:nvPr/>
                </p:nvSpPr>
                <p:spPr>
                  <a:xfrm>
                    <a:off x="6351546" y="2893669"/>
                    <a:ext cx="1995044" cy="527741"/>
                  </a:xfrm>
                  <a:prstGeom prst="round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string name</a:t>
                    </a:r>
                    <a:endParaRPr lang="zh-TW" altLang="en-US" sz="24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" name="矩形: 圓角 28">
                    <a:extLst>
                      <a:ext uri="{FF2B5EF4-FFF2-40B4-BE49-F238E27FC236}">
                        <a16:creationId xmlns:a16="http://schemas.microsoft.com/office/drawing/2014/main" id="{E5972998-50B7-4B8B-9E89-6A663CD9620E}"/>
                      </a:ext>
                    </a:extLst>
                  </p:cNvPr>
                  <p:cNvSpPr/>
                  <p:nvPr/>
                </p:nvSpPr>
                <p:spPr>
                  <a:xfrm>
                    <a:off x="6348267" y="3518620"/>
                    <a:ext cx="1995044" cy="527741"/>
                  </a:xfrm>
                  <a:prstGeom prst="round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int area</a:t>
                    </a:r>
                    <a:endParaRPr lang="zh-TW" altLang="en-US" sz="24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41" name="矩形: 圓角 40">
                  <a:extLst>
                    <a:ext uri="{FF2B5EF4-FFF2-40B4-BE49-F238E27FC236}">
                      <a16:creationId xmlns:a16="http://schemas.microsoft.com/office/drawing/2014/main" id="{5F226108-9B1C-4168-8D6F-2878EB8B3267}"/>
                    </a:ext>
                  </a:extLst>
                </p:cNvPr>
                <p:cNvSpPr/>
                <p:nvPr/>
              </p:nvSpPr>
              <p:spPr>
                <a:xfrm>
                  <a:off x="7798050" y="4147493"/>
                  <a:ext cx="2190641" cy="1174314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35" name="矩形: 圓角 34">
                  <a:extLst>
                    <a:ext uri="{FF2B5EF4-FFF2-40B4-BE49-F238E27FC236}">
                      <a16:creationId xmlns:a16="http://schemas.microsoft.com/office/drawing/2014/main" id="{BE85E37E-6D4E-45F8-8BB9-649FD9ADD576}"/>
                    </a:ext>
                  </a:extLst>
                </p:cNvPr>
                <p:cNvSpPr/>
                <p:nvPr/>
              </p:nvSpPr>
              <p:spPr>
                <a:xfrm>
                  <a:off x="7774245" y="4005043"/>
                  <a:ext cx="2279474" cy="77538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COORDINATE</a:t>
                  </a:r>
                  <a:endParaRPr lang="zh-TW" alt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" name="矩形: 圓角 35">
                  <a:extLst>
                    <a:ext uri="{FF2B5EF4-FFF2-40B4-BE49-F238E27FC236}">
                      <a16:creationId xmlns:a16="http://schemas.microsoft.com/office/drawing/2014/main" id="{F9290A7C-52A4-4EF0-AF42-1C914EF74B40}"/>
                    </a:ext>
                  </a:extLst>
                </p:cNvPr>
                <p:cNvSpPr/>
                <p:nvPr/>
              </p:nvSpPr>
              <p:spPr>
                <a:xfrm>
                  <a:off x="8277815" y="4679982"/>
                  <a:ext cx="1273436" cy="527741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int x, y</a:t>
                  </a:r>
                  <a:endParaRPr lang="zh-TW" alt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" name="群組 2">
                <a:extLst>
                  <a:ext uri="{FF2B5EF4-FFF2-40B4-BE49-F238E27FC236}">
                    <a16:creationId xmlns:a16="http://schemas.microsoft.com/office/drawing/2014/main" id="{F884819D-917D-46DD-B3D5-417B09197A63}"/>
                  </a:ext>
                </a:extLst>
              </p:cNvPr>
              <p:cNvGrpSpPr/>
              <p:nvPr/>
            </p:nvGrpSpPr>
            <p:grpSpPr>
              <a:xfrm>
                <a:off x="7995373" y="4112742"/>
                <a:ext cx="2360064" cy="1639742"/>
                <a:chOff x="7067925" y="530569"/>
                <a:chExt cx="2360064" cy="1639742"/>
              </a:xfrm>
            </p:grpSpPr>
            <p:sp>
              <p:nvSpPr>
                <p:cNvPr id="45" name="矩形: 圓角 44">
                  <a:extLst>
                    <a:ext uri="{FF2B5EF4-FFF2-40B4-BE49-F238E27FC236}">
                      <a16:creationId xmlns:a16="http://schemas.microsoft.com/office/drawing/2014/main" id="{E4C3FF93-36AF-4E52-9746-4481644F6E32}"/>
                    </a:ext>
                  </a:extLst>
                </p:cNvPr>
                <p:cNvSpPr/>
                <p:nvPr/>
              </p:nvSpPr>
              <p:spPr>
                <a:xfrm>
                  <a:off x="7067925" y="530569"/>
                  <a:ext cx="2360063" cy="1639742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TW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:endParaRPr lang="en-US" altLang="zh-TW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:endParaRPr lang="en-US" altLang="zh-TW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:endParaRPr lang="en-US" altLang="zh-TW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" name="矩形: 圓角 32">
                  <a:extLst>
                    <a:ext uri="{FF2B5EF4-FFF2-40B4-BE49-F238E27FC236}">
                      <a16:creationId xmlns:a16="http://schemas.microsoft.com/office/drawing/2014/main" id="{E5D1B1F8-8611-414C-AB49-AB38A7D746B8}"/>
                    </a:ext>
                  </a:extLst>
                </p:cNvPr>
                <p:cNvSpPr/>
                <p:nvPr/>
              </p:nvSpPr>
              <p:spPr>
                <a:xfrm>
                  <a:off x="7166166" y="873862"/>
                  <a:ext cx="2180851" cy="1168421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34" name="矩形: 圓角 33">
                  <a:extLst>
                    <a:ext uri="{FF2B5EF4-FFF2-40B4-BE49-F238E27FC236}">
                      <a16:creationId xmlns:a16="http://schemas.microsoft.com/office/drawing/2014/main" id="{DC7A7296-6000-4115-8187-1362BE3FA94E}"/>
                    </a:ext>
                  </a:extLst>
                </p:cNvPr>
                <p:cNvSpPr/>
                <p:nvPr/>
              </p:nvSpPr>
              <p:spPr>
                <a:xfrm>
                  <a:off x="7148515" y="707776"/>
                  <a:ext cx="2279474" cy="77538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SOFT_WH</a:t>
                  </a:r>
                  <a:endParaRPr lang="zh-TW" alt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" name="矩形: 圓角 37">
                  <a:extLst>
                    <a:ext uri="{FF2B5EF4-FFF2-40B4-BE49-F238E27FC236}">
                      <a16:creationId xmlns:a16="http://schemas.microsoft.com/office/drawing/2014/main" id="{DEF268D1-5BB1-4090-8DFA-37036F6144DD}"/>
                    </a:ext>
                  </a:extLst>
                </p:cNvPr>
                <p:cNvSpPr/>
                <p:nvPr/>
              </p:nvSpPr>
              <p:spPr>
                <a:xfrm>
                  <a:off x="7611238" y="1365626"/>
                  <a:ext cx="1273436" cy="527741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int w, h</a:t>
                  </a:r>
                  <a:endParaRPr lang="zh-TW" alt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44" name="矩形: 圓角 43">
              <a:extLst>
                <a:ext uri="{FF2B5EF4-FFF2-40B4-BE49-F238E27FC236}">
                  <a16:creationId xmlns:a16="http://schemas.microsoft.com/office/drawing/2014/main" id="{C33A308E-5C4F-4A64-AFAE-545A56E5423C}"/>
                </a:ext>
              </a:extLst>
            </p:cNvPr>
            <p:cNvSpPr/>
            <p:nvPr/>
          </p:nvSpPr>
          <p:spPr>
            <a:xfrm>
              <a:off x="4969349" y="5465779"/>
              <a:ext cx="1995044" cy="52774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 lang="en-US" altLang="zh-TW" sz="2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xSlack</a:t>
              </a:r>
              <a:endParaRPr lang="zh-TW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矩形: 圓角 46">
              <a:extLst>
                <a:ext uri="{FF2B5EF4-FFF2-40B4-BE49-F238E27FC236}">
                  <a16:creationId xmlns:a16="http://schemas.microsoft.com/office/drawing/2014/main" id="{0C99AF7F-0BB0-4AB1-B693-02F86CF3E19F}"/>
                </a:ext>
              </a:extLst>
            </p:cNvPr>
            <p:cNvSpPr/>
            <p:nvPr/>
          </p:nvSpPr>
          <p:spPr>
            <a:xfrm>
              <a:off x="4989695" y="6061894"/>
              <a:ext cx="1995044" cy="52774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 lang="en-US" altLang="zh-TW" sz="2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ySlack</a:t>
              </a:r>
              <a:endParaRPr lang="zh-TW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矩形: 圓角 52">
              <a:extLst>
                <a:ext uri="{FF2B5EF4-FFF2-40B4-BE49-F238E27FC236}">
                  <a16:creationId xmlns:a16="http://schemas.microsoft.com/office/drawing/2014/main" id="{16713716-2635-466A-A106-D011891EC4AD}"/>
                </a:ext>
              </a:extLst>
            </p:cNvPr>
            <p:cNvSpPr/>
            <p:nvPr/>
          </p:nvSpPr>
          <p:spPr>
            <a:xfrm>
              <a:off x="7133402" y="5414019"/>
              <a:ext cx="2190641" cy="117431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4" name="矩形: 圓角 53">
              <a:extLst>
                <a:ext uri="{FF2B5EF4-FFF2-40B4-BE49-F238E27FC236}">
                  <a16:creationId xmlns:a16="http://schemas.microsoft.com/office/drawing/2014/main" id="{50F891DB-5439-48C3-BA1E-A19F23B2B7CA}"/>
                </a:ext>
              </a:extLst>
            </p:cNvPr>
            <p:cNvSpPr/>
            <p:nvPr/>
          </p:nvSpPr>
          <p:spPr>
            <a:xfrm>
              <a:off x="7109597" y="5271569"/>
              <a:ext cx="2279474" cy="77538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COORDINATE</a:t>
              </a:r>
              <a:endParaRPr lang="zh-TW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矩形: 圓角 54">
              <a:extLst>
                <a:ext uri="{FF2B5EF4-FFF2-40B4-BE49-F238E27FC236}">
                  <a16:creationId xmlns:a16="http://schemas.microsoft.com/office/drawing/2014/main" id="{B444BE7A-A929-4446-8130-0689806F29FD}"/>
                </a:ext>
              </a:extLst>
            </p:cNvPr>
            <p:cNvSpPr/>
            <p:nvPr/>
          </p:nvSpPr>
          <p:spPr>
            <a:xfrm>
              <a:off x="7613167" y="5946508"/>
              <a:ext cx="1273436" cy="52774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 x, y</a:t>
              </a:r>
              <a:endParaRPr lang="zh-TW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矩形: 圓角 55">
              <a:extLst>
                <a:ext uri="{FF2B5EF4-FFF2-40B4-BE49-F238E27FC236}">
                  <a16:creationId xmlns:a16="http://schemas.microsoft.com/office/drawing/2014/main" id="{6FBC1E99-464B-4720-BA92-FFC0FAFFDD17}"/>
                </a:ext>
              </a:extLst>
            </p:cNvPr>
            <p:cNvSpPr/>
            <p:nvPr/>
          </p:nvSpPr>
          <p:spPr>
            <a:xfrm>
              <a:off x="9913534" y="4066981"/>
              <a:ext cx="1585961" cy="77538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vector</a:t>
              </a:r>
              <a:endParaRPr lang="zh-TW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" name="圖片 5">
            <a:extLst>
              <a:ext uri="{FF2B5EF4-FFF2-40B4-BE49-F238E27FC236}">
                <a16:creationId xmlns:a16="http://schemas.microsoft.com/office/drawing/2014/main" id="{F6D8B6A8-BE26-A833-FBE7-1C1D08945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097" y="1445803"/>
            <a:ext cx="3972020" cy="172482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0967773-D3DF-6585-6E82-ECA91123F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C51F332-CB19-4274-B845-4D255EC59AB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686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Data Structure </a:t>
            </a:r>
            <a:endParaRPr lang="zh-TW" altLang="en-US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D2E04531-63B8-F2EF-976C-5824F83FA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2114" y="1858884"/>
            <a:ext cx="3807572" cy="1038428"/>
          </a:xfrm>
          <a:ln w="3175">
            <a:solidFill>
              <a:schemeClr val="tx1"/>
            </a:solidFill>
          </a:ln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A5D87B50-86EB-4778-9C10-38FFC492B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3842" y="3435203"/>
            <a:ext cx="2094263" cy="1904625"/>
          </a:xfrm>
          <a:prstGeom prst="rect">
            <a:avLst/>
          </a:prstGeom>
        </p:spPr>
      </p:pic>
      <p:sp>
        <p:nvSpPr>
          <p:cNvPr id="28" name="文字方塊 27">
            <a:extLst>
              <a:ext uri="{FF2B5EF4-FFF2-40B4-BE49-F238E27FC236}">
                <a16:creationId xmlns:a16="http://schemas.microsoft.com/office/drawing/2014/main" id="{83AB4743-CAD9-4F7B-956D-8F492C9FB770}"/>
              </a:ext>
            </a:extLst>
          </p:cNvPr>
          <p:cNvSpPr txBox="1"/>
          <p:nvPr/>
        </p:nvSpPr>
        <p:spPr>
          <a:xfrm>
            <a:off x="855583" y="5508024"/>
            <a:ext cx="40401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Blue line: Positive loci</a:t>
            </a:r>
          </a:p>
          <a:p>
            <a:r>
              <a:rPr lang="en-US" altLang="zh-TW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Brown line: Negative loci</a:t>
            </a:r>
            <a:endParaRPr lang="zh-TW" altLang="en-US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7D7361-B046-DE0D-0FFF-788CDDDEC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C51F332-CB19-4274-B845-4D255EC59AB7}" type="slidenum">
              <a:rPr lang="zh-TW" altLang="en-US" smtClean="0"/>
              <a:t>10</a:t>
            </a:fld>
            <a:endParaRPr lang="zh-TW" altLang="en-US" dirty="0"/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2315BB76-CCA9-4013-81DB-F2EBBAEC38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3639" y="1693754"/>
            <a:ext cx="2381253" cy="1821761"/>
          </a:xfrm>
          <a:prstGeom prst="rect">
            <a:avLst/>
          </a:prstGeom>
        </p:spPr>
      </p:pic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50F462BC-D89E-4366-AC3A-C187F491D132}"/>
              </a:ext>
            </a:extLst>
          </p:cNvPr>
          <p:cNvCxnSpPr/>
          <p:nvPr/>
        </p:nvCxnSpPr>
        <p:spPr>
          <a:xfrm>
            <a:off x="5448722" y="1693753"/>
            <a:ext cx="2046170" cy="17531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EB7427C2-1140-44B0-9232-72CB1C14A6C4}"/>
              </a:ext>
            </a:extLst>
          </p:cNvPr>
          <p:cNvSpPr txBox="1"/>
          <p:nvPr/>
        </p:nvSpPr>
        <p:spPr>
          <a:xfrm>
            <a:off x="5448722" y="3576847"/>
            <a:ext cx="2193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seq_X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abdecf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" name="圖片 34">
            <a:extLst>
              <a:ext uri="{FF2B5EF4-FFF2-40B4-BE49-F238E27FC236}">
                <a16:creationId xmlns:a16="http://schemas.microsoft.com/office/drawing/2014/main" id="{5B056AF3-ED03-499E-8053-95CB2AAB1A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0316" y="1698511"/>
            <a:ext cx="2116121" cy="1822400"/>
          </a:xfrm>
          <a:prstGeom prst="rect">
            <a:avLst/>
          </a:prstGeom>
        </p:spPr>
      </p:pic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BE94DB46-04C2-493A-BA9F-EA9B3BFC5ADC}"/>
              </a:ext>
            </a:extLst>
          </p:cNvPr>
          <p:cNvCxnSpPr>
            <a:cxnSpLocks/>
          </p:cNvCxnSpPr>
          <p:nvPr/>
        </p:nvCxnSpPr>
        <p:spPr>
          <a:xfrm flipV="1">
            <a:off x="8721380" y="1593077"/>
            <a:ext cx="2116121" cy="19224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4A032D2C-85F2-4DAD-9B43-2B796D6BC99F}"/>
              </a:ext>
            </a:extLst>
          </p:cNvPr>
          <p:cNvSpPr txBox="1"/>
          <p:nvPr/>
        </p:nvSpPr>
        <p:spPr>
          <a:xfrm>
            <a:off x="8834953" y="3563665"/>
            <a:ext cx="2263237" cy="444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seq_Y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cbfade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D567DFFA-BC35-425A-A58E-070DDC8E1C22}"/>
              </a:ext>
            </a:extLst>
          </p:cNvPr>
          <p:cNvSpPr txBox="1"/>
          <p:nvPr/>
        </p:nvSpPr>
        <p:spPr>
          <a:xfrm>
            <a:off x="5321852" y="4356524"/>
            <a:ext cx="57763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decf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TW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TW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</a:p>
          <a:p>
            <a:pPr lvl="1"/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a is above b (b is below a)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TW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TW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cf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TW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fad</a:t>
            </a:r>
            <a:r>
              <a:rPr lang="en-US" altLang="zh-TW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</a:p>
          <a:p>
            <a:pPr lvl="1"/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b is left to e (e is right to b) </a:t>
            </a:r>
          </a:p>
        </p:txBody>
      </p:sp>
    </p:spTree>
    <p:extLst>
      <p:ext uri="{BB962C8B-B14F-4D97-AF65-F5344CB8AC3E}">
        <p14:creationId xmlns:p14="http://schemas.microsoft.com/office/powerpoint/2010/main" val="113328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Formulation 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Study 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Structure 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</a:p>
          <a:p>
            <a:pPr lvl="1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Flow chart</a:t>
            </a:r>
          </a:p>
          <a:p>
            <a:pPr lvl="1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Pseudo code </a:t>
            </a:r>
          </a:p>
          <a:p>
            <a:pPr lvl="1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Potential Challenges &amp; Future Work 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Registration for the Contest  </a:t>
            </a:r>
            <a:endParaRPr lang="zh-TW" altLang="en-US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6509F40-E119-AF77-A339-169DA6B56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C51F332-CB19-4274-B845-4D255EC59AB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6559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77D40C-A4E2-4D65-CE7E-13FCB1964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- Flow chart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51AAE13-A454-ED1F-7865-A6B56046FE3A}"/>
              </a:ext>
            </a:extLst>
          </p:cNvPr>
          <p:cNvSpPr txBox="1"/>
          <p:nvPr/>
        </p:nvSpPr>
        <p:spPr>
          <a:xfrm>
            <a:off x="838199" y="1787823"/>
            <a:ext cx="10509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main()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0AC9FED-4688-D016-4553-3D8FF5C7CF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48" r="67854" b="63146"/>
          <a:stretch/>
        </p:blipFill>
        <p:spPr>
          <a:xfrm>
            <a:off x="4571999" y="1690688"/>
            <a:ext cx="2134125" cy="5075041"/>
          </a:xfrm>
          <a:prstGeom prst="rect">
            <a:avLst/>
          </a:prstGeom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80EE67-3178-DBC7-D81F-D1CD74CA6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C51F332-CB19-4274-B845-4D255EC59AB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464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EA3761-1E8D-47D9-9817-EA4ACF8DE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- Pseudo code 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CBD9A53-9E13-E825-FB78-37A467C1C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793" y="2353733"/>
            <a:ext cx="10062413" cy="245748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7A92498-9628-361A-E53D-D8CF6505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C51F332-CB19-4274-B845-4D255EC59AB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7892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A24BAC-A6C9-F68A-317B-02ED0E414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- Flow chart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AAE751B-BB63-9A6F-0A6F-994222D2FD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51" t="2520" r="15340" b="63753"/>
          <a:stretch/>
        </p:blipFill>
        <p:spPr>
          <a:xfrm>
            <a:off x="5020947" y="1402076"/>
            <a:ext cx="4790173" cy="5455924"/>
          </a:xfrm>
          <a:prstGeom prst="rect">
            <a:avLst/>
          </a:prstGeom>
          <a:ln w="19050">
            <a:noFill/>
          </a:ln>
        </p:spPr>
      </p:pic>
      <p:sp>
        <p:nvSpPr>
          <p:cNvPr id="15" name="左大括弧 14">
            <a:extLst>
              <a:ext uri="{FF2B5EF4-FFF2-40B4-BE49-F238E27FC236}">
                <a16:creationId xmlns:a16="http://schemas.microsoft.com/office/drawing/2014/main" id="{AE32A2A3-1125-22BE-F021-75A52D3F9F86}"/>
              </a:ext>
            </a:extLst>
          </p:cNvPr>
          <p:cNvSpPr/>
          <p:nvPr/>
        </p:nvSpPr>
        <p:spPr>
          <a:xfrm>
            <a:off x="4154310" y="1974145"/>
            <a:ext cx="676043" cy="4202818"/>
          </a:xfrm>
          <a:prstGeom prst="leftBrace">
            <a:avLst>
              <a:gd name="adj1" fmla="val 8333"/>
              <a:gd name="adj2" fmla="val 3359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42C87471-885E-5BC9-33E1-5311BF78FBB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06" r="68939" b="63446"/>
          <a:stretch/>
        </p:blipFill>
        <p:spPr>
          <a:xfrm>
            <a:off x="2612071" y="2260315"/>
            <a:ext cx="1543273" cy="4049016"/>
          </a:xfrm>
          <a:prstGeom prst="rect">
            <a:avLst/>
          </a:prstGeom>
        </p:spPr>
      </p:pic>
      <p:sp>
        <p:nvSpPr>
          <p:cNvPr id="18" name="投影片編號版面配置區 17">
            <a:extLst>
              <a:ext uri="{FF2B5EF4-FFF2-40B4-BE49-F238E27FC236}">
                <a16:creationId xmlns:a16="http://schemas.microsoft.com/office/drawing/2014/main" id="{0A7CF673-DD9C-C778-77B3-59E6B1E57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C51F332-CB19-4274-B845-4D255EC59AB7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013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E87C09-A317-E311-0F3E-8F65B55DC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Pseudo code 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50B05AC-0BBA-14BB-8931-466FD51DE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877" y="2324734"/>
            <a:ext cx="9662246" cy="293563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65A83C9-24F6-AA1B-8EC2-05EE8545A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C51F332-CB19-4274-B845-4D255EC59AB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5218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CB778A4B-E348-0733-90BC-A5419CADB5E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42"/>
          <a:stretch/>
        </p:blipFill>
        <p:spPr>
          <a:xfrm>
            <a:off x="1809750" y="1295034"/>
            <a:ext cx="10301753" cy="542378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A23AB24-5657-F2FC-9362-54D6035DD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- Flow chart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2CE5126-9FF4-738D-7395-ACD334018F5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9" r="69388" b="61798"/>
          <a:stretch/>
        </p:blipFill>
        <p:spPr>
          <a:xfrm>
            <a:off x="166003" y="2426931"/>
            <a:ext cx="1282456" cy="3873470"/>
          </a:xfrm>
          <a:prstGeom prst="rect">
            <a:avLst/>
          </a:prstGeom>
        </p:spPr>
      </p:pic>
      <p:sp>
        <p:nvSpPr>
          <p:cNvPr id="8" name="左大括弧 7">
            <a:extLst>
              <a:ext uri="{FF2B5EF4-FFF2-40B4-BE49-F238E27FC236}">
                <a16:creationId xmlns:a16="http://schemas.microsoft.com/office/drawing/2014/main" id="{06ACF5B0-5C2C-A335-BDBB-7B2BC339DBDA}"/>
              </a:ext>
            </a:extLst>
          </p:cNvPr>
          <p:cNvSpPr/>
          <p:nvPr/>
        </p:nvSpPr>
        <p:spPr>
          <a:xfrm>
            <a:off x="1419884" y="2262257"/>
            <a:ext cx="389866" cy="4202818"/>
          </a:xfrm>
          <a:prstGeom prst="leftBrace">
            <a:avLst>
              <a:gd name="adj1" fmla="val 8333"/>
              <a:gd name="adj2" fmla="val 4923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024B1B4-1823-7F40-393A-F4C1C403F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C51F332-CB19-4274-B845-4D255EC59AB7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206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3C2810-2B3C-40B0-3E7A-5CEB4833A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- Pseudo code 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3AD418C-3FB5-34F7-BB73-F3D3BFFD2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120" y="1250215"/>
            <a:ext cx="8111760" cy="560778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C627E41-6679-6551-DE11-5FB6AB41F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C51F332-CB19-4274-B845-4D255EC59AB7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13" name="左中括弧 12">
            <a:extLst>
              <a:ext uri="{FF2B5EF4-FFF2-40B4-BE49-F238E27FC236}">
                <a16:creationId xmlns:a16="http://schemas.microsoft.com/office/drawing/2014/main" id="{4595DD50-6C9F-4486-2A1F-7D307C4C3B4F}"/>
              </a:ext>
            </a:extLst>
          </p:cNvPr>
          <p:cNvSpPr/>
          <p:nvPr/>
        </p:nvSpPr>
        <p:spPr>
          <a:xfrm>
            <a:off x="2441903" y="2369125"/>
            <a:ext cx="132785" cy="4253346"/>
          </a:xfrm>
          <a:prstGeom prst="leftBracke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左中括弧 15">
            <a:extLst>
              <a:ext uri="{FF2B5EF4-FFF2-40B4-BE49-F238E27FC236}">
                <a16:creationId xmlns:a16="http://schemas.microsoft.com/office/drawing/2014/main" id="{65D0E181-BDD0-9815-CBAE-B89CFC1E4F5A}"/>
              </a:ext>
            </a:extLst>
          </p:cNvPr>
          <p:cNvSpPr/>
          <p:nvPr/>
        </p:nvSpPr>
        <p:spPr>
          <a:xfrm>
            <a:off x="2770985" y="3172690"/>
            <a:ext cx="132785" cy="3449781"/>
          </a:xfrm>
          <a:prstGeom prst="leftBracket">
            <a:avLst/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左中括弧 16">
            <a:extLst>
              <a:ext uri="{FF2B5EF4-FFF2-40B4-BE49-F238E27FC236}">
                <a16:creationId xmlns:a16="http://schemas.microsoft.com/office/drawing/2014/main" id="{F0B197DC-98F3-C6DD-FF86-818FE8D26747}"/>
              </a:ext>
            </a:extLst>
          </p:cNvPr>
          <p:cNvSpPr/>
          <p:nvPr/>
        </p:nvSpPr>
        <p:spPr>
          <a:xfrm>
            <a:off x="3109255" y="3789218"/>
            <a:ext cx="91145" cy="2567132"/>
          </a:xfrm>
          <a:prstGeom prst="leftBracket">
            <a:avLst/>
          </a:prstGeom>
          <a:noFill/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F37937F-1931-F906-93D2-950E88385374}"/>
              </a:ext>
            </a:extLst>
          </p:cNvPr>
          <p:cNvSpPr txBox="1"/>
          <p:nvPr/>
        </p:nvSpPr>
        <p:spPr>
          <a:xfrm>
            <a:off x="999938" y="3018801"/>
            <a:ext cx="942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code 2-23</a:t>
            </a:r>
            <a:endParaRPr lang="zh-TW" altLang="en-US" sz="14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CCD7E90-9737-015E-EAC7-44DA5EAA0472}"/>
              </a:ext>
            </a:extLst>
          </p:cNvPr>
          <p:cNvSpPr txBox="1"/>
          <p:nvPr/>
        </p:nvSpPr>
        <p:spPr>
          <a:xfrm>
            <a:off x="999938" y="3869630"/>
            <a:ext cx="942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code 6-23</a:t>
            </a:r>
            <a:endParaRPr lang="zh-TW" altLang="en-US" sz="14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CA83FCA-A528-218F-FA0B-0D9496FCD2D1}"/>
              </a:ext>
            </a:extLst>
          </p:cNvPr>
          <p:cNvSpPr txBox="1"/>
          <p:nvPr/>
        </p:nvSpPr>
        <p:spPr>
          <a:xfrm>
            <a:off x="999938" y="4770662"/>
            <a:ext cx="942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code 9-22</a:t>
            </a:r>
            <a:endParaRPr lang="zh-TW" altLang="en-US" sz="1400" dirty="0"/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85654685-7260-C3FE-0AB0-6DCBE37F0480}"/>
              </a:ext>
            </a:extLst>
          </p:cNvPr>
          <p:cNvCxnSpPr>
            <a:cxnSpLocks/>
          </p:cNvCxnSpPr>
          <p:nvPr/>
        </p:nvCxnSpPr>
        <p:spPr>
          <a:xfrm>
            <a:off x="1794748" y="3172689"/>
            <a:ext cx="647155" cy="153889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8B10D2F-CA57-9292-D8A0-3A47F281871F}"/>
              </a:ext>
            </a:extLst>
          </p:cNvPr>
          <p:cNvCxnSpPr>
            <a:cxnSpLocks/>
          </p:cNvCxnSpPr>
          <p:nvPr/>
        </p:nvCxnSpPr>
        <p:spPr>
          <a:xfrm>
            <a:off x="1823878" y="3989883"/>
            <a:ext cx="942033" cy="127397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77F49C77-CAE6-4C0D-FCB0-97426AE867FB}"/>
              </a:ext>
            </a:extLst>
          </p:cNvPr>
          <p:cNvCxnSpPr>
            <a:cxnSpLocks/>
          </p:cNvCxnSpPr>
          <p:nvPr/>
        </p:nvCxnSpPr>
        <p:spPr>
          <a:xfrm>
            <a:off x="1823878" y="4938671"/>
            <a:ext cx="1285377" cy="319129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567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7D147E-AFED-2AFA-4AA0-E31B91DEC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91FFBC-1BEA-CCD5-EA63-F09A6912E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Cost function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955502BE-7601-F8E9-5BEC-E38E73C5F5C5}"/>
                  </a:ext>
                </a:extLst>
              </p:cNvPr>
              <p:cNvSpPr txBox="1"/>
              <p:nvPr/>
            </p:nvSpPr>
            <p:spPr>
              <a:xfrm>
                <a:off x="2124697" y="3342005"/>
                <a:ext cx="7728220" cy="46166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cost = </a:t>
                </a:r>
                <a:r>
                  <a:rPr lang="en-US" altLang="zh-TW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:r>
                  <a:rPr lang="en-US" altLang="zh-TW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*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 max{H-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sz="2400" b="0" i="0" smtClean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TW" sz="2400" b="0" i="0" smtClean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,0} + max{W-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sz="2400" i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W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TW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,0} ) </a:t>
                </a:r>
                <a:r>
                  <a:rPr lang="en-US" altLang="zh-TW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+ </a:t>
                </a:r>
                <a:r>
                  <a:rPr lang="en-US" altLang="zh-TW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altLang="zh-TW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* (HPWL)</a:t>
                </a:r>
                <a:endParaRPr lang="zh-TW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955502BE-7601-F8E9-5BEC-E38E73C5F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697" y="3342005"/>
                <a:ext cx="7728220" cy="461665"/>
              </a:xfrm>
              <a:prstGeom prst="rect">
                <a:avLst/>
              </a:prstGeom>
              <a:blipFill>
                <a:blip r:embed="rId3"/>
                <a:stretch>
                  <a:fillRect l="-1262" t="-9091" r="-946" b="-28571"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投影片編號版面配置區 14">
            <a:extLst>
              <a:ext uri="{FF2B5EF4-FFF2-40B4-BE49-F238E27FC236}">
                <a16:creationId xmlns:a16="http://schemas.microsoft.com/office/drawing/2014/main" id="{D431BF50-8771-C0AC-0F51-6F923015E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C51F332-CB19-4274-B845-4D255EC59AB7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4" name="左大括弧 3">
            <a:extLst>
              <a:ext uri="{FF2B5EF4-FFF2-40B4-BE49-F238E27FC236}">
                <a16:creationId xmlns:a16="http://schemas.microsoft.com/office/drawing/2014/main" id="{E48B201B-53E0-0E4A-2DC6-7074CB8C4826}"/>
              </a:ext>
            </a:extLst>
          </p:cNvPr>
          <p:cNvSpPr/>
          <p:nvPr/>
        </p:nvSpPr>
        <p:spPr>
          <a:xfrm rot="16200000">
            <a:off x="5500437" y="2215365"/>
            <a:ext cx="277790" cy="372427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左大括弧 4">
            <a:extLst>
              <a:ext uri="{FF2B5EF4-FFF2-40B4-BE49-F238E27FC236}">
                <a16:creationId xmlns:a16="http://schemas.microsoft.com/office/drawing/2014/main" id="{0290584B-FCEE-D26D-DB7E-186845132296}"/>
              </a:ext>
            </a:extLst>
          </p:cNvPr>
          <p:cNvSpPr/>
          <p:nvPr/>
        </p:nvSpPr>
        <p:spPr>
          <a:xfrm rot="16200000">
            <a:off x="9092864" y="3456343"/>
            <a:ext cx="277790" cy="124231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4A2D54-0B3F-1F6E-F53B-85451DD413E3}"/>
              </a:ext>
            </a:extLst>
          </p:cNvPr>
          <p:cNvSpPr txBox="1"/>
          <p:nvPr/>
        </p:nvSpPr>
        <p:spPr>
          <a:xfrm>
            <a:off x="3581399" y="4297819"/>
            <a:ext cx="5452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超過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fixed-outline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的長寬加總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D725A80-A068-FEBF-96E9-4E2F305CFBDA}"/>
              </a:ext>
            </a:extLst>
          </p:cNvPr>
          <p:cNvSpPr txBox="1"/>
          <p:nvPr/>
        </p:nvSpPr>
        <p:spPr>
          <a:xfrm>
            <a:off x="8102600" y="4297819"/>
            <a:ext cx="256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半周長導線總長</a:t>
            </a:r>
          </a:p>
        </p:txBody>
      </p:sp>
    </p:spTree>
    <p:extLst>
      <p:ext uri="{BB962C8B-B14F-4D97-AF65-F5344CB8AC3E}">
        <p14:creationId xmlns:p14="http://schemas.microsoft.com/office/powerpoint/2010/main" val="926871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Problem Formulation 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Case Study 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Data Structure 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</a:p>
          <a:p>
            <a:pPr lvl="1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Flow chart</a:t>
            </a:r>
          </a:p>
          <a:p>
            <a:pPr lvl="1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Pseudo code </a:t>
            </a:r>
          </a:p>
          <a:p>
            <a:pPr lvl="1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Potential Challenges &amp; Future Work 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Registration for the Contest  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81289F-3A9B-F709-E842-2D1D8F63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C51F332-CB19-4274-B845-4D255EC59AB7}" type="slidenum">
              <a:rPr lang="zh-TW" altLang="en-US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3150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LCS_ORIG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940DA43C-8E08-9C0B-1663-D3F443B9A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331" y="2318384"/>
            <a:ext cx="9423338" cy="17630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06F62FF3-B12F-7F36-77B4-4C2B5619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C51F332-CB19-4274-B845-4D255EC59AB7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2184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SP_EVAL_ORIG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50878C2-7264-465E-8109-A35104754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Theorem 1: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The LCS of sequence pair (</a:t>
            </a:r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seq_X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seq_Y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) equals the </a:t>
            </a:r>
            <a:r>
              <a:rPr lang="en-US" altLang="zh-TW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of the floorplan in bottom-left </a:t>
            </a:r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floorplanning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Theorem 2: The LCS of sequence pair (</a:t>
            </a:r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seq_XRvs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seq_Y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) equals the </a:t>
            </a:r>
            <a:r>
              <a:rPr lang="en-US" altLang="zh-TW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of the floorplan in bottom-left </a:t>
            </a:r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floorplanning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, where </a:t>
            </a:r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seq_XRvs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denotes the reversed sequence of </a:t>
            </a:r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seq_X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In this function, we will compute the coordinates of the blocks in bottom-left </a:t>
            </a:r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floorplanning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26B700E-A69F-9262-16B1-6FCDA86E3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C51F332-CB19-4274-B845-4D255EC59AB7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8459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SP_EVAL_ORIG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9B40FB0-FC58-30D7-9ED3-2AA2264895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6100"/>
          <a:stretch/>
        </p:blipFill>
        <p:spPr>
          <a:xfrm>
            <a:off x="1027794" y="1765688"/>
            <a:ext cx="10136411" cy="19195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CE1C58D3-2AE9-3850-CFB1-51EF4737B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C51F332-CB19-4274-B845-4D255EC59AB7}" type="slidenum">
              <a:rPr lang="zh-TW" altLang="en-US" smtClean="0"/>
              <a:t>21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6D200E8D-3842-4493-AB8D-C46128549191}"/>
                  </a:ext>
                </a:extLst>
              </p:cNvPr>
              <p:cNvSpPr txBox="1"/>
              <p:nvPr/>
            </p:nvSpPr>
            <p:spPr>
              <a:xfrm>
                <a:off x="1188050" y="3936815"/>
                <a:ext cx="577633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seq_X</a:t>
                </a:r>
                <a:r>
                  <a:rPr lang="en-US" altLang="zh-TW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:r>
                  <a:rPr lang="en-US" altLang="zh-TW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abdecf</a:t>
                </a:r>
                <a:r>
                  <a:rPr lang="en-US" altLang="zh-TW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n-US" altLang="zh-TW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TW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seq_XRvs</a:t>
                </a:r>
                <a:r>
                  <a:rPr lang="en-US" altLang="zh-TW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:r>
                  <a:rPr lang="en-US" altLang="zh-TW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fcedba</a:t>
                </a:r>
                <a:endParaRPr lang="en-US" altLang="zh-TW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seq_Y</a:t>
                </a:r>
                <a:r>
                  <a:rPr lang="en-US" altLang="zh-TW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:r>
                  <a:rPr lang="en-US" altLang="zh-TW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cbfade</a:t>
                </a:r>
                <a:endParaRPr lang="en-US" altLang="zh-TW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LCS(</a:t>
                </a:r>
                <a:r>
                  <a:rPr lang="en-US" altLang="zh-TW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seq_X</a:t>
                </a:r>
                <a:r>
                  <a:rPr lang="en-US" altLang="zh-TW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altLang="zh-TW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seq_Y</a:t>
                </a:r>
                <a:r>
                  <a:rPr lang="en-US" altLang="zh-TW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) = </a:t>
                </a:r>
                <a:r>
                  <a:rPr lang="en-US" altLang="zh-TW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ade</a:t>
                </a:r>
                <a:endParaRPr lang="en-US" altLang="zh-TW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LCS(</a:t>
                </a:r>
                <a:r>
                  <a:rPr lang="en-US" altLang="zh-TW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seq_XRvs</a:t>
                </a:r>
                <a:r>
                  <a:rPr lang="en-US" altLang="zh-TW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altLang="zh-TW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seq_Y</a:t>
                </a:r>
                <a:r>
                  <a:rPr lang="en-US" altLang="zh-TW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) = </a:t>
                </a:r>
                <a:r>
                  <a:rPr lang="en-US" altLang="zh-TW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cba</a:t>
                </a:r>
                <a:endParaRPr lang="en-US" altLang="zh-TW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sz="2400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xSize</a:t>
                </a:r>
                <a:r>
                  <a:rPr lang="en-US" altLang="zh-TW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:r>
                  <a:rPr lang="en-US" altLang="zh-TW" sz="2400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  <a:r>
                  <a:rPr lang="en-US" altLang="zh-TW" sz="2400" baseline="-25000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altLang="zh-TW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+ w</a:t>
                </a:r>
                <a:r>
                  <a:rPr lang="en-US" altLang="zh-TW" sz="2400" baseline="-25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r>
                  <a:rPr lang="en-US" altLang="zh-TW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+ w</a:t>
                </a:r>
                <a:r>
                  <a:rPr lang="en-US" altLang="zh-TW" sz="2400" baseline="-25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endParaRPr lang="en-US" altLang="zh-TW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sz="2400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ySize</a:t>
                </a:r>
                <a:r>
                  <a:rPr lang="en-US" altLang="zh-TW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:r>
                  <a:rPr lang="en-US" altLang="zh-TW" sz="2400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r>
                  <a:rPr lang="en-US" altLang="zh-TW" sz="2400" baseline="-25000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zh-TW" alt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TW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r>
                  <a:rPr lang="zh-TW" alt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TW" sz="2400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r>
                  <a:rPr lang="en-US" altLang="zh-TW" sz="2400" baseline="-25000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altLang="zh-TW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+ h</a:t>
                </a:r>
                <a:r>
                  <a:rPr lang="en-US" altLang="zh-TW" sz="2400" baseline="-25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en-US" altLang="zh-TW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6D200E8D-3842-4493-AB8D-C46128549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050" y="3936815"/>
                <a:ext cx="5776338" cy="2308324"/>
              </a:xfrm>
              <a:prstGeom prst="rect">
                <a:avLst/>
              </a:prstGeom>
              <a:blipFill>
                <a:blip r:embed="rId4"/>
                <a:stretch>
                  <a:fillRect l="-1478" t="-1852" r="-845" b="-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1EBEC845-35DD-4319-AC85-0D6CB4E66B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6614" y="4401008"/>
            <a:ext cx="2101549" cy="1911252"/>
          </a:xfrm>
          <a:prstGeom prst="rect">
            <a:avLst/>
          </a:prstGeom>
        </p:spPr>
      </p:pic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A565469B-A847-43B2-BBE8-E75B2F15ACB1}"/>
              </a:ext>
            </a:extLst>
          </p:cNvPr>
          <p:cNvCxnSpPr>
            <a:cxnSpLocks/>
          </p:cNvCxnSpPr>
          <p:nvPr/>
        </p:nvCxnSpPr>
        <p:spPr>
          <a:xfrm>
            <a:off x="8593989" y="4335415"/>
            <a:ext cx="1940575" cy="0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40F20A9-1B80-4C3D-963D-708321F2F047}"/>
              </a:ext>
            </a:extLst>
          </p:cNvPr>
          <p:cNvSpPr txBox="1"/>
          <p:nvPr/>
        </p:nvSpPr>
        <p:spPr>
          <a:xfrm>
            <a:off x="9091642" y="3936815"/>
            <a:ext cx="81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xSize</a:t>
            </a:r>
            <a:endParaRPr lang="zh-TW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014F6E51-0D08-4D09-BD82-2DD0BBB31B8D}"/>
              </a:ext>
            </a:extLst>
          </p:cNvPr>
          <p:cNvCxnSpPr>
            <a:cxnSpLocks/>
          </p:cNvCxnSpPr>
          <p:nvPr/>
        </p:nvCxnSpPr>
        <p:spPr>
          <a:xfrm>
            <a:off x="8384452" y="4479641"/>
            <a:ext cx="0" cy="1781932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CFCCE266-6C39-496C-B7AB-F2D343A6E978}"/>
              </a:ext>
            </a:extLst>
          </p:cNvPr>
          <p:cNvSpPr txBox="1"/>
          <p:nvPr/>
        </p:nvSpPr>
        <p:spPr>
          <a:xfrm>
            <a:off x="7619343" y="5157821"/>
            <a:ext cx="81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ySize</a:t>
            </a:r>
            <a:endParaRPr lang="zh-TW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99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SP_EVAL_REV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內容版面配置區 4">
            <a:extLst>
              <a:ext uri="{FF2B5EF4-FFF2-40B4-BE49-F238E27FC236}">
                <a16:creationId xmlns:a16="http://schemas.microsoft.com/office/drawing/2014/main" id="{17C1176F-154B-4DB2-80F0-0CD97E8CE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Theorem 3: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The LCS of sequence pair (</a:t>
            </a:r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seq_XRvs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seq_YRvs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) equals the </a:t>
            </a:r>
            <a:r>
              <a:rPr lang="en-US" altLang="zh-TW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of the floorplan in top-right </a:t>
            </a:r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floorplanning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, where </a:t>
            </a:r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seq_XRvs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seq_YRvs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) denotes the reversed sequence of </a:t>
            </a:r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seq_X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seq_Y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algn="just"/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Theorem 4: The LCS of sequence pair (</a:t>
            </a:r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seq_X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seq_YRvs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) equals the </a:t>
            </a:r>
            <a:r>
              <a:rPr lang="en-US" altLang="zh-TW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of the floorplan in top-right </a:t>
            </a:r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floorplanning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, where </a:t>
            </a:r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seq_YRvs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denotes the reversed sequence of </a:t>
            </a:r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seq_Y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In this function, we will compute the coordinates of the blocks in top-right </a:t>
            </a:r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floorplanning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EB265B8-4285-04E9-FFC9-51B66AD15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C51F332-CB19-4274-B845-4D255EC59AB7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3913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SP_EVAL_REV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79E395F-BF02-91B2-39F0-46815F28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0312"/>
            <a:ext cx="2743200" cy="365125"/>
          </a:xfrm>
        </p:spPr>
        <p:txBody>
          <a:bodyPr/>
          <a:lstStyle/>
          <a:p>
            <a:fld id="{3C51F332-CB19-4274-B845-4D255EC59AB7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D9F6ABF-8419-40FA-A338-E3D7C9D340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757" y="1587246"/>
            <a:ext cx="7754486" cy="238664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E860189-AF79-46E3-B0EA-B99E0EA633E2}"/>
              </a:ext>
            </a:extLst>
          </p:cNvPr>
          <p:cNvSpPr/>
          <p:nvPr/>
        </p:nvSpPr>
        <p:spPr>
          <a:xfrm>
            <a:off x="2743939" y="3288041"/>
            <a:ext cx="6613148" cy="5320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1F6C226-31E2-43C5-B2EB-0B35D642FE4F}"/>
              </a:ext>
            </a:extLst>
          </p:cNvPr>
          <p:cNvSpPr/>
          <p:nvPr/>
        </p:nvSpPr>
        <p:spPr>
          <a:xfrm>
            <a:off x="3973909" y="4610086"/>
            <a:ext cx="4313232" cy="1979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1939976D-6DBF-4C89-AF48-EB1BBC0F785E}"/>
              </a:ext>
            </a:extLst>
          </p:cNvPr>
          <p:cNvCxnSpPr>
            <a:cxnSpLocks/>
          </p:cNvCxnSpPr>
          <p:nvPr/>
        </p:nvCxnSpPr>
        <p:spPr>
          <a:xfrm>
            <a:off x="3973909" y="4458598"/>
            <a:ext cx="4313231" cy="0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1E1489F7-388C-44F0-9814-2A8D1CD35F1F}"/>
              </a:ext>
            </a:extLst>
          </p:cNvPr>
          <p:cNvCxnSpPr>
            <a:cxnSpLocks/>
          </p:cNvCxnSpPr>
          <p:nvPr/>
        </p:nvCxnSpPr>
        <p:spPr>
          <a:xfrm flipH="1">
            <a:off x="8503653" y="4643879"/>
            <a:ext cx="1" cy="1945778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78F70AA-E1D4-48B9-99C8-31199BDFB9C4}"/>
              </a:ext>
            </a:extLst>
          </p:cNvPr>
          <p:cNvSpPr txBox="1"/>
          <p:nvPr/>
        </p:nvSpPr>
        <p:spPr>
          <a:xfrm>
            <a:off x="5766487" y="4092151"/>
            <a:ext cx="81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xSize</a:t>
            </a:r>
            <a:endParaRPr lang="zh-TW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442ACCA-73D0-4A05-8474-105C001EB049}"/>
              </a:ext>
            </a:extLst>
          </p:cNvPr>
          <p:cNvSpPr txBox="1"/>
          <p:nvPr/>
        </p:nvSpPr>
        <p:spPr>
          <a:xfrm>
            <a:off x="8511300" y="5358387"/>
            <a:ext cx="81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ySize</a:t>
            </a:r>
            <a:endParaRPr lang="zh-TW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0F73F5F0-972C-4209-94DB-9ED618DE610A}"/>
              </a:ext>
            </a:extLst>
          </p:cNvPr>
          <p:cNvGrpSpPr/>
          <p:nvPr/>
        </p:nvGrpSpPr>
        <p:grpSpPr>
          <a:xfrm>
            <a:off x="5886870" y="5282749"/>
            <a:ext cx="574268" cy="463613"/>
            <a:chOff x="5485944" y="5497189"/>
            <a:chExt cx="574268" cy="463613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A77EAF7-6421-4EFA-80D4-DF39AC323D62}"/>
                </a:ext>
              </a:extLst>
            </p:cNvPr>
            <p:cNvSpPr/>
            <p:nvPr/>
          </p:nvSpPr>
          <p:spPr>
            <a:xfrm>
              <a:off x="5485944" y="5497189"/>
              <a:ext cx="574268" cy="4636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4F69A833-9E70-4469-8EC2-067B5EAD081F}"/>
                </a:ext>
              </a:extLst>
            </p:cNvPr>
            <p:cNvSpPr txBox="1"/>
            <p:nvPr/>
          </p:nvSpPr>
          <p:spPr>
            <a:xfrm>
              <a:off x="5610685" y="5544329"/>
              <a:ext cx="371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zh-TW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ECBD5198-A08C-43CD-A45A-F570E2842AFE}"/>
              </a:ext>
            </a:extLst>
          </p:cNvPr>
          <p:cNvCxnSpPr>
            <a:cxnSpLocks/>
          </p:cNvCxnSpPr>
          <p:nvPr/>
        </p:nvCxnSpPr>
        <p:spPr>
          <a:xfrm flipH="1">
            <a:off x="6461139" y="5273989"/>
            <a:ext cx="1826001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AAB12082-3B4F-4750-A799-F2507A8AB960}"/>
              </a:ext>
            </a:extLst>
          </p:cNvPr>
          <p:cNvCxnSpPr>
            <a:cxnSpLocks/>
          </p:cNvCxnSpPr>
          <p:nvPr/>
        </p:nvCxnSpPr>
        <p:spPr>
          <a:xfrm>
            <a:off x="6461138" y="4610086"/>
            <a:ext cx="0" cy="663903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451A9D79-3B63-414D-B09B-28F6B2C5D3C8}"/>
              </a:ext>
            </a:extLst>
          </p:cNvPr>
          <p:cNvSpPr txBox="1"/>
          <p:nvPr/>
        </p:nvSpPr>
        <p:spPr>
          <a:xfrm>
            <a:off x="4675879" y="4738182"/>
            <a:ext cx="191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A.coord_slack.y</a:t>
            </a:r>
            <a:endParaRPr lang="zh-TW" altLang="en-US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6CBD9168-DB88-4F19-8ED4-4E02B958EA1F}"/>
              </a:ext>
            </a:extLst>
          </p:cNvPr>
          <p:cNvSpPr txBox="1"/>
          <p:nvPr/>
        </p:nvSpPr>
        <p:spPr>
          <a:xfrm>
            <a:off x="6461138" y="5329889"/>
            <a:ext cx="191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A.coord_slack.x</a:t>
            </a:r>
            <a:endParaRPr lang="zh-TW" altLang="en-US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2B8A07B9-0762-4F58-B81B-6C46E18C1997}"/>
              </a:ext>
            </a:extLst>
          </p:cNvPr>
          <p:cNvCxnSpPr/>
          <p:nvPr/>
        </p:nvCxnSpPr>
        <p:spPr>
          <a:xfrm>
            <a:off x="5782387" y="5282749"/>
            <a:ext cx="0" cy="472373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79749547-0342-4EF3-9890-821706B62967}"/>
              </a:ext>
            </a:extLst>
          </p:cNvPr>
          <p:cNvCxnSpPr>
            <a:cxnSpLocks/>
          </p:cNvCxnSpPr>
          <p:nvPr/>
        </p:nvCxnSpPr>
        <p:spPr>
          <a:xfrm flipH="1">
            <a:off x="5886871" y="5846562"/>
            <a:ext cx="574267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71121948-873C-4021-B22D-1E39111347D3}"/>
              </a:ext>
            </a:extLst>
          </p:cNvPr>
          <p:cNvSpPr txBox="1"/>
          <p:nvPr/>
        </p:nvSpPr>
        <p:spPr>
          <a:xfrm>
            <a:off x="5268067" y="5294587"/>
            <a:ext cx="611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A.h</a:t>
            </a:r>
            <a:endParaRPr lang="zh-TW" altLang="en-US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A5CAA3C3-2179-48C2-BE08-782DEA60B195}"/>
              </a:ext>
            </a:extLst>
          </p:cNvPr>
          <p:cNvSpPr txBox="1"/>
          <p:nvPr/>
        </p:nvSpPr>
        <p:spPr>
          <a:xfrm>
            <a:off x="5891965" y="5848778"/>
            <a:ext cx="611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A.w</a:t>
            </a:r>
            <a:endParaRPr lang="zh-TW" altLang="en-US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A520C28A-F318-47DF-BA62-F337957DD6B9}"/>
              </a:ext>
            </a:extLst>
          </p:cNvPr>
          <p:cNvSpPr/>
          <p:nvPr/>
        </p:nvSpPr>
        <p:spPr>
          <a:xfrm>
            <a:off x="5861127" y="5713358"/>
            <a:ext cx="62861" cy="628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8" name="接點: 弧形 47">
            <a:extLst>
              <a:ext uri="{FF2B5EF4-FFF2-40B4-BE49-F238E27FC236}">
                <a16:creationId xmlns:a16="http://schemas.microsoft.com/office/drawing/2014/main" id="{2151A0ED-F648-4D7C-80E3-0B578940503D}"/>
              </a:ext>
            </a:extLst>
          </p:cNvPr>
          <p:cNvCxnSpPr/>
          <p:nvPr/>
        </p:nvCxnSpPr>
        <p:spPr>
          <a:xfrm rot="5400000">
            <a:off x="5542029" y="5898048"/>
            <a:ext cx="472440" cy="201930"/>
          </a:xfrm>
          <a:prstGeom prst="curvedConnector3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5DCAD475-5880-4BCE-B1D7-B4BCBB836C9E}"/>
              </a:ext>
            </a:extLst>
          </p:cNvPr>
          <p:cNvSpPr txBox="1"/>
          <p:nvPr/>
        </p:nvSpPr>
        <p:spPr>
          <a:xfrm>
            <a:off x="1287753" y="6197397"/>
            <a:ext cx="690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xSize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zh-TW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A.coord_slack.x</a:t>
            </a:r>
            <a:r>
              <a:rPr lang="en-US" altLang="zh-TW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altLang="zh-TW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A.w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TW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ySize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zh-TW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A.coord_slack.y</a:t>
            </a:r>
            <a:r>
              <a:rPr lang="en-US" altLang="zh-TW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altLang="zh-TW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A.h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zh-TW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TW" altLang="en-US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C0C95247-3359-48E6-8C7B-D60449D50071}"/>
              </a:ext>
            </a:extLst>
          </p:cNvPr>
          <p:cNvGrpSpPr/>
          <p:nvPr/>
        </p:nvGrpSpPr>
        <p:grpSpPr>
          <a:xfrm>
            <a:off x="8255709" y="4053899"/>
            <a:ext cx="2374521" cy="646331"/>
            <a:chOff x="8255709" y="4053899"/>
            <a:chExt cx="2374521" cy="646331"/>
          </a:xfrm>
        </p:grpSpPr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51A5C7C1-D0D5-4B46-800A-53F3ECFF1F5E}"/>
                </a:ext>
              </a:extLst>
            </p:cNvPr>
            <p:cNvSpPr/>
            <p:nvPr/>
          </p:nvSpPr>
          <p:spPr>
            <a:xfrm>
              <a:off x="8255709" y="4586376"/>
              <a:ext cx="62861" cy="6286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accent6"/>
                </a:solidFill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ABB97F3F-7DA3-4842-975C-3C56CC989443}"/>
                </a:ext>
              </a:extLst>
            </p:cNvPr>
            <p:cNvSpPr txBox="1"/>
            <p:nvPr/>
          </p:nvSpPr>
          <p:spPr>
            <a:xfrm>
              <a:off x="8318570" y="4053899"/>
              <a:ext cx="2311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(0, 0) of top-right coordinate</a:t>
              </a:r>
              <a:endParaRPr lang="zh-TW" altLang="en-US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左中括弧 4">
            <a:extLst>
              <a:ext uri="{FF2B5EF4-FFF2-40B4-BE49-F238E27FC236}">
                <a16:creationId xmlns:a16="http://schemas.microsoft.com/office/drawing/2014/main" id="{91BF256D-4F3E-4A97-9487-F8296E1DE9BF}"/>
              </a:ext>
            </a:extLst>
          </p:cNvPr>
          <p:cNvSpPr/>
          <p:nvPr/>
        </p:nvSpPr>
        <p:spPr>
          <a:xfrm>
            <a:off x="2048256" y="2188864"/>
            <a:ext cx="115824" cy="761600"/>
          </a:xfrm>
          <a:prstGeom prst="lef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9826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9" grpId="0"/>
      <p:bldP spid="32" grpId="0"/>
      <p:bldP spid="4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4">
            <a:extLst>
              <a:ext uri="{FF2B5EF4-FFF2-40B4-BE49-F238E27FC236}">
                <a16:creationId xmlns:a16="http://schemas.microsoft.com/office/drawing/2014/main" id="{8C900840-CEF0-4E60-86C1-4B456FAD7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90952"/>
          </a:xfrm>
        </p:spPr>
        <p:txBody>
          <a:bodyPr>
            <a:normAutofit/>
          </a:bodyPr>
          <a:lstStyle/>
          <a:p>
            <a:pPr algn="just"/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seq_X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seq_Y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) = (FEDBCA, ABFECD)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Slack computation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CBE2ED0-1CCB-4791-8149-D2098723222E}"/>
              </a:ext>
            </a:extLst>
          </p:cNvPr>
          <p:cNvGrpSpPr/>
          <p:nvPr/>
        </p:nvGrpSpPr>
        <p:grpSpPr>
          <a:xfrm>
            <a:off x="1551277" y="2346092"/>
            <a:ext cx="9054825" cy="4180816"/>
            <a:chOff x="1551277" y="2346092"/>
            <a:chExt cx="9054825" cy="4180816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9F445FA9-748F-4098-9D2E-ADDDB5385BB5}"/>
                </a:ext>
              </a:extLst>
            </p:cNvPr>
            <p:cNvGrpSpPr/>
            <p:nvPr/>
          </p:nvGrpSpPr>
          <p:grpSpPr>
            <a:xfrm>
              <a:off x="1721182" y="2346092"/>
              <a:ext cx="8749636" cy="4139558"/>
              <a:chOff x="1721182" y="2082136"/>
              <a:chExt cx="8749636" cy="4139558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A9C98207-D931-47E9-ABC3-DC9C603E70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1182" y="2218593"/>
                <a:ext cx="8749636" cy="4003101"/>
              </a:xfrm>
              <a:prstGeom prst="rect">
                <a:avLst/>
              </a:prstGeom>
            </p:spPr>
          </p:pic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D8FE8CF-E1E5-4B0D-839E-685E3BEB4A7D}"/>
                  </a:ext>
                </a:extLst>
              </p:cNvPr>
              <p:cNvSpPr/>
              <p:nvPr/>
            </p:nvSpPr>
            <p:spPr>
              <a:xfrm>
                <a:off x="5074920" y="2082136"/>
                <a:ext cx="2042160" cy="74980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DDC6311-D862-4552-A3B6-E1EE4D9E1E9B}"/>
                  </a:ext>
                </a:extLst>
              </p:cNvPr>
              <p:cNvSpPr/>
              <p:nvPr/>
            </p:nvSpPr>
            <p:spPr>
              <a:xfrm>
                <a:off x="5074920" y="5314397"/>
                <a:ext cx="2042160" cy="74980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A660954-41BA-45D3-A351-BAAD4092A2BA}"/>
                  </a:ext>
                </a:extLst>
              </p:cNvPr>
              <p:cNvSpPr/>
              <p:nvPr/>
            </p:nvSpPr>
            <p:spPr>
              <a:xfrm>
                <a:off x="5074920" y="3469749"/>
                <a:ext cx="2042160" cy="749808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24B2D954-D528-48B9-B5EB-1AB067E9BDB5}"/>
                </a:ext>
              </a:extLst>
            </p:cNvPr>
            <p:cNvSpPr txBox="1"/>
            <p:nvPr/>
          </p:nvSpPr>
          <p:spPr>
            <a:xfrm>
              <a:off x="5097780" y="2411779"/>
              <a:ext cx="2133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y_slack</a:t>
              </a:r>
              <a:r>
                <a:rPr lang="en-US" altLang="zh-TW" sz="1600" dirty="0">
                  <a:latin typeface="Arial" panose="020B0604020202020204" pitchFamily="34" charset="0"/>
                  <a:cs typeface="Arial" panose="020B0604020202020204" pitchFamily="34" charset="0"/>
                </a:rPr>
                <a:t> for E = y(</a:t>
              </a:r>
              <a:r>
                <a:rPr lang="en-US" altLang="zh-TW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Etop</a:t>
              </a:r>
              <a:r>
                <a:rPr lang="en-US" altLang="zh-TW" sz="1600" dirty="0">
                  <a:latin typeface="Arial" panose="020B0604020202020204" pitchFamily="34" charset="0"/>
                  <a:cs typeface="Arial" panose="020B0604020202020204" pitchFamily="34" charset="0"/>
                </a:rPr>
                <a:t>) – y(</a:t>
              </a:r>
              <a:r>
                <a:rPr lang="en-US" altLang="zh-TW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Ebottom</a:t>
              </a:r>
              <a:r>
                <a:rPr lang="en-US" altLang="zh-TW" sz="16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TW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AC15372A-4EE7-460E-9265-60772318F58E}"/>
                </a:ext>
              </a:extLst>
            </p:cNvPr>
            <p:cNvSpPr txBox="1"/>
            <p:nvPr/>
          </p:nvSpPr>
          <p:spPr>
            <a:xfrm>
              <a:off x="5196840" y="5660869"/>
              <a:ext cx="2133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x_slack</a:t>
              </a:r>
              <a:r>
                <a:rPr lang="en-US" altLang="zh-TW" sz="1600" dirty="0">
                  <a:latin typeface="Arial" panose="020B0604020202020204" pitchFamily="34" charset="0"/>
                  <a:cs typeface="Arial" panose="020B0604020202020204" pitchFamily="34" charset="0"/>
                </a:rPr>
                <a:t> for A = x(Aright) – x(</a:t>
              </a:r>
              <a:r>
                <a:rPr lang="en-US" altLang="zh-TW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Aleft</a:t>
              </a:r>
              <a:r>
                <a:rPr lang="en-US" altLang="zh-TW" sz="16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TW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A30C463-5439-4770-9F8C-88E2370C75B7}"/>
                </a:ext>
              </a:extLst>
            </p:cNvPr>
            <p:cNvSpPr/>
            <p:nvPr/>
          </p:nvSpPr>
          <p:spPr>
            <a:xfrm>
              <a:off x="1551277" y="5660869"/>
              <a:ext cx="3489022" cy="824781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Bottom-left mode floorplanning</a:t>
              </a:r>
              <a:endParaRPr lang="zh-TW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380790B-6FE1-48CF-AC4C-1C3E6A0A540E}"/>
                </a:ext>
              </a:extLst>
            </p:cNvPr>
            <p:cNvSpPr/>
            <p:nvPr/>
          </p:nvSpPr>
          <p:spPr>
            <a:xfrm>
              <a:off x="7330440" y="5702127"/>
              <a:ext cx="3275662" cy="824781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Top-right mode floorplanning</a:t>
              </a:r>
              <a:endParaRPr lang="zh-TW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D1AD393-D867-C8F0-033B-8086EA1F8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C51F332-CB19-4274-B845-4D255EC59AB7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112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群組 52">
            <a:extLst>
              <a:ext uri="{FF2B5EF4-FFF2-40B4-BE49-F238E27FC236}">
                <a16:creationId xmlns:a16="http://schemas.microsoft.com/office/drawing/2014/main" id="{BB40593A-1E1F-443A-8352-FEC0FD1CE8AD}"/>
              </a:ext>
            </a:extLst>
          </p:cNvPr>
          <p:cNvGrpSpPr/>
          <p:nvPr/>
        </p:nvGrpSpPr>
        <p:grpSpPr>
          <a:xfrm>
            <a:off x="4991676" y="4110320"/>
            <a:ext cx="2059708" cy="1871009"/>
            <a:chOff x="7167993" y="4376963"/>
            <a:chExt cx="1981536" cy="1800000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C93E08AF-5C49-4DD0-A2BC-013737DFB181}"/>
                </a:ext>
              </a:extLst>
            </p:cNvPr>
            <p:cNvSpPr/>
            <p:nvPr/>
          </p:nvSpPr>
          <p:spPr>
            <a:xfrm>
              <a:off x="7959590" y="4377417"/>
              <a:ext cx="1188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588D4F8E-0839-4C2C-BE29-FEB9285B7F37}"/>
                </a:ext>
              </a:extLst>
            </p:cNvPr>
            <p:cNvSpPr/>
            <p:nvPr/>
          </p:nvSpPr>
          <p:spPr>
            <a:xfrm>
              <a:off x="7168446" y="4376963"/>
              <a:ext cx="1980000" cy="180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462F3F7A-127B-4A99-A713-9A7918787007}"/>
                </a:ext>
              </a:extLst>
            </p:cNvPr>
            <p:cNvSpPr/>
            <p:nvPr/>
          </p:nvSpPr>
          <p:spPr>
            <a:xfrm>
              <a:off x="7888697" y="5637507"/>
              <a:ext cx="1260000" cy="5394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33645660-6596-468E-933D-A2934FD6DF61}"/>
                </a:ext>
              </a:extLst>
            </p:cNvPr>
            <p:cNvSpPr/>
            <p:nvPr/>
          </p:nvSpPr>
          <p:spPr>
            <a:xfrm>
              <a:off x="8285940" y="5099684"/>
              <a:ext cx="576000" cy="5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C46C2CC6-DD7D-4BD0-8BA3-4E5FE55A8E4A}"/>
                </a:ext>
              </a:extLst>
            </p:cNvPr>
            <p:cNvSpPr/>
            <p:nvPr/>
          </p:nvSpPr>
          <p:spPr>
            <a:xfrm>
              <a:off x="7167993" y="4377968"/>
              <a:ext cx="468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B9EC271B-E872-4485-BBDE-C2B472B5AEFC}"/>
                </a:ext>
              </a:extLst>
            </p:cNvPr>
            <p:cNvSpPr/>
            <p:nvPr/>
          </p:nvSpPr>
          <p:spPr>
            <a:xfrm>
              <a:off x="8861529" y="5098310"/>
              <a:ext cx="288000" cy="5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E7401D2E-9F51-48C7-8969-974936F7BB86}"/>
                </a:ext>
              </a:extLst>
            </p:cNvPr>
            <p:cNvSpPr/>
            <p:nvPr/>
          </p:nvSpPr>
          <p:spPr>
            <a:xfrm>
              <a:off x="7636046" y="4377624"/>
              <a:ext cx="324000" cy="39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A859A3A5-8EE8-479C-916A-B2F87FF79772}"/>
              </a:ext>
            </a:extLst>
          </p:cNvPr>
          <p:cNvSpPr txBox="1"/>
          <p:nvPr/>
        </p:nvSpPr>
        <p:spPr>
          <a:xfrm>
            <a:off x="6229347" y="5509491"/>
            <a:ext cx="324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0ECC4E39-0F3E-437D-B576-684194CEC969}"/>
              </a:ext>
            </a:extLst>
          </p:cNvPr>
          <p:cNvSpPr txBox="1"/>
          <p:nvPr/>
        </p:nvSpPr>
        <p:spPr>
          <a:xfrm>
            <a:off x="5452780" y="4156792"/>
            <a:ext cx="324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EVAL_SLACK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E7887AA6-8427-2B28-AC10-603B96CEE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3148" y="6356350"/>
            <a:ext cx="400652" cy="365125"/>
          </a:xfrm>
        </p:spPr>
        <p:txBody>
          <a:bodyPr/>
          <a:lstStyle/>
          <a:p>
            <a:fld id="{3C51F332-CB19-4274-B845-4D255EC59AB7}" type="slidenum">
              <a:rPr lang="zh-TW" altLang="en-US" smtClean="0"/>
              <a:t>25</a:t>
            </a:fld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1E15A462-176E-4B38-9591-EC650F2778D1}"/>
              </a:ext>
            </a:extLst>
          </p:cNvPr>
          <p:cNvGrpSpPr/>
          <p:nvPr/>
        </p:nvGrpSpPr>
        <p:grpSpPr>
          <a:xfrm>
            <a:off x="1735305" y="1738975"/>
            <a:ext cx="7878965" cy="1954738"/>
            <a:chOff x="838200" y="1851819"/>
            <a:chExt cx="8753475" cy="217170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7DFD0C12-C63F-4BC3-BADA-7BB38DC9DB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1851819"/>
              <a:ext cx="8753475" cy="217170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9834DC9-A4EF-46C1-B8E8-5B1B1BA85522}"/>
                </a:ext>
              </a:extLst>
            </p:cNvPr>
            <p:cNvSpPr/>
            <p:nvPr/>
          </p:nvSpPr>
          <p:spPr>
            <a:xfrm>
              <a:off x="1459731" y="3224529"/>
              <a:ext cx="7429625" cy="5867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489B58DA-261E-4573-A34E-6D79DCE8BBEF}"/>
              </a:ext>
            </a:extLst>
          </p:cNvPr>
          <p:cNvCxnSpPr>
            <a:cxnSpLocks/>
          </p:cNvCxnSpPr>
          <p:nvPr/>
        </p:nvCxnSpPr>
        <p:spPr>
          <a:xfrm flipH="1">
            <a:off x="1840652" y="4529011"/>
            <a:ext cx="5208718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A5C72656-80B5-451B-80B9-DA0F0BA0CE07}"/>
              </a:ext>
            </a:extLst>
          </p:cNvPr>
          <p:cNvCxnSpPr>
            <a:cxnSpLocks/>
          </p:cNvCxnSpPr>
          <p:nvPr/>
        </p:nvCxnSpPr>
        <p:spPr>
          <a:xfrm flipV="1">
            <a:off x="5737483" y="4110531"/>
            <a:ext cx="0" cy="1843047"/>
          </a:xfrm>
          <a:prstGeom prst="line">
            <a:avLst/>
          </a:prstGeom>
          <a:ln w="28575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554D324C-9BB6-4F2E-A193-7581C7DD5792}"/>
              </a:ext>
            </a:extLst>
          </p:cNvPr>
          <p:cNvCxnSpPr>
            <a:cxnSpLocks/>
          </p:cNvCxnSpPr>
          <p:nvPr/>
        </p:nvCxnSpPr>
        <p:spPr>
          <a:xfrm flipV="1">
            <a:off x="4991676" y="4094277"/>
            <a:ext cx="0" cy="1843046"/>
          </a:xfrm>
          <a:prstGeom prst="line">
            <a:avLst/>
          </a:prstGeom>
          <a:ln w="28575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E1003FF4-1AF4-4339-A67B-EEDDA4E645B7}"/>
              </a:ext>
            </a:extLst>
          </p:cNvPr>
          <p:cNvCxnSpPr>
            <a:cxnSpLocks/>
          </p:cNvCxnSpPr>
          <p:nvPr/>
        </p:nvCxnSpPr>
        <p:spPr>
          <a:xfrm>
            <a:off x="7204046" y="4508656"/>
            <a:ext cx="0" cy="387123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54E23830-2359-498F-972E-D33F748655AC}"/>
              </a:ext>
            </a:extLst>
          </p:cNvPr>
          <p:cNvSpPr txBox="1"/>
          <p:nvPr/>
        </p:nvSpPr>
        <p:spPr>
          <a:xfrm>
            <a:off x="7270086" y="4477997"/>
            <a:ext cx="447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E.ySlack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TW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E.coord_slack.y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zh-TW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E.coord.y</a:t>
            </a:r>
            <a:endParaRPr lang="zh-TW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4980069C-371C-4CAE-B4D1-2C2B665600C6}"/>
              </a:ext>
            </a:extLst>
          </p:cNvPr>
          <p:cNvSpPr txBox="1"/>
          <p:nvPr/>
        </p:nvSpPr>
        <p:spPr>
          <a:xfrm>
            <a:off x="3698698" y="6145649"/>
            <a:ext cx="447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A.xSlack</a:t>
            </a:r>
            <a:r>
              <a:rPr lang="en-US" altLang="zh-TW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TW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A.coord_slack.x</a:t>
            </a:r>
            <a:r>
              <a:rPr lang="en-US" altLang="zh-TW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zh-TW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A.coord.x</a:t>
            </a:r>
            <a:endParaRPr lang="zh-TW" altLang="en-US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3D3F34A7-E24D-47B9-BCD3-49653EE89969}"/>
              </a:ext>
            </a:extLst>
          </p:cNvPr>
          <p:cNvCxnSpPr>
            <a:cxnSpLocks/>
          </p:cNvCxnSpPr>
          <p:nvPr/>
        </p:nvCxnSpPr>
        <p:spPr>
          <a:xfrm flipH="1">
            <a:off x="4991677" y="6075938"/>
            <a:ext cx="749135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橢圓 102">
            <a:extLst>
              <a:ext uri="{FF2B5EF4-FFF2-40B4-BE49-F238E27FC236}">
                <a16:creationId xmlns:a16="http://schemas.microsoft.com/office/drawing/2014/main" id="{8C1D62CD-D8C9-4882-B2AE-17DE85C11045}"/>
              </a:ext>
            </a:extLst>
          </p:cNvPr>
          <p:cNvSpPr/>
          <p:nvPr/>
        </p:nvSpPr>
        <p:spPr>
          <a:xfrm>
            <a:off x="5453906" y="4490394"/>
            <a:ext cx="62861" cy="628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橢圓 104">
            <a:extLst>
              <a:ext uri="{FF2B5EF4-FFF2-40B4-BE49-F238E27FC236}">
                <a16:creationId xmlns:a16="http://schemas.microsoft.com/office/drawing/2014/main" id="{6BBBAC61-4FB9-49D0-A393-D81EBEE8BE44}"/>
              </a:ext>
            </a:extLst>
          </p:cNvPr>
          <p:cNvSpPr/>
          <p:nvPr/>
        </p:nvSpPr>
        <p:spPr>
          <a:xfrm>
            <a:off x="5703032" y="5938790"/>
            <a:ext cx="62861" cy="628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橢圓 105">
            <a:extLst>
              <a:ext uri="{FF2B5EF4-FFF2-40B4-BE49-F238E27FC236}">
                <a16:creationId xmlns:a16="http://schemas.microsoft.com/office/drawing/2014/main" id="{17628E64-87A3-45AF-B3D3-AC0F21228FB7}"/>
              </a:ext>
            </a:extLst>
          </p:cNvPr>
          <p:cNvSpPr/>
          <p:nvPr/>
        </p:nvSpPr>
        <p:spPr>
          <a:xfrm>
            <a:off x="4966886" y="5941577"/>
            <a:ext cx="62861" cy="628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1" name="直線接點 110">
            <a:extLst>
              <a:ext uri="{FF2B5EF4-FFF2-40B4-BE49-F238E27FC236}">
                <a16:creationId xmlns:a16="http://schemas.microsoft.com/office/drawing/2014/main" id="{276822B2-02F6-42B9-A811-0B878D91AED5}"/>
              </a:ext>
            </a:extLst>
          </p:cNvPr>
          <p:cNvCxnSpPr>
            <a:cxnSpLocks/>
          </p:cNvCxnSpPr>
          <p:nvPr/>
        </p:nvCxnSpPr>
        <p:spPr>
          <a:xfrm flipH="1">
            <a:off x="1840652" y="4853495"/>
            <a:ext cx="5208717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0A73CAE7-0D40-4F89-809F-2F0301AEC705}"/>
              </a:ext>
            </a:extLst>
          </p:cNvPr>
          <p:cNvGrpSpPr/>
          <p:nvPr/>
        </p:nvGrpSpPr>
        <p:grpSpPr>
          <a:xfrm>
            <a:off x="1840652" y="4098453"/>
            <a:ext cx="2058584" cy="1871009"/>
            <a:chOff x="7167991" y="4376963"/>
            <a:chExt cx="1980455" cy="1800000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0D4D229B-4E01-4D51-8434-38ED4F67846D}"/>
                </a:ext>
              </a:extLst>
            </p:cNvPr>
            <p:cNvSpPr/>
            <p:nvPr/>
          </p:nvSpPr>
          <p:spPr>
            <a:xfrm>
              <a:off x="7959590" y="4377417"/>
              <a:ext cx="1188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3077C521-0514-4571-A57D-05B115FB4E2D}"/>
                </a:ext>
              </a:extLst>
            </p:cNvPr>
            <p:cNvSpPr/>
            <p:nvPr/>
          </p:nvSpPr>
          <p:spPr>
            <a:xfrm>
              <a:off x="7168446" y="4376963"/>
              <a:ext cx="1980000" cy="180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2EF7A4FF-D1F4-40FC-B9E0-45C7FEF8A966}"/>
                </a:ext>
              </a:extLst>
            </p:cNvPr>
            <p:cNvSpPr/>
            <p:nvPr/>
          </p:nvSpPr>
          <p:spPr>
            <a:xfrm>
              <a:off x="7168446" y="5637507"/>
              <a:ext cx="1260000" cy="5394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0A89A8C2-A314-403F-B7F2-EB713823D43A}"/>
                </a:ext>
              </a:extLst>
            </p:cNvPr>
            <p:cNvSpPr/>
            <p:nvPr/>
          </p:nvSpPr>
          <p:spPr>
            <a:xfrm>
              <a:off x="7167991" y="5099684"/>
              <a:ext cx="576000" cy="5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682CACDB-FF1D-4250-90E7-AB73D13BE82E}"/>
                </a:ext>
              </a:extLst>
            </p:cNvPr>
            <p:cNvSpPr/>
            <p:nvPr/>
          </p:nvSpPr>
          <p:spPr>
            <a:xfrm>
              <a:off x="7167993" y="4377968"/>
              <a:ext cx="468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DC9B1875-388F-43A9-81AD-DF3A82C27933}"/>
                </a:ext>
              </a:extLst>
            </p:cNvPr>
            <p:cNvSpPr/>
            <p:nvPr/>
          </p:nvSpPr>
          <p:spPr>
            <a:xfrm>
              <a:off x="7742975" y="5098310"/>
              <a:ext cx="288000" cy="5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B995DAB7-4066-4172-A8B0-67619F4BC2B9}"/>
                </a:ext>
              </a:extLst>
            </p:cNvPr>
            <p:cNvSpPr/>
            <p:nvPr/>
          </p:nvSpPr>
          <p:spPr>
            <a:xfrm>
              <a:off x="7636046" y="4702012"/>
              <a:ext cx="324000" cy="39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2761A260-2E42-4F60-AF27-7A2075CA83B1}"/>
              </a:ext>
            </a:extLst>
          </p:cNvPr>
          <p:cNvSpPr txBox="1"/>
          <p:nvPr/>
        </p:nvSpPr>
        <p:spPr>
          <a:xfrm>
            <a:off x="2333528" y="5497961"/>
            <a:ext cx="324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748DAA0-F5F8-43FE-8447-207B18740387}"/>
              </a:ext>
            </a:extLst>
          </p:cNvPr>
          <p:cNvSpPr txBox="1"/>
          <p:nvPr/>
        </p:nvSpPr>
        <p:spPr>
          <a:xfrm>
            <a:off x="2337496" y="4096495"/>
            <a:ext cx="324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橢圓 71">
            <a:extLst>
              <a:ext uri="{FF2B5EF4-FFF2-40B4-BE49-F238E27FC236}">
                <a16:creationId xmlns:a16="http://schemas.microsoft.com/office/drawing/2014/main" id="{3074B679-9050-42BA-83AF-16A087D756F4}"/>
              </a:ext>
            </a:extLst>
          </p:cNvPr>
          <p:cNvSpPr/>
          <p:nvPr/>
        </p:nvSpPr>
        <p:spPr>
          <a:xfrm>
            <a:off x="5449729" y="4818540"/>
            <a:ext cx="62861" cy="628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96363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9D6EEC-474E-EBF1-4FD5-210D21E37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Select_Move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3BDEF44-1E28-1F20-BEB7-1D8B171542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94188" y="2109437"/>
            <a:ext cx="8397775" cy="3887859"/>
          </a:xfrm>
          <a:ln w="3175">
            <a:solidFill>
              <a:schemeClr val="tx1"/>
            </a:solidFill>
          </a:ln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2208F3-BE70-B4D9-477E-85C74FA54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C51F332-CB19-4274-B845-4D255EC59AB7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79013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DFDAC775-3564-A395-30B2-C8CB4CD69EE3}"/>
              </a:ext>
            </a:extLst>
          </p:cNvPr>
          <p:cNvSpPr/>
          <p:nvPr/>
        </p:nvSpPr>
        <p:spPr>
          <a:xfrm>
            <a:off x="9205918" y="4829002"/>
            <a:ext cx="1800000" cy="1440000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FDAC775-3564-A395-30B2-C8CB4CD69EE3}"/>
              </a:ext>
            </a:extLst>
          </p:cNvPr>
          <p:cNvSpPr/>
          <p:nvPr/>
        </p:nvSpPr>
        <p:spPr>
          <a:xfrm>
            <a:off x="9204592" y="1817164"/>
            <a:ext cx="1800000" cy="1800000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FDAC775-3564-A395-30B2-C8CB4CD69EE3}"/>
              </a:ext>
            </a:extLst>
          </p:cNvPr>
          <p:cNvSpPr/>
          <p:nvPr/>
        </p:nvSpPr>
        <p:spPr>
          <a:xfrm>
            <a:off x="9928639" y="1816519"/>
            <a:ext cx="36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C4A6442-7959-17B6-7B0C-FE16054CA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Move 1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使整體空間密集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6CDAAD-F446-AD94-8E20-52A9E5795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C51F332-CB19-4274-B845-4D255EC59AB7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FDAC775-3564-A395-30B2-C8CB4CD69EE3}"/>
              </a:ext>
            </a:extLst>
          </p:cNvPr>
          <p:cNvSpPr/>
          <p:nvPr/>
        </p:nvSpPr>
        <p:spPr>
          <a:xfrm>
            <a:off x="9206804" y="4828323"/>
            <a:ext cx="36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FDAC775-3564-A395-30B2-C8CB4CD69EE3}"/>
              </a:ext>
            </a:extLst>
          </p:cNvPr>
          <p:cNvSpPr/>
          <p:nvPr/>
        </p:nvSpPr>
        <p:spPr>
          <a:xfrm>
            <a:off x="9207655" y="5548323"/>
            <a:ext cx="36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FDAC775-3564-A395-30B2-C8CB4CD69EE3}"/>
              </a:ext>
            </a:extLst>
          </p:cNvPr>
          <p:cNvSpPr/>
          <p:nvPr/>
        </p:nvSpPr>
        <p:spPr>
          <a:xfrm>
            <a:off x="9565387" y="5188323"/>
            <a:ext cx="144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FDAC775-3564-A395-30B2-C8CB4CD69EE3}"/>
              </a:ext>
            </a:extLst>
          </p:cNvPr>
          <p:cNvSpPr/>
          <p:nvPr/>
        </p:nvSpPr>
        <p:spPr>
          <a:xfrm>
            <a:off x="9567314" y="4828323"/>
            <a:ext cx="360000" cy="36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/>
          <p:cNvCxnSpPr/>
          <p:nvPr/>
        </p:nvCxnSpPr>
        <p:spPr>
          <a:xfrm flipV="1">
            <a:off x="10284592" y="2315265"/>
            <a:ext cx="720000" cy="3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10164403" y="2003764"/>
            <a:ext cx="1022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slack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大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FDAC775-3564-A395-30B2-C8CB4CD69EE3}"/>
              </a:ext>
            </a:extLst>
          </p:cNvPr>
          <p:cNvSpPr/>
          <p:nvPr/>
        </p:nvSpPr>
        <p:spPr>
          <a:xfrm>
            <a:off x="9203175" y="2176519"/>
            <a:ext cx="36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FDAC775-3564-A395-30B2-C8CB4CD69EE3}"/>
              </a:ext>
            </a:extLst>
          </p:cNvPr>
          <p:cNvSpPr/>
          <p:nvPr/>
        </p:nvSpPr>
        <p:spPr>
          <a:xfrm>
            <a:off x="9204026" y="2896519"/>
            <a:ext cx="36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FDAC775-3564-A395-30B2-C8CB4CD69EE3}"/>
              </a:ext>
            </a:extLst>
          </p:cNvPr>
          <p:cNvSpPr/>
          <p:nvPr/>
        </p:nvSpPr>
        <p:spPr>
          <a:xfrm>
            <a:off x="9565387" y="2536519"/>
            <a:ext cx="144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FDAC775-3564-A395-30B2-C8CB4CD69EE3}"/>
              </a:ext>
            </a:extLst>
          </p:cNvPr>
          <p:cNvSpPr/>
          <p:nvPr/>
        </p:nvSpPr>
        <p:spPr>
          <a:xfrm>
            <a:off x="9563685" y="2176519"/>
            <a:ext cx="360000" cy="36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FDAC775-3564-A395-30B2-C8CB4CD69EE3}"/>
              </a:ext>
            </a:extLst>
          </p:cNvPr>
          <p:cNvSpPr/>
          <p:nvPr/>
        </p:nvSpPr>
        <p:spPr>
          <a:xfrm>
            <a:off x="9928639" y="1816519"/>
            <a:ext cx="360000" cy="72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FDAC775-3564-A395-30B2-C8CB4CD69EE3}"/>
              </a:ext>
            </a:extLst>
          </p:cNvPr>
          <p:cNvSpPr/>
          <p:nvPr/>
        </p:nvSpPr>
        <p:spPr>
          <a:xfrm>
            <a:off x="9928165" y="4828323"/>
            <a:ext cx="720000" cy="36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9720834" y="2001455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√</a:t>
            </a:r>
          </a:p>
        </p:txBody>
      </p:sp>
      <p:sp>
        <p:nvSpPr>
          <p:cNvPr id="35" name="文字方塊 34"/>
          <p:cNvSpPr txBox="1"/>
          <p:nvPr/>
        </p:nvSpPr>
        <p:spPr>
          <a:xfrm>
            <a:off x="8982648" y="239817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√</a:t>
            </a:r>
          </a:p>
        </p:txBody>
      </p:sp>
      <p:sp>
        <p:nvSpPr>
          <p:cNvPr id="36" name="文字方塊 35"/>
          <p:cNvSpPr txBox="1"/>
          <p:nvPr/>
        </p:nvSpPr>
        <p:spPr>
          <a:xfrm>
            <a:off x="9351223" y="216927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√</a:t>
            </a:r>
          </a:p>
        </p:txBody>
      </p:sp>
      <p:sp>
        <p:nvSpPr>
          <p:cNvPr id="37" name="文字方塊 36"/>
          <p:cNvSpPr txBox="1"/>
          <p:nvPr/>
        </p:nvSpPr>
        <p:spPr>
          <a:xfrm>
            <a:off x="8282271" y="1456519"/>
            <a:ext cx="85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8282271" y="4111952"/>
            <a:ext cx="85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After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未提供說明。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37" y="2398171"/>
            <a:ext cx="6407422" cy="2980360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文字方塊 29"/>
          <p:cNvSpPr txBox="1"/>
          <p:nvPr/>
        </p:nvSpPr>
        <p:spPr>
          <a:xfrm>
            <a:off x="9005804" y="30671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58843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1" grpId="0" animBg="1"/>
      <p:bldP spid="34" grpId="0"/>
      <p:bldP spid="35" grpId="0"/>
      <p:bldP spid="36" grpId="0"/>
      <p:bldP spid="3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文字方塊 83"/>
          <p:cNvSpPr txBox="1"/>
          <p:nvPr/>
        </p:nvSpPr>
        <p:spPr>
          <a:xfrm>
            <a:off x="10491514" y="2902472"/>
            <a:ext cx="1022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slack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大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F060B2C-DDC1-4253-8CCB-0B74C0757BC2}"/>
              </a:ext>
            </a:extLst>
          </p:cNvPr>
          <p:cNvSpPr/>
          <p:nvPr/>
        </p:nvSpPr>
        <p:spPr>
          <a:xfrm>
            <a:off x="9355315" y="1589826"/>
            <a:ext cx="1980000" cy="180000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C7B71DF-0E60-1B2C-045D-107EC3FAF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Move 2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使整體空間密集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7B44D3-CA56-39C7-F442-1D0128C6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C51F332-CB19-4274-B845-4D255EC59AB7}" type="slidenum">
              <a:rPr lang="zh-TW" altLang="en-US" smtClean="0"/>
              <a:t>28</a:t>
            </a:fld>
            <a:endParaRPr lang="zh-TW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0A018EA8-FB61-4E4B-8B7A-6417A9690A47}"/>
              </a:ext>
            </a:extLst>
          </p:cNvPr>
          <p:cNvSpPr/>
          <p:nvPr/>
        </p:nvSpPr>
        <p:spPr>
          <a:xfrm>
            <a:off x="10146459" y="1590280"/>
            <a:ext cx="1188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5E7A2A2D-72C6-40BC-8A2E-B8BEEB78386B}"/>
              </a:ext>
            </a:extLst>
          </p:cNvPr>
          <p:cNvSpPr/>
          <p:nvPr/>
        </p:nvSpPr>
        <p:spPr>
          <a:xfrm>
            <a:off x="9355315" y="2850370"/>
            <a:ext cx="1260000" cy="539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0C98A6D-E153-4AC4-87AE-80B8ADAE13A4}"/>
              </a:ext>
            </a:extLst>
          </p:cNvPr>
          <p:cNvSpPr/>
          <p:nvPr/>
        </p:nvSpPr>
        <p:spPr>
          <a:xfrm>
            <a:off x="9354860" y="2312547"/>
            <a:ext cx="684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7440BC6D-F00B-4D44-96EE-916E96A9F1CB}"/>
              </a:ext>
            </a:extLst>
          </p:cNvPr>
          <p:cNvSpPr/>
          <p:nvPr/>
        </p:nvSpPr>
        <p:spPr>
          <a:xfrm>
            <a:off x="10038704" y="2311173"/>
            <a:ext cx="1008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63C46D4-91EA-4FFF-94EA-BE87CD1D8F04}"/>
              </a:ext>
            </a:extLst>
          </p:cNvPr>
          <p:cNvSpPr/>
          <p:nvPr/>
        </p:nvSpPr>
        <p:spPr>
          <a:xfrm>
            <a:off x="9822915" y="1914875"/>
            <a:ext cx="324000" cy="39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0A018EA8-FB61-4E4B-8B7A-6417A9690A47}"/>
              </a:ext>
            </a:extLst>
          </p:cNvPr>
          <p:cNvSpPr/>
          <p:nvPr/>
        </p:nvSpPr>
        <p:spPr>
          <a:xfrm>
            <a:off x="9678372" y="4175644"/>
            <a:ext cx="1188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4F060B2C-DDC1-4253-8CCB-0B74C0757BC2}"/>
              </a:ext>
            </a:extLst>
          </p:cNvPr>
          <p:cNvSpPr/>
          <p:nvPr/>
        </p:nvSpPr>
        <p:spPr>
          <a:xfrm>
            <a:off x="9355315" y="4175189"/>
            <a:ext cx="1728001" cy="198158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E7A2A2D-72C6-40BC-8A2E-B8BEEB78386B}"/>
              </a:ext>
            </a:extLst>
          </p:cNvPr>
          <p:cNvSpPr/>
          <p:nvPr/>
        </p:nvSpPr>
        <p:spPr>
          <a:xfrm>
            <a:off x="9355315" y="5435734"/>
            <a:ext cx="1260000" cy="539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0C98A6D-E153-4AC4-87AE-80B8ADAE13A4}"/>
              </a:ext>
            </a:extLst>
          </p:cNvPr>
          <p:cNvSpPr/>
          <p:nvPr/>
        </p:nvSpPr>
        <p:spPr>
          <a:xfrm>
            <a:off x="9354860" y="4897911"/>
            <a:ext cx="684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7440BC6D-F00B-4D44-96EE-916E96A9F1CB}"/>
              </a:ext>
            </a:extLst>
          </p:cNvPr>
          <p:cNvSpPr/>
          <p:nvPr/>
        </p:nvSpPr>
        <p:spPr>
          <a:xfrm>
            <a:off x="10038704" y="4896537"/>
            <a:ext cx="1008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663C46D4-91EA-4FFF-94EA-BE87CD1D8F04}"/>
              </a:ext>
            </a:extLst>
          </p:cNvPr>
          <p:cNvSpPr/>
          <p:nvPr/>
        </p:nvSpPr>
        <p:spPr>
          <a:xfrm>
            <a:off x="9354828" y="4500239"/>
            <a:ext cx="324000" cy="39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1E63919C-CA2F-42E3-ADF1-3D7E61799785}"/>
              </a:ext>
            </a:extLst>
          </p:cNvPr>
          <p:cNvSpPr/>
          <p:nvPr/>
        </p:nvSpPr>
        <p:spPr>
          <a:xfrm>
            <a:off x="10615316" y="5436777"/>
            <a:ext cx="468000" cy="72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79" name="Picture 2" descr="未提供說明。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55" y="1543008"/>
            <a:ext cx="6237395" cy="4644000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文字方塊 79"/>
          <p:cNvSpPr txBox="1"/>
          <p:nvPr/>
        </p:nvSpPr>
        <p:spPr>
          <a:xfrm>
            <a:off x="9202088" y="180638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√</a:t>
            </a:r>
          </a:p>
        </p:txBody>
      </p:sp>
      <p:sp>
        <p:nvSpPr>
          <p:cNvPr id="81" name="文字方塊 80"/>
          <p:cNvSpPr txBox="1"/>
          <p:nvPr/>
        </p:nvSpPr>
        <p:spPr>
          <a:xfrm>
            <a:off x="10340039" y="181437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√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1E63919C-CA2F-42E3-ADF1-3D7E61799785}"/>
              </a:ext>
            </a:extLst>
          </p:cNvPr>
          <p:cNvSpPr/>
          <p:nvPr/>
        </p:nvSpPr>
        <p:spPr>
          <a:xfrm>
            <a:off x="9356276" y="1590280"/>
            <a:ext cx="468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83" name="直線單箭頭接點 82"/>
          <p:cNvCxnSpPr/>
          <p:nvPr/>
        </p:nvCxnSpPr>
        <p:spPr>
          <a:xfrm flipV="1">
            <a:off x="10615315" y="3162743"/>
            <a:ext cx="720000" cy="3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文字方塊 85"/>
          <p:cNvSpPr txBox="1"/>
          <p:nvPr/>
        </p:nvSpPr>
        <p:spPr>
          <a:xfrm>
            <a:off x="8282271" y="1456519"/>
            <a:ext cx="85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8282271" y="4111952"/>
            <a:ext cx="85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After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1E63919C-CA2F-42E3-ADF1-3D7E61799785}"/>
              </a:ext>
            </a:extLst>
          </p:cNvPr>
          <p:cNvSpPr/>
          <p:nvPr/>
        </p:nvSpPr>
        <p:spPr>
          <a:xfrm>
            <a:off x="9355873" y="1590030"/>
            <a:ext cx="468000" cy="72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6" name="直線單箭頭接點 25"/>
          <p:cNvCxnSpPr/>
          <p:nvPr/>
        </p:nvCxnSpPr>
        <p:spPr>
          <a:xfrm flipV="1">
            <a:off x="11046704" y="2606190"/>
            <a:ext cx="287755" cy="3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9982231" y="1589826"/>
            <a:ext cx="0" cy="3311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70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0" grpId="0"/>
      <p:bldP spid="81" grpId="0"/>
      <p:bldP spid="8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Problem Formulation 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Study 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Structure 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chart</a:t>
            </a: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Pseudo code </a:t>
            </a: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Potential Challenges &amp; Future Work 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Registration for the Contest  </a:t>
            </a:r>
            <a:endParaRPr lang="zh-TW" altLang="en-US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D38C3AC-7536-0AFA-E043-1CAD7CA38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C51F332-CB19-4274-B845-4D255EC59AB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928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 64">
            <a:extLst>
              <a:ext uri="{FF2B5EF4-FFF2-40B4-BE49-F238E27FC236}">
                <a16:creationId xmlns:a16="http://schemas.microsoft.com/office/drawing/2014/main" id="{1E63919C-CA2F-42E3-ADF1-3D7E61799785}"/>
              </a:ext>
            </a:extLst>
          </p:cNvPr>
          <p:cNvSpPr/>
          <p:nvPr/>
        </p:nvSpPr>
        <p:spPr>
          <a:xfrm>
            <a:off x="9333817" y="1590831"/>
            <a:ext cx="468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4D64513-D62D-5A94-C873-D8A41C32F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Move 3 –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增加整體空間彈性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0293EE-2440-3CF2-DE4E-0C7BF36B4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C51F332-CB19-4274-B845-4D255EC59AB7}" type="slidenum">
              <a:rPr lang="zh-TW" altLang="en-US" smtClean="0"/>
              <a:t>29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8" y="1959374"/>
            <a:ext cx="6508819" cy="399292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1" name="矩形 60">
            <a:extLst>
              <a:ext uri="{FF2B5EF4-FFF2-40B4-BE49-F238E27FC236}">
                <a16:creationId xmlns:a16="http://schemas.microsoft.com/office/drawing/2014/main" id="{4F060B2C-DDC1-4253-8CCB-0B74C0757BC2}"/>
              </a:ext>
            </a:extLst>
          </p:cNvPr>
          <p:cNvSpPr/>
          <p:nvPr/>
        </p:nvSpPr>
        <p:spPr>
          <a:xfrm>
            <a:off x="9334270" y="1589826"/>
            <a:ext cx="1980000" cy="180000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A018EA8-FB61-4E4B-8B7A-6417A9690A47}"/>
              </a:ext>
            </a:extLst>
          </p:cNvPr>
          <p:cNvSpPr/>
          <p:nvPr/>
        </p:nvSpPr>
        <p:spPr>
          <a:xfrm>
            <a:off x="10125414" y="1590280"/>
            <a:ext cx="1188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5E7A2A2D-72C6-40BC-8A2E-B8BEEB78386B}"/>
              </a:ext>
            </a:extLst>
          </p:cNvPr>
          <p:cNvSpPr/>
          <p:nvPr/>
        </p:nvSpPr>
        <p:spPr>
          <a:xfrm>
            <a:off x="9334270" y="2850370"/>
            <a:ext cx="1260000" cy="539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30C98A6D-E153-4AC4-87AE-80B8ADAE13A4}"/>
              </a:ext>
            </a:extLst>
          </p:cNvPr>
          <p:cNvSpPr/>
          <p:nvPr/>
        </p:nvSpPr>
        <p:spPr>
          <a:xfrm>
            <a:off x="9333815" y="2312547"/>
            <a:ext cx="684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7440BC6D-F00B-4D44-96EE-916E96A9F1CB}"/>
              </a:ext>
            </a:extLst>
          </p:cNvPr>
          <p:cNvSpPr/>
          <p:nvPr/>
        </p:nvSpPr>
        <p:spPr>
          <a:xfrm>
            <a:off x="10017659" y="2311173"/>
            <a:ext cx="1008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663C46D4-91EA-4FFF-94EA-BE87CD1D8F04}"/>
              </a:ext>
            </a:extLst>
          </p:cNvPr>
          <p:cNvSpPr/>
          <p:nvPr/>
        </p:nvSpPr>
        <p:spPr>
          <a:xfrm>
            <a:off x="9801870" y="1914875"/>
            <a:ext cx="324000" cy="39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E7A2A2D-72C6-40BC-8A2E-B8BEEB78386B}"/>
              </a:ext>
            </a:extLst>
          </p:cNvPr>
          <p:cNvSpPr/>
          <p:nvPr/>
        </p:nvSpPr>
        <p:spPr>
          <a:xfrm>
            <a:off x="9334270" y="5423395"/>
            <a:ext cx="1260000" cy="539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30C98A6D-E153-4AC4-87AE-80B8ADAE13A4}"/>
              </a:ext>
            </a:extLst>
          </p:cNvPr>
          <p:cNvSpPr/>
          <p:nvPr/>
        </p:nvSpPr>
        <p:spPr>
          <a:xfrm>
            <a:off x="9333815" y="4885572"/>
            <a:ext cx="684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7440BC6D-F00B-4D44-96EE-916E96A9F1CB}"/>
              </a:ext>
            </a:extLst>
          </p:cNvPr>
          <p:cNvSpPr/>
          <p:nvPr/>
        </p:nvSpPr>
        <p:spPr>
          <a:xfrm>
            <a:off x="10017659" y="4884198"/>
            <a:ext cx="1008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4F060B2C-DDC1-4253-8CCB-0B74C0757BC2}"/>
              </a:ext>
            </a:extLst>
          </p:cNvPr>
          <p:cNvSpPr/>
          <p:nvPr/>
        </p:nvSpPr>
        <p:spPr>
          <a:xfrm>
            <a:off x="9334270" y="4162851"/>
            <a:ext cx="2232032" cy="180000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0A018EA8-FB61-4E4B-8B7A-6417A9690A47}"/>
              </a:ext>
            </a:extLst>
          </p:cNvPr>
          <p:cNvSpPr/>
          <p:nvPr/>
        </p:nvSpPr>
        <p:spPr>
          <a:xfrm>
            <a:off x="10378302" y="4161128"/>
            <a:ext cx="1188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5E7A2A2D-72C6-40BC-8A2E-B8BEEB78386B}"/>
              </a:ext>
            </a:extLst>
          </p:cNvPr>
          <p:cNvSpPr/>
          <p:nvPr/>
        </p:nvSpPr>
        <p:spPr>
          <a:xfrm>
            <a:off x="9334270" y="5423395"/>
            <a:ext cx="1260000" cy="539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30C98A6D-E153-4AC4-87AE-80B8ADAE13A4}"/>
              </a:ext>
            </a:extLst>
          </p:cNvPr>
          <p:cNvSpPr/>
          <p:nvPr/>
        </p:nvSpPr>
        <p:spPr>
          <a:xfrm>
            <a:off x="9333815" y="4885572"/>
            <a:ext cx="684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7440BC6D-F00B-4D44-96EE-916E96A9F1CB}"/>
              </a:ext>
            </a:extLst>
          </p:cNvPr>
          <p:cNvSpPr/>
          <p:nvPr/>
        </p:nvSpPr>
        <p:spPr>
          <a:xfrm>
            <a:off x="10017659" y="4884198"/>
            <a:ext cx="1008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663C46D4-91EA-4FFF-94EA-BE87CD1D8F04}"/>
              </a:ext>
            </a:extLst>
          </p:cNvPr>
          <p:cNvSpPr/>
          <p:nvPr/>
        </p:nvSpPr>
        <p:spPr>
          <a:xfrm>
            <a:off x="10053815" y="4486663"/>
            <a:ext cx="324000" cy="39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1E63919C-CA2F-42E3-ADF1-3D7E61799785}"/>
              </a:ext>
            </a:extLst>
          </p:cNvPr>
          <p:cNvSpPr/>
          <p:nvPr/>
        </p:nvSpPr>
        <p:spPr>
          <a:xfrm rot="5400000">
            <a:off x="9459815" y="4289900"/>
            <a:ext cx="468000" cy="72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9186817" y="181669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√</a:t>
            </a:r>
          </a:p>
        </p:txBody>
      </p:sp>
      <p:sp>
        <p:nvSpPr>
          <p:cNvPr id="83" name="文字方塊 82"/>
          <p:cNvSpPr txBox="1"/>
          <p:nvPr/>
        </p:nvSpPr>
        <p:spPr>
          <a:xfrm>
            <a:off x="10335114" y="181491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√</a:t>
            </a:r>
          </a:p>
        </p:txBody>
      </p:sp>
      <p:sp>
        <p:nvSpPr>
          <p:cNvPr id="84" name="文字方塊 83"/>
          <p:cNvSpPr txBox="1"/>
          <p:nvPr/>
        </p:nvSpPr>
        <p:spPr>
          <a:xfrm>
            <a:off x="9265194" y="241490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√</a:t>
            </a:r>
          </a:p>
        </p:txBody>
      </p:sp>
      <p:sp>
        <p:nvSpPr>
          <p:cNvPr id="85" name="文字方塊 84"/>
          <p:cNvSpPr txBox="1"/>
          <p:nvPr/>
        </p:nvSpPr>
        <p:spPr>
          <a:xfrm>
            <a:off x="10125414" y="24019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√</a:t>
            </a:r>
          </a:p>
        </p:txBody>
      </p:sp>
      <p:sp>
        <p:nvSpPr>
          <p:cNvPr id="86" name="文字方塊 85"/>
          <p:cNvSpPr txBox="1"/>
          <p:nvPr/>
        </p:nvSpPr>
        <p:spPr>
          <a:xfrm>
            <a:off x="9582870" y="295026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√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1E63919C-CA2F-42E3-ADF1-3D7E61799785}"/>
              </a:ext>
            </a:extLst>
          </p:cNvPr>
          <p:cNvSpPr/>
          <p:nvPr/>
        </p:nvSpPr>
        <p:spPr>
          <a:xfrm>
            <a:off x="9334375" y="1590280"/>
            <a:ext cx="468000" cy="72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8" name="文字方塊 87"/>
          <p:cNvSpPr txBox="1"/>
          <p:nvPr/>
        </p:nvSpPr>
        <p:spPr>
          <a:xfrm>
            <a:off x="8282271" y="1456519"/>
            <a:ext cx="85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8282271" y="4111952"/>
            <a:ext cx="85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After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9333815" y="743614"/>
            <a:ext cx="19795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設定執行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個</a:t>
            </a:r>
            <a:endParaRPr lang="en-US" altLang="zh-TW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algn="ctr"/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module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後停止</a:t>
            </a:r>
          </a:p>
        </p:txBody>
      </p:sp>
      <p:cxnSp>
        <p:nvCxnSpPr>
          <p:cNvPr id="31" name="直線單箭頭接點 30"/>
          <p:cNvCxnSpPr/>
          <p:nvPr/>
        </p:nvCxnSpPr>
        <p:spPr>
          <a:xfrm flipV="1">
            <a:off x="10597899" y="3162743"/>
            <a:ext cx="720000" cy="3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V="1">
            <a:off x="11029288" y="2606190"/>
            <a:ext cx="287755" cy="3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V="1">
            <a:off x="9964815" y="1589826"/>
            <a:ext cx="0" cy="3311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9964424" y="1592469"/>
            <a:ext cx="174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zh-TW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11086071" y="2329191"/>
            <a:ext cx="174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zh-TW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0868156" y="2927836"/>
            <a:ext cx="174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zh-TW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23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  <p:bldP spid="84" grpId="0"/>
      <p:bldP spid="85" grpId="0"/>
      <p:bldP spid="86" grpId="0"/>
      <p:bldP spid="87" grpId="0" animBg="1"/>
      <p:bldP spid="34" grpId="0"/>
      <p:bldP spid="35" grpId="0"/>
      <p:bldP spid="3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字方塊 35"/>
          <p:cNvSpPr txBox="1"/>
          <p:nvPr/>
        </p:nvSpPr>
        <p:spPr>
          <a:xfrm>
            <a:off x="8074646" y="5300320"/>
            <a:ext cx="36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DF607BF-4B92-1F3D-1D83-63C4E90E6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Move 4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減少整體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連線長度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6B5DFED-A366-6367-657E-91ABCD1EF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971" y="1507808"/>
            <a:ext cx="7388057" cy="295361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D99259-489C-CB28-BAA1-9A84BA571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C51F332-CB19-4274-B845-4D255EC59AB7}" type="slidenum">
              <a:rPr lang="zh-TW" altLang="en-US" smtClean="0"/>
              <a:t>30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FDAC775-3564-A395-30B2-C8CB4CD69EE3}"/>
              </a:ext>
            </a:extLst>
          </p:cNvPr>
          <p:cNvSpPr/>
          <p:nvPr/>
        </p:nvSpPr>
        <p:spPr>
          <a:xfrm>
            <a:off x="3138930" y="5999267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FDAC775-3564-A395-30B2-C8CB4CD69EE3}"/>
              </a:ext>
            </a:extLst>
          </p:cNvPr>
          <p:cNvSpPr/>
          <p:nvPr/>
        </p:nvSpPr>
        <p:spPr>
          <a:xfrm>
            <a:off x="5427345" y="5389379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FDAC775-3564-A395-30B2-C8CB4CD69EE3}"/>
              </a:ext>
            </a:extLst>
          </p:cNvPr>
          <p:cNvSpPr/>
          <p:nvPr/>
        </p:nvSpPr>
        <p:spPr>
          <a:xfrm>
            <a:off x="4158719" y="4674955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FDAC775-3564-A395-30B2-C8CB4CD69EE3}"/>
              </a:ext>
            </a:extLst>
          </p:cNvPr>
          <p:cNvSpPr/>
          <p:nvPr/>
        </p:nvSpPr>
        <p:spPr>
          <a:xfrm>
            <a:off x="4158719" y="5389379"/>
            <a:ext cx="360000" cy="36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2679907" y="6304245"/>
            <a:ext cx="677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(0,0)</a:t>
            </a:r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690037" y="4956913"/>
            <a:ext cx="677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(3,2)</a:t>
            </a:r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947721" y="5668616"/>
            <a:ext cx="677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(6,1)</a:t>
            </a:r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788240" y="5734243"/>
            <a:ext cx="677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(3,1)</a:t>
            </a:r>
            <a:endParaRPr lang="zh-TW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直線接點 14"/>
          <p:cNvCxnSpPr>
            <a:stCxn id="9" idx="2"/>
            <a:endCxn id="10" idx="0"/>
          </p:cNvCxnSpPr>
          <p:nvPr/>
        </p:nvCxnSpPr>
        <p:spPr>
          <a:xfrm>
            <a:off x="4338719" y="5034955"/>
            <a:ext cx="0" cy="35442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8" idx="1"/>
            <a:endCxn id="10" idx="3"/>
          </p:cNvCxnSpPr>
          <p:nvPr/>
        </p:nvCxnSpPr>
        <p:spPr>
          <a:xfrm flipH="1">
            <a:off x="4518719" y="5569379"/>
            <a:ext cx="90862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10" idx="1"/>
            <a:endCxn id="7" idx="3"/>
          </p:cNvCxnSpPr>
          <p:nvPr/>
        </p:nvCxnSpPr>
        <p:spPr>
          <a:xfrm flipH="1">
            <a:off x="3498930" y="5569379"/>
            <a:ext cx="659789" cy="60988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4144373" y="5385296"/>
            <a:ext cx="397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4140120" y="4665623"/>
            <a:ext cx="397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3917589" y="4519561"/>
            <a:ext cx="831669" cy="138521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FDAC775-3564-A395-30B2-C8CB4CD69EE3}"/>
              </a:ext>
            </a:extLst>
          </p:cNvPr>
          <p:cNvSpPr/>
          <p:nvPr/>
        </p:nvSpPr>
        <p:spPr>
          <a:xfrm>
            <a:off x="7720456" y="5309205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FDAC775-3564-A395-30B2-C8CB4CD69EE3}"/>
              </a:ext>
            </a:extLst>
          </p:cNvPr>
          <p:cNvSpPr/>
          <p:nvPr/>
        </p:nvSpPr>
        <p:spPr>
          <a:xfrm>
            <a:off x="8081223" y="5308616"/>
            <a:ext cx="360000" cy="36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7253983" y="5651730"/>
            <a:ext cx="677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(3,2)</a:t>
            </a:r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7735828" y="5652024"/>
            <a:ext cx="677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(3,3)</a:t>
            </a:r>
            <a:endParaRPr lang="zh-TW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7725237" y="5300320"/>
            <a:ext cx="36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62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3" grpId="0"/>
      <p:bldP spid="26" grpId="0"/>
      <p:bldP spid="27" grpId="0"/>
      <p:bldP spid="28" grpId="0" animBg="1"/>
      <p:bldP spid="30" grpId="0" animBg="1"/>
      <p:bldP spid="31" grpId="0" animBg="1"/>
      <p:bldP spid="32" grpId="0"/>
      <p:bldP spid="33" grpId="0"/>
      <p:bldP spid="3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25FB13-3CD6-51E3-F82A-18A4CF237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Move 5 –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符合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fixed-outline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限制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06B567-F8A9-D8B0-1B7C-511857572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C51F332-CB19-4274-B845-4D255EC59AB7}" type="slidenum">
              <a:rPr lang="zh-TW" altLang="en-US" smtClean="0"/>
              <a:t>31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90" y="1735288"/>
            <a:ext cx="7094964" cy="462106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4" name="矩形 73">
            <a:extLst>
              <a:ext uri="{FF2B5EF4-FFF2-40B4-BE49-F238E27FC236}">
                <a16:creationId xmlns:a16="http://schemas.microsoft.com/office/drawing/2014/main" id="{4F060B2C-DDC1-4253-8CCB-0B74C0757BC2}"/>
              </a:ext>
            </a:extLst>
          </p:cNvPr>
          <p:cNvSpPr/>
          <p:nvPr/>
        </p:nvSpPr>
        <p:spPr>
          <a:xfrm>
            <a:off x="9481589" y="1959940"/>
            <a:ext cx="1980000" cy="180000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0A018EA8-FB61-4E4B-8B7A-6417A9690A47}"/>
              </a:ext>
            </a:extLst>
          </p:cNvPr>
          <p:cNvSpPr/>
          <p:nvPr/>
        </p:nvSpPr>
        <p:spPr>
          <a:xfrm>
            <a:off x="10272733" y="1960394"/>
            <a:ext cx="1188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5E7A2A2D-72C6-40BC-8A2E-B8BEEB78386B}"/>
              </a:ext>
            </a:extLst>
          </p:cNvPr>
          <p:cNvSpPr/>
          <p:nvPr/>
        </p:nvSpPr>
        <p:spPr>
          <a:xfrm>
            <a:off x="9481589" y="3220484"/>
            <a:ext cx="1260000" cy="539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30C98A6D-E153-4AC4-87AE-80B8ADAE13A4}"/>
              </a:ext>
            </a:extLst>
          </p:cNvPr>
          <p:cNvSpPr/>
          <p:nvPr/>
        </p:nvSpPr>
        <p:spPr>
          <a:xfrm>
            <a:off x="9481134" y="2682661"/>
            <a:ext cx="684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1E63919C-CA2F-42E3-ADF1-3D7E61799785}"/>
              </a:ext>
            </a:extLst>
          </p:cNvPr>
          <p:cNvSpPr/>
          <p:nvPr/>
        </p:nvSpPr>
        <p:spPr>
          <a:xfrm>
            <a:off x="9479775" y="1959584"/>
            <a:ext cx="468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7440BC6D-F00B-4D44-96EE-916E96A9F1CB}"/>
              </a:ext>
            </a:extLst>
          </p:cNvPr>
          <p:cNvSpPr/>
          <p:nvPr/>
        </p:nvSpPr>
        <p:spPr>
          <a:xfrm>
            <a:off x="10164978" y="2681287"/>
            <a:ext cx="1008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663C46D4-91EA-4FFF-94EA-BE87CD1D8F04}"/>
              </a:ext>
            </a:extLst>
          </p:cNvPr>
          <p:cNvSpPr/>
          <p:nvPr/>
        </p:nvSpPr>
        <p:spPr>
          <a:xfrm>
            <a:off x="9949189" y="2284989"/>
            <a:ext cx="324000" cy="39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5E7A2A2D-72C6-40BC-8A2E-B8BEEB78386B}"/>
              </a:ext>
            </a:extLst>
          </p:cNvPr>
          <p:cNvSpPr/>
          <p:nvPr/>
        </p:nvSpPr>
        <p:spPr>
          <a:xfrm>
            <a:off x="9490298" y="5866810"/>
            <a:ext cx="1260000" cy="539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30C98A6D-E153-4AC4-87AE-80B8ADAE13A4}"/>
              </a:ext>
            </a:extLst>
          </p:cNvPr>
          <p:cNvSpPr/>
          <p:nvPr/>
        </p:nvSpPr>
        <p:spPr>
          <a:xfrm>
            <a:off x="9489843" y="5328987"/>
            <a:ext cx="684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7440BC6D-F00B-4D44-96EE-916E96A9F1CB}"/>
              </a:ext>
            </a:extLst>
          </p:cNvPr>
          <p:cNvSpPr/>
          <p:nvPr/>
        </p:nvSpPr>
        <p:spPr>
          <a:xfrm>
            <a:off x="10173687" y="5327613"/>
            <a:ext cx="1008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4F060B2C-DDC1-4253-8CCB-0B74C0757BC2}"/>
              </a:ext>
            </a:extLst>
          </p:cNvPr>
          <p:cNvSpPr/>
          <p:nvPr/>
        </p:nvSpPr>
        <p:spPr>
          <a:xfrm>
            <a:off x="9490298" y="4205774"/>
            <a:ext cx="1692000" cy="220049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0A018EA8-FB61-4E4B-8B7A-6417A9690A47}"/>
              </a:ext>
            </a:extLst>
          </p:cNvPr>
          <p:cNvSpPr/>
          <p:nvPr/>
        </p:nvSpPr>
        <p:spPr>
          <a:xfrm>
            <a:off x="9957845" y="4603868"/>
            <a:ext cx="1188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5E7A2A2D-72C6-40BC-8A2E-B8BEEB78386B}"/>
              </a:ext>
            </a:extLst>
          </p:cNvPr>
          <p:cNvSpPr/>
          <p:nvPr/>
        </p:nvSpPr>
        <p:spPr>
          <a:xfrm>
            <a:off x="9490298" y="5866810"/>
            <a:ext cx="1260000" cy="539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30C98A6D-E153-4AC4-87AE-80B8ADAE13A4}"/>
              </a:ext>
            </a:extLst>
          </p:cNvPr>
          <p:cNvSpPr/>
          <p:nvPr/>
        </p:nvSpPr>
        <p:spPr>
          <a:xfrm>
            <a:off x="9489843" y="5323545"/>
            <a:ext cx="684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7440BC6D-F00B-4D44-96EE-916E96A9F1CB}"/>
              </a:ext>
            </a:extLst>
          </p:cNvPr>
          <p:cNvSpPr/>
          <p:nvPr/>
        </p:nvSpPr>
        <p:spPr>
          <a:xfrm>
            <a:off x="10173687" y="5327613"/>
            <a:ext cx="1008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663C46D4-91EA-4FFF-94EA-BE87CD1D8F04}"/>
              </a:ext>
            </a:extLst>
          </p:cNvPr>
          <p:cNvSpPr/>
          <p:nvPr/>
        </p:nvSpPr>
        <p:spPr>
          <a:xfrm>
            <a:off x="9489843" y="4929243"/>
            <a:ext cx="324000" cy="39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E63919C-CA2F-42E3-ADF1-3D7E61799785}"/>
              </a:ext>
            </a:extLst>
          </p:cNvPr>
          <p:cNvSpPr/>
          <p:nvPr/>
        </p:nvSpPr>
        <p:spPr>
          <a:xfrm>
            <a:off x="9489845" y="4205774"/>
            <a:ext cx="468000" cy="72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3" name="文字方塊 92"/>
          <p:cNvSpPr txBox="1"/>
          <p:nvPr/>
        </p:nvSpPr>
        <p:spPr>
          <a:xfrm>
            <a:off x="8282271" y="1456519"/>
            <a:ext cx="85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8282271" y="4111952"/>
            <a:ext cx="85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After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5" name="直線單箭頭接點 94"/>
          <p:cNvCxnSpPr/>
          <p:nvPr/>
        </p:nvCxnSpPr>
        <p:spPr>
          <a:xfrm flipV="1">
            <a:off x="11194075" y="1776472"/>
            <a:ext cx="288000" cy="3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文字方塊 95"/>
          <p:cNvSpPr txBox="1"/>
          <p:nvPr/>
        </p:nvSpPr>
        <p:spPr>
          <a:xfrm>
            <a:off x="10741589" y="1112240"/>
            <a:ext cx="118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err="1">
                <a:latin typeface="Arial" panose="020B0604020202020204" pitchFamily="34" charset="0"/>
                <a:cs typeface="Arial" panose="020B0604020202020204" pitchFamily="34" charset="0"/>
              </a:rPr>
              <a:t>x_excessive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1E63919C-CA2F-42E3-ADF1-3D7E61799785}"/>
              </a:ext>
            </a:extLst>
          </p:cNvPr>
          <p:cNvSpPr/>
          <p:nvPr/>
        </p:nvSpPr>
        <p:spPr>
          <a:xfrm>
            <a:off x="9480616" y="1958180"/>
            <a:ext cx="468000" cy="72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9813843" y="2202322"/>
            <a:ext cx="606490" cy="5598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單箭頭接點 29"/>
          <p:cNvCxnSpPr>
            <a:endCxn id="80" idx="0"/>
          </p:cNvCxnSpPr>
          <p:nvPr/>
        </p:nvCxnSpPr>
        <p:spPr>
          <a:xfrm>
            <a:off x="10111189" y="1956195"/>
            <a:ext cx="0" cy="3287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9317263" y="2150795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√</a:t>
            </a:r>
          </a:p>
        </p:txBody>
      </p:sp>
      <p:sp>
        <p:nvSpPr>
          <p:cNvPr id="37" name="文字方塊 36"/>
          <p:cNvSpPr txBox="1"/>
          <p:nvPr/>
        </p:nvSpPr>
        <p:spPr>
          <a:xfrm>
            <a:off x="10465560" y="214901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√</a:t>
            </a:r>
          </a:p>
        </p:txBody>
      </p:sp>
      <p:sp>
        <p:nvSpPr>
          <p:cNvPr id="38" name="文字方塊 37"/>
          <p:cNvSpPr txBox="1"/>
          <p:nvPr/>
        </p:nvSpPr>
        <p:spPr>
          <a:xfrm>
            <a:off x="9710653" y="231461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√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DFDAC775-3564-A395-30B2-C8CB4CD69EE3}"/>
              </a:ext>
            </a:extLst>
          </p:cNvPr>
          <p:cNvSpPr/>
          <p:nvPr/>
        </p:nvSpPr>
        <p:spPr>
          <a:xfrm>
            <a:off x="9480946" y="1420552"/>
            <a:ext cx="1692000" cy="2340000"/>
          </a:xfrm>
          <a:prstGeom prst="rect">
            <a:avLst/>
          </a:prstGeom>
          <a:noFill/>
          <a:ln w="127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DFDAC775-3564-A395-30B2-C8CB4CD69EE3}"/>
              </a:ext>
            </a:extLst>
          </p:cNvPr>
          <p:cNvSpPr/>
          <p:nvPr/>
        </p:nvSpPr>
        <p:spPr>
          <a:xfrm>
            <a:off x="9491469" y="4066266"/>
            <a:ext cx="1692000" cy="2340000"/>
          </a:xfrm>
          <a:prstGeom prst="rect">
            <a:avLst/>
          </a:prstGeom>
          <a:noFill/>
          <a:ln w="127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8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102" grpId="0" animBg="1"/>
      <p:bldP spid="7" grpId="0" animBg="1"/>
      <p:bldP spid="36" grpId="0"/>
      <p:bldP spid="37" grpId="0"/>
      <p:bldP spid="3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55D3BC-A4F3-DAA7-AAE6-EBEC49B43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Is_Movable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7FEF8B3-B0A1-1115-61BA-EBB75EB04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51362"/>
          <a:stretch/>
        </p:blipFill>
        <p:spPr>
          <a:xfrm>
            <a:off x="1388310" y="2568468"/>
            <a:ext cx="9415379" cy="2705554"/>
          </a:xfrm>
          <a:ln w="3175">
            <a:solidFill>
              <a:schemeClr val="tx1"/>
            </a:solidFill>
          </a:ln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7907E0-CB4D-FA8D-EFD7-03255FD56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C51F332-CB19-4274-B845-4D255EC59AB7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86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CB6388FD-E59A-A606-13AC-EE3F17BA4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Flow chart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EEC5863-1696-3743-0F26-32915782E2F3}"/>
              </a:ext>
            </a:extLst>
          </p:cNvPr>
          <p:cNvSpPr txBox="1"/>
          <p:nvPr/>
        </p:nvSpPr>
        <p:spPr>
          <a:xfrm>
            <a:off x="838200" y="1690688"/>
            <a:ext cx="9544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write_file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1FC18DF-0C7B-F20A-F089-9E4E9FF6B4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63" r="68168" b="63146"/>
          <a:stretch/>
        </p:blipFill>
        <p:spPr>
          <a:xfrm>
            <a:off x="4510356" y="898704"/>
            <a:ext cx="2434974" cy="5759653"/>
          </a:xfrm>
          <a:prstGeom prst="rect">
            <a:avLst/>
          </a:prstGeom>
        </p:spPr>
      </p:pic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C6B7B863-C4AC-57DA-8369-B69C7DC06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C51F332-CB19-4274-B845-4D255EC59AB7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691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Formulation 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Study 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Structure 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chart</a:t>
            </a: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Pseudo code </a:t>
            </a: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Potential Challenges &amp; Future Work 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Registration for the Contest  </a:t>
            </a:r>
            <a:endParaRPr lang="zh-TW" altLang="en-US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9A0784C-CFD0-40B0-AAB3-E08B0FB55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C51F332-CB19-4274-B845-4D255EC59AB7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767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Potential Challenges &amp; Future Work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zh-TW" altLang="en-US" sz="24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克服</a:t>
            </a:r>
            <a:r>
              <a:rPr lang="en-US" altLang="zh-TW" sz="24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Fixed-outline</a:t>
            </a:r>
            <a:r>
              <a:rPr lang="zh-TW" altLang="en-US" sz="24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的限制</a:t>
            </a:r>
            <a:endParaRPr lang="en-US" altLang="zh-TW" sz="24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algn="just"/>
            <a:endParaRPr lang="en-US" altLang="zh-TW" sz="24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zh-TW" altLang="en-US" sz="24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設計動態調整</a:t>
            </a:r>
            <a:r>
              <a:rPr lang="en-US" altLang="zh-TW" sz="24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Move 5</a:t>
            </a:r>
            <a:r>
              <a:rPr lang="zh-TW" altLang="en-US" sz="24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的機率，越後面的回合機率要越高，為了符合</a:t>
            </a:r>
            <a:r>
              <a:rPr lang="en-US" altLang="zh-TW" sz="24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fixed-outline</a:t>
            </a:r>
            <a:r>
              <a:rPr lang="zh-TW" altLang="en-US" sz="24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的限制</a:t>
            </a:r>
            <a:endParaRPr lang="en-US" altLang="zh-TW" sz="24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zh-TW" altLang="en-US" sz="24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動態調整</a:t>
            </a:r>
            <a:r>
              <a:rPr lang="en-US" altLang="zh-TW" sz="24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cost function</a:t>
            </a:r>
            <a:r>
              <a:rPr lang="zh-TW" altLang="en-US" sz="24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權重，回合數越高，</a:t>
            </a:r>
            <a:r>
              <a:rPr lang="en-US" altLang="zh-TW" sz="24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fixed-outline</a:t>
            </a:r>
            <a:r>
              <a:rPr lang="zh-TW" altLang="en-US" sz="24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的權重要越高</a:t>
            </a:r>
            <a:endParaRPr lang="en-US" altLang="zh-TW" sz="24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altLang="zh-TW" sz="24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altLang="zh-TW" sz="24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altLang="zh-TW" sz="24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Fixed module</a:t>
            </a:r>
            <a:r>
              <a:rPr lang="zh-TW" altLang="en-US" sz="24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擺放</a:t>
            </a:r>
            <a:endParaRPr lang="en-US" altLang="zh-TW" sz="24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98179C98-DC5C-A37D-B69D-3E47CA30C491}"/>
                  </a:ext>
                </a:extLst>
              </p:cNvPr>
              <p:cNvSpPr txBox="1"/>
              <p:nvPr/>
            </p:nvSpPr>
            <p:spPr>
              <a:xfrm>
                <a:off x="1785292" y="4088475"/>
                <a:ext cx="7779591" cy="46166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cost = </a:t>
                </a:r>
                <a:r>
                  <a:rPr lang="en-US" altLang="zh-TW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 *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 max{H-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sz="2400" b="0" i="0" smtClean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TW" sz="2400" b="0" i="0" smtClean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,0} + max{W-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sz="2400" i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W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TW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,0} ) </a:t>
                </a:r>
                <a:r>
                  <a:rPr lang="en-US" altLang="zh-TW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+ B * (HPWL)</a:t>
                </a:r>
                <a:endParaRPr lang="zh-TW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98179C98-DC5C-A37D-B69D-3E47CA30C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292" y="4088475"/>
                <a:ext cx="7779591" cy="461665"/>
              </a:xfrm>
              <a:prstGeom prst="rect">
                <a:avLst/>
              </a:prstGeom>
              <a:blipFill>
                <a:blip r:embed="rId3"/>
                <a:stretch>
                  <a:fillRect l="-1253" t="-9211" r="-235" b="-30263"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投影片編號版面配置區 21">
            <a:extLst>
              <a:ext uri="{FF2B5EF4-FFF2-40B4-BE49-F238E27FC236}">
                <a16:creationId xmlns:a16="http://schemas.microsoft.com/office/drawing/2014/main" id="{3DE73347-B1E6-E9B2-B57C-C580F994A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C51F332-CB19-4274-B845-4D255EC59AB7}" type="slidenum">
              <a:rPr lang="zh-TW" altLang="en-US" smtClean="0"/>
              <a:t>35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1119" y="4826758"/>
            <a:ext cx="4701467" cy="189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16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字方塊 21"/>
          <p:cNvSpPr txBox="1"/>
          <p:nvPr/>
        </p:nvSpPr>
        <p:spPr>
          <a:xfrm>
            <a:off x="6392615" y="5501251"/>
            <a:ext cx="813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A=16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Potential Challenges &amp; Future Work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altLang="zh-TW" sz="24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Overlapping</a:t>
            </a:r>
            <a:r>
              <a:rPr lang="zh-TW" altLang="en-US" sz="24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的問題，使用</a:t>
            </a:r>
            <a:r>
              <a:rPr lang="en-US" altLang="zh-TW" sz="2400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Check_legal</a:t>
            </a:r>
            <a:r>
              <a:rPr lang="en-US" altLang="zh-TW" sz="24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F332-CB19-4274-B845-4D255EC59AB7}" type="slidenum">
              <a:rPr lang="zh-TW" altLang="en-US" smtClean="0"/>
              <a:t>36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AC1B809-6C5A-1CB1-2026-7A31F04CCF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520"/>
          <a:stretch/>
        </p:blipFill>
        <p:spPr>
          <a:xfrm>
            <a:off x="2846687" y="2551640"/>
            <a:ext cx="6239764" cy="171347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FDAC775-3564-A395-30B2-C8CB4CD69EE3}"/>
              </a:ext>
            </a:extLst>
          </p:cNvPr>
          <p:cNvSpPr/>
          <p:nvPr/>
        </p:nvSpPr>
        <p:spPr>
          <a:xfrm>
            <a:off x="7332645" y="4437463"/>
            <a:ext cx="1440000" cy="2160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FDAC775-3564-A395-30B2-C8CB4CD69EE3}"/>
              </a:ext>
            </a:extLst>
          </p:cNvPr>
          <p:cNvSpPr/>
          <p:nvPr/>
        </p:nvSpPr>
        <p:spPr>
          <a:xfrm>
            <a:off x="6252645" y="4797463"/>
            <a:ext cx="1440000" cy="18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FDAC775-3564-A395-30B2-C8CB4CD69EE3}"/>
              </a:ext>
            </a:extLst>
          </p:cNvPr>
          <p:cNvSpPr/>
          <p:nvPr/>
        </p:nvSpPr>
        <p:spPr>
          <a:xfrm>
            <a:off x="7332645" y="4797463"/>
            <a:ext cx="360000" cy="180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>
            <a:off x="6235500" y="6660713"/>
            <a:ext cx="144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6174540" y="4797463"/>
            <a:ext cx="0" cy="18000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5736380" y="5467548"/>
            <a:ext cx="58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680545" y="6598977"/>
            <a:ext cx="58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直線接點 14"/>
          <p:cNvCxnSpPr/>
          <p:nvPr/>
        </p:nvCxnSpPr>
        <p:spPr>
          <a:xfrm>
            <a:off x="6261411" y="4799008"/>
            <a:ext cx="1080000" cy="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6261411" y="6586693"/>
            <a:ext cx="1440000" cy="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6261411" y="4781251"/>
            <a:ext cx="0" cy="182520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H="1">
            <a:off x="7341411" y="4781251"/>
            <a:ext cx="8197" cy="144000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7701411" y="6228824"/>
            <a:ext cx="0" cy="37800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7322667" y="6221251"/>
            <a:ext cx="397329" cy="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3009604" y="4783440"/>
            <a:ext cx="2030179" cy="175432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矩形面積：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20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模組面積：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16 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重疊面積：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16 + 5 &gt; 20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判斷不合法</a:t>
            </a:r>
            <a:endParaRPr lang="en-US" altLang="zh-TW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But….</a:t>
            </a:r>
          </a:p>
        </p:txBody>
      </p:sp>
      <p:cxnSp>
        <p:nvCxnSpPr>
          <p:cNvPr id="25" name="直線接點 24"/>
          <p:cNvCxnSpPr/>
          <p:nvPr/>
        </p:nvCxnSpPr>
        <p:spPr>
          <a:xfrm>
            <a:off x="8775898" y="4417143"/>
            <a:ext cx="0" cy="218880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7691498" y="6591211"/>
            <a:ext cx="1080000" cy="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7331544" y="4437463"/>
            <a:ext cx="1440000" cy="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7335898" y="4417143"/>
            <a:ext cx="0" cy="108000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7695898" y="5525943"/>
            <a:ext cx="0" cy="108000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7317233" y="5511543"/>
            <a:ext cx="397329" cy="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21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6" grpId="0" animBg="1"/>
      <p:bldP spid="7" grpId="0" animBg="1"/>
      <p:bldP spid="8" grpId="0" animBg="1"/>
      <p:bldP spid="11" grpId="0"/>
      <p:bldP spid="12" grpId="0"/>
      <p:bldP spid="2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Formulation 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Study 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Structure 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chart</a:t>
            </a: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Pseudo code </a:t>
            </a: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Potential Challenges &amp; Future Work 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Registration for the Contest  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447D33-A4C3-1B9D-226A-D1ACE4664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C51F332-CB19-4274-B845-4D255EC59AB7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06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Registration for the Contest  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6978F84-56AD-0500-3EB4-1BA79AD60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C51F332-CB19-4274-B845-4D255EC59AB7}" type="slidenum">
              <a:rPr lang="zh-TW" altLang="en-US" smtClean="0"/>
              <a:t>38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850" y="1522966"/>
            <a:ext cx="7658300" cy="483338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701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Problem Formulation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87483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Floorplanning</a:t>
            </a:r>
            <a:r>
              <a:rPr lang="en-US" altLang="zh-TW" sz="24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z="24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在 </a:t>
            </a:r>
            <a:r>
              <a:rPr lang="en-US" altLang="zh-TW" sz="24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VLSI design </a:t>
            </a:r>
            <a:r>
              <a:rPr lang="zh-TW" altLang="en-US" sz="24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的重要性增加</a:t>
            </a:r>
            <a:endParaRPr lang="en-US" altLang="zh-TW" sz="24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4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目的：在給定的晶片和模組資訊下，建構一個固定輪廓的</a:t>
            </a:r>
            <a:r>
              <a:rPr lang="en-US" altLang="zh-TW" sz="2400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floorplanning</a:t>
            </a:r>
            <a:r>
              <a:rPr lang="zh-TW" altLang="en-US" sz="24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，並決定</a:t>
            </a:r>
            <a:r>
              <a:rPr lang="en-US" altLang="zh-TW" sz="24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soft modules</a:t>
            </a:r>
            <a:r>
              <a:rPr lang="zh-TW" altLang="en-US" sz="24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的所有形狀和位置</a:t>
            </a:r>
            <a:endParaRPr lang="en-US" altLang="zh-TW" sz="24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目標：優化</a:t>
            </a:r>
            <a:r>
              <a:rPr lang="en-US" altLang="zh-TW" sz="24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total half-perimeter wirelength(HPWL)</a:t>
            </a: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限制：</a:t>
            </a:r>
            <a:r>
              <a:rPr lang="en-US" altLang="zh-TW" sz="24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soft modules</a:t>
            </a:r>
            <a:r>
              <a:rPr lang="zh-TW" altLang="en-US" sz="24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的外形限制和位置限制</a:t>
            </a:r>
            <a:endParaRPr lang="en-US" altLang="zh-TW" sz="24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228600" lvl="1">
              <a:lnSpc>
                <a:spcPct val="150000"/>
              </a:lnSpc>
              <a:spcBef>
                <a:spcPts val="1000"/>
              </a:spcBef>
            </a:pPr>
            <a:r>
              <a:rPr lang="zh-TW" altLang="en-US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限制：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fixed-outline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和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fixed-modules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的限制       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C9EDD3-2493-A942-8ED5-347650BA1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C51F332-CB19-4274-B845-4D255EC59AB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968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A80F59-9E4A-E34D-D1F6-49A72D43A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0035" y="3108913"/>
            <a:ext cx="3491929" cy="64017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TW" sz="5400" dirty="0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zh-TW" alt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AF4E77-FFB5-57F3-6C8E-7238DB1B2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F332-CB19-4274-B845-4D255EC59AB7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668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Formulation 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Case Study 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Structure 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chart</a:t>
            </a: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Pseudo code </a:t>
            </a: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Potential Challenges &amp; Future Work 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Registration for the Contest  </a:t>
            </a:r>
            <a:endParaRPr lang="zh-TW" altLang="en-US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5D624D3-733C-4D89-D8CA-C9C913E8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C51F332-CB19-4274-B845-4D255EC59AB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089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Case Study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5"/>
            <a:ext cx="10720227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TW" sz="24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[1] S. N. Adya and I. L. Markov, “Fixed-outline floorplanning: enabling hierarchical design,” IEEE Trans. on Very Large Scale Integration Systems, 11(6), pp. 1120–1135, December 2003 10</a:t>
            </a:r>
          </a:p>
          <a:p>
            <a:pPr marL="0" indent="0">
              <a:buNone/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演算法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TW" sz="24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altLang="zh-TW" sz="24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[2] X. Tang, R. Tian, and D. F. Wong, “Fast evaluation of sequence pair</a:t>
            </a:r>
            <a:r>
              <a:rPr lang="zh-TW" altLang="en-US" sz="24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24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in block placement by longest common subsequence computation,” in</a:t>
            </a:r>
            <a:r>
              <a:rPr lang="zh-TW" altLang="en-US" sz="24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24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Proc. DATE 2000, pp. 106–111</a:t>
            </a:r>
          </a:p>
          <a:p>
            <a:pPr marL="0" indent="0">
              <a:buNone/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TW" sz="24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sequence pair </a:t>
            </a:r>
            <a:r>
              <a:rPr lang="zh-TW" altLang="en-US" sz="24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定理</a:t>
            </a:r>
            <a:endParaRPr lang="en-US" altLang="zh-TW" sz="24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406BF2-1CBD-AA70-0A08-CF14EBAB2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C51F332-CB19-4274-B845-4D255EC59AB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7543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Formulation 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Study 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Data Structure 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chart</a:t>
            </a: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Pseudo code </a:t>
            </a: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Potential Challenges &amp; Future Work 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Registration for the Contest  </a:t>
            </a:r>
            <a:endParaRPr lang="zh-TW" altLang="en-US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5569D08-5A5E-8724-FBB1-EB8B2A6F3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C51F332-CB19-4274-B845-4D255EC59AB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415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38231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Data Structure 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9B3F4F83-403D-4B85-9B56-1EEE40D33511}"/>
              </a:ext>
            </a:extLst>
          </p:cNvPr>
          <p:cNvGrpSpPr/>
          <p:nvPr/>
        </p:nvGrpSpPr>
        <p:grpSpPr>
          <a:xfrm>
            <a:off x="1700593" y="4096608"/>
            <a:ext cx="2305230" cy="1944922"/>
            <a:chOff x="7663177" y="4394948"/>
            <a:chExt cx="2305230" cy="1944922"/>
          </a:xfrm>
        </p:grpSpPr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5F226108-9B1C-4168-8D6F-2878EB8B3267}"/>
                </a:ext>
              </a:extLst>
            </p:cNvPr>
            <p:cNvSpPr/>
            <p:nvPr/>
          </p:nvSpPr>
          <p:spPr>
            <a:xfrm>
              <a:off x="7752011" y="4533393"/>
              <a:ext cx="2151314" cy="180647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5" name="矩形: 圓角 34">
              <a:extLst>
                <a:ext uri="{FF2B5EF4-FFF2-40B4-BE49-F238E27FC236}">
                  <a16:creationId xmlns:a16="http://schemas.microsoft.com/office/drawing/2014/main" id="{BE85E37E-6D4E-45F8-8BB9-649FD9ADD576}"/>
                </a:ext>
              </a:extLst>
            </p:cNvPr>
            <p:cNvSpPr/>
            <p:nvPr/>
          </p:nvSpPr>
          <p:spPr>
            <a:xfrm>
              <a:off x="7663177" y="4394948"/>
              <a:ext cx="2305230" cy="77538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COORDINATE</a:t>
              </a:r>
              <a:endParaRPr lang="zh-TW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矩形: 圓角 35">
              <a:extLst>
                <a:ext uri="{FF2B5EF4-FFF2-40B4-BE49-F238E27FC236}">
                  <a16:creationId xmlns:a16="http://schemas.microsoft.com/office/drawing/2014/main" id="{F9290A7C-52A4-4EF0-AF42-1C914EF74B40}"/>
                </a:ext>
              </a:extLst>
            </p:cNvPr>
            <p:cNvSpPr/>
            <p:nvPr/>
          </p:nvSpPr>
          <p:spPr>
            <a:xfrm>
              <a:off x="8228658" y="5055770"/>
              <a:ext cx="1273436" cy="52774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 x</a:t>
              </a:r>
              <a:endParaRPr lang="zh-TW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矩形: 圓角 36">
              <a:extLst>
                <a:ext uri="{FF2B5EF4-FFF2-40B4-BE49-F238E27FC236}">
                  <a16:creationId xmlns:a16="http://schemas.microsoft.com/office/drawing/2014/main" id="{15E2C4B7-6872-47D2-A218-43E9FC039D8B}"/>
                </a:ext>
              </a:extLst>
            </p:cNvPr>
            <p:cNvSpPr/>
            <p:nvPr/>
          </p:nvSpPr>
          <p:spPr>
            <a:xfrm>
              <a:off x="8228658" y="5699677"/>
              <a:ext cx="1273436" cy="52774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 y</a:t>
              </a:r>
              <a:endParaRPr lang="zh-TW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8F14A43C-72CA-4F1C-957E-F64B24B3E4F4}"/>
              </a:ext>
            </a:extLst>
          </p:cNvPr>
          <p:cNvGrpSpPr/>
          <p:nvPr/>
        </p:nvGrpSpPr>
        <p:grpSpPr>
          <a:xfrm>
            <a:off x="8451803" y="3839025"/>
            <a:ext cx="2778783" cy="2598532"/>
            <a:chOff x="5018177" y="3877456"/>
            <a:chExt cx="2778783" cy="2598532"/>
          </a:xfrm>
        </p:grpSpPr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FA6F4ECB-A0BF-41CD-A569-76DF6F48F4B3}"/>
                </a:ext>
              </a:extLst>
            </p:cNvPr>
            <p:cNvGrpSpPr/>
            <p:nvPr/>
          </p:nvGrpSpPr>
          <p:grpSpPr>
            <a:xfrm>
              <a:off x="5018177" y="3877456"/>
              <a:ext cx="2778783" cy="2598532"/>
              <a:chOff x="7752010" y="4429157"/>
              <a:chExt cx="2778783" cy="2598532"/>
            </a:xfrm>
          </p:grpSpPr>
          <p:sp>
            <p:nvSpPr>
              <p:cNvPr id="40" name="矩形: 圓角 39">
                <a:extLst>
                  <a:ext uri="{FF2B5EF4-FFF2-40B4-BE49-F238E27FC236}">
                    <a16:creationId xmlns:a16="http://schemas.microsoft.com/office/drawing/2014/main" id="{76E3CEDF-A569-49B2-93F7-FFF0258F4C8D}"/>
                  </a:ext>
                </a:extLst>
              </p:cNvPr>
              <p:cNvSpPr/>
              <p:nvPr/>
            </p:nvSpPr>
            <p:spPr>
              <a:xfrm>
                <a:off x="7752010" y="4533393"/>
                <a:ext cx="2778783" cy="249429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4" name="矩形: 圓角 43">
                <a:extLst>
                  <a:ext uri="{FF2B5EF4-FFF2-40B4-BE49-F238E27FC236}">
                    <a16:creationId xmlns:a16="http://schemas.microsoft.com/office/drawing/2014/main" id="{F4AC90CA-5C67-40DD-AECA-31AA49813A32}"/>
                  </a:ext>
                </a:extLst>
              </p:cNvPr>
              <p:cNvSpPr/>
              <p:nvPr/>
            </p:nvSpPr>
            <p:spPr>
              <a:xfrm>
                <a:off x="7790185" y="4429157"/>
                <a:ext cx="2426119" cy="77538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CONNECTION</a:t>
                </a:r>
                <a:endParaRPr lang="zh-TW" alt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矩形: 圓角 44">
                <a:extLst>
                  <a:ext uri="{FF2B5EF4-FFF2-40B4-BE49-F238E27FC236}">
                    <a16:creationId xmlns:a16="http://schemas.microsoft.com/office/drawing/2014/main" id="{0466C353-5F5E-4D72-B6D6-0337626D9C38}"/>
                  </a:ext>
                </a:extLst>
              </p:cNvPr>
              <p:cNvSpPr/>
              <p:nvPr/>
            </p:nvSpPr>
            <p:spPr>
              <a:xfrm>
                <a:off x="7987634" y="5069887"/>
                <a:ext cx="2329310" cy="527741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string module1</a:t>
                </a:r>
                <a:endParaRPr lang="zh-TW" alt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7" name="矩形: 圓角 46">
              <a:extLst>
                <a:ext uri="{FF2B5EF4-FFF2-40B4-BE49-F238E27FC236}">
                  <a16:creationId xmlns:a16="http://schemas.microsoft.com/office/drawing/2014/main" id="{A50A1AC1-C9E8-4A0E-8DCB-5DBE0F576155}"/>
                </a:ext>
              </a:extLst>
            </p:cNvPr>
            <p:cNvSpPr/>
            <p:nvPr/>
          </p:nvSpPr>
          <p:spPr>
            <a:xfrm>
              <a:off x="5269665" y="5193125"/>
              <a:ext cx="2313446" cy="52774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string module2</a:t>
              </a:r>
              <a:endParaRPr lang="zh-TW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矩形: 圓角 47">
              <a:extLst>
                <a:ext uri="{FF2B5EF4-FFF2-40B4-BE49-F238E27FC236}">
                  <a16:creationId xmlns:a16="http://schemas.microsoft.com/office/drawing/2014/main" id="{FC2A9358-A079-42AD-91A6-F0F8C7C3F240}"/>
                </a:ext>
              </a:extLst>
            </p:cNvPr>
            <p:cNvSpPr/>
            <p:nvPr/>
          </p:nvSpPr>
          <p:spPr>
            <a:xfrm>
              <a:off x="5288613" y="5832081"/>
              <a:ext cx="2294497" cy="52774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 lang="en-US" altLang="zh-TW" sz="2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wire_num</a:t>
              </a:r>
              <a:endParaRPr lang="zh-TW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A9ACACB0-1340-46B0-BE16-C95443FF078F}"/>
              </a:ext>
            </a:extLst>
          </p:cNvPr>
          <p:cNvGrpSpPr/>
          <p:nvPr/>
        </p:nvGrpSpPr>
        <p:grpSpPr>
          <a:xfrm>
            <a:off x="5279707" y="4085452"/>
            <a:ext cx="2279474" cy="1948926"/>
            <a:chOff x="9257396" y="4507610"/>
            <a:chExt cx="2279474" cy="1948926"/>
          </a:xfrm>
        </p:grpSpPr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B38E6D4C-60FE-4A04-8652-0ABEB82AD970}"/>
                </a:ext>
              </a:extLst>
            </p:cNvPr>
            <p:cNvSpPr/>
            <p:nvPr/>
          </p:nvSpPr>
          <p:spPr>
            <a:xfrm>
              <a:off x="9281201" y="4650059"/>
              <a:ext cx="2190641" cy="180647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FFA19359-399B-4F01-A318-C253ED6E3330}"/>
                </a:ext>
              </a:extLst>
            </p:cNvPr>
            <p:cNvSpPr/>
            <p:nvPr/>
          </p:nvSpPr>
          <p:spPr>
            <a:xfrm>
              <a:off x="9257396" y="4507610"/>
              <a:ext cx="2279474" cy="77538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SOFT_WH</a:t>
              </a:r>
              <a:endParaRPr lang="zh-TW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50D2746F-ABA4-4249-B203-6ACB023670B3}"/>
                </a:ext>
              </a:extLst>
            </p:cNvPr>
            <p:cNvSpPr/>
            <p:nvPr/>
          </p:nvSpPr>
          <p:spPr>
            <a:xfrm>
              <a:off x="9733640" y="5161575"/>
              <a:ext cx="1273436" cy="52774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 w</a:t>
              </a:r>
              <a:endParaRPr lang="zh-TW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6ACF2636-E2F1-4AD9-84AB-CE16214899F5}"/>
                </a:ext>
              </a:extLst>
            </p:cNvPr>
            <p:cNvSpPr/>
            <p:nvPr/>
          </p:nvSpPr>
          <p:spPr>
            <a:xfrm>
              <a:off x="9733639" y="5802623"/>
              <a:ext cx="1273436" cy="52774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 h</a:t>
              </a:r>
              <a:endParaRPr lang="zh-TW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" name="圖片 5">
            <a:extLst>
              <a:ext uri="{FF2B5EF4-FFF2-40B4-BE49-F238E27FC236}">
                <a16:creationId xmlns:a16="http://schemas.microsoft.com/office/drawing/2014/main" id="{B789545B-6433-0E78-17F4-278D12436E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491" b="81340"/>
          <a:stretch/>
        </p:blipFill>
        <p:spPr>
          <a:xfrm>
            <a:off x="1541636" y="1846976"/>
            <a:ext cx="2646895" cy="1325629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E47217B-764A-8DA6-48DE-56B0FD80FC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618" r="40509" b="58100"/>
          <a:stretch/>
        </p:blipFill>
        <p:spPr>
          <a:xfrm>
            <a:off x="5252930" y="1817965"/>
            <a:ext cx="2279475" cy="1325629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CFFC5BE-4BA7-6A5D-8796-BDA146FAA4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932" r="26057" b="27606"/>
          <a:stretch/>
        </p:blipFill>
        <p:spPr>
          <a:xfrm>
            <a:off x="8379234" y="1746376"/>
            <a:ext cx="2923922" cy="190537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CFE45BB9-8FFA-DDD4-BF1E-DE466CEA2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C51F332-CB19-4274-B845-4D255EC59AB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2900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38231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Data Structure 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57B05658-D483-4D7F-90B1-FA9BECD89BD3}"/>
              </a:ext>
            </a:extLst>
          </p:cNvPr>
          <p:cNvGrpSpPr/>
          <p:nvPr/>
        </p:nvGrpSpPr>
        <p:grpSpPr>
          <a:xfrm>
            <a:off x="1583840" y="3482579"/>
            <a:ext cx="3567619" cy="3009635"/>
            <a:chOff x="831230" y="1656719"/>
            <a:chExt cx="3916499" cy="3303949"/>
          </a:xfrm>
        </p:grpSpPr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4E18CC9F-3336-40AD-86AE-5ADE2C7E143A}"/>
                </a:ext>
              </a:extLst>
            </p:cNvPr>
            <p:cNvGrpSpPr/>
            <p:nvPr/>
          </p:nvGrpSpPr>
          <p:grpSpPr>
            <a:xfrm>
              <a:off x="831230" y="2016760"/>
              <a:ext cx="1800210" cy="2587625"/>
              <a:chOff x="719470" y="1879600"/>
              <a:chExt cx="1800210" cy="2587625"/>
            </a:xfrm>
          </p:grpSpPr>
          <p:sp>
            <p:nvSpPr>
              <p:cNvPr id="8" name="矩形: 圓角 7">
                <a:extLst>
                  <a:ext uri="{FF2B5EF4-FFF2-40B4-BE49-F238E27FC236}">
                    <a16:creationId xmlns:a16="http://schemas.microsoft.com/office/drawing/2014/main" id="{4C1A147D-68DB-45DC-93A4-347293F5A00C}"/>
                  </a:ext>
                </a:extLst>
              </p:cNvPr>
              <p:cNvSpPr/>
              <p:nvPr/>
            </p:nvSpPr>
            <p:spPr>
              <a:xfrm>
                <a:off x="719470" y="2783840"/>
                <a:ext cx="1459851" cy="77538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FIXED module</a:t>
                </a:r>
                <a:endParaRPr lang="zh-TW" alt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" name="直線接點 9">
                <a:extLst>
                  <a:ext uri="{FF2B5EF4-FFF2-40B4-BE49-F238E27FC236}">
                    <a16:creationId xmlns:a16="http://schemas.microsoft.com/office/drawing/2014/main" id="{B1CD02DF-10A7-4075-B944-272692117A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9680" y="1879600"/>
                <a:ext cx="0" cy="2587625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接點 10">
                <a:extLst>
                  <a:ext uri="{FF2B5EF4-FFF2-40B4-BE49-F238E27FC236}">
                    <a16:creationId xmlns:a16="http://schemas.microsoft.com/office/drawing/2014/main" id="{789F07C9-8D3D-40CF-987B-4F0DCE7668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77720" y="3142074"/>
                <a:ext cx="44196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1360898B-F54E-4059-B3C4-512F032440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8580" y="2044413"/>
              <a:ext cx="44196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6A042783-784D-4800-A573-04BE9EC880F9}"/>
                </a:ext>
              </a:extLst>
            </p:cNvPr>
            <p:cNvSpPr/>
            <p:nvPr/>
          </p:nvSpPr>
          <p:spPr>
            <a:xfrm>
              <a:off x="3050539" y="1656719"/>
              <a:ext cx="1697190" cy="7753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FIXED_1</a:t>
              </a:r>
              <a:endParaRPr lang="zh-TW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155DB29A-AFD9-40FD-9645-D1FC7E4EF15D}"/>
                </a:ext>
              </a:extLst>
            </p:cNvPr>
            <p:cNvSpPr/>
            <p:nvPr/>
          </p:nvSpPr>
          <p:spPr>
            <a:xfrm>
              <a:off x="3050537" y="2921001"/>
              <a:ext cx="1697186" cy="7753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FIXED_2</a:t>
              </a:r>
              <a:endParaRPr lang="zh-TW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BF62628B-6740-47E6-9DD7-AADD8F80F523}"/>
                </a:ext>
              </a:extLst>
            </p:cNvPr>
            <p:cNvSpPr/>
            <p:nvPr/>
          </p:nvSpPr>
          <p:spPr>
            <a:xfrm>
              <a:off x="3050537" y="4185281"/>
              <a:ext cx="1697181" cy="7753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FIXED_3</a:t>
              </a:r>
              <a:endParaRPr lang="zh-TW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981903F8-279F-4E71-B955-730A444D1F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9977" y="3279234"/>
              <a:ext cx="44196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0B02C0D2-29EC-4987-9216-AF0AFC5CD7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8578" y="4575608"/>
              <a:ext cx="44196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左大括弧 42">
            <a:extLst>
              <a:ext uri="{FF2B5EF4-FFF2-40B4-BE49-F238E27FC236}">
                <a16:creationId xmlns:a16="http://schemas.microsoft.com/office/drawing/2014/main" id="{B7B8F77B-F0BB-4461-B20D-B5A20CD8A341}"/>
              </a:ext>
            </a:extLst>
          </p:cNvPr>
          <p:cNvSpPr/>
          <p:nvPr/>
        </p:nvSpPr>
        <p:spPr>
          <a:xfrm>
            <a:off x="5346837" y="3913572"/>
            <a:ext cx="515128" cy="235712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1284AFAE-FAA2-4C0C-ABB8-845DA07ECD6F}"/>
              </a:ext>
            </a:extLst>
          </p:cNvPr>
          <p:cNvGrpSpPr/>
          <p:nvPr/>
        </p:nvGrpSpPr>
        <p:grpSpPr>
          <a:xfrm>
            <a:off x="5933607" y="3565581"/>
            <a:ext cx="4539788" cy="3055754"/>
            <a:chOff x="5918196" y="3386468"/>
            <a:chExt cx="4539788" cy="3055754"/>
          </a:xfrm>
        </p:grpSpPr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0FF9A860-995A-4B2F-866C-251F17A3D483}"/>
                </a:ext>
              </a:extLst>
            </p:cNvPr>
            <p:cNvGrpSpPr/>
            <p:nvPr/>
          </p:nvGrpSpPr>
          <p:grpSpPr>
            <a:xfrm>
              <a:off x="5918196" y="3386468"/>
              <a:ext cx="4539788" cy="3055754"/>
              <a:chOff x="6080370" y="2350487"/>
              <a:chExt cx="4539788" cy="3055754"/>
            </a:xfrm>
          </p:grpSpPr>
          <p:sp>
            <p:nvSpPr>
              <p:cNvPr id="26" name="矩形: 圓角 25">
                <a:extLst>
                  <a:ext uri="{FF2B5EF4-FFF2-40B4-BE49-F238E27FC236}">
                    <a16:creationId xmlns:a16="http://schemas.microsoft.com/office/drawing/2014/main" id="{8E12440F-EF9A-4352-8C13-8D59261F66FA}"/>
                  </a:ext>
                </a:extLst>
              </p:cNvPr>
              <p:cNvSpPr/>
              <p:nvPr/>
            </p:nvSpPr>
            <p:spPr>
              <a:xfrm>
                <a:off x="6080370" y="2440268"/>
                <a:ext cx="4539788" cy="2965973"/>
              </a:xfrm>
              <a:prstGeom prst="roundRect">
                <a:avLst>
                  <a:gd name="adj" fmla="val 887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矩形: 圓角 26">
                <a:extLst>
                  <a:ext uri="{FF2B5EF4-FFF2-40B4-BE49-F238E27FC236}">
                    <a16:creationId xmlns:a16="http://schemas.microsoft.com/office/drawing/2014/main" id="{8F1B3C99-8ED0-4393-9930-710E344740A4}"/>
                  </a:ext>
                </a:extLst>
              </p:cNvPr>
              <p:cNvSpPr/>
              <p:nvPr/>
            </p:nvSpPr>
            <p:spPr>
              <a:xfrm>
                <a:off x="6163308" y="2350487"/>
                <a:ext cx="1546005" cy="77538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FIXED_2</a:t>
                </a:r>
                <a:endParaRPr lang="zh-TW" alt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矩形: 圓角 27">
                <a:extLst>
                  <a:ext uri="{FF2B5EF4-FFF2-40B4-BE49-F238E27FC236}">
                    <a16:creationId xmlns:a16="http://schemas.microsoft.com/office/drawing/2014/main" id="{5582E78E-EB73-4D4F-8E2D-9F76B9A5E8C6}"/>
                  </a:ext>
                </a:extLst>
              </p:cNvPr>
              <p:cNvSpPr/>
              <p:nvPr/>
            </p:nvSpPr>
            <p:spPr>
              <a:xfrm>
                <a:off x="6188605" y="3004573"/>
                <a:ext cx="1995044" cy="52774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int w</a:t>
                </a:r>
                <a:endParaRPr lang="zh-TW" alt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矩形: 圓角 28">
                <a:extLst>
                  <a:ext uri="{FF2B5EF4-FFF2-40B4-BE49-F238E27FC236}">
                    <a16:creationId xmlns:a16="http://schemas.microsoft.com/office/drawing/2014/main" id="{E5972998-50B7-4B8B-9E89-6A663CD9620E}"/>
                  </a:ext>
                </a:extLst>
              </p:cNvPr>
              <p:cNvSpPr/>
              <p:nvPr/>
            </p:nvSpPr>
            <p:spPr>
              <a:xfrm>
                <a:off x="6195263" y="3569105"/>
                <a:ext cx="1995044" cy="52774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int h</a:t>
                </a:r>
                <a:endParaRPr lang="zh-TW" alt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1" name="矩形: 圓角 30">
              <a:extLst>
                <a:ext uri="{FF2B5EF4-FFF2-40B4-BE49-F238E27FC236}">
                  <a16:creationId xmlns:a16="http://schemas.microsoft.com/office/drawing/2014/main" id="{D585A71F-79E3-417A-9849-A18B1992939F}"/>
                </a:ext>
              </a:extLst>
            </p:cNvPr>
            <p:cNvSpPr/>
            <p:nvPr/>
          </p:nvSpPr>
          <p:spPr>
            <a:xfrm>
              <a:off x="8098121" y="4009782"/>
              <a:ext cx="2190641" cy="180647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矩形: 圓角 31">
              <a:extLst>
                <a:ext uri="{FF2B5EF4-FFF2-40B4-BE49-F238E27FC236}">
                  <a16:creationId xmlns:a16="http://schemas.microsoft.com/office/drawing/2014/main" id="{EC4966FE-7CAC-40C9-B6C6-085EB8EA08F5}"/>
                </a:ext>
              </a:extLst>
            </p:cNvPr>
            <p:cNvSpPr/>
            <p:nvPr/>
          </p:nvSpPr>
          <p:spPr>
            <a:xfrm>
              <a:off x="8074316" y="3867333"/>
              <a:ext cx="2279474" cy="77538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COORDINATE</a:t>
              </a:r>
              <a:endParaRPr lang="zh-TW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9730BB01-DCD4-4731-8C27-B975B24F77E6}"/>
                </a:ext>
              </a:extLst>
            </p:cNvPr>
            <p:cNvSpPr/>
            <p:nvPr/>
          </p:nvSpPr>
          <p:spPr>
            <a:xfrm>
              <a:off x="8577886" y="4542272"/>
              <a:ext cx="1273436" cy="52774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 x</a:t>
              </a:r>
              <a:endParaRPr lang="zh-TW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矩形: 圓角 37">
              <a:extLst>
                <a:ext uri="{FF2B5EF4-FFF2-40B4-BE49-F238E27FC236}">
                  <a16:creationId xmlns:a16="http://schemas.microsoft.com/office/drawing/2014/main" id="{8FD3CE79-1046-4801-BA79-53598661E4CE}"/>
                </a:ext>
              </a:extLst>
            </p:cNvPr>
            <p:cNvSpPr/>
            <p:nvPr/>
          </p:nvSpPr>
          <p:spPr>
            <a:xfrm>
              <a:off x="8577885" y="5183320"/>
              <a:ext cx="1273436" cy="52774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 y</a:t>
              </a:r>
              <a:endParaRPr lang="zh-TW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4A80286-01C3-CA00-BCFB-9BF414929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C51F332-CB19-4274-B845-4D255EC59AB7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33" name="矩形: 圓角 43">
            <a:extLst>
              <a:ext uri="{FF2B5EF4-FFF2-40B4-BE49-F238E27FC236}">
                <a16:creationId xmlns:a16="http://schemas.microsoft.com/office/drawing/2014/main" id="{C33A308E-5C4F-4A64-AFAE-545A56E5423C}"/>
              </a:ext>
            </a:extLst>
          </p:cNvPr>
          <p:cNvSpPr/>
          <p:nvPr/>
        </p:nvSpPr>
        <p:spPr>
          <a:xfrm>
            <a:off x="6048550" y="5348731"/>
            <a:ext cx="1995044" cy="52774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US" altLang="zh-TW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xSlack</a:t>
            </a:r>
            <a:endParaRPr lang="zh-TW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矩形: 圓角 46">
            <a:extLst>
              <a:ext uri="{FF2B5EF4-FFF2-40B4-BE49-F238E27FC236}">
                <a16:creationId xmlns:a16="http://schemas.microsoft.com/office/drawing/2014/main" id="{0C99AF7F-0BB0-4AB1-B693-02F86CF3E19F}"/>
              </a:ext>
            </a:extLst>
          </p:cNvPr>
          <p:cNvSpPr/>
          <p:nvPr/>
        </p:nvSpPr>
        <p:spPr>
          <a:xfrm>
            <a:off x="6056808" y="5914024"/>
            <a:ext cx="1995044" cy="52774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US" altLang="zh-TW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ySlack</a:t>
            </a:r>
            <a:endParaRPr lang="zh-TW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9FCD4FB-AB2B-4F4D-8D6A-936009B2FE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349" y="1258430"/>
            <a:ext cx="2571750" cy="19335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73833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</TotalTime>
  <Words>4717</Words>
  <Application>Microsoft Office PowerPoint</Application>
  <PresentationFormat>寬螢幕</PresentationFormat>
  <Paragraphs>625</Paragraphs>
  <Slides>40</Slides>
  <Notes>37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50" baseType="lpstr">
      <vt:lpstr>Fira Sans</vt:lpstr>
      <vt:lpstr>source-serif-pro</vt:lpstr>
      <vt:lpstr>微軟正黑體</vt:lpstr>
      <vt:lpstr>新細明體</vt:lpstr>
      <vt:lpstr>標楷體</vt:lpstr>
      <vt:lpstr>Arial</vt:lpstr>
      <vt:lpstr>Calibri</vt:lpstr>
      <vt:lpstr>Calibri Light</vt:lpstr>
      <vt:lpstr>Cambria Math</vt:lpstr>
      <vt:lpstr>Office 佈景主題</vt:lpstr>
      <vt:lpstr>PowerPoint 簡報</vt:lpstr>
      <vt:lpstr>Outline</vt:lpstr>
      <vt:lpstr>Outline</vt:lpstr>
      <vt:lpstr>Problem Formulation</vt:lpstr>
      <vt:lpstr>Outline</vt:lpstr>
      <vt:lpstr>Case Study</vt:lpstr>
      <vt:lpstr>Outline</vt:lpstr>
      <vt:lpstr>Data Structure </vt:lpstr>
      <vt:lpstr>Data Structure </vt:lpstr>
      <vt:lpstr>Data Structure </vt:lpstr>
      <vt:lpstr>Data Structure </vt:lpstr>
      <vt:lpstr>Outline</vt:lpstr>
      <vt:lpstr>Algorithm - Flow chart </vt:lpstr>
      <vt:lpstr>Algorithm - Pseudo code </vt:lpstr>
      <vt:lpstr>Algorithm - Flow chart</vt:lpstr>
      <vt:lpstr>Pseudo code </vt:lpstr>
      <vt:lpstr>Algorithm - Flow chart</vt:lpstr>
      <vt:lpstr>Algorithm - Pseudo code </vt:lpstr>
      <vt:lpstr>Algorithm</vt:lpstr>
      <vt:lpstr>LCS_ORIG</vt:lpstr>
      <vt:lpstr>SP_EVAL_ORIG</vt:lpstr>
      <vt:lpstr>SP_EVAL_ORIG</vt:lpstr>
      <vt:lpstr>SP_EVAL_REV</vt:lpstr>
      <vt:lpstr>SP_EVAL_REV</vt:lpstr>
      <vt:lpstr>Slack computation</vt:lpstr>
      <vt:lpstr>EVAL_SLACK</vt:lpstr>
      <vt:lpstr>Select_Move</vt:lpstr>
      <vt:lpstr>Move 1 – 使整體空間密集</vt:lpstr>
      <vt:lpstr>Move 2 – 使整體空間密集</vt:lpstr>
      <vt:lpstr>Move 3 – 增加整體空間彈性</vt:lpstr>
      <vt:lpstr>Move 4 – 減少整體連線長度</vt:lpstr>
      <vt:lpstr>Move 5 – 符合fixed-outline限制</vt:lpstr>
      <vt:lpstr>Is_Movable</vt:lpstr>
      <vt:lpstr>Flow chart</vt:lpstr>
      <vt:lpstr>Outline</vt:lpstr>
      <vt:lpstr>Potential Challenges &amp; Future Work </vt:lpstr>
      <vt:lpstr>Potential Challenges &amp; Future Work </vt:lpstr>
      <vt:lpstr>Outline</vt:lpstr>
      <vt:lpstr>Registration for the Contest  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品賢 李</dc:creator>
  <cp:lastModifiedBy>品賢 李</cp:lastModifiedBy>
  <cp:revision>399</cp:revision>
  <dcterms:created xsi:type="dcterms:W3CDTF">2023-04-26T15:06:57Z</dcterms:created>
  <dcterms:modified xsi:type="dcterms:W3CDTF">2023-05-06T02:57:45Z</dcterms:modified>
</cp:coreProperties>
</file>