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1"/>
  </p:notesMasterIdLst>
  <p:sldIdLst>
    <p:sldId id="256" r:id="rId2"/>
    <p:sldId id="257" r:id="rId3"/>
    <p:sldId id="296" r:id="rId4"/>
    <p:sldId id="285" r:id="rId5"/>
    <p:sldId id="297" r:id="rId6"/>
    <p:sldId id="287" r:id="rId7"/>
    <p:sldId id="298" r:id="rId8"/>
    <p:sldId id="290" r:id="rId9"/>
    <p:sldId id="291" r:id="rId10"/>
    <p:sldId id="292" r:id="rId11"/>
    <p:sldId id="299" r:id="rId12"/>
    <p:sldId id="264" r:id="rId13"/>
    <p:sldId id="289" r:id="rId14"/>
    <p:sldId id="280" r:id="rId15"/>
    <p:sldId id="294" r:id="rId16"/>
    <p:sldId id="295" r:id="rId17"/>
    <p:sldId id="300" r:id="rId18"/>
    <p:sldId id="265" r:id="rId19"/>
    <p:sldId id="267" r:id="rId20"/>
    <p:sldId id="282" r:id="rId21"/>
    <p:sldId id="268" r:id="rId22"/>
    <p:sldId id="271" r:id="rId23"/>
    <p:sldId id="272" r:id="rId24"/>
    <p:sldId id="273" r:id="rId25"/>
    <p:sldId id="274" r:id="rId26"/>
    <p:sldId id="279" r:id="rId27"/>
    <p:sldId id="275" r:id="rId28"/>
    <p:sldId id="276" r:id="rId29"/>
    <p:sldId id="278" r:id="rId30"/>
    <p:sldId id="293" r:id="rId31"/>
    <p:sldId id="283" r:id="rId32"/>
    <p:sldId id="301" r:id="rId33"/>
    <p:sldId id="304" r:id="rId34"/>
    <p:sldId id="302" r:id="rId35"/>
    <p:sldId id="305" r:id="rId36"/>
    <p:sldId id="303" r:id="rId37"/>
    <p:sldId id="270" r:id="rId38"/>
    <p:sldId id="306" r:id="rId39"/>
    <p:sldId id="307"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0F7426BC-28A2-4B74-8A9A-0E27F3A1481A}">
          <p14:sldIdLst>
            <p14:sldId id="256"/>
            <p14:sldId id="257"/>
            <p14:sldId id="296"/>
            <p14:sldId id="285"/>
            <p14:sldId id="297"/>
            <p14:sldId id="287"/>
            <p14:sldId id="298"/>
            <p14:sldId id="290"/>
            <p14:sldId id="291"/>
            <p14:sldId id="292"/>
            <p14:sldId id="299"/>
            <p14:sldId id="264"/>
            <p14:sldId id="289"/>
            <p14:sldId id="280"/>
            <p14:sldId id="294"/>
            <p14:sldId id="295"/>
            <p14:sldId id="300"/>
            <p14:sldId id="265"/>
            <p14:sldId id="267"/>
            <p14:sldId id="282"/>
            <p14:sldId id="268"/>
            <p14:sldId id="271"/>
            <p14:sldId id="272"/>
            <p14:sldId id="273"/>
            <p14:sldId id="274"/>
            <p14:sldId id="279"/>
            <p14:sldId id="275"/>
            <p14:sldId id="276"/>
            <p14:sldId id="278"/>
            <p14:sldId id="293"/>
            <p14:sldId id="283"/>
            <p14:sldId id="301"/>
            <p14:sldId id="304"/>
            <p14:sldId id="302"/>
            <p14:sldId id="305"/>
            <p14:sldId id="303"/>
            <p14:sldId id="270"/>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200" autoAdjust="0"/>
  </p:normalViewPr>
  <p:slideViewPr>
    <p:cSldViewPr snapToGrid="0">
      <p:cViewPr varScale="1">
        <p:scale>
          <a:sx n="49" d="100"/>
          <a:sy n="49" d="100"/>
        </p:scale>
        <p:origin x="1896" y="62"/>
      </p:cViewPr>
      <p:guideLst/>
    </p:cSldViewPr>
  </p:slideViewPr>
  <p:notesTextViewPr>
    <p:cViewPr>
      <p:scale>
        <a:sx n="1" d="1"/>
        <a:sy n="1" d="1"/>
      </p:scale>
      <p:origin x="0" y="-19"/>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軟正黑體" panose="020B0604030504040204" pitchFamily="34" charset="-120"/>
              </a:defRPr>
            </a:lvl1pPr>
          </a:lstStyle>
          <a:p>
            <a:fld id="{D44AF74C-9AFB-49EC-9A9B-D86C753E2F79}" type="datetimeFigureOut">
              <a:rPr lang="zh-TW" altLang="en-US" smtClean="0"/>
              <a:pPr/>
              <a:t>2023/6/18</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軟正黑體" panose="020B0604030504040204" pitchFamily="34" charset="-120"/>
              </a:defRPr>
            </a:lvl1pPr>
          </a:lstStyle>
          <a:p>
            <a:fld id="{61164D9B-7FE7-4722-9ED9-86CEB1C1CB1E}" type="slidenum">
              <a:rPr lang="zh-TW" altLang="en-US" smtClean="0"/>
              <a:pPr/>
              <a:t>‹#›</a:t>
            </a:fld>
            <a:endParaRPr lang="zh-TW" altLang="en-US" dirty="0"/>
          </a:p>
        </p:txBody>
      </p:sp>
    </p:spTree>
    <p:extLst>
      <p:ext uri="{BB962C8B-B14F-4D97-AF65-F5344CB8AC3E}">
        <p14:creationId xmlns:p14="http://schemas.microsoft.com/office/powerpoint/2010/main" val="1567438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軟正黑體" panose="020B0604030504040204" pitchFamily="34" charset="-120"/>
        <a:cs typeface="+mn-cs"/>
      </a:defRPr>
    </a:lvl1pPr>
    <a:lvl2pPr marL="457200" algn="l" defTabSz="914400" rtl="0" eaLnBrk="1" latinLnBrk="0" hangingPunct="1">
      <a:defRPr sz="1200" kern="1200">
        <a:solidFill>
          <a:schemeClr val="tx1"/>
        </a:solidFill>
        <a:latin typeface="+mn-lt"/>
        <a:ea typeface="微軟正黑體" panose="020B0604030504040204" pitchFamily="34" charset="-120"/>
        <a:cs typeface="+mn-cs"/>
      </a:defRPr>
    </a:lvl2pPr>
    <a:lvl3pPr marL="914400" algn="l" defTabSz="914400" rtl="0" eaLnBrk="1" latinLnBrk="0" hangingPunct="1">
      <a:defRPr sz="1200" kern="1200">
        <a:solidFill>
          <a:schemeClr val="tx1"/>
        </a:solidFill>
        <a:latin typeface="+mn-lt"/>
        <a:ea typeface="微軟正黑體" panose="020B0604030504040204" pitchFamily="34" charset="-120"/>
        <a:cs typeface="+mn-cs"/>
      </a:defRPr>
    </a:lvl3pPr>
    <a:lvl4pPr marL="1371600" algn="l" defTabSz="914400" rtl="0" eaLnBrk="1" latinLnBrk="0" hangingPunct="1">
      <a:defRPr sz="1200" kern="1200">
        <a:solidFill>
          <a:schemeClr val="tx1"/>
        </a:solidFill>
        <a:latin typeface="+mn-lt"/>
        <a:ea typeface="微軟正黑體" panose="020B0604030504040204" pitchFamily="34" charset="-120"/>
        <a:cs typeface="+mn-cs"/>
      </a:defRPr>
    </a:lvl4pPr>
    <a:lvl5pPr marL="1828800" algn="l" defTabSz="914400" rtl="0" eaLnBrk="1" latinLnBrk="0" hangingPunct="1">
      <a:defRPr sz="1200" kern="1200">
        <a:solidFill>
          <a:schemeClr val="tx1"/>
        </a:solidFill>
        <a:latin typeface="+mn-lt"/>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蔡雨蓁:</a:t>
            </a:r>
            <a:endParaRPr/>
          </a:p>
          <a:p>
            <a:pPr marL="0" lvl="0" indent="0" algn="l" rtl="0">
              <a:spcBef>
                <a:spcPts val="0"/>
              </a:spcBef>
              <a:spcAft>
                <a:spcPts val="0"/>
              </a:spcAft>
              <a:buNone/>
            </a:pPr>
            <a:r>
              <a:rPr lang="en-US"/>
              <a:t>大家好我們是第三組，</a:t>
            </a:r>
            <a:endParaRPr/>
          </a:p>
          <a:p>
            <a:pPr marL="0" lvl="0" indent="0" algn="l" rtl="0">
              <a:spcBef>
                <a:spcPts val="0"/>
              </a:spcBef>
              <a:spcAft>
                <a:spcPts val="0"/>
              </a:spcAft>
              <a:buNone/>
            </a:pPr>
            <a:r>
              <a:rPr lang="en-US"/>
              <a:t>我們選擇的題目是</a:t>
            </a:r>
            <a:r>
              <a:rPr lang="en-US" sz="1200" b="1">
                <a:latin typeface="Calibri"/>
                <a:ea typeface="Calibri"/>
                <a:cs typeface="Calibri"/>
                <a:sym typeface="Calibri"/>
              </a:rPr>
              <a:t>Problem D，Fixed-Outline Floorplanning</a:t>
            </a:r>
            <a:br>
              <a:rPr lang="en-US" sz="1200" b="1">
                <a:latin typeface="Calibri"/>
                <a:ea typeface="Calibri"/>
                <a:cs typeface="Calibri"/>
                <a:sym typeface="Calibri"/>
              </a:rPr>
            </a:br>
            <a:r>
              <a:rPr lang="en-US" sz="1200" b="1">
                <a:latin typeface="Calibri"/>
                <a:ea typeface="Calibri"/>
                <a:cs typeface="Calibri"/>
                <a:sym typeface="Calibri"/>
              </a:rPr>
              <a:t>with Rectilinear Soft Blocks</a:t>
            </a:r>
            <a:endParaRPr/>
          </a:p>
          <a:p>
            <a:pPr marL="0" lvl="0" indent="0" algn="l" rtl="0">
              <a:spcBef>
                <a:spcPts val="0"/>
              </a:spcBef>
              <a:spcAft>
                <a:spcPts val="0"/>
              </a:spcAft>
              <a:buNone/>
            </a:pPr>
            <a:endParaRPr sz="1200" b="1">
              <a:latin typeface="Calibri"/>
              <a:ea typeface="Calibri"/>
              <a:cs typeface="Calibri"/>
              <a:sym typeface="Calibri"/>
            </a:endParaRPr>
          </a:p>
          <a:p>
            <a:pPr marL="0" lvl="0" indent="0" algn="l" rtl="0">
              <a:spcBef>
                <a:spcPts val="0"/>
              </a:spcBef>
              <a:spcAft>
                <a:spcPts val="0"/>
              </a:spcAft>
              <a:buNone/>
            </a:pPr>
            <a:r>
              <a:rPr lang="en-US" sz="1200" b="1">
                <a:latin typeface="Calibri"/>
                <a:ea typeface="Calibri"/>
                <a:cs typeface="Calibri"/>
                <a:sym typeface="Calibri"/>
              </a:rPr>
              <a:t>組員名單列在這邊</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最後是我們這個演算法最重要的三個核心</a:t>
            </a:r>
            <a:endParaRPr lang="en-US" altLang="zh-TW" dirty="0"/>
          </a:p>
          <a:p>
            <a:endParaRPr lang="en-US" altLang="zh-TW" dirty="0"/>
          </a:p>
          <a:p>
            <a:r>
              <a:rPr lang="zh-TW" altLang="en-US" dirty="0"/>
              <a:t>第一個</a:t>
            </a:r>
            <a:r>
              <a:rPr lang="en-US" altLang="zh-TW" dirty="0"/>
              <a:t>grid</a:t>
            </a:r>
            <a:r>
              <a:rPr lang="zh-TW" altLang="en-US" dirty="0"/>
              <a:t>指的就是整個晶片，</a:t>
            </a:r>
            <a:endParaRPr lang="en-US" altLang="zh-TW" dirty="0"/>
          </a:p>
          <a:p>
            <a:r>
              <a:rPr lang="zh-TW" altLang="en-US" dirty="0"/>
              <a:t>裡面每一格的數字代表各格</a:t>
            </a:r>
            <a:r>
              <a:rPr lang="en-US" altLang="zh-TW" dirty="0"/>
              <a:t>module</a:t>
            </a:r>
            <a:r>
              <a:rPr lang="zh-TW" altLang="en-US" dirty="0"/>
              <a:t>的數字</a:t>
            </a:r>
            <a:endParaRPr lang="en-US" altLang="zh-TW" dirty="0"/>
          </a:p>
          <a:p>
            <a:r>
              <a:rPr lang="zh-TW" altLang="en-US" dirty="0"/>
              <a:t>若是</a:t>
            </a:r>
            <a:r>
              <a:rPr lang="en-US" altLang="zh-TW" dirty="0"/>
              <a:t>fixed</a:t>
            </a:r>
            <a:r>
              <a:rPr lang="zh-TW" altLang="en-US" dirty="0"/>
              <a:t> </a:t>
            </a:r>
            <a:r>
              <a:rPr lang="en-US" altLang="zh-TW" dirty="0"/>
              <a:t>module</a:t>
            </a:r>
            <a:r>
              <a:rPr lang="zh-TW" altLang="en-US" dirty="0"/>
              <a:t>的話就統一為負一</a:t>
            </a:r>
            <a:endParaRPr lang="en-US" altLang="zh-TW" dirty="0"/>
          </a:p>
          <a:p>
            <a:r>
              <a:rPr lang="zh-TW" altLang="en-US" dirty="0"/>
              <a:t>其他</a:t>
            </a:r>
            <a:r>
              <a:rPr lang="en-US" altLang="zh-TW" dirty="0"/>
              <a:t>module</a:t>
            </a:r>
            <a:r>
              <a:rPr lang="zh-TW" altLang="en-US" dirty="0"/>
              <a:t>則用各自代表的</a:t>
            </a:r>
            <a:r>
              <a:rPr lang="en-US" altLang="zh-TW" dirty="0"/>
              <a:t>label</a:t>
            </a:r>
            <a:r>
              <a:rPr lang="zh-TW" altLang="en-US" dirty="0"/>
              <a:t>編號填入</a:t>
            </a:r>
            <a:endParaRPr lang="en-US" altLang="zh-TW" dirty="0"/>
          </a:p>
          <a:p>
            <a:endParaRPr lang="en-US" altLang="zh-TW" dirty="0"/>
          </a:p>
          <a:p>
            <a:r>
              <a:rPr lang="zh-TW" altLang="en-US" dirty="0"/>
              <a:t>第二個是</a:t>
            </a:r>
            <a:r>
              <a:rPr lang="en-US" altLang="zh-TW" dirty="0" err="1"/>
              <a:t>x_contour</a:t>
            </a:r>
            <a:r>
              <a:rPr lang="zh-TW" altLang="en-US" dirty="0"/>
              <a:t>，</a:t>
            </a:r>
            <a:endParaRPr lang="en-US" altLang="zh-TW" dirty="0"/>
          </a:p>
          <a:p>
            <a:r>
              <a:rPr lang="zh-TW" altLang="en-US" dirty="0"/>
              <a:t>可以看到右邊的圖，</a:t>
            </a:r>
            <a:endParaRPr lang="en-US" altLang="zh-TW" dirty="0"/>
          </a:p>
          <a:p>
            <a:r>
              <a:rPr lang="zh-TW" altLang="en-US" dirty="0"/>
              <a:t>紅線的部分是沿著已擺放的</a:t>
            </a:r>
            <a:r>
              <a:rPr lang="en-US" altLang="zh-TW" dirty="0"/>
              <a:t>module</a:t>
            </a:r>
            <a:r>
              <a:rPr lang="zh-TW" altLang="en-US" dirty="0"/>
              <a:t>的</a:t>
            </a:r>
            <a:r>
              <a:rPr lang="en-US" altLang="zh-TW" dirty="0"/>
              <a:t>X</a:t>
            </a:r>
            <a:r>
              <a:rPr lang="zh-TW" altLang="en-US" dirty="0"/>
              <a:t>方向輪廓做標記，</a:t>
            </a:r>
            <a:endParaRPr lang="en-US" altLang="zh-TW" dirty="0"/>
          </a:p>
          <a:p>
            <a:endParaRPr lang="en-US" altLang="zh-TW" dirty="0"/>
          </a:p>
          <a:p>
            <a:r>
              <a:rPr lang="zh-TW" altLang="en-US" dirty="0"/>
              <a:t>最後是</a:t>
            </a:r>
            <a:r>
              <a:rPr lang="en-US" altLang="zh-TW" dirty="0" err="1"/>
              <a:t>x_pointer</a:t>
            </a:r>
            <a:endParaRPr lang="en-US" altLang="zh-TW" dirty="0"/>
          </a:p>
          <a:p>
            <a:r>
              <a:rPr lang="zh-TW" altLang="en-US" dirty="0"/>
              <a:t>這個指標是代表下一個</a:t>
            </a:r>
            <a:r>
              <a:rPr lang="en-US" altLang="zh-TW" dirty="0"/>
              <a:t>module</a:t>
            </a:r>
            <a:r>
              <a:rPr lang="zh-TW" altLang="en-US" dirty="0"/>
              <a:t>即將要擺放的</a:t>
            </a:r>
            <a:r>
              <a:rPr lang="en-US" altLang="zh-TW" dirty="0"/>
              <a:t>x</a:t>
            </a:r>
            <a:r>
              <a:rPr lang="zh-TW" altLang="en-US" dirty="0"/>
              <a:t>位置</a:t>
            </a:r>
            <a:endParaRPr lang="en-US" altLang="zh-TW" dirty="0"/>
          </a:p>
          <a:p>
            <a:endParaRPr lang="en-US" altLang="zh-TW" dirty="0"/>
          </a:p>
          <a:p>
            <a:r>
              <a:rPr lang="zh-TW" altLang="en-US" dirty="0"/>
              <a:t>所以我們可以利用</a:t>
            </a:r>
            <a:r>
              <a:rPr lang="en-US" altLang="zh-TW" dirty="0" err="1"/>
              <a:t>x_contour</a:t>
            </a:r>
            <a:r>
              <a:rPr lang="zh-TW" altLang="en-US" dirty="0"/>
              <a:t>和</a:t>
            </a:r>
            <a:r>
              <a:rPr lang="en-US" altLang="zh-TW" dirty="0" err="1"/>
              <a:t>x_pointer</a:t>
            </a:r>
            <a:r>
              <a:rPr lang="zh-TW" altLang="en-US" dirty="0"/>
              <a:t>去絕對我們要擺放</a:t>
            </a:r>
            <a:r>
              <a:rPr lang="en-US" altLang="zh-TW" dirty="0"/>
              <a:t>module</a:t>
            </a:r>
            <a:r>
              <a:rPr lang="zh-TW" altLang="en-US" dirty="0"/>
              <a:t>的左下角座標。</a:t>
            </a:r>
            <a:endParaRPr lang="en-US" altLang="zh-TW" dirty="0"/>
          </a:p>
          <a:p>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pPr/>
              <a:t>9</a:t>
            </a:fld>
            <a:endParaRPr lang="zh-TW" altLang="en-US" dirty="0"/>
          </a:p>
        </p:txBody>
      </p:sp>
    </p:spTree>
    <p:extLst>
      <p:ext uri="{BB962C8B-B14F-4D97-AF65-F5344CB8AC3E}">
        <p14:creationId xmlns:p14="http://schemas.microsoft.com/office/powerpoint/2010/main" val="204363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zh-TW" altLang="en-US" dirty="0"/>
              <a:t>接下來是</a:t>
            </a:r>
            <a:r>
              <a:rPr lang="en-US" altLang="zh-TW" dirty="0"/>
              <a:t>algorithm</a:t>
            </a:r>
            <a:r>
              <a:rPr lang="zh-TW" altLang="en-US" dirty="0"/>
              <a:t>的部分</a:t>
            </a:r>
            <a:endParaRPr lang="en-US" altLang="zh-TW" dirty="0"/>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zh-TW" altLang="en-US" dirty="0"/>
              <a:t>我們用會</a:t>
            </a:r>
            <a:r>
              <a:rPr lang="en-US" altLang="zh-TW" dirty="0"/>
              <a:t>flow</a:t>
            </a:r>
            <a:r>
              <a:rPr lang="en-US" altLang="zh-TW" baseline="0" dirty="0"/>
              <a:t> chart</a:t>
            </a:r>
            <a:r>
              <a:rPr lang="zh-TW" altLang="en-US" baseline="0" dirty="0"/>
              <a:t>和</a:t>
            </a:r>
            <a:r>
              <a:rPr lang="en-US" altLang="zh-TW" baseline="0" dirty="0"/>
              <a:t>pseudo code</a:t>
            </a:r>
            <a:r>
              <a:rPr lang="zh-TW" altLang="en-US" baseline="0" dirty="0"/>
              <a:t>去講解我們的演算法</a:t>
            </a:r>
            <a:endParaRPr lang="en-US" altLang="zh-TW" dirty="0"/>
          </a:p>
          <a:p>
            <a:pPr marL="0" lvl="0" indent="0" algn="l" rtl="0">
              <a:lnSpc>
                <a:spcPct val="90000"/>
              </a:lnSpc>
              <a:spcBef>
                <a:spcPts val="1000"/>
              </a:spcBef>
              <a:spcAft>
                <a:spcPts val="0"/>
              </a:spcAft>
              <a:buClr>
                <a:schemeClr val="dk1"/>
              </a:buClr>
              <a:buSzPts val="2800"/>
              <a:buNone/>
            </a:pPr>
            <a:endParaRPr lang="en-US" altLang="zh-TW" dirty="0"/>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7399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2cbc3fc56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2cbc3fc56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首先我們將</a:t>
            </a:r>
            <a:r>
              <a:rPr lang="en-US" altLang="zh-TW" dirty="0"/>
              <a:t>input file</a:t>
            </a:r>
            <a:r>
              <a:rPr lang="zh-TW" altLang="en-US" dirty="0"/>
              <a:t>讀進來，</a:t>
            </a:r>
            <a:endParaRPr lang="en-US" altLang="zh-TW" dirty="0"/>
          </a:p>
          <a:p>
            <a:pPr marL="0" lvl="0" indent="0" algn="l" rtl="0">
              <a:spcBef>
                <a:spcPts val="0"/>
              </a:spcBef>
              <a:spcAft>
                <a:spcPts val="0"/>
              </a:spcAft>
              <a:buNone/>
            </a:pPr>
            <a:r>
              <a:rPr lang="zh-TW" altLang="en-US" dirty="0"/>
              <a:t>並儲存</a:t>
            </a:r>
            <a:r>
              <a:rPr lang="en-US" altLang="zh-TW" dirty="0"/>
              <a:t>module</a:t>
            </a:r>
            <a:r>
              <a:rPr lang="zh-TW" altLang="en-US" dirty="0"/>
              <a:t>的資料到對應的資料結構當中，</a:t>
            </a:r>
            <a:endParaRPr lang="en-US" altLang="zh-TW" dirty="0"/>
          </a:p>
          <a:p>
            <a:pPr marL="0" lvl="0" indent="0" algn="l" rtl="0">
              <a:spcBef>
                <a:spcPts val="0"/>
              </a:spcBef>
              <a:spcAft>
                <a:spcPts val="0"/>
              </a:spcAft>
              <a:buNone/>
            </a:pPr>
            <a:r>
              <a:rPr lang="zh-TW" altLang="en-US" dirty="0"/>
              <a:t>再來先講 </a:t>
            </a:r>
            <a:r>
              <a:rPr lang="en-US" altLang="zh-TW" dirty="0"/>
              <a:t>fixed-module</a:t>
            </a:r>
            <a:r>
              <a:rPr lang="zh-TW" altLang="en-US" dirty="0"/>
              <a:t>填入</a:t>
            </a:r>
            <a:r>
              <a:rPr lang="en-US" altLang="zh-TW" dirty="0"/>
              <a:t>grid</a:t>
            </a:r>
            <a:r>
              <a:rPr lang="zh-TW" altLang="en-US" dirty="0"/>
              <a:t>的這個資料結構中，</a:t>
            </a:r>
            <a:endParaRPr lang="en-US" altLang="zh-TW" dirty="0"/>
          </a:p>
          <a:p>
            <a:pPr marL="0" lvl="0" indent="0" algn="l" rtl="0">
              <a:spcBef>
                <a:spcPts val="0"/>
              </a:spcBef>
              <a:spcAft>
                <a:spcPts val="0"/>
              </a:spcAft>
              <a:buNone/>
            </a:pPr>
            <a:r>
              <a:rPr lang="zh-TW" altLang="en-US" dirty="0"/>
              <a:t>並標記為</a:t>
            </a:r>
            <a:r>
              <a:rPr lang="en-US" altLang="zh-TW" dirty="0"/>
              <a:t>-1</a:t>
            </a:r>
            <a:r>
              <a:rPr lang="zh-TW" altLang="en-US" dirty="0"/>
              <a:t>，</a:t>
            </a:r>
            <a:endParaRPr lang="en-US" altLang="zh-TW" dirty="0"/>
          </a:p>
          <a:p>
            <a:pPr marL="0" lvl="0" indent="0" algn="l" rtl="0">
              <a:spcBef>
                <a:spcPts val="0"/>
              </a:spcBef>
              <a:spcAft>
                <a:spcPts val="0"/>
              </a:spcAft>
              <a:buNone/>
            </a:pPr>
            <a:r>
              <a:rPr lang="zh-TW" altLang="en-US" dirty="0"/>
              <a:t>接著進入</a:t>
            </a:r>
            <a:r>
              <a:rPr lang="en-US" altLang="zh-TW" dirty="0"/>
              <a:t>solve</a:t>
            </a:r>
            <a:r>
              <a:rPr lang="zh-TW" altLang="en-US" dirty="0"/>
              <a:t>這個</a:t>
            </a:r>
            <a:r>
              <a:rPr lang="en-US" altLang="zh-TW" dirty="0"/>
              <a:t>function</a:t>
            </a:r>
            <a:r>
              <a:rPr lang="zh-TW" altLang="en-US" dirty="0"/>
              <a:t>，</a:t>
            </a:r>
            <a:endParaRPr lang="en-US" altLang="zh-TW" dirty="0"/>
          </a:p>
          <a:p>
            <a:pPr marL="0" lvl="0" indent="0" algn="l" rtl="0">
              <a:spcBef>
                <a:spcPts val="0"/>
              </a:spcBef>
              <a:spcAft>
                <a:spcPts val="0"/>
              </a:spcAft>
              <a:buNone/>
            </a:pPr>
            <a:r>
              <a:rPr lang="zh-TW" altLang="en-US" dirty="0"/>
              <a:t>去決定所有</a:t>
            </a:r>
            <a:r>
              <a:rPr lang="en-US" altLang="zh-TW" dirty="0"/>
              <a:t>module</a:t>
            </a:r>
            <a:r>
              <a:rPr lang="zh-TW" altLang="en-US" dirty="0"/>
              <a:t>的擺放位置，</a:t>
            </a:r>
            <a:endParaRPr lang="en-US" altLang="zh-TW" dirty="0"/>
          </a:p>
          <a:p>
            <a:pPr marL="0" lvl="0" indent="0" algn="l" rtl="0">
              <a:spcBef>
                <a:spcPts val="0"/>
              </a:spcBef>
              <a:spcAft>
                <a:spcPts val="0"/>
              </a:spcAft>
              <a:buNone/>
            </a:pPr>
            <a:r>
              <a:rPr lang="zh-TW" altLang="en-US" dirty="0"/>
              <a:t>若擺放不成功則回到擺放</a:t>
            </a:r>
            <a:r>
              <a:rPr lang="en-US" altLang="zh-TW" dirty="0"/>
              <a:t>fixed-module</a:t>
            </a:r>
            <a:r>
              <a:rPr lang="zh-TW" altLang="en-US" dirty="0"/>
              <a:t>的步驟在重作一次，</a:t>
            </a:r>
            <a:endParaRPr lang="en-US" altLang="zh-TW" dirty="0"/>
          </a:p>
          <a:p>
            <a:pPr marL="0" lvl="0" indent="0" algn="l" rtl="0">
              <a:spcBef>
                <a:spcPts val="0"/>
              </a:spcBef>
              <a:spcAft>
                <a:spcPts val="0"/>
              </a:spcAft>
              <a:buNone/>
            </a:pPr>
            <a:r>
              <a:rPr lang="zh-TW" altLang="en-US" dirty="0"/>
              <a:t>若成功後就可以計算</a:t>
            </a:r>
            <a:r>
              <a:rPr lang="en-US" altLang="zh-TW" dirty="0"/>
              <a:t>HPWL</a:t>
            </a:r>
            <a:r>
              <a:rPr lang="zh-TW" altLang="en-US" dirty="0"/>
              <a:t>，</a:t>
            </a:r>
            <a:endParaRPr lang="en-US" altLang="zh-TW" dirty="0"/>
          </a:p>
          <a:p>
            <a:pPr marL="0" lvl="0" indent="0" algn="l" rtl="0">
              <a:spcBef>
                <a:spcPts val="0"/>
              </a:spcBef>
              <a:spcAft>
                <a:spcPts val="0"/>
              </a:spcAft>
              <a:buNone/>
            </a:pPr>
            <a:r>
              <a:rPr lang="zh-TW" altLang="en-US" dirty="0"/>
              <a:t>最後將檔案寫出，</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若成功後，</a:t>
            </a:r>
            <a:endParaRPr lang="en-US" altLang="zh-TW" dirty="0"/>
          </a:p>
          <a:p>
            <a:pPr marL="0" lvl="0" indent="0" algn="l" rtl="0">
              <a:spcBef>
                <a:spcPts val="0"/>
              </a:spcBef>
              <a:spcAft>
                <a:spcPts val="0"/>
              </a:spcAft>
              <a:buNone/>
            </a:pPr>
            <a:r>
              <a:rPr lang="en-US" altLang="zh-TW" dirty="0"/>
              <a:t>Run time</a:t>
            </a:r>
            <a:r>
              <a:rPr lang="zh-TW" altLang="en-US" dirty="0"/>
              <a:t>還在</a:t>
            </a:r>
            <a:r>
              <a:rPr lang="en-US" altLang="zh-TW" dirty="0"/>
              <a:t>30</a:t>
            </a:r>
            <a:r>
              <a:rPr lang="zh-TW" altLang="en-US" dirty="0"/>
              <a:t>分種內，</a:t>
            </a:r>
            <a:endParaRPr lang="en-US" altLang="zh-TW" dirty="0"/>
          </a:p>
          <a:p>
            <a:pPr marL="0" lvl="0" indent="0" algn="l" rtl="0">
              <a:spcBef>
                <a:spcPts val="0"/>
              </a:spcBef>
              <a:spcAft>
                <a:spcPts val="0"/>
              </a:spcAft>
              <a:buNone/>
            </a:pPr>
            <a:r>
              <a:rPr lang="zh-TW" altLang="en-US" dirty="0"/>
              <a:t>我們就將整個</a:t>
            </a:r>
            <a:r>
              <a:rPr lang="en-US" altLang="zh-TW" dirty="0"/>
              <a:t>flow</a:t>
            </a:r>
            <a:r>
              <a:rPr lang="zh-TW" altLang="en-US" dirty="0"/>
              <a:t>在執行過一遍，</a:t>
            </a:r>
            <a:endParaRPr lang="en-US" altLang="zh-TW" dirty="0"/>
          </a:p>
          <a:p>
            <a:pPr marL="0" lvl="0" indent="0" algn="l" rtl="0">
              <a:spcBef>
                <a:spcPts val="0"/>
              </a:spcBef>
              <a:spcAft>
                <a:spcPts val="0"/>
              </a:spcAft>
              <a:buNone/>
            </a:pPr>
            <a:r>
              <a:rPr lang="zh-TW" altLang="en-US" dirty="0"/>
              <a:t>看有沒有更小的</a:t>
            </a:r>
            <a:r>
              <a:rPr lang="en-US" altLang="zh-TW" dirty="0"/>
              <a:t>HPWL</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最後</a:t>
            </a:r>
            <a:r>
              <a:rPr lang="en-US" altLang="zh-TW" dirty="0"/>
              <a:t>30</a:t>
            </a:r>
            <a:r>
              <a:rPr lang="zh-TW" altLang="en-US" dirty="0"/>
              <a:t>分鐘後，</a:t>
            </a:r>
            <a:endParaRPr lang="en-US" altLang="zh-TW" dirty="0"/>
          </a:p>
          <a:p>
            <a:pPr marL="0" lvl="0" indent="0" algn="l" rtl="0">
              <a:spcBef>
                <a:spcPts val="0"/>
              </a:spcBef>
              <a:spcAft>
                <a:spcPts val="0"/>
              </a:spcAft>
              <a:buNone/>
            </a:pPr>
            <a:r>
              <a:rPr lang="zh-TW" altLang="en-US" dirty="0"/>
              <a:t>就結束程式的執行。</a:t>
            </a:r>
            <a:endParaRPr lang="en-US" altLang="zh-TW" dirty="0"/>
          </a:p>
          <a:p>
            <a:pPr marL="0" lvl="0" indent="0" algn="l" rtl="0">
              <a:spcBef>
                <a:spcPts val="0"/>
              </a:spcBef>
              <a:spcAft>
                <a:spcPts val="0"/>
              </a:spcAft>
              <a:buNone/>
            </a:pPr>
            <a:endParaRPr lang="en-US" altLang="zh-TW" dirty="0"/>
          </a:p>
        </p:txBody>
      </p:sp>
      <p:sp>
        <p:nvSpPr>
          <p:cNvPr id="151" name="Google Shape;151;g252cbc3fc56_3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2cbc3fc56_3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2cbc3fc56_3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再來要講我們最主要擺放</a:t>
            </a:r>
            <a:r>
              <a:rPr lang="en-US" altLang="zh-TW" dirty="0"/>
              <a:t>soft-module</a:t>
            </a:r>
            <a:r>
              <a:rPr lang="zh-TW" altLang="en-US" dirty="0"/>
              <a:t>的核心</a:t>
            </a:r>
            <a:r>
              <a:rPr lang="en-US" altLang="zh-TW" dirty="0"/>
              <a:t>function</a:t>
            </a:r>
            <a:endParaRPr dirty="0"/>
          </a:p>
        </p:txBody>
      </p:sp>
      <p:sp>
        <p:nvSpPr>
          <p:cNvPr id="159" name="Google Shape;159;g252cbc3fc56_3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Solve</a:t>
            </a:r>
            <a:r>
              <a:rPr lang="zh-TW" altLang="en-US" dirty="0"/>
              <a:t>這個</a:t>
            </a:r>
            <a:r>
              <a:rPr lang="en-US" altLang="zh-TW" dirty="0"/>
              <a:t>function</a:t>
            </a:r>
            <a:r>
              <a:rPr lang="zh-TW" altLang="en-US" dirty="0"/>
              <a:t>是主要是產生一組擺放順序的</a:t>
            </a:r>
            <a:r>
              <a:rPr lang="en-US" altLang="zh-TW" dirty="0"/>
              <a:t>sequence</a:t>
            </a:r>
          </a:p>
          <a:p>
            <a:r>
              <a:rPr lang="zh-TW" altLang="en-US" dirty="0"/>
              <a:t>和</a:t>
            </a:r>
            <a:r>
              <a:rPr lang="en-US" altLang="zh-TW" dirty="0"/>
              <a:t>module</a:t>
            </a:r>
            <a:r>
              <a:rPr lang="zh-TW" altLang="en-US" dirty="0"/>
              <a:t>擺放的位置，</a:t>
            </a:r>
            <a:endParaRPr lang="en-US" altLang="zh-TW" dirty="0"/>
          </a:p>
          <a:p>
            <a:endParaRPr lang="en-US" altLang="zh-TW" dirty="0"/>
          </a:p>
          <a:p>
            <a:r>
              <a:rPr lang="zh-TW" altLang="en-US" dirty="0"/>
              <a:t>一開始我們會先隨機產生一組擺放的順序，</a:t>
            </a:r>
            <a:endParaRPr lang="en-US" altLang="zh-TW" dirty="0"/>
          </a:p>
          <a:p>
            <a:r>
              <a:rPr lang="zh-TW" altLang="en-US" dirty="0"/>
              <a:t>有了擺放順序之後，</a:t>
            </a:r>
            <a:endParaRPr lang="en-US" altLang="zh-TW" dirty="0"/>
          </a:p>
          <a:p>
            <a:r>
              <a:rPr lang="zh-TW" altLang="en-US" dirty="0"/>
              <a:t>我們就可以依照這個順序擺放</a:t>
            </a:r>
            <a:r>
              <a:rPr lang="en-US" altLang="zh-TW" dirty="0"/>
              <a:t>soft module</a:t>
            </a:r>
            <a:r>
              <a:rPr lang="zh-TW" altLang="en-US" dirty="0"/>
              <a:t>，</a:t>
            </a:r>
            <a:endParaRPr lang="en-US" altLang="zh-TW" dirty="0"/>
          </a:p>
          <a:p>
            <a:r>
              <a:rPr lang="zh-TW" altLang="en-US" dirty="0"/>
              <a:t>之後我們會</a:t>
            </a:r>
            <a:r>
              <a:rPr lang="en-US" altLang="zh-TW" dirty="0"/>
              <a:t>call </a:t>
            </a:r>
            <a:r>
              <a:rPr lang="zh-TW" altLang="en-US" dirty="0"/>
              <a:t>一個</a:t>
            </a:r>
            <a:r>
              <a:rPr lang="en-US" altLang="zh-TW" dirty="0"/>
              <a:t>function</a:t>
            </a:r>
            <a:r>
              <a:rPr lang="zh-TW" altLang="en-US" dirty="0"/>
              <a:t>較</a:t>
            </a:r>
            <a:r>
              <a:rPr lang="en-US" altLang="zh-TW" dirty="0"/>
              <a:t>left</a:t>
            </a:r>
            <a:r>
              <a:rPr lang="en-US" altLang="zh-TW" baseline="0" dirty="0"/>
              <a:t> bottom()</a:t>
            </a:r>
          </a:p>
          <a:p>
            <a:r>
              <a:rPr lang="zh-TW" altLang="en-US" baseline="0" dirty="0"/>
              <a:t>主要是要確認</a:t>
            </a:r>
            <a:r>
              <a:rPr lang="en-US" altLang="zh-TW" baseline="0" dirty="0"/>
              <a:t>module</a:t>
            </a:r>
            <a:r>
              <a:rPr lang="zh-TW" altLang="en-US" baseline="0" dirty="0"/>
              <a:t>擺放位置合不合法，</a:t>
            </a:r>
            <a:endParaRPr lang="en-US" altLang="zh-TW" baseline="0" dirty="0"/>
          </a:p>
          <a:p>
            <a:r>
              <a:rPr lang="zh-TW" altLang="en-US" baseline="0" dirty="0"/>
              <a:t>並試著往左下找出更好的擺放位置，</a:t>
            </a:r>
            <a:endParaRPr lang="en-US" altLang="zh-TW" baseline="0" dirty="0"/>
          </a:p>
          <a:p>
            <a:r>
              <a:rPr lang="zh-TW" altLang="en-US" dirty="0"/>
              <a:t>使得擺放可以更緊密。</a:t>
            </a:r>
            <a:endParaRPr lang="en-US" altLang="zh-TW" dirty="0"/>
          </a:p>
          <a:p>
            <a:endParaRPr lang="en-US" altLang="zh-TW" dirty="0"/>
          </a:p>
          <a:p>
            <a:r>
              <a:rPr lang="zh-TW" altLang="en-US" dirty="0"/>
              <a:t>接下來我們解釋一下</a:t>
            </a:r>
            <a:r>
              <a:rPr lang="en-US" altLang="zh-TW" dirty="0" err="1"/>
              <a:t>leftbottom</a:t>
            </a:r>
            <a:r>
              <a:rPr lang="zh-TW" altLang="en-US" dirty="0"/>
              <a:t>這個</a:t>
            </a:r>
            <a:r>
              <a:rPr lang="en-US" altLang="zh-TW" dirty="0"/>
              <a:t>function</a:t>
            </a: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t>13</a:t>
            </a:fld>
            <a:endParaRPr lang="zh-TW" altLang="en-US"/>
          </a:p>
        </p:txBody>
      </p:sp>
    </p:spTree>
    <p:extLst>
      <p:ext uri="{BB962C8B-B14F-4D97-AF65-F5344CB8AC3E}">
        <p14:creationId xmlns:p14="http://schemas.microsoft.com/office/powerpoint/2010/main" val="1110002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在這之前我們先解釋一下這個</a:t>
            </a:r>
            <a:r>
              <a:rPr lang="en-US" altLang="zh-TW" dirty="0"/>
              <a:t>function</a:t>
            </a:r>
            <a:r>
              <a:rPr lang="zh-TW" altLang="en-US" dirty="0"/>
              <a:t>的核心概念</a:t>
            </a:r>
            <a:endParaRPr lang="en-US" altLang="zh-TW" dirty="0"/>
          </a:p>
          <a:p>
            <a:r>
              <a:rPr lang="zh-TW" altLang="en-US" dirty="0"/>
              <a:t>首先我們會對每個</a:t>
            </a:r>
            <a:r>
              <a:rPr lang="en-US" altLang="zh-TW" dirty="0"/>
              <a:t>module</a:t>
            </a:r>
            <a:r>
              <a:rPr lang="zh-TW" altLang="en-US" dirty="0"/>
              <a:t>選取幾個合法的</a:t>
            </a:r>
            <a:r>
              <a:rPr lang="en-US" altLang="zh-TW" dirty="0"/>
              <a:t>outline</a:t>
            </a:r>
          </a:p>
          <a:p>
            <a:r>
              <a:rPr lang="zh-TW" altLang="en-US" dirty="0"/>
              <a:t>我們可以用右邊這個綠色的</a:t>
            </a:r>
            <a:r>
              <a:rPr lang="en-US" altLang="zh-TW" dirty="0"/>
              <a:t>module</a:t>
            </a:r>
            <a:r>
              <a:rPr lang="zh-TW" altLang="en-US" dirty="0"/>
              <a:t>解釋</a:t>
            </a:r>
            <a:endParaRPr lang="en-US" altLang="zh-TW" dirty="0"/>
          </a:p>
          <a:p>
            <a:r>
              <a:rPr lang="zh-TW" altLang="en-US" dirty="0"/>
              <a:t>可以看到下面兩個黑色框出的</a:t>
            </a:r>
            <a:r>
              <a:rPr lang="en-US" altLang="zh-TW" dirty="0"/>
              <a:t>outline</a:t>
            </a:r>
            <a:r>
              <a:rPr lang="zh-TW" altLang="en-US" dirty="0"/>
              <a:t>都可以放得下上面那個綠色的</a:t>
            </a:r>
            <a:r>
              <a:rPr lang="en-US" altLang="zh-TW" dirty="0"/>
              <a:t>module</a:t>
            </a:r>
            <a:r>
              <a:rPr lang="zh-TW" altLang="en-US" dirty="0"/>
              <a:t>，</a:t>
            </a:r>
            <a:endParaRPr lang="en-US" altLang="zh-TW" dirty="0"/>
          </a:p>
          <a:p>
            <a:r>
              <a:rPr lang="zh-TW" altLang="en-US" dirty="0"/>
              <a:t>因為他們的面積都大於等於</a:t>
            </a:r>
            <a:r>
              <a:rPr lang="en-US" altLang="zh-TW" dirty="0"/>
              <a:t>25</a:t>
            </a:r>
          </a:p>
          <a:p>
            <a:r>
              <a:rPr lang="zh-TW" altLang="en-US" dirty="0"/>
              <a:t>我們之後的演算法都會使用</a:t>
            </a:r>
            <a:r>
              <a:rPr lang="en-US" altLang="zh-TW" dirty="0"/>
              <a:t>module</a:t>
            </a:r>
            <a:r>
              <a:rPr lang="zh-TW" altLang="en-US" dirty="0"/>
              <a:t>的</a:t>
            </a:r>
            <a:r>
              <a:rPr lang="en-US" altLang="zh-TW" dirty="0"/>
              <a:t>outline</a:t>
            </a:r>
            <a:r>
              <a:rPr lang="zh-TW" altLang="en-US" dirty="0"/>
              <a:t>找出合法的擺放位置，</a:t>
            </a:r>
            <a:endParaRPr lang="en-US" altLang="zh-TW" dirty="0"/>
          </a:p>
          <a:p>
            <a:endParaRPr lang="en-US" altLang="zh-TW" dirty="0"/>
          </a:p>
          <a:p>
            <a:r>
              <a:rPr lang="zh-TW" altLang="en-US" dirty="0"/>
              <a:t>接著</a:t>
            </a:r>
            <a:r>
              <a:rPr lang="en-US" altLang="zh-TW" dirty="0"/>
              <a:t>go through</a:t>
            </a:r>
            <a:r>
              <a:rPr lang="en-US" altLang="zh-TW" baseline="0" dirty="0"/>
              <a:t> </a:t>
            </a:r>
            <a:r>
              <a:rPr lang="en-US" altLang="zh-TW" dirty="0" err="1"/>
              <a:t>leftbottom</a:t>
            </a:r>
            <a:r>
              <a:rPr lang="zh-TW" altLang="en-US" dirty="0"/>
              <a:t>的演算法</a:t>
            </a:r>
            <a:endParaRPr lang="en-US" altLang="zh-TW" dirty="0"/>
          </a:p>
          <a:p>
            <a:r>
              <a:rPr lang="zh-TW" altLang="en-US" dirty="0"/>
              <a:t>這個</a:t>
            </a:r>
            <a:r>
              <a:rPr lang="en-US" altLang="zh-TW" dirty="0"/>
              <a:t>function</a:t>
            </a:r>
            <a:r>
              <a:rPr lang="zh-TW" altLang="en-US" dirty="0"/>
              <a:t>會吃一個</a:t>
            </a:r>
            <a:r>
              <a:rPr lang="en-US" altLang="zh-TW" dirty="0"/>
              <a:t>module</a:t>
            </a:r>
            <a:r>
              <a:rPr lang="zh-TW" altLang="en-US" dirty="0"/>
              <a:t>當作</a:t>
            </a:r>
            <a:r>
              <a:rPr lang="en-US" altLang="zh-TW" dirty="0"/>
              <a:t>input</a:t>
            </a:r>
            <a:r>
              <a:rPr lang="zh-TW" altLang="en-US" dirty="0"/>
              <a:t>，</a:t>
            </a:r>
            <a:endParaRPr lang="en-US" altLang="zh-TW" dirty="0"/>
          </a:p>
          <a:p>
            <a:r>
              <a:rPr lang="zh-TW" altLang="en-US" dirty="0"/>
              <a:t>就是即將要擺入的</a:t>
            </a:r>
            <a:r>
              <a:rPr lang="en-US" altLang="zh-TW" dirty="0"/>
              <a:t>module</a:t>
            </a:r>
            <a:r>
              <a:rPr lang="zh-TW" altLang="en-US" dirty="0"/>
              <a:t>，</a:t>
            </a:r>
            <a:endParaRPr lang="en-US" altLang="zh-TW" dirty="0"/>
          </a:p>
          <a:p>
            <a:r>
              <a:rPr lang="zh-TW" altLang="en-US" dirty="0"/>
              <a:t>最後會回傳</a:t>
            </a:r>
            <a:r>
              <a:rPr lang="en-US" altLang="zh-TW" dirty="0"/>
              <a:t>True</a:t>
            </a:r>
            <a:r>
              <a:rPr lang="zh-TW" altLang="en-US" dirty="0"/>
              <a:t>或</a:t>
            </a:r>
            <a:r>
              <a:rPr lang="en-US" altLang="zh-TW" dirty="0"/>
              <a:t>False</a:t>
            </a:r>
          </a:p>
          <a:p>
            <a:r>
              <a:rPr lang="zh-TW" altLang="en-US" dirty="0"/>
              <a:t>若</a:t>
            </a:r>
            <a:r>
              <a:rPr lang="en-US" altLang="zh-TW" dirty="0"/>
              <a:t>module</a:t>
            </a:r>
            <a:r>
              <a:rPr lang="zh-TW" altLang="en-US" dirty="0"/>
              <a:t>某個特定的</a:t>
            </a:r>
            <a:r>
              <a:rPr lang="en-US" altLang="zh-TW" dirty="0"/>
              <a:t>outline</a:t>
            </a:r>
            <a:r>
              <a:rPr lang="zh-TW" altLang="en-US" dirty="0"/>
              <a:t>是可行解，</a:t>
            </a:r>
            <a:endParaRPr lang="en-US" altLang="zh-TW" dirty="0"/>
          </a:p>
          <a:p>
            <a:r>
              <a:rPr lang="zh-TW" altLang="en-US" dirty="0"/>
              <a:t>就會回傳</a:t>
            </a:r>
            <a:r>
              <a:rPr lang="en-US" altLang="zh-TW" dirty="0"/>
              <a:t>True</a:t>
            </a:r>
            <a:r>
              <a:rPr lang="zh-TW" altLang="en-US" dirty="0"/>
              <a:t>，</a:t>
            </a:r>
            <a:endParaRPr lang="en-US" altLang="zh-TW" dirty="0"/>
          </a:p>
          <a:p>
            <a:r>
              <a:rPr lang="zh-TW" altLang="en-US" dirty="0"/>
              <a:t>並將</a:t>
            </a:r>
            <a:r>
              <a:rPr lang="en-US" altLang="zh-TW" dirty="0"/>
              <a:t>module</a:t>
            </a:r>
            <a:r>
              <a:rPr lang="zh-TW" altLang="en-US" dirty="0"/>
              <a:t>擺入。</a:t>
            </a:r>
            <a:endParaRPr lang="en-US" altLang="zh-TW" dirty="0"/>
          </a:p>
          <a:p>
            <a:r>
              <a:rPr lang="zh-TW" altLang="en-US" dirty="0"/>
              <a:t>反之則回傳</a:t>
            </a:r>
            <a:r>
              <a:rPr lang="en-US" altLang="zh-TW" dirty="0"/>
              <a:t>false</a:t>
            </a:r>
          </a:p>
          <a:p>
            <a:r>
              <a:rPr lang="zh-TW" altLang="en-US" dirty="0"/>
              <a:t>且不做更新，</a:t>
            </a:r>
            <a:endParaRPr lang="en-US" altLang="zh-TW" dirty="0"/>
          </a:p>
          <a:p>
            <a:endParaRPr lang="en-US" altLang="zh-TW" dirty="0"/>
          </a:p>
          <a:p>
            <a:r>
              <a:rPr lang="zh-TW" altLang="en-US" dirty="0"/>
              <a:t>我們先來看一下右邊的範例，</a:t>
            </a:r>
            <a:endParaRPr lang="en-US" altLang="zh-TW" dirty="0"/>
          </a:p>
          <a:p>
            <a:r>
              <a:rPr lang="zh-TW" altLang="en-US" dirty="0"/>
              <a:t>可以看到這個這個黑色的外框選擇到的範圍，</a:t>
            </a:r>
            <a:endParaRPr lang="en-US" altLang="zh-TW" dirty="0"/>
          </a:p>
          <a:p>
            <a:r>
              <a:rPr lang="zh-TW" altLang="en-US" dirty="0"/>
              <a:t>並不能合法的擺放</a:t>
            </a:r>
            <a:r>
              <a:rPr lang="en-US" altLang="zh-TW" dirty="0"/>
              <a:t>module</a:t>
            </a:r>
          </a:p>
          <a:p>
            <a:r>
              <a:rPr lang="zh-TW" altLang="en-US" dirty="0"/>
              <a:t>因為沒有足夠的格子數量擺入，</a:t>
            </a:r>
            <a:endParaRPr lang="en-US" altLang="zh-TW" dirty="0"/>
          </a:p>
          <a:p>
            <a:r>
              <a:rPr lang="zh-TW" altLang="en-US" dirty="0"/>
              <a:t>所以我們試著往左邊找看看有沒有合法的擺放位置，</a:t>
            </a:r>
            <a:endParaRPr lang="en-US" altLang="zh-TW" dirty="0"/>
          </a:p>
          <a:p>
            <a:r>
              <a:rPr lang="zh-TW" altLang="en-US" dirty="0"/>
              <a:t>也試著往下面找合法擺放位置，</a:t>
            </a:r>
            <a:endParaRPr lang="en-US" altLang="zh-TW" dirty="0"/>
          </a:p>
          <a:p>
            <a:r>
              <a:rPr lang="zh-TW" altLang="en-US" dirty="0"/>
              <a:t>可以看到這個情況下都無法擺放，</a:t>
            </a:r>
            <a:endParaRPr lang="en-US" altLang="zh-TW" dirty="0"/>
          </a:p>
          <a:p>
            <a:r>
              <a:rPr lang="zh-TW" altLang="en-US" dirty="0"/>
              <a:t>就會回傳</a:t>
            </a:r>
            <a:r>
              <a:rPr lang="en-US" altLang="zh-TW" dirty="0"/>
              <a:t>false</a:t>
            </a:r>
          </a:p>
          <a:p>
            <a:endParaRPr lang="en-US" altLang="zh-TW" dirty="0"/>
          </a:p>
          <a:p>
            <a:r>
              <a:rPr lang="zh-TW" altLang="en-US" dirty="0"/>
              <a:t>再來我們來看一下</a:t>
            </a:r>
            <a:r>
              <a:rPr lang="en-US" altLang="zh-TW" dirty="0"/>
              <a:t>pseudo</a:t>
            </a:r>
            <a:r>
              <a:rPr lang="zh-TW" altLang="en-US" dirty="0"/>
              <a:t> </a:t>
            </a:r>
            <a:r>
              <a:rPr lang="en-US" altLang="zh-TW" dirty="0"/>
              <a:t>code</a:t>
            </a:r>
          </a:p>
          <a:p>
            <a:r>
              <a:rPr lang="zh-TW" altLang="en-US" dirty="0"/>
              <a:t>一開始先將一個</a:t>
            </a:r>
            <a:r>
              <a:rPr lang="en-US" altLang="zh-TW" dirty="0"/>
              <a:t>module</a:t>
            </a:r>
            <a:r>
              <a:rPr lang="zh-TW" altLang="en-US" dirty="0"/>
              <a:t>複製成兩個。</a:t>
            </a:r>
            <a:endParaRPr lang="en-US" altLang="zh-TW" dirty="0"/>
          </a:p>
          <a:p>
            <a:r>
              <a:rPr lang="zh-TW" altLang="en-US" dirty="0"/>
              <a:t>這兩個</a:t>
            </a:r>
            <a:r>
              <a:rPr lang="en-US" altLang="zh-TW" dirty="0"/>
              <a:t>module</a:t>
            </a:r>
            <a:r>
              <a:rPr lang="zh-TW" altLang="en-US" dirty="0"/>
              <a:t>分別要一直往左和往下找出更好的擺放位置，</a:t>
            </a:r>
            <a:endParaRPr lang="en-US" altLang="zh-TW" dirty="0"/>
          </a:p>
          <a:p>
            <a:r>
              <a:rPr lang="zh-TW" altLang="en-US" dirty="0"/>
              <a:t>所以可以看到這個</a:t>
            </a:r>
            <a:r>
              <a:rPr lang="en-US" altLang="zh-TW" dirty="0"/>
              <a:t>for</a:t>
            </a:r>
            <a:r>
              <a:rPr lang="zh-TW" altLang="en-US" dirty="0"/>
              <a:t> </a:t>
            </a:r>
            <a:r>
              <a:rPr lang="en-US" altLang="zh-TW" dirty="0"/>
              <a:t>loop</a:t>
            </a:r>
            <a:r>
              <a:rPr lang="zh-TW" altLang="en-US" dirty="0"/>
              <a:t>一共做了</a:t>
            </a:r>
            <a:r>
              <a:rPr lang="en-US" altLang="zh-TW" dirty="0"/>
              <a:t>C</a:t>
            </a:r>
            <a:r>
              <a:rPr lang="zh-TW" altLang="en-US" dirty="0"/>
              <a:t>次。</a:t>
            </a:r>
            <a:endParaRPr lang="en-US" altLang="zh-TW" dirty="0"/>
          </a:p>
          <a:p>
            <a:r>
              <a:rPr lang="zh-TW" altLang="en-US" dirty="0"/>
              <a:t>而這個</a:t>
            </a:r>
            <a:r>
              <a:rPr lang="en-US" altLang="zh-TW" dirty="0"/>
              <a:t>C</a:t>
            </a:r>
            <a:r>
              <a:rPr lang="zh-TW" altLang="en-US" dirty="0"/>
              <a:t>是可以自己定義看要讓</a:t>
            </a:r>
            <a:r>
              <a:rPr lang="en-US" altLang="zh-TW" dirty="0"/>
              <a:t>module</a:t>
            </a:r>
            <a:r>
              <a:rPr lang="zh-TW" altLang="en-US" dirty="0"/>
              <a:t>走多少步，</a:t>
            </a:r>
            <a:endParaRPr lang="en-US" altLang="zh-TW" dirty="0"/>
          </a:p>
          <a:p>
            <a:r>
              <a:rPr lang="zh-TW" altLang="en-US" dirty="0"/>
              <a:t>當然</a:t>
            </a:r>
            <a:r>
              <a:rPr lang="en-US" altLang="zh-TW" dirty="0"/>
              <a:t>C</a:t>
            </a:r>
            <a:r>
              <a:rPr lang="zh-TW" altLang="en-US" dirty="0"/>
              <a:t>越大可以找到更好解，</a:t>
            </a:r>
            <a:endParaRPr lang="en-US" altLang="zh-TW" dirty="0"/>
          </a:p>
          <a:p>
            <a:r>
              <a:rPr lang="zh-TW" altLang="en-US" dirty="0"/>
              <a:t>但就要和</a:t>
            </a:r>
            <a:r>
              <a:rPr lang="en-US" altLang="zh-TW" dirty="0"/>
              <a:t>run time</a:t>
            </a:r>
            <a:r>
              <a:rPr lang="zh-TW" altLang="en-US" dirty="0"/>
              <a:t>做</a:t>
            </a:r>
            <a:r>
              <a:rPr lang="en-US" altLang="zh-TW" dirty="0"/>
              <a:t>trade</a:t>
            </a:r>
            <a:r>
              <a:rPr lang="en-US" altLang="zh-TW" baseline="0" dirty="0"/>
              <a:t> off</a:t>
            </a:r>
            <a:r>
              <a:rPr lang="zh-TW" altLang="en-US" baseline="0" dirty="0"/>
              <a:t>，</a:t>
            </a:r>
            <a:endParaRPr lang="en-US" altLang="zh-TW" baseline="0" dirty="0"/>
          </a:p>
          <a:p>
            <a:endParaRPr lang="en-US" altLang="zh-TW" baseline="0" dirty="0"/>
          </a:p>
          <a:p>
            <a:r>
              <a:rPr lang="zh-TW" altLang="en-US" baseline="0" dirty="0"/>
              <a:t>當我找出更好的</a:t>
            </a:r>
            <a:r>
              <a:rPr lang="en-US" altLang="zh-TW" baseline="0" dirty="0"/>
              <a:t>outline</a:t>
            </a:r>
            <a:r>
              <a:rPr lang="zh-TW" altLang="en-US" baseline="0" dirty="0"/>
              <a:t>時就把這個</a:t>
            </a:r>
            <a:r>
              <a:rPr lang="en-US" altLang="zh-TW" baseline="0" dirty="0"/>
              <a:t>outline</a:t>
            </a:r>
            <a:r>
              <a:rPr lang="zh-TW" altLang="en-US" baseline="0" dirty="0"/>
              <a:t>記下來，</a:t>
            </a:r>
            <a:endParaRPr lang="en-US" altLang="zh-TW" baseline="0" dirty="0"/>
          </a:p>
          <a:p>
            <a:r>
              <a:rPr lang="zh-TW" altLang="en-US" baseline="0" dirty="0"/>
              <a:t>並記錄已經找出一個合法的擺放位置了，</a:t>
            </a:r>
            <a:endParaRPr lang="en-US" altLang="zh-TW" baseline="0" dirty="0"/>
          </a:p>
          <a:p>
            <a:endParaRPr lang="en-US" altLang="zh-TW" baseline="0" dirty="0"/>
          </a:p>
          <a:p>
            <a:r>
              <a:rPr lang="zh-TW" altLang="en-US" baseline="0" dirty="0"/>
              <a:t>最後我們用</a:t>
            </a:r>
            <a:r>
              <a:rPr lang="en-US" altLang="zh-TW" baseline="0" dirty="0" err="1"/>
              <a:t>is_feasible</a:t>
            </a:r>
            <a:r>
              <a:rPr lang="zh-TW" altLang="en-US" baseline="0" dirty="0"/>
              <a:t>這個</a:t>
            </a:r>
            <a:r>
              <a:rPr lang="en-US" altLang="zh-TW" baseline="0" dirty="0"/>
              <a:t>variable</a:t>
            </a:r>
            <a:r>
              <a:rPr lang="zh-TW" altLang="en-US" baseline="0" dirty="0"/>
              <a:t>判斷是否找到合法的</a:t>
            </a:r>
            <a:r>
              <a:rPr lang="en-US" altLang="zh-TW" baseline="0" dirty="0"/>
              <a:t>outline</a:t>
            </a:r>
            <a:r>
              <a:rPr lang="zh-TW" altLang="en-US" baseline="0" dirty="0"/>
              <a:t>，</a:t>
            </a:r>
            <a:endParaRPr lang="en-US" altLang="zh-TW" baseline="0" dirty="0"/>
          </a:p>
          <a:p>
            <a:r>
              <a:rPr lang="zh-TW" altLang="en-US" baseline="0" dirty="0"/>
              <a:t>若找到就把</a:t>
            </a:r>
            <a:r>
              <a:rPr lang="en-US" altLang="zh-TW" baseline="0" dirty="0"/>
              <a:t>module</a:t>
            </a:r>
            <a:r>
              <a:rPr lang="zh-TW" altLang="en-US" baseline="0" dirty="0"/>
              <a:t>一格一格填入這個</a:t>
            </a:r>
            <a:r>
              <a:rPr lang="en-US" altLang="zh-TW" baseline="0" dirty="0"/>
              <a:t>outline</a:t>
            </a:r>
            <a:r>
              <a:rPr lang="zh-TW" altLang="en-US" baseline="0" dirty="0"/>
              <a:t>中，</a:t>
            </a:r>
            <a:endParaRPr lang="en-US" altLang="zh-TW" baseline="0" dirty="0"/>
          </a:p>
          <a:p>
            <a:r>
              <a:rPr lang="zh-TW" altLang="en-US" baseline="0" dirty="0"/>
              <a:t>並回傳</a:t>
            </a:r>
            <a:r>
              <a:rPr lang="en-US" altLang="zh-TW" baseline="0" dirty="0"/>
              <a:t>True</a:t>
            </a:r>
            <a:r>
              <a:rPr lang="zh-TW" altLang="en-US" baseline="0" dirty="0"/>
              <a:t>，</a:t>
            </a:r>
            <a:endParaRPr lang="en-US" altLang="zh-TW" baseline="0" dirty="0"/>
          </a:p>
          <a:p>
            <a:r>
              <a:rPr lang="zh-TW" altLang="en-US" baseline="0" dirty="0"/>
              <a:t>若沒有找到合法</a:t>
            </a:r>
            <a:r>
              <a:rPr lang="en-US" altLang="zh-TW" baseline="0" dirty="0"/>
              <a:t>outline</a:t>
            </a:r>
            <a:r>
              <a:rPr lang="zh-TW" altLang="en-US" baseline="0" dirty="0"/>
              <a:t>，</a:t>
            </a:r>
            <a:endParaRPr lang="en-US" altLang="zh-TW" baseline="0" dirty="0"/>
          </a:p>
          <a:p>
            <a:r>
              <a:rPr lang="zh-TW" altLang="en-US" baseline="0" dirty="0"/>
              <a:t>就回傳</a:t>
            </a:r>
            <a:r>
              <a:rPr lang="en-US" altLang="zh-TW" baseline="0" dirty="0"/>
              <a:t>False</a:t>
            </a:r>
            <a:r>
              <a:rPr lang="zh-TW" altLang="en-US" baseline="0" dirty="0"/>
              <a:t>。</a:t>
            </a:r>
            <a:endParaRPr lang="en-US" altLang="zh-TW" baseline="0"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t>14</a:t>
            </a:fld>
            <a:endParaRPr lang="zh-TW" altLang="en-US"/>
          </a:p>
        </p:txBody>
      </p:sp>
    </p:spTree>
    <p:extLst>
      <p:ext uri="{BB962C8B-B14F-4D97-AF65-F5344CB8AC3E}">
        <p14:creationId xmlns:p14="http://schemas.microsoft.com/office/powerpoint/2010/main" val="730919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假設</a:t>
            </a:r>
            <a:r>
              <a:rPr lang="en-US" altLang="zh-TW" dirty="0" err="1"/>
              <a:t>leftbottom</a:t>
            </a:r>
            <a:r>
              <a:rPr lang="zh-TW" altLang="en-US" dirty="0"/>
              <a:t>回傳</a:t>
            </a:r>
            <a:r>
              <a:rPr lang="en-US" altLang="zh-TW" dirty="0"/>
              <a:t>true</a:t>
            </a:r>
            <a:r>
              <a:rPr lang="zh-TW" altLang="en-US" dirty="0"/>
              <a:t>之後，</a:t>
            </a:r>
            <a:endParaRPr lang="en-US" altLang="zh-TW" dirty="0"/>
          </a:p>
          <a:p>
            <a:r>
              <a:rPr lang="zh-TW" altLang="en-US" dirty="0"/>
              <a:t>代表</a:t>
            </a:r>
            <a:r>
              <a:rPr lang="en-US" altLang="zh-TW" dirty="0"/>
              <a:t>module</a:t>
            </a:r>
            <a:r>
              <a:rPr lang="zh-TW" altLang="en-US" dirty="0"/>
              <a:t>被成功擺進去了，</a:t>
            </a:r>
            <a:endParaRPr lang="en-US" altLang="zh-TW" dirty="0"/>
          </a:p>
          <a:p>
            <a:r>
              <a:rPr lang="zh-TW" altLang="en-US" dirty="0"/>
              <a:t>我們就要更新</a:t>
            </a:r>
            <a:r>
              <a:rPr lang="en-US" altLang="zh-TW" dirty="0"/>
              <a:t>contour</a:t>
            </a:r>
            <a:r>
              <a:rPr lang="zh-TW" altLang="en-US" dirty="0"/>
              <a:t>，</a:t>
            </a:r>
            <a:endParaRPr lang="en-US" altLang="zh-TW" dirty="0"/>
          </a:p>
          <a:p>
            <a:r>
              <a:rPr lang="zh-TW" altLang="en-US" dirty="0"/>
              <a:t>也要把</a:t>
            </a:r>
            <a:r>
              <a:rPr lang="en-US" altLang="zh-TW" dirty="0"/>
              <a:t>X</a:t>
            </a:r>
            <a:r>
              <a:rPr lang="zh-TW" altLang="en-US" dirty="0"/>
              <a:t>指標往右邊移動，</a:t>
            </a:r>
            <a:endParaRPr lang="en-US" altLang="zh-TW" dirty="0"/>
          </a:p>
          <a:p>
            <a:endParaRPr lang="en-US" altLang="zh-TW" dirty="0"/>
          </a:p>
          <a:p>
            <a:r>
              <a:rPr lang="zh-TW" altLang="en-US" dirty="0"/>
              <a:t>若</a:t>
            </a:r>
            <a:r>
              <a:rPr lang="en-US" altLang="zh-TW" dirty="0" err="1"/>
              <a:t>leftbottom</a:t>
            </a:r>
            <a:r>
              <a:rPr lang="zh-TW" altLang="en-US" dirty="0"/>
              <a:t>回傳</a:t>
            </a:r>
            <a:r>
              <a:rPr lang="en-US" altLang="zh-TW" dirty="0"/>
              <a:t>false</a:t>
            </a:r>
            <a:r>
              <a:rPr lang="zh-TW" altLang="en-US" dirty="0"/>
              <a:t>的話，</a:t>
            </a:r>
            <a:endParaRPr lang="en-US" altLang="zh-TW" dirty="0"/>
          </a:p>
          <a:p>
            <a:r>
              <a:rPr lang="zh-TW" altLang="en-US" dirty="0"/>
              <a:t>我們就要檢查</a:t>
            </a:r>
            <a:r>
              <a:rPr lang="en-US" altLang="zh-TW" dirty="0"/>
              <a:t>module </a:t>
            </a:r>
            <a:r>
              <a:rPr lang="en-US" altLang="zh-TW" dirty="0" err="1"/>
              <a:t>outlin</a:t>
            </a:r>
            <a:r>
              <a:rPr lang="zh-TW" altLang="en-US" dirty="0"/>
              <a:t>是超過</a:t>
            </a:r>
            <a:r>
              <a:rPr lang="en-US" altLang="zh-TW" dirty="0"/>
              <a:t>chip</a:t>
            </a:r>
            <a:r>
              <a:rPr lang="zh-TW" altLang="en-US" dirty="0"/>
              <a:t>的</a:t>
            </a:r>
            <a:r>
              <a:rPr lang="en-US" altLang="zh-TW" dirty="0"/>
              <a:t>X</a:t>
            </a:r>
            <a:r>
              <a:rPr lang="zh-TW" altLang="en-US" dirty="0"/>
              <a:t>邊界，</a:t>
            </a:r>
            <a:endParaRPr lang="en-US" altLang="zh-TW" dirty="0"/>
          </a:p>
          <a:p>
            <a:r>
              <a:rPr lang="zh-TW" altLang="en-US" dirty="0"/>
              <a:t>還是和</a:t>
            </a:r>
            <a:r>
              <a:rPr lang="en-US" altLang="zh-TW" dirty="0"/>
              <a:t>fixed-</a:t>
            </a:r>
            <a:r>
              <a:rPr lang="en-US" altLang="zh-TW" dirty="0" err="1"/>
              <a:t>modul</a:t>
            </a:r>
            <a:r>
              <a:rPr lang="zh-TW" altLang="en-US" dirty="0"/>
              <a:t>重疊，</a:t>
            </a:r>
            <a:endParaRPr lang="en-US" altLang="zh-TW" dirty="0"/>
          </a:p>
          <a:p>
            <a:r>
              <a:rPr lang="zh-TW" altLang="en-US" dirty="0"/>
              <a:t>如果是超出邊界的話就改變</a:t>
            </a:r>
            <a:r>
              <a:rPr lang="en-US" altLang="zh-TW" dirty="0"/>
              <a:t>aspect</a:t>
            </a:r>
            <a:r>
              <a:rPr lang="zh-TW" altLang="en-US" dirty="0"/>
              <a:t>並重擺一次這個</a:t>
            </a:r>
            <a:r>
              <a:rPr lang="en-US" altLang="zh-TW" dirty="0"/>
              <a:t>module</a:t>
            </a:r>
            <a:r>
              <a:rPr lang="zh-TW" altLang="en-US" dirty="0"/>
              <a:t>，</a:t>
            </a:r>
            <a:endParaRPr lang="en-US" altLang="zh-TW" dirty="0"/>
          </a:p>
          <a:p>
            <a:r>
              <a:rPr lang="zh-TW" altLang="en-US" dirty="0"/>
              <a:t>但若是和</a:t>
            </a:r>
            <a:r>
              <a:rPr lang="en-US" altLang="zh-TW" dirty="0"/>
              <a:t>fixed-</a:t>
            </a:r>
            <a:r>
              <a:rPr lang="en-US" altLang="zh-TW" dirty="0" err="1"/>
              <a:t>modul</a:t>
            </a:r>
            <a:r>
              <a:rPr lang="zh-TW" altLang="en-US" dirty="0"/>
              <a:t>重疊的話，</a:t>
            </a:r>
            <a:endParaRPr lang="en-US" altLang="zh-TW" dirty="0"/>
          </a:p>
          <a:p>
            <a:r>
              <a:rPr lang="zh-TW" altLang="en-US" dirty="0"/>
              <a:t>就先擺放</a:t>
            </a:r>
            <a:r>
              <a:rPr lang="en-US" altLang="zh-TW" dirty="0"/>
              <a:t>fixed-module</a:t>
            </a:r>
          </a:p>
          <a:p>
            <a:r>
              <a:rPr lang="zh-TW" altLang="en-US" dirty="0"/>
              <a:t>並更新</a:t>
            </a:r>
            <a:r>
              <a:rPr lang="en-US" altLang="zh-TW" dirty="0"/>
              <a:t>contour</a:t>
            </a:r>
            <a:r>
              <a:rPr lang="zh-TW" altLang="en-US" dirty="0"/>
              <a:t>，</a:t>
            </a:r>
            <a:endParaRPr lang="en-US" altLang="zh-TW" dirty="0"/>
          </a:p>
          <a:p>
            <a:r>
              <a:rPr lang="zh-TW" altLang="en-US" dirty="0"/>
              <a:t>再移動將指標往右移動，</a:t>
            </a:r>
            <a:endParaRPr lang="en-US" altLang="zh-TW" dirty="0"/>
          </a:p>
          <a:p>
            <a:endParaRPr lang="en-US" altLang="zh-TW" dirty="0"/>
          </a:p>
          <a:p>
            <a:r>
              <a:rPr lang="zh-TW" altLang="en-US" dirty="0"/>
              <a:t>最後我們要檢查指標移動後是否超出</a:t>
            </a:r>
            <a:r>
              <a:rPr lang="en-US" altLang="zh-TW" dirty="0"/>
              <a:t>chip</a:t>
            </a:r>
            <a:r>
              <a:rPr lang="zh-TW" altLang="en-US" dirty="0"/>
              <a:t>的</a:t>
            </a:r>
            <a:r>
              <a:rPr lang="en-US" altLang="zh-TW" dirty="0"/>
              <a:t>x</a:t>
            </a:r>
            <a:r>
              <a:rPr lang="zh-TW" altLang="en-US" dirty="0"/>
              <a:t>邊界，</a:t>
            </a:r>
            <a:endParaRPr lang="en-US" altLang="zh-TW" dirty="0"/>
          </a:p>
          <a:p>
            <a:r>
              <a:rPr lang="zh-TW" altLang="en-US" dirty="0"/>
              <a:t>若超出</a:t>
            </a:r>
            <a:r>
              <a:rPr lang="en-US" altLang="zh-TW" dirty="0"/>
              <a:t>x</a:t>
            </a:r>
            <a:r>
              <a:rPr lang="zh-TW" altLang="en-US" dirty="0"/>
              <a:t>邊界，</a:t>
            </a:r>
            <a:endParaRPr lang="en-US" altLang="zh-TW" dirty="0"/>
          </a:p>
          <a:p>
            <a:r>
              <a:rPr lang="zh-TW" altLang="en-US" dirty="0"/>
              <a:t>就將指標移動到</a:t>
            </a:r>
            <a:r>
              <a:rPr lang="en-US" altLang="zh-TW" dirty="0"/>
              <a:t>X=0</a:t>
            </a:r>
            <a:r>
              <a:rPr lang="zh-TW" altLang="en-US" dirty="0"/>
              <a:t>的位置，</a:t>
            </a:r>
            <a:endParaRPr lang="en-US" altLang="zh-TW" dirty="0"/>
          </a:p>
          <a:p>
            <a:endParaRPr lang="en-US" altLang="zh-TW" dirty="0"/>
          </a:p>
          <a:p>
            <a:r>
              <a:rPr lang="zh-TW" altLang="en-US" dirty="0"/>
              <a:t>最後，</a:t>
            </a:r>
            <a:endParaRPr lang="en-US" altLang="zh-TW" dirty="0"/>
          </a:p>
          <a:p>
            <a:r>
              <a:rPr lang="zh-TW" altLang="en-US" dirty="0"/>
              <a:t>若所有</a:t>
            </a:r>
            <a:r>
              <a:rPr lang="en-US" altLang="zh-TW" dirty="0"/>
              <a:t>module</a:t>
            </a:r>
            <a:r>
              <a:rPr lang="zh-TW" altLang="en-US" dirty="0"/>
              <a:t>都擺放完成，</a:t>
            </a:r>
            <a:endParaRPr lang="en-US" altLang="zh-TW" dirty="0"/>
          </a:p>
          <a:p>
            <a:r>
              <a:rPr lang="zh-TW" altLang="en-US" dirty="0"/>
              <a:t>就結束</a:t>
            </a:r>
            <a:r>
              <a:rPr lang="en-US" altLang="zh-TW" dirty="0"/>
              <a:t>solve()</a:t>
            </a:r>
            <a:r>
              <a:rPr lang="zh-TW" altLang="en-US" dirty="0"/>
              <a:t>這個</a:t>
            </a:r>
            <a:r>
              <a:rPr lang="en-US" altLang="zh-TW" dirty="0"/>
              <a:t>function</a:t>
            </a:r>
            <a:r>
              <a:rPr lang="zh-TW" altLang="en-US" dirty="0"/>
              <a:t>。</a:t>
            </a:r>
            <a:endParaRPr lang="en-US" altLang="zh-TW" dirty="0"/>
          </a:p>
          <a:p>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t>15</a:t>
            </a:fld>
            <a:endParaRPr lang="zh-TW" altLang="en-US"/>
          </a:p>
        </p:txBody>
      </p:sp>
    </p:spTree>
    <p:extLst>
      <p:ext uri="{BB962C8B-B14F-4D97-AF65-F5344CB8AC3E}">
        <p14:creationId xmlns:p14="http://schemas.microsoft.com/office/powerpoint/2010/main" val="267295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143344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我們這邊舉一個簡單的範例</a:t>
            </a:r>
            <a:endParaRPr lang="en-US" altLang="zh-TW" dirty="0"/>
          </a:p>
          <a:p>
            <a:r>
              <a:rPr lang="zh-TW" altLang="en-US" dirty="0"/>
              <a:t>講解一下我們的演算法</a:t>
            </a:r>
            <a:endParaRPr lang="en-US" altLang="zh-TW" dirty="0"/>
          </a:p>
          <a:p>
            <a:endParaRPr lang="en-US" altLang="zh-TW" dirty="0"/>
          </a:p>
          <a:p>
            <a:r>
              <a:rPr lang="zh-TW" altLang="en-US" dirty="0"/>
              <a:t>左邊為</a:t>
            </a:r>
            <a:r>
              <a:rPr lang="en-US" altLang="zh-TW" dirty="0"/>
              <a:t>fixed-outline</a:t>
            </a:r>
            <a:r>
              <a:rPr lang="zh-TW" altLang="en-US" dirty="0"/>
              <a:t>的外框</a:t>
            </a:r>
            <a:endParaRPr lang="en-US" altLang="zh-TW" dirty="0"/>
          </a:p>
          <a:p>
            <a:r>
              <a:rPr lang="zh-TW" altLang="en-US" dirty="0"/>
              <a:t>裡面藍色的</a:t>
            </a:r>
            <a:r>
              <a:rPr lang="en-US" altLang="zh-TW" dirty="0"/>
              <a:t>module</a:t>
            </a:r>
            <a:r>
              <a:rPr lang="zh-TW" altLang="en-US" dirty="0"/>
              <a:t>是</a:t>
            </a:r>
            <a:r>
              <a:rPr lang="en-US" altLang="zh-TW" dirty="0"/>
              <a:t>fixed-module</a:t>
            </a:r>
            <a:r>
              <a:rPr lang="zh-TW" altLang="en-US" dirty="0"/>
              <a:t>擺放的位置</a:t>
            </a:r>
            <a:endParaRPr lang="en-US" altLang="zh-TW" dirty="0"/>
          </a:p>
          <a:p>
            <a:endParaRPr lang="en-US" altLang="zh-TW" dirty="0"/>
          </a:p>
          <a:p>
            <a:r>
              <a:rPr lang="zh-TW" altLang="en-US" dirty="0"/>
              <a:t>左邊綠色和紫色的是</a:t>
            </a:r>
            <a:r>
              <a:rPr lang="en-US" altLang="zh-TW" dirty="0"/>
              <a:t>soft-module</a:t>
            </a:r>
          </a:p>
          <a:p>
            <a:r>
              <a:rPr lang="zh-TW" altLang="en-US" dirty="0"/>
              <a:t>面積分別是</a:t>
            </a:r>
            <a:r>
              <a:rPr lang="en-US" altLang="zh-TW" dirty="0"/>
              <a:t>25</a:t>
            </a:r>
            <a:r>
              <a:rPr lang="zh-TW" altLang="en-US" dirty="0"/>
              <a:t>和</a:t>
            </a:r>
            <a:r>
              <a:rPr lang="en-US" altLang="zh-TW" dirty="0"/>
              <a:t>16</a:t>
            </a:r>
          </a:p>
          <a:p>
            <a:endParaRPr lang="en-US" altLang="zh-TW" dirty="0"/>
          </a:p>
          <a:p>
            <a:r>
              <a:rPr lang="zh-TW" altLang="en-US" dirty="0"/>
              <a:t>我們隨機選擇擺放的順序</a:t>
            </a:r>
            <a:endParaRPr lang="en-US" altLang="zh-TW" dirty="0"/>
          </a:p>
          <a:p>
            <a:r>
              <a:rPr lang="zh-TW" altLang="en-US" dirty="0"/>
              <a:t>先綠色再紫色</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17</a:t>
            </a:fld>
            <a:endParaRPr lang="zh-TW" altLang="en-US"/>
          </a:p>
        </p:txBody>
      </p:sp>
    </p:spTree>
    <p:extLst>
      <p:ext uri="{BB962C8B-B14F-4D97-AF65-F5344CB8AC3E}">
        <p14:creationId xmlns:p14="http://schemas.microsoft.com/office/powerpoint/2010/main" val="370598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我們這個演算法特別的地方</a:t>
            </a:r>
            <a:endParaRPr lang="en-US" altLang="zh-TW" dirty="0"/>
          </a:p>
          <a:p>
            <a:r>
              <a:rPr lang="zh-TW" altLang="en-US" dirty="0"/>
              <a:t>是會紀錄</a:t>
            </a:r>
            <a:r>
              <a:rPr lang="en-US" altLang="zh-TW" dirty="0"/>
              <a:t>X</a:t>
            </a:r>
            <a:r>
              <a:rPr lang="zh-TW" altLang="en-US" dirty="0"/>
              <a:t>方向的</a:t>
            </a:r>
            <a:r>
              <a:rPr lang="en-US" altLang="zh-TW" dirty="0"/>
              <a:t>contour</a:t>
            </a:r>
          </a:p>
          <a:p>
            <a:r>
              <a:rPr lang="zh-TW" altLang="en-US" dirty="0"/>
              <a:t>也就是左邊紅線的部分</a:t>
            </a:r>
            <a:endParaRPr lang="en-US" altLang="zh-TW" dirty="0"/>
          </a:p>
          <a:p>
            <a:r>
              <a:rPr lang="zh-TW" altLang="en-US" dirty="0"/>
              <a:t>若我們成功擺放</a:t>
            </a:r>
            <a:r>
              <a:rPr lang="en-US" altLang="zh-TW" dirty="0"/>
              <a:t>module</a:t>
            </a:r>
            <a:r>
              <a:rPr lang="zh-TW" altLang="en-US" dirty="0"/>
              <a:t>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會更新</a:t>
            </a:r>
            <a:r>
              <a:rPr lang="en-US" altLang="zh-TW" dirty="0"/>
              <a:t>contour</a:t>
            </a:r>
          </a:p>
          <a:p>
            <a:endParaRPr lang="en-US" altLang="zh-TW" dirty="0"/>
          </a:p>
          <a:p>
            <a:r>
              <a:rPr lang="zh-TW" altLang="en-US" dirty="0"/>
              <a:t>另外有一個指標指到我們目前擺放到的</a:t>
            </a:r>
            <a:r>
              <a:rPr lang="en-US" altLang="zh-TW" dirty="0"/>
              <a:t>X</a:t>
            </a:r>
            <a:r>
              <a:rPr lang="zh-TW" altLang="en-US" dirty="0"/>
              <a:t>軸位置</a:t>
            </a:r>
            <a:endParaRPr lang="en-US" altLang="zh-TW" dirty="0"/>
          </a:p>
          <a:p>
            <a:r>
              <a:rPr lang="zh-TW" altLang="en-US" dirty="0"/>
              <a:t>因為我們是依照由左到右擺的順序擺放</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而指標和</a:t>
            </a:r>
            <a:r>
              <a:rPr lang="en-US" altLang="zh-TW" dirty="0"/>
              <a:t>X</a:t>
            </a:r>
            <a:r>
              <a:rPr lang="zh-TW" altLang="en-US" dirty="0"/>
              <a:t>方向的</a:t>
            </a:r>
            <a:r>
              <a:rPr lang="en-US" altLang="zh-TW" dirty="0"/>
              <a:t>contour</a:t>
            </a:r>
            <a:r>
              <a:rPr lang="zh-TW" altLang="en-US" dirty="0"/>
              <a:t>搭配</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會決定我們包圍</a:t>
            </a:r>
            <a:r>
              <a:rPr lang="en-US" altLang="zh-TW" dirty="0"/>
              <a:t>soft-module</a:t>
            </a:r>
            <a:r>
              <a:rPr lang="zh-TW" altLang="en-US" dirty="0"/>
              <a:t>外框的位置</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也就是外框的左下角的座標位置</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接著看到右邊綠色的</a:t>
            </a:r>
            <a:r>
              <a:rPr lang="en-US" altLang="zh-TW" dirty="0"/>
              <a:t>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我們可以藉由</a:t>
            </a:r>
            <a:r>
              <a:rPr lang="en-US" altLang="zh-TW" dirty="0"/>
              <a:t>random</a:t>
            </a:r>
            <a:r>
              <a:rPr lang="zh-TW" altLang="en-US" dirty="0"/>
              <a:t>選擇改變</a:t>
            </a:r>
            <a:r>
              <a:rPr lang="en-US" altLang="zh-TW" dirty="0"/>
              <a:t>module</a:t>
            </a:r>
            <a:r>
              <a:rPr lang="zh-TW" altLang="en-US" dirty="0"/>
              <a:t>的</a:t>
            </a:r>
            <a:r>
              <a:rPr lang="en-US" altLang="zh-TW" dirty="0"/>
              <a:t>aspect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來讓擺放更有彈性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下面兩個黑色的外框是可以包圍此</a:t>
            </a:r>
            <a:r>
              <a:rPr lang="en-US" altLang="zh-TW" dirty="0"/>
              <a:t>soft-module</a:t>
            </a:r>
            <a:r>
              <a:rPr lang="zh-TW" altLang="en-US" dirty="0"/>
              <a:t>的外框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我們隨機選了面積</a:t>
            </a:r>
            <a:r>
              <a:rPr lang="en-US" altLang="zh-TW" dirty="0"/>
              <a:t>25</a:t>
            </a:r>
            <a:r>
              <a:rPr lang="zh-TW" altLang="en-US" dirty="0"/>
              <a:t>的這個</a:t>
            </a:r>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18</a:t>
            </a:fld>
            <a:endParaRPr lang="zh-TW" altLang="en-US"/>
          </a:p>
        </p:txBody>
      </p:sp>
    </p:spTree>
    <p:extLst>
      <p:ext uri="{BB962C8B-B14F-4D97-AF65-F5344CB8AC3E}">
        <p14:creationId xmlns:p14="http://schemas.microsoft.com/office/powerpoint/2010/main" val="381762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蔡雨蓁</a:t>
            </a:r>
            <a:r>
              <a:rPr lang="en-US" dirty="0"/>
              <a:t>:</a:t>
            </a:r>
            <a:endParaRPr dirty="0"/>
          </a:p>
          <a:p>
            <a:pPr marL="0" marR="0" lvl="0" indent="0" algn="l" rtl="0">
              <a:lnSpc>
                <a:spcPct val="100000"/>
              </a:lnSpc>
              <a:spcBef>
                <a:spcPts val="0"/>
              </a:spcBef>
              <a:spcAft>
                <a:spcPts val="0"/>
              </a:spcAft>
              <a:buClr>
                <a:schemeClr val="dk1"/>
              </a:buClr>
              <a:buSzPts val="1200"/>
              <a:buFont typeface="Calibri"/>
              <a:buNone/>
            </a:pPr>
            <a:r>
              <a:rPr lang="en-US" dirty="0" err="1"/>
              <a:t>我們outline大致分為</a:t>
            </a:r>
            <a:r>
              <a:rPr lang="zh-TW" altLang="en-US" dirty="0"/>
              <a:t>七</a:t>
            </a:r>
            <a:r>
              <a:rPr lang="en-US" dirty="0"/>
              <a:t>點</a:t>
            </a:r>
            <a:endParaRPr dirty="0"/>
          </a:p>
          <a:p>
            <a:pPr marL="0" lvl="0" indent="0" algn="l" rtl="0">
              <a:spcBef>
                <a:spcPts val="0"/>
              </a:spcBef>
              <a:spcAft>
                <a:spcPts val="0"/>
              </a:spcAft>
              <a:buNone/>
            </a:pPr>
            <a:r>
              <a:rPr lang="en-US" dirty="0">
                <a:latin typeface="Calibri"/>
                <a:ea typeface="Calibri"/>
                <a:cs typeface="Calibri"/>
                <a:sym typeface="Calibri"/>
              </a:rPr>
              <a:t>Problem Formulation </a:t>
            </a:r>
            <a:r>
              <a:rPr lang="en-US" dirty="0" err="1">
                <a:latin typeface="Calibri"/>
                <a:ea typeface="Calibri"/>
                <a:cs typeface="Calibri"/>
                <a:sym typeface="Calibri"/>
              </a:rPr>
              <a:t>會簡單講解這個題目的目的、限制以及要優化的目標</a:t>
            </a:r>
            <a:endParaRPr dirty="0">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None/>
            </a:pPr>
            <a:r>
              <a:rPr lang="en-US" altLang="zh-TW" dirty="0">
                <a:latin typeface="+mn-lt"/>
                <a:ea typeface="Calibri"/>
                <a:cs typeface="Calibri"/>
                <a:sym typeface="Calibri"/>
              </a:rPr>
              <a:t>Idea Modification</a:t>
            </a:r>
            <a:r>
              <a:rPr lang="zh-TW" altLang="en-US" dirty="0">
                <a:latin typeface="+mn-lt"/>
                <a:ea typeface="Calibri"/>
                <a:cs typeface="Calibri"/>
                <a:sym typeface="Calibri"/>
              </a:rPr>
              <a:t> 會比較我們目前採用的演算法和之前想法的差異</a:t>
            </a:r>
            <a:endParaRPr lang="en-US" altLang="zh-TW" dirty="0">
              <a:latin typeface="+mn-lt"/>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en-US" altLang="zh-TW" dirty="0">
                <a:latin typeface="+mn-lt"/>
                <a:ea typeface="Calibri"/>
                <a:cs typeface="Calibri"/>
                <a:sym typeface="Calibri"/>
              </a:rPr>
              <a:t>Data Structure </a:t>
            </a:r>
            <a:r>
              <a:rPr lang="zh-TW" altLang="en-US" dirty="0">
                <a:latin typeface="+mn-lt"/>
                <a:ea typeface="Calibri"/>
                <a:cs typeface="Calibri"/>
                <a:sym typeface="Calibri"/>
              </a:rPr>
              <a:t>會介紹對應的資料結構</a:t>
            </a: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en-US" altLang="zh-TW" dirty="0">
                <a:latin typeface="+mn-lt"/>
                <a:ea typeface="Calibri"/>
                <a:cs typeface="Calibri"/>
                <a:sym typeface="Calibri"/>
              </a:rPr>
              <a:t>Algorithm </a:t>
            </a:r>
            <a:r>
              <a:rPr lang="zh-TW" altLang="en-US" dirty="0">
                <a:latin typeface="+mn-lt"/>
                <a:ea typeface="Calibri"/>
                <a:cs typeface="Calibri"/>
                <a:sym typeface="Calibri"/>
              </a:rPr>
              <a:t>的部分會以</a:t>
            </a:r>
            <a:r>
              <a:rPr lang="en-US" altLang="zh-TW" dirty="0">
                <a:latin typeface="+mn-lt"/>
                <a:ea typeface="Calibri"/>
                <a:cs typeface="Calibri"/>
                <a:sym typeface="Calibri"/>
              </a:rPr>
              <a:t>Flow chart</a:t>
            </a:r>
            <a:r>
              <a:rPr lang="zh-TW" altLang="en-US" dirty="0">
                <a:latin typeface="+mn-lt"/>
                <a:ea typeface="Calibri"/>
                <a:cs typeface="Calibri"/>
                <a:sym typeface="Calibri"/>
              </a:rPr>
              <a:t>和</a:t>
            </a:r>
            <a:r>
              <a:rPr lang="en-US" altLang="zh-TW" dirty="0">
                <a:latin typeface="+mn-lt"/>
                <a:ea typeface="Calibri"/>
                <a:cs typeface="Calibri"/>
                <a:sym typeface="Calibri"/>
              </a:rPr>
              <a:t>pseudo code</a:t>
            </a:r>
            <a:r>
              <a:rPr lang="zh-TW" altLang="en-US" dirty="0">
                <a:latin typeface="+mn-lt"/>
                <a:ea typeface="Calibri"/>
                <a:cs typeface="Calibri"/>
                <a:sym typeface="Calibri"/>
              </a:rPr>
              <a:t>介紹</a:t>
            </a:r>
            <a:r>
              <a:rPr lang="en-US" altLang="zh-TW" dirty="0">
                <a:latin typeface="+mn-lt"/>
                <a:ea typeface="Calibri"/>
                <a:cs typeface="Calibri"/>
                <a:sym typeface="Calibri"/>
              </a:rPr>
              <a:t>Function</a:t>
            </a:r>
            <a:r>
              <a:rPr lang="zh-TW" altLang="en-US" dirty="0">
                <a:latin typeface="+mn-lt"/>
                <a:ea typeface="Calibri"/>
                <a:cs typeface="Calibri"/>
                <a:sym typeface="Calibri"/>
              </a:rPr>
              <a:t>實作內容</a:t>
            </a:r>
            <a:endParaRPr lang="en-US" altLang="zh-TW" dirty="0">
              <a:latin typeface="+mn-lt"/>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en-US" altLang="zh-TW" dirty="0">
                <a:latin typeface="+mn-lt"/>
                <a:ea typeface="Calibri"/>
                <a:cs typeface="Calibri"/>
                <a:sym typeface="Calibri"/>
              </a:rPr>
              <a:t>Example</a:t>
            </a:r>
            <a:r>
              <a:rPr lang="zh-TW" altLang="en-US" dirty="0">
                <a:latin typeface="+mn-lt"/>
                <a:ea typeface="Calibri"/>
                <a:cs typeface="Calibri"/>
                <a:sym typeface="Calibri"/>
              </a:rPr>
              <a:t>會用一個簡單的範例去講解我們的演算法</a:t>
            </a:r>
            <a:endParaRPr lang="en-US" altLang="zh-TW" dirty="0">
              <a:latin typeface="+mn-lt"/>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en-US" altLang="zh-TW" dirty="0">
                <a:latin typeface="+mn-lt"/>
                <a:ea typeface="Calibri"/>
                <a:cs typeface="Calibri"/>
                <a:sym typeface="Calibri"/>
              </a:rPr>
              <a:t>Final Results</a:t>
            </a:r>
            <a:r>
              <a:rPr lang="zh-TW" altLang="en-US" dirty="0">
                <a:latin typeface="+mn-lt"/>
                <a:ea typeface="Calibri"/>
                <a:cs typeface="Calibri"/>
                <a:sym typeface="Calibri"/>
              </a:rPr>
              <a:t>會秀出我們各個</a:t>
            </a:r>
            <a:r>
              <a:rPr lang="en-US" altLang="zh-TW" dirty="0" err="1">
                <a:latin typeface="+mn-lt"/>
                <a:ea typeface="Calibri"/>
                <a:cs typeface="Calibri"/>
                <a:sym typeface="Calibri"/>
              </a:rPr>
              <a:t>testcase</a:t>
            </a:r>
            <a:r>
              <a:rPr lang="zh-TW" altLang="en-US" dirty="0">
                <a:latin typeface="+mn-lt"/>
                <a:ea typeface="Calibri"/>
                <a:cs typeface="Calibri"/>
                <a:sym typeface="Calibri"/>
              </a:rPr>
              <a:t>的結果</a:t>
            </a:r>
            <a:endParaRPr lang="en-US" altLang="zh-TW" dirty="0">
              <a:latin typeface="+mn-lt"/>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en-US" altLang="zh-TW" dirty="0">
                <a:latin typeface="+mn-lt"/>
                <a:ea typeface="Calibri"/>
                <a:cs typeface="Calibri"/>
                <a:sym typeface="Calibri"/>
              </a:rPr>
              <a:t>Conclusion</a:t>
            </a:r>
            <a:r>
              <a:rPr lang="zh-TW" altLang="en-US" dirty="0">
                <a:latin typeface="+mn-lt"/>
                <a:ea typeface="Calibri"/>
                <a:cs typeface="Calibri"/>
                <a:sym typeface="Calibri"/>
              </a:rPr>
              <a:t>是對我們這次</a:t>
            </a:r>
            <a:r>
              <a:rPr lang="en-US" altLang="zh-TW" dirty="0">
                <a:latin typeface="+mn-lt"/>
                <a:ea typeface="Calibri"/>
                <a:cs typeface="Calibri"/>
                <a:sym typeface="Calibri"/>
              </a:rPr>
              <a:t>final project</a:t>
            </a:r>
            <a:r>
              <a:rPr lang="zh-TW" altLang="en-US" dirty="0">
                <a:latin typeface="+mn-lt"/>
                <a:ea typeface="Calibri"/>
                <a:cs typeface="Calibri"/>
                <a:sym typeface="Calibri"/>
              </a:rPr>
              <a:t>做個總結</a:t>
            </a: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r>
              <a:rPr lang="zh-TW" altLang="en-US" dirty="0">
                <a:latin typeface="+mn-lt"/>
                <a:ea typeface="Calibri"/>
                <a:cs typeface="Calibri"/>
                <a:sym typeface="Calibri"/>
              </a:rPr>
              <a:t>最後是</a:t>
            </a:r>
            <a:r>
              <a:rPr lang="en-US" altLang="zh-TW" dirty="0">
                <a:latin typeface="+mn-lt"/>
                <a:ea typeface="Calibri"/>
                <a:cs typeface="Calibri"/>
                <a:sym typeface="Calibri"/>
              </a:rPr>
              <a:t>Alpha Submission</a:t>
            </a:r>
            <a:r>
              <a:rPr lang="zh-TW" altLang="en-US" dirty="0">
                <a:latin typeface="+mn-lt"/>
                <a:ea typeface="Calibri"/>
                <a:cs typeface="Calibri"/>
                <a:sym typeface="Calibri"/>
              </a:rPr>
              <a:t>的截圖</a:t>
            </a:r>
            <a:endParaRPr lang="en-US" altLang="zh-TW" dirty="0">
              <a:latin typeface="+mn-lt"/>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schemeClr val="dk1"/>
              </a:buClr>
              <a:buSzPts val="2800"/>
              <a:buFontTx/>
              <a:buNone/>
              <a:tabLst/>
              <a:defRPr/>
            </a:pPr>
            <a:endParaRPr lang="en-US" altLang="zh-TW" dirty="0"/>
          </a:p>
          <a:p>
            <a:pPr marL="0" lvl="0" indent="0" algn="l" rtl="0">
              <a:lnSpc>
                <a:spcPct val="90000"/>
              </a:lnSpc>
              <a:spcBef>
                <a:spcPts val="1000"/>
              </a:spcBef>
              <a:spcAft>
                <a:spcPts val="0"/>
              </a:spcAft>
              <a:buClr>
                <a:schemeClr val="dk1"/>
              </a:buClr>
              <a:buSzPts val="2800"/>
              <a:buNone/>
            </a:pPr>
            <a:endParaRPr lang="en-US" altLang="zh-TW" dirty="0"/>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我們可以看到</a:t>
            </a:r>
            <a:endParaRPr lang="en-US" altLang="zh-TW" dirty="0"/>
          </a:p>
          <a:p>
            <a:r>
              <a:rPr lang="zh-TW" altLang="en-US" dirty="0"/>
              <a:t>指標目前指到</a:t>
            </a:r>
            <a:r>
              <a:rPr lang="en-US" altLang="zh-TW" dirty="0"/>
              <a:t>X=0</a:t>
            </a:r>
            <a:r>
              <a:rPr lang="zh-TW" altLang="en-US" dirty="0"/>
              <a:t>的位置</a:t>
            </a:r>
            <a:endParaRPr lang="en-US" altLang="zh-TW" dirty="0"/>
          </a:p>
          <a:p>
            <a:r>
              <a:rPr lang="zh-TW" altLang="en-US" dirty="0"/>
              <a:t>而</a:t>
            </a:r>
            <a:r>
              <a:rPr lang="en-US" altLang="zh-TW" dirty="0"/>
              <a:t>X=0</a:t>
            </a:r>
            <a:r>
              <a:rPr lang="zh-TW" altLang="en-US" dirty="0"/>
              <a:t>位置的</a:t>
            </a:r>
            <a:r>
              <a:rPr lang="en-US" altLang="zh-TW" dirty="0"/>
              <a:t>contour</a:t>
            </a:r>
            <a:r>
              <a:rPr lang="zh-TW" altLang="en-US" dirty="0"/>
              <a:t>在</a:t>
            </a:r>
            <a:r>
              <a:rPr lang="en-US" altLang="zh-TW" dirty="0"/>
              <a:t>Y=0</a:t>
            </a:r>
            <a:r>
              <a:rPr lang="zh-TW" altLang="en-US" dirty="0"/>
              <a:t>上</a:t>
            </a:r>
            <a:endParaRPr lang="en-US" altLang="zh-TW" dirty="0"/>
          </a:p>
          <a:p>
            <a:endParaRPr lang="en-US" altLang="zh-TW" dirty="0"/>
          </a:p>
          <a:p>
            <a:r>
              <a:rPr lang="zh-TW" altLang="en-US" dirty="0"/>
              <a:t>所以我們將剛剛選定外框的左下角放置在</a:t>
            </a:r>
            <a:endParaRPr lang="en-US" altLang="zh-TW" dirty="0"/>
          </a:p>
          <a:p>
            <a:r>
              <a:rPr lang="en-US" altLang="zh-TW" dirty="0"/>
              <a:t>X=0</a:t>
            </a:r>
            <a:r>
              <a:rPr lang="zh-TW" altLang="en-US" dirty="0"/>
              <a:t>和</a:t>
            </a:r>
            <a:r>
              <a:rPr lang="en-US" altLang="zh-TW" dirty="0"/>
              <a:t>Y=0</a:t>
            </a:r>
            <a:r>
              <a:rPr lang="zh-TW" altLang="en-US" dirty="0"/>
              <a:t>的位置</a:t>
            </a:r>
            <a:endParaRPr lang="en-US" altLang="zh-TW" dirty="0"/>
          </a:p>
          <a:p>
            <a:endParaRPr lang="en-US" altLang="zh-TW" dirty="0"/>
          </a:p>
          <a:p>
            <a:r>
              <a:rPr lang="zh-TW" altLang="en-US" dirty="0"/>
              <a:t>可以看到在我們外框所選定的範圍內</a:t>
            </a:r>
            <a:endParaRPr lang="en-US" altLang="zh-TW" dirty="0"/>
          </a:p>
          <a:p>
            <a:r>
              <a:rPr lang="zh-TW" altLang="en-US" dirty="0"/>
              <a:t>並沒有</a:t>
            </a:r>
            <a:r>
              <a:rPr lang="en-US" altLang="zh-TW" dirty="0"/>
              <a:t>fixed-module</a:t>
            </a:r>
            <a:r>
              <a:rPr lang="zh-TW" altLang="en-US" dirty="0"/>
              <a:t>在裡面</a:t>
            </a:r>
            <a:endParaRPr lang="en-US" altLang="zh-TW" dirty="0"/>
          </a:p>
          <a:p>
            <a:r>
              <a:rPr lang="zh-TW" altLang="en-US" dirty="0"/>
              <a:t>所以這個外框為合法擺放</a:t>
            </a:r>
            <a:endParaRPr lang="en-US" altLang="zh-TW" dirty="0"/>
          </a:p>
          <a:p>
            <a:endParaRPr lang="en-US" altLang="zh-TW" dirty="0"/>
          </a:p>
          <a:p>
            <a:r>
              <a:rPr lang="zh-TW" altLang="en-US" dirty="0"/>
              <a:t>接著我們可以開始依照由左下到右上的順序</a:t>
            </a:r>
            <a:endParaRPr lang="en-US" altLang="zh-TW" dirty="0"/>
          </a:p>
          <a:p>
            <a:r>
              <a:rPr lang="zh-TW" altLang="en-US" dirty="0"/>
              <a:t>一格一格填入</a:t>
            </a:r>
            <a:endParaRPr lang="en-US" altLang="zh-TW" dirty="0"/>
          </a:p>
          <a:p>
            <a:r>
              <a:rPr lang="zh-TW" altLang="en-US" dirty="0"/>
              <a:t>直到</a:t>
            </a:r>
            <a:r>
              <a:rPr lang="en-US" altLang="zh-TW" dirty="0"/>
              <a:t>25</a:t>
            </a:r>
            <a:r>
              <a:rPr lang="zh-TW" altLang="en-US" dirty="0"/>
              <a:t>格全部填完</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19</a:t>
            </a:fld>
            <a:endParaRPr lang="zh-TW" altLang="en-US"/>
          </a:p>
        </p:txBody>
      </p:sp>
    </p:spTree>
    <p:extLst>
      <p:ext uri="{BB962C8B-B14F-4D97-AF65-F5344CB8AC3E}">
        <p14:creationId xmlns:p14="http://schemas.microsoft.com/office/powerpoint/2010/main" val="104726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綠色</a:t>
            </a:r>
            <a:r>
              <a:rPr lang="en-US" altLang="zh-TW" dirty="0"/>
              <a:t>module</a:t>
            </a:r>
            <a:r>
              <a:rPr lang="zh-TW" altLang="en-US" dirty="0"/>
              <a:t>填完後</a:t>
            </a:r>
            <a:endParaRPr lang="en-US" altLang="zh-TW" dirty="0"/>
          </a:p>
          <a:p>
            <a:endParaRPr lang="en-US" altLang="zh-TW" dirty="0"/>
          </a:p>
          <a:p>
            <a:r>
              <a:rPr lang="zh-TW" altLang="en-US" dirty="0"/>
              <a:t>我們就可以更新</a:t>
            </a:r>
            <a:r>
              <a:rPr lang="en-US" altLang="zh-TW" dirty="0"/>
              <a:t>contour</a:t>
            </a:r>
          </a:p>
          <a:p>
            <a:endParaRPr lang="en-US" altLang="zh-TW" dirty="0"/>
          </a:p>
          <a:p>
            <a:r>
              <a:rPr lang="zh-TW" altLang="en-US" dirty="0"/>
              <a:t>並更新指標位置到外框的右邊</a:t>
            </a:r>
            <a:r>
              <a:rPr lang="en-US" altLang="zh-TW" dirty="0"/>
              <a:t>X</a:t>
            </a:r>
            <a:r>
              <a:rPr lang="zh-TW" altLang="en-US" dirty="0"/>
              <a:t>軸位置</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20</a:t>
            </a:fld>
            <a:endParaRPr lang="zh-TW" altLang="en-US"/>
          </a:p>
        </p:txBody>
      </p:sp>
    </p:spTree>
    <p:extLst>
      <p:ext uri="{BB962C8B-B14F-4D97-AF65-F5344CB8AC3E}">
        <p14:creationId xmlns:p14="http://schemas.microsoft.com/office/powerpoint/2010/main" val="1306796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接著我們擺放紫色</a:t>
            </a:r>
            <a:r>
              <a:rPr lang="en-US" altLang="zh-TW" dirty="0"/>
              <a:t>module</a:t>
            </a:r>
          </a:p>
          <a:p>
            <a:r>
              <a:rPr lang="zh-TW" altLang="en-US" dirty="0"/>
              <a:t>我們也是隨機選擇一個合法的外框</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當我們擺放外框後會發現</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已經超過</a:t>
            </a:r>
            <a:r>
              <a:rPr lang="en-US" altLang="zh-TW" dirty="0"/>
              <a:t>fixed-outline</a:t>
            </a:r>
            <a:r>
              <a:rPr lang="zh-TW" altLang="en-US" dirty="0"/>
              <a:t>的</a:t>
            </a:r>
            <a:r>
              <a:rPr lang="en-US" altLang="zh-TW" dirty="0"/>
              <a:t>X</a:t>
            </a:r>
            <a:r>
              <a:rPr lang="zh-TW" altLang="en-US" dirty="0"/>
              <a:t>方向邊界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所以我們改變了一種</a:t>
            </a:r>
            <a:r>
              <a:rPr lang="en-US" altLang="zh-TW" dirty="0"/>
              <a:t>aspect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21</a:t>
            </a:fld>
            <a:endParaRPr lang="zh-TW" altLang="en-US"/>
          </a:p>
        </p:txBody>
      </p:sp>
    </p:spTree>
    <p:extLst>
      <p:ext uri="{BB962C8B-B14F-4D97-AF65-F5344CB8AC3E}">
        <p14:creationId xmlns:p14="http://schemas.microsoft.com/office/powerpoint/2010/main" val="1540662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當我們擺放新的外框後</a:t>
            </a:r>
            <a:endParaRPr lang="en-US" altLang="zh-TW" dirty="0"/>
          </a:p>
          <a:p>
            <a:r>
              <a:rPr lang="zh-TW" altLang="en-US" dirty="0"/>
              <a:t>會發現我們和</a:t>
            </a:r>
            <a:r>
              <a:rPr lang="en-US" altLang="zh-TW" dirty="0"/>
              <a:t>fixed-module2</a:t>
            </a:r>
            <a:r>
              <a:rPr lang="zh-TW" altLang="en-US" dirty="0"/>
              <a:t>重疊</a:t>
            </a:r>
            <a:endParaRPr lang="en-US" altLang="zh-TW" dirty="0"/>
          </a:p>
          <a:p>
            <a:endParaRPr lang="en-US" altLang="zh-TW" dirty="0"/>
          </a:p>
          <a:p>
            <a:r>
              <a:rPr lang="zh-TW" altLang="en-US" dirty="0"/>
              <a:t>因此我們要先擺放</a:t>
            </a:r>
            <a:r>
              <a:rPr lang="en-US" altLang="zh-TW" dirty="0"/>
              <a:t>fixed-module2</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擺放完</a:t>
            </a:r>
            <a:r>
              <a:rPr lang="en-US" altLang="zh-TW" dirty="0"/>
              <a:t>fixed-module2</a:t>
            </a:r>
          </a:p>
          <a:p>
            <a:r>
              <a:rPr lang="zh-TW" altLang="en-US" dirty="0"/>
              <a:t>我們就更新</a:t>
            </a:r>
            <a:r>
              <a:rPr lang="en-US" altLang="zh-TW" dirty="0"/>
              <a:t>contour</a:t>
            </a:r>
          </a:p>
          <a:p>
            <a:endParaRPr lang="en-US" altLang="zh-TW" dirty="0"/>
          </a:p>
          <a:p>
            <a:r>
              <a:rPr lang="zh-TW" altLang="en-US" dirty="0"/>
              <a:t>接著更新指標</a:t>
            </a:r>
            <a:endParaRPr lang="en-US" altLang="zh-TW" dirty="0"/>
          </a:p>
          <a:p>
            <a:endParaRPr lang="en-US" altLang="zh-TW" dirty="0"/>
          </a:p>
          <a:p>
            <a:r>
              <a:rPr lang="zh-TW" altLang="en-US" dirty="0"/>
              <a:t>我們可以發現指標已經到</a:t>
            </a:r>
            <a:r>
              <a:rPr lang="en-US" altLang="zh-TW" dirty="0"/>
              <a:t>outline</a:t>
            </a:r>
            <a:r>
              <a:rPr lang="zh-TW" altLang="en-US" dirty="0"/>
              <a:t>的邊緣了</a:t>
            </a:r>
            <a:endParaRPr lang="en-US" altLang="zh-TW" dirty="0"/>
          </a:p>
          <a:p>
            <a:endParaRPr lang="en-US" altLang="zh-TW" dirty="0"/>
          </a:p>
          <a:p>
            <a:r>
              <a:rPr lang="zh-TW" altLang="en-US" dirty="0"/>
              <a:t>所以我們要把指標重製到</a:t>
            </a:r>
            <a:r>
              <a:rPr lang="en-US" altLang="zh-TW" dirty="0"/>
              <a:t>x=0</a:t>
            </a:r>
            <a:r>
              <a:rPr lang="zh-TW" altLang="en-US" dirty="0"/>
              <a:t>位置</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22</a:t>
            </a:fld>
            <a:endParaRPr lang="zh-TW" altLang="en-US"/>
          </a:p>
        </p:txBody>
      </p:sp>
    </p:spTree>
    <p:extLst>
      <p:ext uri="{BB962C8B-B14F-4D97-AF65-F5344CB8AC3E}">
        <p14:creationId xmlns:p14="http://schemas.microsoft.com/office/powerpoint/2010/main" val="179567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接著要擺放剛剛紫色的</a:t>
            </a:r>
            <a:r>
              <a:rPr lang="en-US" altLang="zh-TW" dirty="0"/>
              <a:t>module</a:t>
            </a:r>
          </a:p>
          <a:p>
            <a:endParaRPr lang="en-US" altLang="zh-TW" dirty="0"/>
          </a:p>
          <a:p>
            <a:r>
              <a:rPr lang="zh-TW" altLang="en-US" dirty="0"/>
              <a:t>可以看到外框又和</a:t>
            </a:r>
            <a:r>
              <a:rPr lang="en-US" altLang="zh-TW" dirty="0"/>
              <a:t>fixed-module</a:t>
            </a:r>
            <a:r>
              <a:rPr lang="zh-TW" altLang="en-US" dirty="0"/>
              <a:t>重疊了</a:t>
            </a:r>
            <a:endParaRPr lang="en-US" altLang="zh-TW" dirty="0"/>
          </a:p>
          <a:p>
            <a:endParaRPr lang="en-US" altLang="zh-TW" dirty="0"/>
          </a:p>
          <a:p>
            <a:r>
              <a:rPr lang="zh-TW" altLang="en-US" dirty="0"/>
              <a:t>所以我們要先擺放</a:t>
            </a:r>
            <a:r>
              <a:rPr lang="en-US" altLang="zh-TW" dirty="0"/>
              <a:t>fixed-module</a:t>
            </a:r>
          </a:p>
          <a:p>
            <a:r>
              <a:rPr lang="zh-TW" altLang="en-US" dirty="0"/>
              <a:t>擺放完成後</a:t>
            </a:r>
            <a:endParaRPr lang="en-US" altLang="zh-TW" dirty="0"/>
          </a:p>
          <a:p>
            <a:r>
              <a:rPr lang="zh-TW" altLang="en-US" dirty="0"/>
              <a:t>先更新</a:t>
            </a:r>
            <a:r>
              <a:rPr lang="en-US" altLang="zh-TW" dirty="0"/>
              <a:t>contour</a:t>
            </a:r>
          </a:p>
          <a:p>
            <a:r>
              <a:rPr lang="zh-TW" altLang="en-US" dirty="0"/>
              <a:t>接著移動指標</a:t>
            </a:r>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23</a:t>
            </a:fld>
            <a:endParaRPr lang="zh-TW" altLang="en-US"/>
          </a:p>
        </p:txBody>
      </p:sp>
    </p:spTree>
    <p:extLst>
      <p:ext uri="{BB962C8B-B14F-4D97-AF65-F5344CB8AC3E}">
        <p14:creationId xmlns:p14="http://schemas.microsoft.com/office/powerpoint/2010/main" val="141634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我們可以看到這次選擇到的外框不符合限制</a:t>
            </a:r>
            <a:endParaRPr lang="en-US" altLang="zh-TW" dirty="0"/>
          </a:p>
          <a:p>
            <a:endParaRPr lang="en-US" altLang="zh-TW" dirty="0"/>
          </a:p>
          <a:p>
            <a:r>
              <a:rPr lang="zh-TW" altLang="en-US" dirty="0"/>
              <a:t>所以我們將外框往左或往下移動找尋可以擺放的位置</a:t>
            </a:r>
            <a:endParaRPr lang="en-US" altLang="zh-TW" dirty="0"/>
          </a:p>
          <a:p>
            <a:r>
              <a:rPr lang="zh-TW" altLang="en-US" dirty="0"/>
              <a:t>發現往左和往下都無法符合</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24</a:t>
            </a:fld>
            <a:endParaRPr lang="zh-TW" altLang="en-US"/>
          </a:p>
        </p:txBody>
      </p:sp>
    </p:spTree>
    <p:extLst>
      <p:ext uri="{BB962C8B-B14F-4D97-AF65-F5344CB8AC3E}">
        <p14:creationId xmlns:p14="http://schemas.microsoft.com/office/powerpoint/2010/main" val="1018998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所以我們將指標往</a:t>
            </a:r>
            <a:r>
              <a:rPr lang="en-US" altLang="zh-TW" dirty="0"/>
              <a:t>x</a:t>
            </a:r>
            <a:r>
              <a:rPr lang="zh-TW" altLang="en-US" dirty="0"/>
              <a:t>方向移動一格</a:t>
            </a:r>
            <a:endParaRPr lang="en-US" altLang="zh-TW" dirty="0"/>
          </a:p>
          <a:p>
            <a:r>
              <a:rPr lang="zh-TW" altLang="en-US" dirty="0"/>
              <a:t>這邊我們省略外框往左和左下移動找尋可行解的過程</a:t>
            </a:r>
            <a:endParaRPr lang="en-US" altLang="zh-TW" dirty="0"/>
          </a:p>
          <a:p>
            <a:endParaRPr lang="en-US" altLang="zh-TW" dirty="0"/>
          </a:p>
          <a:p>
            <a:r>
              <a:rPr lang="zh-TW" altLang="en-US" dirty="0"/>
              <a:t>再將指標往右邊移動</a:t>
            </a:r>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25</a:t>
            </a:fld>
            <a:endParaRPr lang="zh-TW" altLang="en-US"/>
          </a:p>
        </p:txBody>
      </p:sp>
    </p:spTree>
    <p:extLst>
      <p:ext uri="{BB962C8B-B14F-4D97-AF65-F5344CB8AC3E}">
        <p14:creationId xmlns:p14="http://schemas.microsoft.com/office/powerpoint/2010/main" val="1681015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接著我們一樣發現</a:t>
            </a:r>
            <a:endParaRPr lang="en-US" altLang="zh-TW" dirty="0"/>
          </a:p>
          <a:p>
            <a:r>
              <a:rPr lang="zh-TW" altLang="en-US" dirty="0"/>
              <a:t>往左往下移動外框依舊找不到可行解</a:t>
            </a:r>
            <a:endParaRPr lang="en-US" altLang="zh-TW" dirty="0"/>
          </a:p>
          <a:p>
            <a:r>
              <a:rPr lang="zh-TW" altLang="en-US" dirty="0"/>
              <a:t>而且外框已經超過</a:t>
            </a:r>
            <a:r>
              <a:rPr lang="en-US" altLang="zh-TW" dirty="0"/>
              <a:t>fixed-outline</a:t>
            </a:r>
            <a:r>
              <a:rPr lang="zh-TW" altLang="en-US" dirty="0"/>
              <a:t>的</a:t>
            </a:r>
            <a:r>
              <a:rPr lang="en-US" altLang="zh-TW" dirty="0"/>
              <a:t>X</a:t>
            </a:r>
            <a:r>
              <a:rPr lang="zh-TW" altLang="en-US" dirty="0"/>
              <a:t>軸限制</a:t>
            </a:r>
            <a:endParaRPr lang="en-US" altLang="zh-TW" dirty="0"/>
          </a:p>
          <a:p>
            <a:endParaRPr lang="en-US" altLang="zh-TW" dirty="0"/>
          </a:p>
          <a:p>
            <a:r>
              <a:rPr lang="zh-TW" altLang="en-US" dirty="0"/>
              <a:t>所以我們改變了另一種合法的</a:t>
            </a:r>
            <a:r>
              <a:rPr lang="en-US" altLang="zh-TW" dirty="0"/>
              <a:t>aspect</a:t>
            </a:r>
            <a:r>
              <a:rPr lang="zh-TW" altLang="en-US" dirty="0"/>
              <a:t> </a:t>
            </a:r>
            <a:r>
              <a:rPr lang="en-US" altLang="zh-TW" dirty="0"/>
              <a:t>ratio</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將改變後的</a:t>
            </a:r>
            <a:r>
              <a:rPr lang="en-US" altLang="zh-TW" dirty="0"/>
              <a:t>aspect</a:t>
            </a:r>
            <a:r>
              <a:rPr lang="zh-TW" altLang="en-US" dirty="0"/>
              <a:t>放入後</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我們往左找尋可行解</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26</a:t>
            </a:fld>
            <a:endParaRPr lang="zh-TW" altLang="en-US"/>
          </a:p>
        </p:txBody>
      </p:sp>
    </p:spTree>
    <p:extLst>
      <p:ext uri="{BB962C8B-B14F-4D97-AF65-F5344CB8AC3E}">
        <p14:creationId xmlns:p14="http://schemas.microsoft.com/office/powerpoint/2010/main" val="3929334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發現已經符合限制了</a:t>
            </a:r>
            <a:endParaRPr lang="en-US" altLang="zh-TW" dirty="0"/>
          </a:p>
          <a:p>
            <a:endParaRPr lang="en-US" altLang="zh-TW" dirty="0"/>
          </a:p>
          <a:p>
            <a:r>
              <a:rPr lang="zh-TW" altLang="en-US" dirty="0"/>
              <a:t>接著就可以開始一格一格填入外框中</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填完紫色</a:t>
            </a:r>
            <a:r>
              <a:rPr lang="en-US" altLang="zh-TW" dirty="0"/>
              <a:t>module</a:t>
            </a:r>
            <a:r>
              <a:rPr lang="zh-TW" altLang="en-US" dirty="0"/>
              <a:t>的面積</a:t>
            </a:r>
            <a:r>
              <a:rPr lang="en-US" altLang="zh-TW" dirty="0"/>
              <a:t>16</a:t>
            </a:r>
            <a:r>
              <a:rPr lang="zh-TW" altLang="en-US" dirty="0"/>
              <a:t>格之後</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我們更新</a:t>
            </a:r>
            <a:r>
              <a:rPr lang="en-US" altLang="zh-TW" dirty="0"/>
              <a:t>contour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27</a:t>
            </a:fld>
            <a:endParaRPr lang="zh-TW" altLang="en-US"/>
          </a:p>
        </p:txBody>
      </p:sp>
    </p:spTree>
    <p:extLst>
      <p:ext uri="{BB962C8B-B14F-4D97-AF65-F5344CB8AC3E}">
        <p14:creationId xmlns:p14="http://schemas.microsoft.com/office/powerpoint/2010/main" val="2368064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並移動</a:t>
            </a:r>
            <a:r>
              <a:rPr lang="en-US" altLang="zh-TW" dirty="0"/>
              <a:t>x</a:t>
            </a:r>
            <a:r>
              <a:rPr lang="zh-TW" altLang="en-US" dirty="0"/>
              <a:t>的指標</a:t>
            </a:r>
            <a:endParaRPr lang="en-US" altLang="zh-TW" dirty="0"/>
          </a:p>
          <a:p>
            <a:endParaRPr lang="en-US" altLang="zh-TW" dirty="0"/>
          </a:p>
          <a:p>
            <a:r>
              <a:rPr lang="zh-TW" altLang="en-US" dirty="0"/>
              <a:t>就完成了所有的擺放</a:t>
            </a:r>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28</a:t>
            </a:fld>
            <a:endParaRPr lang="zh-TW" altLang="en-US"/>
          </a:p>
        </p:txBody>
      </p:sp>
    </p:spTree>
    <p:extLst>
      <p:ext uri="{BB962C8B-B14F-4D97-AF65-F5344CB8AC3E}">
        <p14:creationId xmlns:p14="http://schemas.microsoft.com/office/powerpoint/2010/main" val="67260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latin typeface="Calibri"/>
                <a:ea typeface="Calibri"/>
                <a:cs typeface="Calibri"/>
                <a:sym typeface="Calibri"/>
              </a:rPr>
              <a:t>首先要先回憶一下</a:t>
            </a:r>
            <a:r>
              <a:rPr lang="en-US" altLang="zh-TW" dirty="0">
                <a:latin typeface="Calibri"/>
                <a:ea typeface="Calibri"/>
                <a:cs typeface="Calibri"/>
                <a:sym typeface="Calibri"/>
              </a:rPr>
              <a:t>Problem</a:t>
            </a:r>
            <a:r>
              <a:rPr lang="en-US" altLang="zh-TW" baseline="0" dirty="0">
                <a:latin typeface="Calibri"/>
                <a:ea typeface="Calibri"/>
                <a:cs typeface="Calibri"/>
                <a:sym typeface="Calibri"/>
              </a:rPr>
              <a:t> Formulation</a:t>
            </a:r>
            <a:r>
              <a:rPr lang="zh-TW" altLang="en-US" baseline="0" dirty="0">
                <a:latin typeface="Calibri"/>
                <a:ea typeface="Calibri"/>
                <a:cs typeface="Calibri"/>
                <a:sym typeface="Calibri"/>
              </a:rPr>
              <a:t>的部分</a:t>
            </a: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804837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我是陳威呈，</a:t>
            </a:r>
            <a:endParaRPr lang="en-US" altLang="zh-TW" dirty="0"/>
          </a:p>
          <a:p>
            <a:r>
              <a:rPr lang="zh-TW" altLang="en-US" dirty="0"/>
              <a:t>這個部分要講解的是</a:t>
            </a:r>
            <a:r>
              <a:rPr lang="en-US" altLang="zh-TW" dirty="0" err="1"/>
              <a:t>check_constraint</a:t>
            </a:r>
            <a:r>
              <a:rPr lang="en-US" altLang="zh-TW" dirty="0"/>
              <a:t>()</a:t>
            </a:r>
            <a:r>
              <a:rPr lang="zh-TW" altLang="en-US" dirty="0"/>
              <a:t>這個</a:t>
            </a:r>
            <a:r>
              <a:rPr lang="en-US" altLang="zh-TW" dirty="0"/>
              <a:t>function</a:t>
            </a:r>
          </a:p>
          <a:p>
            <a:r>
              <a:rPr lang="zh-TW" altLang="en-US" dirty="0"/>
              <a:t>首先回憶</a:t>
            </a:r>
            <a:r>
              <a:rPr lang="en-US" altLang="zh-TW" dirty="0"/>
              <a:t>Problem</a:t>
            </a:r>
            <a:r>
              <a:rPr lang="zh-TW" altLang="en-US" dirty="0"/>
              <a:t> </a:t>
            </a:r>
            <a:r>
              <a:rPr lang="en-US" altLang="zh-TW" dirty="0"/>
              <a:t>D</a:t>
            </a:r>
            <a:r>
              <a:rPr lang="zh-TW" altLang="en-US" dirty="0"/>
              <a:t>中對於</a:t>
            </a:r>
            <a:r>
              <a:rPr lang="en-US" altLang="zh-TW" dirty="0"/>
              <a:t>Module outline</a:t>
            </a:r>
            <a:r>
              <a:rPr lang="zh-TW" altLang="en-US" dirty="0"/>
              <a:t>的</a:t>
            </a:r>
            <a:r>
              <a:rPr lang="en-US" altLang="zh-TW" dirty="0"/>
              <a:t>constraint</a:t>
            </a:r>
            <a:r>
              <a:rPr lang="zh-TW" altLang="en-US" dirty="0"/>
              <a:t>有這五種</a:t>
            </a:r>
            <a:r>
              <a:rPr lang="en-US" altLang="zh-TW" dirty="0"/>
              <a:t>Type</a:t>
            </a:r>
          </a:p>
          <a:p>
            <a:endParaRPr lang="en-US" altLang="zh-TW" dirty="0"/>
          </a:p>
          <a:p>
            <a:r>
              <a:rPr lang="en-US" altLang="zh-TW" dirty="0"/>
              <a:t>Type 1</a:t>
            </a:r>
            <a:r>
              <a:rPr lang="zh-TW" altLang="en-US" dirty="0"/>
              <a:t>的情形會發生的可能是要擺放的</a:t>
            </a:r>
            <a:r>
              <a:rPr lang="en-US" altLang="zh-TW" dirty="0"/>
              <a:t>module</a:t>
            </a:r>
            <a:r>
              <a:rPr lang="zh-TW" altLang="en-US" dirty="0"/>
              <a:t>重疊到</a:t>
            </a:r>
            <a:r>
              <a:rPr lang="en-US" altLang="zh-TW" dirty="0"/>
              <a:t>fixed module</a:t>
            </a:r>
          </a:p>
          <a:p>
            <a:r>
              <a:rPr lang="zh-TW" altLang="en-US" dirty="0"/>
              <a:t>而我們在前面的演算法對於這個情況的解決方法是直接擺放這個位置的</a:t>
            </a:r>
            <a:r>
              <a:rPr lang="en-US" altLang="zh-TW" dirty="0"/>
              <a:t>fixed</a:t>
            </a:r>
            <a:r>
              <a:rPr lang="zh-TW" altLang="en-US" dirty="0"/>
              <a:t> </a:t>
            </a:r>
            <a:r>
              <a:rPr lang="en-US" altLang="zh-TW" dirty="0"/>
              <a:t>module</a:t>
            </a:r>
            <a:r>
              <a:rPr lang="zh-TW" altLang="en-US" dirty="0"/>
              <a:t>並更新</a:t>
            </a:r>
            <a:r>
              <a:rPr lang="en-US" altLang="zh-TW" dirty="0"/>
              <a:t>contour</a:t>
            </a:r>
            <a:r>
              <a:rPr lang="zh-TW" altLang="en-US" dirty="0"/>
              <a:t>以重新擺放</a:t>
            </a:r>
            <a:r>
              <a:rPr lang="en-US" altLang="zh-TW" dirty="0"/>
              <a:t>soft module</a:t>
            </a:r>
          </a:p>
          <a:p>
            <a:endParaRPr lang="en-US" altLang="zh-TW" dirty="0"/>
          </a:p>
          <a:p>
            <a:r>
              <a:rPr lang="zh-TW" altLang="en-US" dirty="0"/>
              <a:t>對於</a:t>
            </a:r>
            <a:r>
              <a:rPr lang="en-US" altLang="zh-TW" dirty="0"/>
              <a:t>Type 3</a:t>
            </a:r>
            <a:r>
              <a:rPr lang="zh-TW" altLang="en-US" dirty="0"/>
              <a:t>及</a:t>
            </a:r>
            <a:r>
              <a:rPr lang="en-US" altLang="zh-TW" dirty="0"/>
              <a:t>4</a:t>
            </a:r>
            <a:r>
              <a:rPr lang="zh-TW" altLang="en-US" dirty="0"/>
              <a:t>來說，我們在選取包圍</a:t>
            </a:r>
            <a:r>
              <a:rPr lang="en-US" altLang="zh-TW" dirty="0"/>
              <a:t>Soft module</a:t>
            </a:r>
            <a:r>
              <a:rPr lang="zh-TW" altLang="en-US" dirty="0"/>
              <a:t>的外框時就會避免掉了</a:t>
            </a:r>
            <a:endParaRPr lang="en-US" altLang="zh-TW" dirty="0"/>
          </a:p>
          <a:p>
            <a:endParaRPr lang="en-US" altLang="zh-TW" dirty="0"/>
          </a:p>
          <a:p>
            <a:r>
              <a:rPr lang="zh-TW" altLang="en-US" dirty="0"/>
              <a:t>而對於</a:t>
            </a:r>
            <a:r>
              <a:rPr lang="en-US" altLang="zh-TW" dirty="0"/>
              <a:t>Type 5</a:t>
            </a:r>
            <a:r>
              <a:rPr lang="zh-TW" altLang="en-US" dirty="0"/>
              <a:t>來說，由於一開始我們在選擇</a:t>
            </a:r>
            <a:r>
              <a:rPr lang="en-US" altLang="zh-TW" dirty="0"/>
              <a:t>aspect</a:t>
            </a:r>
            <a:r>
              <a:rPr lang="zh-TW" altLang="en-US" dirty="0"/>
              <a:t>時就不會選擇超出最小面積太大的</a:t>
            </a:r>
            <a:r>
              <a:rPr lang="en-US" altLang="zh-TW" dirty="0"/>
              <a:t>outline</a:t>
            </a:r>
            <a:r>
              <a:rPr lang="zh-TW" altLang="en-US" dirty="0"/>
              <a:t>，因此也不會發生。</a:t>
            </a:r>
            <a:endParaRPr lang="en-US" altLang="zh-TW" dirty="0"/>
          </a:p>
          <a:p>
            <a:endParaRPr lang="en-US" altLang="zh-TW" dirty="0"/>
          </a:p>
          <a:p>
            <a:r>
              <a:rPr lang="zh-TW" altLang="en-US" dirty="0"/>
              <a:t>那在我們的演算法中，填補完</a:t>
            </a:r>
            <a:r>
              <a:rPr lang="en-US" altLang="zh-TW" dirty="0"/>
              <a:t>grid</a:t>
            </a:r>
            <a:r>
              <a:rPr lang="zh-TW" altLang="en-US" dirty="0"/>
              <a:t>的</a:t>
            </a:r>
            <a:r>
              <a:rPr lang="en-US" altLang="zh-TW" dirty="0"/>
              <a:t>module</a:t>
            </a:r>
            <a:r>
              <a:rPr lang="zh-TW" altLang="en-US" dirty="0"/>
              <a:t>編號後，有可能會發生的是</a:t>
            </a:r>
            <a:r>
              <a:rPr lang="en-US" altLang="zh-TW" dirty="0"/>
              <a:t>Type</a:t>
            </a:r>
            <a:r>
              <a:rPr lang="zh-TW" altLang="en-US" dirty="0"/>
              <a:t> </a:t>
            </a:r>
            <a:r>
              <a:rPr lang="en-US" altLang="zh-TW" dirty="0"/>
              <a:t>2</a:t>
            </a:r>
            <a:r>
              <a:rPr lang="zh-TW" altLang="en-US" dirty="0"/>
              <a:t>的情形，</a:t>
            </a:r>
            <a:endParaRPr lang="en-US" altLang="zh-TW" dirty="0"/>
          </a:p>
          <a:p>
            <a:r>
              <a:rPr lang="zh-TW" altLang="en-US" dirty="0"/>
              <a:t>接下來用一個例子來說明。</a:t>
            </a:r>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29</a:t>
            </a:fld>
            <a:endParaRPr lang="zh-TW" altLang="en-US"/>
          </a:p>
        </p:txBody>
      </p:sp>
    </p:spTree>
    <p:extLst>
      <p:ext uri="{BB962C8B-B14F-4D97-AF65-F5344CB8AC3E}">
        <p14:creationId xmlns:p14="http://schemas.microsoft.com/office/powerpoint/2010/main" val="2915251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首先這是在填補黑色這個</a:t>
            </a:r>
            <a:r>
              <a:rPr lang="en-US" altLang="zh-TW" dirty="0"/>
              <a:t>outline</a:t>
            </a:r>
            <a:r>
              <a:rPr lang="zh-TW" altLang="en-US" dirty="0"/>
              <a:t>前的</a:t>
            </a:r>
            <a:r>
              <a:rPr lang="en-US" altLang="zh-TW" dirty="0"/>
              <a:t>floorplan</a:t>
            </a:r>
          </a:p>
          <a:p>
            <a:r>
              <a:rPr lang="zh-TW" altLang="en-US" dirty="0"/>
              <a:t>假設這個</a:t>
            </a:r>
            <a:r>
              <a:rPr lang="en-US" altLang="zh-TW" dirty="0"/>
              <a:t>outline</a:t>
            </a:r>
            <a:r>
              <a:rPr lang="zh-TW" altLang="en-US" dirty="0"/>
              <a:t>圍成的</a:t>
            </a:r>
            <a:r>
              <a:rPr lang="en-US" altLang="zh-TW" dirty="0"/>
              <a:t>soft module</a:t>
            </a:r>
            <a:r>
              <a:rPr lang="zh-TW" altLang="en-US" dirty="0"/>
              <a:t>最小面積為</a:t>
            </a:r>
            <a:r>
              <a:rPr lang="en-US" altLang="zh-TW" dirty="0"/>
              <a:t>10</a:t>
            </a:r>
          </a:p>
          <a:p>
            <a:endParaRPr lang="en-US" altLang="zh-TW" dirty="0"/>
          </a:p>
          <a:p>
            <a:r>
              <a:rPr lang="zh-TW" altLang="en-US" dirty="0"/>
              <a:t>依照我們的演算法，填補後的情形是這樣</a:t>
            </a:r>
            <a:r>
              <a:rPr lang="en-US" altLang="zh-TW" dirty="0"/>
              <a:t>(*)</a:t>
            </a:r>
          </a:p>
          <a:p>
            <a:r>
              <a:rPr lang="zh-TW" altLang="en-US" dirty="0"/>
              <a:t>可以發現這違反了上一頁</a:t>
            </a:r>
            <a:r>
              <a:rPr lang="en-US" altLang="zh-TW" dirty="0"/>
              <a:t>Constraint</a:t>
            </a:r>
            <a:r>
              <a:rPr lang="zh-TW" altLang="en-US" dirty="0"/>
              <a:t>中的</a:t>
            </a:r>
            <a:r>
              <a:rPr lang="en-US" altLang="zh-TW" dirty="0"/>
              <a:t>type 2</a:t>
            </a:r>
          </a:p>
          <a:p>
            <a:endParaRPr lang="en-US" altLang="zh-TW" dirty="0"/>
          </a:p>
          <a:p>
            <a:r>
              <a:rPr lang="zh-TW" altLang="en-US" dirty="0"/>
              <a:t>那我們提出的</a:t>
            </a:r>
            <a:r>
              <a:rPr lang="en-US" altLang="zh-TW" dirty="0" err="1"/>
              <a:t>check_constraint</a:t>
            </a:r>
            <a:r>
              <a:rPr lang="en-US" altLang="zh-TW" dirty="0"/>
              <a:t>()</a:t>
            </a:r>
            <a:r>
              <a:rPr lang="zh-TW" altLang="en-US" dirty="0"/>
              <a:t>這個</a:t>
            </a:r>
            <a:r>
              <a:rPr lang="en-US" altLang="zh-TW" dirty="0"/>
              <a:t>function</a:t>
            </a:r>
            <a:r>
              <a:rPr lang="zh-TW" altLang="en-US" dirty="0"/>
              <a:t>是對於最後一個填補的</a:t>
            </a:r>
            <a:r>
              <a:rPr lang="en-US" altLang="zh-TW" dirty="0"/>
              <a:t>grid</a:t>
            </a:r>
            <a:r>
              <a:rPr lang="zh-TW" altLang="en-US" dirty="0"/>
              <a:t>，</a:t>
            </a:r>
            <a:endParaRPr lang="en-US" altLang="zh-TW" dirty="0"/>
          </a:p>
          <a:p>
            <a:r>
              <a:rPr lang="zh-TW" altLang="en-US" dirty="0"/>
              <a:t>去檢查他的左邊跟下面的</a:t>
            </a:r>
            <a:r>
              <a:rPr lang="en-US" altLang="zh-TW" dirty="0"/>
              <a:t>grid(</a:t>
            </a:r>
            <a:r>
              <a:rPr lang="zh-TW" altLang="en-US" dirty="0"/>
              <a:t>*</a:t>
            </a:r>
            <a:r>
              <a:rPr lang="en-US" altLang="zh-TW" dirty="0"/>
              <a:t>)</a:t>
            </a:r>
            <a:r>
              <a:rPr lang="zh-TW" altLang="en-US" dirty="0"/>
              <a:t>，</a:t>
            </a:r>
            <a:endParaRPr lang="en-US" altLang="zh-TW" dirty="0"/>
          </a:p>
          <a:p>
            <a:r>
              <a:rPr lang="zh-TW" altLang="en-US" dirty="0"/>
              <a:t>看這兩個</a:t>
            </a:r>
            <a:r>
              <a:rPr lang="en-US" altLang="zh-TW" dirty="0"/>
              <a:t>grid</a:t>
            </a:r>
            <a:r>
              <a:rPr lang="zh-TW" altLang="en-US" dirty="0"/>
              <a:t>有沒有其中一個的值是跟正在填補的</a:t>
            </a:r>
            <a:r>
              <a:rPr lang="en-US" altLang="zh-TW" dirty="0"/>
              <a:t>module</a:t>
            </a:r>
            <a:r>
              <a:rPr lang="zh-TW" altLang="en-US" dirty="0"/>
              <a:t>是同一個種類，</a:t>
            </a:r>
            <a:endParaRPr lang="en-US" altLang="zh-TW" dirty="0"/>
          </a:p>
          <a:p>
            <a:r>
              <a:rPr lang="zh-TW" altLang="en-US" dirty="0"/>
              <a:t>如果都不是的話就就如這個例子所示</a:t>
            </a:r>
            <a:r>
              <a:rPr lang="en-US" altLang="zh-TW" dirty="0"/>
              <a:t>(</a:t>
            </a:r>
            <a:r>
              <a:rPr lang="zh-TW" altLang="en-US" dirty="0"/>
              <a:t>*</a:t>
            </a:r>
            <a:r>
              <a:rPr lang="en-US" altLang="zh-TW" dirty="0"/>
              <a:t>)</a:t>
            </a:r>
            <a:r>
              <a:rPr lang="zh-TW" altLang="en-US" dirty="0"/>
              <a:t>，</a:t>
            </a:r>
            <a:endParaRPr lang="en-US" altLang="zh-TW" dirty="0"/>
          </a:p>
          <a:p>
            <a:r>
              <a:rPr lang="zh-TW" altLang="en-US" dirty="0"/>
              <a:t>違反了</a:t>
            </a:r>
            <a:r>
              <a:rPr lang="en-US" altLang="zh-TW" dirty="0"/>
              <a:t>constraint</a:t>
            </a:r>
            <a:r>
              <a:rPr lang="zh-TW" altLang="en-US" dirty="0"/>
              <a:t>，那就需要改變</a:t>
            </a:r>
            <a:r>
              <a:rPr lang="en-US" altLang="zh-TW" dirty="0"/>
              <a:t>aspect</a:t>
            </a:r>
            <a:r>
              <a:rPr lang="zh-TW" altLang="en-US" dirty="0"/>
              <a:t>，試試其他種填補的方式。</a:t>
            </a:r>
            <a:endParaRPr lang="en-US" altLang="zh-TW"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t>30</a:t>
            </a:fld>
            <a:endParaRPr lang="zh-TW" altLang="en-US"/>
          </a:p>
        </p:txBody>
      </p:sp>
    </p:spTree>
    <p:extLst>
      <p:ext uri="{BB962C8B-B14F-4D97-AF65-F5344CB8AC3E}">
        <p14:creationId xmlns:p14="http://schemas.microsoft.com/office/powerpoint/2010/main" val="243231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latin typeface="Calibri"/>
                <a:ea typeface="Calibri"/>
                <a:cs typeface="Calibri"/>
                <a:sym typeface="Calibri"/>
              </a:rPr>
              <a:t>接下來是</a:t>
            </a:r>
            <a:r>
              <a:rPr lang="en-US" altLang="zh-TW" dirty="0">
                <a:latin typeface="Calibri"/>
                <a:ea typeface="Calibri"/>
                <a:cs typeface="Calibri"/>
                <a:sym typeface="Calibri"/>
              </a:rPr>
              <a:t>Final Result</a:t>
            </a: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73737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這是我們的結果，可以發現在不同的</a:t>
            </a:r>
            <a:r>
              <a:rPr lang="en-US" altLang="zh-TW" dirty="0" err="1"/>
              <a:t>testcase</a:t>
            </a:r>
            <a:r>
              <a:rPr lang="zh-TW" altLang="en-US" dirty="0"/>
              <a:t>下有不同的導線總長。</a:t>
            </a:r>
            <a:endParaRPr lang="en-US" altLang="zh-TW" dirty="0"/>
          </a:p>
          <a:p>
            <a:endParaRPr lang="en-US" altLang="zh-TW" dirty="0"/>
          </a:p>
          <a:p>
            <a:endParaRPr lang="zh-TW" altLang="en-US" dirty="0"/>
          </a:p>
          <a:p>
            <a:r>
              <a:rPr lang="en-US" altLang="zh-TW" dirty="0"/>
              <a:t>/* </a:t>
            </a:r>
            <a:r>
              <a:rPr lang="zh-TW" altLang="en-US" dirty="0"/>
              <a:t>根據這張表格的整理可以發現，</a:t>
            </a:r>
            <a:r>
              <a:rPr lang="en-US" altLang="zh-TW" dirty="0"/>
              <a:t>Chip</a:t>
            </a:r>
            <a:r>
              <a:rPr lang="zh-TW" altLang="en-US" dirty="0"/>
              <a:t>的長寬越大，有越大的</a:t>
            </a:r>
            <a:r>
              <a:rPr lang="en-US" altLang="zh-TW" dirty="0"/>
              <a:t>HPWL</a:t>
            </a:r>
            <a:r>
              <a:rPr lang="zh-TW" altLang="en-US" dirty="0"/>
              <a:t>，</a:t>
            </a:r>
            <a:endParaRPr lang="en-US" altLang="zh-TW" dirty="0"/>
          </a:p>
          <a:p>
            <a:r>
              <a:rPr lang="zh-TW" altLang="en-US" dirty="0"/>
              <a:t>我們推測這是因為越大的</a:t>
            </a:r>
            <a:r>
              <a:rPr lang="en-US" altLang="zh-TW" dirty="0"/>
              <a:t>Chip</a:t>
            </a:r>
            <a:r>
              <a:rPr lang="zh-TW" altLang="en-US" dirty="0"/>
              <a:t>有越大的擺放空間，</a:t>
            </a:r>
            <a:endParaRPr lang="en-US" altLang="zh-TW" dirty="0"/>
          </a:p>
          <a:p>
            <a:r>
              <a:rPr lang="zh-TW" altLang="en-US" dirty="0"/>
              <a:t>因此</a:t>
            </a:r>
            <a:r>
              <a:rPr lang="en-US" altLang="zh-TW" dirty="0"/>
              <a:t>Module</a:t>
            </a:r>
            <a:r>
              <a:rPr lang="zh-TW" altLang="en-US" dirty="0"/>
              <a:t>的擺放可能更分散</a:t>
            </a:r>
            <a:r>
              <a:rPr lang="zh-TW" altLang="en-US" baseline="0" dirty="0"/>
              <a:t> </a:t>
            </a:r>
            <a:r>
              <a:rPr lang="en-US" altLang="zh-TW" baseline="0" dirty="0"/>
              <a:t>*/</a:t>
            </a:r>
            <a:endParaRPr lang="en-US" altLang="zh-TW"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pPr/>
              <a:t>32</a:t>
            </a:fld>
            <a:endParaRPr lang="zh-TW" altLang="en-US" dirty="0"/>
          </a:p>
        </p:txBody>
      </p:sp>
    </p:spTree>
    <p:extLst>
      <p:ext uri="{BB962C8B-B14F-4D97-AF65-F5344CB8AC3E}">
        <p14:creationId xmlns:p14="http://schemas.microsoft.com/office/powerpoint/2010/main" val="53034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接下來是結論以及未來演算法可以改進的部分</a:t>
            </a:r>
            <a:endParaRPr lang="en-US" altLang="zh-TW" dirty="0"/>
          </a:p>
          <a:p>
            <a:pPr marL="0" lvl="0" indent="0" algn="l" rtl="0">
              <a:spcBef>
                <a:spcPts val="0"/>
              </a:spcBef>
              <a:spcAft>
                <a:spcPts val="0"/>
              </a:spcAft>
              <a:buNone/>
            </a:pP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740221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首先我們想要先提一下實做這個</a:t>
            </a:r>
            <a:r>
              <a:rPr lang="en-US" altLang="zh-TW" dirty="0"/>
              <a:t>Final</a:t>
            </a:r>
            <a:r>
              <a:rPr lang="en-US" altLang="zh-TW" baseline="0" dirty="0"/>
              <a:t> project</a:t>
            </a:r>
            <a:r>
              <a:rPr lang="zh-TW" altLang="en-US" baseline="0" dirty="0"/>
              <a:t>對我們軟實力帶來的提升，</a:t>
            </a:r>
            <a:endParaRPr lang="en-US" altLang="zh-TW" baseline="0" dirty="0"/>
          </a:p>
          <a:p>
            <a:endParaRPr lang="en-US" altLang="zh-TW" baseline="0" dirty="0"/>
          </a:p>
          <a:p>
            <a:r>
              <a:rPr lang="zh-TW" altLang="en-US" baseline="0" dirty="0"/>
              <a:t>藉由這次的</a:t>
            </a:r>
            <a:r>
              <a:rPr lang="en-US" altLang="zh-TW" baseline="0" dirty="0"/>
              <a:t>final project</a:t>
            </a:r>
            <a:r>
              <a:rPr lang="zh-TW" altLang="en-US" baseline="0" dirty="0"/>
              <a:t>，因為必須實作論文內提出的想法，細節部份得靠自己思考，所以我們的程式能力有著顯著的提升，</a:t>
            </a:r>
            <a:endParaRPr lang="en-US" altLang="zh-TW" baseline="0" dirty="0"/>
          </a:p>
          <a:p>
            <a:r>
              <a:rPr lang="zh-TW" altLang="en-US" baseline="0" dirty="0"/>
              <a:t>同時也因大量閱讀論文，閱讀速度以及抓重點的能力也有所提升，</a:t>
            </a:r>
            <a:endParaRPr lang="en-US" altLang="zh-TW" baseline="0" dirty="0"/>
          </a:p>
          <a:p>
            <a:r>
              <a:rPr lang="zh-TW" altLang="en-US" baseline="0" dirty="0"/>
              <a:t>最後是團隊溝通的能力， 因為每個人對於問題有不同的理解以及想法，我們學習到要如何統整大家的</a:t>
            </a:r>
            <a:r>
              <a:rPr lang="en-US" altLang="zh-TW" baseline="0" dirty="0"/>
              <a:t>idea</a:t>
            </a:r>
            <a:r>
              <a:rPr lang="zh-TW" altLang="en-US" baseline="0" dirty="0"/>
              <a:t>，以及如何對自己的想法做表達</a:t>
            </a:r>
            <a:endParaRPr lang="en-US" altLang="zh-TW" baseline="0" dirty="0"/>
          </a:p>
          <a:p>
            <a:endParaRPr lang="en-US" altLang="zh-TW"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aseline="0" dirty="0"/>
              <a:t>最後是</a:t>
            </a:r>
            <a:r>
              <a:rPr lang="en-US" altLang="zh-TW" dirty="0"/>
              <a:t>Future improvement on our algorithm</a:t>
            </a:r>
          </a:p>
          <a:p>
            <a:r>
              <a:rPr lang="zh-TW" altLang="en-US" baseline="0" dirty="0"/>
              <a:t>我們希望可以找到一個演算法包含更大的</a:t>
            </a:r>
            <a:r>
              <a:rPr lang="en-US" altLang="zh-TW" baseline="0" dirty="0"/>
              <a:t>solution space</a:t>
            </a:r>
            <a:r>
              <a:rPr lang="zh-TW" altLang="en-US" baseline="0" dirty="0"/>
              <a:t>，</a:t>
            </a:r>
            <a:endParaRPr lang="en-US" altLang="zh-TW" baseline="0" dirty="0"/>
          </a:p>
          <a:p>
            <a:r>
              <a:rPr lang="zh-TW" altLang="en-US" baseline="0" dirty="0"/>
              <a:t>可以讓我們最後的結果更接近</a:t>
            </a:r>
            <a:r>
              <a:rPr lang="en-US" altLang="zh-TW" baseline="0" dirty="0"/>
              <a:t>optimal</a:t>
            </a:r>
            <a:r>
              <a:rPr lang="zh-TW" altLang="en-US" baseline="0" dirty="0"/>
              <a:t>的</a:t>
            </a:r>
            <a:r>
              <a:rPr lang="en-US" altLang="zh-TW" baseline="0" dirty="0"/>
              <a:t>solution</a:t>
            </a:r>
            <a:r>
              <a:rPr lang="zh-TW" altLang="en-US" baseline="0" dirty="0"/>
              <a:t>，</a:t>
            </a:r>
            <a:endParaRPr lang="en-US" altLang="zh-TW" baseline="0" dirty="0"/>
          </a:p>
          <a:p>
            <a:endParaRPr lang="en-US" altLang="zh-TW" baseline="0" dirty="0"/>
          </a:p>
          <a:p>
            <a:r>
              <a:rPr lang="zh-TW" altLang="en-US" baseline="0" dirty="0"/>
              <a:t>我們也希望可以改善了</a:t>
            </a:r>
            <a:r>
              <a:rPr lang="en-US" altLang="zh-TW" baseline="0" dirty="0"/>
              <a:t>sequence</a:t>
            </a:r>
            <a:r>
              <a:rPr lang="zh-TW" altLang="en-US" baseline="0" dirty="0"/>
              <a:t>的順序，</a:t>
            </a:r>
            <a:endParaRPr lang="en-US" altLang="zh-TW" baseline="0" dirty="0"/>
          </a:p>
          <a:p>
            <a:r>
              <a:rPr lang="zh-TW" altLang="en-US" baseline="0" dirty="0"/>
              <a:t>不讓擺放的順序是完全隨機的，</a:t>
            </a:r>
            <a:endParaRPr lang="en-US" altLang="zh-TW" baseline="0" dirty="0"/>
          </a:p>
          <a:p>
            <a:r>
              <a:rPr lang="zh-TW" altLang="en-US" baseline="0" dirty="0"/>
              <a:t>可以讓有連線關係的</a:t>
            </a:r>
            <a:r>
              <a:rPr lang="en-US" altLang="zh-TW" baseline="0" dirty="0"/>
              <a:t>module</a:t>
            </a:r>
            <a:r>
              <a:rPr lang="zh-TW" altLang="en-US" baseline="0" dirty="0"/>
              <a:t>，</a:t>
            </a:r>
            <a:endParaRPr lang="en-US" altLang="zh-TW" baseline="0" dirty="0"/>
          </a:p>
          <a:p>
            <a:r>
              <a:rPr lang="zh-TW" altLang="en-US" baseline="0" dirty="0"/>
              <a:t>擺放的順序相連，</a:t>
            </a:r>
            <a:endParaRPr lang="en-US" altLang="zh-TW" baseline="0" dirty="0"/>
          </a:p>
          <a:p>
            <a:r>
              <a:rPr lang="zh-TW" altLang="en-US" baseline="0" dirty="0"/>
              <a:t>這樣代表有連線關係的</a:t>
            </a:r>
            <a:r>
              <a:rPr lang="en-US" altLang="zh-TW" baseline="0" dirty="0"/>
              <a:t>module</a:t>
            </a:r>
            <a:r>
              <a:rPr lang="zh-TW" altLang="en-US" baseline="0" dirty="0"/>
              <a:t>可以擺在相鄰的位置，</a:t>
            </a:r>
            <a:endParaRPr lang="en-US" altLang="zh-TW" baseline="0" dirty="0"/>
          </a:p>
          <a:p>
            <a:r>
              <a:rPr lang="zh-TW" altLang="en-US" baseline="0" dirty="0"/>
              <a:t>這樣可以減少</a:t>
            </a:r>
            <a:r>
              <a:rPr lang="en-US" altLang="zh-TW" baseline="0" dirty="0"/>
              <a:t>HPWL</a:t>
            </a:r>
            <a:r>
              <a:rPr lang="zh-TW" altLang="en-US" baseline="0" dirty="0"/>
              <a:t>的長度，</a:t>
            </a:r>
            <a:endParaRPr lang="en-US" altLang="zh-TW" baseline="0" dirty="0"/>
          </a:p>
          <a:p>
            <a:r>
              <a:rPr lang="zh-TW" altLang="en-US" baseline="0" dirty="0"/>
              <a:t>達到最後優化的目的。</a:t>
            </a:r>
            <a:endParaRPr lang="en-US" altLang="zh-TW" baseline="0" dirty="0"/>
          </a:p>
          <a:p>
            <a:endParaRPr lang="en-US" altLang="zh-TW" baseline="0" dirty="0"/>
          </a:p>
          <a:p>
            <a:endParaRPr lang="en-US" altLang="zh-TW" baseline="0" dirty="0"/>
          </a:p>
          <a:p>
            <a:endParaRPr lang="en-US" altLang="zh-TW" baseline="0"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pPr/>
              <a:t>34</a:t>
            </a:fld>
            <a:endParaRPr lang="zh-TW" altLang="en-US" dirty="0"/>
          </a:p>
        </p:txBody>
      </p:sp>
    </p:spTree>
    <p:extLst>
      <p:ext uri="{BB962C8B-B14F-4D97-AF65-F5344CB8AC3E}">
        <p14:creationId xmlns:p14="http://schemas.microsoft.com/office/powerpoint/2010/main" val="1331420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latin typeface="Calibri"/>
                <a:ea typeface="Calibri"/>
                <a:cs typeface="Calibri"/>
                <a:sym typeface="Calibri"/>
              </a:rPr>
              <a:t>最後是</a:t>
            </a:r>
            <a:r>
              <a:rPr lang="en-US" altLang="zh-TW" dirty="0">
                <a:latin typeface="Calibri"/>
                <a:ea typeface="Calibri"/>
                <a:cs typeface="Calibri"/>
                <a:sym typeface="Calibri"/>
              </a:rPr>
              <a:t>Alpha</a:t>
            </a:r>
            <a:r>
              <a:rPr lang="en-US" altLang="zh-TW" baseline="0" dirty="0">
                <a:latin typeface="Calibri"/>
                <a:ea typeface="Calibri"/>
                <a:cs typeface="Calibri"/>
                <a:sym typeface="Calibri"/>
              </a:rPr>
              <a:t> Submission</a:t>
            </a:r>
            <a:r>
              <a:rPr lang="zh-TW" altLang="en-US" baseline="0" dirty="0">
                <a:latin typeface="Calibri"/>
                <a:ea typeface="Calibri"/>
                <a:cs typeface="Calibri"/>
                <a:sym typeface="Calibri"/>
              </a:rPr>
              <a:t>的結果</a:t>
            </a:r>
            <a:endParaRPr lang="en-US" altLang="zh-TW" baseline="0"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1153657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2cbc3fc56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2cbc3fc56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這是我們根據</a:t>
            </a:r>
            <a:r>
              <a:rPr lang="en-US" altLang="zh-TW" dirty="0"/>
              <a:t>CAD Contest</a:t>
            </a:r>
            <a:r>
              <a:rPr lang="zh-TW" altLang="en-US" dirty="0"/>
              <a:t>的要求，在</a:t>
            </a:r>
            <a:r>
              <a:rPr lang="en-US" altLang="zh-TW" dirty="0"/>
              <a:t>TSRI machine</a:t>
            </a:r>
            <a:r>
              <a:rPr lang="zh-TW" altLang="en-US" dirty="0"/>
              <a:t>上創建資料夾</a:t>
            </a:r>
            <a:endParaRPr lang="en-US" altLang="zh-TW" dirty="0"/>
          </a:p>
          <a:p>
            <a:pPr marL="0" lvl="0" indent="0" algn="l" rtl="0">
              <a:spcBef>
                <a:spcPts val="0"/>
              </a:spcBef>
              <a:spcAft>
                <a:spcPts val="0"/>
              </a:spcAft>
              <a:buNone/>
            </a:pPr>
            <a:r>
              <a:rPr lang="zh-TW" altLang="en-US" dirty="0"/>
              <a:t>繳交的</a:t>
            </a:r>
            <a:r>
              <a:rPr lang="en-US" altLang="zh-TW" dirty="0"/>
              <a:t>Alpha submission</a:t>
            </a:r>
            <a:r>
              <a:rPr lang="zh-TW" altLang="en-US" dirty="0"/>
              <a:t>相關檔案</a:t>
            </a:r>
            <a:endParaRPr dirty="0"/>
          </a:p>
        </p:txBody>
      </p:sp>
      <p:sp>
        <p:nvSpPr>
          <p:cNvPr id="197" name="Google Shape;197;g252cbc3fc56_2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這是我們的</a:t>
            </a:r>
            <a:r>
              <a:rPr lang="en-US" altLang="zh-TW" dirty="0"/>
              <a:t>Reference</a:t>
            </a:r>
            <a:endParaRPr lang="zh-TW" altLang="en-US" dirty="0"/>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pPr/>
              <a:t>37</a:t>
            </a:fld>
            <a:endParaRPr lang="zh-TW" altLang="en-US" dirty="0"/>
          </a:p>
        </p:txBody>
      </p:sp>
    </p:spTree>
    <p:extLst>
      <p:ext uri="{BB962C8B-B14F-4D97-AF65-F5344CB8AC3E}">
        <p14:creationId xmlns:p14="http://schemas.microsoft.com/office/powerpoint/2010/main" val="707518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我們的報告到此結束，感謝大家的聆聽。</a:t>
            </a:r>
          </a:p>
        </p:txBody>
      </p:sp>
      <p:sp>
        <p:nvSpPr>
          <p:cNvPr id="4" name="投影片編號版面配置區 3"/>
          <p:cNvSpPr>
            <a:spLocks noGrp="1"/>
          </p:cNvSpPr>
          <p:nvPr>
            <p:ph type="sldNum" sz="quarter" idx="5"/>
          </p:nvPr>
        </p:nvSpPr>
        <p:spPr/>
        <p:txBody>
          <a:bodyPr/>
          <a:lstStyle/>
          <a:p>
            <a:fld id="{61164D9B-7FE7-4722-9ED9-86CEB1C1CB1E}" type="slidenum">
              <a:rPr lang="zh-TW" altLang="en-US" smtClean="0"/>
              <a:pPr/>
              <a:t>38</a:t>
            </a:fld>
            <a:endParaRPr lang="zh-TW" altLang="en-US" dirty="0"/>
          </a:p>
        </p:txBody>
      </p:sp>
    </p:spTree>
    <p:extLst>
      <p:ext uri="{BB962C8B-B14F-4D97-AF65-F5344CB8AC3E}">
        <p14:creationId xmlns:p14="http://schemas.microsoft.com/office/powerpoint/2010/main" val="13165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蔡雨蓁</a:t>
            </a:r>
            <a:r>
              <a:rPr lang="en-US" dirty="0"/>
              <a:t>:</a:t>
            </a:r>
            <a:endParaRPr dirty="0"/>
          </a:p>
          <a:p>
            <a:pPr marL="0" marR="0" lvl="0" indent="0" algn="l" rtl="0">
              <a:lnSpc>
                <a:spcPct val="100000"/>
              </a:lnSpc>
              <a:spcBef>
                <a:spcPts val="0"/>
              </a:spcBef>
              <a:spcAft>
                <a:spcPts val="0"/>
              </a:spcAft>
              <a:buClr>
                <a:schemeClr val="dk1"/>
              </a:buClr>
              <a:buSzPts val="1200"/>
              <a:buFont typeface="Calibri"/>
              <a:buNone/>
            </a:pPr>
            <a:r>
              <a:rPr lang="en-US" dirty="0" err="1"/>
              <a:t>我們選擇此題目的原因是因為</a:t>
            </a:r>
            <a:r>
              <a:rPr lang="en-US" sz="1200" dirty="0" err="1">
                <a:latin typeface="微軟正黑體" panose="020B0604030504040204" pitchFamily="34" charset="-120"/>
                <a:cs typeface="Microsoft JhengHei"/>
                <a:sym typeface="Microsoft JhengHei"/>
              </a:rPr>
              <a:t>floorplanning</a:t>
            </a:r>
            <a:r>
              <a:rPr lang="en-US" sz="1200" dirty="0">
                <a:latin typeface="微軟正黑體" panose="020B0604030504040204" pitchFamily="34" charset="-120"/>
                <a:cs typeface="Microsoft JhengHei"/>
                <a:sym typeface="Microsoft JhengHei"/>
              </a:rPr>
              <a:t> 在 VLSI design </a:t>
            </a:r>
            <a:r>
              <a:rPr lang="en-US" sz="1200" dirty="0" err="1">
                <a:latin typeface="微軟正黑體" panose="020B0604030504040204" pitchFamily="34" charset="-120"/>
                <a:cs typeface="Microsoft JhengHei"/>
                <a:sym typeface="Microsoft JhengHei"/>
              </a:rPr>
              <a:t>的重要性增加</a:t>
            </a:r>
            <a:endParaRPr sz="1200" dirty="0">
              <a:latin typeface="微軟正黑體" panose="020B0604030504040204" pitchFamily="34" charset="-120"/>
              <a:cs typeface="Microsoft JhengHei"/>
              <a:sym typeface="Microsoft JhengHei"/>
            </a:endParaRPr>
          </a:p>
          <a:p>
            <a:pPr marL="0" marR="0" lvl="0" indent="0" algn="l" rtl="0">
              <a:lnSpc>
                <a:spcPct val="100000"/>
              </a:lnSpc>
              <a:spcBef>
                <a:spcPts val="0"/>
              </a:spcBef>
              <a:spcAft>
                <a:spcPts val="0"/>
              </a:spcAft>
              <a:buClr>
                <a:schemeClr val="dk1"/>
              </a:buClr>
              <a:buSzPts val="1200"/>
              <a:buFont typeface="Microsoft JhengHei"/>
              <a:buNone/>
            </a:pPr>
            <a:r>
              <a:rPr lang="en-US" sz="1200" dirty="0" err="1">
                <a:latin typeface="微軟正黑體" panose="020B0604030504040204" pitchFamily="34" charset="-120"/>
                <a:cs typeface="Microsoft JhengHei"/>
                <a:sym typeface="Microsoft JhengHei"/>
              </a:rPr>
              <a:t>而這次的目的是</a:t>
            </a:r>
            <a:r>
              <a:rPr lang="en-US" sz="1200" dirty="0">
                <a:latin typeface="微軟正黑體" panose="020B0604030504040204" pitchFamily="34" charset="-120"/>
                <a:cs typeface="Microsoft JhengHei"/>
                <a:sym typeface="Microsoft JhengHei"/>
              </a:rPr>
              <a:t> </a:t>
            </a:r>
            <a:r>
              <a:rPr lang="en-US" sz="1200" dirty="0" err="1">
                <a:latin typeface="微軟正黑體" panose="020B0604030504040204" pitchFamily="34" charset="-120"/>
                <a:cs typeface="Microsoft JhengHei"/>
                <a:sym typeface="Microsoft JhengHei"/>
              </a:rPr>
              <a:t>在給定的晶片和模組資訊下，建構一個固定輪廓的floorplanning,並決定soft</a:t>
            </a:r>
            <a:r>
              <a:rPr lang="en-US" sz="1200" dirty="0">
                <a:latin typeface="微軟正黑體" panose="020B0604030504040204" pitchFamily="34" charset="-120"/>
                <a:cs typeface="Microsoft JhengHei"/>
                <a:sym typeface="Microsoft JhengHei"/>
              </a:rPr>
              <a:t> </a:t>
            </a:r>
            <a:r>
              <a:rPr lang="en-US" sz="1200" dirty="0" err="1">
                <a:latin typeface="微軟正黑體" panose="020B0604030504040204" pitchFamily="34" charset="-120"/>
                <a:cs typeface="Microsoft JhengHei"/>
                <a:sym typeface="Microsoft JhengHei"/>
              </a:rPr>
              <a:t>modules的所有形狀和位置</a:t>
            </a:r>
            <a:endParaRPr sz="1200" dirty="0">
              <a:latin typeface="微軟正黑體" panose="020B0604030504040204" pitchFamily="34" charset="-120"/>
              <a:cs typeface="Microsoft JhengHei"/>
              <a:sym typeface="Microsoft JhengHei"/>
            </a:endParaRPr>
          </a:p>
          <a:p>
            <a:pPr marL="0" marR="0" lvl="0" indent="0" algn="l" rtl="0">
              <a:lnSpc>
                <a:spcPct val="100000"/>
              </a:lnSpc>
              <a:spcBef>
                <a:spcPts val="0"/>
              </a:spcBef>
              <a:spcAft>
                <a:spcPts val="0"/>
              </a:spcAft>
              <a:buClr>
                <a:schemeClr val="dk1"/>
              </a:buClr>
              <a:buSzPts val="1200"/>
              <a:buFont typeface="Microsoft JhengHei"/>
              <a:buNone/>
            </a:pPr>
            <a:r>
              <a:rPr lang="en-US" sz="1200" dirty="0" err="1">
                <a:latin typeface="微軟正黑體" panose="020B0604030504040204" pitchFamily="34" charset="-120"/>
                <a:cs typeface="Microsoft JhengHei"/>
                <a:sym typeface="Microsoft JhengHei"/>
              </a:rPr>
              <a:t>目標是優化total</a:t>
            </a:r>
            <a:r>
              <a:rPr lang="en-US" sz="1200" dirty="0">
                <a:latin typeface="微軟正黑體" panose="020B0604030504040204" pitchFamily="34" charset="-120"/>
                <a:cs typeface="Microsoft JhengHei"/>
                <a:sym typeface="Microsoft JhengHei"/>
              </a:rPr>
              <a:t> half-perimeter </a:t>
            </a:r>
            <a:r>
              <a:rPr lang="en-US" sz="1200" dirty="0" err="1">
                <a:latin typeface="微軟正黑體" panose="020B0604030504040204" pitchFamily="34" charset="-120"/>
                <a:cs typeface="Microsoft JhengHei"/>
                <a:sym typeface="Microsoft JhengHei"/>
              </a:rPr>
              <a:t>wirelength</a:t>
            </a:r>
            <a:r>
              <a:rPr lang="en-US" sz="1200" dirty="0">
                <a:latin typeface="微軟正黑體" panose="020B0604030504040204" pitchFamily="34" charset="-120"/>
                <a:cs typeface="Microsoft JhengHei"/>
                <a:sym typeface="Microsoft JhengHei"/>
              </a:rPr>
              <a:t>(HPWL)</a:t>
            </a:r>
            <a:endParaRPr dirty="0"/>
          </a:p>
          <a:p>
            <a:pPr marL="0" lvl="0" indent="0" algn="l" rtl="0">
              <a:lnSpc>
                <a:spcPct val="150000"/>
              </a:lnSpc>
              <a:spcBef>
                <a:spcPts val="0"/>
              </a:spcBef>
              <a:spcAft>
                <a:spcPts val="0"/>
              </a:spcAft>
              <a:buNone/>
            </a:pPr>
            <a:r>
              <a:rPr lang="en-US" sz="2400" dirty="0" err="1">
                <a:latin typeface="微軟正黑體" panose="020B0604030504040204" pitchFamily="34" charset="-120"/>
                <a:cs typeface="Microsoft JhengHei"/>
                <a:sym typeface="Microsoft JhengHei"/>
              </a:rPr>
              <a:t>限制則為soft</a:t>
            </a:r>
            <a:r>
              <a:rPr lang="en-US" sz="2400" dirty="0">
                <a:latin typeface="微軟正黑體" panose="020B0604030504040204" pitchFamily="34" charset="-120"/>
                <a:cs typeface="Microsoft JhengHei"/>
                <a:sym typeface="Microsoft JhengHei"/>
              </a:rPr>
              <a:t> </a:t>
            </a:r>
            <a:r>
              <a:rPr lang="en-US" sz="2400" dirty="0" err="1">
                <a:latin typeface="微軟正黑體" panose="020B0604030504040204" pitchFamily="34" charset="-120"/>
                <a:cs typeface="Microsoft JhengHei"/>
                <a:sym typeface="Microsoft JhengHei"/>
              </a:rPr>
              <a:t>modules的外形限制和位置限制</a:t>
            </a:r>
            <a:endParaRPr sz="2400" dirty="0">
              <a:latin typeface="微軟正黑體" panose="020B0604030504040204" pitchFamily="34" charset="-120"/>
              <a:cs typeface="Microsoft JhengHei"/>
              <a:sym typeface="Microsoft JhengHei"/>
            </a:endParaRPr>
          </a:p>
          <a:p>
            <a:pPr marL="457200" lvl="1" indent="0" algn="l" rtl="0">
              <a:lnSpc>
                <a:spcPct val="150000"/>
              </a:lnSpc>
              <a:spcBef>
                <a:spcPts val="0"/>
              </a:spcBef>
              <a:spcAft>
                <a:spcPts val="0"/>
              </a:spcAft>
              <a:buClr>
                <a:schemeClr val="dk1"/>
              </a:buClr>
              <a:buSzPts val="1200"/>
              <a:buFont typeface="Microsoft JhengHei"/>
              <a:buNone/>
            </a:pPr>
            <a:r>
              <a:rPr lang="en-US" dirty="0">
                <a:latin typeface="微軟正黑體" panose="020B0604030504040204" pitchFamily="34" charset="-120"/>
                <a:cs typeface="Microsoft JhengHei"/>
                <a:sym typeface="Microsoft JhengHei"/>
              </a:rPr>
              <a:t>  fixed-</a:t>
            </a:r>
            <a:r>
              <a:rPr lang="en-US" dirty="0" err="1">
                <a:latin typeface="微軟正黑體" panose="020B0604030504040204" pitchFamily="34" charset="-120"/>
                <a:cs typeface="Microsoft JhengHei"/>
                <a:sym typeface="Microsoft JhengHei"/>
              </a:rPr>
              <a:t>outline和fixed</a:t>
            </a:r>
            <a:r>
              <a:rPr lang="en-US" dirty="0">
                <a:latin typeface="微軟正黑體" panose="020B0604030504040204" pitchFamily="34" charset="-120"/>
                <a:cs typeface="Microsoft JhengHei"/>
                <a:sym typeface="Microsoft JhengHei"/>
              </a:rPr>
              <a:t>-</a:t>
            </a:r>
            <a:r>
              <a:rPr lang="en-US" dirty="0" err="1">
                <a:latin typeface="微軟正黑體" panose="020B0604030504040204" pitchFamily="34" charset="-120"/>
                <a:cs typeface="Microsoft JhengHei"/>
                <a:sym typeface="Microsoft JhengHei"/>
              </a:rPr>
              <a:t>modules的限制</a:t>
            </a:r>
            <a:endParaRPr sz="1200" dirty="0">
              <a:latin typeface="微軟正黑體" panose="020B0604030504040204" pitchFamily="34" charset="-120"/>
              <a:cs typeface="Microsoft JhengHei"/>
              <a:sym typeface="Microsoft JhengHei"/>
            </a:endParaRPr>
          </a:p>
          <a:p>
            <a:pPr marL="0" lvl="0" indent="0" algn="l" rtl="0">
              <a:spcBef>
                <a:spcPts val="0"/>
              </a:spcBef>
              <a:spcAft>
                <a:spcPts val="0"/>
              </a:spcAft>
              <a:buNone/>
            </a:pPr>
            <a:endParaRPr dirty="0"/>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mn-lt"/>
                <a:ea typeface="Calibri"/>
                <a:cs typeface="Calibri"/>
                <a:sym typeface="Calibri"/>
              </a:rPr>
              <a:t>接著要講一下為何改變舊有的想法</a:t>
            </a: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96868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我們原本使用論文</a:t>
            </a:r>
            <a:r>
              <a:rPr lang="en-US" altLang="zh-TW" dirty="0"/>
              <a:t>[1]</a:t>
            </a:r>
            <a:r>
              <a:rPr lang="zh-TW" altLang="en-US" dirty="0"/>
              <a:t>中提出的演算法，</a:t>
            </a:r>
            <a:endParaRPr lang="en-US" altLang="zh-TW" dirty="0"/>
          </a:p>
          <a:p>
            <a:pPr marL="0" lvl="0" indent="0" algn="l" rtl="0">
              <a:spcBef>
                <a:spcPts val="0"/>
              </a:spcBef>
              <a:spcAft>
                <a:spcPts val="0"/>
              </a:spcAft>
              <a:buNone/>
            </a:pPr>
            <a:r>
              <a:rPr lang="zh-TW" altLang="en-US" dirty="0"/>
              <a:t>使用了</a:t>
            </a:r>
            <a:r>
              <a:rPr lang="en-US" altLang="zh-TW" dirty="0"/>
              <a:t>SA</a:t>
            </a:r>
            <a:r>
              <a:rPr lang="zh-TW" altLang="en-US" dirty="0"/>
              <a:t>搭配特別的</a:t>
            </a:r>
            <a:r>
              <a:rPr lang="en-US" altLang="zh-TW" dirty="0"/>
              <a:t>slack based move</a:t>
            </a:r>
            <a:r>
              <a:rPr lang="zh-TW" altLang="en-US" dirty="0"/>
              <a:t>，並使用</a:t>
            </a:r>
            <a:r>
              <a:rPr lang="en-US" altLang="zh-TW" dirty="0"/>
              <a:t>sequence</a:t>
            </a:r>
            <a:r>
              <a:rPr lang="en-US" altLang="zh-TW" baseline="0" dirty="0"/>
              <a:t> pair</a:t>
            </a:r>
            <a:r>
              <a:rPr lang="zh-TW" altLang="en-US" baseline="0" dirty="0"/>
              <a:t>的表示法，</a:t>
            </a:r>
            <a:endParaRPr lang="en-US" altLang="zh-TW" baseline="0" dirty="0"/>
          </a:p>
          <a:p>
            <a:pPr marL="0" lvl="0" indent="0" algn="l" rtl="0">
              <a:spcBef>
                <a:spcPts val="0"/>
              </a:spcBef>
              <a:spcAft>
                <a:spcPts val="0"/>
              </a:spcAft>
              <a:buNone/>
            </a:pPr>
            <a:endParaRPr lang="en-US" altLang="zh-TW" baseline="0" dirty="0"/>
          </a:p>
          <a:p>
            <a:pPr marL="0" lvl="0" indent="0" algn="l" rtl="0">
              <a:spcBef>
                <a:spcPts val="0"/>
              </a:spcBef>
              <a:spcAft>
                <a:spcPts val="0"/>
              </a:spcAft>
              <a:buNone/>
            </a:pPr>
            <a:r>
              <a:rPr lang="zh-TW" altLang="en-US" baseline="0" dirty="0"/>
              <a:t>針對</a:t>
            </a:r>
            <a:r>
              <a:rPr lang="en-US" altLang="zh-TW" baseline="0" dirty="0"/>
              <a:t>problem D</a:t>
            </a:r>
            <a:r>
              <a:rPr lang="zh-TW" altLang="en-US" baseline="0" dirty="0"/>
              <a:t>，此方法有兩個致命的缺點，</a:t>
            </a:r>
            <a:endParaRPr lang="en-US" altLang="zh-TW" baseline="0" dirty="0"/>
          </a:p>
          <a:p>
            <a:pPr marL="0" lvl="0" indent="0" algn="l" rtl="0">
              <a:spcBef>
                <a:spcPts val="0"/>
              </a:spcBef>
              <a:spcAft>
                <a:spcPts val="0"/>
              </a:spcAft>
              <a:buNone/>
            </a:pPr>
            <a:endParaRPr lang="en-US" altLang="zh-TW" baseline="0" dirty="0"/>
          </a:p>
          <a:p>
            <a:pPr marL="0" lvl="0" indent="0" algn="l" rtl="0">
              <a:spcBef>
                <a:spcPts val="0"/>
              </a:spcBef>
              <a:spcAft>
                <a:spcPts val="0"/>
              </a:spcAft>
              <a:buNone/>
            </a:pPr>
            <a:r>
              <a:rPr lang="zh-TW" altLang="en-US" baseline="0" dirty="0"/>
              <a:t>第一個是他無法有效處理</a:t>
            </a:r>
            <a:r>
              <a:rPr lang="en-US" altLang="zh-TW" baseline="0" dirty="0"/>
              <a:t>fixed module</a:t>
            </a:r>
            <a:r>
              <a:rPr lang="zh-TW" altLang="en-US" baseline="0" dirty="0"/>
              <a:t>的限制，</a:t>
            </a:r>
            <a:endParaRPr lang="en-US" altLang="zh-TW" baseline="0" dirty="0"/>
          </a:p>
          <a:p>
            <a:pPr marL="0" lvl="0" indent="0" algn="l" rtl="0">
              <a:spcBef>
                <a:spcPts val="0"/>
              </a:spcBef>
              <a:spcAft>
                <a:spcPts val="0"/>
              </a:spcAft>
              <a:buNone/>
            </a:pPr>
            <a:r>
              <a:rPr lang="zh-TW" altLang="en-US" baseline="0" dirty="0"/>
              <a:t>論文</a:t>
            </a:r>
            <a:r>
              <a:rPr lang="en-US" altLang="zh-TW" baseline="0" dirty="0"/>
              <a:t>1</a:t>
            </a:r>
            <a:r>
              <a:rPr lang="zh-TW" altLang="en-US" baseline="0" dirty="0"/>
              <a:t>內引用了論文</a:t>
            </a:r>
            <a:r>
              <a:rPr lang="en-US" altLang="zh-TW" baseline="0" dirty="0"/>
              <a:t>2</a:t>
            </a:r>
            <a:r>
              <a:rPr lang="zh-TW" altLang="en-US" baseline="0" dirty="0"/>
              <a:t>去解決</a:t>
            </a:r>
            <a:r>
              <a:rPr lang="en-US" altLang="zh-TW" baseline="0" dirty="0"/>
              <a:t>fixed module</a:t>
            </a:r>
            <a:r>
              <a:rPr lang="zh-TW" altLang="en-US" baseline="0" dirty="0"/>
              <a:t>的問題，</a:t>
            </a:r>
            <a:endParaRPr lang="en-US" altLang="zh-TW" baseline="0" dirty="0"/>
          </a:p>
          <a:p>
            <a:pPr marL="0" lvl="0" indent="0" algn="l" rtl="0">
              <a:spcBef>
                <a:spcPts val="0"/>
              </a:spcBef>
              <a:spcAft>
                <a:spcPts val="0"/>
              </a:spcAft>
              <a:buNone/>
            </a:pPr>
            <a:r>
              <a:rPr lang="zh-TW" altLang="en-US" baseline="0" dirty="0"/>
              <a:t>但論文</a:t>
            </a:r>
            <a:r>
              <a:rPr lang="en-US" altLang="zh-TW" baseline="0" dirty="0"/>
              <a:t>2</a:t>
            </a:r>
            <a:r>
              <a:rPr lang="zh-TW" altLang="en-US" baseline="0" dirty="0"/>
              <a:t>對</a:t>
            </a:r>
            <a:r>
              <a:rPr lang="en-US" altLang="zh-TW" baseline="0" dirty="0"/>
              <a:t>fixed module</a:t>
            </a:r>
            <a:r>
              <a:rPr lang="zh-TW" altLang="en-US" baseline="0" dirty="0"/>
              <a:t>的定義的方式是，</a:t>
            </a:r>
            <a:endParaRPr lang="en-US" altLang="zh-TW" baseline="0" dirty="0"/>
          </a:p>
          <a:p>
            <a:pPr marL="0" lvl="0" indent="0" algn="l" rtl="0">
              <a:spcBef>
                <a:spcPts val="0"/>
              </a:spcBef>
              <a:spcAft>
                <a:spcPts val="0"/>
              </a:spcAft>
              <a:buNone/>
            </a:pPr>
            <a:r>
              <a:rPr lang="zh-TW" altLang="en-US" baseline="0" dirty="0"/>
              <a:t>給一個位置的範圍限制，而非只是單一一個位置，</a:t>
            </a:r>
            <a:endParaRPr lang="en-US" altLang="zh-TW" baseline="0" dirty="0"/>
          </a:p>
          <a:p>
            <a:pPr marL="0" lvl="0" indent="0" algn="l" rtl="0">
              <a:spcBef>
                <a:spcPts val="0"/>
              </a:spcBef>
              <a:spcAft>
                <a:spcPts val="0"/>
              </a:spcAft>
              <a:buNone/>
            </a:pPr>
            <a:r>
              <a:rPr lang="zh-TW" altLang="en-US" baseline="0" dirty="0"/>
              <a:t>這就和</a:t>
            </a:r>
            <a:r>
              <a:rPr lang="en-US" altLang="zh-TW" baseline="0" dirty="0"/>
              <a:t>problem D</a:t>
            </a:r>
            <a:r>
              <a:rPr lang="zh-TW" altLang="en-US" baseline="0" dirty="0"/>
              <a:t>的問題定義不符合，</a:t>
            </a:r>
            <a:endParaRPr lang="en-US" altLang="zh-TW" baseline="0" dirty="0"/>
          </a:p>
          <a:p>
            <a:pPr marL="0" lvl="0" indent="0" algn="l" rtl="0">
              <a:spcBef>
                <a:spcPts val="0"/>
              </a:spcBef>
              <a:spcAft>
                <a:spcPts val="0"/>
              </a:spcAft>
              <a:buNone/>
            </a:pPr>
            <a:endParaRPr lang="en-US" altLang="zh-TW" baseline="0" dirty="0"/>
          </a:p>
          <a:p>
            <a:pPr marL="0" lvl="0" indent="0" algn="l" rtl="0">
              <a:spcBef>
                <a:spcPts val="0"/>
              </a:spcBef>
              <a:spcAft>
                <a:spcPts val="0"/>
              </a:spcAft>
              <a:buNone/>
            </a:pPr>
            <a:r>
              <a:rPr lang="zh-TW" altLang="en-US" baseline="0" dirty="0"/>
              <a:t>第二個是他無法處理</a:t>
            </a:r>
            <a:r>
              <a:rPr lang="en-US" altLang="zh-TW" baseline="0" dirty="0"/>
              <a:t>overlapping</a:t>
            </a:r>
            <a:r>
              <a:rPr lang="zh-TW" altLang="en-US" baseline="0" dirty="0"/>
              <a:t>的問題，</a:t>
            </a:r>
            <a:endParaRPr lang="en-US" altLang="zh-TW" baseline="0" dirty="0"/>
          </a:p>
          <a:p>
            <a:pPr marL="0" lvl="0" indent="0" algn="l" rtl="0">
              <a:spcBef>
                <a:spcPts val="0"/>
              </a:spcBef>
              <a:spcAft>
                <a:spcPts val="0"/>
              </a:spcAft>
              <a:buNone/>
            </a:pPr>
            <a:r>
              <a:rPr lang="zh-TW" altLang="en-US" baseline="0" dirty="0"/>
              <a:t>在</a:t>
            </a:r>
            <a:r>
              <a:rPr lang="en-US" altLang="zh-TW" baseline="0" dirty="0"/>
              <a:t>problem D</a:t>
            </a:r>
            <a:r>
              <a:rPr lang="zh-TW" altLang="en-US" baseline="0" dirty="0"/>
              <a:t>中，有些情況必須要讓兩個</a:t>
            </a:r>
            <a:r>
              <a:rPr lang="en-US" altLang="zh-TW" baseline="0" dirty="0"/>
              <a:t>soft module</a:t>
            </a:r>
            <a:r>
              <a:rPr lang="zh-TW" altLang="en-US" baseline="0" dirty="0"/>
              <a:t>的矩形外框重疊，</a:t>
            </a:r>
            <a:endParaRPr lang="en-US" altLang="zh-TW" baseline="0" dirty="0"/>
          </a:p>
          <a:p>
            <a:pPr marL="0" lvl="0" indent="0" algn="l" rtl="0">
              <a:spcBef>
                <a:spcPts val="0"/>
              </a:spcBef>
              <a:spcAft>
                <a:spcPts val="0"/>
              </a:spcAft>
              <a:buNone/>
            </a:pPr>
            <a:r>
              <a:rPr lang="zh-TW" altLang="en-US" baseline="0" dirty="0"/>
              <a:t>才能夠擺的進</a:t>
            </a:r>
            <a:r>
              <a:rPr lang="en-US" altLang="zh-TW" baseline="0" dirty="0"/>
              <a:t>fixed outline</a:t>
            </a:r>
            <a:r>
              <a:rPr lang="zh-TW" altLang="en-US" baseline="0" dirty="0"/>
              <a:t>中，</a:t>
            </a:r>
            <a:endParaRPr lang="en-US" altLang="zh-TW" baseline="0" dirty="0"/>
          </a:p>
          <a:p>
            <a:pPr marL="0" lvl="0" indent="0" algn="l" rtl="0">
              <a:spcBef>
                <a:spcPts val="0"/>
              </a:spcBef>
              <a:spcAft>
                <a:spcPts val="0"/>
              </a:spcAft>
              <a:buNone/>
            </a:pPr>
            <a:endParaRPr lang="en-US" altLang="zh-TW" baseline="0" dirty="0"/>
          </a:p>
          <a:p>
            <a:pPr marL="0" lvl="0" indent="0" algn="l" rtl="0">
              <a:spcBef>
                <a:spcPts val="0"/>
              </a:spcBef>
              <a:spcAft>
                <a:spcPts val="0"/>
              </a:spcAft>
              <a:buNone/>
            </a:pPr>
            <a:r>
              <a:rPr lang="zh-TW" altLang="en-US" baseline="0" dirty="0"/>
              <a:t>針對以上兩個原因，我們決定修改我們的想法。</a:t>
            </a:r>
            <a:endParaRPr lang="en-US" altLang="zh-TW" baseline="0" dirty="0"/>
          </a:p>
          <a:p>
            <a:pPr marL="0" lvl="0" indent="0" algn="l" rtl="0">
              <a:spcBef>
                <a:spcPts val="0"/>
              </a:spcBef>
              <a:spcAft>
                <a:spcPts val="0"/>
              </a:spcAft>
              <a:buNone/>
            </a:pPr>
            <a:endParaRPr dirty="0"/>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latin typeface="Calibri"/>
                <a:ea typeface="Calibri"/>
                <a:cs typeface="Calibri"/>
                <a:sym typeface="Calibri"/>
              </a:rPr>
              <a:t>再來要講實現演算法需要的資料結構</a:t>
            </a:r>
            <a:endParaRPr dirty="0">
              <a:latin typeface="Calibri"/>
              <a:ea typeface="Calibri"/>
              <a:cs typeface="Calibri"/>
              <a:sym typeface="Calibri"/>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5360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可以看到左邊的框框</a:t>
            </a:r>
            <a:r>
              <a:rPr lang="en-US" altLang="zh-TW" dirty="0" err="1"/>
              <a:t>Softmodule</a:t>
            </a:r>
            <a:endParaRPr lang="en-US" altLang="zh-TW" dirty="0"/>
          </a:p>
          <a:p>
            <a:r>
              <a:rPr lang="zh-TW" altLang="en-US" dirty="0"/>
              <a:t>裡面有存</a:t>
            </a:r>
            <a:r>
              <a:rPr lang="en-US" altLang="zh-TW" dirty="0" err="1"/>
              <a:t>Softmodule</a:t>
            </a:r>
            <a:r>
              <a:rPr lang="zh-TW" altLang="en-US" dirty="0"/>
              <a:t>的名字</a:t>
            </a:r>
            <a:endParaRPr lang="en-US" altLang="zh-TW" dirty="0"/>
          </a:p>
          <a:p>
            <a:r>
              <a:rPr lang="zh-TW" altLang="en-US" dirty="0"/>
              <a:t>和面積，</a:t>
            </a:r>
            <a:endParaRPr lang="en-US" altLang="zh-TW" dirty="0"/>
          </a:p>
          <a:p>
            <a:r>
              <a:rPr lang="zh-TW" altLang="en-US" dirty="0"/>
              <a:t>而</a:t>
            </a:r>
            <a:r>
              <a:rPr lang="en-US" altLang="zh-TW" dirty="0"/>
              <a:t>label</a:t>
            </a:r>
            <a:r>
              <a:rPr lang="zh-TW" altLang="en-US" dirty="0"/>
              <a:t>就是一個代表這個</a:t>
            </a:r>
            <a:r>
              <a:rPr lang="en-US" altLang="zh-TW" dirty="0" err="1"/>
              <a:t>softmodule</a:t>
            </a:r>
            <a:r>
              <a:rPr lang="zh-TW" altLang="en-US" dirty="0"/>
              <a:t>的編號，</a:t>
            </a:r>
            <a:endParaRPr lang="en-US" altLang="zh-TW" dirty="0"/>
          </a:p>
          <a:p>
            <a:r>
              <a:rPr lang="en-US" altLang="zh-TW" dirty="0"/>
              <a:t>Aspect</a:t>
            </a:r>
            <a:r>
              <a:rPr lang="zh-TW" altLang="en-US" dirty="0"/>
              <a:t>是存放幾種符合限制的</a:t>
            </a:r>
            <a:r>
              <a:rPr lang="en-US" altLang="zh-TW" dirty="0"/>
              <a:t>aspect</a:t>
            </a:r>
          </a:p>
          <a:p>
            <a:r>
              <a:rPr lang="en-US" altLang="zh-TW" dirty="0"/>
              <a:t>Coordinate</a:t>
            </a:r>
            <a:r>
              <a:rPr lang="zh-TW" altLang="en-US" dirty="0"/>
              <a:t>是擺放完後的</a:t>
            </a:r>
            <a:r>
              <a:rPr lang="en-US" altLang="zh-TW" dirty="0"/>
              <a:t>corner</a:t>
            </a:r>
            <a:r>
              <a:rPr lang="zh-TW" altLang="en-US" dirty="0"/>
              <a:t>座標</a:t>
            </a:r>
            <a:endParaRPr lang="en-US" altLang="zh-TW" dirty="0"/>
          </a:p>
          <a:p>
            <a:endParaRPr lang="en-US" altLang="zh-TW" dirty="0"/>
          </a:p>
          <a:p>
            <a:r>
              <a:rPr lang="zh-TW" altLang="en-US" dirty="0"/>
              <a:t>右邊則是</a:t>
            </a:r>
            <a:r>
              <a:rPr lang="en-US" altLang="zh-TW" dirty="0"/>
              <a:t>fixed-module</a:t>
            </a:r>
            <a:r>
              <a:rPr lang="zh-TW" altLang="en-US" dirty="0"/>
              <a:t>的</a:t>
            </a:r>
            <a:r>
              <a:rPr lang="en-US" altLang="zh-TW" dirty="0"/>
              <a:t>data</a:t>
            </a:r>
            <a:r>
              <a:rPr lang="en-US" altLang="zh-TW" baseline="0" dirty="0"/>
              <a:t> structure</a:t>
            </a:r>
          </a:p>
          <a:p>
            <a:r>
              <a:rPr lang="zh-TW" altLang="en-US" baseline="0" dirty="0"/>
              <a:t>裡面有</a:t>
            </a:r>
            <a:r>
              <a:rPr lang="en-US" altLang="zh-TW" baseline="0" dirty="0"/>
              <a:t>fixed-module</a:t>
            </a:r>
            <a:r>
              <a:rPr lang="zh-TW" altLang="en-US" baseline="0" dirty="0"/>
              <a:t>的名字</a:t>
            </a:r>
            <a:endParaRPr lang="en-US" altLang="zh-TW" baseline="0" dirty="0"/>
          </a:p>
          <a:p>
            <a:r>
              <a:rPr lang="zh-TW" altLang="en-US" baseline="0" dirty="0"/>
              <a:t>和左下角座標和長寬</a:t>
            </a:r>
            <a:endParaRPr lang="en-US" altLang="zh-TW" baseline="0" dirty="0"/>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pPr/>
              <a:t>7</a:t>
            </a:fld>
            <a:endParaRPr lang="zh-TW" altLang="en-US" dirty="0"/>
          </a:p>
        </p:txBody>
      </p:sp>
    </p:spTree>
    <p:extLst>
      <p:ext uri="{BB962C8B-B14F-4D97-AF65-F5344CB8AC3E}">
        <p14:creationId xmlns:p14="http://schemas.microsoft.com/office/powerpoint/2010/main" val="33164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接著是</a:t>
            </a:r>
            <a:r>
              <a:rPr lang="en-US" altLang="zh-TW" dirty="0"/>
              <a:t>connection</a:t>
            </a:r>
          </a:p>
          <a:p>
            <a:r>
              <a:rPr lang="zh-TW" altLang="en-US" dirty="0"/>
              <a:t>裡面存放有連線關係的兩個</a:t>
            </a:r>
            <a:r>
              <a:rPr lang="en-US" altLang="zh-TW" dirty="0"/>
              <a:t>module</a:t>
            </a:r>
            <a:r>
              <a:rPr lang="zh-TW" altLang="en-US" dirty="0"/>
              <a:t>的名字</a:t>
            </a:r>
            <a:endParaRPr lang="en-US" altLang="zh-TW" dirty="0"/>
          </a:p>
          <a:p>
            <a:r>
              <a:rPr lang="zh-TW" altLang="en-US" dirty="0"/>
              <a:t>和他們之間的連線數量</a:t>
            </a:r>
            <a:endParaRPr lang="en-US" altLang="zh-TW" dirty="0"/>
          </a:p>
          <a:p>
            <a:endParaRPr lang="en-US" altLang="zh-TW" dirty="0"/>
          </a:p>
          <a:p>
            <a:r>
              <a:rPr lang="zh-TW" altLang="en-US" dirty="0"/>
              <a:t>而右邊的</a:t>
            </a:r>
            <a:r>
              <a:rPr lang="en-US" altLang="zh-TW" dirty="0"/>
              <a:t>Chip</a:t>
            </a:r>
          </a:p>
          <a:p>
            <a:r>
              <a:rPr lang="zh-TW" altLang="en-US" dirty="0"/>
              <a:t>是存放晶片</a:t>
            </a:r>
            <a:r>
              <a:rPr lang="en-US" altLang="zh-TW" dirty="0"/>
              <a:t>outline</a:t>
            </a:r>
            <a:r>
              <a:rPr lang="zh-TW" altLang="en-US" dirty="0"/>
              <a:t>的長寬</a:t>
            </a:r>
          </a:p>
        </p:txBody>
      </p:sp>
      <p:sp>
        <p:nvSpPr>
          <p:cNvPr id="4" name="投影片編號版面配置區 3"/>
          <p:cNvSpPr>
            <a:spLocks noGrp="1"/>
          </p:cNvSpPr>
          <p:nvPr>
            <p:ph type="sldNum" sz="quarter" idx="10"/>
          </p:nvPr>
        </p:nvSpPr>
        <p:spPr/>
        <p:txBody>
          <a:bodyPr/>
          <a:lstStyle/>
          <a:p>
            <a:fld id="{61164D9B-7FE7-4722-9ED9-86CEB1C1CB1E}" type="slidenum">
              <a:rPr lang="zh-TW" altLang="en-US" smtClean="0"/>
              <a:pPr/>
              <a:t>8</a:t>
            </a:fld>
            <a:endParaRPr lang="zh-TW" altLang="en-US" dirty="0"/>
          </a:p>
        </p:txBody>
      </p:sp>
    </p:spTree>
    <p:extLst>
      <p:ext uri="{BB962C8B-B14F-4D97-AF65-F5344CB8AC3E}">
        <p14:creationId xmlns:p14="http://schemas.microsoft.com/office/powerpoint/2010/main" val="39350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7EF4204-0419-445B-AC0D-B9BD8F33DB8B}" type="datetime1">
              <a:rPr lang="zh-TW" altLang="en-US" smtClean="0"/>
              <a:t>2023/6/18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169458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7496C5-E910-4046-81B5-EBC046B1AD51}" type="datetime1">
              <a:rPr lang="zh-TW" altLang="en-US" smtClean="0"/>
              <a:t>2023/6/18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146731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8B4185A-9E5D-4F20-A121-1082D954EB9E}" type="datetime1">
              <a:rPr lang="zh-TW" altLang="en-US" smtClean="0"/>
              <a:t>2023/6/18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191761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FA49C6F0-CFA5-470E-8B2E-08A528C5CDB3}" type="datetime1">
              <a:rPr lang="zh-TW" altLang="en-US" smtClean="0"/>
              <a:t>2023/6/18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363116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5527C3C7-033F-4D97-BFB0-DBA91162BC11}" type="datetime1">
              <a:rPr lang="zh-TW" altLang="en-US" smtClean="0"/>
              <a:t>2023/6/18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29166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03F0F5B-6235-4361-BF99-9574892E7120}" type="datetime1">
              <a:rPr lang="zh-TW" altLang="en-US" smtClean="0"/>
              <a:t>2023/6/18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1935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8019345-D375-4BD4-816F-988A51B0F16D}" type="datetime1">
              <a:rPr lang="zh-TW" altLang="en-US" smtClean="0"/>
              <a:t>2023/6/18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20921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2EDD365-8954-43DF-B414-E43F0A8F0921}" type="datetime1">
              <a:rPr lang="zh-TW" altLang="en-US" smtClean="0"/>
              <a:t>2023/6/18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171787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5EBFB6-B8A9-486C-90B8-97166BC13324}" type="datetime1">
              <a:rPr lang="zh-TW" altLang="en-US" smtClean="0"/>
              <a:t>2023/6/18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354258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18D062E7-B6AB-4431-B69E-79C39929AA56}" type="datetime1">
              <a:rPr lang="zh-TW" altLang="en-US" smtClean="0"/>
              <a:t>2023/6/18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110494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5A06C33F-D048-40FC-8C98-3935ED19F747}" type="datetime1">
              <a:rPr lang="zh-TW" altLang="en-US" smtClean="0"/>
              <a:t>2023/6/18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BF9089-1DE3-4273-B180-6A5A1DF2E9E3}" type="slidenum">
              <a:rPr lang="zh-TW" altLang="en-US" smtClean="0"/>
              <a:t>‹#›</a:t>
            </a:fld>
            <a:endParaRPr lang="zh-TW" altLang="en-US"/>
          </a:p>
        </p:txBody>
      </p:sp>
    </p:spTree>
    <p:extLst>
      <p:ext uri="{BB962C8B-B14F-4D97-AF65-F5344CB8AC3E}">
        <p14:creationId xmlns:p14="http://schemas.microsoft.com/office/powerpoint/2010/main" val="394719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軟正黑體" panose="020B0604030504040204" pitchFamily="34" charset="-120"/>
              </a:defRPr>
            </a:lvl1pPr>
          </a:lstStyle>
          <a:p>
            <a:fld id="{7576697C-77DA-47A4-AD74-DB1BCB718223}" type="datetime1">
              <a:rPr lang="zh-TW" altLang="en-US" smtClean="0"/>
              <a:t>2023/6/18</a:t>
            </a:fld>
            <a:endParaRPr lang="zh-TW" alt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軟正黑體" panose="020B0604030504040204" pitchFamily="34" charset="-120"/>
              </a:defRPr>
            </a:lvl1pPr>
          </a:lstStyle>
          <a:p>
            <a:endParaRPr lang="zh-TW" altLang="en-US" dirty="0"/>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軟正黑體" panose="020B0604030504040204" pitchFamily="34" charset="-120"/>
              </a:defRPr>
            </a:lvl1pPr>
          </a:lstStyle>
          <a:p>
            <a:fld id="{5EBF9089-1DE3-4273-B180-6A5A1DF2E9E3}" type="slidenum">
              <a:rPr lang="zh-TW" altLang="en-US" smtClean="0"/>
              <a:pPr/>
              <a:t>‹#›</a:t>
            </a:fld>
            <a:endParaRPr lang="zh-TW" altLang="en-US" dirty="0"/>
          </a:p>
        </p:txBody>
      </p:sp>
    </p:spTree>
    <p:extLst>
      <p:ext uri="{BB962C8B-B14F-4D97-AF65-F5344CB8AC3E}">
        <p14:creationId xmlns:p14="http://schemas.microsoft.com/office/powerpoint/2010/main" val="72898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953466" y="1826116"/>
            <a:ext cx="10285067" cy="1657215"/>
          </a:xfrm>
          <a:prstGeom prst="rect">
            <a:avLst/>
          </a:prstGeom>
          <a:noFill/>
          <a:ln>
            <a:noFill/>
          </a:ln>
        </p:spPr>
        <p:txBody>
          <a:bodyPr spcFirstLastPara="1" wrap="square" lIns="121900" tIns="121900" rIns="121900" bIns="121900" anchor="b"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4000" b="1" i="0" u="none" strike="noStrike" cap="none">
                <a:solidFill>
                  <a:schemeClr val="dk1"/>
                </a:solidFill>
                <a:latin typeface="Calibri"/>
                <a:ea typeface="Calibri"/>
                <a:cs typeface="Calibri"/>
                <a:sym typeface="Calibri"/>
              </a:rPr>
              <a:t>Problem D – Fixed-Outline Floorplanning</a:t>
            </a:r>
            <a:br>
              <a:rPr lang="en-US" sz="4000" b="1" i="0" u="none" strike="noStrike" cap="none">
                <a:solidFill>
                  <a:schemeClr val="dk1"/>
                </a:solidFill>
                <a:latin typeface="Calibri"/>
                <a:ea typeface="Calibri"/>
                <a:cs typeface="Calibri"/>
                <a:sym typeface="Calibri"/>
              </a:rPr>
            </a:br>
            <a:r>
              <a:rPr lang="en-US" sz="4000" b="1" i="0" u="none" strike="noStrike" cap="none">
                <a:solidFill>
                  <a:schemeClr val="dk1"/>
                </a:solidFill>
                <a:latin typeface="Calibri"/>
                <a:ea typeface="Calibri"/>
                <a:cs typeface="Calibri"/>
                <a:sym typeface="Calibri"/>
              </a:rPr>
              <a:t>with Rectilinear Soft Blocks</a:t>
            </a:r>
            <a:endParaRPr sz="4000" b="1" i="0" u="none" strike="noStrike" cap="none">
              <a:solidFill>
                <a:schemeClr val="dk1"/>
              </a:solidFill>
              <a:latin typeface="Calibri"/>
              <a:ea typeface="Calibri"/>
              <a:cs typeface="Calibri"/>
              <a:sym typeface="Calibri"/>
            </a:endParaRPr>
          </a:p>
        </p:txBody>
      </p:sp>
      <p:sp>
        <p:nvSpPr>
          <p:cNvPr id="90" name="Google Shape;90;p1"/>
          <p:cNvSpPr txBox="1"/>
          <p:nvPr/>
        </p:nvSpPr>
        <p:spPr>
          <a:xfrm>
            <a:off x="2331733" y="3483331"/>
            <a:ext cx="7528400" cy="1876274"/>
          </a:xfrm>
          <a:prstGeom prst="rect">
            <a:avLst/>
          </a:prstGeom>
          <a:noFill/>
          <a:ln>
            <a:noFill/>
          </a:ln>
        </p:spPr>
        <p:txBody>
          <a:bodyPr spcFirstLastPara="1" wrap="square" lIns="121900" tIns="121900" rIns="121900" bIns="121900" anchor="t" anchorCtr="0">
            <a:noAutofit/>
          </a:bodyPr>
          <a:lstStyle/>
          <a:p>
            <a:pPr marL="0" marR="0" lvl="0" indent="0" algn="ctr" rtl="0">
              <a:lnSpc>
                <a:spcPct val="90000"/>
              </a:lnSpc>
              <a:spcBef>
                <a:spcPts val="1000"/>
              </a:spcBef>
              <a:spcAft>
                <a:spcPts val="0"/>
              </a:spcAft>
              <a:buClr>
                <a:schemeClr val="dk1"/>
              </a:buClr>
              <a:buSzPts val="2400"/>
              <a:buFont typeface="Arial"/>
              <a:buNone/>
            </a:pPr>
            <a:r>
              <a:rPr lang="en-US" sz="2400" b="1" i="0" u="none" strike="noStrike" cap="none">
                <a:solidFill>
                  <a:schemeClr val="dk1"/>
                </a:solidFill>
                <a:latin typeface="Calibri"/>
                <a:ea typeface="Calibri"/>
                <a:cs typeface="Calibri"/>
                <a:sym typeface="Calibri"/>
              </a:rPr>
              <a:t>Group 3</a:t>
            </a:r>
            <a:endParaRPr/>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EE4B 108501554 陳威呈</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EE4B 108501023 李品賢</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EE4B 108501537 蔡雨蓁</a:t>
            </a:r>
            <a:endParaRPr/>
          </a:p>
          <a:p>
            <a:pPr marL="0" marR="0" lvl="0" indent="0" algn="r"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 Structure</a:t>
            </a:r>
            <a:endParaRPr lang="zh-TW" altLang="en-US" dirty="0"/>
          </a:p>
        </p:txBody>
      </p:sp>
      <p:pic>
        <p:nvPicPr>
          <p:cNvPr id="4" name="內容版面配置區 7"/>
          <p:cNvPicPr>
            <a:picLocks noChangeAspect="1"/>
          </p:cNvPicPr>
          <p:nvPr/>
        </p:nvPicPr>
        <p:blipFill rotWithShape="1">
          <a:blip r:embed="rId3" cstate="print">
            <a:extLst>
              <a:ext uri="{28A0092B-C50C-407E-A947-70E740481C1C}">
                <a14:useLocalDpi xmlns:a14="http://schemas.microsoft.com/office/drawing/2010/main" val="0"/>
              </a:ext>
            </a:extLst>
          </a:blip>
          <a:srcRect l="52222" t="59158" r="-621" b="28253"/>
          <a:stretch/>
        </p:blipFill>
        <p:spPr bwMode="auto">
          <a:xfrm>
            <a:off x="1231232" y="2012073"/>
            <a:ext cx="4604084" cy="1428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07EAAD9D-3FEB-CC31-8263-E4CEBE85BF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354" y="2206648"/>
            <a:ext cx="4340036" cy="43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內容版面配置區 7"/>
          <p:cNvPicPr>
            <a:picLocks noChangeAspect="1"/>
          </p:cNvPicPr>
          <p:nvPr/>
        </p:nvPicPr>
        <p:blipFill rotWithShape="1">
          <a:blip r:embed="rId3" cstate="print">
            <a:extLst>
              <a:ext uri="{28A0092B-C50C-407E-A947-70E740481C1C}">
                <a14:useLocalDpi xmlns:a14="http://schemas.microsoft.com/office/drawing/2010/main" val="0"/>
              </a:ext>
            </a:extLst>
          </a:blip>
          <a:srcRect l="52222" t="82691" r="-621" b="5793"/>
          <a:stretch/>
        </p:blipFill>
        <p:spPr bwMode="auto">
          <a:xfrm>
            <a:off x="1231232" y="3575112"/>
            <a:ext cx="4604084" cy="1307161"/>
          </a:xfrm>
          <a:prstGeom prst="rect">
            <a:avLst/>
          </a:prstGeom>
          <a:noFill/>
          <a:extLst>
            <a:ext uri="{909E8E84-426E-40DD-AFC4-6F175D3DCCD1}">
              <a14:hiddenFill xmlns:a14="http://schemas.microsoft.com/office/drawing/2010/main">
                <a:solidFill>
                  <a:srgbClr val="FFFFFF"/>
                </a:solidFill>
              </a14:hiddenFill>
            </a:ext>
          </a:extLst>
        </p:spPr>
      </p:pic>
      <p:pic>
        <p:nvPicPr>
          <p:cNvPr id="8" name="內容版面配置區 7"/>
          <p:cNvPicPr>
            <a:picLocks noChangeAspect="1"/>
          </p:cNvPicPr>
          <p:nvPr/>
        </p:nvPicPr>
        <p:blipFill rotWithShape="1">
          <a:blip r:embed="rId3" cstate="print">
            <a:extLst>
              <a:ext uri="{28A0092B-C50C-407E-A947-70E740481C1C}">
                <a14:useLocalDpi xmlns:a14="http://schemas.microsoft.com/office/drawing/2010/main" val="0"/>
              </a:ext>
            </a:extLst>
          </a:blip>
          <a:srcRect l="52222" t="71887" r="-621" b="17301"/>
          <a:stretch/>
        </p:blipFill>
        <p:spPr bwMode="auto">
          <a:xfrm>
            <a:off x="1231232" y="4949742"/>
            <a:ext cx="4604084" cy="1227221"/>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a:extLst>
              <a:ext uri="{FF2B5EF4-FFF2-40B4-BE49-F238E27FC236}">
                <a16:creationId xmlns:a16="http://schemas.microsoft.com/office/drawing/2014/main" id="{695D03DB-0791-4381-8FF5-D22A14CBDAEA}"/>
              </a:ext>
            </a:extLst>
          </p:cNvPr>
          <p:cNvSpPr>
            <a:spLocks noGrp="1"/>
          </p:cNvSpPr>
          <p:nvPr>
            <p:ph type="sldNum" sz="quarter" idx="12"/>
          </p:nvPr>
        </p:nvSpPr>
        <p:spPr/>
        <p:txBody>
          <a:bodyPr/>
          <a:lstStyle/>
          <a:p>
            <a:fld id="{5EBF9089-1DE3-4273-B180-6A5A1DF2E9E3}" type="slidenum">
              <a:rPr lang="zh-TW" altLang="en-US" smtClean="0"/>
              <a:t>9</a:t>
            </a:fld>
            <a:endParaRPr lang="zh-TW" altLang="en-US"/>
          </a:p>
        </p:txBody>
      </p:sp>
    </p:spTree>
    <p:extLst>
      <p:ext uri="{BB962C8B-B14F-4D97-AF65-F5344CB8AC3E}">
        <p14:creationId xmlns:p14="http://schemas.microsoft.com/office/powerpoint/2010/main" val="272695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lvl="0">
              <a:buClr>
                <a:schemeClr val="bg1">
                  <a:lumMod val="75000"/>
                </a:schemeClr>
              </a:buClr>
              <a:buSzPts val="2800"/>
            </a:pPr>
            <a:r>
              <a:rPr lang="en-US" altLang="zh-TW" dirty="0">
                <a:solidFill>
                  <a:schemeClr val="bg1">
                    <a:lumMod val="75000"/>
                  </a:schemeClr>
                </a:solidFill>
                <a:ea typeface="Calibri"/>
                <a:cs typeface="Calibri"/>
                <a:sym typeface="Calibri"/>
              </a:rPr>
              <a:t>Conclusion &amp; Future improvement</a:t>
            </a:r>
            <a:endParaRPr lang="en-US" altLang="zh-TW"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5106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52cbc3fc56_3_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90000"/>
              </a:lnSpc>
              <a:spcBef>
                <a:spcPts val="500"/>
              </a:spcBef>
              <a:spcAft>
                <a:spcPts val="0"/>
              </a:spcAft>
              <a:buNone/>
            </a:pPr>
            <a:r>
              <a:rPr lang="en-US" dirty="0">
                <a:latin typeface="Calibri"/>
                <a:ea typeface="Calibri"/>
                <a:cs typeface="Calibri"/>
                <a:sym typeface="Calibri"/>
              </a:rPr>
              <a:t>Flow chart</a:t>
            </a:r>
            <a:endParaRPr dirty="0"/>
          </a:p>
        </p:txBody>
      </p:sp>
      <p:sp>
        <p:nvSpPr>
          <p:cNvPr id="154" name="Google Shape;154;g252cbc3fc56_3_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圖片 2">
            <a:extLst>
              <a:ext uri="{FF2B5EF4-FFF2-40B4-BE49-F238E27FC236}">
                <a16:creationId xmlns:a16="http://schemas.microsoft.com/office/drawing/2014/main" id="{EFA1E1ED-DD72-D985-8F8F-6E6BFAA955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89743"/>
            <a:ext cx="12192000" cy="4078514"/>
          </a:xfrm>
          <a:prstGeom prst="rect">
            <a:avLst/>
          </a:prstGeom>
        </p:spPr>
      </p:pic>
      <p:sp>
        <p:nvSpPr>
          <p:cNvPr id="4" name="投影片編號版面配置區 3">
            <a:extLst>
              <a:ext uri="{FF2B5EF4-FFF2-40B4-BE49-F238E27FC236}">
                <a16:creationId xmlns:a16="http://schemas.microsoft.com/office/drawing/2014/main" id="{81152559-5C98-4937-882E-B43D99DDAFE4}"/>
              </a:ext>
            </a:extLst>
          </p:cNvPr>
          <p:cNvSpPr>
            <a:spLocks noGrp="1"/>
          </p:cNvSpPr>
          <p:nvPr>
            <p:ph type="sldNum" sz="quarter" idx="12"/>
          </p:nvPr>
        </p:nvSpPr>
        <p:spPr/>
        <p:txBody>
          <a:bodyPr/>
          <a:lstStyle/>
          <a:p>
            <a:fld id="{5EBF9089-1DE3-4273-B180-6A5A1DF2E9E3}" type="slidenum">
              <a:rPr lang="zh-TW" altLang="en-US" smtClean="0"/>
              <a:t>11</a:t>
            </a:fld>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52cbc3fc56_3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500"/>
              </a:spcBef>
              <a:spcAft>
                <a:spcPts val="0"/>
              </a:spcAft>
              <a:buClr>
                <a:schemeClr val="dk1"/>
              </a:buClr>
              <a:buSzPts val="1100"/>
              <a:buFont typeface="Arial"/>
              <a:buNone/>
            </a:pPr>
            <a:r>
              <a:rPr lang="en-US" dirty="0">
                <a:latin typeface="+mn-lt"/>
              </a:rPr>
              <a:t>Flow chart</a:t>
            </a:r>
            <a:endParaRPr dirty="0">
              <a:latin typeface="+mn-lt"/>
            </a:endParaRPr>
          </a:p>
        </p:txBody>
      </p:sp>
      <p:sp>
        <p:nvSpPr>
          <p:cNvPr id="162" name="Google Shape;162;g252cbc3fc56_3_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5" name="圖片 4">
            <a:extLst>
              <a:ext uri="{FF2B5EF4-FFF2-40B4-BE49-F238E27FC236}">
                <a16:creationId xmlns:a16="http://schemas.microsoft.com/office/drawing/2014/main" id="{4887D5E5-FA6C-FAC2-ED3B-3D8CE8E48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
        <p:nvSpPr>
          <p:cNvPr id="3" name="投影片編號版面配置區 2">
            <a:extLst>
              <a:ext uri="{FF2B5EF4-FFF2-40B4-BE49-F238E27FC236}">
                <a16:creationId xmlns:a16="http://schemas.microsoft.com/office/drawing/2014/main" id="{89BE14EE-33CF-4545-A028-3F4BE83A1F92}"/>
              </a:ext>
            </a:extLst>
          </p:cNvPr>
          <p:cNvSpPr>
            <a:spLocks noGrp="1"/>
          </p:cNvSpPr>
          <p:nvPr>
            <p:ph type="sldNum" sz="quarter" idx="12"/>
          </p:nvPr>
        </p:nvSpPr>
        <p:spPr/>
        <p:txBody>
          <a:bodyPr/>
          <a:lstStyle/>
          <a:p>
            <a:fld id="{5EBF9089-1DE3-4273-B180-6A5A1DF2E9E3}" type="slidenum">
              <a:rPr lang="zh-TW" altLang="en-US" smtClean="0"/>
              <a:t>12</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7190A-2AF8-37C8-0139-49EADDEE1C97}"/>
              </a:ext>
            </a:extLst>
          </p:cNvPr>
          <p:cNvSpPr>
            <a:spLocks noGrp="1"/>
          </p:cNvSpPr>
          <p:nvPr>
            <p:ph type="title"/>
          </p:nvPr>
        </p:nvSpPr>
        <p:spPr/>
        <p:txBody>
          <a:bodyPr/>
          <a:lstStyle/>
          <a:p>
            <a:r>
              <a:rPr lang="en-US" altLang="zh-TW" dirty="0"/>
              <a:t>Flow chart – solve()</a:t>
            </a:r>
            <a:endParaRPr lang="zh-TW" altLang="en-US" dirty="0"/>
          </a:p>
        </p:txBody>
      </p:sp>
      <p:pic>
        <p:nvPicPr>
          <p:cNvPr id="6" name="內容版面配置區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5556" y="1294675"/>
            <a:ext cx="9520888" cy="5563325"/>
          </a:xfrm>
          <a:prstGeom prst="rect">
            <a:avLst/>
          </a:prstGeom>
        </p:spPr>
      </p:pic>
      <p:sp>
        <p:nvSpPr>
          <p:cNvPr id="4" name="投影片編號版面配置區 3">
            <a:extLst>
              <a:ext uri="{FF2B5EF4-FFF2-40B4-BE49-F238E27FC236}">
                <a16:creationId xmlns:a16="http://schemas.microsoft.com/office/drawing/2014/main" id="{96512D5E-8020-47E5-9E2C-C48E964CA846}"/>
              </a:ext>
            </a:extLst>
          </p:cNvPr>
          <p:cNvSpPr>
            <a:spLocks noGrp="1"/>
          </p:cNvSpPr>
          <p:nvPr>
            <p:ph type="sldNum" sz="quarter" idx="12"/>
          </p:nvPr>
        </p:nvSpPr>
        <p:spPr/>
        <p:txBody>
          <a:bodyPr/>
          <a:lstStyle/>
          <a:p>
            <a:fld id="{5EBF9089-1DE3-4273-B180-6A5A1DF2E9E3}" type="slidenum">
              <a:rPr lang="zh-TW" altLang="en-US" smtClean="0"/>
              <a:t>13</a:t>
            </a:fld>
            <a:endParaRPr lang="zh-TW" altLang="en-US"/>
          </a:p>
        </p:txBody>
      </p:sp>
    </p:spTree>
    <p:extLst>
      <p:ext uri="{BB962C8B-B14F-4D97-AF65-F5344CB8AC3E}">
        <p14:creationId xmlns:p14="http://schemas.microsoft.com/office/powerpoint/2010/main" val="379480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leftbottom</a:t>
            </a:r>
            <a:r>
              <a:rPr lang="en-US" altLang="zh-TW" dirty="0"/>
              <a:t>()</a:t>
            </a:r>
            <a:endParaRPr lang="zh-TW" altLang="en-US" dirty="0"/>
          </a:p>
        </p:txBody>
      </p:sp>
      <p:pic>
        <p:nvPicPr>
          <p:cNvPr id="7" name="內容版面配置區 6"/>
          <p:cNvPicPr>
            <a:picLocks noGrp="1" noChangeAspect="1"/>
          </p:cNvPicPr>
          <p:nvPr>
            <p:ph idx="1"/>
          </p:nvPr>
        </p:nvPicPr>
        <p:blipFill>
          <a:blip r:embed="rId3"/>
          <a:stretch>
            <a:fillRect/>
          </a:stretch>
        </p:blipFill>
        <p:spPr>
          <a:xfrm>
            <a:off x="519687" y="1574574"/>
            <a:ext cx="7267244" cy="4691689"/>
          </a:xfrm>
          <a:prstGeom prst="rect">
            <a:avLst/>
          </a:prstGeom>
        </p:spPr>
      </p:pic>
      <p:pic>
        <p:nvPicPr>
          <p:cNvPr id="4" name="Picture 10">
            <a:extLst>
              <a:ext uri="{FF2B5EF4-FFF2-40B4-BE49-F238E27FC236}">
                <a16:creationId xmlns:a16="http://schemas.microsoft.com/office/drawing/2014/main" id="{32FC7BF8-CC34-CEFE-4506-68D3B3E5E9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9124" y="2304597"/>
            <a:ext cx="2923841" cy="36421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a:extLst>
              <a:ext uri="{FF2B5EF4-FFF2-40B4-BE49-F238E27FC236}">
                <a16:creationId xmlns:a16="http://schemas.microsoft.com/office/drawing/2014/main" id="{89C7A611-29B6-4287-947F-1C0DF5198E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9124" y="2304597"/>
            <a:ext cx="2923841" cy="36421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a:extLst>
              <a:ext uri="{FF2B5EF4-FFF2-40B4-BE49-F238E27FC236}">
                <a16:creationId xmlns:a16="http://schemas.microsoft.com/office/drawing/2014/main" id="{140B63C8-F477-3795-4A22-24AD99186A4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2279" y="2646178"/>
            <a:ext cx="2920686" cy="3300545"/>
          </a:xfrm>
          <a:prstGeom prst="rect">
            <a:avLst/>
          </a:prstGeom>
          <a:noFill/>
          <a:extLst>
            <a:ext uri="{909E8E84-426E-40DD-AFC4-6F175D3DCCD1}">
              <a14:hiddenFill xmlns:a14="http://schemas.microsoft.com/office/drawing/2010/main">
                <a:solidFill>
                  <a:srgbClr val="FFFFFF"/>
                </a:solidFill>
              </a14:hiddenFill>
            </a:ext>
          </a:extLst>
        </p:spPr>
      </p:pic>
      <p:pic>
        <p:nvPicPr>
          <p:cNvPr id="17" name="圖片 16"/>
          <p:cNvPicPr>
            <a:picLocks noChangeAspect="1"/>
          </p:cNvPicPr>
          <p:nvPr/>
        </p:nvPicPr>
        <p:blipFill>
          <a:blip r:embed="rId7"/>
          <a:stretch>
            <a:fillRect/>
          </a:stretch>
        </p:blipFill>
        <p:spPr>
          <a:xfrm>
            <a:off x="8087285" y="2172971"/>
            <a:ext cx="3734264" cy="3716691"/>
          </a:xfrm>
          <a:prstGeom prst="rect">
            <a:avLst/>
          </a:prstGeom>
        </p:spPr>
      </p:pic>
      <p:sp>
        <p:nvSpPr>
          <p:cNvPr id="8" name="投影片編號版面配置區 7">
            <a:extLst>
              <a:ext uri="{FF2B5EF4-FFF2-40B4-BE49-F238E27FC236}">
                <a16:creationId xmlns:a16="http://schemas.microsoft.com/office/drawing/2014/main" id="{21755819-6604-4025-9FEC-F944FAACC3D5}"/>
              </a:ext>
            </a:extLst>
          </p:cNvPr>
          <p:cNvSpPr>
            <a:spLocks noGrp="1"/>
          </p:cNvSpPr>
          <p:nvPr>
            <p:ph type="sldNum" sz="quarter" idx="12"/>
          </p:nvPr>
        </p:nvSpPr>
        <p:spPr/>
        <p:txBody>
          <a:bodyPr/>
          <a:lstStyle/>
          <a:p>
            <a:fld id="{5EBF9089-1DE3-4273-B180-6A5A1DF2E9E3}" type="slidenum">
              <a:rPr lang="zh-TW" altLang="en-US" smtClean="0"/>
              <a:t>14</a:t>
            </a:fld>
            <a:endParaRPr lang="zh-TW" altLang="en-US"/>
          </a:p>
        </p:txBody>
      </p:sp>
    </p:spTree>
    <p:extLst>
      <p:ext uri="{BB962C8B-B14F-4D97-AF65-F5344CB8AC3E}">
        <p14:creationId xmlns:p14="http://schemas.microsoft.com/office/powerpoint/2010/main" val="18851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7190A-2AF8-37C8-0139-49EADDEE1C97}"/>
              </a:ext>
            </a:extLst>
          </p:cNvPr>
          <p:cNvSpPr>
            <a:spLocks noGrp="1"/>
          </p:cNvSpPr>
          <p:nvPr>
            <p:ph type="title"/>
          </p:nvPr>
        </p:nvSpPr>
        <p:spPr/>
        <p:txBody>
          <a:bodyPr/>
          <a:lstStyle/>
          <a:p>
            <a:r>
              <a:rPr lang="en-US" altLang="zh-TW" dirty="0"/>
              <a:t>Flow chart – solve()</a:t>
            </a:r>
            <a:endParaRPr lang="zh-TW" altLang="en-US" dirty="0"/>
          </a:p>
        </p:txBody>
      </p:sp>
      <p:pic>
        <p:nvPicPr>
          <p:cNvPr id="5" name="內容版面配置區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35556" y="1294675"/>
            <a:ext cx="9520888" cy="5563325"/>
          </a:xfrm>
        </p:spPr>
      </p:pic>
      <p:sp>
        <p:nvSpPr>
          <p:cNvPr id="4" name="投影片編號版面配置區 3">
            <a:extLst>
              <a:ext uri="{FF2B5EF4-FFF2-40B4-BE49-F238E27FC236}">
                <a16:creationId xmlns:a16="http://schemas.microsoft.com/office/drawing/2014/main" id="{21C77525-8B00-40DE-B134-434E638BCB7B}"/>
              </a:ext>
            </a:extLst>
          </p:cNvPr>
          <p:cNvSpPr>
            <a:spLocks noGrp="1"/>
          </p:cNvSpPr>
          <p:nvPr>
            <p:ph type="sldNum" sz="quarter" idx="12"/>
          </p:nvPr>
        </p:nvSpPr>
        <p:spPr/>
        <p:txBody>
          <a:bodyPr/>
          <a:lstStyle/>
          <a:p>
            <a:fld id="{5EBF9089-1DE3-4273-B180-6A5A1DF2E9E3}" type="slidenum">
              <a:rPr lang="zh-TW" altLang="en-US" smtClean="0"/>
              <a:t>15</a:t>
            </a:fld>
            <a:endParaRPr lang="zh-TW" altLang="en-US"/>
          </a:p>
        </p:txBody>
      </p:sp>
    </p:spTree>
    <p:extLst>
      <p:ext uri="{BB962C8B-B14F-4D97-AF65-F5344CB8AC3E}">
        <p14:creationId xmlns:p14="http://schemas.microsoft.com/office/powerpoint/2010/main" val="182782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dk1"/>
              </a:buClr>
              <a:buSzPts val="2800"/>
              <a:buChar char="•"/>
            </a:pPr>
            <a:r>
              <a:rPr lang="en-US" altLang="zh-TW" dirty="0">
                <a:latin typeface="Calibri"/>
                <a:ea typeface="Calibri"/>
                <a:cs typeface="Calibri"/>
                <a:sym typeface="Calibri"/>
              </a:rPr>
              <a:t>Example</a:t>
            </a:r>
            <a:endParaRPr dirty="0"/>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a:buClr>
                <a:schemeClr val="bg1">
                  <a:lumMod val="75000"/>
                </a:schemeClr>
              </a:buClr>
              <a:buSzPts val="2800"/>
            </a:pPr>
            <a:r>
              <a:rPr lang="en-US" altLang="zh-TW" dirty="0">
                <a:solidFill>
                  <a:schemeClr val="bg1">
                    <a:lumMod val="75000"/>
                  </a:schemeClr>
                </a:solidFill>
                <a:ea typeface="Calibri"/>
                <a:cs typeface="Calibri"/>
                <a:sym typeface="Calibri"/>
              </a:rPr>
              <a:t>Conclusion &amp; Future improvement</a:t>
            </a:r>
            <a:r>
              <a:rPr lang="en-US" dirty="0">
                <a:solidFill>
                  <a:schemeClr val="bg1">
                    <a:lumMod val="75000"/>
                  </a:schemeClr>
                </a:solidFill>
                <a:latin typeface="Calibri"/>
                <a:ea typeface="Calibri"/>
                <a:cs typeface="Calibri"/>
                <a:sym typeface="Calibri"/>
              </a:rPr>
              <a:t> </a:t>
            </a: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35186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3E7448-E775-4ACF-C3D6-01DBF908A110}"/>
              </a:ext>
            </a:extLst>
          </p:cNvPr>
          <p:cNvSpPr>
            <a:spLocks noGrp="1"/>
          </p:cNvSpPr>
          <p:nvPr>
            <p:ph type="title"/>
          </p:nvPr>
        </p:nvSpPr>
        <p:spPr/>
        <p:txBody>
          <a:bodyPr/>
          <a:lstStyle/>
          <a:p>
            <a:r>
              <a:rPr lang="en-US" altLang="zh-TW" dirty="0"/>
              <a:t>Example</a:t>
            </a:r>
            <a:endParaRPr lang="zh-TW" altLang="en-US" dirty="0"/>
          </a:p>
        </p:txBody>
      </p:sp>
      <p:pic>
        <p:nvPicPr>
          <p:cNvPr id="1028" name="Picture 4">
            <a:extLst>
              <a:ext uri="{FF2B5EF4-FFF2-40B4-BE49-F238E27FC236}">
                <a16:creationId xmlns:a16="http://schemas.microsoft.com/office/drawing/2014/main" id="{87428803-21BB-6E90-5268-E549EF913E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1801" y="2354318"/>
            <a:ext cx="8948398" cy="3467218"/>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3DEE0006-BFFF-459A-8D10-AB974C4DB6B3}"/>
              </a:ext>
            </a:extLst>
          </p:cNvPr>
          <p:cNvSpPr>
            <a:spLocks noGrp="1"/>
          </p:cNvSpPr>
          <p:nvPr>
            <p:ph type="sldNum" sz="quarter" idx="12"/>
          </p:nvPr>
        </p:nvSpPr>
        <p:spPr/>
        <p:txBody>
          <a:bodyPr/>
          <a:lstStyle/>
          <a:p>
            <a:fld id="{5EBF9089-1DE3-4273-B180-6A5A1DF2E9E3}" type="slidenum">
              <a:rPr lang="zh-TW" altLang="en-US" smtClean="0"/>
              <a:t>17</a:t>
            </a:fld>
            <a:endParaRPr lang="zh-TW" altLang="en-US"/>
          </a:p>
        </p:txBody>
      </p:sp>
    </p:spTree>
    <p:extLst>
      <p:ext uri="{BB962C8B-B14F-4D97-AF65-F5344CB8AC3E}">
        <p14:creationId xmlns:p14="http://schemas.microsoft.com/office/powerpoint/2010/main" val="21685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1B6B-9490-F075-7CCF-FD7A095C5267}"/>
              </a:ext>
            </a:extLst>
          </p:cNvPr>
          <p:cNvSpPr>
            <a:spLocks noGrp="1"/>
          </p:cNvSpPr>
          <p:nvPr>
            <p:ph type="title"/>
          </p:nvPr>
        </p:nvSpPr>
        <p:spPr/>
        <p:txBody>
          <a:bodyPr/>
          <a:lstStyle/>
          <a:p>
            <a:r>
              <a:rPr lang="en-US" altLang="zh-TW" dirty="0"/>
              <a:t>Example</a:t>
            </a:r>
            <a:endParaRPr lang="zh-TW" altLang="en-US" dirty="0"/>
          </a:p>
        </p:txBody>
      </p:sp>
      <p:pic>
        <p:nvPicPr>
          <p:cNvPr id="1026" name="Picture 2">
            <a:extLst>
              <a:ext uri="{FF2B5EF4-FFF2-40B4-BE49-F238E27FC236}">
                <a16:creationId xmlns:a16="http://schemas.microsoft.com/office/drawing/2014/main" id="{FBAC3690-8022-4F72-1D94-3C3D0F4622A4}"/>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03279" y="2141537"/>
            <a:ext cx="437620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69F697-3CD6-376B-A8F7-786BD176FD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469" y="1997699"/>
            <a:ext cx="211455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4404B62-1E93-EF13-DAA8-C874541911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469" y="3295436"/>
            <a:ext cx="4048125"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a:extLst>
              <a:ext uri="{FF2B5EF4-FFF2-40B4-BE49-F238E27FC236}">
                <a16:creationId xmlns:a16="http://schemas.microsoft.com/office/drawing/2014/main" id="{4F1C3CCA-5EB6-E64A-2F2A-03FF80393DB4}"/>
              </a:ext>
            </a:extLst>
          </p:cNvPr>
          <p:cNvSpPr/>
          <p:nvPr/>
        </p:nvSpPr>
        <p:spPr>
          <a:xfrm>
            <a:off x="1196940" y="5283200"/>
            <a:ext cx="4788879" cy="85809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5" name="橢圓 4">
            <a:extLst>
              <a:ext uri="{FF2B5EF4-FFF2-40B4-BE49-F238E27FC236}">
                <a16:creationId xmlns:a16="http://schemas.microsoft.com/office/drawing/2014/main" id="{997C841A-BD20-CFEC-387F-0835CB9C3503}"/>
              </a:ext>
            </a:extLst>
          </p:cNvPr>
          <p:cNvSpPr/>
          <p:nvPr/>
        </p:nvSpPr>
        <p:spPr>
          <a:xfrm>
            <a:off x="1123454" y="5552124"/>
            <a:ext cx="933904" cy="85809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6" name="投影片編號版面配置區 5">
            <a:extLst>
              <a:ext uri="{FF2B5EF4-FFF2-40B4-BE49-F238E27FC236}">
                <a16:creationId xmlns:a16="http://schemas.microsoft.com/office/drawing/2014/main" id="{A034C8A9-CCF7-4EC7-93DE-A0BEF2A40DED}"/>
              </a:ext>
            </a:extLst>
          </p:cNvPr>
          <p:cNvSpPr>
            <a:spLocks noGrp="1"/>
          </p:cNvSpPr>
          <p:nvPr>
            <p:ph type="sldNum" sz="quarter" idx="12"/>
          </p:nvPr>
        </p:nvSpPr>
        <p:spPr/>
        <p:txBody>
          <a:bodyPr/>
          <a:lstStyle/>
          <a:p>
            <a:fld id="{5EBF9089-1DE3-4273-B180-6A5A1DF2E9E3}" type="slidenum">
              <a:rPr lang="zh-TW" altLang="en-US" smtClean="0"/>
              <a:t>18</a:t>
            </a:fld>
            <a:endParaRPr lang="zh-TW" altLang="en-US"/>
          </a:p>
        </p:txBody>
      </p:sp>
    </p:spTree>
    <p:extLst>
      <p:ext uri="{BB962C8B-B14F-4D97-AF65-F5344CB8AC3E}">
        <p14:creationId xmlns:p14="http://schemas.microsoft.com/office/powerpoint/2010/main" val="10577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Calibri"/>
                <a:ea typeface="Calibri"/>
                <a:cs typeface="Calibri"/>
                <a:sym typeface="Calibri"/>
              </a:rPr>
              <a:t>Problem Formulation </a:t>
            </a: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Idea Modification</a:t>
            </a: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Data Structure </a:t>
            </a: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Algorithm</a:t>
            </a:r>
          </a:p>
          <a:p>
            <a:pPr marL="228600" lvl="0" indent="-228600" algn="l" rtl="0">
              <a:lnSpc>
                <a:spcPct val="90000"/>
              </a:lnSpc>
              <a:spcBef>
                <a:spcPts val="1000"/>
              </a:spcBef>
              <a:spcAft>
                <a:spcPts val="0"/>
              </a:spcAft>
              <a:buClr>
                <a:schemeClr val="dk1"/>
              </a:buClr>
              <a:buSzPts val="2800"/>
              <a:buChar char="•"/>
            </a:pPr>
            <a:r>
              <a:rPr lang="en-US" altLang="zh-TW" dirty="0">
                <a:latin typeface="Calibri"/>
                <a:ea typeface="Calibri"/>
                <a:cs typeface="Calibri"/>
                <a:sym typeface="Calibri"/>
              </a:rPr>
              <a:t>Example</a:t>
            </a: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Final Results</a:t>
            </a: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Conclusion &amp; Future improvement</a:t>
            </a: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Alpha Submission</a:t>
            </a:r>
            <a:endParaRPr dirty="0">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7804CA-8B12-EC15-67BF-2C78B22EDA3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08469" y="2140475"/>
            <a:ext cx="437620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6BCE497D-4FE0-5960-44C2-E21EF22B7B95}"/>
              </a:ext>
            </a:extLst>
          </p:cNvPr>
          <p:cNvSpPr>
            <a:spLocks noGrp="1"/>
          </p:cNvSpPr>
          <p:nvPr>
            <p:ph type="title"/>
          </p:nvPr>
        </p:nvSpPr>
        <p:spPr/>
        <p:txBody>
          <a:bodyPr/>
          <a:lstStyle/>
          <a:p>
            <a:r>
              <a:rPr lang="en-US" altLang="zh-TW" dirty="0"/>
              <a:t>Example</a:t>
            </a:r>
            <a:endParaRPr lang="zh-TW" altLang="en-US" dirty="0"/>
          </a:p>
        </p:txBody>
      </p:sp>
      <p:pic>
        <p:nvPicPr>
          <p:cNvPr id="4" name="Picture 6">
            <a:extLst>
              <a:ext uri="{FF2B5EF4-FFF2-40B4-BE49-F238E27FC236}">
                <a16:creationId xmlns:a16="http://schemas.microsoft.com/office/drawing/2014/main" id="{A82331EE-C03D-ACF0-ACB5-51C122BF08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7329" y="2139413"/>
            <a:ext cx="4377342" cy="4352400"/>
          </a:xfrm>
          <a:prstGeom prst="rect">
            <a:avLst/>
          </a:prstGeom>
          <a:noFill/>
          <a:extLst>
            <a:ext uri="{909E8E84-426E-40DD-AFC4-6F175D3DCCD1}">
              <a14:hiddenFill xmlns:a14="http://schemas.microsoft.com/office/drawing/2010/main">
                <a:solidFill>
                  <a:srgbClr val="FFFFFF"/>
                </a:solidFill>
              </a14:hiddenFill>
            </a:ext>
          </a:extLst>
        </p:spPr>
      </p:pic>
      <p:sp>
        <p:nvSpPr>
          <p:cNvPr id="5" name="橢圓 4">
            <a:extLst>
              <a:ext uri="{FF2B5EF4-FFF2-40B4-BE49-F238E27FC236}">
                <a16:creationId xmlns:a16="http://schemas.microsoft.com/office/drawing/2014/main" id="{885BABE5-8BD3-ECEC-578E-D3BA50DA65F8}"/>
              </a:ext>
            </a:extLst>
          </p:cNvPr>
          <p:cNvSpPr/>
          <p:nvPr/>
        </p:nvSpPr>
        <p:spPr>
          <a:xfrm>
            <a:off x="4052236" y="5650030"/>
            <a:ext cx="154004" cy="163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6" name="文字方塊 5">
            <a:extLst>
              <a:ext uri="{FF2B5EF4-FFF2-40B4-BE49-F238E27FC236}">
                <a16:creationId xmlns:a16="http://schemas.microsoft.com/office/drawing/2014/main" id="{3DDE57F3-6021-8054-FB8A-018C6ABE8ED7}"/>
              </a:ext>
            </a:extLst>
          </p:cNvPr>
          <p:cNvSpPr txBox="1"/>
          <p:nvPr/>
        </p:nvSpPr>
        <p:spPr>
          <a:xfrm>
            <a:off x="3349591" y="5547178"/>
            <a:ext cx="702645" cy="369332"/>
          </a:xfrm>
          <a:prstGeom prst="rect">
            <a:avLst/>
          </a:prstGeom>
          <a:noFill/>
        </p:spPr>
        <p:txBody>
          <a:bodyPr wrap="square" rtlCol="0">
            <a:spAutoFit/>
          </a:bodyPr>
          <a:lstStyle/>
          <a:p>
            <a:r>
              <a:rPr lang="en-US" altLang="zh-TW" dirty="0">
                <a:ea typeface="微軟正黑體" panose="020B0604030504040204" pitchFamily="34" charset="-120"/>
              </a:rPr>
              <a:t>(0, 0)</a:t>
            </a:r>
            <a:endParaRPr lang="zh-TW" altLang="en-US" dirty="0">
              <a:ea typeface="微軟正黑體" panose="020B0604030504040204" pitchFamily="34" charset="-120"/>
            </a:endParaRPr>
          </a:p>
        </p:txBody>
      </p:sp>
      <p:sp>
        <p:nvSpPr>
          <p:cNvPr id="7" name="投影片編號版面配置區 6">
            <a:extLst>
              <a:ext uri="{FF2B5EF4-FFF2-40B4-BE49-F238E27FC236}">
                <a16:creationId xmlns:a16="http://schemas.microsoft.com/office/drawing/2014/main" id="{DE0A7CBA-44D7-46E4-9BE9-C412ACCC841C}"/>
              </a:ext>
            </a:extLst>
          </p:cNvPr>
          <p:cNvSpPr>
            <a:spLocks noGrp="1"/>
          </p:cNvSpPr>
          <p:nvPr>
            <p:ph type="sldNum" sz="quarter" idx="12"/>
          </p:nvPr>
        </p:nvSpPr>
        <p:spPr/>
        <p:txBody>
          <a:bodyPr/>
          <a:lstStyle/>
          <a:p>
            <a:fld id="{5EBF9089-1DE3-4273-B180-6A5A1DF2E9E3}" type="slidenum">
              <a:rPr lang="zh-TW" altLang="en-US" smtClean="0"/>
              <a:t>19</a:t>
            </a:fld>
            <a:endParaRPr lang="zh-TW" altLang="en-US"/>
          </a:p>
        </p:txBody>
      </p:sp>
    </p:spTree>
    <p:extLst>
      <p:ext uri="{BB962C8B-B14F-4D97-AF65-F5344CB8AC3E}">
        <p14:creationId xmlns:p14="http://schemas.microsoft.com/office/powerpoint/2010/main" val="94625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1B6B-9490-F075-7CCF-FD7A095C5267}"/>
              </a:ext>
            </a:extLst>
          </p:cNvPr>
          <p:cNvSpPr>
            <a:spLocks noGrp="1"/>
          </p:cNvSpPr>
          <p:nvPr>
            <p:ph type="title"/>
          </p:nvPr>
        </p:nvSpPr>
        <p:spPr/>
        <p:txBody>
          <a:bodyPr/>
          <a:lstStyle/>
          <a:p>
            <a:r>
              <a:rPr lang="en-US" altLang="zh-TW" dirty="0"/>
              <a:t>Example</a:t>
            </a:r>
            <a:endParaRPr lang="zh-TW" altLang="en-US" dirty="0"/>
          </a:p>
        </p:txBody>
      </p:sp>
      <p:pic>
        <p:nvPicPr>
          <p:cNvPr id="4098" name="Picture 2">
            <a:extLst>
              <a:ext uri="{FF2B5EF4-FFF2-40B4-BE49-F238E27FC236}">
                <a16:creationId xmlns:a16="http://schemas.microsoft.com/office/drawing/2014/main" id="{798E3AAA-AE5C-3C61-5B6D-C7581C0327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7200" y="2140218"/>
            <a:ext cx="4377600" cy="43526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7697E92-F0DB-13F5-46C5-687D3D650B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7200" y="2139156"/>
            <a:ext cx="4377342" cy="4352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2BB6102-0951-0522-9AC2-DC78AB9151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6942" y="2139156"/>
            <a:ext cx="4377342" cy="4352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113325A9-D231-9934-C67F-3AE65A05C84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6684" y="2139156"/>
            <a:ext cx="4377342" cy="4352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4A1F1A58-3D81-0055-1277-BF914CC6353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07329" y="2139156"/>
            <a:ext cx="4377342" cy="43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89FB096-BDD9-D488-4DCE-9E5ECCB6309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07329" y="2139156"/>
            <a:ext cx="4377341" cy="43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8F5E182-B241-096C-8960-0C3BFB9840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58431" y="2139156"/>
            <a:ext cx="4325596" cy="4388286"/>
          </a:xfrm>
          <a:prstGeom prst="rect">
            <a:avLst/>
          </a:prstGeom>
          <a:noFill/>
          <a:extLst>
            <a:ext uri="{909E8E84-426E-40DD-AFC4-6F175D3DCCD1}">
              <a14:hiddenFill xmlns:a14="http://schemas.microsoft.com/office/drawing/2010/main">
                <a:solidFill>
                  <a:srgbClr val="FFFFFF"/>
                </a:solidFill>
              </a14:hiddenFill>
            </a:ext>
          </a:extLst>
        </p:spPr>
      </p:pic>
      <p:sp>
        <p:nvSpPr>
          <p:cNvPr id="8" name="投影片編號版面配置區 7">
            <a:extLst>
              <a:ext uri="{FF2B5EF4-FFF2-40B4-BE49-F238E27FC236}">
                <a16:creationId xmlns:a16="http://schemas.microsoft.com/office/drawing/2014/main" id="{6AE2A06C-9AA5-4159-A6F6-84CF59DB5F9D}"/>
              </a:ext>
            </a:extLst>
          </p:cNvPr>
          <p:cNvSpPr>
            <a:spLocks noGrp="1"/>
          </p:cNvSpPr>
          <p:nvPr>
            <p:ph type="sldNum" sz="quarter" idx="12"/>
          </p:nvPr>
        </p:nvSpPr>
        <p:spPr/>
        <p:txBody>
          <a:bodyPr/>
          <a:lstStyle/>
          <a:p>
            <a:fld id="{5EBF9089-1DE3-4273-B180-6A5A1DF2E9E3}" type="slidenum">
              <a:rPr lang="zh-TW" altLang="en-US" smtClean="0"/>
              <a:t>20</a:t>
            </a:fld>
            <a:endParaRPr lang="zh-TW" altLang="en-US"/>
          </a:p>
        </p:txBody>
      </p:sp>
    </p:spTree>
    <p:extLst>
      <p:ext uri="{BB962C8B-B14F-4D97-AF65-F5344CB8AC3E}">
        <p14:creationId xmlns:p14="http://schemas.microsoft.com/office/powerpoint/2010/main" val="24933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10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1B6B-9490-F075-7CCF-FD7A095C5267}"/>
              </a:ext>
            </a:extLst>
          </p:cNvPr>
          <p:cNvSpPr>
            <a:spLocks noGrp="1"/>
          </p:cNvSpPr>
          <p:nvPr>
            <p:ph type="title"/>
          </p:nvPr>
        </p:nvSpPr>
        <p:spPr/>
        <p:txBody>
          <a:bodyPr/>
          <a:lstStyle/>
          <a:p>
            <a:r>
              <a:rPr lang="en-US" altLang="zh-TW" dirty="0"/>
              <a:t>Example</a:t>
            </a:r>
            <a:endParaRPr lang="zh-TW" altLang="en-US" dirty="0"/>
          </a:p>
        </p:txBody>
      </p:sp>
      <p:pic>
        <p:nvPicPr>
          <p:cNvPr id="7170" name="Picture 2">
            <a:extLst>
              <a:ext uri="{FF2B5EF4-FFF2-40B4-BE49-F238E27FC236}">
                <a16:creationId xmlns:a16="http://schemas.microsoft.com/office/drawing/2014/main" id="{8A39B2FB-98F5-0F26-7516-86BE5C69C7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861" y="2129967"/>
            <a:ext cx="6796727" cy="435239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9A054C6-1A4D-B589-51D7-20DC5EEC92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9861" y="2129967"/>
            <a:ext cx="4787639" cy="4352400"/>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10594812-4797-4491-B410-950BF88A5B32}"/>
              </a:ext>
            </a:extLst>
          </p:cNvPr>
          <p:cNvSpPr>
            <a:spLocks noGrp="1"/>
          </p:cNvSpPr>
          <p:nvPr>
            <p:ph type="sldNum" sz="quarter" idx="12"/>
          </p:nvPr>
        </p:nvSpPr>
        <p:spPr/>
        <p:txBody>
          <a:bodyPr/>
          <a:lstStyle/>
          <a:p>
            <a:fld id="{5EBF9089-1DE3-4273-B180-6A5A1DF2E9E3}" type="slidenum">
              <a:rPr lang="zh-TW" altLang="en-US" smtClean="0"/>
              <a:t>21</a:t>
            </a:fld>
            <a:endParaRPr lang="zh-TW" altLang="en-US"/>
          </a:p>
        </p:txBody>
      </p:sp>
    </p:spTree>
    <p:extLst>
      <p:ext uri="{BB962C8B-B14F-4D97-AF65-F5344CB8AC3E}">
        <p14:creationId xmlns:p14="http://schemas.microsoft.com/office/powerpoint/2010/main" val="25360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7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1B6B-9490-F075-7CCF-FD7A095C5267}"/>
              </a:ext>
            </a:extLst>
          </p:cNvPr>
          <p:cNvSpPr>
            <a:spLocks noGrp="1"/>
          </p:cNvSpPr>
          <p:nvPr>
            <p:ph type="title"/>
          </p:nvPr>
        </p:nvSpPr>
        <p:spPr/>
        <p:txBody>
          <a:bodyPr/>
          <a:lstStyle/>
          <a:p>
            <a:r>
              <a:rPr lang="en-US" altLang="zh-TW" dirty="0"/>
              <a:t>Example</a:t>
            </a:r>
            <a:endParaRPr lang="zh-TW" altLang="en-US" dirty="0"/>
          </a:p>
        </p:txBody>
      </p:sp>
      <p:pic>
        <p:nvPicPr>
          <p:cNvPr id="8194" name="Picture 2">
            <a:extLst>
              <a:ext uri="{FF2B5EF4-FFF2-40B4-BE49-F238E27FC236}">
                <a16:creationId xmlns:a16="http://schemas.microsoft.com/office/drawing/2014/main" id="{FA0A7CCF-EDD5-A1BF-5BDF-A2768DFF9A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6065" y="2139007"/>
            <a:ext cx="4314987" cy="4352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21E4417-8744-737A-5859-BB01D2F1FD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6064" y="2139007"/>
            <a:ext cx="4314987" cy="43524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D3CE13C-CB58-748A-A1BC-A8EF22BD09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6064" y="2139007"/>
            <a:ext cx="4364871" cy="4352400"/>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ADC1D47D-A20E-4AEA-8504-0E2FE4C9FE2A}"/>
              </a:ext>
            </a:extLst>
          </p:cNvPr>
          <p:cNvSpPr>
            <a:spLocks noGrp="1"/>
          </p:cNvSpPr>
          <p:nvPr>
            <p:ph type="sldNum" sz="quarter" idx="12"/>
          </p:nvPr>
        </p:nvSpPr>
        <p:spPr/>
        <p:txBody>
          <a:bodyPr/>
          <a:lstStyle/>
          <a:p>
            <a:fld id="{5EBF9089-1DE3-4273-B180-6A5A1DF2E9E3}" type="slidenum">
              <a:rPr lang="zh-TW" altLang="en-US" smtClean="0"/>
              <a:t>22</a:t>
            </a:fld>
            <a:endParaRPr lang="zh-TW" altLang="en-US"/>
          </a:p>
        </p:txBody>
      </p:sp>
    </p:spTree>
    <p:extLst>
      <p:ext uri="{BB962C8B-B14F-4D97-AF65-F5344CB8AC3E}">
        <p14:creationId xmlns:p14="http://schemas.microsoft.com/office/powerpoint/2010/main" val="29759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19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1B6B-9490-F075-7CCF-FD7A095C5267}"/>
              </a:ext>
            </a:extLst>
          </p:cNvPr>
          <p:cNvSpPr>
            <a:spLocks noGrp="1"/>
          </p:cNvSpPr>
          <p:nvPr>
            <p:ph type="title"/>
          </p:nvPr>
        </p:nvSpPr>
        <p:spPr/>
        <p:txBody>
          <a:bodyPr/>
          <a:lstStyle/>
          <a:p>
            <a:r>
              <a:rPr lang="en-US" altLang="zh-TW" dirty="0"/>
              <a:t>Example</a:t>
            </a:r>
            <a:endParaRPr lang="zh-TW" altLang="en-US" dirty="0"/>
          </a:p>
        </p:txBody>
      </p:sp>
      <p:pic>
        <p:nvPicPr>
          <p:cNvPr id="9218" name="Picture 2">
            <a:extLst>
              <a:ext uri="{FF2B5EF4-FFF2-40B4-BE49-F238E27FC236}">
                <a16:creationId xmlns:a16="http://schemas.microsoft.com/office/drawing/2014/main" id="{064AF9CA-A2E5-0761-3D96-429DA0B521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7845" y="2194537"/>
            <a:ext cx="4377342" cy="43524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6D2D3A8-7811-B3A4-B2D8-72F743B9DD9A}"/>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977845" y="1155761"/>
            <a:ext cx="4386728" cy="5386552"/>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FF5EE968-31FB-0011-8C83-10D20E5E9C7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8459" y="2150823"/>
            <a:ext cx="4396114" cy="439611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66BB2D9E-37FA-4B71-9228-0D9C7BA5A825}"/>
              </a:ext>
            </a:extLst>
          </p:cNvPr>
          <p:cNvSpPr>
            <a:spLocks noGrp="1"/>
          </p:cNvSpPr>
          <p:nvPr>
            <p:ph type="sldNum" sz="quarter" idx="12"/>
          </p:nvPr>
        </p:nvSpPr>
        <p:spPr/>
        <p:txBody>
          <a:bodyPr/>
          <a:lstStyle/>
          <a:p>
            <a:fld id="{5EBF9089-1DE3-4273-B180-6A5A1DF2E9E3}" type="slidenum">
              <a:rPr lang="zh-TW" altLang="en-US" smtClean="0"/>
              <a:t>23</a:t>
            </a:fld>
            <a:endParaRPr lang="zh-TW" altLang="en-US"/>
          </a:p>
        </p:txBody>
      </p:sp>
    </p:spTree>
    <p:extLst>
      <p:ext uri="{BB962C8B-B14F-4D97-AF65-F5344CB8AC3E}">
        <p14:creationId xmlns:p14="http://schemas.microsoft.com/office/powerpoint/2010/main" val="272195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21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22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1B6B-9490-F075-7CCF-FD7A095C5267}"/>
              </a:ext>
            </a:extLst>
          </p:cNvPr>
          <p:cNvSpPr>
            <a:spLocks noGrp="1"/>
          </p:cNvSpPr>
          <p:nvPr>
            <p:ph type="title"/>
          </p:nvPr>
        </p:nvSpPr>
        <p:spPr/>
        <p:txBody>
          <a:bodyPr/>
          <a:lstStyle/>
          <a:p>
            <a:r>
              <a:rPr lang="en-US" altLang="zh-TW" dirty="0"/>
              <a:t>Example</a:t>
            </a:r>
            <a:endParaRPr lang="zh-TW" altLang="en-US" dirty="0"/>
          </a:p>
        </p:txBody>
      </p:sp>
      <p:pic>
        <p:nvPicPr>
          <p:cNvPr id="10248" name="Picture 8">
            <a:extLst>
              <a:ext uri="{FF2B5EF4-FFF2-40B4-BE49-F238E27FC236}">
                <a16:creationId xmlns:a16="http://schemas.microsoft.com/office/drawing/2014/main" id="{933D5D17-3796-6060-E475-0706859DF7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0741" y="2171301"/>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32FC7BF8-CC34-CEFE-4506-68D3B3E5E9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0741" y="1179300"/>
            <a:ext cx="4290399" cy="5344399"/>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a:extLst>
              <a:ext uri="{FF2B5EF4-FFF2-40B4-BE49-F238E27FC236}">
                <a16:creationId xmlns:a16="http://schemas.microsoft.com/office/drawing/2014/main" id="{89C7A611-29B6-4287-947F-1C0DF5198E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0741" y="1179298"/>
            <a:ext cx="4290399" cy="53443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6">
            <a:extLst>
              <a:ext uri="{FF2B5EF4-FFF2-40B4-BE49-F238E27FC236}">
                <a16:creationId xmlns:a16="http://schemas.microsoft.com/office/drawing/2014/main" id="{140B63C8-F477-3795-4A22-24AD99186A4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3530" y="1680528"/>
            <a:ext cx="4285770" cy="4843169"/>
          </a:xfrm>
          <a:prstGeom prst="rect">
            <a:avLst/>
          </a:prstGeom>
          <a:noFill/>
          <a:extLst>
            <a:ext uri="{909E8E84-426E-40DD-AFC4-6F175D3DCCD1}">
              <a14:hiddenFill xmlns:a14="http://schemas.microsoft.com/office/drawing/2010/main">
                <a:solidFill>
                  <a:srgbClr val="FFFFFF"/>
                </a:solidFill>
              </a14:hiddenFill>
            </a:ext>
          </a:extLst>
        </p:spPr>
      </p:pic>
      <p:sp>
        <p:nvSpPr>
          <p:cNvPr id="6" name="投影片編號版面配置區 5">
            <a:extLst>
              <a:ext uri="{FF2B5EF4-FFF2-40B4-BE49-F238E27FC236}">
                <a16:creationId xmlns:a16="http://schemas.microsoft.com/office/drawing/2014/main" id="{202BE5E0-B4B4-474D-93C8-28AA6961FA8B}"/>
              </a:ext>
            </a:extLst>
          </p:cNvPr>
          <p:cNvSpPr>
            <a:spLocks noGrp="1"/>
          </p:cNvSpPr>
          <p:nvPr>
            <p:ph type="sldNum" sz="quarter" idx="12"/>
          </p:nvPr>
        </p:nvSpPr>
        <p:spPr/>
        <p:txBody>
          <a:bodyPr/>
          <a:lstStyle/>
          <a:p>
            <a:fld id="{5EBF9089-1DE3-4273-B180-6A5A1DF2E9E3}" type="slidenum">
              <a:rPr lang="zh-TW" altLang="en-US" smtClean="0"/>
              <a:t>24</a:t>
            </a:fld>
            <a:endParaRPr lang="zh-TW" altLang="en-US"/>
          </a:p>
        </p:txBody>
      </p:sp>
    </p:spTree>
    <p:extLst>
      <p:ext uri="{BB962C8B-B14F-4D97-AF65-F5344CB8AC3E}">
        <p14:creationId xmlns:p14="http://schemas.microsoft.com/office/powerpoint/2010/main" val="26665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4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5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336C8-CC3D-B9C3-9721-BCDF38025EF4}"/>
              </a:ext>
            </a:extLst>
          </p:cNvPr>
          <p:cNvSpPr>
            <a:spLocks noGrp="1"/>
          </p:cNvSpPr>
          <p:nvPr>
            <p:ph type="title"/>
          </p:nvPr>
        </p:nvSpPr>
        <p:spPr/>
        <p:txBody>
          <a:bodyPr/>
          <a:lstStyle/>
          <a:p>
            <a:r>
              <a:rPr lang="en-US" altLang="zh-TW" dirty="0"/>
              <a:t>Example</a:t>
            </a:r>
            <a:endParaRPr lang="zh-TW" altLang="en-US" dirty="0"/>
          </a:p>
        </p:txBody>
      </p:sp>
      <p:pic>
        <p:nvPicPr>
          <p:cNvPr id="5" name="Picture 12">
            <a:extLst>
              <a:ext uri="{FF2B5EF4-FFF2-40B4-BE49-F238E27FC236}">
                <a16:creationId xmlns:a16="http://schemas.microsoft.com/office/drawing/2014/main" id="{6126D8D3-FAC3-F772-B577-FBEDC72D44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2954" y="1162930"/>
            <a:ext cx="4272720" cy="53223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7F0AF81E-862A-A6A2-379D-0F3B358000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2954" y="1162929"/>
            <a:ext cx="4272720" cy="5322377"/>
          </a:xfrm>
          <a:prstGeom prst="rect">
            <a:avLst/>
          </a:prstGeom>
          <a:noFill/>
          <a:extLst>
            <a:ext uri="{909E8E84-426E-40DD-AFC4-6F175D3DCCD1}">
              <a14:hiddenFill xmlns:a14="http://schemas.microsoft.com/office/drawing/2010/main">
                <a:solidFill>
                  <a:srgbClr val="FFFFFF"/>
                </a:solidFill>
              </a14:hiddenFill>
            </a:ext>
          </a:extLst>
        </p:spPr>
      </p:pic>
      <p:sp>
        <p:nvSpPr>
          <p:cNvPr id="6" name="投影片編號版面配置區 5">
            <a:extLst>
              <a:ext uri="{FF2B5EF4-FFF2-40B4-BE49-F238E27FC236}">
                <a16:creationId xmlns:a16="http://schemas.microsoft.com/office/drawing/2014/main" id="{341F3E29-DC0E-41C1-964E-C6E05602064B}"/>
              </a:ext>
            </a:extLst>
          </p:cNvPr>
          <p:cNvSpPr>
            <a:spLocks noGrp="1"/>
          </p:cNvSpPr>
          <p:nvPr>
            <p:ph type="sldNum" sz="quarter" idx="12"/>
          </p:nvPr>
        </p:nvSpPr>
        <p:spPr/>
        <p:txBody>
          <a:bodyPr/>
          <a:lstStyle/>
          <a:p>
            <a:fld id="{5EBF9089-1DE3-4273-B180-6A5A1DF2E9E3}" type="slidenum">
              <a:rPr lang="zh-TW" altLang="en-US" smtClean="0"/>
              <a:t>25</a:t>
            </a:fld>
            <a:endParaRPr lang="zh-TW" altLang="en-US"/>
          </a:p>
        </p:txBody>
      </p:sp>
    </p:spTree>
    <p:extLst>
      <p:ext uri="{BB962C8B-B14F-4D97-AF65-F5344CB8AC3E}">
        <p14:creationId xmlns:p14="http://schemas.microsoft.com/office/powerpoint/2010/main" val="303376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2C338-0C80-C866-F925-5C7762089E85}"/>
              </a:ext>
            </a:extLst>
          </p:cNvPr>
          <p:cNvSpPr>
            <a:spLocks noGrp="1"/>
          </p:cNvSpPr>
          <p:nvPr>
            <p:ph type="title"/>
          </p:nvPr>
        </p:nvSpPr>
        <p:spPr/>
        <p:txBody>
          <a:bodyPr/>
          <a:lstStyle/>
          <a:p>
            <a:r>
              <a:rPr lang="en-US" altLang="zh-TW" dirty="0"/>
              <a:t>Example</a:t>
            </a:r>
            <a:endParaRPr lang="zh-TW" altLang="en-US" dirty="0"/>
          </a:p>
        </p:txBody>
      </p:sp>
      <p:pic>
        <p:nvPicPr>
          <p:cNvPr id="11270" name="Picture 6">
            <a:extLst>
              <a:ext uri="{FF2B5EF4-FFF2-40B4-BE49-F238E27FC236}">
                <a16:creationId xmlns:a16="http://schemas.microsoft.com/office/drawing/2014/main" id="{53311722-E39A-8E1F-F741-5ADDC778281F}"/>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50881" y="2167706"/>
            <a:ext cx="4700365" cy="4285268"/>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D1EB0979-F83F-1498-D29A-1153CB18B9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0882" y="2159498"/>
            <a:ext cx="6653762" cy="42852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27E017C-9A01-FB35-F6EC-829D1D23F6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4063" y="2167706"/>
            <a:ext cx="4774000" cy="4352400"/>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a:extLst>
              <a:ext uri="{FF2B5EF4-FFF2-40B4-BE49-F238E27FC236}">
                <a16:creationId xmlns:a16="http://schemas.microsoft.com/office/drawing/2014/main" id="{4FAFCA32-2A90-4C91-A091-41343EFCB554}"/>
              </a:ext>
            </a:extLst>
          </p:cNvPr>
          <p:cNvSpPr>
            <a:spLocks noGrp="1"/>
          </p:cNvSpPr>
          <p:nvPr>
            <p:ph type="sldNum" sz="quarter" idx="12"/>
          </p:nvPr>
        </p:nvSpPr>
        <p:spPr/>
        <p:txBody>
          <a:bodyPr/>
          <a:lstStyle/>
          <a:p>
            <a:fld id="{5EBF9089-1DE3-4273-B180-6A5A1DF2E9E3}" type="slidenum">
              <a:rPr lang="zh-TW" altLang="en-US" smtClean="0"/>
              <a:t>26</a:t>
            </a:fld>
            <a:endParaRPr lang="zh-TW" altLang="en-US"/>
          </a:p>
        </p:txBody>
      </p:sp>
    </p:spTree>
    <p:extLst>
      <p:ext uri="{BB962C8B-B14F-4D97-AF65-F5344CB8AC3E}">
        <p14:creationId xmlns:p14="http://schemas.microsoft.com/office/powerpoint/2010/main" val="295754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27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12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127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1DF111-AC87-B3AB-222C-BDEE6B0C7E7B}"/>
              </a:ext>
            </a:extLst>
          </p:cNvPr>
          <p:cNvSpPr>
            <a:spLocks noGrp="1"/>
          </p:cNvSpPr>
          <p:nvPr>
            <p:ph type="title"/>
          </p:nvPr>
        </p:nvSpPr>
        <p:spPr/>
        <p:txBody>
          <a:bodyPr/>
          <a:lstStyle/>
          <a:p>
            <a:r>
              <a:rPr lang="en-US" altLang="zh-TW" dirty="0"/>
              <a:t>Example</a:t>
            </a:r>
            <a:endParaRPr lang="zh-TW" altLang="en-US" dirty="0"/>
          </a:p>
        </p:txBody>
      </p:sp>
      <p:pic>
        <p:nvPicPr>
          <p:cNvPr id="12292" name="Picture 4">
            <a:extLst>
              <a:ext uri="{FF2B5EF4-FFF2-40B4-BE49-F238E27FC236}">
                <a16:creationId xmlns:a16="http://schemas.microsoft.com/office/drawing/2014/main" id="{781FB07D-BEF8-8636-1E1C-211307523E07}"/>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30066" y="2161564"/>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242F6B0-9093-B086-CDC2-BF9D276814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0066" y="2170513"/>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7961B5C-3A2E-2F65-AA2C-9AAE486CD0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31068" y="2179462"/>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E704389-03B1-62B5-663C-049E7C7993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2070" y="2170537"/>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AFBE0B43-1EDB-9C13-B1F2-5164B19EB3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31068" y="2170537"/>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B431F6A-7E19-E828-16AE-733FA775B05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1068" y="2170553"/>
            <a:ext cx="4290401" cy="4352400"/>
          </a:xfrm>
          <a:prstGeom prst="rect">
            <a:avLst/>
          </a:prstGeom>
          <a:noFill/>
          <a:extLst>
            <a:ext uri="{909E8E84-426E-40DD-AFC4-6F175D3DCCD1}">
              <a14:hiddenFill xmlns:a14="http://schemas.microsoft.com/office/drawing/2010/main">
                <a:solidFill>
                  <a:srgbClr val="FFFFFF"/>
                </a:solidFill>
              </a14:hiddenFill>
            </a:ext>
          </a:extLst>
        </p:spPr>
      </p:pic>
      <p:sp>
        <p:nvSpPr>
          <p:cNvPr id="8" name="投影片編號版面配置區 7">
            <a:extLst>
              <a:ext uri="{FF2B5EF4-FFF2-40B4-BE49-F238E27FC236}">
                <a16:creationId xmlns:a16="http://schemas.microsoft.com/office/drawing/2014/main" id="{6F66D546-3D55-4C2A-9F39-0632C4518021}"/>
              </a:ext>
            </a:extLst>
          </p:cNvPr>
          <p:cNvSpPr>
            <a:spLocks noGrp="1"/>
          </p:cNvSpPr>
          <p:nvPr>
            <p:ph type="sldNum" sz="quarter" idx="12"/>
          </p:nvPr>
        </p:nvSpPr>
        <p:spPr/>
        <p:txBody>
          <a:bodyPr/>
          <a:lstStyle/>
          <a:p>
            <a:fld id="{5EBF9089-1DE3-4273-B180-6A5A1DF2E9E3}" type="slidenum">
              <a:rPr lang="zh-TW" altLang="en-US" smtClean="0"/>
              <a:t>27</a:t>
            </a:fld>
            <a:endParaRPr lang="zh-TW" altLang="en-US"/>
          </a:p>
        </p:txBody>
      </p:sp>
    </p:spTree>
    <p:extLst>
      <p:ext uri="{BB962C8B-B14F-4D97-AF65-F5344CB8AC3E}">
        <p14:creationId xmlns:p14="http://schemas.microsoft.com/office/powerpoint/2010/main" val="199049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29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2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29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a:extLst>
              <a:ext uri="{FF2B5EF4-FFF2-40B4-BE49-F238E27FC236}">
                <a16:creationId xmlns:a16="http://schemas.microsoft.com/office/drawing/2014/main" id="{1BED09D6-441D-54BC-8C26-A41ED9246CF2}"/>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87362" y="2140475"/>
            <a:ext cx="4290400" cy="435240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07EAAD9D-3FEB-CC31-8263-E4CEBE85BF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7362" y="2140475"/>
            <a:ext cx="4340036" cy="43524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EED19C3A-332A-4E00-A65E-901CB6BAA0FC}"/>
              </a:ext>
            </a:extLst>
          </p:cNvPr>
          <p:cNvSpPr>
            <a:spLocks noGrp="1"/>
          </p:cNvSpPr>
          <p:nvPr>
            <p:ph type="title"/>
          </p:nvPr>
        </p:nvSpPr>
        <p:spPr/>
        <p:txBody>
          <a:bodyPr/>
          <a:lstStyle/>
          <a:p>
            <a:r>
              <a:rPr lang="en-US" altLang="zh-TW" dirty="0"/>
              <a:t>Example</a:t>
            </a:r>
            <a:endParaRPr lang="zh-TW" altLang="en-US" dirty="0"/>
          </a:p>
        </p:txBody>
      </p:sp>
      <p:pic>
        <p:nvPicPr>
          <p:cNvPr id="5122" name="Picture 2">
            <a:extLst>
              <a:ext uri="{FF2B5EF4-FFF2-40B4-BE49-F238E27FC236}">
                <a16:creationId xmlns:a16="http://schemas.microsoft.com/office/drawing/2014/main" id="{744DACD7-561D-7BB9-7017-BAEA4CB3A2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7362" y="2140475"/>
            <a:ext cx="4290400" cy="3768090"/>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B89F9961-AECE-422A-9089-E41EFD889EE4}"/>
              </a:ext>
            </a:extLst>
          </p:cNvPr>
          <p:cNvSpPr>
            <a:spLocks noGrp="1"/>
          </p:cNvSpPr>
          <p:nvPr>
            <p:ph type="sldNum" sz="quarter" idx="12"/>
          </p:nvPr>
        </p:nvSpPr>
        <p:spPr/>
        <p:txBody>
          <a:bodyPr/>
          <a:lstStyle/>
          <a:p>
            <a:fld id="{5EBF9089-1DE3-4273-B180-6A5A1DF2E9E3}" type="slidenum">
              <a:rPr lang="zh-TW" altLang="en-US" smtClean="0"/>
              <a:t>28</a:t>
            </a:fld>
            <a:endParaRPr lang="zh-TW" altLang="en-US"/>
          </a:p>
        </p:txBody>
      </p:sp>
    </p:spTree>
    <p:extLst>
      <p:ext uri="{BB962C8B-B14F-4D97-AF65-F5344CB8AC3E}">
        <p14:creationId xmlns:p14="http://schemas.microsoft.com/office/powerpoint/2010/main" val="5495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3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434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Calibri"/>
                <a:ea typeface="Calibri"/>
                <a:cs typeface="Calibri"/>
                <a:sym typeface="Calibri"/>
              </a:rPr>
              <a:t>Problem Formulation </a:t>
            </a:r>
            <a:endParaRPr dirty="0"/>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a:buClr>
                <a:schemeClr val="bg1">
                  <a:lumMod val="75000"/>
                </a:schemeClr>
              </a:buClr>
              <a:buSzPts val="2800"/>
            </a:pPr>
            <a:r>
              <a:rPr lang="en-US" altLang="zh-TW" dirty="0">
                <a:solidFill>
                  <a:schemeClr val="bg1">
                    <a:lumMod val="75000"/>
                  </a:schemeClr>
                </a:solidFill>
                <a:ea typeface="Calibri"/>
                <a:cs typeface="Calibri"/>
                <a:sym typeface="Calibri"/>
              </a:rPr>
              <a:t>Conclusion &amp; Future improvement</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456705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2576C-A8D3-94EE-E5D7-096128300EC3}"/>
              </a:ext>
            </a:extLst>
          </p:cNvPr>
          <p:cNvSpPr>
            <a:spLocks noGrp="1"/>
          </p:cNvSpPr>
          <p:nvPr>
            <p:ph type="title"/>
          </p:nvPr>
        </p:nvSpPr>
        <p:spPr/>
        <p:txBody>
          <a:bodyPr/>
          <a:lstStyle/>
          <a:p>
            <a:r>
              <a:rPr lang="en-US" altLang="zh-TW" dirty="0"/>
              <a:t>Constraint – check_constraint()</a:t>
            </a:r>
            <a:endParaRPr lang="zh-TW" altLang="en-US" dirty="0"/>
          </a:p>
        </p:txBody>
      </p:sp>
      <p:graphicFrame>
        <p:nvGraphicFramePr>
          <p:cNvPr id="22" name="表格 21">
            <a:extLst>
              <a:ext uri="{FF2B5EF4-FFF2-40B4-BE49-F238E27FC236}">
                <a16:creationId xmlns:a16="http://schemas.microsoft.com/office/drawing/2014/main" id="{6A29BBF3-96DA-42E3-A1C2-61ED7971D2CA}"/>
              </a:ext>
            </a:extLst>
          </p:cNvPr>
          <p:cNvGraphicFramePr>
            <a:graphicFrameLocks noGrp="1"/>
          </p:cNvGraphicFramePr>
          <p:nvPr>
            <p:extLst/>
          </p:nvPr>
        </p:nvGraphicFramePr>
        <p:xfrm>
          <a:off x="335666" y="1716731"/>
          <a:ext cx="11486421" cy="4691024"/>
        </p:xfrm>
        <a:graphic>
          <a:graphicData uri="http://schemas.openxmlformats.org/drawingml/2006/table">
            <a:tbl>
              <a:tblPr firstRow="1" bandRow="1">
                <a:tableStyleId>{5940675A-B579-460E-94D1-54222C63F5DA}</a:tableStyleId>
              </a:tblPr>
              <a:tblGrid>
                <a:gridCol w="1226421">
                  <a:extLst>
                    <a:ext uri="{9D8B030D-6E8A-4147-A177-3AD203B41FA5}">
                      <a16:colId xmlns:a16="http://schemas.microsoft.com/office/drawing/2014/main" val="3804884238"/>
                    </a:ext>
                  </a:extLst>
                </a:gridCol>
                <a:gridCol w="2052000">
                  <a:extLst>
                    <a:ext uri="{9D8B030D-6E8A-4147-A177-3AD203B41FA5}">
                      <a16:colId xmlns:a16="http://schemas.microsoft.com/office/drawing/2014/main" val="3209868595"/>
                    </a:ext>
                  </a:extLst>
                </a:gridCol>
                <a:gridCol w="2052000">
                  <a:extLst>
                    <a:ext uri="{9D8B030D-6E8A-4147-A177-3AD203B41FA5}">
                      <a16:colId xmlns:a16="http://schemas.microsoft.com/office/drawing/2014/main" val="2558948662"/>
                    </a:ext>
                  </a:extLst>
                </a:gridCol>
                <a:gridCol w="2052000">
                  <a:extLst>
                    <a:ext uri="{9D8B030D-6E8A-4147-A177-3AD203B41FA5}">
                      <a16:colId xmlns:a16="http://schemas.microsoft.com/office/drawing/2014/main" val="1647621421"/>
                    </a:ext>
                  </a:extLst>
                </a:gridCol>
                <a:gridCol w="2052000">
                  <a:extLst>
                    <a:ext uri="{9D8B030D-6E8A-4147-A177-3AD203B41FA5}">
                      <a16:colId xmlns:a16="http://schemas.microsoft.com/office/drawing/2014/main" val="1803305838"/>
                    </a:ext>
                  </a:extLst>
                </a:gridCol>
                <a:gridCol w="2052000">
                  <a:extLst>
                    <a:ext uri="{9D8B030D-6E8A-4147-A177-3AD203B41FA5}">
                      <a16:colId xmlns:a16="http://schemas.microsoft.com/office/drawing/2014/main" val="2543754251"/>
                    </a:ext>
                  </a:extLst>
                </a:gridCol>
              </a:tblGrid>
              <a:tr h="663584">
                <a:tc>
                  <a:txBody>
                    <a:bodyPr/>
                    <a:lstStyle/>
                    <a:p>
                      <a:pPr algn="ctr"/>
                      <a:r>
                        <a:rPr lang="en-US" altLang="zh-TW" sz="2000" b="1" dirty="0">
                          <a:latin typeface="+mn-lt"/>
                          <a:ea typeface="標楷體" panose="03000509000000000000" pitchFamily="65" charset="-120"/>
                          <a:cs typeface="Arial" panose="020B0604020202020204" pitchFamily="34" charset="0"/>
                        </a:rPr>
                        <a:t>Type</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b="1" dirty="0">
                          <a:latin typeface="+mn-lt"/>
                          <a:ea typeface="標楷體" panose="03000509000000000000" pitchFamily="65" charset="-120"/>
                          <a:cs typeface="Arial" panose="020B0604020202020204" pitchFamily="34" charset="0"/>
                        </a:rPr>
                        <a:t>Type 1 </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dirty="0">
                          <a:latin typeface="+mn-lt"/>
                          <a:ea typeface="標楷體" panose="03000509000000000000" pitchFamily="65" charset="-120"/>
                          <a:cs typeface="Arial" panose="020B0604020202020204" pitchFamily="34" charset="0"/>
                        </a:rPr>
                        <a:t>Type 2</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b="1" dirty="0">
                          <a:latin typeface="+mn-lt"/>
                          <a:ea typeface="標楷體" panose="03000509000000000000" pitchFamily="65" charset="-120"/>
                          <a:cs typeface="Arial" panose="020B0604020202020204" pitchFamily="34" charset="0"/>
                        </a:rPr>
                        <a:t>Type 3</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b="1" dirty="0">
                          <a:latin typeface="+mn-lt"/>
                          <a:ea typeface="標楷體" panose="03000509000000000000" pitchFamily="65" charset="-120"/>
                          <a:cs typeface="Arial" panose="020B0604020202020204" pitchFamily="34" charset="0"/>
                        </a:rPr>
                        <a:t>Type 4</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b="1" dirty="0">
                          <a:latin typeface="+mn-lt"/>
                          <a:ea typeface="標楷體" panose="03000509000000000000" pitchFamily="65" charset="-120"/>
                          <a:cs typeface="Arial" panose="020B0604020202020204" pitchFamily="34" charset="0"/>
                        </a:rPr>
                        <a:t>Type 5</a:t>
                      </a:r>
                      <a:endParaRPr lang="zh-TW" altLang="en-US" sz="2000" b="1" dirty="0">
                        <a:latin typeface="+mn-lt"/>
                        <a:ea typeface="標楷體" panose="03000509000000000000" pitchFamily="65" charset="-120"/>
                        <a:cs typeface="Arial" panose="020B0604020202020204" pitchFamily="34" charset="0"/>
                      </a:endParaRPr>
                    </a:p>
                  </a:txBody>
                  <a:tcPr anchor="ctr"/>
                </a:tc>
                <a:extLst>
                  <a:ext uri="{0D108BD9-81ED-4DB2-BD59-A6C34878D82A}">
                    <a16:rowId xmlns:a16="http://schemas.microsoft.com/office/drawing/2014/main" val="427118913"/>
                  </a:ext>
                </a:extLst>
              </a:tr>
              <a:tr h="2412000">
                <a:tc>
                  <a:txBody>
                    <a:bodyPr/>
                    <a:lstStyle/>
                    <a:p>
                      <a:pPr algn="ctr"/>
                      <a:r>
                        <a:rPr lang="en-US" altLang="zh-TW" sz="2000" b="1" dirty="0">
                          <a:latin typeface="+mn-lt"/>
                          <a:ea typeface="標楷體" panose="03000509000000000000" pitchFamily="65" charset="-120"/>
                          <a:cs typeface="Arial" panose="020B0604020202020204" pitchFamily="34" charset="0"/>
                        </a:rPr>
                        <a:t>Module outline</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algn="ctr"/>
                      <a:endParaRPr lang="zh-TW" altLang="en-US" dirty="0">
                        <a:latin typeface="Arial" panose="020B0604020202020204" pitchFamily="34" charset="0"/>
                        <a:ea typeface="標楷體" panose="03000509000000000000" pitchFamily="65" charset="-120"/>
                        <a:cs typeface="Arial" panose="020B0604020202020204" pitchFamily="34" charset="0"/>
                      </a:endParaRPr>
                    </a:p>
                  </a:txBody>
                  <a:tcPr anchor="ctr"/>
                </a:tc>
                <a:tc>
                  <a:txBody>
                    <a:bodyPr/>
                    <a:lstStyle/>
                    <a:p>
                      <a:pPr algn="ctr"/>
                      <a:endParaRPr lang="zh-TW" altLang="en-US" dirty="0">
                        <a:latin typeface="Arial" panose="020B0604020202020204" pitchFamily="34" charset="0"/>
                        <a:ea typeface="標楷體" panose="03000509000000000000" pitchFamily="65" charset="-120"/>
                        <a:cs typeface="Arial" panose="020B0604020202020204" pitchFamily="34" charset="0"/>
                      </a:endParaRPr>
                    </a:p>
                  </a:txBody>
                  <a:tcPr anchor="ctr"/>
                </a:tc>
                <a:tc>
                  <a:txBody>
                    <a:bodyPr/>
                    <a:lstStyle/>
                    <a:p>
                      <a:pPr algn="ctr"/>
                      <a:endParaRPr lang="zh-TW" altLang="en-US" dirty="0">
                        <a:latin typeface="Arial" panose="020B0604020202020204" pitchFamily="34" charset="0"/>
                        <a:ea typeface="標楷體" panose="03000509000000000000" pitchFamily="65" charset="-120"/>
                        <a:cs typeface="Arial" panose="020B0604020202020204" pitchFamily="34" charset="0"/>
                      </a:endParaRPr>
                    </a:p>
                  </a:txBody>
                  <a:tcPr anchor="ctr"/>
                </a:tc>
                <a:tc>
                  <a:txBody>
                    <a:bodyPr/>
                    <a:lstStyle/>
                    <a:p>
                      <a:pPr algn="ctr"/>
                      <a:endParaRPr lang="zh-TW" altLang="en-US" dirty="0">
                        <a:latin typeface="Arial" panose="020B0604020202020204" pitchFamily="34" charset="0"/>
                        <a:ea typeface="標楷體" panose="03000509000000000000" pitchFamily="65" charset="-120"/>
                        <a:cs typeface="Arial" panose="020B0604020202020204" pitchFamily="34" charset="0"/>
                      </a:endParaRPr>
                    </a:p>
                  </a:txBody>
                  <a:tcPr anchor="ctr"/>
                </a:tc>
                <a:tc>
                  <a:txBody>
                    <a:bodyPr/>
                    <a:lstStyle/>
                    <a:p>
                      <a:pPr algn="ctr"/>
                      <a:endParaRPr lang="zh-TW" altLang="en-US" dirty="0">
                        <a:latin typeface="Arial" panose="020B0604020202020204" pitchFamily="34" charset="0"/>
                        <a:ea typeface="標楷體" panose="03000509000000000000" pitchFamily="65" charset="-120"/>
                        <a:cs typeface="Arial" panose="020B0604020202020204" pitchFamily="34" charset="0"/>
                      </a:endParaRPr>
                    </a:p>
                  </a:txBody>
                  <a:tcPr anchor="ctr"/>
                </a:tc>
                <a:extLst>
                  <a:ext uri="{0D108BD9-81ED-4DB2-BD59-A6C34878D82A}">
                    <a16:rowId xmlns:a16="http://schemas.microsoft.com/office/drawing/2014/main" val="2455789062"/>
                  </a:ext>
                </a:extLst>
              </a:tr>
              <a:tr h="1008000">
                <a:tc>
                  <a:txBody>
                    <a:bodyPr/>
                    <a:lstStyle/>
                    <a:p>
                      <a:pPr algn="ctr"/>
                      <a:r>
                        <a:rPr lang="en-US" altLang="zh-TW" sz="2000" b="1" dirty="0">
                          <a:latin typeface="+mn-lt"/>
                          <a:ea typeface="標楷體" panose="03000509000000000000" pitchFamily="65" charset="-120"/>
                          <a:cs typeface="Arial" panose="020B0604020202020204" pitchFamily="34" charset="0"/>
                        </a:rPr>
                        <a:t>Illegal reasons</a:t>
                      </a:r>
                      <a:endParaRPr lang="zh-TW" altLang="en-US" sz="2000" b="1"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dirty="0">
                          <a:latin typeface="+mn-lt"/>
                          <a:ea typeface="標楷體" panose="03000509000000000000" pitchFamily="65" charset="-120"/>
                          <a:cs typeface="Arial" panose="020B0604020202020204" pitchFamily="34" charset="0"/>
                        </a:rPr>
                        <a:t>The region surrounded by the polygon has a hole in the middle.</a:t>
                      </a:r>
                      <a:endParaRPr lang="zh-TW" altLang="en-US" sz="2000"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dirty="0">
                          <a:latin typeface="+mn-lt"/>
                          <a:ea typeface="標楷體" panose="03000509000000000000" pitchFamily="65" charset="-120"/>
                          <a:cs typeface="Arial" panose="020B0604020202020204" pitchFamily="34" charset="0"/>
                        </a:rPr>
                        <a:t>The region surrounded by the polygon exceeds one.</a:t>
                      </a:r>
                      <a:endParaRPr lang="zh-TW" altLang="en-US" sz="2000"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dirty="0">
                          <a:latin typeface="+mn-lt"/>
                          <a:ea typeface="標楷體" panose="03000509000000000000" pitchFamily="65" charset="-120"/>
                          <a:cs typeface="Arial" panose="020B0604020202020204" pitchFamily="34" charset="0"/>
                        </a:rPr>
                        <a:t>The area of the soft  module (18) is below the minimum area limit (20).</a:t>
                      </a:r>
                      <a:endParaRPr lang="zh-TW" altLang="en-US" sz="2000"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dirty="0">
                          <a:latin typeface="+mn-lt"/>
                          <a:ea typeface="標楷體" panose="03000509000000000000" pitchFamily="65" charset="-120"/>
                          <a:cs typeface="Arial" panose="020B0604020202020204" pitchFamily="34" charset="0"/>
                        </a:rPr>
                        <a:t>The aspect ratio violation (0.5-2).</a:t>
                      </a:r>
                      <a:endParaRPr lang="zh-TW" altLang="en-US" sz="2000" dirty="0">
                        <a:latin typeface="+mn-lt"/>
                        <a:ea typeface="標楷體" panose="03000509000000000000" pitchFamily="65" charset="-120"/>
                        <a:cs typeface="Arial" panose="020B0604020202020204" pitchFamily="34" charset="0"/>
                      </a:endParaRPr>
                    </a:p>
                  </a:txBody>
                  <a:tcPr anchor="ctr"/>
                </a:tc>
                <a:tc>
                  <a:txBody>
                    <a:bodyPr/>
                    <a:lstStyle/>
                    <a:p>
                      <a:pPr algn="ctr"/>
                      <a:r>
                        <a:rPr lang="en-US" altLang="zh-TW" sz="2000" dirty="0">
                          <a:latin typeface="+mn-lt"/>
                          <a:ea typeface="標楷體" panose="03000509000000000000" pitchFamily="65" charset="-120"/>
                          <a:cs typeface="Arial" panose="020B0604020202020204" pitchFamily="34" charset="0"/>
                        </a:rPr>
                        <a:t>The rectangular ratio violates the restriction (20%).</a:t>
                      </a:r>
                      <a:endParaRPr lang="zh-TW" altLang="en-US" sz="2000" dirty="0">
                        <a:latin typeface="+mn-lt"/>
                        <a:ea typeface="標楷體" panose="03000509000000000000" pitchFamily="65" charset="-120"/>
                        <a:cs typeface="Arial" panose="020B0604020202020204" pitchFamily="34" charset="0"/>
                      </a:endParaRPr>
                    </a:p>
                  </a:txBody>
                  <a:tcPr anchor="ctr"/>
                </a:tc>
                <a:extLst>
                  <a:ext uri="{0D108BD9-81ED-4DB2-BD59-A6C34878D82A}">
                    <a16:rowId xmlns:a16="http://schemas.microsoft.com/office/drawing/2014/main" val="1681597673"/>
                  </a:ext>
                </a:extLst>
              </a:tr>
            </a:tbl>
          </a:graphicData>
        </a:graphic>
      </p:graphicFrame>
      <p:pic>
        <p:nvPicPr>
          <p:cNvPr id="23" name="內容版面配置區 3">
            <a:extLst>
              <a:ext uri="{FF2B5EF4-FFF2-40B4-BE49-F238E27FC236}">
                <a16:creationId xmlns:a16="http://schemas.microsoft.com/office/drawing/2014/main" id="{3D26A574-140E-45A2-95D7-20A504F22E64}"/>
              </a:ext>
            </a:extLst>
          </p:cNvPr>
          <p:cNvPicPr>
            <a:picLocks noChangeAspect="1"/>
          </p:cNvPicPr>
          <p:nvPr/>
        </p:nvPicPr>
        <p:blipFill rotWithShape="1">
          <a:blip r:embed="rId3"/>
          <a:srcRect l="82212" t="24908" r="4636" b="44908"/>
          <a:stretch/>
        </p:blipFill>
        <p:spPr>
          <a:xfrm>
            <a:off x="10146061" y="2912995"/>
            <a:ext cx="1325880" cy="1313411"/>
          </a:xfrm>
          <a:prstGeom prst="rect">
            <a:avLst/>
          </a:prstGeom>
        </p:spPr>
      </p:pic>
      <p:pic>
        <p:nvPicPr>
          <p:cNvPr id="24" name="內容版面配置區 3">
            <a:extLst>
              <a:ext uri="{FF2B5EF4-FFF2-40B4-BE49-F238E27FC236}">
                <a16:creationId xmlns:a16="http://schemas.microsoft.com/office/drawing/2014/main" id="{69A47ED7-03A2-466B-A652-4BCAEB7C6905}"/>
              </a:ext>
            </a:extLst>
          </p:cNvPr>
          <p:cNvPicPr>
            <a:picLocks noChangeAspect="1"/>
          </p:cNvPicPr>
          <p:nvPr/>
        </p:nvPicPr>
        <p:blipFill rotWithShape="1">
          <a:blip r:embed="rId3"/>
          <a:srcRect l="68003" t="5741" r="26885" b="45545"/>
          <a:stretch/>
        </p:blipFill>
        <p:spPr>
          <a:xfrm>
            <a:off x="8459962" y="2462370"/>
            <a:ext cx="515389" cy="2119746"/>
          </a:xfrm>
          <a:prstGeom prst="rect">
            <a:avLst/>
          </a:prstGeom>
        </p:spPr>
      </p:pic>
      <p:pic>
        <p:nvPicPr>
          <p:cNvPr id="25" name="內容版面配置區 3">
            <a:extLst>
              <a:ext uri="{FF2B5EF4-FFF2-40B4-BE49-F238E27FC236}">
                <a16:creationId xmlns:a16="http://schemas.microsoft.com/office/drawing/2014/main" id="{8E6E2F4D-AB75-4CCC-ABE9-4A6F3A5F4C87}"/>
              </a:ext>
            </a:extLst>
          </p:cNvPr>
          <p:cNvPicPr>
            <a:picLocks noChangeAspect="1"/>
          </p:cNvPicPr>
          <p:nvPr/>
        </p:nvPicPr>
        <p:blipFill rotWithShape="1">
          <a:blip r:embed="rId3"/>
          <a:srcRect l="49340" t="33855" r="39281" b="44557"/>
          <a:stretch/>
        </p:blipFill>
        <p:spPr>
          <a:xfrm>
            <a:off x="6096000" y="3100030"/>
            <a:ext cx="1147156" cy="939339"/>
          </a:xfrm>
          <a:prstGeom prst="rect">
            <a:avLst/>
          </a:prstGeom>
        </p:spPr>
      </p:pic>
      <p:pic>
        <p:nvPicPr>
          <p:cNvPr id="26" name="內容版面配置區 3">
            <a:extLst>
              <a:ext uri="{FF2B5EF4-FFF2-40B4-BE49-F238E27FC236}">
                <a16:creationId xmlns:a16="http://schemas.microsoft.com/office/drawing/2014/main" id="{AF04BC22-1541-4F4D-8F5C-81E6B058B99A}"/>
              </a:ext>
            </a:extLst>
          </p:cNvPr>
          <p:cNvPicPr>
            <a:picLocks noChangeAspect="1"/>
          </p:cNvPicPr>
          <p:nvPr/>
        </p:nvPicPr>
        <p:blipFill rotWithShape="1">
          <a:blip r:embed="rId3"/>
          <a:srcRect l="25937" t="12203" r="54233" b="42329"/>
          <a:stretch/>
        </p:blipFill>
        <p:spPr>
          <a:xfrm>
            <a:off x="3619355" y="2555341"/>
            <a:ext cx="1950579" cy="1930304"/>
          </a:xfrm>
          <a:prstGeom prst="rect">
            <a:avLst/>
          </a:prstGeom>
        </p:spPr>
      </p:pic>
      <p:pic>
        <p:nvPicPr>
          <p:cNvPr id="27" name="內容版面配置區 3">
            <a:extLst>
              <a:ext uri="{FF2B5EF4-FFF2-40B4-BE49-F238E27FC236}">
                <a16:creationId xmlns:a16="http://schemas.microsoft.com/office/drawing/2014/main" id="{1D23FCA9-0B7E-42C4-844F-D163E62062A6}"/>
              </a:ext>
            </a:extLst>
          </p:cNvPr>
          <p:cNvPicPr>
            <a:picLocks noChangeAspect="1"/>
          </p:cNvPicPr>
          <p:nvPr/>
        </p:nvPicPr>
        <p:blipFill rotWithShape="1">
          <a:blip r:embed="rId3"/>
          <a:srcRect l="10243" t="24653" r="76358" b="44589"/>
          <a:stretch/>
        </p:blipFill>
        <p:spPr>
          <a:xfrm>
            <a:off x="1837488" y="2900524"/>
            <a:ext cx="1350819" cy="1338349"/>
          </a:xfrm>
          <a:prstGeom prst="rect">
            <a:avLst/>
          </a:prstGeom>
        </p:spPr>
      </p:pic>
      <p:sp>
        <p:nvSpPr>
          <p:cNvPr id="4" name="投影片編號版面配置區 3">
            <a:extLst>
              <a:ext uri="{FF2B5EF4-FFF2-40B4-BE49-F238E27FC236}">
                <a16:creationId xmlns:a16="http://schemas.microsoft.com/office/drawing/2014/main" id="{9FE50FC5-6B16-49EA-B5F4-2A73AD4326E8}"/>
              </a:ext>
            </a:extLst>
          </p:cNvPr>
          <p:cNvSpPr>
            <a:spLocks noGrp="1"/>
          </p:cNvSpPr>
          <p:nvPr>
            <p:ph type="sldNum" sz="quarter" idx="12"/>
          </p:nvPr>
        </p:nvSpPr>
        <p:spPr/>
        <p:txBody>
          <a:bodyPr/>
          <a:lstStyle/>
          <a:p>
            <a:fld id="{5EBF9089-1DE3-4273-B180-6A5A1DF2E9E3}" type="slidenum">
              <a:rPr lang="zh-TW" altLang="en-US" smtClean="0"/>
              <a:t>29</a:t>
            </a:fld>
            <a:endParaRPr lang="zh-TW" altLang="en-US"/>
          </a:p>
        </p:txBody>
      </p:sp>
    </p:spTree>
    <p:extLst>
      <p:ext uri="{BB962C8B-B14F-4D97-AF65-F5344CB8AC3E}">
        <p14:creationId xmlns:p14="http://schemas.microsoft.com/office/powerpoint/2010/main" val="702418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2576C-A8D3-94EE-E5D7-096128300EC3}"/>
              </a:ext>
            </a:extLst>
          </p:cNvPr>
          <p:cNvSpPr>
            <a:spLocks noGrp="1"/>
          </p:cNvSpPr>
          <p:nvPr>
            <p:ph type="title"/>
          </p:nvPr>
        </p:nvSpPr>
        <p:spPr/>
        <p:txBody>
          <a:bodyPr/>
          <a:lstStyle/>
          <a:p>
            <a:r>
              <a:rPr lang="en-US" altLang="zh-TW" dirty="0"/>
              <a:t>Constraint – check_constraint()</a:t>
            </a:r>
            <a:endParaRPr lang="zh-TW" altLang="en-US" dirty="0"/>
          </a:p>
        </p:txBody>
      </p:sp>
      <p:pic>
        <p:nvPicPr>
          <p:cNvPr id="3074" name="Picture 2">
            <a:extLst>
              <a:ext uri="{FF2B5EF4-FFF2-40B4-BE49-F238E27FC236}">
                <a16:creationId xmlns:a16="http://schemas.microsoft.com/office/drawing/2014/main" id="{8E8727DC-2C4F-4A07-6A40-E5D4CA708A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358" y="2258151"/>
            <a:ext cx="4308290" cy="37838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DA3CCC-1B45-2715-9A7A-0E3CBEB25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5358" y="2258150"/>
            <a:ext cx="4308290" cy="37838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AC6A028-1F69-0528-4A95-281B67716602}"/>
              </a:ext>
            </a:extLst>
          </p:cNvPr>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4175358" y="2258149"/>
            <a:ext cx="4322556" cy="37838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CE320B-F72E-4040-5D24-30799CBBFAB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5358" y="2258149"/>
            <a:ext cx="4322556" cy="3783803"/>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D5696878-B9E7-423C-B2FF-ED4E14D452AA}"/>
              </a:ext>
            </a:extLst>
          </p:cNvPr>
          <p:cNvSpPr>
            <a:spLocks noGrp="1"/>
          </p:cNvSpPr>
          <p:nvPr>
            <p:ph type="sldNum" sz="quarter" idx="12"/>
          </p:nvPr>
        </p:nvSpPr>
        <p:spPr/>
        <p:txBody>
          <a:bodyPr/>
          <a:lstStyle/>
          <a:p>
            <a:fld id="{5EBF9089-1DE3-4273-B180-6A5A1DF2E9E3}" type="slidenum">
              <a:rPr lang="zh-TW" altLang="en-US" smtClean="0"/>
              <a:t>30</a:t>
            </a:fld>
            <a:endParaRPr lang="zh-TW" altLang="en-US"/>
          </a:p>
        </p:txBody>
      </p:sp>
    </p:spTree>
    <p:extLst>
      <p:ext uri="{BB962C8B-B14F-4D97-AF65-F5344CB8AC3E}">
        <p14:creationId xmlns:p14="http://schemas.microsoft.com/office/powerpoint/2010/main" val="250440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307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078"/>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Calibri"/>
                <a:ea typeface="Calibri"/>
                <a:cs typeface="Calibri"/>
                <a:sym typeface="Calibri"/>
              </a:rPr>
              <a:t>Outline</a:t>
            </a:r>
            <a:endParaRPr dirty="0">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Final Results</a:t>
            </a:r>
            <a:endParaRPr dirty="0"/>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Conclusion &amp; Future improvement</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154728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dirty="0">
                <a:latin typeface="Calibri"/>
                <a:ea typeface="Calibri"/>
                <a:cs typeface="Calibri"/>
                <a:sym typeface="Calibri"/>
              </a:rPr>
              <a:t>Final Results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3689265"/>
              </p:ext>
            </p:extLst>
          </p:nvPr>
        </p:nvGraphicFramePr>
        <p:xfrm>
          <a:off x="1618247" y="1873916"/>
          <a:ext cx="8734928" cy="2568996"/>
        </p:xfrm>
        <a:graphic>
          <a:graphicData uri="http://schemas.openxmlformats.org/drawingml/2006/table">
            <a:tbl>
              <a:tblPr firstRow="1" firstCol="1" bandRow="1">
                <a:tableStyleId>{5940675A-B579-460E-94D1-54222C63F5DA}</a:tableStyleId>
              </a:tblPr>
              <a:tblGrid>
                <a:gridCol w="2590517">
                  <a:extLst>
                    <a:ext uri="{9D8B030D-6E8A-4147-A177-3AD203B41FA5}">
                      <a16:colId xmlns:a16="http://schemas.microsoft.com/office/drawing/2014/main" val="397999080"/>
                    </a:ext>
                  </a:extLst>
                </a:gridCol>
                <a:gridCol w="2048137">
                  <a:extLst>
                    <a:ext uri="{9D8B030D-6E8A-4147-A177-3AD203B41FA5}">
                      <a16:colId xmlns:a16="http://schemas.microsoft.com/office/drawing/2014/main" val="2881445044"/>
                    </a:ext>
                  </a:extLst>
                </a:gridCol>
                <a:gridCol w="2048137">
                  <a:extLst>
                    <a:ext uri="{9D8B030D-6E8A-4147-A177-3AD203B41FA5}">
                      <a16:colId xmlns:a16="http://schemas.microsoft.com/office/drawing/2014/main" val="78125626"/>
                    </a:ext>
                  </a:extLst>
                </a:gridCol>
                <a:gridCol w="2048137">
                  <a:extLst>
                    <a:ext uri="{9D8B030D-6E8A-4147-A177-3AD203B41FA5}">
                      <a16:colId xmlns:a16="http://schemas.microsoft.com/office/drawing/2014/main" val="2951039330"/>
                    </a:ext>
                  </a:extLst>
                </a:gridCol>
              </a:tblGrid>
              <a:tr h="285444">
                <a:tc>
                  <a:txBody>
                    <a:bodyPr/>
                    <a:lstStyle/>
                    <a:p>
                      <a:pPr indent="127000" algn="ctr">
                        <a:spcAft>
                          <a:spcPts val="0"/>
                        </a:spcAft>
                        <a:tabLst>
                          <a:tab pos="2110740" algn="l"/>
                        </a:tabLst>
                      </a:pPr>
                      <a:r>
                        <a:rPr lang="en-US" sz="1600" kern="100" dirty="0">
                          <a:effectLst/>
                        </a:rPr>
                        <a:t>Case</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case01-input.txt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case02-input.txt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case03-input.txt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08141078"/>
                  </a:ext>
                </a:extLst>
              </a:tr>
              <a:tr h="285444">
                <a:tc>
                  <a:txBody>
                    <a:bodyPr/>
                    <a:lstStyle/>
                    <a:p>
                      <a:pPr indent="127000" algn="ctr">
                        <a:spcAft>
                          <a:spcPts val="0"/>
                        </a:spcAft>
                        <a:tabLst>
                          <a:tab pos="2110740" algn="l"/>
                        </a:tabLst>
                      </a:pPr>
                      <a:r>
                        <a:rPr lang="en-US" sz="1600" kern="100" dirty="0">
                          <a:effectLst/>
                        </a:rPr>
                        <a:t>Chip width</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11267</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a:effectLst/>
                        </a:rPr>
                        <a:t>2300</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a:effectLst/>
                        </a:rPr>
                        <a:t>2500</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53157602"/>
                  </a:ext>
                </a:extLst>
              </a:tr>
              <a:tr h="285444">
                <a:tc>
                  <a:txBody>
                    <a:bodyPr/>
                    <a:lstStyle/>
                    <a:p>
                      <a:pPr indent="127000" algn="ctr">
                        <a:spcAft>
                          <a:spcPts val="0"/>
                        </a:spcAft>
                        <a:tabLst>
                          <a:tab pos="2110740" algn="l"/>
                        </a:tabLst>
                      </a:pPr>
                      <a:r>
                        <a:rPr lang="en-US" sz="1600" kern="100" dirty="0">
                          <a:effectLst/>
                        </a:rPr>
                        <a:t>Chip height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10450</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dirty="0">
                          <a:effectLst/>
                        </a:rPr>
                        <a:t>2300</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a:effectLst/>
                        </a:rPr>
                        <a:t>3000</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51364404"/>
                  </a:ext>
                </a:extLst>
              </a:tr>
              <a:tr h="570888">
                <a:tc>
                  <a:txBody>
                    <a:bodyPr/>
                    <a:lstStyle/>
                    <a:p>
                      <a:pPr indent="127000" algn="ctr">
                        <a:lnSpc>
                          <a:spcPct val="100000"/>
                        </a:lnSpc>
                        <a:spcAft>
                          <a:spcPts val="0"/>
                        </a:spcAft>
                        <a:tabLst>
                          <a:tab pos="2110740" algn="l"/>
                        </a:tabLst>
                      </a:pPr>
                      <a:r>
                        <a:rPr lang="en-US" sz="1600" kern="100" dirty="0">
                          <a:effectLst/>
                        </a:rPr>
                        <a:t>Number of soft modules</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15</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dirty="0">
                          <a:effectLst/>
                        </a:rPr>
                        <a:t>16</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a:effectLst/>
                        </a:rPr>
                        <a:t>28</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327858752"/>
                  </a:ext>
                </a:extLst>
              </a:tr>
              <a:tr h="570888">
                <a:tc>
                  <a:txBody>
                    <a:bodyPr/>
                    <a:lstStyle/>
                    <a:p>
                      <a:pPr indent="127000" algn="ctr">
                        <a:lnSpc>
                          <a:spcPct val="100000"/>
                        </a:lnSpc>
                        <a:spcAft>
                          <a:spcPts val="0"/>
                        </a:spcAft>
                        <a:tabLst>
                          <a:tab pos="2110740" algn="l"/>
                        </a:tabLst>
                      </a:pPr>
                      <a:r>
                        <a:rPr lang="en-US" sz="1600" kern="100" dirty="0">
                          <a:effectLst/>
                        </a:rPr>
                        <a:t>Number of fixed modules</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5</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dirty="0">
                          <a:effectLst/>
                        </a:rPr>
                        <a:t>8</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dirty="0">
                          <a:effectLst/>
                        </a:rPr>
                        <a:t>14</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952894766"/>
                  </a:ext>
                </a:extLst>
              </a:tr>
              <a:tr h="570888">
                <a:tc>
                  <a:txBody>
                    <a:bodyPr/>
                    <a:lstStyle/>
                    <a:p>
                      <a:pPr indent="127000" algn="ctr">
                        <a:lnSpc>
                          <a:spcPct val="100000"/>
                        </a:lnSpc>
                        <a:spcAft>
                          <a:spcPts val="0"/>
                        </a:spcAft>
                        <a:tabLst>
                          <a:tab pos="2110740" algn="l"/>
                        </a:tabLst>
                      </a:pPr>
                      <a:r>
                        <a:rPr lang="en-US" sz="1600" kern="100" dirty="0">
                          <a:effectLst/>
                        </a:rPr>
                        <a:t>Number of connections</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spcAft>
                          <a:spcPts val="0"/>
                        </a:spcAft>
                        <a:tabLst>
                          <a:tab pos="2110740" algn="l"/>
                        </a:tabLst>
                      </a:pPr>
                      <a:r>
                        <a:rPr lang="en-US" sz="1600" kern="100" dirty="0">
                          <a:effectLst/>
                        </a:rPr>
                        <a:t>45</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dirty="0">
                          <a:effectLst/>
                        </a:rPr>
                        <a:t>40</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spcAft>
                          <a:spcPts val="0"/>
                        </a:spcAft>
                        <a:tabLst>
                          <a:tab pos="2110740" algn="l"/>
                        </a:tabLst>
                      </a:pPr>
                      <a:r>
                        <a:rPr lang="en-US" sz="1600" kern="100" dirty="0">
                          <a:effectLst/>
                        </a:rPr>
                        <a:t>108</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44267797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249674791"/>
              </p:ext>
            </p:extLst>
          </p:nvPr>
        </p:nvGraphicFramePr>
        <p:xfrm>
          <a:off x="1618247" y="4812632"/>
          <a:ext cx="8734928" cy="720000"/>
        </p:xfrm>
        <a:graphic>
          <a:graphicData uri="http://schemas.openxmlformats.org/drawingml/2006/table">
            <a:tbl>
              <a:tblPr firstRow="1" firstCol="1" bandRow="1">
                <a:tableStyleId>{5940675A-B579-460E-94D1-54222C63F5DA}</a:tableStyleId>
              </a:tblPr>
              <a:tblGrid>
                <a:gridCol w="2590517">
                  <a:extLst>
                    <a:ext uri="{9D8B030D-6E8A-4147-A177-3AD203B41FA5}">
                      <a16:colId xmlns:a16="http://schemas.microsoft.com/office/drawing/2014/main" val="3214073614"/>
                    </a:ext>
                  </a:extLst>
                </a:gridCol>
                <a:gridCol w="2048137">
                  <a:extLst>
                    <a:ext uri="{9D8B030D-6E8A-4147-A177-3AD203B41FA5}">
                      <a16:colId xmlns:a16="http://schemas.microsoft.com/office/drawing/2014/main" val="1916577022"/>
                    </a:ext>
                  </a:extLst>
                </a:gridCol>
                <a:gridCol w="2048137">
                  <a:extLst>
                    <a:ext uri="{9D8B030D-6E8A-4147-A177-3AD203B41FA5}">
                      <a16:colId xmlns:a16="http://schemas.microsoft.com/office/drawing/2014/main" val="1421740242"/>
                    </a:ext>
                  </a:extLst>
                </a:gridCol>
                <a:gridCol w="2048137">
                  <a:extLst>
                    <a:ext uri="{9D8B030D-6E8A-4147-A177-3AD203B41FA5}">
                      <a16:colId xmlns:a16="http://schemas.microsoft.com/office/drawing/2014/main" val="3250616321"/>
                    </a:ext>
                  </a:extLst>
                </a:gridCol>
              </a:tblGrid>
              <a:tr h="360000">
                <a:tc>
                  <a:txBody>
                    <a:bodyPr/>
                    <a:lstStyle/>
                    <a:p>
                      <a:pPr indent="127000" algn="ctr">
                        <a:lnSpc>
                          <a:spcPct val="100000"/>
                        </a:lnSpc>
                        <a:spcAft>
                          <a:spcPts val="0"/>
                        </a:spcAft>
                        <a:tabLst>
                          <a:tab pos="2110740" algn="l"/>
                        </a:tabLst>
                      </a:pPr>
                      <a:r>
                        <a:rPr lang="en-US" sz="1600" kern="100" dirty="0">
                          <a:effectLst/>
                        </a:rPr>
                        <a:t>Case</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lnSpc>
                          <a:spcPct val="100000"/>
                        </a:lnSpc>
                        <a:spcAft>
                          <a:spcPts val="0"/>
                        </a:spcAft>
                        <a:tabLst>
                          <a:tab pos="2110740" algn="l"/>
                        </a:tabLst>
                      </a:pPr>
                      <a:r>
                        <a:rPr lang="en-US" sz="1600" kern="100" dirty="0">
                          <a:effectLst/>
                        </a:rPr>
                        <a:t>case01-output.txt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lnSpc>
                          <a:spcPct val="100000"/>
                        </a:lnSpc>
                        <a:spcAft>
                          <a:spcPts val="0"/>
                        </a:spcAft>
                        <a:tabLst>
                          <a:tab pos="2110740" algn="l"/>
                        </a:tabLst>
                      </a:pPr>
                      <a:r>
                        <a:rPr lang="en-US" sz="1600" kern="100" dirty="0">
                          <a:effectLst/>
                        </a:rPr>
                        <a:t>case02-output.txt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lnSpc>
                          <a:spcPct val="100000"/>
                        </a:lnSpc>
                        <a:spcAft>
                          <a:spcPts val="0"/>
                        </a:spcAft>
                        <a:tabLst>
                          <a:tab pos="2110740" algn="l"/>
                        </a:tabLst>
                      </a:pPr>
                      <a:r>
                        <a:rPr lang="en-US" sz="1600" kern="100" dirty="0">
                          <a:effectLst/>
                        </a:rPr>
                        <a:t>case03-output.txt</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666429618"/>
                  </a:ext>
                </a:extLst>
              </a:tr>
              <a:tr h="360000">
                <a:tc>
                  <a:txBody>
                    <a:bodyPr/>
                    <a:lstStyle/>
                    <a:p>
                      <a:pPr indent="127000" algn="ctr">
                        <a:lnSpc>
                          <a:spcPct val="100000"/>
                        </a:lnSpc>
                        <a:spcAft>
                          <a:spcPts val="0"/>
                        </a:spcAft>
                        <a:tabLst>
                          <a:tab pos="2110740" algn="l"/>
                        </a:tabLst>
                      </a:pPr>
                      <a:r>
                        <a:rPr lang="en-US" sz="1600" kern="100" dirty="0">
                          <a:effectLst/>
                        </a:rPr>
                        <a:t>HPWL</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indent="127000" algn="ctr">
                        <a:lnSpc>
                          <a:spcPct val="100000"/>
                        </a:lnSpc>
                        <a:spcAft>
                          <a:spcPts val="0"/>
                        </a:spcAft>
                        <a:tabLst>
                          <a:tab pos="2110740" algn="l"/>
                        </a:tabLst>
                      </a:pPr>
                      <a:r>
                        <a:rPr lang="en-US" sz="1600" kern="100">
                          <a:effectLst/>
                        </a:rPr>
                        <a:t>529800698</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lnSpc>
                          <a:spcPct val="100000"/>
                        </a:lnSpc>
                        <a:spcAft>
                          <a:spcPts val="0"/>
                        </a:spcAft>
                        <a:tabLst>
                          <a:tab pos="2110740" algn="l"/>
                        </a:tabLst>
                      </a:pPr>
                      <a:r>
                        <a:rPr lang="en-US" sz="1600" kern="100" dirty="0">
                          <a:effectLst/>
                        </a:rPr>
                        <a:t>23803860</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127000" algn="ctr">
                        <a:lnSpc>
                          <a:spcPct val="100000"/>
                        </a:lnSpc>
                        <a:spcAft>
                          <a:spcPts val="0"/>
                        </a:spcAft>
                        <a:tabLst>
                          <a:tab pos="2110740" algn="l"/>
                        </a:tabLst>
                      </a:pPr>
                      <a:r>
                        <a:rPr lang="en-US" sz="1600" kern="100" dirty="0">
                          <a:effectLst/>
                        </a:rPr>
                        <a:t>33756901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124543639"/>
                  </a:ext>
                </a:extLst>
              </a:tr>
            </a:tbl>
          </a:graphicData>
        </a:graphic>
      </p:graphicFrame>
      <p:sp>
        <p:nvSpPr>
          <p:cNvPr id="6" name="投影片編號版面配置區 5">
            <a:extLst>
              <a:ext uri="{FF2B5EF4-FFF2-40B4-BE49-F238E27FC236}">
                <a16:creationId xmlns:a16="http://schemas.microsoft.com/office/drawing/2014/main" id="{A3315767-6BC1-4C2C-9D26-98D2AC9742C2}"/>
              </a:ext>
            </a:extLst>
          </p:cNvPr>
          <p:cNvSpPr>
            <a:spLocks noGrp="1"/>
          </p:cNvSpPr>
          <p:nvPr>
            <p:ph type="sldNum" sz="quarter" idx="12"/>
          </p:nvPr>
        </p:nvSpPr>
        <p:spPr/>
        <p:txBody>
          <a:bodyPr/>
          <a:lstStyle/>
          <a:p>
            <a:fld id="{5EBF9089-1DE3-4273-B180-6A5A1DF2E9E3}" type="slidenum">
              <a:rPr lang="zh-TW" altLang="en-US" smtClean="0"/>
              <a:t>32</a:t>
            </a:fld>
            <a:endParaRPr lang="zh-TW" altLang="en-US"/>
          </a:p>
        </p:txBody>
      </p:sp>
    </p:spTree>
    <p:extLst>
      <p:ext uri="{BB962C8B-B14F-4D97-AF65-F5344CB8AC3E}">
        <p14:creationId xmlns:p14="http://schemas.microsoft.com/office/powerpoint/2010/main" val="3629205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Conclusion &amp; Future improvement</a:t>
            </a:r>
            <a:endParaRPr dirty="0"/>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308597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 &amp; Future improvement </a:t>
            </a:r>
            <a:endParaRPr lang="zh-TW" altLang="en-US" dirty="0"/>
          </a:p>
        </p:txBody>
      </p:sp>
      <p:sp>
        <p:nvSpPr>
          <p:cNvPr id="3" name="內容版面配置區 2"/>
          <p:cNvSpPr>
            <a:spLocks noGrp="1"/>
          </p:cNvSpPr>
          <p:nvPr>
            <p:ph idx="1"/>
          </p:nvPr>
        </p:nvSpPr>
        <p:spPr/>
        <p:txBody>
          <a:bodyPr/>
          <a:lstStyle/>
          <a:p>
            <a:r>
              <a:rPr lang="en-US" altLang="zh-TW" dirty="0"/>
              <a:t>Improvement on soft power</a:t>
            </a:r>
          </a:p>
          <a:p>
            <a:pPr lvl="1"/>
            <a:r>
              <a:rPr lang="en-US" altLang="zh-TW" dirty="0"/>
              <a:t>Programming skill</a:t>
            </a:r>
          </a:p>
          <a:p>
            <a:pPr lvl="1"/>
            <a:r>
              <a:rPr lang="en-US" altLang="zh-TW" dirty="0"/>
              <a:t>Paper researching and reading skill</a:t>
            </a:r>
          </a:p>
          <a:p>
            <a:pPr lvl="1"/>
            <a:r>
              <a:rPr lang="en-US" altLang="zh-TW" dirty="0"/>
              <a:t>Communication skill</a:t>
            </a:r>
          </a:p>
          <a:p>
            <a:pPr lvl="1"/>
            <a:endParaRPr lang="en-US" altLang="zh-TW" dirty="0"/>
          </a:p>
          <a:p>
            <a:r>
              <a:rPr lang="en-US" altLang="zh-TW" dirty="0"/>
              <a:t>Future improvement on our algorithm</a:t>
            </a:r>
          </a:p>
          <a:p>
            <a:pPr lvl="1"/>
            <a:r>
              <a:rPr lang="en-US" altLang="zh-TW" dirty="0"/>
              <a:t>Algorithm with larger solution space</a:t>
            </a:r>
          </a:p>
          <a:p>
            <a:pPr lvl="1"/>
            <a:r>
              <a:rPr lang="en-US" altLang="zh-TW" dirty="0"/>
              <a:t>Place modules that have a connection relationship closer</a:t>
            </a:r>
          </a:p>
          <a:p>
            <a:endParaRPr lang="en-US" altLang="zh-TW" dirty="0"/>
          </a:p>
          <a:p>
            <a:endParaRPr lang="en-US" altLang="zh-TW" dirty="0"/>
          </a:p>
        </p:txBody>
      </p:sp>
      <p:sp>
        <p:nvSpPr>
          <p:cNvPr id="5" name="投影片編號版面配置區 4">
            <a:extLst>
              <a:ext uri="{FF2B5EF4-FFF2-40B4-BE49-F238E27FC236}">
                <a16:creationId xmlns:a16="http://schemas.microsoft.com/office/drawing/2014/main" id="{9C14D91A-0257-4566-A4A0-7ACD1FC7971E}"/>
              </a:ext>
            </a:extLst>
          </p:cNvPr>
          <p:cNvSpPr>
            <a:spLocks noGrp="1"/>
          </p:cNvSpPr>
          <p:nvPr>
            <p:ph type="sldNum" sz="quarter" idx="12"/>
          </p:nvPr>
        </p:nvSpPr>
        <p:spPr/>
        <p:txBody>
          <a:bodyPr/>
          <a:lstStyle/>
          <a:p>
            <a:fld id="{5EBF9089-1DE3-4273-B180-6A5A1DF2E9E3}" type="slidenum">
              <a:rPr lang="zh-TW" altLang="en-US" smtClean="0"/>
              <a:t>34</a:t>
            </a:fld>
            <a:endParaRPr lang="zh-TW" altLang="en-US"/>
          </a:p>
        </p:txBody>
      </p:sp>
    </p:spTree>
    <p:extLst>
      <p:ext uri="{BB962C8B-B14F-4D97-AF65-F5344CB8AC3E}">
        <p14:creationId xmlns:p14="http://schemas.microsoft.com/office/powerpoint/2010/main" val="1818936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Conclusion &amp;</a:t>
            </a:r>
            <a:r>
              <a:rPr lang="zh-TW" altLang="en-US" dirty="0">
                <a:solidFill>
                  <a:schemeClr val="bg1">
                    <a:lumMod val="75000"/>
                  </a:schemeClr>
                </a:solidFill>
                <a:latin typeface="Calibri"/>
                <a:ea typeface="Calibri"/>
                <a:cs typeface="Calibri"/>
                <a:sym typeface="Calibri"/>
              </a:rPr>
              <a:t> </a:t>
            </a:r>
            <a:r>
              <a:rPr lang="en-US" altLang="zh-TW" dirty="0">
                <a:solidFill>
                  <a:schemeClr val="bg1">
                    <a:lumMod val="75000"/>
                  </a:schemeClr>
                </a:solidFill>
                <a:latin typeface="Calibri"/>
                <a:ea typeface="Calibri"/>
                <a:cs typeface="Calibri"/>
                <a:sym typeface="Calibri"/>
              </a:rPr>
              <a:t>Future</a:t>
            </a:r>
            <a:r>
              <a:rPr lang="zh-TW" altLang="en-US" dirty="0">
                <a:solidFill>
                  <a:schemeClr val="bg1">
                    <a:lumMod val="75000"/>
                  </a:schemeClr>
                </a:solidFill>
                <a:latin typeface="Calibri"/>
                <a:ea typeface="Calibri"/>
                <a:cs typeface="Calibri"/>
                <a:sym typeface="Calibri"/>
              </a:rPr>
              <a:t> </a:t>
            </a:r>
            <a:r>
              <a:rPr lang="en-US" altLang="zh-TW" dirty="0">
                <a:solidFill>
                  <a:schemeClr val="bg1">
                    <a:lumMod val="75000"/>
                  </a:schemeClr>
                </a:solidFill>
                <a:latin typeface="Calibri"/>
                <a:ea typeface="Calibri"/>
                <a:cs typeface="Calibri"/>
                <a:sym typeface="Calibri"/>
              </a:rPr>
              <a:t>improvement</a:t>
            </a:r>
            <a:endParaRPr dirty="0">
              <a:solidFill>
                <a:schemeClr val="bg1">
                  <a:lumMod val="75000"/>
                </a:schemeClr>
              </a:solidFill>
            </a:endParaRPr>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Alpha Submission</a:t>
            </a:r>
            <a:endParaRPr dirty="0">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342538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52cbc3fc56_2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Alpha submission</a:t>
            </a:r>
            <a:endParaRPr/>
          </a:p>
        </p:txBody>
      </p:sp>
      <p:pic>
        <p:nvPicPr>
          <p:cNvPr id="2" name="圖片 1">
            <a:extLst>
              <a:ext uri="{FF2B5EF4-FFF2-40B4-BE49-F238E27FC236}">
                <a16:creationId xmlns:a16="http://schemas.microsoft.com/office/drawing/2014/main" id="{52F000F3-5F11-4C7C-8926-A6368440BD41}"/>
              </a:ext>
            </a:extLst>
          </p:cNvPr>
          <p:cNvPicPr>
            <a:picLocks noChangeAspect="1"/>
          </p:cNvPicPr>
          <p:nvPr/>
        </p:nvPicPr>
        <p:blipFill rotWithShape="1">
          <a:blip r:embed="rId3"/>
          <a:srcRect r="976"/>
          <a:stretch/>
        </p:blipFill>
        <p:spPr>
          <a:xfrm>
            <a:off x="6297539" y="1884531"/>
            <a:ext cx="4947570" cy="3343953"/>
          </a:xfrm>
          <a:prstGeom prst="rect">
            <a:avLst/>
          </a:prstGeom>
          <a:ln w="3175">
            <a:solidFill>
              <a:schemeClr val="tx1"/>
            </a:solidFill>
          </a:ln>
        </p:spPr>
      </p:pic>
      <p:sp>
        <p:nvSpPr>
          <p:cNvPr id="3" name="矩形 2">
            <a:extLst>
              <a:ext uri="{FF2B5EF4-FFF2-40B4-BE49-F238E27FC236}">
                <a16:creationId xmlns:a16="http://schemas.microsoft.com/office/drawing/2014/main" id="{891633DC-27A5-483D-A25B-8CED3A1C552A}"/>
              </a:ext>
            </a:extLst>
          </p:cNvPr>
          <p:cNvSpPr/>
          <p:nvPr/>
        </p:nvSpPr>
        <p:spPr>
          <a:xfrm>
            <a:off x="7303084" y="1908122"/>
            <a:ext cx="788704" cy="197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 name="圖片 3">
            <a:extLst>
              <a:ext uri="{FF2B5EF4-FFF2-40B4-BE49-F238E27FC236}">
                <a16:creationId xmlns:a16="http://schemas.microsoft.com/office/drawing/2014/main" id="{D60C74BC-FBC6-41A8-BF38-B761722FE21E}"/>
              </a:ext>
            </a:extLst>
          </p:cNvPr>
          <p:cNvPicPr>
            <a:picLocks noChangeAspect="1"/>
          </p:cNvPicPr>
          <p:nvPr/>
        </p:nvPicPr>
        <p:blipFill>
          <a:blip r:embed="rId4"/>
          <a:stretch>
            <a:fillRect/>
          </a:stretch>
        </p:blipFill>
        <p:spPr>
          <a:xfrm>
            <a:off x="1071585" y="1884532"/>
            <a:ext cx="5024415" cy="3343952"/>
          </a:xfrm>
          <a:prstGeom prst="rect">
            <a:avLst/>
          </a:prstGeom>
          <a:ln w="3175">
            <a:solidFill>
              <a:schemeClr val="tx1"/>
            </a:solidFill>
          </a:ln>
        </p:spPr>
      </p:pic>
      <p:sp>
        <p:nvSpPr>
          <p:cNvPr id="7" name="矩形 6">
            <a:extLst>
              <a:ext uri="{FF2B5EF4-FFF2-40B4-BE49-F238E27FC236}">
                <a16:creationId xmlns:a16="http://schemas.microsoft.com/office/drawing/2014/main" id="{4EA544A4-8BB6-4C1E-81B1-8F55270BA78D}"/>
              </a:ext>
            </a:extLst>
          </p:cNvPr>
          <p:cNvSpPr/>
          <p:nvPr/>
        </p:nvSpPr>
        <p:spPr>
          <a:xfrm>
            <a:off x="2323854" y="2167201"/>
            <a:ext cx="788704" cy="7166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7C242116-2EBD-4DF3-84DF-FE5DA1200461}"/>
              </a:ext>
            </a:extLst>
          </p:cNvPr>
          <p:cNvSpPr/>
          <p:nvPr/>
        </p:nvSpPr>
        <p:spPr>
          <a:xfrm>
            <a:off x="7452114" y="2190061"/>
            <a:ext cx="2530086" cy="7166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投影片編號版面配置區 5">
            <a:extLst>
              <a:ext uri="{FF2B5EF4-FFF2-40B4-BE49-F238E27FC236}">
                <a16:creationId xmlns:a16="http://schemas.microsoft.com/office/drawing/2014/main" id="{E5B5BDCC-9E86-499A-A4C1-DD98E4791FDD}"/>
              </a:ext>
            </a:extLst>
          </p:cNvPr>
          <p:cNvSpPr>
            <a:spLocks noGrp="1"/>
          </p:cNvSpPr>
          <p:nvPr>
            <p:ph type="sldNum" sz="quarter" idx="12"/>
          </p:nvPr>
        </p:nvSpPr>
        <p:spPr/>
        <p:txBody>
          <a:bodyPr/>
          <a:lstStyle/>
          <a:p>
            <a:fld id="{5EBF9089-1DE3-4273-B180-6A5A1DF2E9E3}" type="slidenum">
              <a:rPr lang="zh-TW" altLang="en-US" smtClean="0"/>
              <a:t>36</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a:xfrm>
            <a:off x="781956" y="1803854"/>
            <a:ext cx="10628087" cy="4351338"/>
          </a:xfrm>
        </p:spPr>
        <p:txBody>
          <a:bodyPr>
            <a:normAutofit fontScale="92500"/>
          </a:bodyPr>
          <a:lstStyle/>
          <a:p>
            <a:pPr marL="0" lvl="0" indent="0" algn="just">
              <a:buNone/>
            </a:pPr>
            <a:r>
              <a:rPr lang="en-US" altLang="zh-TW" dirty="0"/>
              <a:t>[1] ProblemD-20230328</a:t>
            </a:r>
            <a:endParaRPr lang="zh-TW" altLang="zh-TW" dirty="0"/>
          </a:p>
          <a:p>
            <a:pPr marL="0" lvl="0" indent="0" algn="just">
              <a:buNone/>
            </a:pPr>
            <a:r>
              <a:rPr lang="en-US" altLang="zh-TW" dirty="0"/>
              <a:t>[2] 2023Spring_EE6094_CAD_Final Project Checkpoint_III_20230511_1132 </a:t>
            </a:r>
            <a:endParaRPr lang="zh-TW" altLang="zh-TW" dirty="0"/>
          </a:p>
          <a:p>
            <a:pPr marL="0" lvl="0" indent="0" algn="just">
              <a:buNone/>
            </a:pPr>
            <a:r>
              <a:rPr lang="en-US" altLang="zh-TW" dirty="0"/>
              <a:t>[3] S. N. </a:t>
            </a:r>
            <a:r>
              <a:rPr lang="en-US" altLang="zh-TW" dirty="0" err="1"/>
              <a:t>Adya</a:t>
            </a:r>
            <a:r>
              <a:rPr lang="en-US" altLang="zh-TW" dirty="0"/>
              <a:t> and I. L. Markov, “Fixed-outline </a:t>
            </a:r>
            <a:r>
              <a:rPr lang="en-US" altLang="zh-TW" dirty="0" err="1"/>
              <a:t>floorplanning</a:t>
            </a:r>
            <a:r>
              <a:rPr lang="en-US" altLang="zh-TW" dirty="0"/>
              <a:t>: enabling hierarchical design,” IEEE Trans. on Very Large Scale Integration Systems, 11(6), pp. 1120–1135, December 2003</a:t>
            </a:r>
            <a:endParaRPr lang="zh-TW" altLang="zh-TW" dirty="0"/>
          </a:p>
          <a:p>
            <a:pPr marL="0" lvl="0" indent="0" algn="just">
              <a:buNone/>
            </a:pPr>
            <a:r>
              <a:rPr lang="en-US" altLang="zh-TW" dirty="0"/>
              <a:t>[4] H. Murata and E. S. </a:t>
            </a:r>
            <a:r>
              <a:rPr lang="en-US" altLang="zh-TW" dirty="0" err="1"/>
              <a:t>Kuh</a:t>
            </a:r>
            <a:r>
              <a:rPr lang="en-US" altLang="zh-TW" dirty="0"/>
              <a:t>, “Sequence-pair based placement methods for hard/soft/pre-placed modules,” in Proc. ISPD 1998, pp. 167–172.</a:t>
            </a:r>
            <a:endParaRPr lang="zh-TW" altLang="zh-TW" dirty="0"/>
          </a:p>
          <a:p>
            <a:pPr marL="0" lvl="0" indent="0" algn="just">
              <a:buNone/>
            </a:pPr>
            <a:r>
              <a:rPr lang="en-US" altLang="zh-TW" dirty="0"/>
              <a:t>[5] L.-T. Wang, K.-T. Cheng, and Y.-W. Chang, Electronic Design Automation: Synthesis, Verification, and Testing, Elsevier/Morgan Kaufmann, 2009.</a:t>
            </a:r>
            <a:endParaRPr lang="zh-TW" altLang="zh-TW" dirty="0"/>
          </a:p>
          <a:p>
            <a:pPr marL="0" lvl="0" indent="0" algn="just">
              <a:buNone/>
            </a:pPr>
            <a:r>
              <a:rPr lang="en-US" altLang="zh-TW" dirty="0"/>
              <a:t>[6] 2023Spring_EE6094_CAD_Chapter9_FloorPlanning_20230413_0300_Stud</a:t>
            </a:r>
            <a:endParaRPr lang="zh-TW" altLang="zh-TW" dirty="0"/>
          </a:p>
          <a:p>
            <a:endParaRPr lang="zh-TW" altLang="en-US" dirty="0"/>
          </a:p>
        </p:txBody>
      </p:sp>
      <p:sp>
        <p:nvSpPr>
          <p:cNvPr id="5" name="投影片編號版面配置區 4">
            <a:extLst>
              <a:ext uri="{FF2B5EF4-FFF2-40B4-BE49-F238E27FC236}">
                <a16:creationId xmlns:a16="http://schemas.microsoft.com/office/drawing/2014/main" id="{8D6CBDD1-0E3D-43E9-89AC-B83D9D959F50}"/>
              </a:ext>
            </a:extLst>
          </p:cNvPr>
          <p:cNvSpPr>
            <a:spLocks noGrp="1"/>
          </p:cNvSpPr>
          <p:nvPr>
            <p:ph type="sldNum" sz="quarter" idx="12"/>
          </p:nvPr>
        </p:nvSpPr>
        <p:spPr/>
        <p:txBody>
          <a:bodyPr/>
          <a:lstStyle/>
          <a:p>
            <a:fld id="{5EBF9089-1DE3-4273-B180-6A5A1DF2E9E3}" type="slidenum">
              <a:rPr lang="zh-TW" altLang="en-US" smtClean="0"/>
              <a:t>37</a:t>
            </a:fld>
            <a:endParaRPr lang="zh-TW" altLang="en-US"/>
          </a:p>
        </p:txBody>
      </p:sp>
    </p:spTree>
    <p:extLst>
      <p:ext uri="{BB962C8B-B14F-4D97-AF65-F5344CB8AC3E}">
        <p14:creationId xmlns:p14="http://schemas.microsoft.com/office/powerpoint/2010/main" val="2507686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74486" y="1629683"/>
            <a:ext cx="10515600" cy="4351338"/>
          </a:xfrm>
        </p:spPr>
        <p:txBody>
          <a:bodyPr>
            <a:normAutofit/>
          </a:bodyPr>
          <a:lstStyle/>
          <a:p>
            <a:pPr marL="0" indent="0" algn="ctr">
              <a:buNone/>
            </a:pPr>
            <a:endParaRPr lang="en-US" altLang="zh-TW" sz="4400" dirty="0"/>
          </a:p>
          <a:p>
            <a:pPr marL="0" indent="0" algn="ctr">
              <a:buNone/>
            </a:pPr>
            <a:endParaRPr lang="en-US" altLang="zh-TW" sz="4400" dirty="0"/>
          </a:p>
          <a:p>
            <a:pPr marL="0" indent="0" algn="ctr">
              <a:buNone/>
            </a:pPr>
            <a:r>
              <a:rPr lang="en-US" altLang="zh-TW" sz="4400" b="1" dirty="0"/>
              <a:t>END</a:t>
            </a:r>
            <a:endParaRPr lang="zh-TW" altLang="en-US" sz="4400" b="1" dirty="0"/>
          </a:p>
        </p:txBody>
      </p:sp>
      <p:sp>
        <p:nvSpPr>
          <p:cNvPr id="4" name="投影片編號版面配置區 3">
            <a:extLst>
              <a:ext uri="{FF2B5EF4-FFF2-40B4-BE49-F238E27FC236}">
                <a16:creationId xmlns:a16="http://schemas.microsoft.com/office/drawing/2014/main" id="{324570F6-3091-4968-A97E-1B82DD4F4090}"/>
              </a:ext>
            </a:extLst>
          </p:cNvPr>
          <p:cNvSpPr>
            <a:spLocks noGrp="1"/>
          </p:cNvSpPr>
          <p:nvPr>
            <p:ph type="sldNum" sz="quarter" idx="12"/>
          </p:nvPr>
        </p:nvSpPr>
        <p:spPr/>
        <p:txBody>
          <a:bodyPr/>
          <a:lstStyle/>
          <a:p>
            <a:fld id="{5EBF9089-1DE3-4273-B180-6A5A1DF2E9E3}" type="slidenum">
              <a:rPr lang="zh-TW" altLang="en-US" smtClean="0"/>
              <a:t>38</a:t>
            </a:fld>
            <a:endParaRPr lang="zh-TW" altLang="en-US"/>
          </a:p>
        </p:txBody>
      </p:sp>
    </p:spTree>
    <p:extLst>
      <p:ext uri="{BB962C8B-B14F-4D97-AF65-F5344CB8AC3E}">
        <p14:creationId xmlns:p14="http://schemas.microsoft.com/office/powerpoint/2010/main" val="230493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Problem Formulation</a:t>
            </a:r>
            <a:endParaRPr>
              <a:latin typeface="Calibri"/>
              <a:ea typeface="Calibri"/>
              <a:cs typeface="Calibri"/>
              <a:sym typeface="Calibri"/>
            </a:endParaRPr>
          </a:p>
        </p:txBody>
      </p:sp>
      <p:sp>
        <p:nvSpPr>
          <p:cNvPr id="114" name="Google Shape;114;p4"/>
          <p:cNvSpPr txBox="1">
            <a:spLocks noGrp="1"/>
          </p:cNvSpPr>
          <p:nvPr>
            <p:ph type="body" idx="1"/>
          </p:nvPr>
        </p:nvSpPr>
        <p:spPr>
          <a:xfrm>
            <a:off x="838200" y="1825625"/>
            <a:ext cx="1087483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a:latin typeface="Calibri"/>
                <a:ea typeface="Calibri"/>
                <a:cs typeface="Calibri"/>
                <a:sym typeface="Calibri"/>
              </a:rPr>
              <a:t>Floorplanning 在 VLSI design 的重要性增加</a:t>
            </a:r>
            <a:endParaRPr sz="2400">
              <a:latin typeface="Calibri"/>
              <a:ea typeface="Calibri"/>
              <a:cs typeface="Calibri"/>
              <a:sym typeface="Calibri"/>
            </a:endParaRPr>
          </a:p>
          <a:p>
            <a:pPr marL="228600" lvl="0" indent="-228600" algn="just" rtl="0">
              <a:lnSpc>
                <a:spcPct val="150000"/>
              </a:lnSpc>
              <a:spcBef>
                <a:spcPts val="1000"/>
              </a:spcBef>
              <a:spcAft>
                <a:spcPts val="0"/>
              </a:spcAft>
              <a:buClr>
                <a:schemeClr val="dk1"/>
              </a:buClr>
              <a:buSzPts val="2400"/>
              <a:buChar char="•"/>
            </a:pPr>
            <a:r>
              <a:rPr lang="en-US" sz="2400">
                <a:latin typeface="Calibri"/>
                <a:ea typeface="Calibri"/>
                <a:cs typeface="Calibri"/>
                <a:sym typeface="Calibri"/>
              </a:rPr>
              <a:t>目的：在給定的晶片和模組資訊下，建構一個固定輪廓的floorplanning，並決定soft modules的所有形狀和位置</a:t>
            </a:r>
            <a:endParaRPr sz="2400">
              <a:latin typeface="Calibri"/>
              <a:ea typeface="Calibri"/>
              <a:cs typeface="Calibri"/>
              <a:sym typeface="Calibri"/>
            </a:endParaRPr>
          </a:p>
          <a:p>
            <a:pPr marL="228600" lvl="0" indent="-228600" algn="l" rtl="0">
              <a:lnSpc>
                <a:spcPct val="150000"/>
              </a:lnSpc>
              <a:spcBef>
                <a:spcPts val="1000"/>
              </a:spcBef>
              <a:spcAft>
                <a:spcPts val="0"/>
              </a:spcAft>
              <a:buClr>
                <a:schemeClr val="dk1"/>
              </a:buClr>
              <a:buSzPts val="2400"/>
              <a:buChar char="•"/>
            </a:pPr>
            <a:r>
              <a:rPr lang="en-US" sz="2400">
                <a:latin typeface="Calibri"/>
                <a:ea typeface="Calibri"/>
                <a:cs typeface="Calibri"/>
                <a:sym typeface="Calibri"/>
              </a:rPr>
              <a:t>目標：優化total half-perimeter wirelength(HPWL)</a:t>
            </a:r>
            <a:endParaRPr/>
          </a:p>
          <a:p>
            <a:pPr marL="228600" lvl="0" indent="-228600" algn="l" rtl="0">
              <a:lnSpc>
                <a:spcPct val="150000"/>
              </a:lnSpc>
              <a:spcBef>
                <a:spcPts val="1000"/>
              </a:spcBef>
              <a:spcAft>
                <a:spcPts val="0"/>
              </a:spcAft>
              <a:buClr>
                <a:schemeClr val="dk1"/>
              </a:buClr>
              <a:buSzPts val="2400"/>
              <a:buChar char="•"/>
            </a:pPr>
            <a:r>
              <a:rPr lang="en-US" sz="2400">
                <a:latin typeface="Calibri"/>
                <a:ea typeface="Calibri"/>
                <a:cs typeface="Calibri"/>
                <a:sym typeface="Calibri"/>
              </a:rPr>
              <a:t>限制：soft modules的外形限制和位置限制</a:t>
            </a:r>
            <a:endParaRPr sz="2400">
              <a:latin typeface="Calibri"/>
              <a:ea typeface="Calibri"/>
              <a:cs typeface="Calibri"/>
              <a:sym typeface="Calibri"/>
            </a:endParaRPr>
          </a:p>
          <a:p>
            <a:pPr marL="228600" lvl="1" indent="-228600" algn="l" rtl="0">
              <a:lnSpc>
                <a:spcPct val="150000"/>
              </a:lnSpc>
              <a:spcBef>
                <a:spcPts val="1000"/>
              </a:spcBef>
              <a:spcAft>
                <a:spcPts val="0"/>
              </a:spcAft>
              <a:buClr>
                <a:schemeClr val="lt1"/>
              </a:buClr>
              <a:buSzPts val="2400"/>
              <a:buChar char="•"/>
            </a:pPr>
            <a:r>
              <a:rPr lang="en-US">
                <a:solidFill>
                  <a:schemeClr val="lt1"/>
                </a:solidFill>
                <a:latin typeface="Calibri"/>
                <a:ea typeface="Calibri"/>
                <a:cs typeface="Calibri"/>
                <a:sym typeface="Calibri"/>
              </a:rPr>
              <a:t>限制：</a:t>
            </a:r>
            <a:r>
              <a:rPr lang="en-US">
                <a:latin typeface="Calibri"/>
                <a:ea typeface="Calibri"/>
                <a:cs typeface="Calibri"/>
                <a:sym typeface="Calibri"/>
              </a:rPr>
              <a:t>fixed-outline和fixed-modules的限制        </a:t>
            </a:r>
            <a:endParaRPr/>
          </a:p>
        </p:txBody>
      </p:sp>
      <p:sp>
        <p:nvSpPr>
          <p:cNvPr id="115" name="Google Shape;1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Idea Modification</a:t>
            </a:r>
            <a:endParaRPr dirty="0"/>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Data Structure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a:buClr>
                <a:schemeClr val="bg1">
                  <a:lumMod val="75000"/>
                </a:schemeClr>
              </a:buClr>
              <a:buSzPts val="2800"/>
            </a:pPr>
            <a:r>
              <a:rPr lang="en-US" altLang="zh-TW" dirty="0">
                <a:solidFill>
                  <a:schemeClr val="bg1">
                    <a:lumMod val="75000"/>
                  </a:schemeClr>
                </a:solidFill>
                <a:ea typeface="Calibri"/>
                <a:cs typeface="Calibri"/>
                <a:sym typeface="Calibri"/>
              </a:rPr>
              <a:t>Conclusion &amp; Future improvement</a:t>
            </a:r>
            <a:r>
              <a:rPr lang="en-US" dirty="0">
                <a:solidFill>
                  <a:schemeClr val="bg1">
                    <a:lumMod val="75000"/>
                  </a:schemeClr>
                </a:solidFill>
                <a:latin typeface="Calibri"/>
                <a:ea typeface="Calibri"/>
                <a:cs typeface="Calibri"/>
                <a:sym typeface="Calibri"/>
              </a:rPr>
              <a:t>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14278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Idea Modification</a:t>
            </a:r>
            <a:endParaRPr>
              <a:latin typeface="Calibri"/>
              <a:ea typeface="Calibri"/>
              <a:cs typeface="Calibri"/>
              <a:sym typeface="Calibri"/>
            </a:endParaRPr>
          </a:p>
        </p:txBody>
      </p:sp>
      <p:sp>
        <p:nvSpPr>
          <p:cNvPr id="130" name="Google Shape;130;p6"/>
          <p:cNvSpPr txBox="1">
            <a:spLocks noGrp="1"/>
          </p:cNvSpPr>
          <p:nvPr>
            <p:ph type="body" idx="1"/>
          </p:nvPr>
        </p:nvSpPr>
        <p:spPr>
          <a:xfrm>
            <a:off x="838200" y="1825625"/>
            <a:ext cx="1087483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sz="2400" dirty="0">
                <a:ea typeface="Calibri"/>
                <a:cs typeface="Calibri"/>
                <a:sym typeface="Calibri"/>
              </a:rPr>
              <a:t>Slack-based SA algorithm with sequence pair representation</a:t>
            </a:r>
            <a:endParaRPr sz="2400" dirty="0"/>
          </a:p>
          <a:p>
            <a:pPr marL="228600" lvl="0" indent="-228600" algn="l" rtl="0">
              <a:lnSpc>
                <a:spcPct val="150000"/>
              </a:lnSpc>
              <a:spcBef>
                <a:spcPts val="1000"/>
              </a:spcBef>
              <a:spcAft>
                <a:spcPts val="0"/>
              </a:spcAft>
              <a:buClr>
                <a:schemeClr val="dk1"/>
              </a:buClr>
              <a:buSzPts val="2800"/>
              <a:buChar char="•"/>
            </a:pPr>
            <a:r>
              <a:rPr lang="en-US" sz="2400" dirty="0" err="1">
                <a:ea typeface="Calibri"/>
                <a:cs typeface="Calibri"/>
                <a:sym typeface="Calibri"/>
              </a:rPr>
              <a:t>無法有效處理fixed-module限制</a:t>
            </a:r>
            <a:endParaRPr lang="en-US" sz="2400" dirty="0">
              <a:ea typeface="Calibri"/>
              <a:cs typeface="Calibri"/>
              <a:sym typeface="Calibri"/>
            </a:endParaRPr>
          </a:p>
          <a:p>
            <a:pPr marL="228600" lvl="0" indent="-228600" algn="l" rtl="0">
              <a:lnSpc>
                <a:spcPct val="150000"/>
              </a:lnSpc>
              <a:spcBef>
                <a:spcPts val="1000"/>
              </a:spcBef>
              <a:spcAft>
                <a:spcPts val="0"/>
              </a:spcAft>
              <a:buClr>
                <a:schemeClr val="dk1"/>
              </a:buClr>
              <a:buSzPts val="2800"/>
              <a:buChar char="•"/>
            </a:pPr>
            <a:r>
              <a:rPr lang="zh-TW" altLang="en-US" sz="2400" dirty="0">
                <a:ea typeface="Calibri"/>
                <a:cs typeface="Calibri"/>
                <a:sym typeface="Calibri"/>
              </a:rPr>
              <a:t>無法處理</a:t>
            </a:r>
            <a:r>
              <a:rPr lang="en-US" altLang="zh-TW" sz="2400" dirty="0">
                <a:ea typeface="Calibri"/>
                <a:cs typeface="Calibri"/>
                <a:sym typeface="Calibri"/>
              </a:rPr>
              <a:t>overlapping</a:t>
            </a:r>
            <a:r>
              <a:rPr lang="zh-TW" altLang="en-US" sz="2400" dirty="0">
                <a:ea typeface="Calibri"/>
                <a:cs typeface="Calibri"/>
                <a:sym typeface="Calibri"/>
              </a:rPr>
              <a:t>的問題</a:t>
            </a:r>
            <a:endParaRPr sz="2400" dirty="0">
              <a:ea typeface="Calibri"/>
              <a:cs typeface="Calibri"/>
              <a:sym typeface="Calibri"/>
            </a:endParaRPr>
          </a:p>
          <a:p>
            <a:pPr marL="0" indent="0" algn="just">
              <a:lnSpc>
                <a:spcPct val="150000"/>
              </a:lnSpc>
              <a:buClr>
                <a:schemeClr val="dk1"/>
              </a:buClr>
              <a:buSzPts val="2800"/>
              <a:buNone/>
            </a:pPr>
            <a:r>
              <a:rPr lang="en-US" altLang="zh-TW" sz="2400" dirty="0"/>
              <a:t>[1]</a:t>
            </a:r>
            <a:r>
              <a:rPr lang="zh-TW" altLang="en-US" sz="2400" dirty="0"/>
              <a:t> </a:t>
            </a:r>
            <a:r>
              <a:rPr lang="en-US" altLang="zh-TW" sz="2400" dirty="0"/>
              <a:t>S. N. </a:t>
            </a:r>
            <a:r>
              <a:rPr lang="en-US" altLang="zh-TW" sz="2400" dirty="0" err="1"/>
              <a:t>Adya</a:t>
            </a:r>
            <a:r>
              <a:rPr lang="en-US" altLang="zh-TW" sz="2400" dirty="0"/>
              <a:t> and I. L. Markov, “Fixed-outline </a:t>
            </a:r>
            <a:r>
              <a:rPr lang="en-US" altLang="zh-TW" sz="2400" dirty="0" err="1"/>
              <a:t>floorplanning</a:t>
            </a:r>
            <a:r>
              <a:rPr lang="en-US" altLang="zh-TW" sz="2400" dirty="0"/>
              <a:t>: enabling hierarchical design,” IEEE Trans. on Very Large Scale Integration Systems, 11(6), pp. 1120–1135, December 2003</a:t>
            </a:r>
            <a:endParaRPr lang="en-US" sz="2400" dirty="0"/>
          </a:p>
          <a:p>
            <a:pPr marL="0" lvl="0" indent="0" algn="just" rtl="0">
              <a:lnSpc>
                <a:spcPct val="150000"/>
              </a:lnSpc>
              <a:spcBef>
                <a:spcPts val="1000"/>
              </a:spcBef>
              <a:spcAft>
                <a:spcPts val="0"/>
              </a:spcAft>
              <a:buClr>
                <a:schemeClr val="dk1"/>
              </a:buClr>
              <a:buSzPts val="2800"/>
              <a:buNone/>
            </a:pPr>
            <a:r>
              <a:rPr lang="en-US" altLang="zh-TW" sz="2400" dirty="0"/>
              <a:t>[2]</a:t>
            </a:r>
            <a:r>
              <a:rPr lang="zh-TW" altLang="en-US" sz="2400" dirty="0"/>
              <a:t> </a:t>
            </a:r>
            <a:r>
              <a:rPr lang="en-US" sz="2400" dirty="0"/>
              <a:t>H. Murata and E. S. </a:t>
            </a:r>
            <a:r>
              <a:rPr lang="en-US" sz="2400" dirty="0" err="1"/>
              <a:t>Kuh</a:t>
            </a:r>
            <a:r>
              <a:rPr lang="en-US" sz="2400" dirty="0"/>
              <a:t>, “Sequence-pair based placement methods for hard/soft/pre-placed modules,” in Proc. ISPD 1998, pp. 167–172.</a:t>
            </a:r>
            <a:endParaRPr sz="2400" dirty="0">
              <a:ea typeface="Calibri"/>
              <a:cs typeface="Calibri"/>
              <a:sym typeface="Calibri"/>
            </a:endParaRPr>
          </a:p>
        </p:txBody>
      </p:sp>
      <p:sp>
        <p:nvSpPr>
          <p:cNvPr id="131" name="Google Shape;13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Outline</a:t>
            </a:r>
            <a:endParaRPr>
              <a:latin typeface="Calibri"/>
              <a:ea typeface="Calibri"/>
              <a:cs typeface="Calibri"/>
              <a:sym typeface="Calibri"/>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Problem Formulation </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Idea Modification</a:t>
            </a:r>
            <a:endParaRPr dirty="0">
              <a:solidFill>
                <a:schemeClr val="bg1">
                  <a:lumMod val="75000"/>
                </a:schemeClr>
              </a:solidFill>
            </a:endParaRPr>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Data Structure </a:t>
            </a:r>
            <a:endParaRPr dirty="0"/>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Algorithm</a:t>
            </a:r>
          </a:p>
          <a:p>
            <a:pPr marL="228600" lvl="0" indent="-228600" algn="l" rtl="0">
              <a:lnSpc>
                <a:spcPct val="90000"/>
              </a:lnSpc>
              <a:spcBef>
                <a:spcPts val="1000"/>
              </a:spcBef>
              <a:spcAft>
                <a:spcPts val="0"/>
              </a:spcAft>
              <a:buClr>
                <a:schemeClr val="bg1">
                  <a:lumMod val="75000"/>
                </a:schemeClr>
              </a:buClr>
              <a:buSzPts val="2800"/>
              <a:buChar char="•"/>
            </a:pPr>
            <a:r>
              <a:rPr lang="en-US" altLang="zh-TW" dirty="0">
                <a:solidFill>
                  <a:schemeClr val="bg1">
                    <a:lumMod val="75000"/>
                  </a:schemeClr>
                </a:solidFill>
                <a:latin typeface="Calibri"/>
                <a:ea typeface="Calibri"/>
                <a:cs typeface="Calibri"/>
                <a:sym typeface="Calibri"/>
              </a:rPr>
              <a:t>Example</a:t>
            </a:r>
            <a:endParaRPr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Final Results</a:t>
            </a:r>
            <a:endParaRPr dirty="0">
              <a:solidFill>
                <a:schemeClr val="bg1">
                  <a:lumMod val="75000"/>
                </a:schemeClr>
              </a:solidFill>
            </a:endParaRPr>
          </a:p>
          <a:p>
            <a:pPr lvl="0">
              <a:buClr>
                <a:schemeClr val="bg1">
                  <a:lumMod val="75000"/>
                </a:schemeClr>
              </a:buClr>
              <a:buSzPts val="2800"/>
            </a:pPr>
            <a:r>
              <a:rPr lang="en-US" altLang="zh-TW" dirty="0">
                <a:solidFill>
                  <a:schemeClr val="bg1">
                    <a:lumMod val="75000"/>
                  </a:schemeClr>
                </a:solidFill>
                <a:ea typeface="Calibri"/>
                <a:cs typeface="Calibri"/>
                <a:sym typeface="Calibri"/>
              </a:rPr>
              <a:t>Conclusion &amp; Future improvement</a:t>
            </a:r>
            <a:endParaRPr lang="en-US" altLang="zh-TW" dirty="0">
              <a:solidFill>
                <a:schemeClr val="bg1">
                  <a:lumMod val="75000"/>
                </a:schemeClr>
              </a:solidFill>
            </a:endParaRPr>
          </a:p>
          <a:p>
            <a:pPr marL="228600" lvl="0" indent="-228600" algn="l" rtl="0">
              <a:lnSpc>
                <a:spcPct val="90000"/>
              </a:lnSpc>
              <a:spcBef>
                <a:spcPts val="1000"/>
              </a:spcBef>
              <a:spcAft>
                <a:spcPts val="0"/>
              </a:spcAft>
              <a:buClr>
                <a:schemeClr val="bg1">
                  <a:lumMod val="75000"/>
                </a:schemeClr>
              </a:buClr>
              <a:buSzPts val="2800"/>
              <a:buChar char="•"/>
            </a:pPr>
            <a:r>
              <a:rPr lang="en-US" dirty="0">
                <a:solidFill>
                  <a:schemeClr val="bg1">
                    <a:lumMod val="75000"/>
                  </a:schemeClr>
                </a:solidFill>
                <a:latin typeface="Calibri"/>
                <a:ea typeface="Calibri"/>
                <a:cs typeface="Calibri"/>
                <a:sym typeface="Calibri"/>
              </a:rPr>
              <a:t>Alpha Submission</a:t>
            </a:r>
            <a:endParaRPr dirty="0">
              <a:solidFill>
                <a:schemeClr val="bg1">
                  <a:lumMod val="75000"/>
                </a:schemeClr>
              </a:solidFill>
              <a:latin typeface="Calibri"/>
              <a:ea typeface="Calibri"/>
              <a:cs typeface="Calibri"/>
              <a:sym typeface="Calibri"/>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00866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mn-lt"/>
              </a:rPr>
              <a:t>Data Structure</a:t>
            </a:r>
            <a:endParaRPr lang="zh-TW" altLang="en-US" dirty="0">
              <a:latin typeface="+mn-lt"/>
            </a:endParaRPr>
          </a:p>
        </p:txBody>
      </p:sp>
      <p:pic>
        <p:nvPicPr>
          <p:cNvPr id="8" name="內容版面配置區 7"/>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52860" b="68807"/>
          <a:stretch/>
        </p:blipFill>
        <p:spPr bwMode="auto">
          <a:xfrm>
            <a:off x="1328940" y="2294921"/>
            <a:ext cx="4289237" cy="3386637"/>
          </a:xfrm>
          <a:prstGeom prst="rect">
            <a:avLst/>
          </a:prstGeom>
          <a:noFill/>
          <a:extLst>
            <a:ext uri="{909E8E84-426E-40DD-AFC4-6F175D3DCCD1}">
              <a14:hiddenFill xmlns:a14="http://schemas.microsoft.com/office/drawing/2010/main">
                <a:solidFill>
                  <a:srgbClr val="FFFFFF"/>
                </a:solidFill>
              </a14:hiddenFill>
            </a:ext>
          </a:extLst>
        </p:spPr>
      </p:pic>
      <p:pic>
        <p:nvPicPr>
          <p:cNvPr id="10" name="內容版面配置區 7"/>
          <p:cNvPicPr>
            <a:picLocks noChangeAspect="1"/>
          </p:cNvPicPr>
          <p:nvPr/>
        </p:nvPicPr>
        <p:blipFill rotWithShape="1">
          <a:blip r:embed="rId3" cstate="print">
            <a:extLst>
              <a:ext uri="{28A0092B-C50C-407E-A947-70E740481C1C}">
                <a14:useLocalDpi xmlns:a14="http://schemas.microsoft.com/office/drawing/2010/main" val="0"/>
              </a:ext>
            </a:extLst>
          </a:blip>
          <a:srcRect l="-311" t="35797" r="52801" b="31940"/>
          <a:stretch/>
        </p:blipFill>
        <p:spPr bwMode="auto">
          <a:xfrm>
            <a:off x="6570604" y="2227618"/>
            <a:ext cx="4262513" cy="3453940"/>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9ECF879F-1F5C-4A6A-83CD-8BD90DCA3618}"/>
              </a:ext>
            </a:extLst>
          </p:cNvPr>
          <p:cNvSpPr>
            <a:spLocks noGrp="1"/>
          </p:cNvSpPr>
          <p:nvPr>
            <p:ph type="sldNum" sz="quarter" idx="12"/>
          </p:nvPr>
        </p:nvSpPr>
        <p:spPr/>
        <p:txBody>
          <a:bodyPr/>
          <a:lstStyle/>
          <a:p>
            <a:fld id="{5EBF9089-1DE3-4273-B180-6A5A1DF2E9E3}" type="slidenum">
              <a:rPr lang="zh-TW" altLang="en-US" smtClean="0"/>
              <a:t>7</a:t>
            </a:fld>
            <a:endParaRPr lang="zh-TW" altLang="en-US"/>
          </a:p>
        </p:txBody>
      </p:sp>
    </p:spTree>
    <p:extLst>
      <p:ext uri="{BB962C8B-B14F-4D97-AF65-F5344CB8AC3E}">
        <p14:creationId xmlns:p14="http://schemas.microsoft.com/office/powerpoint/2010/main" val="410697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 Structure</a:t>
            </a:r>
            <a:endParaRPr lang="zh-TW" altLang="en-US" dirty="0"/>
          </a:p>
        </p:txBody>
      </p:sp>
      <p:pic>
        <p:nvPicPr>
          <p:cNvPr id="4" name="內容版面配置區 7"/>
          <p:cNvPicPr>
            <a:picLocks noChangeAspect="1"/>
          </p:cNvPicPr>
          <p:nvPr/>
        </p:nvPicPr>
        <p:blipFill rotWithShape="1">
          <a:blip r:embed="rId3" cstate="print">
            <a:extLst>
              <a:ext uri="{28A0092B-C50C-407E-A947-70E740481C1C}">
                <a14:useLocalDpi xmlns:a14="http://schemas.microsoft.com/office/drawing/2010/main" val="0"/>
              </a:ext>
            </a:extLst>
          </a:blip>
          <a:srcRect l="52639" b="80604"/>
          <a:stretch/>
        </p:blipFill>
        <p:spPr bwMode="auto">
          <a:xfrm>
            <a:off x="6657474" y="2925596"/>
            <a:ext cx="4402594" cy="2151396"/>
          </a:xfrm>
          <a:prstGeom prst="rect">
            <a:avLst/>
          </a:prstGeom>
          <a:noFill/>
          <a:extLst>
            <a:ext uri="{909E8E84-426E-40DD-AFC4-6F175D3DCCD1}">
              <a14:hiddenFill xmlns:a14="http://schemas.microsoft.com/office/drawing/2010/main">
                <a:solidFill>
                  <a:srgbClr val="FFFFFF"/>
                </a:solidFill>
              </a14:hiddenFill>
            </a:ext>
          </a:extLst>
        </p:spPr>
      </p:pic>
      <p:pic>
        <p:nvPicPr>
          <p:cNvPr id="5" name="內容版面配置區 7"/>
          <p:cNvPicPr>
            <a:picLocks noChangeAspect="1"/>
          </p:cNvPicPr>
          <p:nvPr/>
        </p:nvPicPr>
        <p:blipFill rotWithShape="1">
          <a:blip r:embed="rId3" cstate="print">
            <a:extLst>
              <a:ext uri="{28A0092B-C50C-407E-A947-70E740481C1C}">
                <a14:useLocalDpi xmlns:a14="http://schemas.microsoft.com/office/drawing/2010/main" val="0"/>
              </a:ext>
            </a:extLst>
          </a:blip>
          <a:srcRect t="72300" r="52639"/>
          <a:stretch/>
        </p:blipFill>
        <p:spPr bwMode="auto">
          <a:xfrm>
            <a:off x="1296856" y="2350168"/>
            <a:ext cx="4505302" cy="3144253"/>
          </a:xfrm>
          <a:prstGeom prst="rect">
            <a:avLst/>
          </a:prstGeom>
          <a:noFill/>
          <a:extLst>
            <a:ext uri="{909E8E84-426E-40DD-AFC4-6F175D3DCCD1}">
              <a14:hiddenFill xmlns:a14="http://schemas.microsoft.com/office/drawing/2010/main">
                <a:solidFill>
                  <a:srgbClr val="FFFFFF"/>
                </a:solidFill>
              </a14:hiddenFill>
            </a:ext>
          </a:extLst>
        </p:spPr>
      </p:pic>
      <p:sp>
        <p:nvSpPr>
          <p:cNvPr id="6" name="投影片編號版面配置區 5">
            <a:extLst>
              <a:ext uri="{FF2B5EF4-FFF2-40B4-BE49-F238E27FC236}">
                <a16:creationId xmlns:a16="http://schemas.microsoft.com/office/drawing/2014/main" id="{32F1005A-DF6D-4330-936C-0B7857BA5173}"/>
              </a:ext>
            </a:extLst>
          </p:cNvPr>
          <p:cNvSpPr>
            <a:spLocks noGrp="1"/>
          </p:cNvSpPr>
          <p:nvPr>
            <p:ph type="sldNum" sz="quarter" idx="12"/>
          </p:nvPr>
        </p:nvSpPr>
        <p:spPr/>
        <p:txBody>
          <a:bodyPr/>
          <a:lstStyle/>
          <a:p>
            <a:fld id="{5EBF9089-1DE3-4273-B180-6A5A1DF2E9E3}" type="slidenum">
              <a:rPr lang="zh-TW" altLang="en-US" smtClean="0"/>
              <a:t>8</a:t>
            </a:fld>
            <a:endParaRPr lang="zh-TW" altLang="en-US"/>
          </a:p>
        </p:txBody>
      </p:sp>
    </p:spTree>
    <p:extLst>
      <p:ext uri="{BB962C8B-B14F-4D97-AF65-F5344CB8AC3E}">
        <p14:creationId xmlns:p14="http://schemas.microsoft.com/office/powerpoint/2010/main" val="10356572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3198</Words>
  <Application>Microsoft Office PowerPoint</Application>
  <PresentationFormat>寬螢幕</PresentationFormat>
  <Paragraphs>604</Paragraphs>
  <Slides>39</Slides>
  <Notes>39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微軟正黑體</vt:lpstr>
      <vt:lpstr>微軟正黑體</vt:lpstr>
      <vt:lpstr>新細明體</vt:lpstr>
      <vt:lpstr>標楷體</vt:lpstr>
      <vt:lpstr>Arial</vt:lpstr>
      <vt:lpstr>Calibri</vt:lpstr>
      <vt:lpstr>Times New Roman</vt:lpstr>
      <vt:lpstr>Office 佈景主題</vt:lpstr>
      <vt:lpstr>PowerPoint 簡報</vt:lpstr>
      <vt:lpstr>Outline</vt:lpstr>
      <vt:lpstr>Outline</vt:lpstr>
      <vt:lpstr>Problem Formulation</vt:lpstr>
      <vt:lpstr>Outline</vt:lpstr>
      <vt:lpstr>Idea Modification</vt:lpstr>
      <vt:lpstr>Outline</vt:lpstr>
      <vt:lpstr>Data Structure</vt:lpstr>
      <vt:lpstr>Data Structure</vt:lpstr>
      <vt:lpstr>Data Structure</vt:lpstr>
      <vt:lpstr>Outline</vt:lpstr>
      <vt:lpstr>Flow chart</vt:lpstr>
      <vt:lpstr>Flow chart</vt:lpstr>
      <vt:lpstr>Flow chart – solve()</vt:lpstr>
      <vt:lpstr>leftbottom()</vt:lpstr>
      <vt:lpstr>Flow chart – solve()</vt:lpstr>
      <vt:lpstr>Outline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Constraint – check_constraint()</vt:lpstr>
      <vt:lpstr>Constraint – check_constraint()</vt:lpstr>
      <vt:lpstr>Outline</vt:lpstr>
      <vt:lpstr>Final Results</vt:lpstr>
      <vt:lpstr>Outline</vt:lpstr>
      <vt:lpstr>Conclusion &amp; Future improvement </vt:lpstr>
      <vt:lpstr>Outline</vt:lpstr>
      <vt:lpstr>Alpha submission</vt:lpstr>
      <vt:lpstr>Reference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品賢 李</dc:creator>
  <cp:lastModifiedBy>陳威呈 (108501554)</cp:lastModifiedBy>
  <cp:revision>119</cp:revision>
  <dcterms:created xsi:type="dcterms:W3CDTF">2023-06-15T03:33:16Z</dcterms:created>
  <dcterms:modified xsi:type="dcterms:W3CDTF">2023-06-19T10:16:14Z</dcterms:modified>
</cp:coreProperties>
</file>