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C19F36D-A169-407C-B17C-35FDB8583BA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D08994-9582-4C1D-A3C6-A29E0705E07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BCD347-5E7E-4DFD-B318-645D836FD3A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Photo credit: https://theleancoder.wordpress.com/2015/10/11/the-four-pillars-of-object-oriented-design/ 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5D1D62-68A9-46E1-8781-3B100C9721B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Photo credit: https://en.wikipedia.org/wiki/Encapsulation_(computer_programming)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D4927F-7B1B-47E5-90FC-719F3F8D481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Photo credit: 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AB58D15-7454-4A8D-B03A-7FB06384921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Photo credit: 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33C8AE-EE3A-4AB3-BC87-51078BC15D6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0A5C4E-9165-4B81-8043-1653B858828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Image credit: http://horstmann.com/sjsu/summer2012/unit9/diamond.png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34EB41-84CE-430C-9434-71D86C114DC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266D65E-3673-4563-B424-A2778A16D86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0b4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50b4c8"/>
          </a:solidFill>
          <a:ln w="12600">
            <a:noFill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57360" y="499680"/>
            <a:ext cx="10771920" cy="1657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03360" y="770400"/>
            <a:ext cx="10781640" cy="335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80000"/>
              </a:lnSpc>
            </a:pPr>
            <a:r>
              <a:rPr lang="en-US" sz="8800">
                <a:solidFill>
                  <a:srgbClr val="ffffff"/>
                </a:solidFill>
                <a:latin typeface="Calibri Light"/>
              </a:rPr>
              <a:t>OO Programming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667440" y="4206960"/>
            <a:ext cx="9227520" cy="164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 Light"/>
              </a:rPr>
              <a:t>The details of Java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Abstract class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676800" y="2011680"/>
            <a:ext cx="475812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</a:pPr>
            <a:r>
              <a:rPr b="1" lang="en-US" sz="24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: 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We want to reuse properties across many classes. The result does not exist in real life. Can we represent that abstraction in code?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Solution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: Abstract class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40280" y="1692360"/>
            <a:ext cx="6067440" cy="427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Dynamic Method dispatching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ff0000"/>
                </a:solidFill>
                <a:latin typeface="Calibri Light"/>
              </a:rPr>
              <a:t>Problem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: Want to create multiple enemies with the same interface but have different implementations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00b050"/>
                </a:solidFill>
                <a:latin typeface="Calibri Light"/>
              </a:rPr>
              <a:t>Solution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: Dynamic method Dispatching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See code example in the repo if you did not attend tutorial.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Runtime vs Compile time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When is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Compile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time? When is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Runtime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? What does it mean?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Mistakes happen when you are: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writing code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Compiling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Executing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Understanding where in the  </a:t>
            </a:r>
            <a:r>
              <a:rPr b="1" lang="en-US" sz="2400">
                <a:solidFill>
                  <a:srgbClr val="0070c0"/>
                </a:solidFill>
                <a:latin typeface="Calibri Light"/>
              </a:rPr>
              <a:t>cycle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the error happens helps </a:t>
            </a:r>
            <a:r>
              <a:rPr b="1" lang="en-US" sz="2400">
                <a:solidFill>
                  <a:srgbClr val="00b050"/>
                </a:solidFill>
                <a:latin typeface="Calibri Light"/>
              </a:rPr>
              <a:t>diagnose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the issue.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Is there an example?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Yes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, see the code on the  repo if you did not attend the tutorial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Concept Questions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Will an IDE catch compile time errors?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Will an IDE catch runtime errors?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Is there a difference between an abstract class and an interface?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Deliverables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676800" y="2011680"/>
            <a:ext cx="10752840" cy="424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Software Architecture Document due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References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Runtime vs compile time explanation: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https://www.youtube.com/watch?v=QmvmZqpthbc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Dynamic method dispatching: </a:t>
            </a:r>
            <a:r>
              <a:rPr lang="en-US" sz="2400" u="sng">
                <a:solidFill>
                  <a:srgbClr val="3b85de"/>
                </a:solidFill>
                <a:latin typeface="Calibri Light"/>
              </a:rPr>
              <a:t>https://www.youtube.com/watch?v=PK2mZ39AAzE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OO blog: https://theleancoder.wordpress.com/2015/10/11/the-four-pillars-of-object-oriented-design/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57360" y="499680"/>
            <a:ext cx="10771200" cy="165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OO Concepts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676800" y="2011680"/>
            <a:ext cx="10752120" cy="376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b="1" lang="en-US" sz="2400">
                <a:solidFill>
                  <a:srgbClr val="9900ff"/>
                </a:solidFill>
                <a:latin typeface="Calibri Light"/>
              </a:rPr>
              <a:t>Abstraction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b="1" lang="en-US" sz="2400">
                <a:solidFill>
                  <a:srgbClr val="009900"/>
                </a:solidFill>
                <a:latin typeface="Calibri Light"/>
              </a:rPr>
              <a:t>Encapsulation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b="1" lang="en-US" sz="2400">
                <a:solidFill>
                  <a:srgbClr val="cc0000"/>
                </a:solidFill>
                <a:latin typeface="Calibri Light"/>
              </a:rPr>
              <a:t>Inheritance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b="1" lang="en-US" sz="2400">
                <a:solidFill>
                  <a:srgbClr val="cc9900"/>
                </a:solidFill>
                <a:latin typeface="Calibri Light"/>
              </a:rPr>
              <a:t>Polymorphism</a:t>
            </a:r>
            <a:r>
              <a:rPr lang="en-US" sz="2400">
                <a:solidFill>
                  <a:srgbClr val="cc9900"/>
                </a:solidFill>
                <a:latin typeface="Calibri Light"/>
              </a:rPr>
              <a:t> and </a:t>
            </a:r>
            <a:r>
              <a:rPr b="1" lang="en-US" sz="2400">
                <a:solidFill>
                  <a:srgbClr val="004586"/>
                </a:solidFill>
                <a:latin typeface="Calibri Light"/>
              </a:rPr>
              <a:t>Dynamic Dispatching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b="1" lang="en-US" sz="2400">
                <a:solidFill>
                  <a:srgbClr val="004586"/>
                </a:solidFill>
                <a:latin typeface="Calibri Light"/>
              </a:rPr>
              <a:t>Runtime vs </a:t>
            </a:r>
            <a:r>
              <a:rPr b="1" lang="en-US" sz="2400">
                <a:solidFill>
                  <a:srgbClr val="ff3300"/>
                </a:solidFill>
                <a:latin typeface="Calibri Light"/>
              </a:rPr>
              <a:t>Compile</a:t>
            </a:r>
            <a:r>
              <a:rPr b="1" lang="en-US" sz="2400">
                <a:solidFill>
                  <a:srgbClr val="004586"/>
                </a:solidFill>
                <a:latin typeface="Calibri Light"/>
              </a:rPr>
              <a:t> Time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72600" y="5231520"/>
            <a:ext cx="8132400" cy="1544400"/>
          </a:xfrm>
          <a:prstGeom prst="rect">
            <a:avLst/>
          </a:prstGeom>
          <a:ln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Abstraction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676800" y="2011680"/>
            <a:ext cx="385668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00b050"/>
                </a:solidFill>
                <a:latin typeface="Calibri Light"/>
              </a:rPr>
              <a:t>Class</a:t>
            </a:r>
            <a:r>
              <a:rPr lang="en-US" sz="2400">
                <a:solidFill>
                  <a:srgbClr val="00b050"/>
                </a:solidFill>
                <a:latin typeface="Calibri Light"/>
              </a:rPr>
              <a:t> 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vs </a:t>
            </a:r>
            <a:r>
              <a:rPr b="1" lang="en-US" sz="2400">
                <a:solidFill>
                  <a:srgbClr val="0070c0"/>
                </a:solidFill>
                <a:latin typeface="Calibri Light"/>
              </a:rPr>
              <a:t>Instance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Creating </a:t>
            </a:r>
            <a:r>
              <a:rPr b="1" lang="en-US" sz="2400">
                <a:solidFill>
                  <a:srgbClr val="ffc000"/>
                </a:solidFill>
                <a:latin typeface="Calibri Light"/>
              </a:rPr>
              <a:t>abstractions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of concepts that we can re-use 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46320" y="1280160"/>
            <a:ext cx="7030800" cy="354816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5029200" y="4333680"/>
            <a:ext cx="9144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23" name="CustomShape 4"/>
          <p:cNvSpPr/>
          <p:nvPr/>
        </p:nvSpPr>
        <p:spPr>
          <a:xfrm>
            <a:off x="5029200" y="4333680"/>
            <a:ext cx="91440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24" name="CustomShape 5"/>
          <p:cNvSpPr/>
          <p:nvPr/>
        </p:nvSpPr>
        <p:spPr>
          <a:xfrm>
            <a:off x="10058400" y="4353120"/>
            <a:ext cx="914400" cy="310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Encapsulation (information Hiding)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676800" y="2011680"/>
            <a:ext cx="385668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Hiding parts of a program in order to create a </a:t>
            </a:r>
            <a:r>
              <a:rPr b="1" lang="en-US" sz="2400">
                <a:solidFill>
                  <a:srgbClr val="00b050"/>
                </a:solidFill>
                <a:latin typeface="Calibri Light"/>
              </a:rPr>
              <a:t>Standard </a:t>
            </a:r>
            <a:r>
              <a:rPr b="1" lang="en-US" sz="2400">
                <a:solidFill>
                  <a:srgbClr val="0070c0"/>
                </a:solidFill>
                <a:latin typeface="Calibri Light"/>
              </a:rPr>
              <a:t>Interface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75120" y="2377440"/>
            <a:ext cx="5914440" cy="269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Encapsulation (information Hiding)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676800" y="2011680"/>
            <a:ext cx="385668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r>
              <a:rPr lang="en-US" sz="2400">
                <a:latin typeface="Calibri Light"/>
              </a:rPr>
              <a:t>Who should have the </a:t>
            </a:r>
            <a:r>
              <a:rPr b="1" lang="en-US" sz="2400">
                <a:solidFill>
                  <a:srgbClr val="00cc00"/>
                </a:solidFill>
                <a:latin typeface="Calibri Light"/>
              </a:rPr>
              <a:t>price</a:t>
            </a:r>
            <a:r>
              <a:rPr lang="en-US" sz="2400">
                <a:solidFill>
                  <a:srgbClr val="00cc00"/>
                </a:solidFill>
                <a:latin typeface="Calibri Light"/>
              </a:rPr>
              <a:t> attributes?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29200" y="1533600"/>
            <a:ext cx="5304240" cy="505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Encapsulation (information Hiding)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676800" y="2011680"/>
            <a:ext cx="385668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r>
              <a:rPr lang="en-US" sz="2400">
                <a:latin typeface="Calibri Light"/>
              </a:rPr>
              <a:t>Who should have the </a:t>
            </a:r>
            <a:r>
              <a:rPr b="1" lang="en-US" sz="2400">
                <a:solidFill>
                  <a:srgbClr val="00cc00"/>
                </a:solidFill>
                <a:latin typeface="Calibri Light"/>
              </a:rPr>
              <a:t>price</a:t>
            </a:r>
            <a:r>
              <a:rPr lang="en-US" sz="2400">
                <a:solidFill>
                  <a:srgbClr val="00cc00"/>
                </a:solidFill>
                <a:latin typeface="Calibri Light"/>
              </a:rPr>
              <a:t> attributes?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00cc00"/>
                </a:solidFill>
                <a:latin typeface="Calibri Light"/>
              </a:rPr>
              <a:t>The information Expert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00720" y="1836720"/>
            <a:ext cx="7420320" cy="328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Inheritance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676800" y="2011680"/>
            <a:ext cx="385668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When to use: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Reusing </a:t>
            </a:r>
            <a:r>
              <a:rPr b="1" lang="en-US" sz="2400">
                <a:solidFill>
                  <a:srgbClr val="00b050"/>
                </a:solidFill>
                <a:latin typeface="Calibri Light"/>
              </a:rPr>
              <a:t>attributes</a:t>
            </a:r>
            <a:r>
              <a:rPr lang="en-US" sz="2400">
                <a:solidFill>
                  <a:srgbClr val="00b050"/>
                </a:solidFill>
                <a:latin typeface="Calibri Light"/>
              </a:rPr>
              <a:t> 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and </a:t>
            </a:r>
            <a:r>
              <a:rPr b="1" lang="en-US" sz="2400">
                <a:solidFill>
                  <a:srgbClr val="0070c0"/>
                </a:solidFill>
                <a:latin typeface="Calibri Light"/>
              </a:rPr>
              <a:t>Methods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Creating </a:t>
            </a:r>
            <a:r>
              <a:rPr b="1" lang="en-US" sz="2400">
                <a:solidFill>
                  <a:srgbClr val="ffc000"/>
                </a:solidFill>
                <a:latin typeface="Calibri Light"/>
              </a:rPr>
              <a:t>abstractions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of concepts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36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12400" y="1888200"/>
            <a:ext cx="7206120" cy="415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Inheritance Diamond Problem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How can we create a class that can be </a:t>
            </a:r>
            <a:r>
              <a:rPr b="1" lang="en-US" sz="2400">
                <a:solidFill>
                  <a:srgbClr val="ff0000"/>
                </a:solidFill>
                <a:latin typeface="Calibri Light"/>
              </a:rPr>
              <a:t>charged</a:t>
            </a: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and </a:t>
            </a:r>
            <a:r>
              <a:rPr b="1" lang="en-US" sz="2400">
                <a:solidFill>
                  <a:srgbClr val="00b050"/>
                </a:solidFill>
                <a:latin typeface="Calibri Light"/>
              </a:rPr>
              <a:t>paid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?</a:t>
            </a:r>
            <a:endParaRPr/>
          </a:p>
          <a:p>
            <a:pPr>
              <a:lnSpc>
                <a:spcPct val="85000"/>
              </a:lnSpc>
            </a:pPr>
            <a:endParaRPr/>
          </a:p>
          <a:p>
            <a:pPr>
              <a:lnSpc>
                <a:spcPct val="85000"/>
              </a:lnSpc>
              <a:buFont typeface="Arial"/>
              <a:buChar char=" "/>
            </a:pPr>
            <a:r>
              <a:rPr b="1" lang="en-US" sz="2400">
                <a:solidFill>
                  <a:srgbClr val="330099"/>
                </a:solidFill>
                <a:latin typeface="Calibri Light"/>
              </a:rPr>
              <a:t>Java</a:t>
            </a:r>
            <a:r>
              <a:rPr lang="en-US" sz="2400">
                <a:solidFill>
                  <a:srgbClr val="262626"/>
                </a:solidFill>
                <a:latin typeface="Calibri Light"/>
              </a:rPr>
              <a:t> will not allow this!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6969240" y="4635360"/>
            <a:ext cx="1179000" cy="36432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CustomShape 4"/>
          <p:cNvSpPr/>
          <p:nvPr/>
        </p:nvSpPr>
        <p:spPr>
          <a:xfrm>
            <a:off x="9988920" y="4649760"/>
            <a:ext cx="761400" cy="364320"/>
          </a:xfrm>
          <a:prstGeom prst="rect">
            <a:avLst/>
          </a:prstGeom>
          <a:noFill/>
          <a:ln>
            <a:noFill/>
          </a:ln>
        </p:spPr>
      </p:sp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31680" y="2743200"/>
            <a:ext cx="6181200" cy="38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57360" y="499680"/>
            <a:ext cx="10771920" cy="165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85000"/>
              </a:lnSpc>
            </a:pPr>
            <a:r>
              <a:rPr lang="en-US" sz="5400">
                <a:solidFill>
                  <a:srgbClr val="50b4c8"/>
                </a:solidFill>
                <a:latin typeface="Calibri Light"/>
              </a:rPr>
              <a:t>Interfaces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676800" y="2011680"/>
            <a:ext cx="10752840" cy="376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85000"/>
              </a:lnSpc>
              <a:buFont typeface="Arial"/>
              <a:buChar char=" "/>
            </a:pPr>
            <a:r>
              <a:rPr lang="en-US" sz="2400">
                <a:solidFill>
                  <a:srgbClr val="262626"/>
                </a:solidFill>
                <a:latin typeface="Calibri Light"/>
              </a:rPr>
              <a:t>Standardizing a method across multiple classes</a:t>
            </a:r>
            <a:endParaRPr/>
          </a:p>
          <a:p>
            <a:pPr>
              <a:lnSpc>
                <a:spcPct val="85000"/>
              </a:lnSpc>
            </a:pPr>
            <a:endParaRPr/>
          </a:p>
        </p:txBody>
      </p:sp>
      <p:pic>
        <p:nvPicPr>
          <p:cNvPr id="144" name="Picture 2" descr=""/>
          <p:cNvPicPr/>
          <p:nvPr/>
        </p:nvPicPr>
        <p:blipFill>
          <a:blip r:embed="rId1"/>
          <a:srcRect l="2043400" t="0" r="2944917" b="449647"/>
          <a:stretch>
            <a:fillRect/>
          </a:stretch>
        </p:blipFill>
        <p:spPr>
          <a:xfrm>
            <a:off x="5058360" y="864360"/>
            <a:ext cx="6811920" cy="57135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834640"/>
            <a:ext cx="7772400" cy="356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