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4"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75"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76"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77" name="PlaceHolder 5"/>
          <p:cNvSpPr>
            <a:spLocks noGrp="1"/>
          </p:cNvSpPr>
          <p:nvPr>
            <p:ph type="sldNum"/>
          </p:nvPr>
        </p:nvSpPr>
        <p:spPr>
          <a:xfrm>
            <a:off x="4399200" y="9555480"/>
            <a:ext cx="3372840" cy="502560"/>
          </a:xfrm>
          <a:prstGeom prst="rect">
            <a:avLst/>
          </a:prstGeom>
        </p:spPr>
        <p:txBody>
          <a:bodyPr lIns="0" rIns="0" tIns="0" bIns="0" anchor="b"/>
          <a:p>
            <a:pPr algn="r"/>
            <a:fld id="{75BAF71E-EE84-4160-A262-4C593998C460}"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5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9C74FE89-6386-4116-A0BC-7B071AE0AD8A}" type="slidenum">
              <a:rPr lang="en-US" sz="1200">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6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85D0973-60F4-4D14-94DB-730D0B6B4666}" type="slidenum">
              <a:rPr lang="en-US"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7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ECAC7F0-5DE2-4868-A078-AFB51D1CA744}"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7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3573C6BA-1C24-4A01-BE97-C5F4A0192CDC}"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7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37E72E6B-12BB-4689-A157-01AEA244CBB5}"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7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1D63249-FB4F-4D2C-BE76-65C664341A27}"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7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C2C18B26-96BF-42FF-8CB4-EE659F461EA1}" type="slidenum">
              <a:rPr lang="en-US" sz="1200">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8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2C30345F-7EEA-4225-A6EE-25323D18A94A}" type="slidenum">
              <a:rPr lang="en-US" sz="1200">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8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4C548BE4-3B30-4BFE-9EF8-015F9D57AA18}"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8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83487770-C9F6-4A37-89A9-94968CFE7018}" type="slidenum">
              <a:rPr lang="en-US" sz="1200">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8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BD45E741-6586-4A79-B0EE-5789B8FFD042}"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5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928EFCB2-DA20-4BB8-AE92-1C211A8C1A03}" type="slidenum">
              <a:rPr lang="en-US" sz="1200">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8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79C86ACF-F491-49D8-872C-545663681BFF}" type="slidenum">
              <a:rPr lang="en-US" sz="1200">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9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6984BE8A-A178-4D23-8823-EB9990AF1656}" type="slidenum">
              <a:rPr lang="en-US" sz="1200">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9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5A6C24D7-85B4-4268-94AD-350AC8508BF4}"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5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5484F004-9B16-44B8-8B8C-91854E23B969}"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5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864F856A-0232-4CCC-A296-DB8FF92C7E4F}"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59"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D476F7C6-8EF4-4DB8-897F-95C778576802}"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61"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4744A284-EA3D-4965-82E4-394B146A5E6B}"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63"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B6F159B6-8B50-428C-BD2C-C83D6A76C263}"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6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444A7D1E-F675-4A52-90E1-88309B62B16F}"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167"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67C702B2-EEAF-4B1D-8950-6F3E97634A0E}"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0"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1"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4"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5" name="" descr=""/>
          <p:cNvPicPr/>
          <p:nvPr/>
        </p:nvPicPr>
        <p:blipFill>
          <a:blip r:embed="rId2"/>
          <a:stretch>
            <a:fillRect/>
          </a:stretch>
        </p:blipFill>
        <p:spPr>
          <a:xfrm>
            <a:off x="3602880" y="1604520"/>
            <a:ext cx="4984920" cy="3977280"/>
          </a:xfrm>
          <a:prstGeom prst="rect">
            <a:avLst/>
          </a:prstGeom>
          <a:ln>
            <a:noFill/>
          </a:ln>
        </p:spPr>
      </p:pic>
      <p:pic>
        <p:nvPicPr>
          <p:cNvPr id="36"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0"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5"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0"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1"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5"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9"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1"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2"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7"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9"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0"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1" name="" descr=""/>
          <p:cNvPicPr/>
          <p:nvPr/>
        </p:nvPicPr>
        <p:blipFill>
          <a:blip r:embed="rId2"/>
          <a:stretch>
            <a:fillRect/>
          </a:stretch>
        </p:blipFill>
        <p:spPr>
          <a:xfrm>
            <a:off x="3602880" y="1604520"/>
            <a:ext cx="4984920" cy="3977280"/>
          </a:xfrm>
          <a:prstGeom prst="rect">
            <a:avLst/>
          </a:prstGeom>
          <a:ln>
            <a:noFill/>
          </a:ln>
        </p:spPr>
      </p:pic>
      <p:pic>
        <p:nvPicPr>
          <p:cNvPr id="72"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4"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5"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50b4c8"/>
        </a:solidFill>
      </p:bgPr>
    </p:bg>
    <p:spTree>
      <p:nvGrpSpPr>
        <p:cNvPr id="1" name=""/>
        <p:cNvGrpSpPr/>
        <p:nvPr/>
      </p:nvGrpSpPr>
      <p:grpSpPr>
        <a:xfrm>
          <a:off x="0" y="0"/>
          <a:ext cx="0" cy="0"/>
          <a:chOff x="0" y="0"/>
          <a:chExt cx="0" cy="0"/>
        </a:xfrm>
      </p:grpSpPr>
      <p:sp>
        <p:nvSpPr>
          <p:cNvPr id="0" name="CustomShape 1"/>
          <p:cNvSpPr/>
          <p:nvPr/>
        </p:nvSpPr>
        <p:spPr>
          <a:xfrm>
            <a:off x="0" y="0"/>
            <a:ext cx="12191400" cy="6857280"/>
          </a:xfrm>
          <a:prstGeom prst="rect">
            <a:avLst/>
          </a:prstGeom>
          <a:solidFill>
            <a:srgbClr val="50b4c8"/>
          </a:solidFill>
          <a:ln w="12600">
            <a:noFill/>
          </a:ln>
        </p:spPr>
      </p:sp>
      <p:sp>
        <p:nvSpPr>
          <p:cNvPr id="1" name="PlaceHolder 2"/>
          <p:cNvSpPr>
            <a:spLocks noGrp="1"/>
          </p:cNvSpPr>
          <p:nvPr>
            <p:ph type="title"/>
          </p:nvPr>
        </p:nvSpPr>
        <p:spPr>
          <a:xfrm>
            <a:off x="657360" y="499680"/>
            <a:ext cx="10771920" cy="1657800"/>
          </a:xfrm>
          <a:prstGeom prst="rect">
            <a:avLst/>
          </a:prstGeom>
        </p:spPr>
        <p:txBody>
          <a:bodyPr lIns="0" rIns="0" tIns="0" bIns="0" anchor="ctr"/>
          <a:p>
            <a:r>
              <a:rPr lang="en-US">
                <a:latin typeface="Arial"/>
              </a:rPr>
              <a:t>Click to edit the title text format</a:t>
            </a:r>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CustomShape 1"/>
          <p:cNvSpPr/>
          <p:nvPr/>
        </p:nvSpPr>
        <p:spPr>
          <a:xfrm>
            <a:off x="603360" y="770400"/>
            <a:ext cx="10781640" cy="3351960"/>
          </a:xfrm>
          <a:prstGeom prst="rect">
            <a:avLst/>
          </a:prstGeom>
          <a:noFill/>
          <a:ln>
            <a:noFill/>
          </a:ln>
        </p:spPr>
        <p:txBody>
          <a:bodyPr lIns="90000" rIns="90000" tIns="45000" bIns="45000" anchor="b"/>
          <a:p>
            <a:pPr>
              <a:lnSpc>
                <a:spcPct val="80000"/>
              </a:lnSpc>
            </a:pPr>
            <a:r>
              <a:rPr lang="en-US" sz="8800">
                <a:solidFill>
                  <a:srgbClr val="ffffff"/>
                </a:solidFill>
                <a:latin typeface="Calibri Light"/>
              </a:rPr>
              <a:t>OO Design Patterns</a:t>
            </a:r>
            <a:endParaRPr/>
          </a:p>
        </p:txBody>
      </p:sp>
      <p:sp>
        <p:nvSpPr>
          <p:cNvPr id="79" name="CustomShape 2"/>
          <p:cNvSpPr/>
          <p:nvPr/>
        </p:nvSpPr>
        <p:spPr>
          <a:xfrm>
            <a:off x="667440" y="4206960"/>
            <a:ext cx="9227520" cy="1645200"/>
          </a:xfrm>
          <a:prstGeom prst="rect">
            <a:avLst/>
          </a:prstGeom>
          <a:noFill/>
          <a:ln>
            <a:noFill/>
          </a:ln>
        </p:spPr>
        <p:txBody>
          <a:bodyPr lIns="90000" rIns="90000" tIns="45000" bIns="45000"/>
          <a:p>
            <a:pPr>
              <a:lnSpc>
                <a:spcPct val="100000"/>
              </a:lnSpc>
            </a:pPr>
            <a:r>
              <a:rPr lang="en-US" sz="3200">
                <a:solidFill>
                  <a:srgbClr val="ffffff"/>
                </a:solidFill>
                <a:latin typeface="Calibri Light"/>
              </a:rPr>
              <a:t>Coding Cleverly</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Warm UP</a:t>
            </a:r>
            <a:endParaRPr/>
          </a:p>
        </p:txBody>
      </p:sp>
      <p:sp>
        <p:nvSpPr>
          <p:cNvPr id="105"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06" name="Picture 2" descr=""/>
          <p:cNvPicPr/>
          <p:nvPr/>
        </p:nvPicPr>
        <p:blipFill>
          <a:blip r:embed="rId1"/>
          <a:stretch>
            <a:fillRect/>
          </a:stretch>
        </p:blipFill>
        <p:spPr>
          <a:xfrm>
            <a:off x="676800" y="1989360"/>
            <a:ext cx="9990360" cy="4182120"/>
          </a:xfrm>
          <a:prstGeom prst="rect">
            <a:avLst/>
          </a:prstGeom>
          <a:ln>
            <a:noFill/>
          </a:ln>
        </p:spPr>
      </p:pic>
      <p:sp>
        <p:nvSpPr>
          <p:cNvPr id="107" name="CustomShape 3"/>
          <p:cNvSpPr/>
          <p:nvPr/>
        </p:nvSpPr>
        <p:spPr>
          <a:xfrm>
            <a:off x="990720" y="5384880"/>
            <a:ext cx="3377520" cy="596160"/>
          </a:xfrm>
          <a:prstGeom prst="rect">
            <a:avLst/>
          </a:prstGeom>
          <a:noFill/>
          <a:ln w="12600">
            <a:solidFill>
              <a:srgbClr val="92d050"/>
            </a:solidFill>
            <a:round/>
          </a:ln>
        </p:spPr>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Warm UP</a:t>
            </a:r>
            <a:endParaRPr/>
          </a:p>
        </p:txBody>
      </p:sp>
      <p:sp>
        <p:nvSpPr>
          <p:cNvPr id="109"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10" name="Picture 4" descr=""/>
          <p:cNvPicPr/>
          <p:nvPr/>
        </p:nvPicPr>
        <p:blipFill>
          <a:blip r:embed="rId1"/>
          <a:stretch>
            <a:fillRect/>
          </a:stretch>
        </p:blipFill>
        <p:spPr>
          <a:xfrm>
            <a:off x="420480" y="2157840"/>
            <a:ext cx="11265480" cy="34005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Warm UP</a:t>
            </a:r>
            <a:endParaRPr/>
          </a:p>
        </p:txBody>
      </p:sp>
      <p:sp>
        <p:nvSpPr>
          <p:cNvPr id="112"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13" name="Picture 4" descr=""/>
          <p:cNvPicPr/>
          <p:nvPr/>
        </p:nvPicPr>
        <p:blipFill>
          <a:blip r:embed="rId1"/>
          <a:stretch>
            <a:fillRect/>
          </a:stretch>
        </p:blipFill>
        <p:spPr>
          <a:xfrm>
            <a:off x="420480" y="2157840"/>
            <a:ext cx="11265480" cy="3400560"/>
          </a:xfrm>
          <a:prstGeom prst="rect">
            <a:avLst/>
          </a:prstGeom>
          <a:ln>
            <a:noFill/>
          </a:ln>
        </p:spPr>
      </p:pic>
      <p:sp>
        <p:nvSpPr>
          <p:cNvPr id="114" name="CustomShape 3"/>
          <p:cNvSpPr/>
          <p:nvPr/>
        </p:nvSpPr>
        <p:spPr>
          <a:xfrm>
            <a:off x="860040" y="4339800"/>
            <a:ext cx="4704120" cy="596160"/>
          </a:xfrm>
          <a:prstGeom prst="rect">
            <a:avLst/>
          </a:prstGeom>
          <a:noFill/>
          <a:ln w="12600">
            <a:solidFill>
              <a:srgbClr val="92d050"/>
            </a:solidFill>
            <a:round/>
          </a:ln>
        </p:spPr>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Warm UP</a:t>
            </a:r>
            <a:endParaRPr/>
          </a:p>
        </p:txBody>
      </p:sp>
      <p:sp>
        <p:nvSpPr>
          <p:cNvPr id="116"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17" name="Picture 2" descr=""/>
          <p:cNvPicPr/>
          <p:nvPr/>
        </p:nvPicPr>
        <p:blipFill>
          <a:blip r:embed="rId1"/>
          <a:stretch>
            <a:fillRect/>
          </a:stretch>
        </p:blipFill>
        <p:spPr>
          <a:xfrm>
            <a:off x="657000" y="1899360"/>
            <a:ext cx="9439560" cy="2981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Warm UP</a:t>
            </a:r>
            <a:endParaRPr/>
          </a:p>
        </p:txBody>
      </p:sp>
      <p:sp>
        <p:nvSpPr>
          <p:cNvPr id="119"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20" name="Picture 2" descr=""/>
          <p:cNvPicPr/>
          <p:nvPr/>
        </p:nvPicPr>
        <p:blipFill>
          <a:blip r:embed="rId1"/>
          <a:stretch>
            <a:fillRect/>
          </a:stretch>
        </p:blipFill>
        <p:spPr>
          <a:xfrm>
            <a:off x="657000" y="1899360"/>
            <a:ext cx="9439560" cy="2981520"/>
          </a:xfrm>
          <a:prstGeom prst="rect">
            <a:avLst/>
          </a:prstGeom>
          <a:ln>
            <a:noFill/>
          </a:ln>
        </p:spPr>
      </p:pic>
      <p:sp>
        <p:nvSpPr>
          <p:cNvPr id="121" name="CustomShape 3"/>
          <p:cNvSpPr/>
          <p:nvPr/>
        </p:nvSpPr>
        <p:spPr>
          <a:xfrm>
            <a:off x="1202760" y="3221280"/>
            <a:ext cx="4704120" cy="596160"/>
          </a:xfrm>
          <a:prstGeom prst="rect">
            <a:avLst/>
          </a:prstGeom>
          <a:noFill/>
          <a:ln w="12600">
            <a:solidFill>
              <a:srgbClr val="92d050"/>
            </a:solidFill>
            <a:round/>
          </a:ln>
        </p:spPr>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Concept</a:t>
            </a:r>
            <a:endParaRPr/>
          </a:p>
        </p:txBody>
      </p:sp>
      <p:sp>
        <p:nvSpPr>
          <p:cNvPr id="123"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24" name="CustomShape 3"/>
          <p:cNvSpPr/>
          <p:nvPr/>
        </p:nvSpPr>
        <p:spPr>
          <a:xfrm>
            <a:off x="375480" y="2400480"/>
            <a:ext cx="9908640" cy="36432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does it mean to design for the interface versus design for the implementation?</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Concept</a:t>
            </a:r>
            <a:endParaRPr/>
          </a:p>
        </p:txBody>
      </p:sp>
      <p:sp>
        <p:nvSpPr>
          <p:cNvPr id="126"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27" name="CustomShape 3"/>
          <p:cNvSpPr/>
          <p:nvPr/>
        </p:nvSpPr>
        <p:spPr>
          <a:xfrm>
            <a:off x="375480" y="2400480"/>
            <a:ext cx="9908640" cy="36432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does it mean to design for the interface versus design for the implementation?</a:t>
            </a:r>
            <a:endParaRPr/>
          </a:p>
        </p:txBody>
      </p:sp>
      <p:sp>
        <p:nvSpPr>
          <p:cNvPr id="128" name="CustomShape 4"/>
          <p:cNvSpPr/>
          <p:nvPr/>
        </p:nvSpPr>
        <p:spPr>
          <a:xfrm>
            <a:off x="1320840" y="2850480"/>
            <a:ext cx="8305200" cy="3106800"/>
          </a:xfrm>
          <a:prstGeom prst="rect">
            <a:avLst/>
          </a:prstGeom>
          <a:noFill/>
          <a:ln>
            <a:noFill/>
          </a:ln>
        </p:spPr>
        <p:txBody>
          <a:bodyPr lIns="90000" rIns="90000" tIns="45000" bIns="45000"/>
          <a:p>
            <a:pPr>
              <a:lnSpc>
                <a:spcPct val="100000"/>
              </a:lnSpc>
            </a:pPr>
            <a:r>
              <a:rPr lang="en-US">
                <a:solidFill>
                  <a:srgbClr val="000000"/>
                </a:solidFill>
                <a:latin typeface="Calibri Light"/>
              </a:rPr>
              <a:t>Following this principle leads to code that exhibits loose coupling among classes. Examples of these benefits include: </a:t>
            </a:r>
            <a:endParaRPr/>
          </a:p>
          <a:p>
            <a:pPr>
              <a:lnSpc>
                <a:spcPct val="100000"/>
              </a:lnSpc>
              <a:buFont typeface="StarSymbol"/>
              <a:buAutoNum type="alphaLcParenR"/>
            </a:pPr>
            <a:r>
              <a:rPr lang="en-US">
                <a:solidFill>
                  <a:srgbClr val="000000"/>
                </a:solidFill>
                <a:latin typeface="Calibri Light"/>
              </a:rPr>
              <a:t>Better testability. Classes that are not under tests can be substituted with fakes that implement the same interface. I.e you could substitute AJAXLibrary with FakeAJAX if the class just expects anything that implements an interface RemoteCallLibrary.</a:t>
            </a:r>
            <a:endParaRPr/>
          </a:p>
          <a:p>
            <a:pPr>
              <a:lnSpc>
                <a:spcPct val="100000"/>
              </a:lnSpc>
            </a:pPr>
            <a:endParaRPr/>
          </a:p>
          <a:p>
            <a:pPr>
              <a:lnSpc>
                <a:spcPct val="100000"/>
              </a:lnSpc>
              <a:buFont typeface="StarSymbol"/>
              <a:buAutoNum type="alphaLcParenR"/>
            </a:pPr>
            <a:r>
              <a:rPr lang="en-US">
                <a:solidFill>
                  <a:srgbClr val="000000"/>
                </a:solidFill>
                <a:latin typeface="Calibri Light"/>
              </a:rPr>
              <a:t>Better code reuse. If you have a routine that can sort anything that implements Comparable interface, you can now sort almost anything pretty easily instead of writing sorts for every type of object.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Concept</a:t>
            </a:r>
            <a:endParaRPr/>
          </a:p>
        </p:txBody>
      </p:sp>
      <p:sp>
        <p:nvSpPr>
          <p:cNvPr id="130"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31" name="CustomShape 3"/>
          <p:cNvSpPr/>
          <p:nvPr/>
        </p:nvSpPr>
        <p:spPr>
          <a:xfrm>
            <a:off x="886680" y="2400480"/>
            <a:ext cx="4740480" cy="455760"/>
          </a:xfrm>
          <a:prstGeom prst="rect">
            <a:avLst/>
          </a:prstGeom>
          <a:noFill/>
          <a:ln>
            <a:noFill/>
          </a:ln>
        </p:spPr>
        <p:txBody>
          <a:bodyPr wrap="none" lIns="90000" rIns="90000" tIns="45000" bIns="45000"/>
          <a:p>
            <a:pPr>
              <a:lnSpc>
                <a:spcPct val="100000"/>
              </a:lnSpc>
            </a:pPr>
            <a:r>
              <a:rPr lang="en-US" sz="2400">
                <a:solidFill>
                  <a:srgbClr val="000000"/>
                </a:solidFill>
                <a:latin typeface="Calibri Light"/>
              </a:rPr>
              <a:t>When to use design patterns?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Concept</a:t>
            </a:r>
            <a:endParaRPr/>
          </a:p>
        </p:txBody>
      </p:sp>
      <p:sp>
        <p:nvSpPr>
          <p:cNvPr id="133"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34" name="CustomShape 3"/>
          <p:cNvSpPr/>
          <p:nvPr/>
        </p:nvSpPr>
        <p:spPr>
          <a:xfrm>
            <a:off x="709560" y="2400480"/>
            <a:ext cx="6671520" cy="36432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is the difference between architecture and design?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Concept</a:t>
            </a:r>
            <a:endParaRPr/>
          </a:p>
        </p:txBody>
      </p:sp>
      <p:sp>
        <p:nvSpPr>
          <p:cNvPr id="136"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sp>
        <p:nvSpPr>
          <p:cNvPr id="137" name="CustomShape 3"/>
          <p:cNvSpPr/>
          <p:nvPr/>
        </p:nvSpPr>
        <p:spPr>
          <a:xfrm>
            <a:off x="709560" y="2400480"/>
            <a:ext cx="6671520" cy="364320"/>
          </a:xfrm>
          <a:prstGeom prst="rect">
            <a:avLst/>
          </a:prstGeom>
          <a:noFill/>
          <a:ln>
            <a:noFill/>
          </a:ln>
        </p:spPr>
        <p:txBody>
          <a:bodyPr wrap="none" lIns="90000" rIns="90000" tIns="45000" bIns="45000"/>
          <a:p>
            <a:pPr>
              <a:lnSpc>
                <a:spcPct val="100000"/>
              </a:lnSpc>
            </a:pPr>
            <a:r>
              <a:rPr lang="en-US">
                <a:solidFill>
                  <a:srgbClr val="000000"/>
                </a:solidFill>
                <a:latin typeface="Calibri Light"/>
              </a:rPr>
              <a:t>What is the difference between architecture and design?</a:t>
            </a:r>
            <a:endParaRPr/>
          </a:p>
        </p:txBody>
      </p:sp>
      <p:sp>
        <p:nvSpPr>
          <p:cNvPr id="138" name="CustomShape 4"/>
          <p:cNvSpPr/>
          <p:nvPr/>
        </p:nvSpPr>
        <p:spPr>
          <a:xfrm>
            <a:off x="1320840" y="2887560"/>
            <a:ext cx="9740160" cy="2558160"/>
          </a:xfrm>
          <a:prstGeom prst="rect">
            <a:avLst/>
          </a:prstGeom>
          <a:noFill/>
          <a:ln>
            <a:noFill/>
          </a:ln>
        </p:spPr>
        <p:txBody>
          <a:bodyPr lIns="90000" rIns="90000" tIns="45000" bIns="45000"/>
          <a:p>
            <a:pPr>
              <a:lnSpc>
                <a:spcPct val="100000"/>
              </a:lnSpc>
            </a:pPr>
            <a:r>
              <a:rPr lang="en-US">
                <a:solidFill>
                  <a:srgbClr val="000000"/>
                </a:solidFill>
                <a:latin typeface="Calibri Light"/>
              </a:rPr>
              <a:t>Architectural styles: Broad approaches to solving problems (pipes &amp; filters, object-oriented, tiers, repository, etc.) that define which underlying tools are available to be used by patterns. These must be decided early, as they provide the general approach that is implemented.</a:t>
            </a:r>
            <a:endParaRPr/>
          </a:p>
          <a:p>
            <a:pPr>
              <a:lnSpc>
                <a:spcPct val="100000"/>
              </a:lnSpc>
            </a:pPr>
            <a:endParaRPr/>
          </a:p>
          <a:p>
            <a:pPr>
              <a:lnSpc>
                <a:spcPct val="100000"/>
              </a:lnSpc>
            </a:pPr>
            <a:r>
              <a:rPr lang="en-US">
                <a:solidFill>
                  <a:srgbClr val="000000"/>
                </a:solidFill>
                <a:latin typeface="Calibri Light"/>
              </a:rPr>
              <a:t>Basic design patterns: Refer to how the internals of a component are arranged in order to solve problems. These are decided on as the problem they solve arises. e.g. An iterator is introduced when an operation must be applied to every component of a data structure. </a:t>
            </a:r>
            <a:endParaRPr/>
          </a:p>
        </p:txBody>
      </p:sp>
      <p:sp>
        <p:nvSpPr>
          <p:cNvPr id="139" name="CustomShape 5"/>
          <p:cNvSpPr/>
          <p:nvPr/>
        </p:nvSpPr>
        <p:spPr>
          <a:xfrm>
            <a:off x="1320840" y="5190480"/>
            <a:ext cx="7746120" cy="638640"/>
          </a:xfrm>
          <a:prstGeom prst="rect">
            <a:avLst/>
          </a:prstGeom>
          <a:noFill/>
          <a:ln>
            <a:noFill/>
          </a:ln>
        </p:spPr>
        <p:txBody>
          <a:bodyPr lIns="90000" rIns="90000" tIns="45000" bIns="45000"/>
          <a:p>
            <a:pPr>
              <a:lnSpc>
                <a:spcPct val="100000"/>
              </a:lnSpc>
            </a:pPr>
            <a:r>
              <a:rPr lang="en-US">
                <a:solidFill>
                  <a:srgbClr val="000000"/>
                </a:solidFill>
                <a:latin typeface="Calibri Light"/>
              </a:rPr>
              <a:t>Design patterns specify a general solution schema for problems that is known to have certain desirable properties. </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Observer</a:t>
            </a:r>
            <a:endParaRPr/>
          </a:p>
        </p:txBody>
      </p:sp>
      <p:sp>
        <p:nvSpPr>
          <p:cNvPr id="81"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82" name="Picture 2" descr=""/>
          <p:cNvPicPr/>
          <p:nvPr/>
        </p:nvPicPr>
        <p:blipFill>
          <a:blip r:embed="rId1"/>
          <a:stretch>
            <a:fillRect/>
          </a:stretch>
        </p:blipFill>
        <p:spPr>
          <a:xfrm>
            <a:off x="1284840" y="1792440"/>
            <a:ext cx="9183600" cy="48175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Matching</a:t>
            </a:r>
            <a:endParaRPr/>
          </a:p>
        </p:txBody>
      </p:sp>
      <p:sp>
        <p:nvSpPr>
          <p:cNvPr id="141"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42" name="Picture 4" descr=""/>
          <p:cNvPicPr/>
          <p:nvPr/>
        </p:nvPicPr>
        <p:blipFill>
          <a:blip r:embed="rId1"/>
          <a:stretch>
            <a:fillRect/>
          </a:stretch>
        </p:blipFill>
        <p:spPr>
          <a:xfrm>
            <a:off x="3815640" y="169560"/>
            <a:ext cx="6964560" cy="66600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Matching</a:t>
            </a:r>
            <a:endParaRPr/>
          </a:p>
        </p:txBody>
      </p:sp>
      <p:sp>
        <p:nvSpPr>
          <p:cNvPr id="144"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45" name="Picture 2" descr=""/>
          <p:cNvPicPr/>
          <p:nvPr/>
        </p:nvPicPr>
        <p:blipFill>
          <a:blip r:embed="rId1"/>
          <a:stretch>
            <a:fillRect/>
          </a:stretch>
        </p:blipFill>
        <p:spPr>
          <a:xfrm>
            <a:off x="4384440" y="118800"/>
            <a:ext cx="6909120" cy="666000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Case Study</a:t>
            </a:r>
            <a:endParaRPr/>
          </a:p>
        </p:txBody>
      </p:sp>
      <p:sp>
        <p:nvSpPr>
          <p:cNvPr id="147" name="CustomShape 2"/>
          <p:cNvSpPr/>
          <p:nvPr/>
        </p:nvSpPr>
        <p:spPr>
          <a:xfrm>
            <a:off x="676800" y="2011680"/>
            <a:ext cx="10752840" cy="3765600"/>
          </a:xfrm>
          <a:prstGeom prst="rect">
            <a:avLst/>
          </a:prstGeom>
          <a:noFill/>
          <a:ln>
            <a:noFill/>
          </a:ln>
        </p:spPr>
        <p:txBody>
          <a:bodyPr lIns="90000" rIns="90000" tIns="45000" bIns="45000"/>
          <a:p>
            <a:pPr>
              <a:lnSpc>
                <a:spcPct val="100000"/>
              </a:lnSpc>
            </a:pPr>
            <a:r>
              <a:rPr lang="en-US" sz="2400">
                <a:solidFill>
                  <a:srgbClr val="262626"/>
                </a:solidFill>
                <a:latin typeface="Calibri Light"/>
              </a:rPr>
              <a:t>ParkingMontreal.com is a new system to track the availability of parking spots around the city of Montreal. This system will provide services both to the public, by helping them find nearby available parking spots, and to the City of Montreal parking attendants, by helping them locate parked cars whose meters have expired. Users who are registered with ParkingMontreal.com can also pay for their parking spot using their cellular phone. And, of course, the general public still has the option to pay for parking using the existing kiosk-based system.</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References</a:t>
            </a:r>
            <a:endParaRPr/>
          </a:p>
        </p:txBody>
      </p:sp>
      <p:sp>
        <p:nvSpPr>
          <p:cNvPr id="149" name="CustomShape 2"/>
          <p:cNvSpPr/>
          <p:nvPr/>
        </p:nvSpPr>
        <p:spPr>
          <a:xfrm>
            <a:off x="676800" y="2011680"/>
            <a:ext cx="10752840" cy="3765600"/>
          </a:xfrm>
          <a:prstGeom prst="rect">
            <a:avLst/>
          </a:prstGeom>
          <a:noFill/>
          <a:ln>
            <a:noFill/>
          </a:ln>
        </p:spPr>
        <p:txBody>
          <a:bodyPr lIns="90000" rIns="90000" tIns="45000" bIns="45000"/>
          <a:p>
            <a:pPr>
              <a:lnSpc>
                <a:spcPct val="100000"/>
              </a:lnSpc>
              <a:buFont typeface="Calibri Light"/>
              <a:buAutoNum type="arabicPeriod"/>
            </a:pPr>
            <a:r>
              <a:rPr lang="en-US" sz="2400" u="sng">
                <a:solidFill>
                  <a:srgbClr val="3b85de"/>
                </a:solidFill>
                <a:latin typeface="Calibri Light"/>
              </a:rPr>
              <a:t>http://www.tutorialspoint.com/design_pattern/design_pattern_overview.htm</a:t>
            </a:r>
            <a:endParaRPr/>
          </a:p>
          <a:p>
            <a:pPr>
              <a:lnSpc>
                <a:spcPct val="100000"/>
              </a:lnSpc>
              <a:buFont typeface="Calibri Light"/>
              <a:buAutoNum type="arabicPeriod"/>
            </a:pPr>
            <a:r>
              <a:rPr lang="en-US" sz="2400">
                <a:solidFill>
                  <a:srgbClr val="262626"/>
                </a:solidFill>
                <a:latin typeface="Calibri Light"/>
              </a:rPr>
              <a:t>Factory: </a:t>
            </a:r>
            <a:r>
              <a:rPr lang="en-US" sz="2400" u="sng">
                <a:solidFill>
                  <a:srgbClr val="3b85de"/>
                </a:solidFill>
                <a:latin typeface="Calibri Light"/>
              </a:rPr>
              <a:t>https://www.youtube.com/watch?v=ub0DXaeV6hA</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http://s3.amazonaws.com/docuum/attachments/2139/Old%20final%20winter%202008.pdf?1240434717</a:t>
            </a:r>
            <a:r>
              <a:rPr lang="en-US" sz="2400">
                <a:solidFill>
                  <a:srgbClr val="262626"/>
                </a:solidFill>
                <a:latin typeface="Calibri Light"/>
              </a:rPr>
              <a:t>  </a:t>
            </a:r>
            <a:endParaRPr/>
          </a:p>
          <a:p>
            <a:pPr>
              <a:lnSpc>
                <a:spcPct val="100000"/>
              </a:lnSpc>
              <a:buFont typeface="Calibri Light"/>
              <a:buAutoNum type="arabicPeriod"/>
            </a:pPr>
            <a:r>
              <a:rPr lang="en-US" sz="2400" u="sng">
                <a:solidFill>
                  <a:srgbClr val="3b85de"/>
                </a:solidFill>
                <a:latin typeface="Calibri Light"/>
              </a:rPr>
              <a:t>https://cs.uwaterloo.ca/~a78khan/cs446/additional-material/scribe/99-exams/1005-Final_exam-Solutions.pdf</a:t>
            </a:r>
            <a:r>
              <a:rPr lang="en-US" sz="2400">
                <a:solidFill>
                  <a:srgbClr val="262626"/>
                </a:solidFill>
                <a:latin typeface="Calibri Light"/>
              </a:rPr>
              <a:t> </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Strategy</a:t>
            </a:r>
            <a:endParaRPr/>
          </a:p>
        </p:txBody>
      </p:sp>
      <p:sp>
        <p:nvSpPr>
          <p:cNvPr id="84"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85" name="Picture 2" descr=""/>
          <p:cNvPicPr/>
          <p:nvPr/>
        </p:nvPicPr>
        <p:blipFill>
          <a:blip r:embed="rId1"/>
          <a:stretch>
            <a:fillRect/>
          </a:stretch>
        </p:blipFill>
        <p:spPr>
          <a:xfrm>
            <a:off x="657360" y="2157840"/>
            <a:ext cx="11081520" cy="3657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Factory</a:t>
            </a:r>
            <a:endParaRPr/>
          </a:p>
        </p:txBody>
      </p:sp>
      <p:pic>
        <p:nvPicPr>
          <p:cNvPr id="87" name="Content Placeholder 6" descr=""/>
          <p:cNvPicPr/>
          <p:nvPr/>
        </p:nvPicPr>
        <p:blipFill>
          <a:blip r:embed="rId1"/>
          <a:stretch>
            <a:fillRect/>
          </a:stretch>
        </p:blipFill>
        <p:spPr>
          <a:xfrm>
            <a:off x="2009160" y="2157840"/>
            <a:ext cx="8532360" cy="4699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658440" y="304560"/>
            <a:ext cx="10771560" cy="165708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Decorator Pattern</a:t>
            </a:r>
            <a:endParaRPr/>
          </a:p>
        </p:txBody>
      </p:sp>
      <p:pic>
        <p:nvPicPr>
          <p:cNvPr id="89" name="Content Placeholder 3" descr=""/>
          <p:cNvPicPr/>
          <p:nvPr/>
        </p:nvPicPr>
        <p:blipFill>
          <a:blip r:embed="rId1"/>
          <a:stretch>
            <a:fillRect/>
          </a:stretch>
        </p:blipFill>
        <p:spPr>
          <a:xfrm>
            <a:off x="2338200" y="1561320"/>
            <a:ext cx="7412040" cy="4748040"/>
          </a:xfrm>
          <a:prstGeom prst="rect">
            <a:avLst/>
          </a:prstGeom>
          <a:ln>
            <a:noFill/>
          </a:ln>
        </p:spPr>
      </p:pic>
      <p:sp>
        <p:nvSpPr>
          <p:cNvPr id="90" name="CustomShape 2"/>
          <p:cNvSpPr/>
          <p:nvPr/>
        </p:nvSpPr>
        <p:spPr>
          <a:xfrm>
            <a:off x="7956360" y="3462480"/>
            <a:ext cx="1096920" cy="639720"/>
          </a:xfrm>
          <a:prstGeom prst="rect">
            <a:avLst/>
          </a:prstGeom>
          <a:solidFill>
            <a:srgbClr val="ffffff"/>
          </a:solidFill>
          <a:ln>
            <a:solidFill>
              <a:srgbClr val="ffffff"/>
            </a:solidFill>
          </a:ln>
        </p:spPr>
      </p:sp>
      <p:sp>
        <p:nvSpPr>
          <p:cNvPr id="91" name="CustomShape 3"/>
          <p:cNvSpPr/>
          <p:nvPr/>
        </p:nvSpPr>
        <p:spPr>
          <a:xfrm>
            <a:off x="8230680" y="3919680"/>
            <a:ext cx="1096920" cy="1096920"/>
          </a:xfrm>
          <a:prstGeom prst="rect">
            <a:avLst/>
          </a:prstGeom>
          <a:solidFill>
            <a:srgbClr val="ffffff"/>
          </a:solidFill>
          <a:ln>
            <a:solidFill>
              <a:srgbClr val="ffffff"/>
            </a:solidFill>
          </a:ln>
        </p:spPr>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Adapter</a:t>
            </a:r>
            <a:endParaRPr/>
          </a:p>
        </p:txBody>
      </p:sp>
      <p:sp>
        <p:nvSpPr>
          <p:cNvPr id="93"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94" name="Picture 2" descr=""/>
          <p:cNvPicPr/>
          <p:nvPr/>
        </p:nvPicPr>
        <p:blipFill>
          <a:blip r:embed="rId1"/>
          <a:stretch>
            <a:fillRect/>
          </a:stretch>
        </p:blipFill>
        <p:spPr>
          <a:xfrm>
            <a:off x="995040" y="2157840"/>
            <a:ext cx="10102680" cy="32680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Singleton</a:t>
            </a:r>
            <a:endParaRPr/>
          </a:p>
        </p:txBody>
      </p:sp>
      <p:sp>
        <p:nvSpPr>
          <p:cNvPr id="96"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97" name="Picture 2" descr=""/>
          <p:cNvPicPr/>
          <p:nvPr/>
        </p:nvPicPr>
        <p:blipFill>
          <a:blip r:embed="rId1"/>
          <a:stretch>
            <a:fillRect/>
          </a:stretch>
        </p:blipFill>
        <p:spPr>
          <a:xfrm>
            <a:off x="2864520" y="1762560"/>
            <a:ext cx="6357240" cy="38142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Proxy</a:t>
            </a:r>
            <a:endParaRPr/>
          </a:p>
        </p:txBody>
      </p:sp>
      <p:sp>
        <p:nvSpPr>
          <p:cNvPr id="99"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00" name="Picture 2" descr=""/>
          <p:cNvPicPr/>
          <p:nvPr/>
        </p:nvPicPr>
        <p:blipFill>
          <a:blip r:embed="rId1"/>
          <a:stretch>
            <a:fillRect/>
          </a:stretch>
        </p:blipFill>
        <p:spPr>
          <a:xfrm>
            <a:off x="1649880" y="1833840"/>
            <a:ext cx="9504360" cy="46411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657360" y="499680"/>
            <a:ext cx="10771920" cy="1657440"/>
          </a:xfrm>
          <a:prstGeom prst="rect">
            <a:avLst/>
          </a:prstGeom>
          <a:noFill/>
          <a:ln>
            <a:noFill/>
          </a:ln>
        </p:spPr>
        <p:txBody>
          <a:bodyPr lIns="90000" rIns="90000" tIns="45000" bIns="45000" anchor="ctr"/>
          <a:p>
            <a:pPr>
              <a:lnSpc>
                <a:spcPct val="85000"/>
              </a:lnSpc>
            </a:pPr>
            <a:r>
              <a:rPr lang="en-US" sz="5400">
                <a:solidFill>
                  <a:srgbClr val="50b4c8"/>
                </a:solidFill>
                <a:latin typeface="Calibri Light"/>
              </a:rPr>
              <a:t>Warm UP</a:t>
            </a:r>
            <a:endParaRPr/>
          </a:p>
        </p:txBody>
      </p:sp>
      <p:sp>
        <p:nvSpPr>
          <p:cNvPr id="102" name="CustomShape 2"/>
          <p:cNvSpPr/>
          <p:nvPr/>
        </p:nvSpPr>
        <p:spPr>
          <a:xfrm>
            <a:off x="676800" y="2011680"/>
            <a:ext cx="10752840" cy="3765600"/>
          </a:xfrm>
          <a:prstGeom prst="rect">
            <a:avLst/>
          </a:prstGeom>
          <a:noFill/>
          <a:ln>
            <a:noFill/>
          </a:ln>
        </p:spPr>
        <p:txBody>
          <a:bodyPr lIns="90000" rIns="90000" tIns="45000" bIns="45000"/>
          <a:p>
            <a:pPr>
              <a:lnSpc>
                <a:spcPct val="100000"/>
              </a:lnSpc>
            </a:pPr>
            <a:endParaRPr/>
          </a:p>
          <a:p>
            <a:pPr>
              <a:lnSpc>
                <a:spcPct val="100000"/>
              </a:lnSpc>
            </a:pPr>
            <a:endParaRPr/>
          </a:p>
        </p:txBody>
      </p:sp>
      <p:pic>
        <p:nvPicPr>
          <p:cNvPr id="103" name="Picture 2" descr=""/>
          <p:cNvPicPr/>
          <p:nvPr/>
        </p:nvPicPr>
        <p:blipFill>
          <a:blip r:embed="rId1"/>
          <a:stretch>
            <a:fillRect/>
          </a:stretch>
        </p:blipFill>
        <p:spPr>
          <a:xfrm>
            <a:off x="676800" y="1989360"/>
            <a:ext cx="9990360" cy="41821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