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3.gif" ContentType="image/gif"/>
  <Override PartName="/ppt/media/image20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4.png" ContentType="image/png"/>
  <Override PartName="/ppt/media/image21.png" ContentType="image/png"/>
  <Override PartName="/ppt/media/image14.gif" ContentType="image/gif"/>
  <Override PartName="/ppt/media/image22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7.gif" ContentType="image/gif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6A758AF-2780-4190-B08C-D631C881769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6D5EE5A-1A52-493A-BA3D-5374EAEDC94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35BF931-A7B3-4C5A-AB0F-F700D9C33C1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538E8F5-C8C0-454F-AAC7-558E1423B8A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C215AD3-ABA9-4600-8EE8-B44F74F3B4C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BEE8E85-9634-4C29-A753-C63C91B7817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01AFC6A-916F-4441-B7F5-0ABB35F0546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8AADB58-B3AC-4C6A-B4C0-1128D295ABC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C17A20C-2665-41FB-8B36-057372A901E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AC532AB-095D-415F-92AF-276DE8A2344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622DA1C-288E-4AED-A83C-EBD2DC776B3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75973E2-A877-4120-8BEB-A45661E6C93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E1BA76B-E16B-47B7-92C4-D457B204EEA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9E41D88-B4D7-45C2-9C94-F3050CD5971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1DF43C6-1A16-44DE-93F8-CD93BAB3106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CC04A6A-B47D-436D-9628-88F133E47D9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049A4F0-D989-4673-972F-973C91F54B4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7665FDD-6291-4AE5-9B3D-B6D4E19C0DC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26291F9-1CCF-4164-A167-69235852771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61F9DFE-A2F0-4B55-877D-FAA26A7FBFD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508BED5-EFDD-4E55-985C-7C510E473FF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8CE88EE-E1FF-497D-A9E5-C289F304C34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A8CE2B6-2A7F-468C-AE89-88188B7A2E3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EFA56C9-7918-420D-8E16-42296CE2CC8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2005612-BDD1-4652-8D20-B9DCFEE48C3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3360" y="770400"/>
            <a:ext cx="10782000" cy="335232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50">
                <a:solidFill>
                  <a:srgbClr val="ffffff"/>
                </a:solidFill>
                <a:latin typeface="Calibri Light"/>
              </a:rPr>
              <a:t>2/21/16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EEC06832-C88D-4AAC-93E9-54B3B0A59500}" type="slidenum">
              <a:rPr lang="en-US" sz="10300">
                <a:solidFill>
                  <a:srgbClr val="ffffff"/>
                </a:solidFill>
                <a:latin typeface="Calibri Light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i="1" lang="en-US" sz="2000">
                <a:latin typeface="Calibr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 "/>
            </a:pPr>
            <a:r>
              <a:rPr i="1" lang="en-US" sz="2000">
                <a:solidFill>
                  <a:srgbClr val="262626"/>
                </a:solidFill>
                <a:latin typeface="Calibri Ligh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 "/>
            </a:pPr>
            <a:r>
              <a:rPr lang="en-US">
                <a:solidFill>
                  <a:srgbClr val="262626"/>
                </a:solidFill>
                <a:latin typeface="Calibri Ligh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 "/>
            </a:pPr>
            <a:r>
              <a:rPr lang="en-US">
                <a:solidFill>
                  <a:srgbClr val="262626"/>
                </a:solidFill>
                <a:latin typeface="Calibri Light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50">
                <a:solidFill>
                  <a:srgbClr val="000000"/>
                </a:solidFill>
                <a:latin typeface="Calibri Light"/>
              </a:rPr>
              <a:t>2/21/16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72E9BC5-6B1B-433C-8B79-9DA15A5DD454}" type="slidenum">
              <a:rPr lang="en-US" sz="10300">
                <a:solidFill>
                  <a:srgbClr val="50b4c8"/>
                </a:solidFill>
                <a:latin typeface="Calibri Ligh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20120" y="0"/>
            <a:ext cx="4571640" cy="685764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8261280" y="542160"/>
            <a:ext cx="3382920" cy="191988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62120" y="762120"/>
            <a:ext cx="6095520" cy="4571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 "/>
            </a:pPr>
            <a:r>
              <a:rPr lang="en-US" sz="2800">
                <a:solidFill>
                  <a:srgbClr val="262626"/>
                </a:solidFill>
                <a:latin typeface="Calibri Ligh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 "/>
            </a:pPr>
            <a:r>
              <a:rPr i="1" lang="en-US" sz="2400">
                <a:solidFill>
                  <a:srgbClr val="262626"/>
                </a:solidFill>
                <a:latin typeface="Calibri Ligh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 "/>
            </a:pPr>
            <a:r>
              <a:rPr lang="en-US" sz="2000">
                <a:solidFill>
                  <a:srgbClr val="262626"/>
                </a:solidFill>
                <a:latin typeface="Calibri Ligh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 "/>
            </a:pPr>
            <a:r>
              <a:rPr lang="en-US" sz="2000">
                <a:solidFill>
                  <a:srgbClr val="262626"/>
                </a:solidFill>
                <a:latin typeface="Calibri Light"/>
              </a:rPr>
              <a:t>Fifth level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276040" y="2511720"/>
            <a:ext cx="3398040" cy="31266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262626"/>
                </a:solidFill>
                <a:latin typeface="Calibr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262626"/>
                </a:solidFill>
                <a:latin typeface="Calibr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262626"/>
                </a:solidFill>
                <a:latin typeface="Calibr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262626"/>
                </a:solidFill>
                <a:latin typeface="Calibr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262626"/>
                </a:solidFill>
                <a:latin typeface="Calibr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262626"/>
                </a:solidFill>
                <a:latin typeface="Calibri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62626"/>
                </a:solidFill>
                <a:latin typeface="Calibri Light"/>
              </a:rPr>
              <a:t>Seventh Outline LevelClick to edit Master text styles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50">
                <a:solidFill>
                  <a:srgbClr val="000000"/>
                </a:solidFill>
                <a:latin typeface="Calibri Light"/>
              </a:rPr>
              <a:t>2/21/16</a:t>
            </a:r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PlaceHolder 7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18FB70DE-F4E8-43A0-B0CB-A3D4E64D5513}" type="slidenum">
              <a:rPr lang="en-US" sz="10300">
                <a:solidFill>
                  <a:srgbClr val="ffffff"/>
                </a:solidFill>
                <a:latin typeface="Calibri Ligh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03360" y="770400"/>
            <a:ext cx="10782000" cy="335232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OO Design Patterns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67440" y="4206960"/>
            <a:ext cx="9227880" cy="164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Coding Cleverly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Strategy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6320" y="1853640"/>
            <a:ext cx="8286480" cy="457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Strategy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0800" y="1940400"/>
            <a:ext cx="11413080" cy="430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Factory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How can we </a:t>
            </a:r>
            <a:r>
              <a:rPr b="1" lang="en-US" sz="3600">
                <a:solidFill>
                  <a:srgbClr val="00b050"/>
                </a:solidFill>
                <a:latin typeface="Calibri Light"/>
              </a:rPr>
              <a:t>create objects at runtime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without cluttering code with many if else statements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Factory</a:t>
            </a:r>
            <a:endParaRPr/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1200" y="1906560"/>
            <a:ext cx="6384600" cy="37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Factory</a:t>
            </a:r>
            <a:endParaRPr/>
          </a:p>
        </p:txBody>
      </p:sp>
      <p:pic>
        <p:nvPicPr>
          <p:cNvPr id="166" name="Content Placehold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9160" y="2157840"/>
            <a:ext cx="8532720" cy="46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Decorator Pattern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How can we add </a:t>
            </a:r>
            <a:r>
              <a:rPr b="1" lang="en-US" sz="3600">
                <a:solidFill>
                  <a:srgbClr val="00b050"/>
                </a:solidFill>
                <a:latin typeface="Calibri Light"/>
              </a:rPr>
              <a:t>functionality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to a class at </a:t>
            </a:r>
            <a:r>
              <a:rPr b="1" lang="en-US" sz="3600">
                <a:solidFill>
                  <a:srgbClr val="00b0f0"/>
                </a:solidFill>
                <a:latin typeface="Calibri Light"/>
              </a:rPr>
              <a:t>runtime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instead of using inheritance at compiletime?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Example: See Java inputstream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Decorator Pattern</a:t>
            </a:r>
            <a:endParaRPr/>
          </a:p>
        </p:txBody>
      </p:sp>
      <p:pic>
        <p:nvPicPr>
          <p:cNvPr id="170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80800" y="1681560"/>
            <a:ext cx="612504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Decorator Pattern</a:t>
            </a:r>
            <a:endParaRPr/>
          </a:p>
        </p:txBody>
      </p:sp>
      <p:pic>
        <p:nvPicPr>
          <p:cNvPr id="172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37120" y="1756440"/>
            <a:ext cx="7412760" cy="474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Adapter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How can we make an </a:t>
            </a:r>
            <a:r>
              <a:rPr b="1" lang="en-US" sz="3600">
                <a:solidFill>
                  <a:srgbClr val="ffc000"/>
                </a:solidFill>
                <a:latin typeface="Calibri Light"/>
              </a:rPr>
              <a:t>old piece of code 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(eg. code taken from the internet) function with our </a:t>
            </a:r>
            <a:r>
              <a:rPr b="1" lang="en-US" sz="3600">
                <a:solidFill>
                  <a:srgbClr val="00b0f0"/>
                </a:solidFill>
                <a:latin typeface="Calibri Light"/>
              </a:rPr>
              <a:t>current project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Adapter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7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69960" y="1298880"/>
            <a:ext cx="7422480" cy="532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Why design pattern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Design patterns make code :</a:t>
            </a:r>
            <a:endParaRPr/>
          </a:p>
          <a:p>
            <a:r>
              <a:rPr b="1" lang="en-US" sz="3600">
                <a:solidFill>
                  <a:srgbClr val="00b050"/>
                </a:solidFill>
                <a:latin typeface="Calibri Light"/>
              </a:rPr>
              <a:t>Reusable</a:t>
            </a:r>
            <a:endParaRPr/>
          </a:p>
          <a:p>
            <a:r>
              <a:rPr b="1" lang="en-US" sz="3600">
                <a:solidFill>
                  <a:srgbClr val="0070c0"/>
                </a:solidFill>
                <a:latin typeface="Calibri Light"/>
              </a:rPr>
              <a:t>Common</a:t>
            </a:r>
            <a:r>
              <a:rPr b="1" lang="en-US" sz="3600">
                <a:solidFill>
                  <a:srgbClr val="262626"/>
                </a:solidFill>
                <a:latin typeface="Calibri Light"/>
              </a:rPr>
              <a:t> 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building blocks most programmers know</a:t>
            </a:r>
            <a:endParaRPr/>
          </a:p>
          <a:p>
            <a:r>
              <a:rPr lang="en-US" sz="3600">
                <a:solidFill>
                  <a:srgbClr val="262626"/>
                </a:solidFill>
                <a:latin typeface="Calibri Light"/>
              </a:rPr>
              <a:t>Add </a:t>
            </a:r>
            <a:r>
              <a:rPr b="1" lang="en-US" sz="3600">
                <a:solidFill>
                  <a:srgbClr val="7030a0"/>
                </a:solidFill>
                <a:latin typeface="Calibri Light"/>
              </a:rPr>
              <a:t>functionality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in the simplest way</a:t>
            </a:r>
            <a:endParaRPr/>
          </a:p>
          <a:p>
            <a:endParaRPr/>
          </a:p>
          <a:p>
            <a:endParaRPr/>
          </a:p>
          <a:p>
            <a:r>
              <a:rPr b="1" lang="en-US" sz="2800" u="sng">
                <a:solidFill>
                  <a:srgbClr val="00b0f0"/>
                </a:solidFill>
                <a:latin typeface="Calibri Light"/>
              </a:rPr>
              <a:t>See Repository for code examples!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Adapter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5040" y="2157840"/>
            <a:ext cx="10103040" cy="326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Singleton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How can we make sure an object gets </a:t>
            </a:r>
            <a:r>
              <a:rPr b="1" lang="en-US" sz="3600">
                <a:solidFill>
                  <a:srgbClr val="00b0f0"/>
                </a:solidFill>
                <a:latin typeface="Calibri Light"/>
              </a:rPr>
              <a:t>created once 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only during the program.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Bonus: if its created once only, can all other classes know and use this object?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Singleton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64520" y="1762560"/>
            <a:ext cx="6357600" cy="381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Singleton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Steps: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Add a static instance of the class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Make constructor Private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Make a static getter method for the instance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Proxy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How can we hide complexity of a class?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Proxy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7560" y="2034360"/>
            <a:ext cx="7751880" cy="48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Proxy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9880" y="1833840"/>
            <a:ext cx="9504720" cy="464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u="sng">
                <a:solidFill>
                  <a:srgbClr val="3b85de"/>
                </a:solidFill>
                <a:latin typeface="Calibri Light"/>
              </a:rPr>
              <a:t>http://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www.tutorialspoint.com/design_pattern/design_pattern_overview.htm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Factory: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https://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www.youtube.com/watch?v=ub0DXaeV6hA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Types of Design patterns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 u="sng">
                <a:solidFill>
                  <a:srgbClr val="262626"/>
                </a:solidFill>
                <a:latin typeface="Calibri Light"/>
              </a:rPr>
              <a:t>Creational</a:t>
            </a:r>
            <a:endParaRPr/>
          </a:p>
          <a:p>
            <a:r>
              <a:rPr lang="en-US" sz="3200">
                <a:solidFill>
                  <a:srgbClr val="262626"/>
                </a:solidFill>
                <a:latin typeface="Calibri Light"/>
              </a:rPr>
              <a:t>Create objects but hide details of </a:t>
            </a:r>
            <a:r>
              <a:rPr b="1" lang="en-US" sz="3200">
                <a:solidFill>
                  <a:srgbClr val="00b050"/>
                </a:solidFill>
                <a:latin typeface="Calibri Light"/>
              </a:rPr>
              <a:t>constructors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u="sng">
                <a:solidFill>
                  <a:srgbClr val="262626"/>
                </a:solidFill>
                <a:latin typeface="Calibri Light"/>
              </a:rPr>
              <a:t>Structural</a:t>
            </a:r>
            <a:endParaRPr/>
          </a:p>
          <a:p>
            <a:r>
              <a:rPr lang="en-US" sz="3200">
                <a:solidFill>
                  <a:srgbClr val="262626"/>
                </a:solidFill>
                <a:latin typeface="Calibri Light"/>
              </a:rPr>
              <a:t>Concern </a:t>
            </a:r>
            <a:r>
              <a:rPr b="1" lang="en-US" sz="3200">
                <a:solidFill>
                  <a:srgbClr val="ffc000"/>
                </a:solidFill>
                <a:latin typeface="Calibri Light"/>
              </a:rPr>
              <a:t>composition</a:t>
            </a:r>
            <a:r>
              <a:rPr lang="en-US" sz="3200">
                <a:solidFill>
                  <a:srgbClr val="262626"/>
                </a:solidFill>
                <a:latin typeface="Calibri Light"/>
              </a:rPr>
              <a:t>, </a:t>
            </a:r>
            <a:r>
              <a:rPr b="1" lang="en-US" sz="3200">
                <a:solidFill>
                  <a:srgbClr val="ff0000"/>
                </a:solidFill>
                <a:latin typeface="Calibri Light"/>
              </a:rPr>
              <a:t>aggregation</a:t>
            </a:r>
            <a:r>
              <a:rPr lang="en-US" sz="3200">
                <a:solidFill>
                  <a:srgbClr val="262626"/>
                </a:solidFill>
                <a:latin typeface="Calibri Light"/>
              </a:rPr>
              <a:t>, </a:t>
            </a:r>
            <a:r>
              <a:rPr b="1" lang="en-US" sz="3200">
                <a:solidFill>
                  <a:srgbClr val="00b0f0"/>
                </a:solidFill>
                <a:latin typeface="Calibri Light"/>
              </a:rPr>
              <a:t>inheritance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u="sng">
                <a:solidFill>
                  <a:srgbClr val="262626"/>
                </a:solidFill>
                <a:latin typeface="Calibri Light"/>
              </a:rPr>
              <a:t>Behavioral</a:t>
            </a:r>
            <a:endParaRPr/>
          </a:p>
          <a:p>
            <a:r>
              <a:rPr lang="en-US" sz="3200">
                <a:solidFill>
                  <a:srgbClr val="262626"/>
                </a:solidFill>
                <a:latin typeface="Calibri Light"/>
              </a:rPr>
              <a:t>Concerning </a:t>
            </a:r>
            <a:r>
              <a:rPr b="1" lang="en-US" sz="3200">
                <a:solidFill>
                  <a:srgbClr val="7030a0"/>
                </a:solidFill>
                <a:latin typeface="Calibri Light"/>
              </a:rPr>
              <a:t>interfaces</a:t>
            </a:r>
            <a:r>
              <a:rPr lang="en-US" sz="3200">
                <a:solidFill>
                  <a:srgbClr val="262626"/>
                </a:solidFill>
                <a:latin typeface="Calibri Light"/>
              </a:rPr>
              <a:t> between objects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261280" y="542160"/>
            <a:ext cx="3382920" cy="191988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ffffff"/>
                </a:solidFill>
                <a:latin typeface="Calibri Light"/>
              </a:rPr>
              <a:t>Today’s Agenda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762120" y="762120"/>
            <a:ext cx="60955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Observer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Strategy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Factory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Decorator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Adapter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Singleton 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Proxy</a:t>
            </a: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8276040" y="2511720"/>
            <a:ext cx="3398040" cy="312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262626"/>
                </a:solidFill>
                <a:latin typeface="Calibri Light"/>
              </a:rPr>
              <a:t>Patterns we will cover</a:t>
            </a:r>
            <a:r>
              <a:rPr lang="en-US">
                <a:solidFill>
                  <a:srgbClr val="262626"/>
                </a:solidFill>
                <a:latin typeface="Calibri Light"/>
              </a:rPr>
              <a:t>	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Observer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There is a </a:t>
            </a:r>
            <a:r>
              <a:rPr b="1" lang="en-US" sz="3600">
                <a:solidFill>
                  <a:srgbClr val="00b0f0"/>
                </a:solidFill>
                <a:latin typeface="Calibri Light"/>
              </a:rPr>
              <a:t>one to many 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relationship where the many need to know information from the one. Is it </a:t>
            </a:r>
            <a:r>
              <a:rPr b="1" lang="en-US" sz="3600">
                <a:solidFill>
                  <a:srgbClr val="00b050"/>
                </a:solidFill>
                <a:latin typeface="Calibri Light"/>
              </a:rPr>
              <a:t>scalable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for many to be polling the one?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Example: Think of designing </a:t>
            </a:r>
            <a:r>
              <a:rPr b="1" lang="en-US" sz="3600">
                <a:solidFill>
                  <a:srgbClr val="7030a0"/>
                </a:solidFill>
                <a:latin typeface="Calibri Light"/>
              </a:rPr>
              <a:t>push notifications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on mobile phones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Observer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8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2280" y="2011680"/>
            <a:ext cx="6687720" cy="406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Observer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000" y="2244960"/>
            <a:ext cx="2773440" cy="3445560"/>
          </a:xfrm>
          <a:prstGeom prst="rect">
            <a:avLst/>
          </a:prstGeom>
          <a:ln>
            <a:noFill/>
          </a:ln>
        </p:spPr>
      </p:pic>
      <p:pic>
        <p:nvPicPr>
          <p:cNvPr id="142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20880" y="5152680"/>
            <a:ext cx="1698480" cy="1585440"/>
          </a:xfrm>
          <a:prstGeom prst="rect">
            <a:avLst/>
          </a:prstGeom>
          <a:ln>
            <a:noFill/>
          </a:ln>
        </p:spPr>
      </p:pic>
      <p:pic>
        <p:nvPicPr>
          <p:cNvPr id="143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052920" y="4192200"/>
            <a:ext cx="1698480" cy="1585440"/>
          </a:xfrm>
          <a:prstGeom prst="rect">
            <a:avLst/>
          </a:prstGeom>
          <a:ln>
            <a:noFill/>
          </a:ln>
        </p:spPr>
      </p:pic>
      <p:pic>
        <p:nvPicPr>
          <p:cNvPr id="144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43680" y="919080"/>
            <a:ext cx="1698480" cy="1585440"/>
          </a:xfrm>
          <a:prstGeom prst="rect">
            <a:avLst/>
          </a:prstGeom>
          <a:ln>
            <a:noFill/>
          </a:ln>
        </p:spPr>
      </p:pic>
      <p:pic>
        <p:nvPicPr>
          <p:cNvPr id="145" name="Picture 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130680" y="1408320"/>
            <a:ext cx="1698480" cy="158544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 flipH="1">
            <a:off x="4053600" y="2157840"/>
            <a:ext cx="1989000" cy="101700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len="med" type="triangle" w="med"/>
          </a:ln>
        </p:spPr>
      </p:sp>
      <p:sp>
        <p:nvSpPr>
          <p:cNvPr id="147" name="CustomShape 4"/>
          <p:cNvSpPr/>
          <p:nvPr/>
        </p:nvSpPr>
        <p:spPr>
          <a:xfrm flipH="1">
            <a:off x="4354200" y="2924640"/>
            <a:ext cx="4697640" cy="53424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len="med" type="triangle" w="med"/>
          </a:ln>
        </p:spPr>
      </p:sp>
      <p:sp>
        <p:nvSpPr>
          <p:cNvPr id="148" name="CustomShape 5"/>
          <p:cNvSpPr/>
          <p:nvPr/>
        </p:nvSpPr>
        <p:spPr>
          <a:xfrm flipH="1" flipV="1">
            <a:off x="4256640" y="3967920"/>
            <a:ext cx="5123880" cy="40464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len="med" type="triangle" w="med"/>
          </a:ln>
        </p:spPr>
      </p:sp>
      <p:sp>
        <p:nvSpPr>
          <p:cNvPr id="149" name="CustomShape 6"/>
          <p:cNvSpPr/>
          <p:nvPr/>
        </p:nvSpPr>
        <p:spPr>
          <a:xfrm flipH="1" flipV="1">
            <a:off x="4053600" y="4686480"/>
            <a:ext cx="2266200" cy="100332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len="med" type="triangle" w="med"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Observer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4840" y="1792440"/>
            <a:ext cx="9183960" cy="481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Strategy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The </a:t>
            </a:r>
            <a:r>
              <a:rPr b="1" lang="en-US" sz="3600">
                <a:solidFill>
                  <a:srgbClr val="7030a0"/>
                </a:solidFill>
                <a:latin typeface="Calibri Light"/>
              </a:rPr>
              <a:t>same</a:t>
            </a:r>
            <a:r>
              <a:rPr lang="en-US" sz="3600">
                <a:solidFill>
                  <a:srgbClr val="7030a0"/>
                </a:solidFill>
                <a:latin typeface="Calibri Light"/>
              </a:rPr>
              <a:t> </a:t>
            </a:r>
            <a:r>
              <a:rPr b="1" lang="en-US" sz="3600">
                <a:solidFill>
                  <a:srgbClr val="7030a0"/>
                </a:solidFill>
                <a:latin typeface="Calibri Light"/>
              </a:rPr>
              <a:t>object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needs to have </a:t>
            </a:r>
            <a:r>
              <a:rPr b="1" lang="en-US" sz="3600">
                <a:solidFill>
                  <a:srgbClr val="00b050"/>
                </a:solidFill>
                <a:latin typeface="Calibri Light"/>
              </a:rPr>
              <a:t>different behaviours 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at different times when running the program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