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3.gif" ContentType="image/gif"/>
  <Override PartName="/ppt/media/image20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4.png" ContentType="image/png"/>
  <Override PartName="/ppt/media/image21.png" ContentType="image/png"/>
  <Override PartName="/ppt/media/image14.gif" ContentType="image/gif"/>
  <Override PartName="/ppt/media/image22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7.gif" ContentType="image/gif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74A1C9D-A241-424A-910A-B15DA44A292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E2BE19C-11CD-4877-8534-9501E563250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937E27-6D0D-4BFF-86CA-31AEBCFE27A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599D7D-F8D2-4501-8AF0-3C8811F03F0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4364F5-56E3-4116-878C-C78E1218841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F7BA72-92E0-4CAF-8781-51DE228C636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1BA6E1-F1E4-4BC5-A0F9-27BAD8E9D1A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E99475F-2C20-4E12-BA29-513F2D6B818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2300B0-267F-41A4-8765-D99DCF4CC4D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DAFB4D9-F395-48E4-86C1-D9C3E20D2C1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E94F26-DC06-40C8-86E3-CB1C942E8DF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6072DA-97BA-4453-A228-994062291FE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36AF231-BB10-4FB2-94E5-5EF1B0E92E1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83DD11F-6AC0-4686-AAFA-94CDCA9A027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8E57B7E-8B00-4FE6-A257-E98EDCEE146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678D59F-D105-4ADB-80FF-B49CC7C46F1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03699F-8DEE-4360-BF84-C6B7D90F080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019F5F-6060-42F5-931F-5AF06D2F2F1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156610-639B-4D19-8376-2F1D8631AD9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0FA2A4-1BC8-47F0-B4A3-E1102232AE5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6A4F86-2ADA-4767-B205-CBB19FBB708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B846005-6EB7-4489-A7B3-7B9D5695A63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A6E058-ECE2-467A-A449-0D41277EDBB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735ABE-EA32-4C02-845A-1497D964A34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767FD70-CAD1-4158-9D48-C57B29B9537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920" cy="1657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620120" y="0"/>
            <a:ext cx="4571280" cy="685728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03360" y="770400"/>
            <a:ext cx="10781640" cy="33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OO Design Patterns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67440" y="4206960"/>
            <a:ext cx="9227520" cy="164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Coding Cleverly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Strategy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6320" y="1853640"/>
            <a:ext cx="8286120" cy="456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Strategy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0800" y="1940400"/>
            <a:ext cx="11412720" cy="430956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3200400" y="4480560"/>
            <a:ext cx="118872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52" name="CustomShape 4"/>
          <p:cNvSpPr/>
          <p:nvPr/>
        </p:nvSpPr>
        <p:spPr>
          <a:xfrm>
            <a:off x="6400800" y="4480560"/>
            <a:ext cx="118872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53" name="CustomShape 5"/>
          <p:cNvSpPr/>
          <p:nvPr/>
        </p:nvSpPr>
        <p:spPr>
          <a:xfrm>
            <a:off x="9418320" y="4480560"/>
            <a:ext cx="1188720" cy="274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54" name="TextShape 6"/>
          <p:cNvSpPr txBox="1"/>
          <p:nvPr/>
        </p:nvSpPr>
        <p:spPr>
          <a:xfrm>
            <a:off x="3200400" y="4500000"/>
            <a:ext cx="1119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PreOrder</a:t>
            </a:r>
            <a:endParaRPr/>
          </a:p>
        </p:txBody>
      </p:sp>
      <p:sp>
        <p:nvSpPr>
          <p:cNvPr id="155" name="TextShape 7"/>
          <p:cNvSpPr txBox="1"/>
          <p:nvPr/>
        </p:nvSpPr>
        <p:spPr>
          <a:xfrm>
            <a:off x="6561360" y="4500000"/>
            <a:ext cx="955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InOrder</a:t>
            </a:r>
            <a:endParaRPr/>
          </a:p>
        </p:txBody>
      </p:sp>
      <p:sp>
        <p:nvSpPr>
          <p:cNvPr id="156" name="TextShape 8"/>
          <p:cNvSpPr txBox="1"/>
          <p:nvPr/>
        </p:nvSpPr>
        <p:spPr>
          <a:xfrm>
            <a:off x="9670320" y="4480560"/>
            <a:ext cx="1221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PostOrder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Factory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</a:t>
            </a:r>
            <a:r>
              <a:rPr b="1" lang="en-US" sz="3600">
                <a:solidFill>
                  <a:srgbClr val="00b050"/>
                </a:solidFill>
                <a:latin typeface="Calibri Light"/>
              </a:rPr>
              <a:t>create objects at runtime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without cluttering code with many if else statements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Factory</a:t>
            </a:r>
            <a:endParaRPr/>
          </a:p>
        </p:txBody>
      </p:sp>
      <p:pic>
        <p:nvPicPr>
          <p:cNvPr id="16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1200" y="1906560"/>
            <a:ext cx="6384240" cy="376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Factory</a:t>
            </a:r>
            <a:endParaRPr/>
          </a:p>
        </p:txBody>
      </p:sp>
      <p:pic>
        <p:nvPicPr>
          <p:cNvPr id="162" name="Content Placeholder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9160" y="2157840"/>
            <a:ext cx="8532360" cy="469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Decorator Pattern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add </a:t>
            </a:r>
            <a:r>
              <a:rPr b="1" lang="en-US" sz="3600">
                <a:solidFill>
                  <a:srgbClr val="00b050"/>
                </a:solidFill>
                <a:latin typeface="Calibri Light"/>
              </a:rPr>
              <a:t>functionality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to a class at </a:t>
            </a:r>
            <a:r>
              <a:rPr b="1" lang="en-US" sz="3600">
                <a:solidFill>
                  <a:srgbClr val="00b0f0"/>
                </a:solidFill>
                <a:latin typeface="Calibri Light"/>
              </a:rPr>
              <a:t>runtime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instead of using inheritance at compiletime?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Example: See Java inputstream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Decorator Pattern</a:t>
            </a:r>
            <a:endParaRPr/>
          </a:p>
        </p:txBody>
      </p:sp>
      <p:pic>
        <p:nvPicPr>
          <p:cNvPr id="166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80800" y="1681560"/>
            <a:ext cx="6124680" cy="484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Decorator Pattern</a:t>
            </a:r>
            <a:endParaRPr/>
          </a:p>
        </p:txBody>
      </p:sp>
      <p:pic>
        <p:nvPicPr>
          <p:cNvPr id="16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37120" y="1756440"/>
            <a:ext cx="7412400" cy="474840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7955280" y="3657600"/>
            <a:ext cx="109728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70" name="CustomShape 3"/>
          <p:cNvSpPr/>
          <p:nvPr/>
        </p:nvSpPr>
        <p:spPr>
          <a:xfrm>
            <a:off x="8229600" y="4114800"/>
            <a:ext cx="1097280" cy="1097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Adapter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make an </a:t>
            </a:r>
            <a:r>
              <a:rPr b="1" lang="en-US" sz="3600">
                <a:solidFill>
                  <a:srgbClr val="ffc000"/>
                </a:solidFill>
                <a:latin typeface="Calibri Light"/>
              </a:rPr>
              <a:t>old piece of code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(eg. code taken from the internet) function with our </a:t>
            </a:r>
            <a:r>
              <a:rPr b="1" lang="en-US" sz="3600">
                <a:solidFill>
                  <a:srgbClr val="00b0f0"/>
                </a:solidFill>
                <a:latin typeface="Calibri Light"/>
              </a:rPr>
              <a:t>current project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Adapter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5" name="Picture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69960" y="1298880"/>
            <a:ext cx="7422120" cy="532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Why design pattern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Design patterns make code 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b050"/>
                </a:solidFill>
                <a:latin typeface="Calibri Light"/>
              </a:rPr>
              <a:t>Reusable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70c0"/>
                </a:solidFill>
                <a:latin typeface="Calibri Light"/>
              </a:rPr>
              <a:t>Common</a:t>
            </a:r>
            <a:r>
              <a:rPr b="1" lang="en-US" sz="3600">
                <a:solidFill>
                  <a:srgbClr val="262626"/>
                </a:solidFill>
                <a:latin typeface="Calibri Light"/>
              </a:rPr>
              <a:t>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building blocks most programmers know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Add </a:t>
            </a:r>
            <a:r>
              <a:rPr b="1" lang="en-US" sz="3600">
                <a:solidFill>
                  <a:srgbClr val="7030a0"/>
                </a:solidFill>
                <a:latin typeface="Calibri Light"/>
              </a:rPr>
              <a:t>functionality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in the simplest way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 u="sng">
                <a:solidFill>
                  <a:srgbClr val="00b0f0"/>
                </a:solidFill>
                <a:latin typeface="Calibri Light"/>
              </a:rPr>
              <a:t>See Repository for code examples!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Adapter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5040" y="2157840"/>
            <a:ext cx="10102680" cy="326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Singleton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make sure an object gets </a:t>
            </a:r>
            <a:r>
              <a:rPr b="1" lang="en-US" sz="3600">
                <a:solidFill>
                  <a:srgbClr val="00b0f0"/>
                </a:solidFill>
                <a:latin typeface="Calibri Light"/>
              </a:rPr>
              <a:t>created once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only during the program.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Bonus: if its created once only, can all other classes know and use this object?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Singleton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64520" y="1762560"/>
            <a:ext cx="6357240" cy="381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Singleton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Steps: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Add a static instance of the class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Make constructor Private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Make a static getter method for the instance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How can we hide complexity of a class?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7560" y="2034360"/>
            <a:ext cx="7751520" cy="48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9880" y="1833840"/>
            <a:ext cx="9504360" cy="464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 u="sng">
                <a:solidFill>
                  <a:srgbClr val="3b85de"/>
                </a:solidFill>
                <a:latin typeface="Calibri Light"/>
              </a:rPr>
              <a:t>http://www.tutorialspoint.com/design_pattern/design_pattern_overview.htm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Factory: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https://www.youtube.com/watch?v=ub0DXaeV6hA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Types of Design patterns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262626"/>
                </a:solidFill>
                <a:latin typeface="Calibri Light"/>
              </a:rPr>
              <a:t>Creational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Create objects but hide details of </a:t>
            </a:r>
            <a:r>
              <a:rPr b="1" lang="en-US" sz="3200">
                <a:solidFill>
                  <a:srgbClr val="00b050"/>
                </a:solidFill>
                <a:latin typeface="Calibri Light"/>
              </a:rPr>
              <a:t>constructors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262626"/>
                </a:solidFill>
                <a:latin typeface="Calibri Light"/>
              </a:rPr>
              <a:t>Structural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Concern </a:t>
            </a:r>
            <a:r>
              <a:rPr b="1" lang="en-US" sz="3200">
                <a:solidFill>
                  <a:srgbClr val="ffc000"/>
                </a:solidFill>
                <a:latin typeface="Calibri Light"/>
              </a:rPr>
              <a:t>composition</a:t>
            </a:r>
            <a:r>
              <a:rPr lang="en-US" sz="3200">
                <a:solidFill>
                  <a:srgbClr val="262626"/>
                </a:solidFill>
                <a:latin typeface="Calibri Light"/>
              </a:rPr>
              <a:t>, </a:t>
            </a:r>
            <a:r>
              <a:rPr b="1" lang="en-US" sz="3200">
                <a:solidFill>
                  <a:srgbClr val="ff0000"/>
                </a:solidFill>
                <a:latin typeface="Calibri Light"/>
              </a:rPr>
              <a:t>aggregation</a:t>
            </a:r>
            <a:r>
              <a:rPr lang="en-US" sz="3200">
                <a:solidFill>
                  <a:srgbClr val="262626"/>
                </a:solidFill>
                <a:latin typeface="Calibri Light"/>
              </a:rPr>
              <a:t>, </a:t>
            </a:r>
            <a:r>
              <a:rPr b="1" lang="en-US" sz="3200">
                <a:solidFill>
                  <a:srgbClr val="00b0f0"/>
                </a:solidFill>
                <a:latin typeface="Calibri Light"/>
              </a:rPr>
              <a:t>inheritance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u="sng">
                <a:solidFill>
                  <a:srgbClr val="262626"/>
                </a:solidFill>
                <a:latin typeface="Calibri Light"/>
              </a:rPr>
              <a:t>Behavioral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Concerning </a:t>
            </a:r>
            <a:r>
              <a:rPr b="1" lang="en-US" sz="3200">
                <a:solidFill>
                  <a:srgbClr val="7030a0"/>
                </a:solidFill>
                <a:latin typeface="Calibri Light"/>
              </a:rPr>
              <a:t>interfaces</a:t>
            </a:r>
            <a:r>
              <a:rPr lang="en-US" sz="3200">
                <a:solidFill>
                  <a:srgbClr val="262626"/>
                </a:solidFill>
                <a:latin typeface="Calibri Light"/>
              </a:rPr>
              <a:t> between objects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61280" y="542160"/>
            <a:ext cx="3382560" cy="191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lang="en-US" sz="4000">
                <a:solidFill>
                  <a:srgbClr val="ffffff"/>
                </a:solidFill>
                <a:latin typeface="Calibri Light"/>
              </a:rPr>
              <a:t>Today’s Agenda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762120" y="762120"/>
            <a:ext cx="6095160" cy="45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Observer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Strategy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Factory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Decorator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Adapter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Singleton </a:t>
            </a:r>
            <a:endParaRPr/>
          </a:p>
          <a:p>
            <a:pPr>
              <a:lnSpc>
                <a:spcPct val="100000"/>
              </a:lnSpc>
              <a:buFont typeface="Arial"/>
              <a:buChar char=" "/>
            </a:pPr>
            <a:r>
              <a:rPr lang="en-US" sz="3200">
                <a:solidFill>
                  <a:srgbClr val="262626"/>
                </a:solidFill>
                <a:latin typeface="Calibri Light"/>
              </a:rPr>
              <a:t>Proxy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8276040" y="2511720"/>
            <a:ext cx="3397680" cy="312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262626"/>
                </a:solidFill>
                <a:latin typeface="Calibri Light"/>
              </a:rPr>
              <a:t>Patterns we will cover</a:t>
            </a:r>
            <a:r>
              <a:rPr lang="en-US">
                <a:solidFill>
                  <a:srgbClr val="262626"/>
                </a:solidFill>
                <a:latin typeface="Calibri Light"/>
              </a:rPr>
              <a:t>	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Observer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There is a </a:t>
            </a:r>
            <a:r>
              <a:rPr b="1" lang="en-US" sz="3600">
                <a:solidFill>
                  <a:srgbClr val="00b0f0"/>
                </a:solidFill>
                <a:latin typeface="Calibri Light"/>
              </a:rPr>
              <a:t>one to many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relationship where the many need to know information from the one. Is it </a:t>
            </a:r>
            <a:r>
              <a:rPr b="1" lang="en-US" sz="3600">
                <a:solidFill>
                  <a:srgbClr val="00b050"/>
                </a:solidFill>
                <a:latin typeface="Calibri Light"/>
              </a:rPr>
              <a:t>scalable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for many to be polling the one?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Example: Think of designing </a:t>
            </a:r>
            <a:r>
              <a:rPr b="1" lang="en-US" sz="3600">
                <a:solidFill>
                  <a:srgbClr val="7030a0"/>
                </a:solidFill>
                <a:latin typeface="Calibri Light"/>
              </a:rPr>
              <a:t>push notifications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on mobile phones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Observer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2280" y="2011680"/>
            <a:ext cx="6687360" cy="406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Observer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0000" y="2244960"/>
            <a:ext cx="2773080" cy="3445200"/>
          </a:xfrm>
          <a:prstGeom prst="rect">
            <a:avLst/>
          </a:prstGeom>
          <a:ln>
            <a:noFill/>
          </a:ln>
        </p:spPr>
      </p:pic>
      <p:pic>
        <p:nvPicPr>
          <p:cNvPr id="132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20880" y="5152680"/>
            <a:ext cx="1698120" cy="1585080"/>
          </a:xfrm>
          <a:prstGeom prst="rect">
            <a:avLst/>
          </a:prstGeom>
          <a:ln>
            <a:noFill/>
          </a:ln>
        </p:spPr>
      </p:pic>
      <p:pic>
        <p:nvPicPr>
          <p:cNvPr id="133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052920" y="4192200"/>
            <a:ext cx="1698120" cy="1585080"/>
          </a:xfrm>
          <a:prstGeom prst="rect">
            <a:avLst/>
          </a:prstGeom>
          <a:ln>
            <a:noFill/>
          </a:ln>
        </p:spPr>
      </p:pic>
      <p:pic>
        <p:nvPicPr>
          <p:cNvPr id="134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43680" y="919080"/>
            <a:ext cx="1698120" cy="1585080"/>
          </a:xfrm>
          <a:prstGeom prst="rect">
            <a:avLst/>
          </a:prstGeom>
          <a:ln>
            <a:noFill/>
          </a:ln>
        </p:spPr>
      </p:pic>
      <p:pic>
        <p:nvPicPr>
          <p:cNvPr id="135" name="Picture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130680" y="1408320"/>
            <a:ext cx="1698120" cy="158508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 flipH="1">
            <a:off x="4053600" y="2157840"/>
            <a:ext cx="1988640" cy="101664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len="med" type="triangle" w="med"/>
          </a:ln>
        </p:spPr>
      </p:sp>
      <p:sp>
        <p:nvSpPr>
          <p:cNvPr id="137" name="CustomShape 4"/>
          <p:cNvSpPr/>
          <p:nvPr/>
        </p:nvSpPr>
        <p:spPr>
          <a:xfrm flipH="1">
            <a:off x="4354200" y="2924640"/>
            <a:ext cx="4697280" cy="53388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len="med" type="triangle" w="med"/>
          </a:ln>
        </p:spPr>
      </p:sp>
      <p:sp>
        <p:nvSpPr>
          <p:cNvPr id="138" name="CustomShape 5"/>
          <p:cNvSpPr/>
          <p:nvPr/>
        </p:nvSpPr>
        <p:spPr>
          <a:xfrm flipH="1" flipV="1">
            <a:off x="4256640" y="3967200"/>
            <a:ext cx="5123520" cy="40428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len="med" type="triangle" w="med"/>
          </a:ln>
        </p:spPr>
      </p:sp>
      <p:sp>
        <p:nvSpPr>
          <p:cNvPr id="139" name="CustomShape 6"/>
          <p:cNvSpPr/>
          <p:nvPr/>
        </p:nvSpPr>
        <p:spPr>
          <a:xfrm flipH="1" flipV="1">
            <a:off x="4053600" y="4686480"/>
            <a:ext cx="2265840" cy="1002960"/>
          </a:xfrm>
          <a:prstGeom prst="straightConnector1">
            <a:avLst/>
          </a:prstGeom>
          <a:noFill/>
          <a:ln w="9360">
            <a:solidFill>
              <a:srgbClr val="50b4c8"/>
            </a:solidFill>
            <a:round/>
            <a:tailEnd len="med" type="triangle" w="med"/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Observer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4840" y="1792440"/>
            <a:ext cx="9183600" cy="48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Strategy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alibri Light"/>
              </a:rPr>
              <a:t>The </a:t>
            </a:r>
            <a:r>
              <a:rPr b="1" lang="en-US" sz="3600">
                <a:solidFill>
                  <a:srgbClr val="7030a0"/>
                </a:solidFill>
                <a:latin typeface="Calibri Light"/>
              </a:rPr>
              <a:t>same</a:t>
            </a:r>
            <a:r>
              <a:rPr lang="en-US" sz="3600">
                <a:solidFill>
                  <a:srgbClr val="7030a0"/>
                </a:solidFill>
                <a:latin typeface="Calibri Light"/>
              </a:rPr>
              <a:t> </a:t>
            </a:r>
            <a:r>
              <a:rPr b="1" lang="en-US" sz="3600">
                <a:solidFill>
                  <a:srgbClr val="7030a0"/>
                </a:solidFill>
                <a:latin typeface="Calibri Light"/>
              </a:rPr>
              <a:t>object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 needs to have </a:t>
            </a:r>
            <a:r>
              <a:rPr b="1" lang="en-US" sz="3600">
                <a:solidFill>
                  <a:srgbClr val="00b050"/>
                </a:solidFill>
                <a:latin typeface="Calibri Light"/>
              </a:rPr>
              <a:t>different behaviours </a:t>
            </a:r>
            <a:r>
              <a:rPr lang="en-US" sz="3600">
                <a:solidFill>
                  <a:srgbClr val="262626"/>
                </a:solidFill>
                <a:latin typeface="Calibri Light"/>
              </a:rPr>
              <a:t>at different times when running the program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