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60" r:id="rId3"/>
    <p:sldId id="262" r:id="rId4"/>
    <p:sldId id="322" r:id="rId5"/>
    <p:sldId id="261" r:id="rId6"/>
    <p:sldId id="266" r:id="rId7"/>
    <p:sldId id="316" r:id="rId8"/>
    <p:sldId id="318" r:id="rId9"/>
    <p:sldId id="314" r:id="rId10"/>
    <p:sldId id="317" r:id="rId11"/>
    <p:sldId id="319" r:id="rId12"/>
    <p:sldId id="312" r:id="rId13"/>
    <p:sldId id="259" r:id="rId14"/>
    <p:sldId id="264" r:id="rId15"/>
    <p:sldId id="265" r:id="rId16"/>
    <p:sldId id="267" r:id="rId17"/>
    <p:sldId id="268" r:id="rId18"/>
    <p:sldId id="303" r:id="rId19"/>
    <p:sldId id="304" r:id="rId20"/>
    <p:sldId id="308" r:id="rId21"/>
    <p:sldId id="309" r:id="rId22"/>
    <p:sldId id="311" r:id="rId23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2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6BC78-63F5-42B5-B37C-94149D4727F5}" type="datetimeFigureOut">
              <a:rPr lang="en-CA" smtClean="0"/>
              <a:t>08/09/2014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B8D06-B77C-4F5E-99B8-C51B2304C4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188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55105-574B-4732-8ED2-5E42F785DB1B}" type="datetimeFigureOut">
              <a:rPr lang="en-US" smtClean="0"/>
              <a:pPr/>
              <a:t>9/8/2014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D0D93-16AF-4A2E-8B39-CB70D73EF73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88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B6F0E-1F2B-4F57-AA7A-71D4615B38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9/8/2014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9/8/2014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9/8/2014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9/8/2014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9/8/2014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9/8/2014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9/8/2014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9/8/2014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9/8/2014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9/8/2014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9/8/2014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28D32-A5AC-49CB-A312-8CBF8BC93DDE}" type="datetimeFigureOut">
              <a:rPr lang="en-US" smtClean="0"/>
              <a:pPr/>
              <a:t>9/8/2014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eit.com/papers/heuristic/heuristic_list.ht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5RoKSFyQ_k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815290" cy="1655765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Human Computer Interaction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err="1" smtClean="0"/>
              <a:t>Mirela</a:t>
            </a:r>
            <a:r>
              <a:rPr lang="en-US" sz="2000" dirty="0" smtClean="0"/>
              <a:t> </a:t>
            </a:r>
            <a:r>
              <a:rPr lang="en-US" sz="2000" dirty="0" err="1" smtClean="0"/>
              <a:t>Gutica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Comp 4952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Technical Programming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Computer Science Technology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BCIT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User Task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User and task analysis: goals, tasks, and actions</a:t>
            </a:r>
          </a:p>
          <a:p>
            <a:pPr lvl="1"/>
            <a:r>
              <a:rPr lang="en-CA" dirty="0" smtClean="0"/>
              <a:t>Workflow analysis</a:t>
            </a:r>
          </a:p>
          <a:p>
            <a:pPr lvl="1"/>
            <a:r>
              <a:rPr lang="en-CA" dirty="0" smtClean="0"/>
              <a:t>Job analysis</a:t>
            </a:r>
          </a:p>
          <a:p>
            <a:pPr lvl="1"/>
            <a:r>
              <a:rPr lang="en-CA" dirty="0" smtClean="0"/>
              <a:t>Task sequences</a:t>
            </a:r>
          </a:p>
          <a:p>
            <a:r>
              <a:rPr lang="en-CA" dirty="0" smtClean="0"/>
              <a:t>How?</a:t>
            </a:r>
          </a:p>
          <a:p>
            <a:pPr lvl="1"/>
            <a:r>
              <a:rPr lang="en-CA" dirty="0" smtClean="0"/>
              <a:t>Observations</a:t>
            </a:r>
          </a:p>
          <a:p>
            <a:pPr lvl="1"/>
            <a:r>
              <a:rPr lang="en-CA" dirty="0" smtClean="0"/>
              <a:t>Think aloud</a:t>
            </a:r>
          </a:p>
          <a:p>
            <a:pPr lvl="1"/>
            <a:r>
              <a:rPr lang="en-CA" dirty="0" smtClean="0"/>
              <a:t>Talk right after</a:t>
            </a:r>
          </a:p>
          <a:p>
            <a:pPr lvl="1"/>
            <a:r>
              <a:rPr lang="en-CA" dirty="0" smtClean="0"/>
              <a:t>Videotape and cueing recall</a:t>
            </a:r>
          </a:p>
          <a:p>
            <a:pPr lvl="1"/>
            <a:r>
              <a:rPr lang="en-CA" dirty="0" smtClean="0"/>
              <a:t>Surveys</a:t>
            </a:r>
          </a:p>
          <a:p>
            <a:pPr lvl="1"/>
            <a:r>
              <a:rPr lang="en-CA" dirty="0" smtClean="0"/>
              <a:t>Focus groups</a:t>
            </a:r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757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Usability Studies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Studies done with </a:t>
            </a:r>
            <a:r>
              <a:rPr lang="en-CA" dirty="0" smtClean="0"/>
              <a:t>real </a:t>
            </a:r>
            <a:r>
              <a:rPr lang="en-CA" dirty="0" smtClean="0"/>
              <a:t>users</a:t>
            </a:r>
          </a:p>
          <a:p>
            <a:r>
              <a:rPr lang="en-CA" dirty="0" smtClean="0"/>
              <a:t>The study should be plan carefully</a:t>
            </a:r>
          </a:p>
          <a:p>
            <a:r>
              <a:rPr lang="en-CA" dirty="0" smtClean="0"/>
              <a:t>A usability report </a:t>
            </a:r>
            <a:r>
              <a:rPr lang="en-CA" dirty="0"/>
              <a:t>s</a:t>
            </a:r>
            <a:r>
              <a:rPr lang="en-CA" dirty="0" smtClean="0"/>
              <a:t>hould be produced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371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Heuristics: </a:t>
            </a:r>
            <a:r>
              <a:rPr lang="en-CA" dirty="0" smtClean="0"/>
              <a:t>Eight </a:t>
            </a:r>
            <a:r>
              <a:rPr lang="en-CA" dirty="0"/>
              <a:t>Golden Rules of Interface </a:t>
            </a:r>
            <a:r>
              <a:rPr lang="en-CA" dirty="0" smtClean="0"/>
              <a:t>Design (</a:t>
            </a:r>
            <a:r>
              <a:rPr lang="en-CA" dirty="0" err="1"/>
              <a:t>Shneiderman</a:t>
            </a:r>
            <a:r>
              <a:rPr lang="en-CA" dirty="0"/>
              <a:t>, 2010</a:t>
            </a:r>
            <a:r>
              <a:rPr lang="en-CA" dirty="0" smtClean="0"/>
              <a:t>)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Strive </a:t>
            </a:r>
            <a:r>
              <a:rPr lang="en-CA" dirty="0"/>
              <a:t>for </a:t>
            </a:r>
            <a:r>
              <a:rPr lang="en-CA" dirty="0" smtClean="0"/>
              <a:t>consistency</a:t>
            </a:r>
          </a:p>
          <a:p>
            <a:r>
              <a:rPr lang="en-CA" dirty="0"/>
              <a:t>Enable frequent users to use </a:t>
            </a:r>
            <a:r>
              <a:rPr lang="en-CA" dirty="0" smtClean="0"/>
              <a:t>shortcuts</a:t>
            </a:r>
          </a:p>
          <a:p>
            <a:r>
              <a:rPr lang="en-CA" dirty="0"/>
              <a:t>Offer informative </a:t>
            </a:r>
            <a:r>
              <a:rPr lang="en-CA" dirty="0" smtClean="0"/>
              <a:t>feedback</a:t>
            </a:r>
          </a:p>
          <a:p>
            <a:r>
              <a:rPr lang="en-CA" dirty="0"/>
              <a:t>Design dialog to yield </a:t>
            </a:r>
            <a:r>
              <a:rPr lang="en-CA" dirty="0" smtClean="0"/>
              <a:t>closure</a:t>
            </a:r>
          </a:p>
          <a:p>
            <a:r>
              <a:rPr lang="en-CA" dirty="0"/>
              <a:t>Offer simple error </a:t>
            </a:r>
            <a:r>
              <a:rPr lang="en-CA" dirty="0" smtClean="0"/>
              <a:t>handling</a:t>
            </a:r>
          </a:p>
          <a:p>
            <a:r>
              <a:rPr lang="en-CA" dirty="0"/>
              <a:t>Permit easy reversal of </a:t>
            </a:r>
            <a:r>
              <a:rPr lang="en-CA" dirty="0" smtClean="0"/>
              <a:t>actions</a:t>
            </a:r>
          </a:p>
          <a:p>
            <a:pPr lvl="1"/>
            <a:r>
              <a:rPr lang="en-CA" dirty="0" smtClean="0"/>
              <a:t>Support </a:t>
            </a:r>
            <a:r>
              <a:rPr lang="en-CA" dirty="0"/>
              <a:t>internal locus of </a:t>
            </a:r>
            <a:r>
              <a:rPr lang="en-CA" dirty="0" smtClean="0"/>
              <a:t>control</a:t>
            </a:r>
          </a:p>
          <a:p>
            <a:pPr lvl="2"/>
            <a:r>
              <a:rPr lang="en-CA" dirty="0" smtClean="0"/>
              <a:t>Experienced </a:t>
            </a:r>
            <a:r>
              <a:rPr lang="en-CA" dirty="0"/>
              <a:t>operators strongly desire the sense that they are in charge of the system and that the system responds to their </a:t>
            </a:r>
            <a:r>
              <a:rPr lang="en-CA" dirty="0" smtClean="0"/>
              <a:t>actions</a:t>
            </a:r>
          </a:p>
          <a:p>
            <a:pPr lvl="2"/>
            <a:r>
              <a:rPr lang="en-CA" dirty="0" smtClean="0"/>
              <a:t>Design </a:t>
            </a:r>
            <a:r>
              <a:rPr lang="en-CA" dirty="0"/>
              <a:t>the system to make users the initiators of actions rather than the </a:t>
            </a:r>
            <a:r>
              <a:rPr lang="en-CA" dirty="0" smtClean="0"/>
              <a:t>responders </a:t>
            </a:r>
          </a:p>
          <a:p>
            <a:r>
              <a:rPr lang="en-CA" dirty="0" smtClean="0"/>
              <a:t>Reduce </a:t>
            </a:r>
            <a:r>
              <a:rPr lang="en-CA" dirty="0"/>
              <a:t>short-term memory </a:t>
            </a:r>
            <a:r>
              <a:rPr lang="en-CA" dirty="0" smtClean="0"/>
              <a:t>load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68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10 Usability </a:t>
            </a:r>
            <a:r>
              <a:rPr lang="en-CA" b="1" dirty="0"/>
              <a:t>Heuristics</a:t>
            </a:r>
            <a:r>
              <a:rPr lang="en-CA" dirty="0"/>
              <a:t> for User Interface Design(1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/>
              <a:t>Visibility of system status</a:t>
            </a:r>
            <a:r>
              <a:rPr lang="en-US" sz="2000" dirty="0" smtClean="0"/>
              <a:t> </a:t>
            </a:r>
            <a:endParaRPr lang="en-CA" sz="2000" dirty="0" smtClean="0"/>
          </a:p>
          <a:p>
            <a:pPr lvl="1"/>
            <a:r>
              <a:rPr lang="en-US" sz="1600" dirty="0" smtClean="0"/>
              <a:t>The system should always keep users informed about what is going on, through appropriate feedback within reasonable time. </a:t>
            </a:r>
            <a:endParaRPr lang="en-CA" sz="1600" dirty="0" smtClean="0"/>
          </a:p>
          <a:p>
            <a:r>
              <a:rPr lang="en-US" sz="2000" b="1" dirty="0" smtClean="0"/>
              <a:t>Match between system and the real world</a:t>
            </a:r>
            <a:r>
              <a:rPr lang="en-US" sz="2000" dirty="0" smtClean="0"/>
              <a:t> </a:t>
            </a:r>
            <a:endParaRPr lang="en-CA" sz="2000" dirty="0" smtClean="0"/>
          </a:p>
          <a:p>
            <a:pPr lvl="1"/>
            <a:r>
              <a:rPr lang="en-US" sz="1600" dirty="0" smtClean="0"/>
              <a:t>The system should speak the users' language, with words, phrases and concepts familiar to the user, rather than system-oriented terms. </a:t>
            </a:r>
          </a:p>
          <a:p>
            <a:pPr lvl="1"/>
            <a:r>
              <a:rPr lang="en-US" sz="1600" dirty="0" smtClean="0"/>
              <a:t>Follow real-world conventions, making information appear in a natural and logical order. </a:t>
            </a:r>
            <a:endParaRPr lang="en-CA" sz="1600" dirty="0" smtClean="0"/>
          </a:p>
          <a:p>
            <a:r>
              <a:rPr lang="en-US" sz="2000" b="1" dirty="0" smtClean="0"/>
              <a:t>User control and freedom</a:t>
            </a:r>
            <a:r>
              <a:rPr lang="en-US" sz="2000" dirty="0" smtClean="0"/>
              <a:t> </a:t>
            </a:r>
            <a:endParaRPr lang="en-CA" sz="2000" dirty="0" smtClean="0"/>
          </a:p>
          <a:p>
            <a:pPr lvl="1"/>
            <a:r>
              <a:rPr lang="en-US" sz="1600" dirty="0" smtClean="0"/>
              <a:t>Users often choose system functions by mistake and will need a clearly marked "emergency exit" to leave the unwanted state without having to go through an extended dialogue. Support undo and redo. </a:t>
            </a:r>
            <a:endParaRPr lang="en-CA" sz="1600" dirty="0" smtClean="0"/>
          </a:p>
          <a:p>
            <a:r>
              <a:rPr lang="en-US" sz="2000" b="1" dirty="0" smtClean="0"/>
              <a:t>Consistency and standards</a:t>
            </a:r>
            <a:r>
              <a:rPr lang="en-US" sz="2000" dirty="0" smtClean="0"/>
              <a:t> </a:t>
            </a:r>
            <a:endParaRPr lang="en-CA" sz="2000" dirty="0" smtClean="0"/>
          </a:p>
          <a:p>
            <a:pPr lvl="1"/>
            <a:r>
              <a:rPr lang="en-US" sz="1600" dirty="0" smtClean="0"/>
              <a:t>Users should not have to wonder whether different words, situations, or actions mean the same thing. Follow platform conventions. </a:t>
            </a:r>
            <a:endParaRPr lang="en-CA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10 Usability Heuristics for User Interface Design </a:t>
            </a:r>
            <a:r>
              <a:rPr lang="en-CA" dirty="0" smtClean="0"/>
              <a:t>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b="1" dirty="0" smtClean="0"/>
              <a:t>Error prevention</a:t>
            </a:r>
            <a:r>
              <a:rPr lang="en-US" sz="8000" dirty="0" smtClean="0"/>
              <a:t> </a:t>
            </a:r>
            <a:endParaRPr lang="en-CA" sz="8000" dirty="0" smtClean="0"/>
          </a:p>
          <a:p>
            <a:pPr lvl="1"/>
            <a:r>
              <a:rPr lang="en-US" sz="7600" dirty="0" smtClean="0"/>
              <a:t>Even better than good error messages is a careful design which prevents a problem from occurring in the first place. </a:t>
            </a:r>
          </a:p>
          <a:p>
            <a:pPr lvl="1"/>
            <a:r>
              <a:rPr lang="en-US" sz="7600" dirty="0" smtClean="0"/>
              <a:t>Either eliminate error-prone conditions or check for them and present users with a confirmation option before they commit to the action. </a:t>
            </a:r>
            <a:endParaRPr lang="en-CA" sz="7600" dirty="0" smtClean="0"/>
          </a:p>
          <a:p>
            <a:r>
              <a:rPr lang="en-US" sz="8000" b="1" dirty="0" smtClean="0"/>
              <a:t>Recognition rather than recall</a:t>
            </a:r>
            <a:r>
              <a:rPr lang="en-US" sz="8000" dirty="0" smtClean="0"/>
              <a:t> </a:t>
            </a:r>
            <a:endParaRPr lang="en-CA" sz="8000" dirty="0" smtClean="0"/>
          </a:p>
          <a:p>
            <a:pPr lvl="1"/>
            <a:r>
              <a:rPr lang="en-US" sz="7600" dirty="0" smtClean="0"/>
              <a:t>Minimize the user's memory load by making objects, actions, and options visible. </a:t>
            </a:r>
          </a:p>
          <a:p>
            <a:pPr lvl="1"/>
            <a:r>
              <a:rPr lang="en-US" sz="7600" dirty="0" smtClean="0"/>
              <a:t>The user should not have to remember information from one part of the dialogue to another. </a:t>
            </a:r>
          </a:p>
          <a:p>
            <a:pPr lvl="1"/>
            <a:r>
              <a:rPr lang="en-US" sz="7600" dirty="0" smtClean="0"/>
              <a:t>Instructions for use of the system should be visible or easily retrievable whenever appropriate. </a:t>
            </a:r>
            <a:endParaRPr lang="en-CA" sz="7600" dirty="0" smtClean="0"/>
          </a:p>
          <a:p>
            <a:r>
              <a:rPr lang="en-US" sz="8000" b="1" dirty="0" smtClean="0"/>
              <a:t>Flexibility and efficiency of use</a:t>
            </a:r>
            <a:r>
              <a:rPr lang="en-US" sz="8000" dirty="0" smtClean="0"/>
              <a:t> </a:t>
            </a:r>
            <a:endParaRPr lang="en-CA" sz="8000" dirty="0" smtClean="0"/>
          </a:p>
          <a:p>
            <a:pPr lvl="1"/>
            <a:r>
              <a:rPr lang="en-US" sz="7600" dirty="0" smtClean="0"/>
              <a:t>Accelerators -- unseen by the novice user -- may often speed up the interaction for the expert user such that the system can cater to both inexperienced and experienced users. </a:t>
            </a:r>
          </a:p>
          <a:p>
            <a:pPr lvl="1"/>
            <a:r>
              <a:rPr lang="en-US" sz="7600" dirty="0" smtClean="0"/>
              <a:t>Allow users to tailor frequent actions. </a:t>
            </a:r>
            <a:endParaRPr lang="en-CA" sz="7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10 Usability Heuristics for User Interface Design(3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Aesthetic and minimalist design</a:t>
            </a:r>
            <a:r>
              <a:rPr lang="en-US" dirty="0" smtClean="0"/>
              <a:t> </a:t>
            </a:r>
            <a:endParaRPr lang="en-CA" dirty="0" smtClean="0"/>
          </a:p>
          <a:p>
            <a:pPr lvl="1"/>
            <a:r>
              <a:rPr lang="en-US" dirty="0" smtClean="0"/>
              <a:t>Dialogues should not contain information which is irrelevant or rarely needed. </a:t>
            </a:r>
          </a:p>
          <a:p>
            <a:pPr lvl="1"/>
            <a:r>
              <a:rPr lang="en-US" dirty="0" smtClean="0"/>
              <a:t>Every extra unit of information in a dialogue competes with the relevant units of information and diminishes their relative visibility. </a:t>
            </a:r>
            <a:endParaRPr lang="en-CA" dirty="0" smtClean="0"/>
          </a:p>
          <a:p>
            <a:r>
              <a:rPr lang="en-US" b="1" dirty="0" smtClean="0"/>
              <a:t>Help users recognize, diagnose, and recover from errors</a:t>
            </a:r>
            <a:r>
              <a:rPr lang="en-US" dirty="0" smtClean="0"/>
              <a:t> </a:t>
            </a:r>
            <a:endParaRPr lang="en-CA" dirty="0" smtClean="0"/>
          </a:p>
          <a:p>
            <a:pPr lvl="1"/>
            <a:r>
              <a:rPr lang="en-US" dirty="0" smtClean="0"/>
              <a:t>Error messages should be expressed in plain language (no codes), precisely indicate the problem, and constructively suggest a solution. </a:t>
            </a:r>
            <a:endParaRPr lang="en-CA" dirty="0" smtClean="0"/>
          </a:p>
          <a:p>
            <a:r>
              <a:rPr lang="en-US" b="1" dirty="0" smtClean="0"/>
              <a:t>Help and documentation</a:t>
            </a:r>
            <a:r>
              <a:rPr lang="en-US" dirty="0" smtClean="0"/>
              <a:t> </a:t>
            </a:r>
            <a:endParaRPr lang="en-CA" dirty="0" smtClean="0"/>
          </a:p>
          <a:p>
            <a:pPr lvl="1"/>
            <a:r>
              <a:rPr lang="en-US" dirty="0" smtClean="0"/>
              <a:t>Even though it is better if the system can be used without documentation, it may be necessary to provide help and documentation. </a:t>
            </a:r>
          </a:p>
          <a:p>
            <a:pPr lvl="1"/>
            <a:r>
              <a:rPr lang="en-US" dirty="0" smtClean="0"/>
              <a:t>Any such information should be easy to search, focused on the user's task, list concrete steps to be carried out, and not be too large. </a:t>
            </a:r>
          </a:p>
          <a:p>
            <a:r>
              <a:rPr lang="en-US" dirty="0" err="1" smtClean="0"/>
              <a:t>Jakob</a:t>
            </a:r>
            <a:r>
              <a:rPr lang="en-US" dirty="0" smtClean="0"/>
              <a:t> Nielsen </a:t>
            </a:r>
            <a:r>
              <a:rPr lang="en-US" u="sng" dirty="0" smtClean="0">
                <a:hlinkClick r:id="rId2"/>
              </a:rPr>
              <a:t>http://www.useit.com/papers/heuristic/heuristic_list.htm</a:t>
            </a:r>
            <a:r>
              <a:rPr lang="en-US" dirty="0" smtClean="0"/>
              <a:t>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Practical Strategies for Usability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Do not wait till you finish your product to test:</a:t>
            </a:r>
          </a:p>
          <a:p>
            <a:pPr lvl="1"/>
            <a:r>
              <a:rPr lang="en-CA" dirty="0" smtClean="0"/>
              <a:t>Test early with real users</a:t>
            </a:r>
          </a:p>
          <a:p>
            <a:pPr lvl="1"/>
            <a:r>
              <a:rPr lang="en-CA" dirty="0" smtClean="0"/>
              <a:t>User interfaces can be tested with fake web pages (no code behind) or just paper</a:t>
            </a:r>
          </a:p>
          <a:p>
            <a:pPr lvl="1"/>
            <a:r>
              <a:rPr lang="en-CA" dirty="0" smtClean="0"/>
              <a:t>Design based on tests</a:t>
            </a:r>
          </a:p>
          <a:p>
            <a:r>
              <a:rPr lang="en-CA" dirty="0" smtClean="0"/>
              <a:t>Determine the goals of your application and write the user tasks</a:t>
            </a:r>
          </a:p>
          <a:p>
            <a:pPr lvl="1"/>
            <a:r>
              <a:rPr lang="en-CA" dirty="0" smtClean="0"/>
              <a:t>Based on these goals, write tasks for the user to perform </a:t>
            </a:r>
          </a:p>
          <a:p>
            <a:pPr lvl="1"/>
            <a:r>
              <a:rPr lang="en-CA" dirty="0" smtClean="0"/>
              <a:t>Be detailed in your tasks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Practical Strategies for Usability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Determine the user profile </a:t>
            </a:r>
          </a:p>
          <a:p>
            <a:pPr lvl="1"/>
            <a:r>
              <a:rPr lang="en-CA" dirty="0" smtClean="0"/>
              <a:t>Invite users with different profiles to test your application</a:t>
            </a:r>
          </a:p>
          <a:p>
            <a:r>
              <a:rPr lang="en-CA" dirty="0" smtClean="0"/>
              <a:t>Run sessions of testing</a:t>
            </a:r>
          </a:p>
          <a:p>
            <a:pPr lvl="1"/>
            <a:r>
              <a:rPr lang="en-CA" dirty="0" smtClean="0"/>
              <a:t>Collect data based on tests</a:t>
            </a:r>
          </a:p>
          <a:p>
            <a:pPr lvl="1"/>
            <a:r>
              <a:rPr lang="en-CA" dirty="0" smtClean="0"/>
              <a:t>A simple way of collecting data is to use observers</a:t>
            </a:r>
          </a:p>
          <a:p>
            <a:pPr lvl="1"/>
            <a:r>
              <a:rPr lang="en-CA" dirty="0" smtClean="0"/>
              <a:t> For interaction design, the most important thing to remember is that watching people work or perform tasks is much more telling and gives truer information than focus groups or surveys!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Fitts’s</a:t>
            </a:r>
            <a:r>
              <a:rPr lang="en-US" dirty="0" smtClean="0"/>
              <a:t> Law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Fitts‘s</a:t>
            </a:r>
            <a:r>
              <a:rPr lang="en-US" dirty="0" smtClean="0"/>
              <a:t> </a:t>
            </a:r>
            <a:r>
              <a:rPr lang="en-US" dirty="0"/>
              <a:t>law </a:t>
            </a:r>
            <a:endParaRPr lang="en-US" dirty="0" smtClean="0"/>
          </a:p>
          <a:p>
            <a:pPr lvl="1"/>
            <a:r>
              <a:rPr lang="en-US" dirty="0" smtClean="0"/>
              <a:t>refers to issues of modeling </a:t>
            </a:r>
            <a:r>
              <a:rPr lang="en-US" dirty="0"/>
              <a:t>human movement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predicts </a:t>
            </a:r>
            <a:r>
              <a:rPr lang="en-US" dirty="0"/>
              <a:t>that the time required to rapidly move to a target area is a function of the distance to the target and the size of the </a:t>
            </a:r>
            <a:r>
              <a:rPr lang="en-US" dirty="0" smtClean="0"/>
              <a:t>target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used to model the act of </a:t>
            </a:r>
            <a:r>
              <a:rPr lang="en-US" dirty="0" smtClean="0"/>
              <a:t>pointing </a:t>
            </a:r>
            <a:r>
              <a:rPr lang="en-US" dirty="0"/>
              <a:t>by physically touching an </a:t>
            </a:r>
            <a:r>
              <a:rPr lang="en-US" dirty="0" smtClean="0"/>
              <a:t>object, or virtually </a:t>
            </a:r>
            <a:r>
              <a:rPr lang="en-US" dirty="0"/>
              <a:t>by pointing to an object on a computer monitor using a pointing </a:t>
            </a:r>
            <a:r>
              <a:rPr lang="en-US" dirty="0" smtClean="0"/>
              <a:t>device (i.e. mouse). </a:t>
            </a:r>
          </a:p>
          <a:p>
            <a:r>
              <a:rPr lang="en-US" dirty="0" err="1"/>
              <a:t>Fitts's</a:t>
            </a:r>
            <a:r>
              <a:rPr lang="en-US" dirty="0"/>
              <a:t> law</a:t>
            </a:r>
            <a:r>
              <a:rPr lang="en-US" dirty="0" smtClean="0"/>
              <a:t> </a:t>
            </a:r>
            <a:r>
              <a:rPr lang="en-US" dirty="0"/>
              <a:t>was proposed by Paul </a:t>
            </a:r>
            <a:r>
              <a:rPr lang="en-US" dirty="0" err="1"/>
              <a:t>Fitts</a:t>
            </a:r>
            <a:r>
              <a:rPr lang="en-US" dirty="0"/>
              <a:t> in 1954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www.youtube.com/watch?v=95RoKSFyQ_k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4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Fitts</a:t>
            </a:r>
            <a:r>
              <a:rPr lang="en-US" dirty="0" smtClean="0"/>
              <a:t>’ Law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MT </a:t>
            </a:r>
            <a:r>
              <a:rPr lang="en-US" dirty="0"/>
              <a:t>= a + b * log</a:t>
            </a:r>
            <a:r>
              <a:rPr lang="en-US" sz="1900" dirty="0"/>
              <a:t>2</a:t>
            </a:r>
            <a:r>
              <a:rPr lang="en-US" dirty="0"/>
              <a:t> </a:t>
            </a:r>
            <a:r>
              <a:rPr lang="en-US" dirty="0" smtClean="0"/>
              <a:t>(2A/W + c) </a:t>
            </a:r>
            <a:endParaRPr lang="en-US" dirty="0"/>
          </a:p>
          <a:p>
            <a:pPr lvl="1"/>
            <a:r>
              <a:rPr lang="en-US" dirty="0" smtClean="0"/>
              <a:t>MT </a:t>
            </a:r>
            <a:r>
              <a:rPr lang="en-US" dirty="0"/>
              <a:t>= time to complete the movement; </a:t>
            </a:r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en-US" dirty="0" smtClean="0"/>
              <a:t>amplitude or distance </a:t>
            </a:r>
            <a:r>
              <a:rPr lang="en-US" dirty="0"/>
              <a:t>to center of target; W = width of target in the direction of the </a:t>
            </a:r>
            <a:r>
              <a:rPr lang="en-US" dirty="0" smtClean="0"/>
              <a:t>motion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and b are </a:t>
            </a:r>
            <a:r>
              <a:rPr lang="en-US" dirty="0" smtClean="0"/>
              <a:t>empirically determined constants.</a:t>
            </a:r>
          </a:p>
          <a:p>
            <a:pPr lvl="1"/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represents the start/stop time of the device (intercept) </a:t>
            </a:r>
            <a:r>
              <a:rPr lang="en-US" dirty="0" smtClean="0"/>
              <a:t>and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/>
              <a:t>stands for the inherent speed of the device (slope</a:t>
            </a:r>
            <a:r>
              <a:rPr lang="en-US" dirty="0" smtClean="0"/>
              <a:t>). A and b can </a:t>
            </a:r>
            <a:r>
              <a:rPr lang="en-US" dirty="0"/>
              <a:t>be determined experimentally by fitting a straight line to measured data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 represents a constant of 1 or ½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is Human Computer Interaction (HCI)?</a:t>
            </a:r>
            <a:endParaRPr lang="en-CA" dirty="0"/>
          </a:p>
        </p:txBody>
      </p:sp>
      <p:pic>
        <p:nvPicPr>
          <p:cNvPr id="1026" name="Picture 2" descr="http://www.deepamehta.de/docs/images/talk/39-midd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7644" y="1874274"/>
            <a:ext cx="3171772" cy="2378829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428596" y="1889608"/>
            <a:ext cx="522352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Goals of HCI: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improving user satisfaction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identify design strategies for implementing computer applications that optimally assist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ACM defines HCI: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 “a discipline concerned with the design, evaluation and implementation of interactive computing systems for human use and with the study of major phenomena surrounding them”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8144" y="5193184"/>
            <a:ext cx="300870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HCI is a multi-disciplinary field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372498" y="443711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Fitts</a:t>
            </a:r>
            <a:r>
              <a:rPr lang="en-US" dirty="0" smtClean="0"/>
              <a:t>’ Law Formula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 </a:t>
            </a:r>
            <a:r>
              <a:rPr lang="en-US" dirty="0"/>
              <a:t>= a + b * log</a:t>
            </a:r>
            <a:r>
              <a:rPr lang="en-US" sz="1800" dirty="0"/>
              <a:t>2</a:t>
            </a:r>
            <a:r>
              <a:rPr lang="en-US" dirty="0"/>
              <a:t> </a:t>
            </a:r>
            <a:r>
              <a:rPr lang="en-US" dirty="0" smtClean="0"/>
              <a:t>(2A/W + c) </a:t>
            </a:r>
            <a:endParaRPr lang="en-US" dirty="0"/>
          </a:p>
          <a:p>
            <a:pPr lvl="1"/>
            <a:r>
              <a:rPr lang="en-US" dirty="0"/>
              <a:t>log</a:t>
            </a:r>
            <a:r>
              <a:rPr lang="en-US" sz="1600" dirty="0"/>
              <a:t>2</a:t>
            </a:r>
            <a:r>
              <a:rPr lang="en-US" dirty="0"/>
              <a:t> (2A/W + c) is called Index </a:t>
            </a:r>
            <a:r>
              <a:rPr lang="en-US" dirty="0" smtClean="0"/>
              <a:t>of </a:t>
            </a:r>
            <a:r>
              <a:rPr lang="en-US" dirty="0"/>
              <a:t>Difficulty (ID)</a:t>
            </a:r>
          </a:p>
          <a:p>
            <a:pPr lvl="1"/>
            <a:r>
              <a:rPr lang="en-US" dirty="0" smtClean="0"/>
              <a:t>1/b is called index of performance</a:t>
            </a:r>
          </a:p>
          <a:p>
            <a:r>
              <a:rPr lang="en-US" dirty="0" smtClean="0"/>
              <a:t>From </a:t>
            </a:r>
            <a:r>
              <a:rPr lang="en-US" dirty="0"/>
              <a:t>the equation, we see a speed–accuracy trade off associated with </a:t>
            </a:r>
            <a:r>
              <a:rPr lang="en-US" dirty="0" smtClean="0"/>
              <a:t>pointing:</a:t>
            </a:r>
          </a:p>
          <a:p>
            <a:pPr lvl="1"/>
            <a:r>
              <a:rPr lang="en-US" dirty="0" smtClean="0"/>
              <a:t>targets </a:t>
            </a:r>
            <a:r>
              <a:rPr lang="en-US" dirty="0"/>
              <a:t>that are smaller and/or further away require more time to </a:t>
            </a:r>
            <a:r>
              <a:rPr lang="en-US" dirty="0" smtClean="0"/>
              <a:t>acquire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4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targets at close distance are acquired faster than small targets at long </a:t>
            </a:r>
            <a:r>
              <a:rPr lang="en-US" dirty="0" smtClean="0"/>
              <a:t>range</a:t>
            </a:r>
            <a:endParaRPr lang="en-US" dirty="0"/>
          </a:p>
          <a:p>
            <a:r>
              <a:rPr lang="en-US" dirty="0" smtClean="0"/>
              <a:t>ID </a:t>
            </a:r>
            <a:r>
              <a:rPr lang="en-US" dirty="0"/>
              <a:t>provides a single combined measure of two main physical properties of movement </a:t>
            </a:r>
            <a:r>
              <a:rPr lang="en-US" dirty="0" smtClean="0"/>
              <a:t>tasks</a:t>
            </a:r>
            <a:endParaRPr lang="en-US" dirty="0"/>
          </a:p>
          <a:p>
            <a:r>
              <a:rPr lang="en-US" dirty="0" smtClean="0"/>
              <a:t>ID </a:t>
            </a:r>
            <a:r>
              <a:rPr lang="en-US" dirty="0"/>
              <a:t>increases by one unit for each doubling of amplitude and halving of </a:t>
            </a:r>
            <a:r>
              <a:rPr lang="en-US" dirty="0" smtClean="0"/>
              <a:t>width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9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Fitts’Law</a:t>
            </a:r>
            <a:r>
              <a:rPr lang="en-US" dirty="0" smtClean="0"/>
              <a:t> </a:t>
            </a:r>
            <a:r>
              <a:rPr lang="en-US" b="1" dirty="0" smtClean="0"/>
              <a:t>Heuristics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Things done more often should be assigned a larger </a:t>
            </a:r>
            <a:r>
              <a:rPr lang="en-US" dirty="0" smtClean="0"/>
              <a:t>area of the screen (i.e. button)</a:t>
            </a:r>
          </a:p>
          <a:p>
            <a:pPr lvl="1"/>
            <a:r>
              <a:rPr lang="en-US" i="1" dirty="0" smtClean="0"/>
              <a:t>However, you need a consistent and aesthetic interface!</a:t>
            </a:r>
          </a:p>
          <a:p>
            <a:pPr lvl="0"/>
            <a:r>
              <a:rPr lang="en-US" dirty="0" smtClean="0"/>
              <a:t>Things </a:t>
            </a:r>
            <a:r>
              <a:rPr lang="en-US" dirty="0"/>
              <a:t>done more often should be closer to the average position of the user's cursor.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amplitude (A</a:t>
            </a:r>
            <a:r>
              <a:rPr lang="en-US" dirty="0" smtClean="0"/>
              <a:t>) – distance to an interface control element is important in interface design. </a:t>
            </a:r>
          </a:p>
          <a:p>
            <a:pPr lvl="1"/>
            <a:r>
              <a:rPr lang="en-US" dirty="0" smtClean="0"/>
              <a:t>frequency-based design might </a:t>
            </a:r>
            <a:r>
              <a:rPr lang="en-US" dirty="0"/>
              <a:t>slow down the user from finding things compared to logic-based arrangements. </a:t>
            </a:r>
          </a:p>
          <a:p>
            <a:pPr lvl="0"/>
            <a:r>
              <a:rPr lang="en-US" dirty="0"/>
              <a:t>The top, bottom, and sides of the screen are infinitely targetable because of the boundary created by the edges of the </a:t>
            </a:r>
            <a:r>
              <a:rPr lang="en-US" dirty="0" smtClean="0"/>
              <a:t>screen. They </a:t>
            </a:r>
            <a:r>
              <a:rPr lang="en-US" dirty="0"/>
              <a:t>should be fully utilized.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5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 Interfaces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user interface is the part of every computer system that determines how people </a:t>
            </a:r>
            <a:r>
              <a:rPr lang="en-CA" b="1" dirty="0" smtClean="0"/>
              <a:t>control and operate </a:t>
            </a:r>
            <a:r>
              <a:rPr lang="en-CA" dirty="0" smtClean="0"/>
              <a:t>that system </a:t>
            </a:r>
          </a:p>
          <a:p>
            <a:r>
              <a:rPr lang="en-CA" dirty="0" smtClean="0"/>
              <a:t>When the interface is well designed, it is </a:t>
            </a:r>
            <a:r>
              <a:rPr lang="en-CA" b="1" dirty="0" smtClean="0"/>
              <a:t>comprehensible</a:t>
            </a:r>
            <a:r>
              <a:rPr lang="en-CA" dirty="0" smtClean="0"/>
              <a:t>, </a:t>
            </a:r>
            <a:r>
              <a:rPr lang="en-CA" b="1" dirty="0" smtClean="0"/>
              <a:t>predictable,</a:t>
            </a:r>
            <a:r>
              <a:rPr lang="en-CA" dirty="0" smtClean="0"/>
              <a:t> and </a:t>
            </a:r>
            <a:r>
              <a:rPr lang="en-CA" b="1" dirty="0" smtClean="0"/>
              <a:t>controllable</a:t>
            </a:r>
            <a:r>
              <a:rPr lang="en-CA" dirty="0" smtClean="0"/>
              <a:t>; users feel </a:t>
            </a:r>
            <a:r>
              <a:rPr lang="en-CA" b="1" dirty="0" smtClean="0"/>
              <a:t>competent</a:t>
            </a:r>
            <a:r>
              <a:rPr lang="en-CA" dirty="0" smtClean="0"/>
              <a:t>, </a:t>
            </a:r>
            <a:r>
              <a:rPr lang="en-CA" b="1" dirty="0" smtClean="0"/>
              <a:t>satisfied</a:t>
            </a:r>
            <a:r>
              <a:rPr lang="en-CA" dirty="0" smtClean="0"/>
              <a:t>, and </a:t>
            </a:r>
            <a:r>
              <a:rPr lang="en-CA" b="1" dirty="0" smtClean="0"/>
              <a:t>responsible</a:t>
            </a:r>
            <a:r>
              <a:rPr lang="en-CA" dirty="0" smtClean="0"/>
              <a:t> for their actions</a:t>
            </a:r>
          </a:p>
          <a:p>
            <a:pPr>
              <a:buNone/>
            </a:pPr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</a:t>
            </a:r>
            <a:r>
              <a:rPr lang="en-CA" dirty="0" smtClean="0"/>
              <a:t>ssues and principles of HCI</a:t>
            </a:r>
          </a:p>
          <a:p>
            <a:r>
              <a:rPr lang="en-CA" dirty="0" smtClean="0"/>
              <a:t>Methodology</a:t>
            </a:r>
          </a:p>
          <a:p>
            <a:pPr lvl="1"/>
            <a:r>
              <a:rPr lang="en-CA" dirty="0" smtClean="0"/>
              <a:t>Low-fidelity prototype</a:t>
            </a:r>
          </a:p>
          <a:p>
            <a:pPr lvl="2"/>
            <a:r>
              <a:rPr lang="en-CA" dirty="0"/>
              <a:t>Needs </a:t>
            </a:r>
            <a:r>
              <a:rPr lang="en-CA" dirty="0" smtClean="0"/>
              <a:t>assessment</a:t>
            </a:r>
          </a:p>
          <a:p>
            <a:pPr lvl="2"/>
            <a:r>
              <a:rPr lang="en-CA" dirty="0" smtClean="0"/>
              <a:t>User-centered design</a:t>
            </a:r>
            <a:endParaRPr lang="en-CA" dirty="0"/>
          </a:p>
          <a:p>
            <a:pPr lvl="2"/>
            <a:r>
              <a:rPr lang="en-CA" dirty="0" smtClean="0"/>
              <a:t>Task centered design</a:t>
            </a:r>
          </a:p>
          <a:p>
            <a:pPr lvl="2"/>
            <a:r>
              <a:rPr lang="en-CA" dirty="0" smtClean="0"/>
              <a:t>User </a:t>
            </a:r>
            <a:r>
              <a:rPr lang="en-CA" dirty="0"/>
              <a:t>task analysis</a:t>
            </a:r>
          </a:p>
          <a:p>
            <a:pPr lvl="2"/>
            <a:r>
              <a:rPr lang="en-CA" dirty="0"/>
              <a:t>Usability </a:t>
            </a:r>
            <a:r>
              <a:rPr lang="en-CA" dirty="0" smtClean="0"/>
              <a:t>studies</a:t>
            </a:r>
          </a:p>
          <a:p>
            <a:r>
              <a:rPr lang="en-CA" dirty="0" err="1" smtClean="0"/>
              <a:t>Fitts’s</a:t>
            </a:r>
            <a:r>
              <a:rPr lang="en-CA" dirty="0" smtClean="0"/>
              <a:t> law</a:t>
            </a:r>
            <a:endParaRPr lang="en-CA" dirty="0"/>
          </a:p>
          <a:p>
            <a:pPr lvl="2"/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341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General Principles of User Interfaces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Foundation of user interaction</a:t>
            </a:r>
          </a:p>
          <a:p>
            <a:pPr lvl="1"/>
            <a:r>
              <a:rPr lang="en-CA" dirty="0" err="1" smtClean="0"/>
              <a:t>Shneiderman</a:t>
            </a:r>
            <a:r>
              <a:rPr lang="en-CA" dirty="0"/>
              <a:t> </a:t>
            </a:r>
            <a:r>
              <a:rPr lang="en-CA" dirty="0" smtClean="0"/>
              <a:t>(2000):</a:t>
            </a:r>
          </a:p>
          <a:p>
            <a:pPr lvl="2"/>
            <a:r>
              <a:rPr lang="en-CA" dirty="0" smtClean="0"/>
              <a:t>Universal usability</a:t>
            </a:r>
          </a:p>
          <a:p>
            <a:pPr lvl="2"/>
            <a:r>
              <a:rPr lang="en-US" dirty="0" smtClean="0"/>
              <a:t>Aesthetic design</a:t>
            </a:r>
          </a:p>
          <a:p>
            <a:pPr lvl="2"/>
            <a:r>
              <a:rPr lang="en-US" dirty="0" smtClean="0"/>
              <a:t>User modeling</a:t>
            </a:r>
          </a:p>
          <a:p>
            <a:pPr lvl="1"/>
            <a:r>
              <a:rPr lang="en-CA" dirty="0" err="1" smtClean="0"/>
              <a:t>Tognazzini</a:t>
            </a:r>
            <a:r>
              <a:rPr lang="en-CA" dirty="0" smtClean="0"/>
              <a:t> (2013)</a:t>
            </a:r>
          </a:p>
          <a:p>
            <a:pPr lvl="2"/>
            <a:r>
              <a:rPr lang="en-CA" dirty="0" smtClean="0"/>
              <a:t>Discoverability</a:t>
            </a:r>
          </a:p>
          <a:p>
            <a:pPr lvl="2"/>
            <a:r>
              <a:rPr lang="en-CA" dirty="0" smtClean="0"/>
              <a:t>Stability</a:t>
            </a:r>
          </a:p>
          <a:p>
            <a:pPr lvl="2"/>
            <a:r>
              <a:rPr lang="en-CA" dirty="0" smtClean="0"/>
              <a:t>Visibility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Usability Issues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Usability is often the most neglected aspect of Web design, yet in many respects it is the most important</a:t>
            </a:r>
          </a:p>
          <a:p>
            <a:pPr lvl="1"/>
            <a:r>
              <a:rPr lang="en-CA" dirty="0" smtClean="0"/>
              <a:t>If users can't use properly a web site, they will leave and never become customers</a:t>
            </a:r>
          </a:p>
          <a:p>
            <a:r>
              <a:rPr lang="en-CA" dirty="0" smtClean="0"/>
              <a:t>A very important </a:t>
            </a:r>
            <a:r>
              <a:rPr lang="en-CA" dirty="0"/>
              <a:t>p</a:t>
            </a:r>
            <a:r>
              <a:rPr lang="en-CA" dirty="0" smtClean="0"/>
              <a:t>rinciple is to involve potential customers in your application/Web design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A body of practices, procedures, and rules used by those who work in a </a:t>
            </a:r>
            <a:r>
              <a:rPr lang="en-CA" dirty="0" smtClean="0"/>
              <a:t>discipline; a </a:t>
            </a:r>
            <a:r>
              <a:rPr lang="en-CA" dirty="0"/>
              <a:t>set of working </a:t>
            </a:r>
            <a:r>
              <a:rPr lang="en-CA" dirty="0" smtClean="0"/>
              <a:t>methods</a:t>
            </a:r>
          </a:p>
          <a:p>
            <a:pPr lvl="1"/>
            <a:r>
              <a:rPr lang="en-CA" dirty="0" smtClean="0"/>
              <a:t>We will use:</a:t>
            </a:r>
          </a:p>
          <a:p>
            <a:pPr lvl="2"/>
            <a:r>
              <a:rPr lang="en-CA" dirty="0" smtClean="0"/>
              <a:t>a task-centered design prototyping methodology</a:t>
            </a:r>
          </a:p>
          <a:p>
            <a:pPr lvl="2"/>
            <a:r>
              <a:rPr lang="en-CA" dirty="0" smtClean="0"/>
              <a:t>a user-centered methodology for the interface design</a:t>
            </a:r>
          </a:p>
          <a:p>
            <a:r>
              <a:rPr lang="en-CA" dirty="0" smtClean="0"/>
              <a:t>Stages</a:t>
            </a:r>
          </a:p>
          <a:p>
            <a:pPr lvl="1"/>
            <a:r>
              <a:rPr lang="en-CA" dirty="0" smtClean="0"/>
              <a:t>Low-fidelity prototype</a:t>
            </a:r>
          </a:p>
          <a:p>
            <a:pPr lvl="1"/>
            <a:r>
              <a:rPr lang="en-CA" dirty="0" smtClean="0"/>
              <a:t>Medium-fidelity horizontal/vertical prototype</a:t>
            </a:r>
          </a:p>
          <a:p>
            <a:pPr lvl="1"/>
            <a:r>
              <a:rPr lang="en-CA" dirty="0" smtClean="0"/>
              <a:t>High-fidelity horizontal/vertical prototype</a:t>
            </a:r>
          </a:p>
          <a:p>
            <a:pPr lvl="3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082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3" algn="ctr" rtl="0">
              <a:spcBef>
                <a:spcPct val="0"/>
              </a:spcBef>
            </a:pPr>
            <a:r>
              <a:rPr lang="en-CA" sz="4400" dirty="0" smtClean="0"/>
              <a:t>Low-fidelity prototype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Needs assessment </a:t>
            </a:r>
          </a:p>
          <a:p>
            <a:pPr lvl="1"/>
            <a:r>
              <a:rPr lang="en-CA" dirty="0" smtClean="0"/>
              <a:t>not enough time for us to properly do it in this course</a:t>
            </a:r>
          </a:p>
          <a:p>
            <a:r>
              <a:rPr lang="en-CA" dirty="0" smtClean="0"/>
              <a:t>User task analysis</a:t>
            </a:r>
          </a:p>
          <a:p>
            <a:r>
              <a:rPr lang="en-CA" dirty="0" smtClean="0"/>
              <a:t>Usability studies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55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Needs assessment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</a:t>
            </a:r>
            <a:r>
              <a:rPr lang="en-CA" dirty="0" smtClean="0"/>
              <a:t>ystematic </a:t>
            </a:r>
            <a:r>
              <a:rPr lang="en-CA" dirty="0"/>
              <a:t>process for determining and addressing needs, or "gaps" between current conditions and desired conditions or "</a:t>
            </a:r>
            <a:r>
              <a:rPr lang="en-CA" dirty="0" smtClean="0"/>
              <a:t>wants“</a:t>
            </a:r>
          </a:p>
          <a:p>
            <a:r>
              <a:rPr lang="en-CA" dirty="0" smtClean="0"/>
              <a:t>The </a:t>
            </a:r>
            <a:r>
              <a:rPr lang="en-CA" dirty="0"/>
              <a:t>discrepancy between the current condition and wanted condition must be </a:t>
            </a:r>
            <a:r>
              <a:rPr lang="en-CA" dirty="0" smtClean="0"/>
              <a:t>measured</a:t>
            </a:r>
          </a:p>
          <a:p>
            <a:r>
              <a:rPr lang="en-CA" dirty="0" smtClean="0"/>
              <a:t>Knowing </a:t>
            </a:r>
            <a:r>
              <a:rPr lang="en-CA" dirty="0"/>
              <a:t>what your clients </a:t>
            </a:r>
            <a:r>
              <a:rPr lang="en-CA" dirty="0" smtClean="0"/>
              <a:t>want</a:t>
            </a:r>
          </a:p>
          <a:p>
            <a:r>
              <a:rPr lang="en-CA" dirty="0" smtClean="0"/>
              <a:t>How?</a:t>
            </a:r>
          </a:p>
          <a:p>
            <a:pPr lvl="1"/>
            <a:r>
              <a:rPr lang="en-CA" dirty="0" smtClean="0"/>
              <a:t>Surveys, interviews, meetings with stakeholders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520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4777</TotalTime>
  <Words>1455</Words>
  <Application>Microsoft Office PowerPoint</Application>
  <PresentationFormat>On-screen Show (4:3)</PresentationFormat>
  <Paragraphs>171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Introduction to Human Computer Interaction</vt:lpstr>
      <vt:lpstr>What is Human Computer Interaction (HCI)?</vt:lpstr>
      <vt:lpstr>User Interfaces</vt:lpstr>
      <vt:lpstr>Outline</vt:lpstr>
      <vt:lpstr>General Principles of User Interfaces</vt:lpstr>
      <vt:lpstr>Usability Issues</vt:lpstr>
      <vt:lpstr>Methodology</vt:lpstr>
      <vt:lpstr>Low-fidelity prototype</vt:lpstr>
      <vt:lpstr>Needs assessment</vt:lpstr>
      <vt:lpstr>User Task Analysis</vt:lpstr>
      <vt:lpstr>Usability Studies</vt:lpstr>
      <vt:lpstr>Heuristics: Eight Golden Rules of Interface Design (Shneiderman, 2010) </vt:lpstr>
      <vt:lpstr>10 Usability Heuristics for User Interface Design(1)</vt:lpstr>
      <vt:lpstr>10 Usability Heuristics for User Interface Design (2)</vt:lpstr>
      <vt:lpstr>10 Usability Heuristics for User Interface Design(3)</vt:lpstr>
      <vt:lpstr>Practical Strategies for Usability</vt:lpstr>
      <vt:lpstr>Practical Strategies for Usability (2)</vt:lpstr>
      <vt:lpstr>Fitts’s Law </vt:lpstr>
      <vt:lpstr>Fitts’ Law Formula</vt:lpstr>
      <vt:lpstr>Fitts’ Law Formula (2)</vt:lpstr>
      <vt:lpstr>Consequences</vt:lpstr>
      <vt:lpstr>Fitts’Law Heuristics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 Master Pages and Navigation</dc:title>
  <dc:creator>Mirela</dc:creator>
  <cp:lastModifiedBy>Mirela</cp:lastModifiedBy>
  <cp:revision>160</cp:revision>
  <dcterms:created xsi:type="dcterms:W3CDTF">2008-11-02T22:24:49Z</dcterms:created>
  <dcterms:modified xsi:type="dcterms:W3CDTF">2014-09-08T18:51:56Z</dcterms:modified>
</cp:coreProperties>
</file>