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96" r:id="rId21"/>
    <p:sldId id="293" r:id="rId22"/>
    <p:sldId id="294" r:id="rId23"/>
    <p:sldId id="295" r:id="rId24"/>
    <p:sldId id="276" r:id="rId25"/>
    <p:sldId id="288" r:id="rId26"/>
    <p:sldId id="289" r:id="rId27"/>
    <p:sldId id="290" r:id="rId28"/>
    <p:sldId id="279" r:id="rId29"/>
    <p:sldId id="280" r:id="rId30"/>
    <p:sldId id="281" r:id="rId31"/>
    <p:sldId id="282" r:id="rId32"/>
    <p:sldId id="283" r:id="rId33"/>
    <p:sldId id="284" r:id="rId34"/>
    <p:sldId id="285" r:id="rId35"/>
    <p:sldId id="291" r:id="rId36"/>
    <p:sldId id="292" r:id="rId37"/>
    <p:sldId id="286" r:id="rId38"/>
    <p:sldId id="28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56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F41789-AE99-4E31-9B66-0BFD0F893B6C}" type="datetimeFigureOut">
              <a:rPr lang="en-CA" smtClean="0"/>
              <a:t>2015-09-10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53AB2B-2DC6-4E91-BD77-25C729D04C08}" type="slidenum">
              <a:rPr lang="en-CA" smtClean="0"/>
              <a:t>‹#›</a:t>
            </a:fld>
            <a:endParaRPr lang="en-CA"/>
          </a:p>
        </p:txBody>
      </p:sp>
    </p:spTree>
    <p:extLst>
      <p:ext uri="{BB962C8B-B14F-4D97-AF65-F5344CB8AC3E}">
        <p14:creationId xmlns:p14="http://schemas.microsoft.com/office/powerpoint/2010/main" val="3519122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CA" altLang="en-US" smtClean="0"/>
              <a:t>The OS has privileged access to registers</a:t>
            </a:r>
          </a:p>
          <a:p>
            <a:pPr eaLnBrk="1" hangingPunct="1"/>
            <a:r>
              <a:rPr lang="en-CA" altLang="en-US" smtClean="0"/>
              <a:t>The OS is either built on a specific hardware, or has a component (Hardware Abstraction Layer or HAL for Windows; the Hardware Control for UNIX) that creates the interface with the hardware. </a:t>
            </a: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67B74EF4-DA24-4691-B97C-5CC1DCED1AEF}" type="slidenum">
              <a:rPr lang="en-CA" altLang="en-US">
                <a:solidFill>
                  <a:prstClr val="black"/>
                </a:solidFill>
              </a:rPr>
              <a:pPr/>
              <a:t>4</a:t>
            </a:fld>
            <a:endParaRPr lang="en-CA"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smtClean="0"/>
              <a:t>A register is a data-holding place in a computer processor. A register can hold an instruction, a storage address, or any kind of data.</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3AF70A13-021E-4AD3-A950-FF1C7799E2D6}" type="slidenum">
              <a:rPr lang="en-CA" altLang="en-US">
                <a:solidFill>
                  <a:prstClr val="black"/>
                </a:solidFill>
              </a:rPr>
              <a:pPr/>
              <a:t>5</a:t>
            </a:fld>
            <a:endParaRPr lang="en-CA"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BFF3CF70-A951-4828-A6EA-39E80D65C735}" type="slidenum">
              <a:rPr lang="en-CA" altLang="en-US">
                <a:solidFill>
                  <a:prstClr val="black"/>
                </a:solidFill>
              </a:rPr>
              <a:pPr/>
              <a:t>8</a:t>
            </a:fld>
            <a:endParaRPr lang="en-CA"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CA" altLang="en-US" smtClean="0"/>
              <a:t>We discussed positive/negative, zero, and overflow in Comp 1113.</a:t>
            </a: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FC559872-C5C5-4050-904E-0BF565A3A637}" type="slidenum">
              <a:rPr lang="en-CA" altLang="en-US">
                <a:solidFill>
                  <a:prstClr val="black"/>
                </a:solidFill>
              </a:rPr>
              <a:pPr/>
              <a:t>9</a:t>
            </a:fld>
            <a:endParaRPr lang="en-CA"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ltLang="en-US" dirty="0" smtClean="0"/>
              <a:t>I/O operations are time consuming. If the processor is involved in each I/O operation, execution will be very slow</a:t>
            </a:r>
            <a:endParaRPr lang="en-CA" dirty="0"/>
          </a:p>
        </p:txBody>
      </p:sp>
      <p:sp>
        <p:nvSpPr>
          <p:cNvPr id="4" name="Slide Number Placeholder 3"/>
          <p:cNvSpPr>
            <a:spLocks noGrp="1"/>
          </p:cNvSpPr>
          <p:nvPr>
            <p:ph type="sldNum" sz="quarter" idx="10"/>
          </p:nvPr>
        </p:nvSpPr>
        <p:spPr/>
        <p:txBody>
          <a:bodyPr/>
          <a:lstStyle/>
          <a:p>
            <a:fld id="{5353AB2B-2DC6-4E91-BD77-25C729D04C08}" type="slidenum">
              <a:rPr lang="en-CA" smtClean="0"/>
              <a:t>17</a:t>
            </a:fld>
            <a:endParaRPr lang="en-CA"/>
          </a:p>
        </p:txBody>
      </p:sp>
    </p:spTree>
    <p:extLst>
      <p:ext uri="{BB962C8B-B14F-4D97-AF65-F5344CB8AC3E}">
        <p14:creationId xmlns:p14="http://schemas.microsoft.com/office/powerpoint/2010/main" val="2471092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dirty="0" smtClean="0"/>
              <a:t>.</a:t>
            </a:r>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0C34EE8F-E0A6-4016-B20E-2B1C5CCCFFC7}" type="slidenum">
              <a:rPr lang="en-CA" altLang="en-US">
                <a:solidFill>
                  <a:prstClr val="black"/>
                </a:solidFill>
              </a:rPr>
              <a:pPr/>
              <a:t>18</a:t>
            </a:fld>
            <a:endParaRPr lang="en-CA"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0" fontAlgn="base" hangingPunct="0">
                  <a:spcBef>
                    <a:spcPct val="0"/>
                  </a:spcBef>
                  <a:spcAft>
                    <a:spcPct val="0"/>
                  </a:spcAft>
                  <a:defRPr/>
                </a:pPr>
                <a:endParaRPr lang="en-CA" altLang="en-US" smtClean="0">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0" fontAlgn="base" hangingPunct="0">
                  <a:spcBef>
                    <a:spcPct val="0"/>
                  </a:spcBef>
                  <a:spcAft>
                    <a:spcPct val="0"/>
                  </a:spcAft>
                  <a:defRPr/>
                </a:pPr>
                <a:endParaRPr lang="en-CA" altLang="en-US" smtClean="0">
                  <a:solidFill>
                    <a:srgbClr val="000000"/>
                  </a:solidFill>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0" fontAlgn="base" hangingPunct="0">
                  <a:spcBef>
                    <a:spcPct val="0"/>
                  </a:spcBef>
                  <a:spcAft>
                    <a:spcPct val="0"/>
                  </a:spcAft>
                  <a:defRPr/>
                </a:pPr>
                <a:endParaRPr lang="en-CA" altLang="en-US" smtClean="0">
                  <a:solidFill>
                    <a:srgbClr val="000000"/>
                  </a:solidFill>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0" fontAlgn="base" hangingPunct="0">
                  <a:spcBef>
                    <a:spcPct val="0"/>
                  </a:spcBef>
                  <a:spcAft>
                    <a:spcPct val="0"/>
                  </a:spcAft>
                  <a:defRPr/>
                </a:pPr>
                <a:endParaRPr lang="en-CA" altLang="en-US" smtClean="0">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0" fontAlgn="base" hangingPunct="0">
                <a:spcBef>
                  <a:spcPct val="0"/>
                </a:spcBef>
                <a:spcAft>
                  <a:spcPct val="0"/>
                </a:spcAft>
                <a:defRPr/>
              </a:pPr>
              <a:endParaRPr lang="en-CA" altLang="en-US" smtClean="0">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0" fontAlgn="base" hangingPunct="0">
                <a:spcBef>
                  <a:spcPct val="0"/>
                </a:spcBef>
                <a:spcAft>
                  <a:spcPct val="0"/>
                </a:spcAft>
                <a:defRPr/>
              </a:pPr>
              <a:endParaRPr lang="en-CA" altLang="en-US" smtClean="0">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0" fontAlgn="base" hangingPunct="0">
                <a:spcBef>
                  <a:spcPct val="0"/>
                </a:spcBef>
                <a:spcAft>
                  <a:spcPct val="0"/>
                </a:spcAft>
                <a:defRPr/>
              </a:pPr>
              <a:endParaRPr lang="en-CA" altLang="en-US" smtClean="0">
                <a:solidFill>
                  <a:srgbClr val="000000"/>
                </a:solidFill>
              </a:endParaRPr>
            </a:p>
          </p:txBody>
        </p:sp>
      </p:grpSp>
      <p:sp>
        <p:nvSpPr>
          <p:cNvPr id="149516" name="Rectangle 12"/>
          <p:cNvSpPr>
            <a:spLocks noGrp="1" noChangeArrowheads="1"/>
          </p:cNvSpPr>
          <p:nvPr>
            <p:ph type="ctrTitle"/>
          </p:nvPr>
        </p:nvSpPr>
        <p:spPr>
          <a:xfrm>
            <a:off x="990600" y="1676400"/>
            <a:ext cx="7772400" cy="1462088"/>
          </a:xfrm>
        </p:spPr>
        <p:txBody>
          <a:bodyPr/>
          <a:lstStyle>
            <a:lvl1pPr>
              <a:defRPr/>
            </a:lvl1pPr>
          </a:lstStyle>
          <a:p>
            <a:pPr lvl="0"/>
            <a:r>
              <a:rPr lang="en-US" altLang="en-US" noProof="0" smtClean="0"/>
              <a:t>Click to edit Master title style</a:t>
            </a:r>
          </a:p>
        </p:txBody>
      </p:sp>
      <p:sp>
        <p:nvSpPr>
          <p:cNvPr id="14951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en-US" noProof="0" smtClean="0"/>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en-US">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en-US">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8B437468-3CC6-44A7-904D-C59CF2247BF0}" type="slidenum">
              <a:rPr lang="en-US" altLang="en-US">
                <a:solidFill>
                  <a:srgbClr val="1C1C1C"/>
                </a:solidFill>
              </a:rPr>
              <a:pPr>
                <a:defRPr/>
              </a:pPr>
              <a:t>‹#›</a:t>
            </a:fld>
            <a:endParaRPr lang="en-US" altLang="en-US">
              <a:solidFill>
                <a:srgbClr val="1C1C1C"/>
              </a:solidFill>
            </a:endParaRPr>
          </a:p>
        </p:txBody>
      </p:sp>
    </p:spTree>
    <p:extLst>
      <p:ext uri="{BB962C8B-B14F-4D97-AF65-F5344CB8AC3E}">
        <p14:creationId xmlns:p14="http://schemas.microsoft.com/office/powerpoint/2010/main" val="1217732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AF3BB62E-D70B-4141-9296-592877FD7E9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61543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87D795DD-F1BB-400B-B035-21889C49628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35997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79CC8AAD-914C-4D03-A104-FB9BA7009CB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4537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D179E2DC-445E-45EE-B4CE-C3A1038CAAB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3475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DFB81F2B-9787-4906-AD78-7EBDF428039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2934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C8AE992C-963F-449F-811C-38919564D4A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148192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13"/>
          <p:cNvSpPr>
            <a:spLocks noGrp="1" noChangeArrowheads="1"/>
          </p:cNvSpPr>
          <p:nvPr>
            <p:ph type="sldNum" sz="quarter" idx="12"/>
          </p:nvPr>
        </p:nvSpPr>
        <p:spPr>
          <a:ln/>
        </p:spPr>
        <p:txBody>
          <a:bodyPr/>
          <a:lstStyle>
            <a:lvl1pPr>
              <a:defRPr/>
            </a:lvl1pPr>
          </a:lstStyle>
          <a:p>
            <a:pPr>
              <a:defRPr/>
            </a:pPr>
            <a:fld id="{7514E9C8-451B-4F84-96EA-147125C04B5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28220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13"/>
          <p:cNvSpPr>
            <a:spLocks noGrp="1" noChangeArrowheads="1"/>
          </p:cNvSpPr>
          <p:nvPr>
            <p:ph type="sldNum" sz="quarter" idx="12"/>
          </p:nvPr>
        </p:nvSpPr>
        <p:spPr>
          <a:ln/>
        </p:spPr>
        <p:txBody>
          <a:bodyPr/>
          <a:lstStyle>
            <a:lvl1pPr>
              <a:defRPr/>
            </a:lvl1pPr>
          </a:lstStyle>
          <a:p>
            <a:pPr>
              <a:defRPr/>
            </a:pPr>
            <a:fld id="{C41F1910-F242-405F-B84D-99DD6A7E8F4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87378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103378A4-153F-4801-9ED8-FDE4A21C848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55648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A732DC9F-9366-42F3-8F6E-8821F61139E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35258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fontAlgn="base">
              <a:spcBef>
                <a:spcPct val="0"/>
              </a:spcBef>
              <a:spcAft>
                <a:spcPct val="0"/>
              </a:spcAft>
              <a:defRPr/>
            </a:pPr>
            <a:endParaRPr kumimoji="1" lang="en-US" altLang="en-US" sz="2400" smtClean="0">
              <a:solidFill>
                <a:srgbClr val="000000"/>
              </a:solidFill>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fontAlgn="base">
              <a:spcBef>
                <a:spcPct val="0"/>
              </a:spcBef>
              <a:spcAft>
                <a:spcPct val="0"/>
              </a:spcAft>
              <a:defRPr/>
            </a:pPr>
            <a:endParaRPr kumimoji="1" lang="en-US" altLang="en-US" sz="2400" smtClean="0">
              <a:solidFill>
                <a:srgbClr val="000000"/>
              </a:solidFill>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fontAlgn="base">
              <a:spcBef>
                <a:spcPct val="0"/>
              </a:spcBef>
              <a:spcAft>
                <a:spcPct val="0"/>
              </a:spcAft>
              <a:defRPr/>
            </a:pPr>
            <a:endParaRPr kumimoji="1" lang="en-US" altLang="en-US" sz="2400" smtClean="0">
              <a:solidFill>
                <a:srgbClr val="000000"/>
              </a:solidFill>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fontAlgn="base">
              <a:spcBef>
                <a:spcPct val="0"/>
              </a:spcBef>
              <a:spcAft>
                <a:spcPct val="0"/>
              </a:spcAft>
              <a:defRPr/>
            </a:pPr>
            <a:endParaRPr kumimoji="1" lang="en-US" altLang="en-US" sz="2400" smtClean="0">
              <a:solidFill>
                <a:srgbClr val="000000"/>
              </a:solidFill>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fontAlgn="base">
              <a:spcBef>
                <a:spcPct val="0"/>
              </a:spcBef>
              <a:spcAft>
                <a:spcPct val="0"/>
              </a:spcAft>
              <a:defRPr/>
            </a:pPr>
            <a:endParaRPr kumimoji="1" lang="en-US" altLang="en-US" sz="2400" smtClean="0">
              <a:solidFill>
                <a:srgbClr val="000000"/>
              </a:solidFill>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fontAlgn="base">
              <a:spcBef>
                <a:spcPct val="0"/>
              </a:spcBef>
              <a:spcAft>
                <a:spcPct val="0"/>
              </a:spcAft>
              <a:defRPr/>
            </a:pPr>
            <a:endParaRPr kumimoji="1" lang="en-US" altLang="en-US" sz="2400" smtClean="0">
              <a:solidFill>
                <a:srgbClr val="000000"/>
              </a:solidFill>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fontAlgn="base">
              <a:spcBef>
                <a:spcPct val="0"/>
              </a:spcBef>
              <a:spcAft>
                <a:spcPct val="0"/>
              </a:spcAft>
              <a:defRPr/>
            </a:pPr>
            <a:endParaRPr kumimoji="1" lang="en-US" altLang="en-US" sz="2400" smtClean="0">
              <a:solidFill>
                <a:srgbClr val="000000"/>
              </a:solidFill>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849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fontAlgn="base">
              <a:spcBef>
                <a:spcPct val="0"/>
              </a:spcBef>
              <a:spcAft>
                <a:spcPct val="0"/>
              </a:spcAft>
              <a:defRPr/>
            </a:pPr>
            <a:endParaRPr lang="en-US" altLang="en-US">
              <a:solidFill>
                <a:srgbClr val="000000"/>
              </a:solidFill>
            </a:endParaRPr>
          </a:p>
        </p:txBody>
      </p:sp>
      <p:sp>
        <p:nvSpPr>
          <p:cNvPr id="14849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fontAlgn="base">
              <a:spcBef>
                <a:spcPct val="0"/>
              </a:spcBef>
              <a:spcAft>
                <a:spcPct val="0"/>
              </a:spcAft>
              <a:defRPr/>
            </a:pPr>
            <a:endParaRPr lang="en-US" altLang="en-US">
              <a:solidFill>
                <a:srgbClr val="000000"/>
              </a:solidFill>
            </a:endParaRPr>
          </a:p>
        </p:txBody>
      </p:sp>
      <p:sp>
        <p:nvSpPr>
          <p:cNvPr id="14849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fontAlgn="base">
              <a:spcBef>
                <a:spcPct val="0"/>
              </a:spcBef>
              <a:spcAft>
                <a:spcPct val="0"/>
              </a:spcAft>
              <a:defRPr/>
            </a:pPr>
            <a:fld id="{79053C2C-6DE5-4725-87B2-F0399152AF6E}"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373918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charset="0"/>
        </a:defRPr>
      </a:lvl2pPr>
      <a:lvl3pPr algn="l" rtl="0" eaLnBrk="0" fontAlgn="base" hangingPunct="0">
        <a:spcBef>
          <a:spcPct val="0"/>
        </a:spcBef>
        <a:spcAft>
          <a:spcPct val="0"/>
        </a:spcAft>
        <a:defRPr sz="4400">
          <a:solidFill>
            <a:schemeClr val="tx2"/>
          </a:solidFill>
          <a:latin typeface="Tahoma" charset="0"/>
        </a:defRPr>
      </a:lvl3pPr>
      <a:lvl4pPr algn="l" rtl="0" eaLnBrk="0" fontAlgn="base" hangingPunct="0">
        <a:spcBef>
          <a:spcPct val="0"/>
        </a:spcBef>
        <a:spcAft>
          <a:spcPct val="0"/>
        </a:spcAft>
        <a:defRPr sz="4400">
          <a:solidFill>
            <a:schemeClr val="tx2"/>
          </a:solidFill>
          <a:latin typeface="Tahoma" charset="0"/>
        </a:defRPr>
      </a:lvl4pPr>
      <a:lvl5pPr algn="l" rtl="0" eaLnBrk="0" fontAlgn="base" hangingPunct="0">
        <a:spcBef>
          <a:spcPct val="0"/>
        </a:spcBef>
        <a:spcAft>
          <a:spcPct val="0"/>
        </a:spcAft>
        <a:defRPr sz="4400">
          <a:solidFill>
            <a:schemeClr val="tx2"/>
          </a:solidFill>
          <a:latin typeface="Tahoma" charset="0"/>
        </a:defRPr>
      </a:lvl5pPr>
      <a:lvl6pPr marL="457200" algn="l" rtl="0" fontAlgn="base">
        <a:spcBef>
          <a:spcPct val="0"/>
        </a:spcBef>
        <a:spcAft>
          <a:spcPct val="0"/>
        </a:spcAft>
        <a:defRPr sz="4400">
          <a:solidFill>
            <a:schemeClr val="tx2"/>
          </a:solidFill>
          <a:latin typeface="Tahoma" charset="0"/>
        </a:defRPr>
      </a:lvl6pPr>
      <a:lvl7pPr marL="914400" algn="l" rtl="0" fontAlgn="base">
        <a:spcBef>
          <a:spcPct val="0"/>
        </a:spcBef>
        <a:spcAft>
          <a:spcPct val="0"/>
        </a:spcAft>
        <a:defRPr sz="4400">
          <a:solidFill>
            <a:schemeClr val="tx2"/>
          </a:solidFill>
          <a:latin typeface="Tahoma" charset="0"/>
        </a:defRPr>
      </a:lvl7pPr>
      <a:lvl8pPr marL="1371600" algn="l" rtl="0" fontAlgn="base">
        <a:spcBef>
          <a:spcPct val="0"/>
        </a:spcBef>
        <a:spcAft>
          <a:spcPct val="0"/>
        </a:spcAft>
        <a:defRPr sz="4400">
          <a:solidFill>
            <a:schemeClr val="tx2"/>
          </a:solidFill>
          <a:latin typeface="Tahoma" charset="0"/>
        </a:defRPr>
      </a:lvl8pPr>
      <a:lvl9pPr marL="1828800" algn="l" rtl="0" fontAlgn="base">
        <a:spcBef>
          <a:spcPct val="0"/>
        </a:spcBef>
        <a:spcAft>
          <a:spcPct val="0"/>
        </a:spcAft>
        <a:defRPr sz="4400">
          <a:solidFill>
            <a:schemeClr val="tx2"/>
          </a:solidFill>
          <a:latin typeface="Tahoma"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04UGopESS6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makelinux.net/books/lkd2/ch06lev1sec7"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ctrTitle"/>
          </p:nvPr>
        </p:nvSpPr>
        <p:spPr/>
        <p:txBody>
          <a:bodyPr/>
          <a:lstStyle/>
          <a:p>
            <a:pPr eaLnBrk="1" hangingPunct="1"/>
            <a:r>
              <a:rPr lang="en-US" altLang="en-US" smtClean="0"/>
              <a:t>Computer System Overview</a:t>
            </a:r>
          </a:p>
        </p:txBody>
      </p:sp>
      <p:sp>
        <p:nvSpPr>
          <p:cNvPr id="3075" name="Rectangle 6"/>
          <p:cNvSpPr>
            <a:spLocks noGrp="1" noChangeArrowheads="1"/>
          </p:cNvSpPr>
          <p:nvPr>
            <p:ph type="subTitle" idx="1"/>
          </p:nvPr>
        </p:nvSpPr>
        <p:spPr/>
        <p:txBody>
          <a:bodyPr/>
          <a:lstStyle/>
          <a:p>
            <a:pPr eaLnBrk="1" hangingPunct="1">
              <a:lnSpc>
                <a:spcPct val="80000"/>
              </a:lnSpc>
            </a:pPr>
            <a:r>
              <a:rPr lang="en-US" altLang="en-US" sz="2800" dirty="0" smtClean="0"/>
              <a:t>Chapter 1</a:t>
            </a:r>
          </a:p>
          <a:p>
            <a:pPr eaLnBrk="1" hangingPunct="1">
              <a:lnSpc>
                <a:spcPct val="80000"/>
              </a:lnSpc>
            </a:pPr>
            <a:r>
              <a:rPr lang="en-US" altLang="en-US" sz="2800" dirty="0" smtClean="0"/>
              <a:t>Operating Systems Concepts</a:t>
            </a:r>
          </a:p>
          <a:p>
            <a:pPr eaLnBrk="1" hangingPunct="1">
              <a:lnSpc>
                <a:spcPct val="80000"/>
              </a:lnSpc>
            </a:pPr>
            <a:r>
              <a:rPr lang="en-US" altLang="en-US" sz="2800" dirty="0" err="1" smtClean="0"/>
              <a:t>Mirela</a:t>
            </a:r>
            <a:r>
              <a:rPr lang="en-US" altLang="en-US" sz="2800" dirty="0" smtClean="0"/>
              <a:t> </a:t>
            </a:r>
            <a:r>
              <a:rPr lang="en-US" altLang="en-US" sz="2800" dirty="0" err="1" smtClean="0"/>
              <a:t>Gutica</a:t>
            </a:r>
            <a:endParaRPr lang="en-US" altLang="en-US" sz="2800" dirty="0" smtClean="0"/>
          </a:p>
          <a:p>
            <a:pPr eaLnBrk="1" hangingPunct="1">
              <a:lnSpc>
                <a:spcPct val="80000"/>
              </a:lnSpc>
            </a:pPr>
            <a:r>
              <a:rPr lang="en-US" altLang="en-US" sz="2800" dirty="0" smtClean="0"/>
              <a:t>BCIT</a:t>
            </a:r>
          </a:p>
          <a:p>
            <a:pPr eaLnBrk="1" hangingPunct="1">
              <a:lnSpc>
                <a:spcPct val="80000"/>
              </a:lnSpc>
            </a:pPr>
            <a:r>
              <a:rPr lang="en-US" altLang="en-US" sz="2800" dirty="0"/>
              <a:t>Based on: </a:t>
            </a:r>
            <a:r>
              <a:rPr lang="en-US" sz="2800" dirty="0"/>
              <a:t>Eighth Edition</a:t>
            </a:r>
            <a:br>
              <a:rPr lang="en-US" sz="2800" dirty="0"/>
            </a:br>
            <a:r>
              <a:rPr lang="en-US" sz="2800" dirty="0"/>
              <a:t>By William Stallings</a:t>
            </a:r>
          </a:p>
          <a:p>
            <a:pPr eaLnBrk="1" hangingPunct="1">
              <a:lnSpc>
                <a:spcPct val="80000"/>
              </a:lnSpc>
            </a:pPr>
            <a:endParaRPr lang="en-US" altLang="en-US" sz="2800" dirty="0" smtClean="0"/>
          </a:p>
        </p:txBody>
      </p:sp>
    </p:spTree>
    <p:extLst>
      <p:ext uri="{BB962C8B-B14F-4D97-AF65-F5344CB8AC3E}">
        <p14:creationId xmlns:p14="http://schemas.microsoft.com/office/powerpoint/2010/main" val="2560340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Instruction Cycle</a:t>
            </a:r>
          </a:p>
        </p:txBody>
      </p:sp>
      <p:pic>
        <p:nvPicPr>
          <p:cNvPr id="12291" name="Picture 4" descr="1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7442200" cy="304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0079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Instruction Fetch and Execute</a:t>
            </a:r>
          </a:p>
        </p:txBody>
      </p:sp>
      <p:sp>
        <p:nvSpPr>
          <p:cNvPr id="13315" name="Rectangle 3"/>
          <p:cNvSpPr>
            <a:spLocks noGrp="1" noChangeArrowheads="1"/>
          </p:cNvSpPr>
          <p:nvPr>
            <p:ph type="body" idx="1"/>
          </p:nvPr>
        </p:nvSpPr>
        <p:spPr/>
        <p:txBody>
          <a:bodyPr/>
          <a:lstStyle/>
          <a:p>
            <a:pPr eaLnBrk="1" hangingPunct="1"/>
            <a:r>
              <a:rPr lang="en-US" altLang="en-US" smtClean="0"/>
              <a:t>The processor fetches the instruction from memory</a:t>
            </a:r>
          </a:p>
          <a:p>
            <a:pPr eaLnBrk="1" hangingPunct="1"/>
            <a:r>
              <a:rPr lang="en-US" altLang="en-US" smtClean="0"/>
              <a:t>Program counter (PC) holds address of the instruction to be fetched next</a:t>
            </a:r>
          </a:p>
          <a:p>
            <a:pPr eaLnBrk="1" hangingPunct="1"/>
            <a:r>
              <a:rPr lang="en-US" altLang="en-US" smtClean="0"/>
              <a:t>Program counter is incremented after each fetch</a:t>
            </a:r>
          </a:p>
        </p:txBody>
      </p:sp>
    </p:spTree>
    <p:extLst>
      <p:ext uri="{BB962C8B-B14F-4D97-AF65-F5344CB8AC3E}">
        <p14:creationId xmlns:p14="http://schemas.microsoft.com/office/powerpoint/2010/main" val="1039083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Instruction Register</a:t>
            </a:r>
          </a:p>
        </p:txBody>
      </p:sp>
      <p:sp>
        <p:nvSpPr>
          <p:cNvPr id="14339" name="Rectangle 3"/>
          <p:cNvSpPr>
            <a:spLocks noGrp="1" noChangeArrowheads="1"/>
          </p:cNvSpPr>
          <p:nvPr>
            <p:ph type="body" idx="1"/>
          </p:nvPr>
        </p:nvSpPr>
        <p:spPr/>
        <p:txBody>
          <a:bodyPr/>
          <a:lstStyle/>
          <a:p>
            <a:pPr eaLnBrk="1" hangingPunct="1">
              <a:lnSpc>
                <a:spcPct val="90000"/>
              </a:lnSpc>
            </a:pPr>
            <a:r>
              <a:rPr lang="en-US" altLang="en-US" sz="2400" smtClean="0"/>
              <a:t>The fetched instruction is placed in the instruction register</a:t>
            </a:r>
          </a:p>
          <a:p>
            <a:pPr eaLnBrk="1" hangingPunct="1">
              <a:lnSpc>
                <a:spcPct val="90000"/>
              </a:lnSpc>
            </a:pPr>
            <a:r>
              <a:rPr lang="en-US" altLang="en-US" sz="2400" smtClean="0"/>
              <a:t>Types of instructions</a:t>
            </a:r>
          </a:p>
          <a:p>
            <a:pPr lvl="1" eaLnBrk="1" hangingPunct="1">
              <a:lnSpc>
                <a:spcPct val="90000"/>
              </a:lnSpc>
            </a:pPr>
            <a:r>
              <a:rPr lang="en-US" altLang="en-US" sz="2000" smtClean="0"/>
              <a:t>Processor-memory</a:t>
            </a:r>
          </a:p>
          <a:p>
            <a:pPr lvl="2" eaLnBrk="1" hangingPunct="1">
              <a:lnSpc>
                <a:spcPct val="90000"/>
              </a:lnSpc>
            </a:pPr>
            <a:r>
              <a:rPr lang="en-US" altLang="en-US" sz="1800" smtClean="0"/>
              <a:t>transfer data between processor and memory</a:t>
            </a:r>
          </a:p>
          <a:p>
            <a:pPr lvl="1" eaLnBrk="1" hangingPunct="1">
              <a:lnSpc>
                <a:spcPct val="90000"/>
              </a:lnSpc>
            </a:pPr>
            <a:r>
              <a:rPr lang="en-US" altLang="en-US" sz="2000" smtClean="0"/>
              <a:t>Processor-I/O</a:t>
            </a:r>
          </a:p>
          <a:p>
            <a:pPr lvl="2" eaLnBrk="1" hangingPunct="1">
              <a:lnSpc>
                <a:spcPct val="90000"/>
              </a:lnSpc>
            </a:pPr>
            <a:r>
              <a:rPr lang="en-US" altLang="en-US" sz="1800" smtClean="0"/>
              <a:t>data transferred to or from a peripheral device</a:t>
            </a:r>
          </a:p>
          <a:p>
            <a:pPr lvl="1" eaLnBrk="1" hangingPunct="1">
              <a:lnSpc>
                <a:spcPct val="90000"/>
              </a:lnSpc>
            </a:pPr>
            <a:r>
              <a:rPr lang="en-US" altLang="en-US" sz="2000" smtClean="0"/>
              <a:t>Data processing</a:t>
            </a:r>
          </a:p>
          <a:p>
            <a:pPr lvl="2" eaLnBrk="1" hangingPunct="1">
              <a:lnSpc>
                <a:spcPct val="90000"/>
              </a:lnSpc>
            </a:pPr>
            <a:r>
              <a:rPr lang="en-US" altLang="en-US" sz="1800" smtClean="0"/>
              <a:t>arithmetic or logic operation on data</a:t>
            </a:r>
          </a:p>
          <a:p>
            <a:pPr lvl="1" eaLnBrk="1" hangingPunct="1">
              <a:lnSpc>
                <a:spcPct val="90000"/>
              </a:lnSpc>
            </a:pPr>
            <a:r>
              <a:rPr lang="en-US" altLang="en-US" sz="2000" smtClean="0"/>
              <a:t>Control</a:t>
            </a:r>
          </a:p>
          <a:p>
            <a:pPr lvl="2" eaLnBrk="1" hangingPunct="1">
              <a:lnSpc>
                <a:spcPct val="90000"/>
              </a:lnSpc>
            </a:pPr>
            <a:r>
              <a:rPr lang="en-US" altLang="en-US" sz="1800" smtClean="0"/>
              <a:t>alter sequence of execution (e.g., loops, comparissons, etc.)</a:t>
            </a:r>
          </a:p>
        </p:txBody>
      </p:sp>
    </p:spTree>
    <p:extLst>
      <p:ext uri="{BB962C8B-B14F-4D97-AF65-F5344CB8AC3E}">
        <p14:creationId xmlns:p14="http://schemas.microsoft.com/office/powerpoint/2010/main" val="952270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mtClean="0"/>
              <a:t>Example of Program Execution (1)</a:t>
            </a:r>
            <a:endParaRPr lang="en-CA" altLang="en-US" smtClean="0"/>
          </a:p>
        </p:txBody>
      </p:sp>
      <p:sp>
        <p:nvSpPr>
          <p:cNvPr id="15363" name="Content Placeholder 2"/>
          <p:cNvSpPr>
            <a:spLocks noGrp="1"/>
          </p:cNvSpPr>
          <p:nvPr>
            <p:ph idx="1"/>
          </p:nvPr>
        </p:nvSpPr>
        <p:spPr/>
        <p:txBody>
          <a:bodyPr/>
          <a:lstStyle/>
          <a:p>
            <a:pPr eaLnBrk="1" hangingPunct="1"/>
            <a:r>
              <a:rPr lang="en-CA" altLang="en-US" dirty="0" smtClean="0">
                <a:hlinkClick r:id="rId2"/>
              </a:rPr>
              <a:t>https://www.youtube.com/watch?v=04UGopESS6A</a:t>
            </a:r>
            <a:r>
              <a:rPr lang="en-CA" altLang="en-US" dirty="0" smtClean="0"/>
              <a:t> </a:t>
            </a:r>
          </a:p>
        </p:txBody>
      </p:sp>
    </p:spTree>
    <p:extLst>
      <p:ext uri="{BB962C8B-B14F-4D97-AF65-F5344CB8AC3E}">
        <p14:creationId xmlns:p14="http://schemas.microsoft.com/office/powerpoint/2010/main" val="2583875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Example of Program Execution (2)</a:t>
            </a:r>
            <a:endParaRPr lang="en-CA" altLang="en-US" smtClean="0"/>
          </a:p>
        </p:txBody>
      </p:sp>
      <p:sp>
        <p:nvSpPr>
          <p:cNvPr id="16387" name="Rectangle 3"/>
          <p:cNvSpPr>
            <a:spLocks noGrp="1" noChangeArrowheads="1"/>
          </p:cNvSpPr>
          <p:nvPr>
            <p:ph type="body" idx="1"/>
          </p:nvPr>
        </p:nvSpPr>
        <p:spPr/>
        <p:txBody>
          <a:bodyPr/>
          <a:lstStyle/>
          <a:p>
            <a:pPr eaLnBrk="1" hangingPunct="1">
              <a:lnSpc>
                <a:spcPct val="90000"/>
              </a:lnSpc>
            </a:pPr>
            <a:r>
              <a:rPr lang="en-US" altLang="en-US" sz="2400" smtClean="0"/>
              <a:t>Consider a hypothetical machine with three instructions:</a:t>
            </a:r>
          </a:p>
          <a:p>
            <a:pPr lvl="1" eaLnBrk="1" hangingPunct="1">
              <a:lnSpc>
                <a:spcPct val="90000"/>
              </a:lnSpc>
            </a:pPr>
            <a:r>
              <a:rPr lang="en-US" altLang="en-US" sz="2000" smtClean="0"/>
              <a:t>0001 = Load AC from memory</a:t>
            </a:r>
          </a:p>
          <a:p>
            <a:pPr lvl="1" eaLnBrk="1" hangingPunct="1">
              <a:lnSpc>
                <a:spcPct val="90000"/>
              </a:lnSpc>
            </a:pPr>
            <a:r>
              <a:rPr lang="en-US" altLang="en-US" sz="2000" smtClean="0"/>
              <a:t>0010 = Store AC to memory</a:t>
            </a:r>
          </a:p>
          <a:p>
            <a:pPr lvl="1" eaLnBrk="1" hangingPunct="1">
              <a:lnSpc>
                <a:spcPct val="90000"/>
              </a:lnSpc>
            </a:pPr>
            <a:r>
              <a:rPr lang="en-US" altLang="en-US" sz="2000" smtClean="0"/>
              <a:t>0101 = Add to AC from memory</a:t>
            </a:r>
          </a:p>
          <a:p>
            <a:pPr eaLnBrk="1" hangingPunct="1">
              <a:lnSpc>
                <a:spcPct val="90000"/>
              </a:lnSpc>
            </a:pPr>
            <a:r>
              <a:rPr lang="en-US" altLang="en-US" sz="2400" smtClean="0"/>
              <a:t>Consider the 16 bits instruction format as 4 bits for opcode and 12 bits for address</a:t>
            </a:r>
          </a:p>
          <a:p>
            <a:pPr eaLnBrk="1" hangingPunct="1">
              <a:lnSpc>
                <a:spcPct val="90000"/>
              </a:lnSpc>
            </a:pPr>
            <a:r>
              <a:rPr lang="en-US" altLang="en-US" sz="2400" smtClean="0"/>
              <a:t>Consider a program that adds the contents of the memory word at address 940H to the contents of the memory word at the address 941H and stores the result in the later location.</a:t>
            </a:r>
            <a:endParaRPr lang="en-CA" altLang="en-US" sz="2400" smtClean="0"/>
          </a:p>
        </p:txBody>
      </p:sp>
    </p:spTree>
    <p:extLst>
      <p:ext uri="{BB962C8B-B14F-4D97-AF65-F5344CB8AC3E}">
        <p14:creationId xmlns:p14="http://schemas.microsoft.com/office/powerpoint/2010/main" val="2977936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Example of Program Execution (3)</a:t>
            </a:r>
            <a:endParaRPr lang="en-CA" altLang="en-US" smtClean="0"/>
          </a:p>
        </p:txBody>
      </p:sp>
      <p:pic>
        <p:nvPicPr>
          <p:cNvPr id="17411" name="Picture 4" descr="1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900" y="1576388"/>
            <a:ext cx="416242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504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Direct Memory Access (DMA)</a:t>
            </a:r>
          </a:p>
        </p:txBody>
      </p:sp>
      <p:sp>
        <p:nvSpPr>
          <p:cNvPr id="18435" name="Rectangle 3"/>
          <p:cNvSpPr>
            <a:spLocks noGrp="1" noChangeArrowheads="1"/>
          </p:cNvSpPr>
          <p:nvPr>
            <p:ph type="body" idx="1"/>
          </p:nvPr>
        </p:nvSpPr>
        <p:spPr/>
        <p:txBody>
          <a:bodyPr/>
          <a:lstStyle/>
          <a:p>
            <a:pPr eaLnBrk="1" hangingPunct="1">
              <a:lnSpc>
                <a:spcPct val="90000"/>
              </a:lnSpc>
            </a:pPr>
            <a:r>
              <a:rPr lang="en-US" altLang="en-US" sz="2800" smtClean="0"/>
              <a:t>I/O exchanges occur directly with memory</a:t>
            </a:r>
          </a:p>
          <a:p>
            <a:pPr eaLnBrk="1" hangingPunct="1">
              <a:lnSpc>
                <a:spcPct val="90000"/>
              </a:lnSpc>
            </a:pPr>
            <a:r>
              <a:rPr lang="en-US" altLang="en-US" sz="2800" smtClean="0"/>
              <a:t>The processor grants I/O module authority to read from or write to memory</a:t>
            </a:r>
          </a:p>
          <a:p>
            <a:pPr eaLnBrk="1" hangingPunct="1">
              <a:lnSpc>
                <a:spcPct val="90000"/>
              </a:lnSpc>
            </a:pPr>
            <a:r>
              <a:rPr lang="en-US" altLang="en-US" sz="2800" smtClean="0"/>
              <a:t>Relieves the processor responsibility for the exchange</a:t>
            </a:r>
          </a:p>
          <a:p>
            <a:pPr eaLnBrk="1" hangingPunct="1">
              <a:lnSpc>
                <a:spcPct val="90000"/>
              </a:lnSpc>
            </a:pPr>
            <a:r>
              <a:rPr lang="en-US" altLang="en-US" sz="2800" smtClean="0"/>
              <a:t>The processor is informed when the transfer finished via an interrupt</a:t>
            </a:r>
          </a:p>
          <a:p>
            <a:pPr eaLnBrk="1" hangingPunct="1">
              <a:lnSpc>
                <a:spcPct val="90000"/>
              </a:lnSpc>
            </a:pPr>
            <a:r>
              <a:rPr lang="en-US" altLang="en-US" sz="2800" smtClean="0"/>
              <a:t>The processor is free to do other things</a:t>
            </a:r>
          </a:p>
          <a:p>
            <a:pPr eaLnBrk="1" hangingPunct="1">
              <a:lnSpc>
                <a:spcPct val="90000"/>
              </a:lnSpc>
            </a:pPr>
            <a:r>
              <a:rPr lang="en-US" altLang="en-US" sz="2800" smtClean="0"/>
              <a:t>If the processor and the DMA module share the same bus, some bus cycles are used by processor, some by DMA.</a:t>
            </a:r>
          </a:p>
          <a:p>
            <a:pPr eaLnBrk="1" hangingPunct="1">
              <a:lnSpc>
                <a:spcPct val="90000"/>
              </a:lnSpc>
            </a:pPr>
            <a:endParaRPr lang="en-US" altLang="en-US" sz="2800" smtClean="0"/>
          </a:p>
        </p:txBody>
      </p:sp>
    </p:spTree>
    <p:extLst>
      <p:ext uri="{BB962C8B-B14F-4D97-AF65-F5344CB8AC3E}">
        <p14:creationId xmlns:p14="http://schemas.microsoft.com/office/powerpoint/2010/main" val="2443075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Direct Memory Access</a:t>
            </a:r>
          </a:p>
        </p:txBody>
      </p:sp>
      <p:sp>
        <p:nvSpPr>
          <p:cNvPr id="19459" name="Rectangle 3"/>
          <p:cNvSpPr>
            <a:spLocks noGrp="1" noChangeArrowheads="1"/>
          </p:cNvSpPr>
          <p:nvPr>
            <p:ph type="body" idx="1"/>
          </p:nvPr>
        </p:nvSpPr>
        <p:spPr>
          <a:xfrm>
            <a:off x="1182688" y="2017713"/>
            <a:ext cx="5154612" cy="4114800"/>
          </a:xfrm>
        </p:spPr>
        <p:txBody>
          <a:bodyPr/>
          <a:lstStyle/>
          <a:p>
            <a:pPr eaLnBrk="1" hangingPunct="1"/>
            <a:r>
              <a:rPr lang="en-US" altLang="en-US" smtClean="0"/>
              <a:t>Transfers a block of data directly to or from memory</a:t>
            </a:r>
          </a:p>
          <a:p>
            <a:pPr eaLnBrk="1" hangingPunct="1"/>
            <a:r>
              <a:rPr lang="en-US" altLang="en-US" smtClean="0"/>
              <a:t>An interrupt is sent when the task is complete</a:t>
            </a:r>
          </a:p>
          <a:p>
            <a:pPr eaLnBrk="1" hangingPunct="1"/>
            <a:r>
              <a:rPr lang="en-US" altLang="en-US" smtClean="0"/>
              <a:t>The processor is only involved at the beginning and end of the transfer</a:t>
            </a:r>
          </a:p>
          <a:p>
            <a:pPr eaLnBrk="1" hangingPunct="1"/>
            <a:endParaRPr lang="en-US" altLang="en-US" smtClean="0"/>
          </a:p>
        </p:txBody>
      </p:sp>
      <p:pic>
        <p:nvPicPr>
          <p:cNvPr id="19460" name="Picture 4" descr="1_19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800" y="2590800"/>
            <a:ext cx="28702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086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Interrupts</a:t>
            </a:r>
          </a:p>
        </p:txBody>
      </p:sp>
      <p:sp>
        <p:nvSpPr>
          <p:cNvPr id="20483" name="Rectangle 3"/>
          <p:cNvSpPr>
            <a:spLocks noGrp="1" noChangeArrowheads="1"/>
          </p:cNvSpPr>
          <p:nvPr>
            <p:ph type="body" idx="1"/>
          </p:nvPr>
        </p:nvSpPr>
        <p:spPr/>
        <p:txBody>
          <a:bodyPr/>
          <a:lstStyle/>
          <a:p>
            <a:pPr eaLnBrk="1" hangingPunct="1"/>
            <a:r>
              <a:rPr lang="en-US" altLang="en-US" sz="2800" dirty="0" smtClean="0"/>
              <a:t>An interruption of the normal sequence of execution</a:t>
            </a:r>
          </a:p>
          <a:p>
            <a:pPr eaLnBrk="1" hangingPunct="1"/>
            <a:r>
              <a:rPr lang="en-US" altLang="en-US" sz="2800" dirty="0" smtClean="0"/>
              <a:t>Improves processing efficiency</a:t>
            </a:r>
          </a:p>
          <a:p>
            <a:pPr eaLnBrk="1" hangingPunct="1"/>
            <a:r>
              <a:rPr lang="en-US" altLang="en-US" sz="2800" dirty="0" smtClean="0"/>
              <a:t>Allows the processor to execute other instructions while an I/O operation is in progress</a:t>
            </a:r>
          </a:p>
          <a:p>
            <a:pPr eaLnBrk="1" hangingPunct="1"/>
            <a:r>
              <a:rPr lang="en-US" altLang="en-US" sz="2800" dirty="0" smtClean="0"/>
              <a:t>A suspension of a process caused by an event external to that process and performed in such a way that the process can be resumed</a:t>
            </a:r>
          </a:p>
          <a:p>
            <a:pPr eaLnBrk="1" hangingPunct="1"/>
            <a:endParaRPr lang="en-US" altLang="en-US" sz="2800" dirty="0" smtClean="0"/>
          </a:p>
          <a:p>
            <a:pPr eaLnBrk="1" hangingPunct="1"/>
            <a:endParaRPr lang="en-US" altLang="en-US" sz="2800" dirty="0" smtClean="0"/>
          </a:p>
        </p:txBody>
      </p:sp>
    </p:spTree>
    <p:extLst>
      <p:ext uri="{BB962C8B-B14F-4D97-AF65-F5344CB8AC3E}">
        <p14:creationId xmlns:p14="http://schemas.microsoft.com/office/powerpoint/2010/main" val="770959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Classes of Interrupts</a:t>
            </a:r>
          </a:p>
        </p:txBody>
      </p:sp>
      <p:sp>
        <p:nvSpPr>
          <p:cNvPr id="21507" name="Rectangle 28"/>
          <p:cNvSpPr>
            <a:spLocks noGrp="1" noChangeArrowheads="1"/>
          </p:cNvSpPr>
          <p:nvPr>
            <p:ph type="body" idx="1"/>
          </p:nvPr>
        </p:nvSpPr>
        <p:spPr/>
        <p:txBody>
          <a:bodyPr/>
          <a:lstStyle/>
          <a:p>
            <a:pPr eaLnBrk="1" hangingPunct="1"/>
            <a:r>
              <a:rPr lang="en-US" altLang="en-US" dirty="0"/>
              <a:t>Hardware failure</a:t>
            </a:r>
          </a:p>
          <a:p>
            <a:pPr eaLnBrk="1" hangingPunct="1"/>
            <a:r>
              <a:rPr lang="en-US" altLang="en-US" dirty="0" smtClean="0"/>
              <a:t>Timer (periodic interrupt)</a:t>
            </a:r>
          </a:p>
          <a:p>
            <a:pPr eaLnBrk="1" hangingPunct="1"/>
            <a:r>
              <a:rPr lang="en-US" altLang="en-US" dirty="0" smtClean="0"/>
              <a:t>I/O</a:t>
            </a:r>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1304384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Operating System</a:t>
            </a:r>
          </a:p>
        </p:txBody>
      </p:sp>
      <p:sp>
        <p:nvSpPr>
          <p:cNvPr id="4099" name="Rectangle 3"/>
          <p:cNvSpPr>
            <a:spLocks noGrp="1" noChangeArrowheads="1"/>
          </p:cNvSpPr>
          <p:nvPr>
            <p:ph type="body" idx="1"/>
          </p:nvPr>
        </p:nvSpPr>
        <p:spPr/>
        <p:txBody>
          <a:bodyPr/>
          <a:lstStyle/>
          <a:p>
            <a:pPr eaLnBrk="1" hangingPunct="1"/>
            <a:r>
              <a:rPr lang="en-US" altLang="en-US" sz="2800" dirty="0" smtClean="0"/>
              <a:t>Resource Manager</a:t>
            </a:r>
          </a:p>
          <a:p>
            <a:pPr lvl="1" eaLnBrk="1" hangingPunct="1"/>
            <a:r>
              <a:rPr lang="en-US" altLang="en-US" sz="2400" dirty="0" smtClean="0"/>
              <a:t>Exploits the hardware resources of one or more processors</a:t>
            </a:r>
          </a:p>
          <a:p>
            <a:pPr lvl="1" eaLnBrk="1" hangingPunct="1"/>
            <a:r>
              <a:rPr lang="en-US" altLang="en-US" sz="2400" u="sng" dirty="0" smtClean="0"/>
              <a:t>Process</a:t>
            </a:r>
            <a:r>
              <a:rPr lang="en-US" altLang="en-US" sz="2400" dirty="0" smtClean="0"/>
              <a:t> scheduling</a:t>
            </a:r>
          </a:p>
          <a:p>
            <a:pPr lvl="1" eaLnBrk="1" hangingPunct="1"/>
            <a:r>
              <a:rPr lang="en-US" altLang="en-US" sz="2400" dirty="0" smtClean="0"/>
              <a:t>Manages memory and virtual memory</a:t>
            </a:r>
          </a:p>
          <a:p>
            <a:pPr lvl="1" eaLnBrk="1" hangingPunct="1"/>
            <a:r>
              <a:rPr lang="en-US" altLang="en-US" sz="2400" dirty="0" smtClean="0"/>
              <a:t>Manages secondary memory and I/O devices</a:t>
            </a:r>
          </a:p>
          <a:p>
            <a:pPr lvl="1" eaLnBrk="1" hangingPunct="1"/>
            <a:r>
              <a:rPr lang="en-US" altLang="en-US" sz="2400" dirty="0" smtClean="0"/>
              <a:t>Manages the file system</a:t>
            </a:r>
          </a:p>
          <a:p>
            <a:pPr eaLnBrk="1" hangingPunct="1"/>
            <a:r>
              <a:rPr lang="en-US" altLang="en-US" sz="2800" dirty="0" smtClean="0"/>
              <a:t>User Interface</a:t>
            </a:r>
          </a:p>
          <a:p>
            <a:pPr lvl="1" eaLnBrk="1" hangingPunct="1"/>
            <a:r>
              <a:rPr lang="en-US" altLang="en-US" sz="2400" dirty="0" smtClean="0"/>
              <a:t>Provides a set of services to system users</a:t>
            </a:r>
          </a:p>
          <a:p>
            <a:pPr lvl="1" eaLnBrk="1" hangingPunct="1"/>
            <a:endParaRPr lang="en-US" altLang="en-US" sz="2400" dirty="0" smtClean="0"/>
          </a:p>
        </p:txBody>
      </p:sp>
    </p:spTree>
    <p:extLst>
      <p:ext uri="{BB962C8B-B14F-4D97-AF65-F5344CB8AC3E}">
        <p14:creationId xmlns:p14="http://schemas.microsoft.com/office/powerpoint/2010/main" val="1048567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not an Interrupt</a:t>
            </a:r>
            <a:endParaRPr lang="en-CA" dirty="0"/>
          </a:p>
        </p:txBody>
      </p:sp>
      <p:sp>
        <p:nvSpPr>
          <p:cNvPr id="3" name="Content Placeholder 2"/>
          <p:cNvSpPr>
            <a:spLocks noGrp="1"/>
          </p:cNvSpPr>
          <p:nvPr>
            <p:ph idx="1"/>
          </p:nvPr>
        </p:nvSpPr>
        <p:spPr/>
        <p:txBody>
          <a:bodyPr/>
          <a:lstStyle/>
          <a:p>
            <a:pPr eaLnBrk="1" hangingPunct="1"/>
            <a:r>
              <a:rPr lang="en-US" altLang="en-US" dirty="0"/>
              <a:t>Program</a:t>
            </a:r>
          </a:p>
          <a:p>
            <a:pPr lvl="1" eaLnBrk="1" hangingPunct="1"/>
            <a:r>
              <a:rPr lang="en-US" altLang="en-US" dirty="0"/>
              <a:t>arithmetic overflow</a:t>
            </a:r>
          </a:p>
          <a:p>
            <a:pPr lvl="1" eaLnBrk="1" hangingPunct="1"/>
            <a:r>
              <a:rPr lang="en-US" altLang="en-US" dirty="0"/>
              <a:t>division by zero</a:t>
            </a:r>
          </a:p>
          <a:p>
            <a:pPr lvl="1" eaLnBrk="1" hangingPunct="1"/>
            <a:r>
              <a:rPr lang="en-US" altLang="en-US" dirty="0"/>
              <a:t>execute illegal instruction</a:t>
            </a:r>
          </a:p>
          <a:p>
            <a:pPr lvl="1" eaLnBrk="1" hangingPunct="1"/>
            <a:r>
              <a:rPr lang="en-US" altLang="en-US" dirty="0"/>
              <a:t>reference outside user’s memory space</a:t>
            </a:r>
          </a:p>
          <a:p>
            <a:endParaRPr lang="en-CA" dirty="0"/>
          </a:p>
        </p:txBody>
      </p:sp>
    </p:spTree>
    <p:extLst>
      <p:ext uri="{BB962C8B-B14F-4D97-AF65-F5344CB8AC3E}">
        <p14:creationId xmlns:p14="http://schemas.microsoft.com/office/powerpoint/2010/main" val="226155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Interrupt Cycle</a:t>
            </a:r>
          </a:p>
        </p:txBody>
      </p:sp>
      <p:pic>
        <p:nvPicPr>
          <p:cNvPr id="23555" name="Picture 4" descr="1_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28800"/>
            <a:ext cx="743585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54516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Interrupt </a:t>
            </a:r>
            <a:endParaRPr lang="en-CA" dirty="0"/>
          </a:p>
        </p:txBody>
      </p:sp>
      <p:sp>
        <p:nvSpPr>
          <p:cNvPr id="3" name="Content Placeholder 2"/>
          <p:cNvSpPr>
            <a:spLocks noGrp="1"/>
          </p:cNvSpPr>
          <p:nvPr>
            <p:ph idx="1"/>
          </p:nvPr>
        </p:nvSpPr>
        <p:spPr/>
        <p:txBody>
          <a:bodyPr/>
          <a:lstStyle/>
          <a:p>
            <a:r>
              <a:rPr lang="en-CA" dirty="0"/>
              <a:t>while (fetch next instruction) { </a:t>
            </a:r>
          </a:p>
          <a:p>
            <a:r>
              <a:rPr lang="en-CA" dirty="0"/>
              <a:t>    run instruction; </a:t>
            </a:r>
          </a:p>
          <a:p>
            <a:r>
              <a:rPr lang="en-CA" dirty="0"/>
              <a:t>    if (there is an interrupt) { </a:t>
            </a:r>
          </a:p>
          <a:p>
            <a:r>
              <a:rPr lang="en-CA" dirty="0" smtClean="0"/>
              <a:t>        </a:t>
            </a:r>
            <a:r>
              <a:rPr lang="en-CA" dirty="0"/>
              <a:t>process interrupt</a:t>
            </a:r>
          </a:p>
          <a:p>
            <a:r>
              <a:rPr lang="en-CA" dirty="0"/>
              <a:t> </a:t>
            </a:r>
            <a:r>
              <a:rPr lang="en-CA" dirty="0" smtClean="0"/>
              <a:t>    </a:t>
            </a:r>
            <a:r>
              <a:rPr lang="en-CA" dirty="0"/>
              <a:t>} </a:t>
            </a:r>
          </a:p>
          <a:p>
            <a:r>
              <a:rPr lang="en-CA" dirty="0"/>
              <a:t>}</a:t>
            </a:r>
          </a:p>
        </p:txBody>
      </p:sp>
    </p:spTree>
    <p:extLst>
      <p:ext uri="{BB962C8B-B14F-4D97-AF65-F5344CB8AC3E}">
        <p14:creationId xmlns:p14="http://schemas.microsoft.com/office/powerpoint/2010/main" val="787108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Interrupt Cycle</a:t>
            </a:r>
          </a:p>
        </p:txBody>
      </p:sp>
      <p:sp>
        <p:nvSpPr>
          <p:cNvPr id="24579" name="Rectangle 3"/>
          <p:cNvSpPr>
            <a:spLocks noGrp="1" noChangeArrowheads="1"/>
          </p:cNvSpPr>
          <p:nvPr>
            <p:ph type="body" idx="1"/>
          </p:nvPr>
        </p:nvSpPr>
        <p:spPr/>
        <p:txBody>
          <a:bodyPr/>
          <a:lstStyle/>
          <a:p>
            <a:pPr eaLnBrk="1" hangingPunct="1"/>
            <a:r>
              <a:rPr lang="en-US" altLang="en-US" smtClean="0"/>
              <a:t>Processor checks for interrupts</a:t>
            </a:r>
          </a:p>
          <a:p>
            <a:pPr eaLnBrk="1" hangingPunct="1"/>
            <a:r>
              <a:rPr lang="en-US" altLang="en-US" smtClean="0"/>
              <a:t>If no interrupts fetch the next instruction for the current program</a:t>
            </a:r>
          </a:p>
          <a:p>
            <a:pPr eaLnBrk="1" hangingPunct="1"/>
            <a:r>
              <a:rPr lang="en-US" altLang="en-US" smtClean="0"/>
              <a:t>If an interrupt is pending, suspend execution of the current program, and execute the interrupt handler</a:t>
            </a:r>
          </a:p>
          <a:p>
            <a:pPr eaLnBrk="1" hangingPunct="1"/>
            <a:endParaRPr lang="en-US" altLang="en-US" smtClean="0"/>
          </a:p>
        </p:txBody>
      </p:sp>
    </p:spTree>
    <p:extLst>
      <p:ext uri="{BB962C8B-B14F-4D97-AF65-F5344CB8AC3E}">
        <p14:creationId xmlns:p14="http://schemas.microsoft.com/office/powerpoint/2010/main" val="3143030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Interrupt Handler</a:t>
            </a:r>
          </a:p>
        </p:txBody>
      </p:sp>
      <p:sp>
        <p:nvSpPr>
          <p:cNvPr id="22531" name="Rectangle 3"/>
          <p:cNvSpPr>
            <a:spLocks noGrp="1" noChangeArrowheads="1"/>
          </p:cNvSpPr>
          <p:nvPr>
            <p:ph type="body" idx="1"/>
          </p:nvPr>
        </p:nvSpPr>
        <p:spPr/>
        <p:txBody>
          <a:bodyPr/>
          <a:lstStyle/>
          <a:p>
            <a:pPr eaLnBrk="1" hangingPunct="1"/>
            <a:r>
              <a:rPr lang="en-US" altLang="en-US" dirty="0" smtClean="0"/>
              <a:t>A program that determines nature of the interrupt and performs whatever actions are needed</a:t>
            </a:r>
          </a:p>
          <a:p>
            <a:pPr eaLnBrk="1" hangingPunct="1"/>
            <a:r>
              <a:rPr lang="en-US" altLang="en-US" dirty="0" smtClean="0"/>
              <a:t>Control is transferred to this program</a:t>
            </a:r>
          </a:p>
          <a:p>
            <a:pPr eaLnBrk="1" hangingPunct="1"/>
            <a:r>
              <a:rPr lang="en-US" altLang="en-US" dirty="0" smtClean="0"/>
              <a:t>Generally part of the operating system</a:t>
            </a:r>
          </a:p>
          <a:p>
            <a:pPr eaLnBrk="1" hangingPunct="1"/>
            <a:endParaRPr lang="en-US" altLang="en-US" dirty="0" smtClean="0"/>
          </a:p>
        </p:txBody>
      </p:sp>
    </p:spTree>
    <p:extLst>
      <p:ext uri="{BB962C8B-B14F-4D97-AF65-F5344CB8AC3E}">
        <p14:creationId xmlns:p14="http://schemas.microsoft.com/office/powerpoint/2010/main" val="1472792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System calls vs. Interrupts</a:t>
            </a:r>
            <a:endParaRPr lang="en-CA" dirty="0"/>
          </a:p>
        </p:txBody>
      </p:sp>
      <p:sp>
        <p:nvSpPr>
          <p:cNvPr id="3" name="Content Placeholder 2"/>
          <p:cNvSpPr>
            <a:spLocks noGrp="1"/>
          </p:cNvSpPr>
          <p:nvPr>
            <p:ph idx="1"/>
          </p:nvPr>
        </p:nvSpPr>
        <p:spPr/>
        <p:txBody>
          <a:bodyPr/>
          <a:lstStyle/>
          <a:p>
            <a:r>
              <a:rPr lang="en-US" altLang="en-US" dirty="0"/>
              <a:t>Performing an operating system call is not an interrupt (e.g., </a:t>
            </a:r>
            <a:r>
              <a:rPr lang="en-US" altLang="en-US" dirty="0" smtClean="0"/>
              <a:t>normal keyboard, sending a job to a printer, receiving an end-of-job signal from a printer)</a:t>
            </a:r>
          </a:p>
          <a:p>
            <a:pPr lvl="1"/>
            <a:r>
              <a:rPr lang="en-US" altLang="en-US" dirty="0" smtClean="0"/>
              <a:t>In this case we deal with a “switch” from a process to another and from user mode to kernel mode (privileged) mode </a:t>
            </a:r>
            <a:endParaRPr lang="en-US" altLang="en-US" dirty="0"/>
          </a:p>
        </p:txBody>
      </p:sp>
    </p:spTree>
    <p:extLst>
      <p:ext uri="{BB962C8B-B14F-4D97-AF65-F5344CB8AC3E}">
        <p14:creationId xmlns:p14="http://schemas.microsoft.com/office/powerpoint/2010/main" val="2483665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Disabling Interrupts </a:t>
            </a:r>
            <a:endParaRPr lang="en-CA" dirty="0"/>
          </a:p>
        </p:txBody>
      </p:sp>
      <p:sp>
        <p:nvSpPr>
          <p:cNvPr id="3" name="Content Placeholder 2"/>
          <p:cNvSpPr>
            <a:spLocks noGrp="1"/>
          </p:cNvSpPr>
          <p:nvPr>
            <p:ph idx="1"/>
          </p:nvPr>
        </p:nvSpPr>
        <p:spPr/>
        <p:txBody>
          <a:bodyPr/>
          <a:lstStyle/>
          <a:p>
            <a:r>
              <a:rPr lang="en-US" sz="2800" dirty="0" smtClean="0"/>
              <a:t>Is this possible? Who can disable interrupts? </a:t>
            </a:r>
          </a:p>
          <a:p>
            <a:r>
              <a:rPr lang="en-US" sz="2800" dirty="0" smtClean="0"/>
              <a:t>The operating system can enable/disable interrupts</a:t>
            </a:r>
          </a:p>
          <a:p>
            <a:pPr lvl="1"/>
            <a:r>
              <a:rPr lang="en-US" sz="2400" dirty="0" smtClean="0"/>
              <a:t>Why? </a:t>
            </a:r>
          </a:p>
          <a:p>
            <a:pPr lvl="1"/>
            <a:r>
              <a:rPr lang="en-CA" sz="2400" dirty="0" smtClean="0"/>
              <a:t>E.g., to prevent </a:t>
            </a:r>
            <a:r>
              <a:rPr lang="en-CA" sz="2400" dirty="0" err="1" smtClean="0"/>
              <a:t>preemption</a:t>
            </a:r>
            <a:r>
              <a:rPr lang="en-CA" sz="2400" dirty="0" smtClean="0"/>
              <a:t> </a:t>
            </a:r>
            <a:r>
              <a:rPr lang="en-CA" sz="2400" dirty="0"/>
              <a:t>of kernel-mode </a:t>
            </a:r>
            <a:r>
              <a:rPr lang="en-CA" sz="2400" dirty="0" smtClean="0"/>
              <a:t>code</a:t>
            </a:r>
          </a:p>
          <a:p>
            <a:pPr lvl="1"/>
            <a:r>
              <a:rPr lang="en-CA" sz="2400" dirty="0">
                <a:hlinkClick r:id="rId2"/>
              </a:rPr>
              <a:t>http://</a:t>
            </a:r>
            <a:r>
              <a:rPr lang="en-CA" sz="2400" dirty="0" smtClean="0">
                <a:hlinkClick r:id="rId2"/>
              </a:rPr>
              <a:t>www.makelinux.net/books/lkd2/ch06lev1sec7</a:t>
            </a:r>
            <a:endParaRPr lang="en-CA" sz="2400" dirty="0" smtClean="0"/>
          </a:p>
          <a:p>
            <a:pPr lvl="1"/>
            <a:r>
              <a:rPr lang="en-CA" sz="2400" dirty="0" smtClean="0"/>
              <a:t> </a:t>
            </a:r>
            <a:endParaRPr lang="en-CA" sz="2400" dirty="0" smtClean="0"/>
          </a:p>
          <a:p>
            <a:endParaRPr lang="en-CA" dirty="0"/>
          </a:p>
        </p:txBody>
      </p:sp>
    </p:spTree>
    <p:extLst>
      <p:ext uri="{BB962C8B-B14F-4D97-AF65-F5344CB8AC3E}">
        <p14:creationId xmlns:p14="http://schemas.microsoft.com/office/powerpoint/2010/main" val="271642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Writing Interrupt Handlers</a:t>
            </a:r>
            <a:endParaRPr lang="en-CA" dirty="0"/>
          </a:p>
        </p:txBody>
      </p:sp>
      <p:sp>
        <p:nvSpPr>
          <p:cNvPr id="3" name="Content Placeholder 2"/>
          <p:cNvSpPr>
            <a:spLocks noGrp="1"/>
          </p:cNvSpPr>
          <p:nvPr>
            <p:ph idx="1"/>
          </p:nvPr>
        </p:nvSpPr>
        <p:spPr/>
        <p:txBody>
          <a:bodyPr/>
          <a:lstStyle/>
          <a:p>
            <a:r>
              <a:rPr lang="en-CA" sz="2400" dirty="0" smtClean="0"/>
              <a:t>Is this possible? </a:t>
            </a:r>
          </a:p>
          <a:p>
            <a:r>
              <a:rPr lang="en-CA" sz="2400" dirty="0" smtClean="0"/>
              <a:t>In what language?</a:t>
            </a:r>
          </a:p>
          <a:p>
            <a:r>
              <a:rPr lang="en-CA" sz="2400" dirty="0" smtClean="0"/>
              <a:t>Yes, in assembly and C programmers can write interrupt handlers</a:t>
            </a:r>
          </a:p>
          <a:p>
            <a:r>
              <a:rPr lang="en-CA" sz="2400" dirty="0" smtClean="0"/>
              <a:t>Why?</a:t>
            </a:r>
          </a:p>
          <a:p>
            <a:pPr lvl="1"/>
            <a:r>
              <a:rPr lang="en-CA" sz="2000" dirty="0" smtClean="0"/>
              <a:t>Write specialized applications like embedded systems and operating systems</a:t>
            </a:r>
          </a:p>
          <a:p>
            <a:r>
              <a:rPr lang="en-US" sz="2400" dirty="0"/>
              <a:t>In C, programmers can enable and disable interrupts by calling the functions </a:t>
            </a:r>
            <a:r>
              <a:rPr lang="en-US" sz="2400" b="1" dirty="0" err="1"/>
              <a:t>EnableInterrupts</a:t>
            </a:r>
            <a:r>
              <a:rPr lang="en-US" sz="2400" b="1" dirty="0"/>
              <a:t>()</a:t>
            </a:r>
            <a:r>
              <a:rPr lang="en-US" sz="2400" dirty="0"/>
              <a:t> and </a:t>
            </a:r>
            <a:r>
              <a:rPr lang="en-US" sz="2400" b="1" dirty="0" err="1"/>
              <a:t>DisableInterrupts</a:t>
            </a:r>
            <a:r>
              <a:rPr lang="en-US" sz="2400" b="1" dirty="0"/>
              <a:t>()</a:t>
            </a:r>
            <a:r>
              <a:rPr lang="en-US" sz="2400" dirty="0"/>
              <a:t> respectively</a:t>
            </a:r>
          </a:p>
          <a:p>
            <a:endParaRPr lang="en-CA" dirty="0"/>
          </a:p>
        </p:txBody>
      </p:sp>
    </p:spTree>
    <p:extLst>
      <p:ext uri="{BB962C8B-B14F-4D97-AF65-F5344CB8AC3E}">
        <p14:creationId xmlns:p14="http://schemas.microsoft.com/office/powerpoint/2010/main" val="358422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Multiple Interrupts</a:t>
            </a:r>
            <a:br>
              <a:rPr lang="en-US" altLang="en-US" smtClean="0"/>
            </a:br>
            <a:r>
              <a:rPr lang="en-US" altLang="en-US" smtClean="0"/>
              <a:t>Priorities</a:t>
            </a:r>
          </a:p>
        </p:txBody>
      </p:sp>
      <p:sp>
        <p:nvSpPr>
          <p:cNvPr id="25603" name="Rectangle 3"/>
          <p:cNvSpPr>
            <a:spLocks noGrp="1" noChangeArrowheads="1"/>
          </p:cNvSpPr>
          <p:nvPr>
            <p:ph type="body" idx="1"/>
          </p:nvPr>
        </p:nvSpPr>
        <p:spPr/>
        <p:txBody>
          <a:bodyPr/>
          <a:lstStyle/>
          <a:p>
            <a:pPr eaLnBrk="1" hangingPunct="1">
              <a:lnSpc>
                <a:spcPct val="90000"/>
              </a:lnSpc>
            </a:pPr>
            <a:r>
              <a:rPr lang="en-US" altLang="en-US" dirty="0" smtClean="0"/>
              <a:t>Higher priority interrupts cause lower-priority interrupts to wait</a:t>
            </a:r>
          </a:p>
          <a:p>
            <a:pPr lvl="1" eaLnBrk="1" hangingPunct="1">
              <a:lnSpc>
                <a:spcPct val="90000"/>
              </a:lnSpc>
            </a:pPr>
            <a:r>
              <a:rPr lang="en-US" altLang="en-US" dirty="0" smtClean="0"/>
              <a:t>Causes a lower-priority interrupt handler to be interrupted</a:t>
            </a:r>
          </a:p>
          <a:p>
            <a:pPr eaLnBrk="1" hangingPunct="1">
              <a:lnSpc>
                <a:spcPct val="90000"/>
              </a:lnSpc>
            </a:pPr>
            <a:r>
              <a:rPr lang="en-US" altLang="en-US" dirty="0" smtClean="0"/>
              <a:t>Example</a:t>
            </a:r>
          </a:p>
          <a:p>
            <a:pPr lvl="1" eaLnBrk="1" hangingPunct="1">
              <a:lnSpc>
                <a:spcPct val="90000"/>
              </a:lnSpc>
            </a:pPr>
            <a:r>
              <a:rPr lang="en-US" altLang="en-US" dirty="0" smtClean="0"/>
              <a:t>When </a:t>
            </a:r>
            <a:r>
              <a:rPr lang="en-US" altLang="en-US" dirty="0" smtClean="0"/>
              <a:t>input arrives from communication line, it needs to be absorbed quickly to make room for more input</a:t>
            </a:r>
          </a:p>
          <a:p>
            <a:pPr lvl="1" eaLnBrk="1" hangingPunct="1">
              <a:lnSpc>
                <a:spcPct val="90000"/>
              </a:lnSpc>
            </a:pPr>
            <a:r>
              <a:rPr lang="en-US" altLang="en-US" dirty="0" smtClean="0"/>
              <a:t>Ctrl-Alt-Del is a high priority interrupt</a:t>
            </a:r>
          </a:p>
        </p:txBody>
      </p:sp>
    </p:spTree>
    <p:extLst>
      <p:ext uri="{BB962C8B-B14F-4D97-AF65-F5344CB8AC3E}">
        <p14:creationId xmlns:p14="http://schemas.microsoft.com/office/powerpoint/2010/main" val="32837975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Multiprogramming</a:t>
            </a:r>
          </a:p>
        </p:txBody>
      </p:sp>
      <p:sp>
        <p:nvSpPr>
          <p:cNvPr id="26627" name="Rectangle 3"/>
          <p:cNvSpPr>
            <a:spLocks noGrp="1" noChangeArrowheads="1"/>
          </p:cNvSpPr>
          <p:nvPr>
            <p:ph type="body" idx="1"/>
          </p:nvPr>
        </p:nvSpPr>
        <p:spPr/>
        <p:txBody>
          <a:bodyPr/>
          <a:lstStyle/>
          <a:p>
            <a:pPr eaLnBrk="1" hangingPunct="1">
              <a:lnSpc>
                <a:spcPct val="90000"/>
              </a:lnSpc>
            </a:pPr>
            <a:r>
              <a:rPr lang="en-US" altLang="en-US" smtClean="0"/>
              <a:t>Processor has more than one program to execute</a:t>
            </a:r>
          </a:p>
          <a:p>
            <a:pPr eaLnBrk="1" hangingPunct="1">
              <a:lnSpc>
                <a:spcPct val="90000"/>
              </a:lnSpc>
            </a:pPr>
            <a:r>
              <a:rPr lang="en-US" altLang="en-US" smtClean="0"/>
              <a:t>The sequence the programs are executed depend on their relative priority and whether they are waiting for I/O</a:t>
            </a:r>
          </a:p>
          <a:p>
            <a:pPr eaLnBrk="1" hangingPunct="1">
              <a:lnSpc>
                <a:spcPct val="90000"/>
              </a:lnSpc>
            </a:pPr>
            <a:r>
              <a:rPr lang="en-US" altLang="en-US" smtClean="0"/>
              <a:t>After an interrupt handler completes, control may not return to the program that was executing at the time of the interrupt</a:t>
            </a:r>
          </a:p>
        </p:txBody>
      </p:sp>
    </p:spTree>
    <p:extLst>
      <p:ext uri="{BB962C8B-B14F-4D97-AF65-F5344CB8AC3E}">
        <p14:creationId xmlns:p14="http://schemas.microsoft.com/office/powerpoint/2010/main" val="1867221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Basic Elements of a Computer System</a:t>
            </a:r>
          </a:p>
        </p:txBody>
      </p:sp>
      <p:sp>
        <p:nvSpPr>
          <p:cNvPr id="5123" name="Rectangle 3"/>
          <p:cNvSpPr>
            <a:spLocks noGrp="1" noChangeArrowheads="1"/>
          </p:cNvSpPr>
          <p:nvPr>
            <p:ph type="body" idx="1"/>
          </p:nvPr>
        </p:nvSpPr>
        <p:spPr/>
        <p:txBody>
          <a:bodyPr/>
          <a:lstStyle/>
          <a:p>
            <a:pPr eaLnBrk="1" hangingPunct="1">
              <a:lnSpc>
                <a:spcPct val="90000"/>
              </a:lnSpc>
            </a:pPr>
            <a:r>
              <a:rPr lang="en-US" altLang="en-US" sz="2400" smtClean="0"/>
              <a:t>Processor</a:t>
            </a:r>
          </a:p>
          <a:p>
            <a:pPr eaLnBrk="1" hangingPunct="1">
              <a:lnSpc>
                <a:spcPct val="90000"/>
              </a:lnSpc>
            </a:pPr>
            <a:r>
              <a:rPr lang="en-US" altLang="en-US" sz="2400" smtClean="0"/>
              <a:t>Main Memory</a:t>
            </a:r>
          </a:p>
          <a:p>
            <a:pPr lvl="1" eaLnBrk="1" hangingPunct="1">
              <a:lnSpc>
                <a:spcPct val="90000"/>
              </a:lnSpc>
            </a:pPr>
            <a:r>
              <a:rPr lang="en-US" altLang="en-US" sz="2400" smtClean="0"/>
              <a:t>referred to as real memory or primary memory</a:t>
            </a:r>
          </a:p>
          <a:p>
            <a:pPr lvl="1" eaLnBrk="1" hangingPunct="1">
              <a:lnSpc>
                <a:spcPct val="90000"/>
              </a:lnSpc>
            </a:pPr>
            <a:r>
              <a:rPr lang="en-US" altLang="en-US" sz="2400" smtClean="0"/>
              <a:t>volatile</a:t>
            </a:r>
          </a:p>
          <a:p>
            <a:pPr eaLnBrk="1" hangingPunct="1">
              <a:lnSpc>
                <a:spcPct val="90000"/>
              </a:lnSpc>
            </a:pPr>
            <a:r>
              <a:rPr lang="en-US" altLang="en-US" sz="2400" smtClean="0"/>
              <a:t>I/O modules</a:t>
            </a:r>
          </a:p>
          <a:p>
            <a:pPr lvl="1" eaLnBrk="1" hangingPunct="1">
              <a:lnSpc>
                <a:spcPct val="90000"/>
              </a:lnSpc>
            </a:pPr>
            <a:r>
              <a:rPr lang="en-US" altLang="en-US" sz="2400" smtClean="0"/>
              <a:t>secondary memory devices</a:t>
            </a:r>
          </a:p>
          <a:p>
            <a:pPr lvl="1" eaLnBrk="1" hangingPunct="1">
              <a:lnSpc>
                <a:spcPct val="90000"/>
              </a:lnSpc>
            </a:pPr>
            <a:r>
              <a:rPr lang="en-US" altLang="en-US" sz="2400" smtClean="0"/>
              <a:t>communications equipment</a:t>
            </a:r>
          </a:p>
          <a:p>
            <a:pPr lvl="1" eaLnBrk="1" hangingPunct="1">
              <a:lnSpc>
                <a:spcPct val="90000"/>
              </a:lnSpc>
            </a:pPr>
            <a:r>
              <a:rPr lang="en-US" altLang="en-US" sz="2400" smtClean="0"/>
              <a:t>terminals</a:t>
            </a:r>
          </a:p>
          <a:p>
            <a:pPr eaLnBrk="1" hangingPunct="1">
              <a:lnSpc>
                <a:spcPct val="90000"/>
              </a:lnSpc>
            </a:pPr>
            <a:r>
              <a:rPr lang="en-US" altLang="en-US" sz="2400" smtClean="0"/>
              <a:t>System bus</a:t>
            </a:r>
          </a:p>
          <a:p>
            <a:pPr lvl="1" eaLnBrk="1" hangingPunct="1">
              <a:lnSpc>
                <a:spcPct val="90000"/>
              </a:lnSpc>
            </a:pPr>
            <a:r>
              <a:rPr lang="en-US" altLang="en-US" sz="2400" smtClean="0"/>
              <a:t>communication among processors, memory, and I/O modules</a:t>
            </a:r>
          </a:p>
        </p:txBody>
      </p:sp>
    </p:spTree>
    <p:extLst>
      <p:ext uri="{BB962C8B-B14F-4D97-AF65-F5344CB8AC3E}">
        <p14:creationId xmlns:p14="http://schemas.microsoft.com/office/powerpoint/2010/main" val="10756793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Memory Hierarchy</a:t>
            </a:r>
          </a:p>
        </p:txBody>
      </p:sp>
      <p:pic>
        <p:nvPicPr>
          <p:cNvPr id="27651" name="Picture 4" descr="1_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600200"/>
            <a:ext cx="447675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026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Going Down the Hierarchy</a:t>
            </a:r>
          </a:p>
        </p:txBody>
      </p:sp>
      <p:sp>
        <p:nvSpPr>
          <p:cNvPr id="28675" name="Rectangle 3"/>
          <p:cNvSpPr>
            <a:spLocks noGrp="1" noChangeArrowheads="1"/>
          </p:cNvSpPr>
          <p:nvPr>
            <p:ph type="body" idx="1"/>
          </p:nvPr>
        </p:nvSpPr>
        <p:spPr/>
        <p:txBody>
          <a:bodyPr/>
          <a:lstStyle/>
          <a:p>
            <a:pPr eaLnBrk="1" hangingPunct="1"/>
            <a:r>
              <a:rPr lang="en-US" altLang="en-US" dirty="0" smtClean="0"/>
              <a:t>Decreasing cost per bit</a:t>
            </a:r>
          </a:p>
          <a:p>
            <a:pPr eaLnBrk="1" hangingPunct="1"/>
            <a:r>
              <a:rPr lang="en-US" altLang="en-US" dirty="0" smtClean="0"/>
              <a:t>Increasing capacity</a:t>
            </a:r>
          </a:p>
          <a:p>
            <a:pPr eaLnBrk="1" hangingPunct="1"/>
            <a:r>
              <a:rPr lang="en-US" altLang="en-US" dirty="0" smtClean="0"/>
              <a:t>Increasing access time</a:t>
            </a:r>
          </a:p>
          <a:p>
            <a:pPr eaLnBrk="1" hangingPunct="1"/>
            <a:r>
              <a:rPr lang="en-US" altLang="en-US" dirty="0" smtClean="0"/>
              <a:t>Decreasing frequency of access of the memory by the processor</a:t>
            </a:r>
          </a:p>
          <a:p>
            <a:pPr eaLnBrk="1" hangingPunct="1"/>
            <a:r>
              <a:rPr lang="en-US" altLang="en-US" dirty="0" smtClean="0"/>
              <a:t>Last two goals are helped by the design of the operating system</a:t>
            </a:r>
          </a:p>
        </p:txBody>
      </p:sp>
    </p:spTree>
    <p:extLst>
      <p:ext uri="{BB962C8B-B14F-4D97-AF65-F5344CB8AC3E}">
        <p14:creationId xmlns:p14="http://schemas.microsoft.com/office/powerpoint/2010/main" val="410002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Disk Cache</a:t>
            </a:r>
          </a:p>
        </p:txBody>
      </p:sp>
      <p:sp>
        <p:nvSpPr>
          <p:cNvPr id="29699" name="Rectangle 3"/>
          <p:cNvSpPr>
            <a:spLocks noGrp="1" noChangeArrowheads="1"/>
          </p:cNvSpPr>
          <p:nvPr>
            <p:ph type="body" idx="1"/>
          </p:nvPr>
        </p:nvSpPr>
        <p:spPr/>
        <p:txBody>
          <a:bodyPr/>
          <a:lstStyle/>
          <a:p>
            <a:pPr eaLnBrk="1" hangingPunct="1"/>
            <a:r>
              <a:rPr lang="en-US" altLang="en-US" sz="2800" smtClean="0"/>
              <a:t>A portion of main memory used as a buffer to temporarily to hold data for the disk</a:t>
            </a:r>
          </a:p>
          <a:p>
            <a:pPr eaLnBrk="1" hangingPunct="1"/>
            <a:r>
              <a:rPr lang="en-US" altLang="en-US" sz="2800" smtClean="0"/>
              <a:t>Disk writes are clustered</a:t>
            </a:r>
          </a:p>
          <a:p>
            <a:pPr eaLnBrk="1" hangingPunct="1"/>
            <a:r>
              <a:rPr lang="en-US" altLang="en-US" sz="2800" smtClean="0"/>
              <a:t>Some data written out may be referenced again.  </a:t>
            </a:r>
          </a:p>
          <a:p>
            <a:pPr eaLnBrk="1" hangingPunct="1"/>
            <a:r>
              <a:rPr lang="en-US" altLang="en-US" sz="2800" smtClean="0"/>
              <a:t>Data is retrieved rapidly from the software cache instead of slowly from disk</a:t>
            </a:r>
          </a:p>
          <a:p>
            <a:pPr eaLnBrk="1" hangingPunct="1"/>
            <a:endParaRPr lang="en-US" altLang="en-US" sz="2800" smtClean="0"/>
          </a:p>
        </p:txBody>
      </p:sp>
    </p:spTree>
    <p:extLst>
      <p:ext uri="{BB962C8B-B14F-4D97-AF65-F5344CB8AC3E}">
        <p14:creationId xmlns:p14="http://schemas.microsoft.com/office/powerpoint/2010/main" val="39648015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Cache Memory</a:t>
            </a:r>
          </a:p>
        </p:txBody>
      </p:sp>
      <p:sp>
        <p:nvSpPr>
          <p:cNvPr id="30723" name="Rectangle 3"/>
          <p:cNvSpPr>
            <a:spLocks noGrp="1" noChangeArrowheads="1"/>
          </p:cNvSpPr>
          <p:nvPr>
            <p:ph type="body" idx="1"/>
          </p:nvPr>
        </p:nvSpPr>
        <p:spPr/>
        <p:txBody>
          <a:bodyPr/>
          <a:lstStyle/>
          <a:p>
            <a:pPr eaLnBrk="1" hangingPunct="1"/>
            <a:r>
              <a:rPr lang="en-US" altLang="en-US" sz="2400" dirty="0" smtClean="0"/>
              <a:t>Invisible to the operating system; however OS is involved in data transfer from RAM or virtual memory to the processor</a:t>
            </a:r>
          </a:p>
          <a:p>
            <a:pPr eaLnBrk="1" hangingPunct="1"/>
            <a:r>
              <a:rPr lang="en-US" altLang="en-US" sz="2400" dirty="0" smtClean="0"/>
              <a:t>Increase the speed of accessing data </a:t>
            </a:r>
          </a:p>
          <a:p>
            <a:pPr lvl="1" eaLnBrk="1" hangingPunct="1"/>
            <a:r>
              <a:rPr lang="en-CA" sz="2000" dirty="0"/>
              <a:t>CPU does not have to use the motherboard’s system bus for data transfer</a:t>
            </a:r>
            <a:endParaRPr lang="en-US" altLang="en-US" sz="2000" dirty="0" smtClean="0"/>
          </a:p>
          <a:p>
            <a:pPr eaLnBrk="1" hangingPunct="1"/>
            <a:r>
              <a:rPr lang="en-US" altLang="en-US" sz="2400" dirty="0" smtClean="0"/>
              <a:t>Processor’s speed is faster than memory’s speed</a:t>
            </a:r>
          </a:p>
          <a:p>
            <a:pPr eaLnBrk="1" hangingPunct="1"/>
            <a:r>
              <a:rPr lang="en-US" altLang="en-US" sz="2400" dirty="0" smtClean="0"/>
              <a:t>Processor first checks the cache memory</a:t>
            </a:r>
          </a:p>
          <a:p>
            <a:pPr eaLnBrk="1" hangingPunct="1"/>
            <a:r>
              <a:rPr lang="en-US" altLang="en-US" sz="2400" dirty="0" smtClean="0"/>
              <a:t>If not found in cache, the block of memory containing the needed data </a:t>
            </a:r>
            <a:r>
              <a:rPr lang="en-CA" altLang="en-US" sz="2400" dirty="0" smtClean="0"/>
              <a:t>(or instruction)</a:t>
            </a:r>
            <a:r>
              <a:rPr lang="en-US" altLang="en-US" sz="2400" dirty="0" smtClean="0"/>
              <a:t> is moved to the cache</a:t>
            </a:r>
          </a:p>
          <a:p>
            <a:pPr eaLnBrk="1" hangingPunct="1"/>
            <a:endParaRPr lang="en-US" altLang="en-US" sz="2800" dirty="0" smtClean="0"/>
          </a:p>
        </p:txBody>
      </p:sp>
    </p:spTree>
    <p:extLst>
      <p:ext uri="{BB962C8B-B14F-4D97-AF65-F5344CB8AC3E}">
        <p14:creationId xmlns:p14="http://schemas.microsoft.com/office/powerpoint/2010/main" val="88628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pPr eaLnBrk="1" hangingPunct="1"/>
            <a:r>
              <a:rPr lang="en-US" altLang="en-US" smtClean="0"/>
              <a:t>Cache Memory</a:t>
            </a:r>
          </a:p>
        </p:txBody>
      </p:sp>
      <p:pic>
        <p:nvPicPr>
          <p:cNvPr id="31747" name="Picture 1028" descr="1_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28800"/>
            <a:ext cx="67818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6799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Cache Memory</a:t>
            </a:r>
            <a:endParaRPr lang="en-CA" dirty="0"/>
          </a:p>
        </p:txBody>
      </p:sp>
      <p:sp>
        <p:nvSpPr>
          <p:cNvPr id="3" name="Content Placeholder 2"/>
          <p:cNvSpPr>
            <a:spLocks noGrp="1"/>
          </p:cNvSpPr>
          <p:nvPr>
            <p:ph idx="1"/>
          </p:nvPr>
        </p:nvSpPr>
        <p:spPr/>
        <p:txBody>
          <a:bodyPr/>
          <a:lstStyle/>
          <a:p>
            <a:r>
              <a:rPr lang="en-CA" dirty="0"/>
              <a:t>Cache built into the CPU itself is referred to as Level 1 (L1) </a:t>
            </a:r>
            <a:r>
              <a:rPr lang="en-CA" dirty="0" smtClean="0"/>
              <a:t>cache</a:t>
            </a:r>
          </a:p>
          <a:p>
            <a:r>
              <a:rPr lang="en-CA" dirty="0" smtClean="0"/>
              <a:t>Cache </a:t>
            </a:r>
            <a:r>
              <a:rPr lang="en-CA" dirty="0"/>
              <a:t>that resides on a separate chip next to the CPU is called Level 2 (L2) </a:t>
            </a:r>
            <a:r>
              <a:rPr lang="en-CA" dirty="0" smtClean="0"/>
              <a:t>cache</a:t>
            </a:r>
          </a:p>
          <a:p>
            <a:r>
              <a:rPr lang="en-CA" dirty="0"/>
              <a:t>Some CPUs have both L1 and L2 cache built-in and designate the separate cache chip as Level 3 (L3) cache</a:t>
            </a:r>
          </a:p>
        </p:txBody>
      </p:sp>
    </p:spTree>
    <p:extLst>
      <p:ext uri="{BB962C8B-B14F-4D97-AF65-F5344CB8AC3E}">
        <p14:creationId xmlns:p14="http://schemas.microsoft.com/office/powerpoint/2010/main" val="254729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Cache Algorithms</a:t>
            </a:r>
            <a:endParaRPr lang="en-CA" dirty="0"/>
          </a:p>
        </p:txBody>
      </p:sp>
      <p:sp>
        <p:nvSpPr>
          <p:cNvPr id="3" name="Content Placeholder 2"/>
          <p:cNvSpPr>
            <a:spLocks noGrp="1"/>
          </p:cNvSpPr>
          <p:nvPr>
            <p:ph idx="1"/>
          </p:nvPr>
        </p:nvSpPr>
        <p:spPr/>
        <p:txBody>
          <a:bodyPr/>
          <a:lstStyle/>
          <a:p>
            <a:r>
              <a:rPr lang="en-CA" dirty="0"/>
              <a:t>C</a:t>
            </a:r>
            <a:r>
              <a:rPr lang="en-CA" dirty="0" smtClean="0"/>
              <a:t>ache </a:t>
            </a:r>
            <a:r>
              <a:rPr lang="en-CA" dirty="0"/>
              <a:t>memory works according to </a:t>
            </a:r>
            <a:r>
              <a:rPr lang="en-CA" dirty="0" smtClean="0"/>
              <a:t>algorithms</a:t>
            </a:r>
            <a:r>
              <a:rPr lang="en-CA" dirty="0"/>
              <a:t>, which decide what </a:t>
            </a:r>
            <a:r>
              <a:rPr lang="en-CA" dirty="0" smtClean="0"/>
              <a:t>data has </a:t>
            </a:r>
            <a:r>
              <a:rPr lang="en-CA" dirty="0"/>
              <a:t>to </a:t>
            </a:r>
            <a:r>
              <a:rPr lang="en-CA" dirty="0" smtClean="0"/>
              <a:t>be stored</a:t>
            </a:r>
          </a:p>
          <a:p>
            <a:r>
              <a:rPr lang="en-CA" dirty="0" smtClean="0"/>
              <a:t>Algorithms use </a:t>
            </a:r>
            <a:r>
              <a:rPr lang="en-CA" dirty="0"/>
              <a:t>probability </a:t>
            </a:r>
            <a:r>
              <a:rPr lang="en-CA" dirty="0" smtClean="0"/>
              <a:t>calculation based on past observation to </a:t>
            </a:r>
            <a:r>
              <a:rPr lang="en-CA" dirty="0"/>
              <a:t>decide which data would be most frequently </a:t>
            </a:r>
            <a:r>
              <a:rPr lang="en-CA" dirty="0" smtClean="0"/>
              <a:t>needed</a:t>
            </a:r>
            <a:endParaRPr lang="en-CA" dirty="0"/>
          </a:p>
        </p:txBody>
      </p:sp>
    </p:spTree>
    <p:extLst>
      <p:ext uri="{BB962C8B-B14F-4D97-AF65-F5344CB8AC3E}">
        <p14:creationId xmlns:p14="http://schemas.microsoft.com/office/powerpoint/2010/main" val="295755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Cache/Main Memory System</a:t>
            </a:r>
          </a:p>
        </p:txBody>
      </p:sp>
      <p:pic>
        <p:nvPicPr>
          <p:cNvPr id="32771" name="Picture 4" descr="1_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 y="266700"/>
            <a:ext cx="81026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16247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Cache Design</a:t>
            </a:r>
          </a:p>
        </p:txBody>
      </p:sp>
      <p:sp>
        <p:nvSpPr>
          <p:cNvPr id="33795" name="Rectangle 3"/>
          <p:cNvSpPr>
            <a:spLocks noGrp="1" noChangeArrowheads="1"/>
          </p:cNvSpPr>
          <p:nvPr>
            <p:ph type="body" idx="1"/>
          </p:nvPr>
        </p:nvSpPr>
        <p:spPr/>
        <p:txBody>
          <a:bodyPr/>
          <a:lstStyle/>
          <a:p>
            <a:pPr eaLnBrk="1" hangingPunct="1"/>
            <a:r>
              <a:rPr lang="en-US" altLang="en-US" smtClean="0"/>
              <a:t>Mapping function</a:t>
            </a:r>
          </a:p>
          <a:p>
            <a:pPr lvl="1" eaLnBrk="1" hangingPunct="1"/>
            <a:r>
              <a:rPr lang="en-US" altLang="en-US" smtClean="0"/>
              <a:t>determines which cache location the block will occupy</a:t>
            </a:r>
          </a:p>
          <a:p>
            <a:pPr eaLnBrk="1" hangingPunct="1"/>
            <a:r>
              <a:rPr lang="en-US" altLang="en-US" smtClean="0"/>
              <a:t>Replacement algorithm</a:t>
            </a:r>
          </a:p>
          <a:p>
            <a:pPr lvl="1" eaLnBrk="1" hangingPunct="1"/>
            <a:r>
              <a:rPr lang="en-US" altLang="en-US" smtClean="0"/>
              <a:t>determines which block to replace</a:t>
            </a:r>
          </a:p>
          <a:p>
            <a:pPr lvl="1" eaLnBrk="1" hangingPunct="1"/>
            <a:r>
              <a:rPr lang="en-US" altLang="en-US" smtClean="0"/>
              <a:t>Least-Recently-Used (LRU) algorithm</a:t>
            </a:r>
          </a:p>
          <a:p>
            <a:pPr eaLnBrk="1" hangingPunct="1"/>
            <a:endParaRPr lang="en-US" altLang="en-US" smtClean="0"/>
          </a:p>
        </p:txBody>
      </p:sp>
    </p:spTree>
    <p:extLst>
      <p:ext uri="{BB962C8B-B14F-4D97-AF65-F5344CB8AC3E}">
        <p14:creationId xmlns:p14="http://schemas.microsoft.com/office/powerpoint/2010/main" val="3894644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Top-Level Components</a:t>
            </a:r>
          </a:p>
        </p:txBody>
      </p:sp>
      <p:pic>
        <p:nvPicPr>
          <p:cNvPr id="6147" name="Picture 6" descr="1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752600"/>
            <a:ext cx="463867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0249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Processor Registers</a:t>
            </a:r>
          </a:p>
        </p:txBody>
      </p:sp>
      <p:sp>
        <p:nvSpPr>
          <p:cNvPr id="7171" name="Rectangle 3"/>
          <p:cNvSpPr>
            <a:spLocks noGrp="1" noChangeArrowheads="1"/>
          </p:cNvSpPr>
          <p:nvPr>
            <p:ph type="body" idx="1"/>
          </p:nvPr>
        </p:nvSpPr>
        <p:spPr/>
        <p:txBody>
          <a:bodyPr/>
          <a:lstStyle/>
          <a:p>
            <a:pPr eaLnBrk="1" hangingPunct="1">
              <a:lnSpc>
                <a:spcPct val="90000"/>
              </a:lnSpc>
            </a:pPr>
            <a:r>
              <a:rPr lang="en-US" altLang="en-US" sz="2400" smtClean="0"/>
              <a:t>User-visible registers</a:t>
            </a:r>
          </a:p>
          <a:p>
            <a:pPr lvl="1" eaLnBrk="1" hangingPunct="1">
              <a:lnSpc>
                <a:spcPct val="90000"/>
              </a:lnSpc>
            </a:pPr>
            <a:r>
              <a:rPr lang="en-US" altLang="en-US" sz="2000" smtClean="0"/>
              <a:t>Are used in the machine language:</a:t>
            </a:r>
          </a:p>
          <a:p>
            <a:pPr lvl="2" eaLnBrk="1" hangingPunct="1">
              <a:lnSpc>
                <a:spcPct val="90000"/>
              </a:lnSpc>
            </a:pPr>
            <a:r>
              <a:rPr lang="en-US" altLang="en-US" sz="1800" smtClean="0"/>
              <a:t>accumulator, data registers</a:t>
            </a:r>
          </a:p>
          <a:p>
            <a:pPr lvl="2" eaLnBrk="1" hangingPunct="1">
              <a:lnSpc>
                <a:spcPct val="90000"/>
              </a:lnSpc>
            </a:pPr>
            <a:r>
              <a:rPr lang="en-US" altLang="en-US" sz="1800" smtClean="0"/>
              <a:t>address registers: index, stack pointer, segment pointer etc.</a:t>
            </a:r>
          </a:p>
          <a:p>
            <a:pPr lvl="1" eaLnBrk="1" hangingPunct="1">
              <a:lnSpc>
                <a:spcPct val="90000"/>
              </a:lnSpc>
            </a:pPr>
            <a:r>
              <a:rPr lang="en-US" altLang="en-US" sz="2000" smtClean="0"/>
              <a:t>Enable programmers to write code in low level C or assembly language</a:t>
            </a:r>
          </a:p>
          <a:p>
            <a:pPr lvl="1" eaLnBrk="1" hangingPunct="1">
              <a:lnSpc>
                <a:spcPct val="90000"/>
              </a:lnSpc>
            </a:pPr>
            <a:r>
              <a:rPr lang="en-US" altLang="en-US" sz="2000" smtClean="0"/>
              <a:t>Available to all programs - application programs and system programs</a:t>
            </a:r>
          </a:p>
          <a:p>
            <a:pPr eaLnBrk="1" hangingPunct="1">
              <a:lnSpc>
                <a:spcPct val="90000"/>
              </a:lnSpc>
            </a:pPr>
            <a:r>
              <a:rPr lang="en-US" altLang="en-US" sz="2400" smtClean="0"/>
              <a:t>Control and status registers</a:t>
            </a:r>
          </a:p>
          <a:p>
            <a:pPr lvl="1" eaLnBrk="1" hangingPunct="1">
              <a:lnSpc>
                <a:spcPct val="90000"/>
              </a:lnSpc>
            </a:pPr>
            <a:r>
              <a:rPr lang="en-US" altLang="en-US" sz="2000" smtClean="0"/>
              <a:t>Used by processor </a:t>
            </a:r>
          </a:p>
          <a:p>
            <a:pPr lvl="1" eaLnBrk="1" hangingPunct="1">
              <a:lnSpc>
                <a:spcPct val="90000"/>
              </a:lnSpc>
            </a:pPr>
            <a:r>
              <a:rPr lang="en-US" altLang="en-US" sz="2000" smtClean="0"/>
              <a:t>Used by operating-system routines to control the execution of programs</a:t>
            </a:r>
          </a:p>
        </p:txBody>
      </p:sp>
    </p:spTree>
    <p:extLst>
      <p:ext uri="{BB962C8B-B14F-4D97-AF65-F5344CB8AC3E}">
        <p14:creationId xmlns:p14="http://schemas.microsoft.com/office/powerpoint/2010/main" val="291125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User-Visible Registers</a:t>
            </a:r>
          </a:p>
        </p:txBody>
      </p:sp>
      <p:sp>
        <p:nvSpPr>
          <p:cNvPr id="8195" name="Rectangle 3"/>
          <p:cNvSpPr>
            <a:spLocks noGrp="1" noChangeArrowheads="1"/>
          </p:cNvSpPr>
          <p:nvPr>
            <p:ph type="body" idx="1"/>
          </p:nvPr>
        </p:nvSpPr>
        <p:spPr/>
        <p:txBody>
          <a:bodyPr/>
          <a:lstStyle/>
          <a:p>
            <a:pPr eaLnBrk="1" hangingPunct="1"/>
            <a:r>
              <a:rPr lang="en-US" altLang="en-US" smtClean="0"/>
              <a:t>Address Registers</a:t>
            </a:r>
          </a:p>
          <a:p>
            <a:pPr lvl="1" eaLnBrk="1" hangingPunct="1"/>
            <a:r>
              <a:rPr lang="en-US" altLang="en-US" smtClean="0"/>
              <a:t>Index</a:t>
            </a:r>
          </a:p>
          <a:p>
            <a:pPr lvl="2" eaLnBrk="1" hangingPunct="1"/>
            <a:r>
              <a:rPr lang="en-US" altLang="en-US" smtClean="0"/>
              <a:t>involves adding an index to a base value to get an address</a:t>
            </a:r>
          </a:p>
          <a:p>
            <a:pPr lvl="1" eaLnBrk="1" hangingPunct="1"/>
            <a:r>
              <a:rPr lang="en-US" altLang="en-US" smtClean="0"/>
              <a:t>Segment pointer</a:t>
            </a:r>
          </a:p>
          <a:p>
            <a:pPr lvl="2" eaLnBrk="1" hangingPunct="1"/>
            <a:r>
              <a:rPr lang="en-US" altLang="en-US" smtClean="0"/>
              <a:t>when memory is divided into segments, memory is referenced by a segment and an offset</a:t>
            </a:r>
          </a:p>
          <a:p>
            <a:pPr lvl="1" eaLnBrk="1" hangingPunct="1"/>
            <a:r>
              <a:rPr lang="en-US" altLang="en-US" smtClean="0"/>
              <a:t>Stack pointer</a:t>
            </a:r>
          </a:p>
          <a:p>
            <a:pPr lvl="2" eaLnBrk="1" hangingPunct="1"/>
            <a:r>
              <a:rPr lang="en-US" altLang="en-US" smtClean="0"/>
              <a:t>points to top of stack</a:t>
            </a:r>
          </a:p>
          <a:p>
            <a:pPr eaLnBrk="1" hangingPunct="1"/>
            <a:endParaRPr lang="en-US" altLang="en-US" smtClean="0"/>
          </a:p>
        </p:txBody>
      </p:sp>
    </p:spTree>
    <p:extLst>
      <p:ext uri="{BB962C8B-B14F-4D97-AF65-F5344CB8AC3E}">
        <p14:creationId xmlns:p14="http://schemas.microsoft.com/office/powerpoint/2010/main" val="498848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CA" altLang="en-US" smtClean="0"/>
              <a:t>Index Register</a:t>
            </a:r>
          </a:p>
        </p:txBody>
      </p:sp>
      <p:sp>
        <p:nvSpPr>
          <p:cNvPr id="9219" name="Content Placeholder 2"/>
          <p:cNvSpPr>
            <a:spLocks noGrp="1"/>
          </p:cNvSpPr>
          <p:nvPr>
            <p:ph idx="1"/>
          </p:nvPr>
        </p:nvSpPr>
        <p:spPr/>
        <p:txBody>
          <a:bodyPr/>
          <a:lstStyle/>
          <a:p>
            <a:pPr eaLnBrk="1" hangingPunct="1"/>
            <a:r>
              <a:rPr lang="en-CA" altLang="en-US" sz="2800" smtClean="0"/>
              <a:t>The contents of an index register is added to (or subtracted from) an immediate address (one that is part of the instruction itself) to form the "effective" address of the actual data (operand)</a:t>
            </a:r>
          </a:p>
          <a:p>
            <a:pPr eaLnBrk="1" hangingPunct="1"/>
            <a:r>
              <a:rPr lang="en-CA" altLang="en-US" sz="2800" smtClean="0"/>
              <a:t>Used during the run of a program, typically for doing vector/array operations</a:t>
            </a:r>
          </a:p>
        </p:txBody>
      </p:sp>
    </p:spTree>
    <p:extLst>
      <p:ext uri="{BB962C8B-B14F-4D97-AF65-F5344CB8AC3E}">
        <p14:creationId xmlns:p14="http://schemas.microsoft.com/office/powerpoint/2010/main" val="3873293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Control and Status Registers</a:t>
            </a:r>
          </a:p>
        </p:txBody>
      </p:sp>
      <p:sp>
        <p:nvSpPr>
          <p:cNvPr id="10243" name="Rectangle 3"/>
          <p:cNvSpPr>
            <a:spLocks noGrp="1" noChangeArrowheads="1"/>
          </p:cNvSpPr>
          <p:nvPr>
            <p:ph type="body" idx="1"/>
          </p:nvPr>
        </p:nvSpPr>
        <p:spPr/>
        <p:txBody>
          <a:bodyPr/>
          <a:lstStyle/>
          <a:p>
            <a:pPr eaLnBrk="1" hangingPunct="1"/>
            <a:r>
              <a:rPr lang="en-US" altLang="en-US" sz="2400" smtClean="0"/>
              <a:t>Program Counter or Instruction Pointer (PC or IP )</a:t>
            </a:r>
          </a:p>
          <a:p>
            <a:pPr lvl="1" eaLnBrk="1" hangingPunct="1"/>
            <a:r>
              <a:rPr lang="en-US" altLang="en-US" sz="2000" smtClean="0"/>
              <a:t>Contains the address of an instruction to be fetched</a:t>
            </a:r>
          </a:p>
          <a:p>
            <a:pPr eaLnBrk="1" hangingPunct="1"/>
            <a:r>
              <a:rPr lang="en-US" altLang="en-US" sz="2400" smtClean="0"/>
              <a:t>Instruction Register (IR)</a:t>
            </a:r>
          </a:p>
          <a:p>
            <a:pPr lvl="1" eaLnBrk="1" hangingPunct="1"/>
            <a:r>
              <a:rPr lang="en-US" altLang="en-US" sz="2000" smtClean="0"/>
              <a:t>Contains the instruction most recently fetched</a:t>
            </a:r>
          </a:p>
          <a:p>
            <a:pPr eaLnBrk="1" hangingPunct="1"/>
            <a:r>
              <a:rPr lang="en-US" altLang="en-US" sz="2400" smtClean="0"/>
              <a:t>Program Status Word or Flag Register (PSW)</a:t>
            </a:r>
          </a:p>
          <a:p>
            <a:pPr lvl="1" eaLnBrk="1" hangingPunct="1"/>
            <a:r>
              <a:rPr lang="en-US" altLang="en-US" sz="2000" smtClean="0"/>
              <a:t>Condition codes </a:t>
            </a:r>
          </a:p>
          <a:p>
            <a:pPr lvl="1" eaLnBrk="1" hangingPunct="1"/>
            <a:r>
              <a:rPr lang="en-US" altLang="en-US" sz="2000" smtClean="0"/>
              <a:t>Interrupt enable/disable</a:t>
            </a:r>
          </a:p>
          <a:p>
            <a:pPr lvl="1" eaLnBrk="1" hangingPunct="1"/>
            <a:r>
              <a:rPr lang="en-US" altLang="en-US" sz="2000" smtClean="0"/>
              <a:t>Supervisor or privileged mode/User mode</a:t>
            </a:r>
          </a:p>
          <a:p>
            <a:pPr eaLnBrk="1" hangingPunct="1"/>
            <a:endParaRPr lang="en-US" altLang="en-US" sz="2800" smtClean="0"/>
          </a:p>
        </p:txBody>
      </p:sp>
    </p:spTree>
    <p:extLst>
      <p:ext uri="{BB962C8B-B14F-4D97-AF65-F5344CB8AC3E}">
        <p14:creationId xmlns:p14="http://schemas.microsoft.com/office/powerpoint/2010/main" val="2407132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Control and Status Registers</a:t>
            </a:r>
          </a:p>
        </p:txBody>
      </p:sp>
      <p:sp>
        <p:nvSpPr>
          <p:cNvPr id="11267" name="Rectangle 3"/>
          <p:cNvSpPr>
            <a:spLocks noGrp="1" noChangeArrowheads="1"/>
          </p:cNvSpPr>
          <p:nvPr>
            <p:ph type="body" idx="1"/>
          </p:nvPr>
        </p:nvSpPr>
        <p:spPr/>
        <p:txBody>
          <a:bodyPr/>
          <a:lstStyle/>
          <a:p>
            <a:pPr eaLnBrk="1" hangingPunct="1"/>
            <a:r>
              <a:rPr lang="en-US" altLang="en-US" sz="2800" smtClean="0"/>
              <a:t>Condition Codes or Flags</a:t>
            </a:r>
          </a:p>
          <a:p>
            <a:pPr lvl="1" eaLnBrk="1" hangingPunct="1"/>
            <a:r>
              <a:rPr lang="en-US" altLang="en-US" sz="2400" smtClean="0"/>
              <a:t>Bits set by the processor hardware as a result of operations</a:t>
            </a:r>
          </a:p>
          <a:p>
            <a:pPr lvl="1" eaLnBrk="1" hangingPunct="1"/>
            <a:r>
              <a:rPr lang="en-US" altLang="en-US" sz="2400" smtClean="0"/>
              <a:t>Can be accessed (read) by a program but not altered</a:t>
            </a:r>
          </a:p>
          <a:p>
            <a:pPr lvl="1" eaLnBrk="1" hangingPunct="1"/>
            <a:r>
              <a:rPr lang="en-US" altLang="en-US" sz="2400" smtClean="0"/>
              <a:t>Examples</a:t>
            </a:r>
          </a:p>
          <a:p>
            <a:pPr lvl="2" eaLnBrk="1" hangingPunct="1"/>
            <a:r>
              <a:rPr lang="en-US" altLang="en-US" sz="2000" smtClean="0"/>
              <a:t>Positive/negative result</a:t>
            </a:r>
          </a:p>
          <a:p>
            <a:pPr lvl="2" eaLnBrk="1" hangingPunct="1"/>
            <a:r>
              <a:rPr lang="en-US" altLang="en-US" sz="2000" smtClean="0"/>
              <a:t>Zero</a:t>
            </a:r>
          </a:p>
          <a:p>
            <a:pPr lvl="2" eaLnBrk="1" hangingPunct="1"/>
            <a:r>
              <a:rPr lang="en-US" altLang="en-US" sz="2000" smtClean="0"/>
              <a:t>Overflow</a:t>
            </a:r>
          </a:p>
          <a:p>
            <a:pPr lvl="2" eaLnBrk="1" hangingPunct="1"/>
            <a:r>
              <a:rPr lang="en-US" altLang="en-US" sz="2000" smtClean="0"/>
              <a:t>Interrupt</a:t>
            </a:r>
          </a:p>
        </p:txBody>
      </p:sp>
    </p:spTree>
    <p:extLst>
      <p:ext uri="{BB962C8B-B14F-4D97-AF65-F5344CB8AC3E}">
        <p14:creationId xmlns:p14="http://schemas.microsoft.com/office/powerpoint/2010/main" val="1337349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1449</Words>
  <Application>Microsoft Office PowerPoint</Application>
  <PresentationFormat>On-screen Show (4:3)</PresentationFormat>
  <Paragraphs>207</Paragraphs>
  <Slides>38</Slides>
  <Notes>6</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Blends</vt:lpstr>
      <vt:lpstr>Computer System Overview</vt:lpstr>
      <vt:lpstr>Operating System</vt:lpstr>
      <vt:lpstr>Basic Elements of a Computer System</vt:lpstr>
      <vt:lpstr>Top-Level Components</vt:lpstr>
      <vt:lpstr>Processor Registers</vt:lpstr>
      <vt:lpstr>User-Visible Registers</vt:lpstr>
      <vt:lpstr>Index Register</vt:lpstr>
      <vt:lpstr>Control and Status Registers</vt:lpstr>
      <vt:lpstr>Control and Status Registers</vt:lpstr>
      <vt:lpstr>Instruction Cycle</vt:lpstr>
      <vt:lpstr>Instruction Fetch and Execute</vt:lpstr>
      <vt:lpstr>Instruction Register</vt:lpstr>
      <vt:lpstr>Example of Program Execution (1)</vt:lpstr>
      <vt:lpstr>Example of Program Execution (2)</vt:lpstr>
      <vt:lpstr>Example of Program Execution (3)</vt:lpstr>
      <vt:lpstr>Direct Memory Access (DMA)</vt:lpstr>
      <vt:lpstr>Direct Memory Access</vt:lpstr>
      <vt:lpstr>Interrupts</vt:lpstr>
      <vt:lpstr>Classes of Interrupts</vt:lpstr>
      <vt:lpstr>What is not an Interrupt</vt:lpstr>
      <vt:lpstr>Interrupt Cycle</vt:lpstr>
      <vt:lpstr>Interrupt </vt:lpstr>
      <vt:lpstr>Interrupt Cycle</vt:lpstr>
      <vt:lpstr>Interrupt Handler</vt:lpstr>
      <vt:lpstr>System calls vs. Interrupts</vt:lpstr>
      <vt:lpstr>Disabling Interrupts </vt:lpstr>
      <vt:lpstr>Writing Interrupt Handlers</vt:lpstr>
      <vt:lpstr>Multiple Interrupts Priorities</vt:lpstr>
      <vt:lpstr>Multiprogramming</vt:lpstr>
      <vt:lpstr>Memory Hierarchy</vt:lpstr>
      <vt:lpstr>Going Down the Hierarchy</vt:lpstr>
      <vt:lpstr>Disk Cache</vt:lpstr>
      <vt:lpstr>Cache Memory</vt:lpstr>
      <vt:lpstr>Cache Memory</vt:lpstr>
      <vt:lpstr>Cache Memory</vt:lpstr>
      <vt:lpstr>Cache Algorithms</vt:lpstr>
      <vt:lpstr>Cache/Main Memory System</vt:lpstr>
      <vt:lpstr>Cache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 Overview</dc:title>
  <dc:creator>Mirela Gutica</dc:creator>
  <cp:lastModifiedBy>Mirela Gutica</cp:lastModifiedBy>
  <cp:revision>11</cp:revision>
  <dcterms:created xsi:type="dcterms:W3CDTF">2015-01-07T17:44:55Z</dcterms:created>
  <dcterms:modified xsi:type="dcterms:W3CDTF">2015-09-11T03:40:09Z</dcterms:modified>
</cp:coreProperties>
</file>