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B0799-652B-423A-B9F8-B758A684E967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C7D8-BE14-48A1-8F74-DDAC24831F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Do not confuse this with the Monitor for synchronization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2C7D8-BE14-48A1-8F74-DDAC24831FA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9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B6B8B1-378E-4156-989F-C216A4C36813}" type="slidenum">
              <a:rPr lang="en-US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CAA41-E57E-4349-84B1-7277E9E1476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2C6D7-B42C-4432-9133-3C4395B231C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7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34A0A-6AB2-4D57-85BB-3C8957598E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79809-3B4C-4357-91F3-E53F88853DD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C5B74-D57C-43F6-B8BE-2D9E95EB22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9517-5A45-4BAA-A50A-573718CF21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8440-1F99-40D4-B6A7-0F89DEBD40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C503-3BA2-436B-ADAC-696C017F15E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0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BD86-6617-4C87-ACC5-E44B36723B5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4FAA-B735-406F-B4F3-C2ADE93E763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062088-E94F-40A1-9074-B67A53DAF61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m.bell-labs.com/who/dmr/pictur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Operating Systems Concepts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Tx/>
              <a:buFont typeface="Arial" charset="0"/>
              <a:buNone/>
            </a:pPr>
            <a:r>
              <a:rPr lang="en-US" altLang="en-US" sz="2800" dirty="0" smtClean="0"/>
              <a:t>Operating System Overview </a:t>
            </a:r>
          </a:p>
          <a:p>
            <a:pPr>
              <a:buClrTx/>
              <a:buFont typeface="Arial" charset="0"/>
              <a:buNone/>
            </a:pPr>
            <a:r>
              <a:rPr lang="en-US" altLang="en-US" sz="2800" dirty="0" err="1" smtClean="0"/>
              <a:t>Mirela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Gutica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BCIT</a:t>
            </a:r>
          </a:p>
          <a:p>
            <a:pPr eaLnBrk="1" hangingPunct="1"/>
            <a:r>
              <a:rPr lang="en-US" altLang="en-US" sz="2800" dirty="0"/>
              <a:t>Based on: </a:t>
            </a:r>
            <a:r>
              <a:rPr lang="en-US" sz="2800" dirty="0"/>
              <a:t>Eighth Edition</a:t>
            </a:r>
            <a:br>
              <a:rPr lang="en-US" sz="2800" dirty="0"/>
            </a:br>
            <a:r>
              <a:rPr lang="en-US" sz="2800" dirty="0"/>
              <a:t>By William Stallings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1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7150"/>
            <a:ext cx="76073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7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Portion of operating system that is in a </a:t>
            </a:r>
            <a:r>
              <a:rPr lang="en-CA" i="1" dirty="0"/>
              <a:t>protected area</a:t>
            </a:r>
            <a:r>
              <a:rPr lang="en-CA" dirty="0"/>
              <a:t> of </a:t>
            </a:r>
            <a:r>
              <a:rPr lang="en-US" altLang="en-US" dirty="0" smtClean="0"/>
              <a:t>main memory</a:t>
            </a:r>
          </a:p>
          <a:p>
            <a:pPr eaLnBrk="1" hangingPunct="1"/>
            <a:r>
              <a:rPr lang="en-US" altLang="en-US" dirty="0" smtClean="0"/>
              <a:t>Portion of the operating system that contains the most important and the most frequently used functions</a:t>
            </a:r>
          </a:p>
          <a:p>
            <a:pPr eaLnBrk="1" hangingPunct="1"/>
            <a:r>
              <a:rPr lang="en-US" altLang="en-US" dirty="0" smtClean="0"/>
              <a:t>Also called the nucleus</a:t>
            </a:r>
          </a:p>
        </p:txBody>
      </p:sp>
    </p:spTree>
    <p:extLst>
      <p:ext uri="{BB962C8B-B14F-4D97-AF65-F5344CB8AC3E}">
        <p14:creationId xmlns:p14="http://schemas.microsoft.com/office/powerpoint/2010/main" val="2579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Evolution of 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An Operating system evolves because:</a:t>
            </a:r>
          </a:p>
          <a:p>
            <a:pPr lvl="1" eaLnBrk="1" hangingPunct="1"/>
            <a:r>
              <a:rPr lang="en-US" altLang="en-US" sz="2400" dirty="0" smtClean="0"/>
              <a:t>Hardware upgrades to more performance </a:t>
            </a:r>
          </a:p>
          <a:p>
            <a:pPr lvl="1" eaLnBrk="1" hangingPunct="1"/>
            <a:r>
              <a:rPr lang="en-US" altLang="en-US" sz="2400" dirty="0" smtClean="0"/>
              <a:t>New devices</a:t>
            </a:r>
          </a:p>
          <a:p>
            <a:pPr lvl="1" eaLnBrk="1" hangingPunct="1"/>
            <a:r>
              <a:rPr lang="en-US" altLang="en-US" sz="2400" dirty="0" smtClean="0"/>
              <a:t>New types of hardware are developed</a:t>
            </a:r>
          </a:p>
          <a:p>
            <a:pPr lvl="1" eaLnBrk="1" hangingPunct="1"/>
            <a:r>
              <a:rPr lang="en-US" altLang="en-US" sz="2400" dirty="0" smtClean="0"/>
              <a:t>New services are added because of the user demand (GUI Operating Systems)</a:t>
            </a:r>
          </a:p>
          <a:p>
            <a:pPr lvl="1" eaLnBrk="1" hangingPunct="1"/>
            <a:r>
              <a:rPr lang="en-US" altLang="en-US" sz="2400" dirty="0" smtClean="0"/>
              <a:t>Applications are larger and need more memory (virtual memory)</a:t>
            </a:r>
          </a:p>
          <a:p>
            <a:pPr lvl="1" eaLnBrk="1" hangingPunct="1"/>
            <a:r>
              <a:rPr lang="en-US" altLang="en-US" sz="2400" dirty="0" smtClean="0"/>
              <a:t>Internal errors are fixed.</a:t>
            </a:r>
          </a:p>
        </p:txBody>
      </p:sp>
    </p:spTree>
    <p:extLst>
      <p:ext uri="{BB962C8B-B14F-4D97-AF65-F5344CB8AC3E}">
        <p14:creationId xmlns:p14="http://schemas.microsoft.com/office/powerpoint/2010/main" val="31372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Evolution of Operating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Serial Processing</a:t>
            </a:r>
          </a:p>
          <a:p>
            <a:pPr lvl="1" eaLnBrk="1" hangingPunct="1"/>
            <a:r>
              <a:rPr lang="en-US" altLang="en-US" dirty="0" smtClean="0"/>
              <a:t>No operating system</a:t>
            </a:r>
          </a:p>
          <a:p>
            <a:pPr lvl="1" eaLnBrk="1" hangingPunct="1"/>
            <a:r>
              <a:rPr lang="en-US" altLang="en-US" dirty="0" smtClean="0"/>
              <a:t>Machines run from a console with display lights and toggle switches, input device, and printer</a:t>
            </a:r>
          </a:p>
          <a:p>
            <a:pPr lvl="1" eaLnBrk="1" hangingPunct="1"/>
            <a:r>
              <a:rPr lang="en-US" altLang="en-US" dirty="0" smtClean="0"/>
              <a:t>Setup included loading the compiler, source program, saving compiled program, and loading and linking</a:t>
            </a:r>
          </a:p>
        </p:txBody>
      </p:sp>
    </p:spTree>
    <p:extLst>
      <p:ext uri="{BB962C8B-B14F-4D97-AF65-F5344CB8AC3E}">
        <p14:creationId xmlns:p14="http://schemas.microsoft.com/office/powerpoint/2010/main" val="64678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Evolution of Operating Systems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Simple Batch System – the grand-grandfather of the current Operating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Developed in mid 50s by General Motors for an IBM 701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More Simple Batch Systems in the 60s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Named “Monitors”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Software that controls the running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Batch jobs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Program branches back to monitor when finished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Resident monitor is in main memory and available for execution</a:t>
            </a:r>
          </a:p>
        </p:txBody>
      </p:sp>
    </p:spTree>
    <p:extLst>
      <p:ext uri="{BB962C8B-B14F-4D97-AF65-F5344CB8AC3E}">
        <p14:creationId xmlns:p14="http://schemas.microsoft.com/office/powerpoint/2010/main" val="90064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Job Control Language (JCL)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order to help the batch systems, a special language have been developed: Job Control Language</a:t>
            </a:r>
          </a:p>
          <a:p>
            <a:pPr eaLnBrk="1" hangingPunct="1"/>
            <a:r>
              <a:rPr lang="en-US" altLang="en-US" smtClean="0"/>
              <a:t>Special type of programming language which provides instruction to the monitor:</a:t>
            </a:r>
          </a:p>
          <a:p>
            <a:pPr lvl="1" eaLnBrk="1" hangingPunct="1"/>
            <a:r>
              <a:rPr lang="en-US" altLang="en-US" smtClean="0"/>
              <a:t>what compiler to use</a:t>
            </a:r>
          </a:p>
          <a:p>
            <a:pPr lvl="1" eaLnBrk="1" hangingPunct="1"/>
            <a:r>
              <a:rPr lang="en-US" altLang="en-US" smtClean="0"/>
              <a:t>what data to use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98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Hardware Features of a System Running a Monitor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Memory protection</a:t>
            </a:r>
          </a:p>
          <a:p>
            <a:pPr lvl="1" eaLnBrk="1" hangingPunct="1"/>
            <a:r>
              <a:rPr lang="en-US" altLang="en-US" dirty="0" smtClean="0"/>
              <a:t>does not allow the memory area containing the monitor to be altered</a:t>
            </a:r>
          </a:p>
          <a:p>
            <a:pPr eaLnBrk="1" hangingPunct="1"/>
            <a:r>
              <a:rPr lang="en-US" altLang="en-US" dirty="0" smtClean="0"/>
              <a:t>Timer</a:t>
            </a:r>
          </a:p>
          <a:p>
            <a:pPr lvl="1" eaLnBrk="1" hangingPunct="1"/>
            <a:r>
              <a:rPr lang="en-US" altLang="en-US" dirty="0" smtClean="0"/>
              <a:t>prevents a job from monopolizing the system</a:t>
            </a:r>
          </a:p>
          <a:p>
            <a:pPr eaLnBrk="1" hangingPunct="1">
              <a:buFont typeface="Monotype Sorts" pitchFamily="2" charset="2"/>
              <a:buChar char="y"/>
            </a:pPr>
            <a:endParaRPr lang="en-US" altLang="en-US" sz="2800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9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Uniprogramming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Processor must wait for I/O instruction to complete before preceding</a:t>
            </a:r>
          </a:p>
        </p:txBody>
      </p:sp>
      <p:pic>
        <p:nvPicPr>
          <p:cNvPr id="19460" name="Picture 4" descr="2_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6248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60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Concepts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Multiprogramming</a:t>
            </a:r>
          </a:p>
          <a:p>
            <a:pPr eaLnBrk="1" hangingPunct="1"/>
            <a:r>
              <a:rPr lang="en-US" altLang="en-US" smtClean="0"/>
              <a:t>Time Sharing</a:t>
            </a:r>
          </a:p>
        </p:txBody>
      </p:sp>
    </p:spTree>
    <p:extLst>
      <p:ext uri="{BB962C8B-B14F-4D97-AF65-F5344CB8AC3E}">
        <p14:creationId xmlns:p14="http://schemas.microsoft.com/office/powerpoint/2010/main" val="312060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Multiprogramming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one job needs to wait for I/O, the processor can switch to the other job</a:t>
            </a:r>
          </a:p>
        </p:txBody>
      </p:sp>
      <p:pic>
        <p:nvPicPr>
          <p:cNvPr id="21508" name="Picture 4" descr="2_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2484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5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Resource Manager</a:t>
            </a:r>
          </a:p>
          <a:p>
            <a:pPr lvl="1" eaLnBrk="1" hangingPunct="1"/>
            <a:r>
              <a:rPr lang="en-US" altLang="en-US" sz="2400" smtClean="0"/>
              <a:t>Exploits the hardware resources of one or more processors</a:t>
            </a:r>
          </a:p>
          <a:p>
            <a:pPr lvl="1" eaLnBrk="1" hangingPunct="1"/>
            <a:r>
              <a:rPr lang="en-US" altLang="en-US" sz="2400" u="sng" smtClean="0"/>
              <a:t>Process</a:t>
            </a:r>
            <a:r>
              <a:rPr lang="en-US" altLang="en-US" sz="2400" smtClean="0"/>
              <a:t> scheduling</a:t>
            </a:r>
          </a:p>
          <a:p>
            <a:pPr lvl="1" eaLnBrk="1" hangingPunct="1"/>
            <a:r>
              <a:rPr lang="en-US" altLang="en-US" sz="2400" smtClean="0"/>
              <a:t>Manages memory and virtual memory</a:t>
            </a:r>
          </a:p>
          <a:p>
            <a:pPr lvl="1" eaLnBrk="1" hangingPunct="1"/>
            <a:r>
              <a:rPr lang="en-US" altLang="en-US" sz="2400" smtClean="0"/>
              <a:t>Manages secondary memory and I/O devices</a:t>
            </a:r>
          </a:p>
          <a:p>
            <a:pPr lvl="1" eaLnBrk="1" hangingPunct="1"/>
            <a:r>
              <a:rPr lang="en-US" altLang="en-US" sz="2400" smtClean="0"/>
              <a:t>Manages the file system</a:t>
            </a:r>
          </a:p>
          <a:p>
            <a:pPr eaLnBrk="1" hangingPunct="1"/>
            <a:r>
              <a:rPr lang="en-US" altLang="en-US" sz="2800" smtClean="0"/>
              <a:t>User Interface</a:t>
            </a:r>
          </a:p>
          <a:p>
            <a:pPr lvl="1" eaLnBrk="1" hangingPunct="1"/>
            <a:r>
              <a:rPr lang="en-US" altLang="en-US" sz="2400" smtClean="0"/>
              <a:t>Provides a set of services to system users</a:t>
            </a:r>
          </a:p>
        </p:txBody>
      </p:sp>
    </p:spTree>
    <p:extLst>
      <p:ext uri="{BB962C8B-B14F-4D97-AF65-F5344CB8AC3E}">
        <p14:creationId xmlns:p14="http://schemas.microsoft.com/office/powerpoint/2010/main" val="42155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Multiprogramming</a:t>
            </a:r>
          </a:p>
        </p:txBody>
      </p:sp>
      <p:pic>
        <p:nvPicPr>
          <p:cNvPr id="22531" name="Picture 4" descr="2_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60575"/>
            <a:ext cx="7162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3556" name="Picture 4" descr="2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20650"/>
            <a:ext cx="86233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38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450975" y="2133600"/>
            <a:ext cx="71596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  <a:tab pos="3657600" algn="l"/>
                <a:tab pos="5091113" algn="l"/>
              </a:tabLs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JOB1	JOB2		JOB3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Type of job	Heavy compute	Heavy I/O	Heavy I/O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Duration	5 min.	15 min.	10 min.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Memory required	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50M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100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80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Need disk?	No	No	Yes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Need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terminal?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No	Yes	No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Need printer?	No	No	Yes</a:t>
            </a:r>
          </a:p>
        </p:txBody>
      </p:sp>
    </p:spTree>
    <p:extLst>
      <p:ext uri="{BB962C8B-B14F-4D97-AF65-F5344CB8AC3E}">
        <p14:creationId xmlns:p14="http://schemas.microsoft.com/office/powerpoint/2010/main" val="21265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 of Multiprogramming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50975" y="1828800"/>
            <a:ext cx="7540625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915988"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15988"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15988"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15988"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15988"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tabLst>
                <a:tab pos="2281238" algn="l"/>
                <a:tab pos="4573588" algn="l"/>
              </a:tabLs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</a:rPr>
              <a:t>Uniprogramming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Multiprogramming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Processor use	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20%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40%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Memory use	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33%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67%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Disk use	33%	67%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Printer use	33%	67%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Elapsed time	30 min.	15 min.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Throughput rate	6 jobs/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</a:rPr>
              <a:t>hr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	12 jobs/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</a:rPr>
              <a:t>hr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Mean response time	18 min.	10 min.</a:t>
            </a:r>
          </a:p>
        </p:txBody>
      </p:sp>
    </p:spTree>
    <p:extLst>
      <p:ext uri="{BB962C8B-B14F-4D97-AF65-F5344CB8AC3E}">
        <p14:creationId xmlns:p14="http://schemas.microsoft.com/office/powerpoint/2010/main" val="424111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Sharing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Using multiprogramming to handle multiple interactive jobs</a:t>
            </a:r>
          </a:p>
          <a:p>
            <a:pPr eaLnBrk="1" hangingPunct="1"/>
            <a:r>
              <a:rPr lang="en-US" altLang="en-US" sz="2800" dirty="0" smtClean="0"/>
              <a:t>Processor’s time is shared among multiple users</a:t>
            </a:r>
          </a:p>
          <a:p>
            <a:pPr eaLnBrk="1" hangingPunct="1"/>
            <a:r>
              <a:rPr lang="en-US" altLang="en-US" sz="2800" dirty="0" smtClean="0"/>
              <a:t>Multiple users simultaneously access the system through terminals</a:t>
            </a:r>
          </a:p>
          <a:p>
            <a:pPr eaLnBrk="1" hangingPunct="1"/>
            <a:r>
              <a:rPr lang="en-US" altLang="en-US" sz="2800" dirty="0" smtClean="0"/>
              <a:t>Example CTSS, IBM 709, PDP 11</a:t>
            </a:r>
          </a:p>
          <a:p>
            <a:pPr lvl="1" eaLnBrk="1" hangingPunct="1"/>
            <a:r>
              <a:rPr lang="en-US" altLang="en-US" sz="2400" dirty="0" smtClean="0"/>
              <a:t>CTSS design is primitive, but effective</a:t>
            </a:r>
          </a:p>
          <a:p>
            <a:pPr eaLnBrk="1" hangingPunct="1"/>
            <a:r>
              <a:rPr lang="en-US" altLang="en-US" sz="2800" dirty="0">
                <a:hlinkClick r:id="rId2"/>
              </a:rPr>
              <a:t>http://</a:t>
            </a:r>
            <a:r>
              <a:rPr lang="en-US" altLang="en-US" sz="2800" dirty="0" smtClean="0">
                <a:hlinkClick r:id="rId2"/>
              </a:rPr>
              <a:t>cm.bell-labs.com/who/dmr/picture.html</a:t>
            </a:r>
            <a:r>
              <a:rPr lang="en-US" altLang="en-US" sz="2800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95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Times" pitchFamily="18" charset="0"/>
                <a:cs typeface="Times New Roman" pitchFamily="18" charset="0"/>
              </a:rPr>
              <a:t>Batch Multiprogramming versus Time Sharing</a:t>
            </a:r>
            <a:r>
              <a:rPr lang="en-US" altLang="en-US" smtClean="0"/>
              <a:t> </a:t>
            </a:r>
          </a:p>
        </p:txBody>
      </p:sp>
      <p:graphicFrame>
        <p:nvGraphicFramePr>
          <p:cNvPr id="155719" name="Group 71"/>
          <p:cNvGraphicFramePr>
            <a:graphicFrameLocks noGrp="1"/>
          </p:cNvGraphicFramePr>
          <p:nvPr/>
        </p:nvGraphicFramePr>
        <p:xfrm>
          <a:off x="1524000" y="2057400"/>
          <a:ext cx="7162800" cy="3403601"/>
        </p:xfrm>
        <a:graphic>
          <a:graphicData uri="http://schemas.openxmlformats.org/drawingml/2006/table">
            <a:tbl>
              <a:tblPr/>
              <a:tblGrid>
                <a:gridCol w="2057400"/>
                <a:gridCol w="2717800"/>
                <a:gridCol w="2387600"/>
              </a:tblGrid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Batch Multiprogramming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Time Sharing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Principal objective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Maximize processor use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Minimize response time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Source of directives to operating system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Job control language commands provided with the job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Commands entered at the terminal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311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2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275"/>
            <a:ext cx="8382000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65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Major Achievements for Modern Operating Systems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Threads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 unit of dispatching inside a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Memory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Scheduling and 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System structure (better internal design of OS).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Better file systems (larger files, recovery mechanisms)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Information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Multithreaded and multi-user environment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25023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View the system as a series of levels</a:t>
            </a:r>
          </a:p>
          <a:p>
            <a:pPr eaLnBrk="1" hangingPunct="1"/>
            <a:r>
              <a:rPr lang="en-US" altLang="en-US" smtClean="0"/>
              <a:t>Each level performs a related subset of functions</a:t>
            </a:r>
          </a:p>
          <a:p>
            <a:pPr eaLnBrk="1" hangingPunct="1"/>
            <a:r>
              <a:rPr lang="en-US" altLang="en-US" smtClean="0"/>
              <a:t>Each level relies on the next lower level to perform more primitive functions</a:t>
            </a:r>
          </a:p>
          <a:p>
            <a:pPr eaLnBrk="1" hangingPunct="1"/>
            <a:r>
              <a:rPr lang="en-US" altLang="en-US" smtClean="0"/>
              <a:t>This decomposes a problem into a number of more manageable sub problems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398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37555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Operating System Design Hierarchy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295400" y="1988840"/>
            <a:ext cx="7848600" cy="44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Level	Name	Objects	Example Operations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13	Shell	User programming	Statements in shell language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environment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12	User processes	User processes	Quit, kill, suspend, resume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11	Directories	Directories	Create, destroy, attach, detach,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search, list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10	Devices	External devices, such	Open, close,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as printer, displays	read,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and keyboards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9	File system	Files	Create, destroy, open, close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read, write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8	Communications	Pipes	Create, destroy, open. close,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read, write</a:t>
            </a:r>
          </a:p>
        </p:txBody>
      </p:sp>
    </p:spTree>
    <p:extLst>
      <p:ext uri="{BB962C8B-B14F-4D97-AF65-F5344CB8AC3E}">
        <p14:creationId xmlns:p14="http://schemas.microsoft.com/office/powerpoint/2010/main" val="28166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Operating System Objectives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Convenience</a:t>
            </a:r>
          </a:p>
          <a:p>
            <a:pPr lvl="1" eaLnBrk="1" hangingPunct="1"/>
            <a:r>
              <a:rPr lang="en-US" altLang="en-US" sz="2400" smtClean="0"/>
              <a:t>Makes the computer more convenient to use</a:t>
            </a:r>
          </a:p>
          <a:p>
            <a:pPr eaLnBrk="1" hangingPunct="1"/>
            <a:r>
              <a:rPr lang="en-US" altLang="en-US" smtClean="0"/>
              <a:t>Efficiency</a:t>
            </a:r>
          </a:p>
          <a:p>
            <a:pPr lvl="1" eaLnBrk="1" hangingPunct="1"/>
            <a:r>
              <a:rPr lang="en-US" altLang="en-US" sz="2400" smtClean="0"/>
              <a:t>Allows computer system resources to be used in an efficient manner</a:t>
            </a:r>
          </a:p>
          <a:p>
            <a:pPr eaLnBrk="1" hangingPunct="1"/>
            <a:r>
              <a:rPr lang="en-US" altLang="en-US" smtClean="0"/>
              <a:t>Ability to evolve</a:t>
            </a:r>
          </a:p>
          <a:p>
            <a:pPr lvl="1" eaLnBrk="1" hangingPunct="1"/>
            <a:r>
              <a:rPr lang="en-US" altLang="en-US" sz="2400" smtClean="0"/>
              <a:t>Permit effective development, testing, and introduction of new system functions without interfering with service</a:t>
            </a:r>
          </a:p>
        </p:txBody>
      </p:sp>
    </p:spTree>
    <p:extLst>
      <p:ext uri="{BB962C8B-B14F-4D97-AF65-F5344CB8AC3E}">
        <p14:creationId xmlns:p14="http://schemas.microsoft.com/office/powerpoint/2010/main" val="29388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Operating System Design Hierarchy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74775" y="1841500"/>
            <a:ext cx="776922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03288"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4797425" algn="l"/>
              </a:tabLs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Level	Name	Objects	Example Operations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7	Virtual Memory	Segments, pages	Read, write, fetch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6	Local secondary	Blocks of data, device	Read, write, allocate, free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	store	channels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5	Primitive processes	Primitive process,	Suspend, resume, wait,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		semaphores, ready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		list</a:t>
            </a:r>
          </a:p>
        </p:txBody>
      </p:sp>
    </p:spTree>
    <p:extLst>
      <p:ext uri="{BB962C8B-B14F-4D97-AF65-F5344CB8AC3E}">
        <p14:creationId xmlns:p14="http://schemas.microsoft.com/office/powerpoint/2010/main" val="37775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Operating System Design Hierarchy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374775" y="1988840"/>
            <a:ext cx="7769225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defTabSz="903288"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1pPr>
            <a:lvl2pPr marL="914400" indent="-457200" defTabSz="903288"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2pPr>
            <a:lvl3pPr marL="1371600" indent="-457200" defTabSz="903288"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3pPr>
            <a:lvl4pPr marL="1828800" indent="-457200" defTabSz="903288"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4pPr>
            <a:lvl5pPr marL="2286000" indent="-457200" defTabSz="903288"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5pPr>
            <a:lvl6pPr marL="2743200" indent="-4572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6pPr>
            <a:lvl7pPr marL="3200400" indent="-4572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7pPr>
            <a:lvl8pPr marL="3657600" indent="-4572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8pPr>
            <a:lvl9pPr marL="4114800" indent="-457200" defTabSz="903288"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2633663" algn="l"/>
                <a:tab pos="5024438" algn="l"/>
              </a:tabLs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Level	Name	Objects	Example Operations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4	Interrupts	Interrupt-handling	Invoke, mask, unmask, retry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programs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AutoNum type="arabicPlain" startAt="3"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Procedures	Procedures, call stack, 	Mark stack, call, return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display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	Instruction Set	Evaluation stack, micro-	Load, store, add, subtract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program interpreter,	branch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scalar and array data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1	Electronic circuits	Registers, gates, buses,	Clear, transfer, activate,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			etc.	complement</a:t>
            </a:r>
          </a:p>
        </p:txBody>
      </p:sp>
    </p:spTree>
    <p:extLst>
      <p:ext uri="{BB962C8B-B14F-4D97-AF65-F5344CB8AC3E}">
        <p14:creationId xmlns:p14="http://schemas.microsoft.com/office/powerpoint/2010/main" val="176988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Modern Operating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Microkernel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assigns only a few essential functions to the kernel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multithreading support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address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interprocess communication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basic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Opposed to a big monolithic kernel (including memory management, the file system, device drivers, etc.)</a:t>
            </a:r>
          </a:p>
        </p:txBody>
      </p:sp>
    </p:spTree>
    <p:extLst>
      <p:ext uri="{BB962C8B-B14F-4D97-AF65-F5344CB8AC3E}">
        <p14:creationId xmlns:p14="http://schemas.microsoft.com/office/powerpoint/2010/main" val="224746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Modern Operating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process is divided into threads that can run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Dispatchable unit of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Executes sequentially and is interruptable by OS (preemptive)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process is a collection of one or more threads</a:t>
            </a:r>
          </a:p>
        </p:txBody>
      </p:sp>
    </p:spTree>
    <p:extLst>
      <p:ext uri="{BB962C8B-B14F-4D97-AF65-F5344CB8AC3E}">
        <p14:creationId xmlns:p14="http://schemas.microsoft.com/office/powerpoint/2010/main" val="3067145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Modern Operating Systems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Symmetric multiprocessing</a:t>
            </a:r>
          </a:p>
          <a:p>
            <a:pPr lvl="1" eaLnBrk="1" hangingPunct="1"/>
            <a:r>
              <a:rPr lang="en-US" altLang="en-US" dirty="0" smtClean="0"/>
              <a:t>There are multiple processors</a:t>
            </a:r>
          </a:p>
          <a:p>
            <a:pPr lvl="1" eaLnBrk="1" hangingPunct="1"/>
            <a:r>
              <a:rPr lang="en-US" altLang="en-US" dirty="0" smtClean="0"/>
              <a:t>These processors share same main memory and I/O facilities</a:t>
            </a:r>
          </a:p>
          <a:p>
            <a:pPr lvl="1" eaLnBrk="1" hangingPunct="1"/>
            <a:r>
              <a:rPr lang="en-US" altLang="en-US" dirty="0" smtClean="0"/>
              <a:t>All processors can perform the same functions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61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Modern Operating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operating systems</a:t>
            </a:r>
          </a:p>
          <a:p>
            <a:pPr lvl="1" eaLnBrk="1" hangingPunct="1"/>
            <a:r>
              <a:rPr lang="en-US" altLang="en-US" smtClean="0"/>
              <a:t>Provides the illusion of a single main memory and single secondary memory space</a:t>
            </a:r>
          </a:p>
          <a:p>
            <a:pPr lvl="1" eaLnBrk="1" hangingPunct="1"/>
            <a:r>
              <a:rPr lang="en-US" altLang="en-US" smtClean="0"/>
              <a:t>Used for distributed file system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7062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Modern Operating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Modular design</a:t>
            </a:r>
          </a:p>
          <a:p>
            <a:pPr lvl="1" eaLnBrk="1" hangingPunct="1"/>
            <a:r>
              <a:rPr lang="en-US" altLang="en-US" dirty="0" smtClean="0"/>
              <a:t>Used for adding modular extensions to a small kernel</a:t>
            </a:r>
          </a:p>
          <a:p>
            <a:pPr lvl="1" eaLnBrk="1" hangingPunct="1"/>
            <a:r>
              <a:rPr lang="en-US" altLang="en-US" dirty="0" smtClean="0"/>
              <a:t>Enables programmers to customize an operating system without disrupting system integrity</a:t>
            </a:r>
          </a:p>
          <a:p>
            <a:pPr lvl="1" eaLnBrk="1" hangingPunct="1"/>
            <a:r>
              <a:rPr lang="en-US" altLang="en-US" dirty="0" smtClean="0"/>
              <a:t>Easy to debug if errors</a:t>
            </a:r>
          </a:p>
          <a:p>
            <a:pPr lvl="1" eaLnBrk="1" hangingPunct="1"/>
            <a:r>
              <a:rPr lang="en-US" altLang="en-US" dirty="0" smtClean="0"/>
              <a:t>Provides data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16665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Operating System Objectives(2)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operating system should be reliable for its users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operating system should not crash or act non-deterministic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information should be safe (protected)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operating system code should be safe</a:t>
            </a:r>
          </a:p>
        </p:txBody>
      </p:sp>
    </p:spTree>
    <p:extLst>
      <p:ext uri="{BB962C8B-B14F-4D97-AF65-F5344CB8AC3E}">
        <p14:creationId xmlns:p14="http://schemas.microsoft.com/office/powerpoint/2010/main" val="25047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Layers of Computer System</a:t>
            </a:r>
          </a:p>
        </p:txBody>
      </p:sp>
      <p:pic>
        <p:nvPicPr>
          <p:cNvPr id="7171" name="Picture 4" descr="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438785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4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Services Provided by the Operating System(1)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Program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IDEs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Editors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Debuggers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Program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The operating system controls the program execution: start, resources requests, errors, finish,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Memory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The operating system controls how memory is divided between applications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Access to I/O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Uniform interface that hides the details of the I/O device implementation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Controlled access to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The operating system provides the file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The controlled access to files is provided by protection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591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Services Provided by the Operating System(2)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System access to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a public, multi-user system, the user has access to resources via 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Error detection and 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Internal and external hardware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Memory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Device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Software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Arithmetic overflow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Access to forbidden memory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an error is detected, the operating system cannot grant request of application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0915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Services Provided by the Operating System(3)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Accounting</a:t>
            </a:r>
          </a:p>
          <a:p>
            <a:pPr lvl="1" eaLnBrk="1" hangingPunct="1"/>
            <a:r>
              <a:rPr lang="en-US" altLang="en-US" smtClean="0"/>
              <a:t>collect statistics</a:t>
            </a:r>
          </a:p>
          <a:p>
            <a:pPr lvl="1" eaLnBrk="1" hangingPunct="1"/>
            <a:r>
              <a:rPr lang="en-US" altLang="en-US" smtClean="0"/>
              <a:t>monitor performance</a:t>
            </a:r>
          </a:p>
          <a:p>
            <a:pPr lvl="1" eaLnBrk="1" hangingPunct="1"/>
            <a:r>
              <a:rPr lang="en-US" altLang="en-US" smtClean="0"/>
              <a:t>used to anticipate future enhancements</a:t>
            </a:r>
          </a:p>
          <a:p>
            <a:pPr lvl="1" eaLnBrk="1" hangingPunct="1"/>
            <a:r>
              <a:rPr lang="en-US" altLang="en-US" smtClean="0"/>
              <a:t>used for billing users</a:t>
            </a:r>
          </a:p>
        </p:txBody>
      </p:sp>
    </p:spTree>
    <p:extLst>
      <p:ext uri="{BB962C8B-B14F-4D97-AF65-F5344CB8AC3E}">
        <p14:creationId xmlns:p14="http://schemas.microsoft.com/office/powerpoint/2010/main" val="5984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Why is an Operating System a Special Program?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Operating System functions in the same way as ordinary computer software (it is executed on the processor, needs memory, I/O devices, communication lines).</a:t>
            </a:r>
          </a:p>
          <a:p>
            <a:pPr eaLnBrk="1" hangingPunct="1"/>
            <a:r>
              <a:rPr lang="en-US" altLang="en-US" smtClean="0"/>
              <a:t>Operating system relinquishes the control of the processor to execute other programs.</a:t>
            </a:r>
          </a:p>
        </p:txBody>
      </p:sp>
    </p:spTree>
    <p:extLst>
      <p:ext uri="{BB962C8B-B14F-4D97-AF65-F5344CB8AC3E}">
        <p14:creationId xmlns:p14="http://schemas.microsoft.com/office/powerpoint/2010/main" val="22910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1032</Words>
  <Application>Microsoft Office PowerPoint</Application>
  <PresentationFormat>On-screen Show (4:3)</PresentationFormat>
  <Paragraphs>222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Blends</vt:lpstr>
      <vt:lpstr>Operating Systems Concepts</vt:lpstr>
      <vt:lpstr>Operating System</vt:lpstr>
      <vt:lpstr>Operating System Objectives (1)</vt:lpstr>
      <vt:lpstr>Operating System Objectives(2)</vt:lpstr>
      <vt:lpstr>Layers of Computer System</vt:lpstr>
      <vt:lpstr>Services Provided by the Operating System(1)</vt:lpstr>
      <vt:lpstr>Services Provided by the Operating System(2)</vt:lpstr>
      <vt:lpstr>Services Provided by the Operating System(3)</vt:lpstr>
      <vt:lpstr>Why is an Operating System a Special Program?</vt:lpstr>
      <vt:lpstr>PowerPoint Presentation</vt:lpstr>
      <vt:lpstr>Kernel</vt:lpstr>
      <vt:lpstr>Evolution of Operating Systems</vt:lpstr>
      <vt:lpstr>Evolution of Operating Systems</vt:lpstr>
      <vt:lpstr>Evolution of Operating Systems</vt:lpstr>
      <vt:lpstr>Job Control Language (JCL)</vt:lpstr>
      <vt:lpstr>Hardware Features of a System Running a Monitor</vt:lpstr>
      <vt:lpstr>Uniprogramming</vt:lpstr>
      <vt:lpstr>Important Concepts</vt:lpstr>
      <vt:lpstr>Multiprogramming</vt:lpstr>
      <vt:lpstr>Multiprogramming</vt:lpstr>
      <vt:lpstr>PowerPoint Presentation</vt:lpstr>
      <vt:lpstr>Example</vt:lpstr>
      <vt:lpstr>Effects of Multiprogramming</vt:lpstr>
      <vt:lpstr>Time Sharing</vt:lpstr>
      <vt:lpstr>Batch Multiprogramming versus Time Sharing </vt:lpstr>
      <vt:lpstr>PowerPoint Presentation</vt:lpstr>
      <vt:lpstr>Major Achievements for Modern Operating Systems</vt:lpstr>
      <vt:lpstr>System Structure</vt:lpstr>
      <vt:lpstr>Operating System Design Hierarchy</vt:lpstr>
      <vt:lpstr>Operating System Design Hierarchy</vt:lpstr>
      <vt:lpstr>Operating System Design Hierarchy</vt:lpstr>
      <vt:lpstr>Characteristics of Modern Operating Systems</vt:lpstr>
      <vt:lpstr>Characteristics of Modern Operating Systems</vt:lpstr>
      <vt:lpstr>Characteristics of Modern Operating Systems</vt:lpstr>
      <vt:lpstr>Characteristics of Modern Operating Systems</vt:lpstr>
      <vt:lpstr>Characteristics of Modern Operating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Mirela Gutica</dc:creator>
  <cp:lastModifiedBy>Mirela Gutica</cp:lastModifiedBy>
  <cp:revision>7</cp:revision>
  <dcterms:created xsi:type="dcterms:W3CDTF">2015-01-07T17:48:14Z</dcterms:created>
  <dcterms:modified xsi:type="dcterms:W3CDTF">2015-03-22T23:07:02Z</dcterms:modified>
</cp:coreProperties>
</file>