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93" r:id="rId4"/>
    <p:sldId id="260" r:id="rId5"/>
    <p:sldId id="261" r:id="rId6"/>
    <p:sldId id="262" r:id="rId7"/>
    <p:sldId id="294" r:id="rId8"/>
    <p:sldId id="295" r:id="rId9"/>
    <p:sldId id="296" r:id="rId10"/>
    <p:sldId id="264" r:id="rId11"/>
    <p:sldId id="297" r:id="rId12"/>
    <p:sldId id="298" r:id="rId13"/>
    <p:sldId id="301" r:id="rId14"/>
    <p:sldId id="300" r:id="rId15"/>
    <p:sldId id="266" r:id="rId16"/>
    <p:sldId id="267" r:id="rId17"/>
    <p:sldId id="303" r:id="rId18"/>
    <p:sldId id="302" r:id="rId19"/>
    <p:sldId id="270" r:id="rId20"/>
    <p:sldId id="272" r:id="rId21"/>
    <p:sldId id="304" r:id="rId22"/>
    <p:sldId id="316" r:id="rId23"/>
    <p:sldId id="318" r:id="rId24"/>
    <p:sldId id="319" r:id="rId25"/>
    <p:sldId id="274" r:id="rId26"/>
    <p:sldId id="320" r:id="rId27"/>
    <p:sldId id="321" r:id="rId28"/>
    <p:sldId id="275" r:id="rId29"/>
    <p:sldId id="322" r:id="rId30"/>
    <p:sldId id="323" r:id="rId31"/>
    <p:sldId id="324" r:id="rId32"/>
    <p:sldId id="276" r:id="rId33"/>
    <p:sldId id="336" r:id="rId34"/>
    <p:sldId id="325" r:id="rId35"/>
    <p:sldId id="338" r:id="rId36"/>
    <p:sldId id="328" r:id="rId37"/>
    <p:sldId id="331" r:id="rId38"/>
    <p:sldId id="285" r:id="rId39"/>
    <p:sldId id="332" r:id="rId40"/>
    <p:sldId id="333" r:id="rId41"/>
    <p:sldId id="327" r:id="rId42"/>
    <p:sldId id="309" r:id="rId43"/>
    <p:sldId id="334" r:id="rId44"/>
    <p:sldId id="335" r:id="rId45"/>
    <p:sldId id="313" r:id="rId46"/>
    <p:sldId id="314" r:id="rId47"/>
    <p:sldId id="33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05" autoAdjust="0"/>
  </p:normalViewPr>
  <p:slideViewPr>
    <p:cSldViewPr>
      <p:cViewPr>
        <p:scale>
          <a:sx n="80" d="100"/>
          <a:sy n="80" d="100"/>
        </p:scale>
        <p:origin x="-174" y="7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_rels/data5.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saved thread context when not running</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smtClean="0"/>
            <a:t>an execution stack</a:t>
          </a:r>
          <a:endParaRPr lang="en-US"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smtClean="0"/>
            <a:t>some per-thread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memory and resources of its process (</a:t>
          </a:r>
          <a:r>
            <a:rPr lang="en-US" b="1" dirty="0" smtClean="0"/>
            <a:t>all threads of a process share this</a:t>
          </a:r>
          <a:r>
            <a:rPr lang="en-US" dirty="0" smtClean="0"/>
            <a:t>)</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A801FEBC-33B0-45ED-B7D9-C4153B6CA48D}">
      <dgm:prSet/>
      <dgm:spPr/>
      <dgm:t>
        <a:bodyPr/>
        <a:lstStyle/>
        <a:p>
          <a:pPr rtl="0"/>
          <a:r>
            <a:rPr lang="en-US" dirty="0" smtClean="0"/>
            <a:t>a kernel mode stack (e.g., Windows)</a:t>
          </a:r>
          <a:endParaRPr lang="en-US" dirty="0"/>
        </a:p>
      </dgm:t>
    </dgm:pt>
    <dgm:pt modelId="{E361103D-467B-4672-B7AD-B5158724A4A8}" type="parTrans" cxnId="{F8178415-1318-4B99-9D48-42732C58E6F4}">
      <dgm:prSet/>
      <dgm:spPr/>
    </dgm:pt>
    <dgm:pt modelId="{42BF04E9-FA58-47A8-853F-9CFCB27D8B8D}" type="sibTrans" cxnId="{F8178415-1318-4B99-9D48-42732C58E6F4}">
      <dgm:prSet/>
      <dgm:spPr/>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A33B21E8-91CC-4215-874C-4F89E7DF01F9}" type="presOf" srcId="{4355AE52-8070-0C48-81BD-42FC0AA13B04}" destId="{03E24D38-E902-DF4A-817F-AECD509B69DC}" srcOrd="0" destOrd="1" presId="urn:microsoft.com/office/officeart/2005/8/layout/list1"/>
    <dgm:cxn modelId="{76D832BC-59CA-499F-AC2D-34E1E79F63CC}" type="presOf" srcId="{A801FEBC-33B0-45ED-B7D9-C4153B6CA48D}" destId="{03E24D38-E902-DF4A-817F-AECD509B69DC}" srcOrd="0" destOrd="5" presId="urn:microsoft.com/office/officeart/2005/8/layout/list1"/>
    <dgm:cxn modelId="{37950551-D55C-46D4-BBC7-D935009375B4}" type="presOf" srcId="{741B2E95-EC62-3E45-9B75-41EA9ED65D20}" destId="{03E24D38-E902-DF4A-817F-AECD509B69DC}" srcOrd="0" destOrd="4" presId="urn:microsoft.com/office/officeart/2005/8/layout/list1"/>
    <dgm:cxn modelId="{895AFC5C-C091-46E1-BD0E-9ED616E9112C}" type="presOf" srcId="{890DC9E8-3B3E-864E-A4AF-795D59B4B4CF}" destId="{03E24D38-E902-DF4A-817F-AECD509B69DC}" srcOrd="0" destOrd="2" presId="urn:microsoft.com/office/officeart/2005/8/layout/list1"/>
    <dgm:cxn modelId="{CB4D27A1-0CD6-4D9D-9D5F-AE87A8A72AE7}" type="presOf" srcId="{2BC1316B-0411-5246-A176-EC0C463C5CEB}" destId="{03E24D38-E902-DF4A-817F-AECD509B69DC}" srcOrd="0" destOrd="3" presId="urn:microsoft.com/office/officeart/2005/8/layout/list1"/>
    <dgm:cxn modelId="{F8178415-1318-4B99-9D48-42732C58E6F4}" srcId="{7D6FDBE2-044C-D946-AF66-4E6D1EAAC546}" destId="{A801FEBC-33B0-45ED-B7D9-C4153B6CA48D}" srcOrd="5" destOrd="0" parTransId="{E361103D-467B-4672-B7AD-B5158724A4A8}" sibTransId="{42BF04E9-FA58-47A8-853F-9CFCB27D8B8D}"/>
    <dgm:cxn modelId="{F047757C-3156-4915-B055-6B14D21627E7}" type="presOf" srcId="{49DD2062-7C67-9D4E-A6C0-A4F6C65106E7}" destId="{03E24D38-E902-DF4A-817F-AECD509B69DC}" srcOrd="0" destOrd="0" presId="urn:microsoft.com/office/officeart/2005/8/layout/list1"/>
    <dgm:cxn modelId="{0465885C-50BB-4A9C-9A4D-B8D5AF97FCD2}" type="presOf" srcId="{7D6FDBE2-044C-D946-AF66-4E6D1EAAC546}" destId="{5E289D48-2C1F-DB42-885C-FA72D3EFD61D}" srcOrd="1"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41FF676-8C39-0241-8B4C-3D60670E8EB5}" srcId="{7D6FDBE2-044C-D946-AF66-4E6D1EAAC546}" destId="{49DD2062-7C67-9D4E-A6C0-A4F6C65106E7}" srcOrd="0" destOrd="0" parTransId="{03EF178E-485E-444B-B4CF-2446D801B317}" sibTransId="{0613634A-EF56-D64F-AD59-8999790F6090}"/>
    <dgm:cxn modelId="{8D4AE017-FDE6-4B03-A930-E0F039F0C31E}" type="presOf" srcId="{9CF3FE69-6D24-1B49-B8F5-47CFEB6421DF}" destId="{50825A7A-F96C-8748-8EAC-3F49A06BD7C7}" srcOrd="0" destOrd="0"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29DDDDDC-6775-0E4D-A0ED-BB689C0ADED6}" srcId="{7D6FDBE2-044C-D946-AF66-4E6D1EAAC546}" destId="{890DC9E8-3B3E-864E-A4AF-795D59B4B4CF}" srcOrd="2" destOrd="0" parTransId="{AAF4AC6E-2567-C34E-A87E-2D33DA449641}" sibTransId="{510B5EB9-6AEC-F943-AF5B-AB983733739A}"/>
    <dgm:cxn modelId="{2D5A94CD-5BC9-884A-A532-5DDC5C551573}" srcId="{7D6FDBE2-044C-D946-AF66-4E6D1EAAC546}" destId="{741B2E95-EC62-3E45-9B75-41EA9ED65D20}" srcOrd="4" destOrd="0" parTransId="{CB728BB5-4A17-DF44-87C5-0DE31F870D10}" sibTransId="{8EFE1291-B1E4-2840-8592-6C089E5953F2}"/>
    <dgm:cxn modelId="{3EDC08E8-5384-EE4D-8DAF-228782216A8A}" srcId="{7D6FDBE2-044C-D946-AF66-4E6D1EAAC546}" destId="{2BC1316B-0411-5246-A176-EC0C463C5CEB}" srcOrd="3" destOrd="0" parTransId="{E4BBBBD0-FDD9-1646-8A75-DC9703F771D0}" sibTransId="{172371D8-5807-814A-B5B9-17F05F1A7746}"/>
    <dgm:cxn modelId="{0C97975D-980A-4BE5-BC48-431B6F85C2F1}" type="presOf" srcId="{7D6FDBE2-044C-D946-AF66-4E6D1EAAC546}" destId="{6683806C-140C-074A-8B5B-FDCCA9146C25}" srcOrd="0" destOrd="0" presId="urn:microsoft.com/office/officeart/2005/8/layout/list1"/>
    <dgm:cxn modelId="{4FEFFD60-A4B1-410E-8C99-CC9531C307E9}" type="presParOf" srcId="{50825A7A-F96C-8748-8EAC-3F49A06BD7C7}" destId="{201D5F21-1DB1-104C-AE9A-CBE95FAE25C1}" srcOrd="0" destOrd="0" presId="urn:microsoft.com/office/officeart/2005/8/layout/list1"/>
    <dgm:cxn modelId="{51D14F87-1BCB-4D53-82D0-0DADC2BE8EC5}" type="presParOf" srcId="{201D5F21-1DB1-104C-AE9A-CBE95FAE25C1}" destId="{6683806C-140C-074A-8B5B-FDCCA9146C25}" srcOrd="0" destOrd="0" presId="urn:microsoft.com/office/officeart/2005/8/layout/list1"/>
    <dgm:cxn modelId="{DE7F7E24-DB33-4686-9FC2-DB0B28B1750E}" type="presParOf" srcId="{201D5F21-1DB1-104C-AE9A-CBE95FAE25C1}" destId="{5E289D48-2C1F-DB42-885C-FA72D3EFD61D}" srcOrd="1" destOrd="0" presId="urn:microsoft.com/office/officeart/2005/8/layout/list1"/>
    <dgm:cxn modelId="{4CCBF0C5-361D-48F8-B9D1-16A5F5A6A790}" type="presParOf" srcId="{50825A7A-F96C-8748-8EAC-3F49A06BD7C7}" destId="{90C74369-D664-AD40-8D6C-0392A0591598}" srcOrd="1" destOrd="0" presId="urn:microsoft.com/office/officeart/2005/8/layout/list1"/>
    <dgm:cxn modelId="{3DD8A752-5AE8-4CAC-8311-14144787CE6F}"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in the same process (because they share the same address space)</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40323" custScaleY="306334" custLinFactNeighborX="-6160" custLinFactNeighborY="-22680">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44221" custScaleY="312566">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64077" custScaleY="451900">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51657" custScaleY="507188">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FF1959BB-7964-4714-B4D9-38E3086BC6F0}" type="presOf" srcId="{AFA0CC6C-5A11-3541-A96B-BBB9E8F10083}" destId="{D4D7556E-CD4B-0F43-B97B-025926CE55A9}" srcOrd="0" destOrd="0" presId="urn:microsoft.com/office/officeart/2005/8/layout/hProcess4"/>
    <dgm:cxn modelId="{1C082668-BC6F-42BC-AAE6-51D2F722EB86}" type="presOf" srcId="{72BE931D-4917-064A-8CED-E89B3B49C005}" destId="{F8DEE456-5D02-F24A-9584-7CB10AA1B0B3}"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CB5B12CB-78BC-4233-AB51-4CFE205A9286}" type="presOf" srcId="{18612792-3CCB-3147-AB6A-564A067D979F}" destId="{F31B188B-EE04-7A41-B087-53347EEFDF99}" srcOrd="0" destOrd="0" presId="urn:microsoft.com/office/officeart/2005/8/layout/hProcess4"/>
    <dgm:cxn modelId="{B589A9E7-4245-4927-A793-2C6F16AEDC91}" type="presOf" srcId="{383132FC-8629-134A-9906-CD52E08F6531}" destId="{77A16B1F-811E-5249-9C4A-E45362F95CB1}" srcOrd="0" destOrd="0" presId="urn:microsoft.com/office/officeart/2005/8/layout/hProcess4"/>
    <dgm:cxn modelId="{EE406D00-A366-AB41-B013-79960A0EF781}" srcId="{18612792-3CCB-3147-AB6A-564A067D979F}" destId="{AFA0CC6C-5A11-3541-A96B-BBB9E8F10083}" srcOrd="0" destOrd="0" parTransId="{0051A69D-4669-124D-85A6-0A75C8565B53}" sibTransId="{89B2846F-B036-B845-98E7-5447983B519B}"/>
    <dgm:cxn modelId="{D1A6B5C9-FAE6-E84A-9BDE-4250B3BC4505}" srcId="{18612792-3CCB-3147-AB6A-564A067D979F}" destId="{1765FA09-159F-6843-8FFB-18AA17877074}" srcOrd="2" destOrd="0" parTransId="{2F61D544-E6BE-5A4A-B671-6050A491E6EE}" sibTransId="{AF82CA53-B444-2C4A-A223-DA80E41EF993}"/>
    <dgm:cxn modelId="{B2CDC935-D2D5-1B4A-9185-022688E19A2B}" srcId="{18612792-3CCB-3147-AB6A-564A067D979F}" destId="{AD34B155-D904-644D-95D1-187D4C7439BD}" srcOrd="3" destOrd="0" parTransId="{7C71F8B5-0903-7B4E-89CC-A33A4F72AF14}" sibTransId="{09A54BFE-F92A-F14A-9470-DB6AA6E7DBC4}"/>
    <dgm:cxn modelId="{836EBB49-8656-4E7E-847B-0CC6992B18D1}" type="presOf" srcId="{AD34B155-D904-644D-95D1-187D4C7439BD}" destId="{2FCD161A-46FB-A047-ABDE-85957AB23A74}" srcOrd="0" destOrd="0" presId="urn:microsoft.com/office/officeart/2005/8/layout/hProcess4"/>
    <dgm:cxn modelId="{BE1B70A9-5030-4528-ACBC-D47CFB312DAF}" type="presOf" srcId="{1765FA09-159F-6843-8FFB-18AA17877074}" destId="{877379AA-74FD-3B4E-B4C4-F6D60C04083B}" srcOrd="0" destOrd="0" presId="urn:microsoft.com/office/officeart/2005/8/layout/hProcess4"/>
    <dgm:cxn modelId="{3D12184A-A731-4E6D-B6F2-B95DD23FE0F1}" type="presOf" srcId="{89B2846F-B036-B845-98E7-5447983B519B}" destId="{551E1238-A39B-B149-8297-AA72CE9A22C8}" srcOrd="0" destOrd="0" presId="urn:microsoft.com/office/officeart/2005/8/layout/hProcess4"/>
    <dgm:cxn modelId="{0E7586FF-CB4F-4183-9913-C402B8B92CA5}" type="presOf" srcId="{AF82CA53-B444-2C4A-A223-DA80E41EF993}" destId="{89B61966-62BD-9A4E-B31E-31C32831A504}" srcOrd="0" destOrd="0" presId="urn:microsoft.com/office/officeart/2005/8/layout/hProcess4"/>
    <dgm:cxn modelId="{EEC6490A-3DBC-427F-8493-2C7B074228EC}" type="presParOf" srcId="{F31B188B-EE04-7A41-B087-53347EEFDF99}" destId="{386799D7-94D7-814E-8B46-9492E2021E75}" srcOrd="0" destOrd="0" presId="urn:microsoft.com/office/officeart/2005/8/layout/hProcess4"/>
    <dgm:cxn modelId="{FA76DC60-12E4-43A7-87FB-F9128AAA79DF}" type="presParOf" srcId="{F31B188B-EE04-7A41-B087-53347EEFDF99}" destId="{49582FC7-E5E8-FD46-97E2-1C712C16B51B}" srcOrd="1" destOrd="0" presId="urn:microsoft.com/office/officeart/2005/8/layout/hProcess4"/>
    <dgm:cxn modelId="{3D802D8C-919D-4A8F-906F-54129CEB9DB7}" type="presParOf" srcId="{F31B188B-EE04-7A41-B087-53347EEFDF99}" destId="{A88E4BEC-E3E1-7A47-8F0D-4E9A043F7A3F}" srcOrd="2" destOrd="0" presId="urn:microsoft.com/office/officeart/2005/8/layout/hProcess4"/>
    <dgm:cxn modelId="{DDA0DC5C-9967-4500-BB6A-C4595E928C88}" type="presParOf" srcId="{A88E4BEC-E3E1-7A47-8F0D-4E9A043F7A3F}" destId="{6B723AA7-98F1-004E-92ED-62FA82380A40}" srcOrd="0" destOrd="0" presId="urn:microsoft.com/office/officeart/2005/8/layout/hProcess4"/>
    <dgm:cxn modelId="{080248CF-B7F0-45C6-94EA-60994B2C82BC}" type="presParOf" srcId="{6B723AA7-98F1-004E-92ED-62FA82380A40}" destId="{BC24B6E1-8926-6843-9594-F3E8EEF720BF}" srcOrd="0" destOrd="0" presId="urn:microsoft.com/office/officeart/2005/8/layout/hProcess4"/>
    <dgm:cxn modelId="{03061714-38D1-4C39-A651-CC7A61C368F1}" type="presParOf" srcId="{6B723AA7-98F1-004E-92ED-62FA82380A40}" destId="{C025B061-28CD-1A44-A68C-27DC3598CC6C}" srcOrd="1" destOrd="0" presId="urn:microsoft.com/office/officeart/2005/8/layout/hProcess4"/>
    <dgm:cxn modelId="{4EC4DE5C-0680-4C3D-B063-726DE94D7EC8}" type="presParOf" srcId="{6B723AA7-98F1-004E-92ED-62FA82380A40}" destId="{96DAA187-7B06-664F-AA58-18925EE1891B}" srcOrd="2" destOrd="0" presId="urn:microsoft.com/office/officeart/2005/8/layout/hProcess4"/>
    <dgm:cxn modelId="{A2E62B65-6379-4C80-8CBD-37FE19FFAB09}" type="presParOf" srcId="{6B723AA7-98F1-004E-92ED-62FA82380A40}" destId="{D4D7556E-CD4B-0F43-B97B-025926CE55A9}" srcOrd="3" destOrd="0" presId="urn:microsoft.com/office/officeart/2005/8/layout/hProcess4"/>
    <dgm:cxn modelId="{8596F51E-BF10-46A2-B4B6-B6495CC61F0F}" type="presParOf" srcId="{6B723AA7-98F1-004E-92ED-62FA82380A40}" destId="{7F1022CC-12C5-4345-9F79-304BA44059D2}" srcOrd="4" destOrd="0" presId="urn:microsoft.com/office/officeart/2005/8/layout/hProcess4"/>
    <dgm:cxn modelId="{6DF68884-2A1B-4173-96E0-EED4058F96F5}" type="presParOf" srcId="{A88E4BEC-E3E1-7A47-8F0D-4E9A043F7A3F}" destId="{551E1238-A39B-B149-8297-AA72CE9A22C8}" srcOrd="1" destOrd="0" presId="urn:microsoft.com/office/officeart/2005/8/layout/hProcess4"/>
    <dgm:cxn modelId="{6C19BA66-F1CA-464B-BBD4-B1573BA41327}" type="presParOf" srcId="{A88E4BEC-E3E1-7A47-8F0D-4E9A043F7A3F}" destId="{8E2546F3-012C-2348-9075-98FF862FAE46}" srcOrd="2" destOrd="0" presId="urn:microsoft.com/office/officeart/2005/8/layout/hProcess4"/>
    <dgm:cxn modelId="{38C23978-CBC0-4271-B50B-0E66EA8B5C42}" type="presParOf" srcId="{8E2546F3-012C-2348-9075-98FF862FAE46}" destId="{EE0F488B-75C0-4144-9FD6-ACFC2CF22638}" srcOrd="0" destOrd="0" presId="urn:microsoft.com/office/officeart/2005/8/layout/hProcess4"/>
    <dgm:cxn modelId="{5E6563F0-721B-4EF3-9E84-D200D86E880A}" type="presParOf" srcId="{8E2546F3-012C-2348-9075-98FF862FAE46}" destId="{5FF00021-0035-EC44-9F54-1581344B5540}" srcOrd="1" destOrd="0" presId="urn:microsoft.com/office/officeart/2005/8/layout/hProcess4"/>
    <dgm:cxn modelId="{4B49F2B4-66C4-4CD5-911B-EFE41AB28BD6}" type="presParOf" srcId="{8E2546F3-012C-2348-9075-98FF862FAE46}" destId="{07E77F62-D5DE-9246-B8F6-78FD9550873C}" srcOrd="2" destOrd="0" presId="urn:microsoft.com/office/officeart/2005/8/layout/hProcess4"/>
    <dgm:cxn modelId="{9643D6EB-9D89-4E10-B7B6-00A562CBFA25}" type="presParOf" srcId="{8E2546F3-012C-2348-9075-98FF862FAE46}" destId="{F8DEE456-5D02-F24A-9584-7CB10AA1B0B3}" srcOrd="3" destOrd="0" presId="urn:microsoft.com/office/officeart/2005/8/layout/hProcess4"/>
    <dgm:cxn modelId="{BBFE38C2-3B01-4C33-86CE-FCDDE7689EC8}" type="presParOf" srcId="{8E2546F3-012C-2348-9075-98FF862FAE46}" destId="{C54100DE-91BD-4440-9BF7-98ED8E46F6C0}" srcOrd="4" destOrd="0" presId="urn:microsoft.com/office/officeart/2005/8/layout/hProcess4"/>
    <dgm:cxn modelId="{73A6CE03-4EA6-47AC-9647-5130652CEBDD}" type="presParOf" srcId="{A88E4BEC-E3E1-7A47-8F0D-4E9A043F7A3F}" destId="{77A16B1F-811E-5249-9C4A-E45362F95CB1}" srcOrd="3" destOrd="0" presId="urn:microsoft.com/office/officeart/2005/8/layout/hProcess4"/>
    <dgm:cxn modelId="{D21607D6-BAC0-4E5C-9174-1B366DCDC38A}" type="presParOf" srcId="{A88E4BEC-E3E1-7A47-8F0D-4E9A043F7A3F}" destId="{C8D35E00-E8F9-344D-A0A4-0805AC08AE07}" srcOrd="4" destOrd="0" presId="urn:microsoft.com/office/officeart/2005/8/layout/hProcess4"/>
    <dgm:cxn modelId="{630CAF72-A241-428F-802B-C1A6B444523A}" type="presParOf" srcId="{C8D35E00-E8F9-344D-A0A4-0805AC08AE07}" destId="{4B113F1A-6971-C74D-93B7-B466E820B9E8}" srcOrd="0" destOrd="0" presId="urn:microsoft.com/office/officeart/2005/8/layout/hProcess4"/>
    <dgm:cxn modelId="{237E933B-65FB-440E-8E3A-5C4BFC925DC6}" type="presParOf" srcId="{C8D35E00-E8F9-344D-A0A4-0805AC08AE07}" destId="{2401F2B1-4C8C-3B40-BFC1-E2B42A50EB44}" srcOrd="1" destOrd="0" presId="urn:microsoft.com/office/officeart/2005/8/layout/hProcess4"/>
    <dgm:cxn modelId="{ADCA9FBE-D547-4C92-8465-ECE8FE157007}" type="presParOf" srcId="{C8D35E00-E8F9-344D-A0A4-0805AC08AE07}" destId="{5B12B861-D846-F84D-881F-A2EB39D50CB6}" srcOrd="2" destOrd="0" presId="urn:microsoft.com/office/officeart/2005/8/layout/hProcess4"/>
    <dgm:cxn modelId="{0B6C717D-59C1-4303-BCA9-7BC43A530E33}" type="presParOf" srcId="{C8D35E00-E8F9-344D-A0A4-0805AC08AE07}" destId="{877379AA-74FD-3B4E-B4C4-F6D60C04083B}" srcOrd="3" destOrd="0" presId="urn:microsoft.com/office/officeart/2005/8/layout/hProcess4"/>
    <dgm:cxn modelId="{598CF9ED-3770-475D-8137-3CF6A10CB99A}" type="presParOf" srcId="{C8D35E00-E8F9-344D-A0A4-0805AC08AE07}" destId="{6AA7EA57-E851-8049-A6C9-65B7EF761E43}" srcOrd="4" destOrd="0" presId="urn:microsoft.com/office/officeart/2005/8/layout/hProcess4"/>
    <dgm:cxn modelId="{ED79D6B0-2779-4409-8EB6-139976B34262}" type="presParOf" srcId="{A88E4BEC-E3E1-7A47-8F0D-4E9A043F7A3F}" destId="{89B61966-62BD-9A4E-B31E-31C32831A504}" srcOrd="5" destOrd="0" presId="urn:microsoft.com/office/officeart/2005/8/layout/hProcess4"/>
    <dgm:cxn modelId="{ADE2DB21-5E50-453E-A297-1414D7933289}" type="presParOf" srcId="{A88E4BEC-E3E1-7A47-8F0D-4E9A043F7A3F}" destId="{85BABCFF-DEBC-E548-91CD-3B8952718110}" srcOrd="6" destOrd="0" presId="urn:microsoft.com/office/officeart/2005/8/layout/hProcess4"/>
    <dgm:cxn modelId="{0F995F3A-F957-4377-86D5-336E30A6F95F}" type="presParOf" srcId="{85BABCFF-DEBC-E548-91CD-3B8952718110}" destId="{EA439E54-9D59-AC4A-8214-D756227D4F2A}" srcOrd="0" destOrd="0" presId="urn:microsoft.com/office/officeart/2005/8/layout/hProcess4"/>
    <dgm:cxn modelId="{94B5BA9B-C51C-4E70-8BAC-0510ABC62865}" type="presParOf" srcId="{85BABCFF-DEBC-E548-91CD-3B8952718110}" destId="{E1E1BC13-FC71-954D-A46E-211E173FDACF}" srcOrd="1" destOrd="0" presId="urn:microsoft.com/office/officeart/2005/8/layout/hProcess4"/>
    <dgm:cxn modelId="{4DFC4DEF-FDF1-49CE-BCCB-9567E19FA3AF}" type="presParOf" srcId="{85BABCFF-DEBC-E548-91CD-3B8952718110}" destId="{F945C3D2-839E-724B-B409-98982F52C1F6}" srcOrd="2" destOrd="0" presId="urn:microsoft.com/office/officeart/2005/8/layout/hProcess4"/>
    <dgm:cxn modelId="{76D46AB8-0495-49F6-8EFA-154FED532DFF}" type="presParOf" srcId="{85BABCFF-DEBC-E548-91CD-3B8952718110}" destId="{2FCD161A-46FB-A047-ABDE-85957AB23A74}" srcOrd="3" destOrd="0" presId="urn:microsoft.com/office/officeart/2005/8/layout/hProcess4"/>
    <dgm:cxn modelId="{467B1993-1C2A-4940-B5E6-1D128C5B4512}"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4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t>
        <a:bodyPr/>
        <a:lstStyle/>
        <a:p>
          <a:endParaRPr lang="en-US"/>
        </a:p>
      </dgm:t>
    </dgm:pt>
  </dgm:ptLst>
  <dgm:cxnLst>
    <dgm:cxn modelId="{4608F162-6B43-F14B-9657-26B57B4AF3D5}" srcId="{0B8DB157-70D1-D946-9957-9D2E900191DB}" destId="{37283412-E5DA-E04E-971A-85D005A3FF54}" srcOrd="0" destOrd="0" parTransId="{C192C523-29D6-9D4E-9940-FF2D0293B3DB}" sibTransId="{DEBF46A9-9CE1-064E-BE01-7F59B89792D8}"/>
    <dgm:cxn modelId="{8BB9020F-291A-4C65-BB95-E2D03D3E2211}" type="presOf" srcId="{0B8DB157-70D1-D946-9957-9D2E900191DB}" destId="{DAD9EDE4-4AC7-D04A-B636-BC58E09E9E52}" srcOrd="0" destOrd="0" presId="urn:microsoft.com/office/officeart/2005/8/layout/vProcess5"/>
    <dgm:cxn modelId="{75600E7F-64D8-452B-97C7-D3C71204DB9A}" type="presOf" srcId="{37283412-E5DA-E04E-971A-85D005A3FF54}" destId="{0E668DFA-8A2E-204D-89CB-B704450A70C8}" srcOrd="0" destOrd="0" presId="urn:microsoft.com/office/officeart/2005/8/layout/vProcess5"/>
    <dgm:cxn modelId="{EE8FB09A-84B4-4B41-B1E7-E3A3399DE96D}" type="presParOf" srcId="{DAD9EDE4-4AC7-D04A-B636-BC58E09E9E52}" destId="{F9741F5B-6F22-5E49-B84B-FB6CF7538A0B}" srcOrd="0" destOrd="0" presId="urn:microsoft.com/office/officeart/2005/8/layout/vProcess5"/>
    <dgm:cxn modelId="{A61B3538-AB17-41D4-AEF2-573580517E05}"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AB236C5-4BDC-1E45-8B59-718C7F7B3667}" srcId="{309159E0-43FE-E847-BD1F-013D39EEF7AD}" destId="{6799D16A-35E0-6740-9B74-8F1C9729CE21}" srcOrd="0" destOrd="0" parTransId="{FDD94F53-35CB-2242-8F4E-828BB85D3FAF}" sibTransId="{184FBB80-03CA-734D-8281-28A639685E55}"/>
    <dgm:cxn modelId="{E138EC25-8AA8-4015-B8EC-31512DAE359C}" type="presOf" srcId="{DC411167-CC55-CB42-BD03-7807F64D5679}" destId="{E8D499D1-31A4-DF4A-800E-FEE8DE3CF070}"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81A23310-20EF-4600-8EF9-C1E2DB2F92AA}" type="presOf" srcId="{C803ADBF-8CE0-C844-8CEF-99760ABDF659}" destId="{14344616-8A66-5441-84C7-1DA3555BB89A}" srcOrd="0" destOrd="1" presId="urn:microsoft.com/office/officeart/2005/8/layout/arrow6"/>
    <dgm:cxn modelId="{6417AEE5-8F4B-4641-99FA-8F439BE8AD4E}" srcId="{6799D16A-35E0-6740-9B74-8F1C9729CE21}" destId="{C803ADBF-8CE0-C844-8CEF-99760ABDF659}" srcOrd="0" destOrd="0" parTransId="{66974104-EED0-1346-B9EA-2004DB459F12}" sibTransId="{D9EE15B6-445A-8C46-A10D-7C487F0E2F37}"/>
    <dgm:cxn modelId="{9B340056-9453-4834-A540-A3D2C527554C}" type="presOf" srcId="{6799D16A-35E0-6740-9B74-8F1C9729CE21}" destId="{14344616-8A66-5441-84C7-1DA3555BB89A}" srcOrd="0" destOrd="0" presId="urn:microsoft.com/office/officeart/2005/8/layout/arrow6"/>
    <dgm:cxn modelId="{9ECEFD74-B4E3-4A7B-B762-5554F96F3340}" type="presOf" srcId="{309159E0-43FE-E847-BD1F-013D39EEF7AD}" destId="{179BE68D-A4BF-DB4D-8129-B93AAA7C285F}" srcOrd="0" destOrd="0" presId="urn:microsoft.com/office/officeart/2005/8/layout/arrow6"/>
    <dgm:cxn modelId="{15BA550A-0571-4DF6-9AB3-5A45D813F7DF}" type="presParOf" srcId="{179BE68D-A4BF-DB4D-8129-B93AAA7C285F}" destId="{7BE085AC-6150-B14A-A83D-67F237B285BA}" srcOrd="0" destOrd="0" presId="urn:microsoft.com/office/officeart/2005/8/layout/arrow6"/>
    <dgm:cxn modelId="{5D5EEDFC-1147-4534-8669-ABF4A4CF6BF1}" type="presParOf" srcId="{179BE68D-A4BF-DB4D-8129-B93AAA7C285F}" destId="{14344616-8A66-5441-84C7-1DA3555BB89A}" srcOrd="1" destOrd="0" presId="urn:microsoft.com/office/officeart/2005/8/layout/arrow6"/>
    <dgm:cxn modelId="{0F018284-3D87-454D-9761-E0153D32E301}"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0" dirty="0" smtClean="0"/>
            <a:t>Thread switching does not require kernel mode privileges</a:t>
          </a:r>
          <a:endParaRPr lang="en-US" sz="1900" b="0"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0" dirty="0" smtClean="0"/>
            <a:t>Scheduling can be application specific</a:t>
          </a:r>
          <a:endParaRPr lang="en-US" sz="1900" b="0"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0" dirty="0" smtClean="0"/>
            <a:t>ULTs can run on any OS</a:t>
          </a:r>
          <a:endParaRPr lang="en-US" sz="1900" b="0"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t>
        <a:bodyPr/>
        <a:lstStyle/>
        <a:p>
          <a:endParaRPr lang="en-US"/>
        </a:p>
      </dgm:t>
    </dgm:pt>
  </dgm:ptLst>
  <dgm:cxnLst>
    <dgm:cxn modelId="{A892F406-AFDF-4041-88E4-5BB40484A68C}" srcId="{5D2D2D33-BB61-8241-A197-5D26C46A14BC}" destId="{7F122F77-B3B0-0B42-97EC-FC618BD3A352}" srcOrd="0" destOrd="0" parTransId="{031850AE-5C94-9243-9FF7-5560C1533A05}" sibTransId="{C374204F-E9ED-E44E-AEDF-0338168C79AA}"/>
    <dgm:cxn modelId="{7A27E4A7-F91C-304B-825F-17F5A44F0437}" srcId="{5D2D2D33-BB61-8241-A197-5D26C46A14BC}" destId="{931538E1-ED54-6F49-A1F9-7381F4898C01}" srcOrd="2" destOrd="0" parTransId="{50F4AEAD-4AC6-9B4C-980F-551E2057EB91}" sibTransId="{D8471B37-87A9-AE43-A95F-FBFDE1EE108D}"/>
    <dgm:cxn modelId="{2BC0156E-DFD0-4C9C-A6E2-B5A94E892EA5}" type="presOf" srcId="{29134C3A-9B00-4549-BB8B-B66432C1096F}" destId="{A85E126F-226F-CC4E-84E7-84C919015917}" srcOrd="0" destOrd="0" presId="urn:microsoft.com/office/officeart/2005/8/layout/arrow2"/>
    <dgm:cxn modelId="{31752D82-26B1-4AD8-80E4-02D6C9BDCF1A}" type="presOf" srcId="{931538E1-ED54-6F49-A1F9-7381F4898C01}" destId="{FBB2E895-1B5B-4449-B16F-AEA0D14C0847}" srcOrd="0" destOrd="0" presId="urn:microsoft.com/office/officeart/2005/8/layout/arrow2"/>
    <dgm:cxn modelId="{418541EA-1EDA-4BA7-9BA0-23A335B6DD48}" type="presOf" srcId="{7F122F77-B3B0-0B42-97EC-FC618BD3A352}" destId="{E4D42CE9-ECF2-5744-AA05-BF91A11852C6}" srcOrd="0" destOrd="0" presId="urn:microsoft.com/office/officeart/2005/8/layout/arrow2"/>
    <dgm:cxn modelId="{C03EE1DD-2567-4620-8BE2-3BBE11FA471F}"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5320B81F-689C-48AE-8274-B71BE45A60A5}" type="presParOf" srcId="{06822A1B-AD09-F74E-A827-5C7ED814A0BC}" destId="{45521A5A-8BF5-6D4F-8820-9F7A7D2AACC9}" srcOrd="0" destOrd="0" presId="urn:microsoft.com/office/officeart/2005/8/layout/arrow2"/>
    <dgm:cxn modelId="{8A77363A-A7B7-413B-AB99-4AD88B99A458}" type="presParOf" srcId="{06822A1B-AD09-F74E-A827-5C7ED814A0BC}" destId="{4F4A8D4C-6494-6A46-B0AE-43C2851407F8}" srcOrd="1" destOrd="0" presId="urn:microsoft.com/office/officeart/2005/8/layout/arrow2"/>
    <dgm:cxn modelId="{BB115D19-F909-4334-8B32-FE733A23B9B7}" type="presParOf" srcId="{4F4A8D4C-6494-6A46-B0AE-43C2851407F8}" destId="{93EAFCAC-773B-E94E-854B-E2F2A383AFC6}" srcOrd="0" destOrd="0" presId="urn:microsoft.com/office/officeart/2005/8/layout/arrow2"/>
    <dgm:cxn modelId="{C70D2354-B124-4C03-AD43-118E2134CCF3}" type="presParOf" srcId="{4F4A8D4C-6494-6A46-B0AE-43C2851407F8}" destId="{E4D42CE9-ECF2-5744-AA05-BF91A11852C6}" srcOrd="1" destOrd="0" presId="urn:microsoft.com/office/officeart/2005/8/layout/arrow2"/>
    <dgm:cxn modelId="{9639442B-1E55-49BA-89BC-5C8D7616C556}" type="presParOf" srcId="{4F4A8D4C-6494-6A46-B0AE-43C2851407F8}" destId="{1036C2CF-90BA-A94C-AD44-42882AF2DD37}" srcOrd="2" destOrd="0" presId="urn:microsoft.com/office/officeart/2005/8/layout/arrow2"/>
    <dgm:cxn modelId="{B58597C8-34ED-4085-8523-4BE44BDFF198}" type="presParOf" srcId="{4F4A8D4C-6494-6A46-B0AE-43C2851407F8}" destId="{A85E126F-226F-CC4E-84E7-84C919015917}" srcOrd="3" destOrd="0" presId="urn:microsoft.com/office/officeart/2005/8/layout/arrow2"/>
    <dgm:cxn modelId="{C2703CBC-CF3D-438E-94FC-8ADC9BDE5972}" type="presParOf" srcId="{4F4A8D4C-6494-6A46-B0AE-43C2851407F8}" destId="{54DF5CF8-7AEE-2A40-9C1E-D941B6A8084B}" srcOrd="4" destOrd="0" presId="urn:microsoft.com/office/officeart/2005/8/layout/arrow2"/>
    <dgm:cxn modelId="{BA4D0E10-3A7E-49FB-A180-91D3A5D905F0}"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smtClean="0"/>
            <a:t>Process</a:t>
          </a:r>
          <a:endParaRPr lang="en-NZ" b="1" i="0"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smtClean="0"/>
            <a:t>includes the user’s address space, stack, and process control block</a:t>
          </a:r>
          <a:endParaRPr lang="en-US" b="1" i="0"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smtClean="0"/>
            <a:t>User-level Threads</a:t>
          </a:r>
          <a:endParaRPr lang="en-US" b="1" i="0"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smtClean="0"/>
            <a:t>a user-created unit of execution within a process</a:t>
          </a:r>
          <a:endParaRPr lang="en-US" b="1" i="0"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smtClean="0"/>
            <a:t>Lightweight Processes (LWP)</a:t>
          </a:r>
          <a:endParaRPr lang="en-US" b="1" i="0"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smtClean="0"/>
            <a:t>a mapping between ULTs and kernel threads</a:t>
          </a:r>
          <a:endParaRPr lang="en-US" b="1" i="0"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smtClean="0"/>
            <a:t>Kernel Threads</a:t>
          </a:r>
          <a:endParaRPr lang="en-US" b="1" i="0"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smtClean="0"/>
            <a:t>fundamental entities that can be scheduled and dispatched to run on one of the system processors</a:t>
          </a:r>
          <a:endParaRPr lang="en-NZ" b="1" i="0"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26463FED-E4BD-FF44-B891-4271588D1F70}" srcId="{13C7EA7B-5291-584C-8300-A3FB8E1F3FB0}" destId="{AFBE8D7E-D265-A348-9305-8DE21CE1DEBC}" srcOrd="0" destOrd="0" parTransId="{B0030EA7-109E-8D41-BF15-394DAF80BAAD}" sibTransId="{37EF9696-C8DE-6A4A-B186-7D28CBFCEFF0}"/>
    <dgm:cxn modelId="{BA910F25-D4A2-4744-BA13-2A98B5DA3D52}" type="presOf" srcId="{048A8301-A472-6447-893F-1BBFF4A45143}" destId="{586922DB-8CEF-D54D-BF73-A446477A9630}" srcOrd="0" destOrd="0" presId="urn:microsoft.com/office/officeart/2005/8/layout/vList5"/>
    <dgm:cxn modelId="{9749334C-F96F-479D-86C0-CE08DC76C444}" type="presOf" srcId="{8219F046-1415-9347-A637-2FEFDEAA08B8}" destId="{80E04EEB-864B-BE42-89F0-8883BF4AE4F4}"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D5341457-1029-CE4F-8C94-D54F8A9F2380}" srcId="{96EBADC2-1665-204B-A0EA-76F9605F8871}" destId="{8219F046-1415-9347-A637-2FEFDEAA08B8}" srcOrd="0" destOrd="0" parTransId="{7435C622-E43B-8E46-A46C-DE070350AC57}" sibTransId="{136E867F-48EF-2B49-8818-A260201CBEA0}"/>
    <dgm:cxn modelId="{618FE7F9-A0D0-5841-9E3E-7ECB486DD863}" srcId="{A356147B-D901-D54E-AC26-82EAFFBF4399}" destId="{13C7EA7B-5291-584C-8300-A3FB8E1F3FB0}" srcOrd="3" destOrd="0" parTransId="{3D30D804-B921-F247-9C26-92BBB2092B8E}" sibTransId="{6F80F285-BE9F-B846-A32F-50A9C9D4D689}"/>
    <dgm:cxn modelId="{72CE81E9-D52E-FC45-92E2-4D1DEC227DEF}" srcId="{BFDF6DF0-169A-2246-9DAC-5CAA0200A858}" destId="{048A8301-A472-6447-893F-1BBFF4A45143}" srcOrd="0" destOrd="0" parTransId="{9181B8C7-5905-774B-B01E-4B378DAE48B8}" sibTransId="{50F6D127-FEA6-064D-8490-E1106EFC5488}"/>
    <dgm:cxn modelId="{61382C91-2ABB-4890-92D8-A90CD43200CC}" type="presOf" srcId="{BFDF6DF0-169A-2246-9DAC-5CAA0200A858}" destId="{7D82E135-1D7B-3645-9486-5E0754C6B892}" srcOrd="0" destOrd="0" presId="urn:microsoft.com/office/officeart/2005/8/layout/vList5"/>
    <dgm:cxn modelId="{DF93115A-AE1F-944B-9A55-29FAC0F49632}" srcId="{A356147B-D901-D54E-AC26-82EAFFBF4399}" destId="{97FAF474-8A0E-364A-8775-328846964460}" srcOrd="0" destOrd="0" parTransId="{0EF395E0-D77D-7E43-BE01-0B4414453068}" sibTransId="{BA7A47DA-DFBB-EC4B-AD89-DF802179974B}"/>
    <dgm:cxn modelId="{122690AD-41D6-4DD0-8594-998CE6A7DA5A}" type="presOf" srcId="{97FAF474-8A0E-364A-8775-328846964460}" destId="{359A43F2-9525-654D-9DEE-FA3474AB94AC}" srcOrd="0" destOrd="0" presId="urn:microsoft.com/office/officeart/2005/8/layout/vList5"/>
    <dgm:cxn modelId="{E98BAE86-36EA-4CE1-874F-60028E03AB46}" type="presOf" srcId="{0678B7E6-9906-304E-B075-C2025BE04C50}" destId="{59929DCF-AAD5-4C4B-9909-63F5C5407FC4}"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4D115DD0-99B4-413C-81FA-647448574ECC}" type="presOf" srcId="{13C7EA7B-5291-584C-8300-A3FB8E1F3FB0}" destId="{7A2BBD00-0612-374A-AE9C-5B159F20A714}"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8241B8C6-4692-499B-A268-719030CA92EF}" type="presOf" srcId="{A356147B-D901-D54E-AC26-82EAFFBF4399}" destId="{A82021EB-4E7D-2F49-8DFF-DC45528BCF80}" srcOrd="0" destOrd="0" presId="urn:microsoft.com/office/officeart/2005/8/layout/vList5"/>
    <dgm:cxn modelId="{2DAF52A4-E647-4ACF-AC30-E4866272217D}" type="presOf" srcId="{AFBE8D7E-D265-A348-9305-8DE21CE1DEBC}" destId="{CDAFDD03-5608-F540-86C1-DA1CF57C8C89}" srcOrd="0" destOrd="0" presId="urn:microsoft.com/office/officeart/2005/8/layout/vList5"/>
    <dgm:cxn modelId="{72FB299E-2480-48F5-92D1-8E3A1A948CAA}" type="presOf" srcId="{96EBADC2-1665-204B-A0EA-76F9605F8871}" destId="{B90E8D5C-93E4-3248-962E-5C051ACBDA2F}" srcOrd="0" destOrd="0" presId="urn:microsoft.com/office/officeart/2005/8/layout/vList5"/>
    <dgm:cxn modelId="{28ED707F-FBC5-4E91-B18F-F4A700F5D0A6}" type="presParOf" srcId="{A82021EB-4E7D-2F49-8DFF-DC45528BCF80}" destId="{8D6ADC3D-8B71-DF43-AFCF-D6F2727978EC}" srcOrd="0" destOrd="0" presId="urn:microsoft.com/office/officeart/2005/8/layout/vList5"/>
    <dgm:cxn modelId="{CE280086-5225-46C9-A41D-C78E06A8CD79}" type="presParOf" srcId="{8D6ADC3D-8B71-DF43-AFCF-D6F2727978EC}" destId="{359A43F2-9525-654D-9DEE-FA3474AB94AC}" srcOrd="0" destOrd="0" presId="urn:microsoft.com/office/officeart/2005/8/layout/vList5"/>
    <dgm:cxn modelId="{EE6055DE-E93F-42F2-8DFB-351B871198B5}" type="presParOf" srcId="{8D6ADC3D-8B71-DF43-AFCF-D6F2727978EC}" destId="{59929DCF-AAD5-4C4B-9909-63F5C5407FC4}" srcOrd="1" destOrd="0" presId="urn:microsoft.com/office/officeart/2005/8/layout/vList5"/>
    <dgm:cxn modelId="{1837841C-2782-4840-B4BF-4886498BD2FC}" type="presParOf" srcId="{A82021EB-4E7D-2F49-8DFF-DC45528BCF80}" destId="{7417B275-6ABC-7A44-9B7C-A2BE33E0AFD6}" srcOrd="1" destOrd="0" presId="urn:microsoft.com/office/officeart/2005/8/layout/vList5"/>
    <dgm:cxn modelId="{F82185E6-070A-4F57-945D-FA1E5A7EF4BC}" type="presParOf" srcId="{A82021EB-4E7D-2F49-8DFF-DC45528BCF80}" destId="{7E48832D-A387-BD4C-B511-48DDF8CEDA7C}" srcOrd="2" destOrd="0" presId="urn:microsoft.com/office/officeart/2005/8/layout/vList5"/>
    <dgm:cxn modelId="{F8A1DB5B-B2BE-4EAE-9813-8DCA29BE6547}" type="presParOf" srcId="{7E48832D-A387-BD4C-B511-48DDF8CEDA7C}" destId="{7D82E135-1D7B-3645-9486-5E0754C6B892}" srcOrd="0" destOrd="0" presId="urn:microsoft.com/office/officeart/2005/8/layout/vList5"/>
    <dgm:cxn modelId="{DC0BBF74-8D33-4F31-8B3F-FEDDE08A47A7}" type="presParOf" srcId="{7E48832D-A387-BD4C-B511-48DDF8CEDA7C}" destId="{586922DB-8CEF-D54D-BF73-A446477A9630}" srcOrd="1" destOrd="0" presId="urn:microsoft.com/office/officeart/2005/8/layout/vList5"/>
    <dgm:cxn modelId="{57541731-B33A-4BA4-BC7C-2EC0E4A2B2CF}" type="presParOf" srcId="{A82021EB-4E7D-2F49-8DFF-DC45528BCF80}" destId="{A5CED98B-EDD4-BB42-8521-4EA38753EEB1}" srcOrd="3" destOrd="0" presId="urn:microsoft.com/office/officeart/2005/8/layout/vList5"/>
    <dgm:cxn modelId="{CF5826CA-9D37-4CAE-8F3E-2A9D448B81BE}" type="presParOf" srcId="{A82021EB-4E7D-2F49-8DFF-DC45528BCF80}" destId="{53972498-3B96-3148-8859-5291A13AAB21}" srcOrd="4" destOrd="0" presId="urn:microsoft.com/office/officeart/2005/8/layout/vList5"/>
    <dgm:cxn modelId="{D3F96223-7903-48CD-A7DB-1CD0E51BB87D}" type="presParOf" srcId="{53972498-3B96-3148-8859-5291A13AAB21}" destId="{B90E8D5C-93E4-3248-962E-5C051ACBDA2F}" srcOrd="0" destOrd="0" presId="urn:microsoft.com/office/officeart/2005/8/layout/vList5"/>
    <dgm:cxn modelId="{2A693447-86AA-421C-BC71-E918BCE0A594}" type="presParOf" srcId="{53972498-3B96-3148-8859-5291A13AAB21}" destId="{80E04EEB-864B-BE42-89F0-8883BF4AE4F4}" srcOrd="1" destOrd="0" presId="urn:microsoft.com/office/officeart/2005/8/layout/vList5"/>
    <dgm:cxn modelId="{6792FCD6-520A-4D08-A402-F65201670A42}" type="presParOf" srcId="{A82021EB-4E7D-2F49-8DFF-DC45528BCF80}" destId="{501E1B3B-7E49-D14F-9FE1-31FCB1F96C30}" srcOrd="5" destOrd="0" presId="urn:microsoft.com/office/officeart/2005/8/layout/vList5"/>
    <dgm:cxn modelId="{C41B6217-B1B5-4E01-B55C-AF54D6845D09}" type="presParOf" srcId="{A82021EB-4E7D-2F49-8DFF-DC45528BCF80}" destId="{8A5EFD22-69D1-A545-8B66-FD48B5832039}" srcOrd="6" destOrd="0" presId="urn:microsoft.com/office/officeart/2005/8/layout/vList5"/>
    <dgm:cxn modelId="{223FA422-9F25-47F9-85B5-C1C2D67CFAA1}" type="presParOf" srcId="{8A5EFD22-69D1-A545-8B66-FD48B5832039}" destId="{7A2BBD00-0612-374A-AE9C-5B159F20A714}" srcOrd="0" destOrd="0" presId="urn:microsoft.com/office/officeart/2005/8/layout/vList5"/>
    <dgm:cxn modelId="{2DAB39A4-4B1C-4E6D-BCAF-D43CB862BFA5}"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task_struct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AF45F72B-D0CB-4FEC-BDAC-DE9B3AAA3000}" type="presOf" srcId="{EA81B13B-3322-1A45-BB71-0DE8D704866E}" destId="{5C5EA42E-B159-6845-A722-A211C0863AEF}"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232825BB-513B-45A1-B863-8615F4DCD66A}" type="presOf" srcId="{BA336583-EAD2-7148-9C3F-5F139142B52F}" destId="{5D24B642-FD2B-8B46-82C6-2726A074D683}" srcOrd="0" destOrd="0" presId="urn:microsoft.com/office/officeart/2005/8/layout/arrow5"/>
    <dgm:cxn modelId="{7476A27C-8FFE-4458-84E3-621367B0DF55}" type="presOf" srcId="{88EA8AAB-ADF0-0E4B-B9D2-986A25585F9C}" destId="{37E8FFB8-D84B-D046-8C01-1D09BCA59864}"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A74AB973-94B6-44FD-9F67-7C1ED9C2B4A3}" type="presParOf" srcId="{5D24B642-FD2B-8B46-82C6-2726A074D683}" destId="{5C5EA42E-B159-6845-A722-A211C0863AEF}" srcOrd="0" destOrd="0" presId="urn:microsoft.com/office/officeart/2005/8/layout/arrow5"/>
    <dgm:cxn modelId="{689636D5-FD6A-4FE2-A101-C15A79574440}"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smtClean="0"/>
            <a:t>Achieves concurrency without the overhead of using multiple processes</a:t>
          </a:r>
          <a:endParaRPr lang="en-US" dirty="0"/>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smtClean="0"/>
            <a:t>Threads within the same process can exchange information through their common address space and have access to the shared resources of the process</a:t>
          </a:r>
          <a:endParaRPr lang="en-US" dirty="0"/>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smtClean="0"/>
            <a:t>Threads in different processes can exchange information through shared memory that has been set up between the two processes – </a:t>
          </a:r>
          <a:r>
            <a:rPr lang="en-US" smtClean="0"/>
            <a:t>use Inter-Process </a:t>
          </a:r>
          <a:r>
            <a:rPr lang="en-US" dirty="0" smtClean="0"/>
            <a:t>Communication</a:t>
          </a:r>
          <a:endParaRPr lang="en-US" dirty="0"/>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AA681427-C55D-4C8F-A7F8-4101AA5433C8}" type="presOf" srcId="{014C9136-51F1-794F-8863-E974346214EE}" destId="{4BD8E55B-4838-D147-9405-F6502952C1F9}" srcOrd="0" destOrd="0" presId="urn:microsoft.com/office/officeart/2005/8/layout/hierarchy1"/>
    <dgm:cxn modelId="{E9E4C924-67EF-C74C-A9D3-841EF834B654}" srcId="{B91E23AE-1798-E641-AAA7-BD50B810DC6D}" destId="{3EC19890-21C9-F849-9243-435B55B30C7B}" srcOrd="0" destOrd="0" parTransId="{923BA256-3A2E-8D4C-958F-2102BE05815C}" sibTransId="{06254B42-A821-C04A-B97F-C866AC5F6BD6}"/>
    <dgm:cxn modelId="{97A1171C-DDCE-054F-BB76-36DD28477506}" srcId="{052FF333-55C4-EF4E-A5FC-9291870878AC}" destId="{B91E23AE-1798-E641-AAA7-BD50B810DC6D}" srcOrd="0" destOrd="0" parTransId="{3650D7D9-C168-7C42-ABBB-80E1014D3E92}" sibTransId="{634B9178-5E38-5F4F-87AA-5D3BF6F98AAE}"/>
    <dgm:cxn modelId="{B002C305-6162-493B-932A-22C3A2091CD0}" type="presOf" srcId="{052FF333-55C4-EF4E-A5FC-9291870878AC}" destId="{932F9D0B-9575-FE40-BCB1-15559B06EDCA}" srcOrd="0" destOrd="0" presId="urn:microsoft.com/office/officeart/2005/8/layout/hierarchy1"/>
    <dgm:cxn modelId="{5B518A10-8EA5-4994-A02E-0007B61C7E7F}" type="presOf" srcId="{923BA256-3A2E-8D4C-958F-2102BE05815C}" destId="{01A5A7D6-9600-4A4B-83FE-D0AA84497058}" srcOrd="0" destOrd="0" presId="urn:microsoft.com/office/officeart/2005/8/layout/hierarchy1"/>
    <dgm:cxn modelId="{449D9673-9F07-40D2-BDE5-2558AB6A3E27}" type="presOf" srcId="{B91E23AE-1798-E641-AAA7-BD50B810DC6D}" destId="{5A90B169-569D-6845-82FD-D850FD4F7ECB}"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80BBDE1B-CEEF-4966-B12E-E62811826A82}" type="presOf" srcId="{3EC19890-21C9-F849-9243-435B55B30C7B}" destId="{E693F0F0-A635-2641-8FE6-FF7DAA91A813}" srcOrd="0" destOrd="0" presId="urn:microsoft.com/office/officeart/2005/8/layout/hierarchy1"/>
    <dgm:cxn modelId="{C37A73DE-78C2-4ACF-9C24-6390D991BCD4}" type="presOf" srcId="{A120185E-3EA0-9E4E-905E-5DDA34033F76}" destId="{500E5926-21BC-DA4C-8718-E096140F6721}" srcOrd="0" destOrd="0" presId="urn:microsoft.com/office/officeart/2005/8/layout/hierarchy1"/>
    <dgm:cxn modelId="{3E2168BA-7622-4AC9-9BBE-46EAFEE1CB69}" type="presParOf" srcId="{932F9D0B-9575-FE40-BCB1-15559B06EDCA}" destId="{DBDB2F38-F52B-E64E-AB96-F3C6C69639E4}" srcOrd="0" destOrd="0" presId="urn:microsoft.com/office/officeart/2005/8/layout/hierarchy1"/>
    <dgm:cxn modelId="{3234D932-3985-4183-9E50-243C20175541}" type="presParOf" srcId="{DBDB2F38-F52B-E64E-AB96-F3C6C69639E4}" destId="{5F7DED4C-009C-BE40-85FC-EF6E248042AD}" srcOrd="0" destOrd="0" presId="urn:microsoft.com/office/officeart/2005/8/layout/hierarchy1"/>
    <dgm:cxn modelId="{53E9D8FC-6507-4809-B0BD-46EB47539BA3}" type="presParOf" srcId="{5F7DED4C-009C-BE40-85FC-EF6E248042AD}" destId="{9C2BBFA4-FD11-C64F-B385-87F44DFD6E9D}" srcOrd="0" destOrd="0" presId="urn:microsoft.com/office/officeart/2005/8/layout/hierarchy1"/>
    <dgm:cxn modelId="{0ED24216-F8FC-405D-AAE9-AEFACAE59E86}" type="presParOf" srcId="{5F7DED4C-009C-BE40-85FC-EF6E248042AD}" destId="{5A90B169-569D-6845-82FD-D850FD4F7ECB}" srcOrd="1" destOrd="0" presId="urn:microsoft.com/office/officeart/2005/8/layout/hierarchy1"/>
    <dgm:cxn modelId="{F68CC922-C537-4D43-8EE7-3B3A1E2C2181}" type="presParOf" srcId="{DBDB2F38-F52B-E64E-AB96-F3C6C69639E4}" destId="{C7649021-CC19-7A4B-B1F7-B805DB00D2CA}" srcOrd="1" destOrd="0" presId="urn:microsoft.com/office/officeart/2005/8/layout/hierarchy1"/>
    <dgm:cxn modelId="{FDF28E64-F492-4EAE-BEE9-5DCB41B7E4AD}" type="presParOf" srcId="{C7649021-CC19-7A4B-B1F7-B805DB00D2CA}" destId="{01A5A7D6-9600-4A4B-83FE-D0AA84497058}" srcOrd="0" destOrd="0" presId="urn:microsoft.com/office/officeart/2005/8/layout/hierarchy1"/>
    <dgm:cxn modelId="{33A480B1-066E-46A1-9C8D-7E10375209F6}" type="presParOf" srcId="{C7649021-CC19-7A4B-B1F7-B805DB00D2CA}" destId="{F862061D-D4AF-3149-A6BE-4FABA805C9F1}" srcOrd="1" destOrd="0" presId="urn:microsoft.com/office/officeart/2005/8/layout/hierarchy1"/>
    <dgm:cxn modelId="{23B1C8AA-066F-4F5D-B38F-0EDE0F1D071B}" type="presParOf" srcId="{F862061D-D4AF-3149-A6BE-4FABA805C9F1}" destId="{D3AFF624-A4CC-6C47-B018-D0845C7512D0}" srcOrd="0" destOrd="0" presId="urn:microsoft.com/office/officeart/2005/8/layout/hierarchy1"/>
    <dgm:cxn modelId="{F3405165-87F0-471F-BAFA-E99445B12215}" type="presParOf" srcId="{D3AFF624-A4CC-6C47-B018-D0845C7512D0}" destId="{45D751CF-0371-5B43-A54C-0760DB33DED9}" srcOrd="0" destOrd="0" presId="urn:microsoft.com/office/officeart/2005/8/layout/hierarchy1"/>
    <dgm:cxn modelId="{13EEB4C0-C4FA-43CA-8896-A6D528B047A5}" type="presParOf" srcId="{D3AFF624-A4CC-6C47-B018-D0845C7512D0}" destId="{E693F0F0-A635-2641-8FE6-FF7DAA91A813}" srcOrd="1" destOrd="0" presId="urn:microsoft.com/office/officeart/2005/8/layout/hierarchy1"/>
    <dgm:cxn modelId="{2149E3B9-4E7E-4273-860D-749A8CE47DF6}" type="presParOf" srcId="{F862061D-D4AF-3149-A6BE-4FABA805C9F1}" destId="{CA5141C6-A094-044F-9526-65B9578828EC}" srcOrd="1" destOrd="0" presId="urn:microsoft.com/office/officeart/2005/8/layout/hierarchy1"/>
    <dgm:cxn modelId="{0D515458-6A0B-4076-877F-5ED3E0C972CF}" type="presParOf" srcId="{C7649021-CC19-7A4B-B1F7-B805DB00D2CA}" destId="{500E5926-21BC-DA4C-8718-E096140F6721}" srcOrd="2" destOrd="0" presId="urn:microsoft.com/office/officeart/2005/8/layout/hierarchy1"/>
    <dgm:cxn modelId="{7F9DAC07-B417-43A7-89F4-77F0D909AC01}" type="presParOf" srcId="{C7649021-CC19-7A4B-B1F7-B805DB00D2CA}" destId="{741FF84D-49F2-DA4C-9577-E818F784792F}" srcOrd="3" destOrd="0" presId="urn:microsoft.com/office/officeart/2005/8/layout/hierarchy1"/>
    <dgm:cxn modelId="{343F739B-0B64-4BD5-9FD8-06C743AE5806}" type="presParOf" srcId="{741FF84D-49F2-DA4C-9577-E818F784792F}" destId="{8CE69FA0-6EA2-E048-AA33-1B0F6728430D}" srcOrd="0" destOrd="0" presId="urn:microsoft.com/office/officeart/2005/8/layout/hierarchy1"/>
    <dgm:cxn modelId="{7E7021D2-4495-4D8E-843A-5A7CB4CEDC91}" type="presParOf" srcId="{8CE69FA0-6EA2-E048-AA33-1B0F6728430D}" destId="{D95F1863-BED8-D940-A1BF-C1E6F6EA23EF}" srcOrd="0" destOrd="0" presId="urn:microsoft.com/office/officeart/2005/8/layout/hierarchy1"/>
    <dgm:cxn modelId="{7C9F4FEA-88CC-4070-B8D4-022BA256B9A6}" type="presParOf" srcId="{8CE69FA0-6EA2-E048-AA33-1B0F6728430D}" destId="{4BD8E55B-4838-D147-9405-F6502952C1F9}" srcOrd="1" destOrd="0" presId="urn:microsoft.com/office/officeart/2005/8/layout/hierarchy1"/>
    <dgm:cxn modelId="{BA65C249-A042-40DD-8EB0-2ACFADEE31F6}"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488339"/>
          <a:ext cx="7696200" cy="347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479044" rIns="597311"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an execution state (Running, Ready, etc.)</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saved thread context when not running</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an execution stack</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some per-thread static storage for local variables</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access to the memory and resources of its process (</a:t>
          </a:r>
          <a:r>
            <a:rPr lang="en-US" sz="2300" b="1" kern="1200" dirty="0" smtClean="0"/>
            <a:t>all threads of a process share this</a:t>
          </a:r>
          <a:r>
            <a:rPr lang="en-US" sz="2300" kern="1200" dirty="0" smtClean="0"/>
            <a:t>)</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a kernel mode stack (e.g., Windows)</a:t>
          </a:r>
          <a:endParaRPr lang="en-US" sz="2300" kern="1200" dirty="0"/>
        </a:p>
      </dsp:txBody>
      <dsp:txXfrm>
        <a:off x="0" y="488339"/>
        <a:ext cx="7696200" cy="3477600"/>
      </dsp:txXfrm>
    </dsp:sp>
    <dsp:sp modelId="{5E289D48-2C1F-DB42-885C-FA72D3EFD61D}">
      <dsp:nvSpPr>
        <dsp:cNvPr id="0" name=""/>
        <dsp:cNvSpPr/>
      </dsp:nvSpPr>
      <dsp:spPr>
        <a:xfrm>
          <a:off x="384810" y="148859"/>
          <a:ext cx="5387340" cy="678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22350" rtl="0">
            <a:lnSpc>
              <a:spcPct val="90000"/>
            </a:lnSpc>
            <a:spcBef>
              <a:spcPct val="0"/>
            </a:spcBef>
            <a:spcAft>
              <a:spcPct val="35000"/>
            </a:spcAft>
          </a:pPr>
          <a:r>
            <a:rPr lang="en-US" sz="2300" kern="1200" dirty="0" smtClean="0"/>
            <a:t>Each thread has:</a:t>
          </a:r>
          <a:endParaRPr lang="en-US" sz="2300" kern="1200" dirty="0"/>
        </a:p>
      </dsp:txBody>
      <dsp:txXfrm>
        <a:off x="417954" y="182003"/>
        <a:ext cx="532105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2594" y="1735322"/>
          <a:ext cx="1374358" cy="1133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567065" y="1944975"/>
          <a:ext cx="1809050" cy="1809050"/>
        </a:xfrm>
        <a:prstGeom prst="leftCircularArrow">
          <a:avLst>
            <a:gd name="adj1" fmla="val 2164"/>
            <a:gd name="adj2" fmla="val 260286"/>
            <a:gd name="adj3" fmla="val 2306063"/>
            <a:gd name="adj4" fmla="val 9294755"/>
            <a:gd name="adj5" fmla="val 252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0" y="2014597"/>
          <a:ext cx="1714258" cy="14882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43588" y="2058185"/>
        <a:ext cx="1627082" cy="1401027"/>
      </dsp:txXfrm>
    </dsp:sp>
    <dsp:sp modelId="{5FF00021-0035-EC44-9F54-1581344B5540}">
      <dsp:nvSpPr>
        <dsp:cNvPr id="0" name=""/>
        <dsp:cNvSpPr/>
      </dsp:nvSpPr>
      <dsp:spPr>
        <a:xfrm>
          <a:off x="1962414" y="2244087"/>
          <a:ext cx="1374358" cy="1133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3060198" y="1141347"/>
          <a:ext cx="2044331" cy="2044331"/>
        </a:xfrm>
        <a:prstGeom prst="circularArrow">
          <a:avLst>
            <a:gd name="adj1" fmla="val 1915"/>
            <a:gd name="adj2" fmla="val 229021"/>
            <a:gd name="adj3" fmla="val 19253483"/>
            <a:gd name="adj4" fmla="val 12233525"/>
            <a:gd name="adj5" fmla="val 223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97713" y="1484848"/>
          <a:ext cx="1761878" cy="15184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2042188" y="1529323"/>
        <a:ext cx="1672928" cy="1429529"/>
      </dsp:txXfrm>
    </dsp:sp>
    <dsp:sp modelId="{2401F2B1-4C8C-3B40-BFC1-E2B42A50EB44}">
      <dsp:nvSpPr>
        <dsp:cNvPr id="0" name=""/>
        <dsp:cNvSpPr/>
      </dsp:nvSpPr>
      <dsp:spPr>
        <a:xfrm>
          <a:off x="4032030" y="1558528"/>
          <a:ext cx="1374358" cy="1133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789224" y="1552479"/>
          <a:ext cx="2315789" cy="2315789"/>
        </a:xfrm>
        <a:prstGeom prst="leftCircularArrow">
          <a:avLst>
            <a:gd name="adj1" fmla="val 1691"/>
            <a:gd name="adj2" fmla="val 201145"/>
            <a:gd name="adj3" fmla="val 2312342"/>
            <a:gd name="adj4" fmla="val 9360175"/>
            <a:gd name="adj5" fmla="val 1973"/>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946044" y="1594397"/>
          <a:ext cx="2004449" cy="219537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4004752" y="1653105"/>
        <a:ext cx="1887033" cy="2077962"/>
      </dsp:txXfrm>
    </dsp:sp>
    <dsp:sp modelId="{E1E1BC13-FC71-954D-A46E-211E173FDACF}">
      <dsp:nvSpPr>
        <dsp:cNvPr id="0" name=""/>
        <dsp:cNvSpPr/>
      </dsp:nvSpPr>
      <dsp:spPr>
        <a:xfrm>
          <a:off x="6242126" y="2895423"/>
          <a:ext cx="1869278" cy="5558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374285" y="1248474"/>
          <a:ext cx="1852720" cy="24639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in the same process (because they share the same address space)</a:t>
          </a:r>
          <a:endParaRPr lang="en-US" sz="1800" kern="1200" dirty="0"/>
        </a:p>
      </dsp:txBody>
      <dsp:txXfrm>
        <a:off x="6428549" y="1302738"/>
        <a:ext cx="1744192" cy="2355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4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78407" y="1378457"/>
          <a:ext cx="2690621" cy="159806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l" defTabSz="1377950" rtl="0">
            <a:lnSpc>
              <a:spcPct val="90000"/>
            </a:lnSpc>
            <a:spcBef>
              <a:spcPct val="0"/>
            </a:spcBef>
            <a:spcAft>
              <a:spcPct val="35000"/>
            </a:spcAft>
          </a:pPr>
          <a:r>
            <a:rPr lang="en-US" sz="3100" kern="1200" dirty="0" smtClean="0"/>
            <a:t>User Level Thread (ULT)</a:t>
          </a:r>
          <a:endParaRPr lang="en-US" sz="3100" kern="1200" dirty="0"/>
        </a:p>
        <a:p>
          <a:pPr marL="228600" lvl="1" indent="-228600" algn="l" defTabSz="1066800" rtl="0">
            <a:lnSpc>
              <a:spcPct val="90000"/>
            </a:lnSpc>
            <a:spcBef>
              <a:spcPct val="0"/>
            </a:spcBef>
            <a:spcAft>
              <a:spcPct val="15000"/>
            </a:spcAft>
            <a:buChar char="••"/>
          </a:pPr>
          <a:endParaRPr lang="en-NZ" sz="2400" kern="1200" dirty="0"/>
        </a:p>
      </dsp:txBody>
      <dsp:txXfrm>
        <a:off x="978407" y="1378457"/>
        <a:ext cx="2690621" cy="1598066"/>
      </dsp:txXfrm>
    </dsp:sp>
    <dsp:sp modelId="{E8D499D1-31A4-DF4A-800E-FEE8DE3CF070}">
      <dsp:nvSpPr>
        <dsp:cNvPr id="0" name=""/>
        <dsp:cNvSpPr/>
      </dsp:nvSpPr>
      <dsp:spPr>
        <a:xfrm>
          <a:off x="4076700" y="1900275"/>
          <a:ext cx="3179826" cy="159806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rtl="0">
            <a:lnSpc>
              <a:spcPct val="90000"/>
            </a:lnSpc>
            <a:spcBef>
              <a:spcPct val="0"/>
            </a:spcBef>
            <a:spcAft>
              <a:spcPct val="35000"/>
            </a:spcAft>
          </a:pPr>
          <a:r>
            <a:rPr lang="en-NZ" sz="3100" kern="1200" dirty="0" smtClean="0"/>
            <a:t>Kernel level Thread (KLT) </a:t>
          </a:r>
          <a:endParaRPr lang="en-NZ" sz="3100" kern="1200" dirty="0"/>
        </a:p>
      </dsp:txBody>
      <dsp:txXfrm>
        <a:off x="4076700" y="1900275"/>
        <a:ext cx="3179826" cy="15980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lvl="0" algn="l" defTabSz="844550" rtl="0">
            <a:lnSpc>
              <a:spcPct val="90000"/>
            </a:lnSpc>
            <a:spcBef>
              <a:spcPct val="0"/>
            </a:spcBef>
            <a:spcAft>
              <a:spcPct val="35000"/>
            </a:spcAft>
          </a:pPr>
          <a:r>
            <a:rPr lang="en-US" sz="1900" b="0" kern="1200" dirty="0" smtClean="0"/>
            <a:t>Thread switching does not require kernel mode privileges</a:t>
          </a:r>
          <a:endParaRPr lang="en-US" sz="1900" b="0" kern="1200" dirty="0"/>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lvl="0" algn="l" defTabSz="844550" rtl="0">
            <a:lnSpc>
              <a:spcPct val="90000"/>
            </a:lnSpc>
            <a:spcBef>
              <a:spcPct val="0"/>
            </a:spcBef>
            <a:spcAft>
              <a:spcPct val="35000"/>
            </a:spcAft>
          </a:pPr>
          <a:r>
            <a:rPr lang="en-US" sz="1900" b="0" kern="1200" dirty="0" smtClean="0"/>
            <a:t>Scheduling can be application specific</a:t>
          </a:r>
          <a:endParaRPr lang="en-US" sz="1900" b="0" kern="1200" dirty="0"/>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lvl="0" algn="l" defTabSz="844550" rtl="0">
            <a:lnSpc>
              <a:spcPct val="90000"/>
            </a:lnSpc>
            <a:spcBef>
              <a:spcPct val="0"/>
            </a:spcBef>
            <a:spcAft>
              <a:spcPct val="35000"/>
            </a:spcAft>
          </a:pPr>
          <a:r>
            <a:rPr lang="en-US" sz="1900" b="0" kern="1200" dirty="0" smtClean="0"/>
            <a:t>ULTs can run on any OS</a:t>
          </a:r>
          <a:endParaRPr lang="en-US" sz="1900" b="0" kern="1200" dirty="0"/>
        </a:p>
      </dsp:txBody>
      <dsp:txXfrm>
        <a:off x="5333993" y="2133605"/>
        <a:ext cx="1219151" cy="1366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includes the user’s address space, stack, and process control block</a:t>
          </a:r>
          <a:endParaRPr lang="en-US" sz="1500" b="1" i="0" kern="1200" dirty="0"/>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NZ" sz="2400" b="1" i="0" kern="1200" dirty="0" smtClean="0"/>
            <a:t>Process</a:t>
          </a:r>
          <a:endParaRPr lang="en-NZ" sz="2400" b="1" i="0" kern="1200" dirty="0"/>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user-created unit of execution within a process</a:t>
          </a:r>
          <a:endParaRPr lang="en-US" sz="1500" b="1" i="0" kern="1200" dirty="0"/>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dirty="0" smtClean="0"/>
            <a:t>User-level Threads</a:t>
          </a:r>
          <a:endParaRPr lang="en-US" sz="2400" b="1" i="0" kern="1200" dirty="0"/>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mapping between ULTs and kernel threads</a:t>
          </a:r>
          <a:endParaRPr lang="en-US" sz="1500" b="1" i="0" kern="1200" dirty="0"/>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dirty="0" smtClean="0"/>
            <a:t>Lightweight Processes (LWP)</a:t>
          </a:r>
          <a:endParaRPr lang="en-US" sz="2400" b="1" i="0" kern="1200" dirty="0"/>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NZ" sz="1500" b="1" i="0" kern="1200" dirty="0" smtClean="0"/>
            <a:t>fundamental entities that can be scheduled and dispatched to run on one of the system processors</a:t>
          </a:r>
          <a:endParaRPr lang="en-NZ" sz="1500" b="1" i="0" kern="1200" dirty="0"/>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dirty="0" smtClean="0"/>
            <a:t>Kernel Threads</a:t>
          </a:r>
          <a:endParaRPr lang="en-US" sz="2400" b="1" i="0" kern="1200" dirty="0"/>
        </a:p>
      </dsp:txBody>
      <dsp:txXfrm>
        <a:off x="48353" y="3170568"/>
        <a:ext cx="2811086" cy="893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A process, or task, in Linux is represented by a task_struct data structure</a:t>
          </a:r>
          <a:endParaRPr lang="en-US" sz="2500" kern="1200" dirty="0"/>
        </a:p>
      </dsp:txBody>
      <dsp:txXfrm rot="5400000">
        <a:off x="1" y="1336204"/>
        <a:ext cx="3403550" cy="2062757"/>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This structure contains information in a number of categories</a:t>
          </a:r>
          <a:endParaRPr lang="en-US" sz="2500" kern="1200" dirty="0"/>
        </a:p>
      </dsp:txBody>
      <dsp:txXfrm rot="-5400000">
        <a:off x="5130850" y="1336161"/>
        <a:ext cx="3403550" cy="20627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E5926-21BC-DA4C-8718-E096140F6721}">
      <dsp:nvSpPr>
        <dsp:cNvPr id="0" name=""/>
        <dsp:cNvSpPr/>
      </dsp:nvSpPr>
      <dsp:spPr>
        <a:xfrm>
          <a:off x="3512939" y="1655622"/>
          <a:ext cx="1591270" cy="757300"/>
        </a:xfrm>
        <a:custGeom>
          <a:avLst/>
          <a:gdLst/>
          <a:ahLst/>
          <a:cxnLst/>
          <a:rect l="0" t="0" r="0" b="0"/>
          <a:pathLst>
            <a:path>
              <a:moveTo>
                <a:pt x="0" y="0"/>
              </a:moveTo>
              <a:lnTo>
                <a:pt x="0" y="516077"/>
              </a:lnTo>
              <a:lnTo>
                <a:pt x="1591270" y="516077"/>
              </a:lnTo>
              <a:lnTo>
                <a:pt x="1591270" y="757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921668" y="1655622"/>
          <a:ext cx="1591270" cy="757300"/>
        </a:xfrm>
        <a:custGeom>
          <a:avLst/>
          <a:gdLst/>
          <a:ahLst/>
          <a:cxnLst/>
          <a:rect l="0" t="0" r="0" b="0"/>
          <a:pathLst>
            <a:path>
              <a:moveTo>
                <a:pt x="1591270" y="0"/>
              </a:moveTo>
              <a:lnTo>
                <a:pt x="1591270" y="516077"/>
              </a:lnTo>
              <a:lnTo>
                <a:pt x="0" y="516077"/>
              </a:lnTo>
              <a:lnTo>
                <a:pt x="0" y="757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210990" y="2147"/>
          <a:ext cx="2603896" cy="16534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500312" y="277003"/>
          <a:ext cx="2603896" cy="16534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Achieves concurrency without the overhead of using multiple processes</a:t>
          </a:r>
          <a:endParaRPr lang="en-US" sz="1400" kern="1200" dirty="0"/>
        </a:p>
      </dsp:txBody>
      <dsp:txXfrm>
        <a:off x="2548741" y="325432"/>
        <a:ext cx="2507038" cy="1556616"/>
      </dsp:txXfrm>
    </dsp:sp>
    <dsp:sp modelId="{45D751CF-0371-5B43-A54C-0760DB33DED9}">
      <dsp:nvSpPr>
        <dsp:cNvPr id="0" name=""/>
        <dsp:cNvSpPr/>
      </dsp:nvSpPr>
      <dsp:spPr>
        <a:xfrm>
          <a:off x="619720" y="2412922"/>
          <a:ext cx="2603896" cy="16534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909042" y="2687777"/>
          <a:ext cx="2603896" cy="16534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Threads within the same process can exchange information through their common address space and have access to the shared resources of the process</a:t>
          </a:r>
          <a:endParaRPr lang="en-US" sz="1400" kern="1200" dirty="0"/>
        </a:p>
      </dsp:txBody>
      <dsp:txXfrm>
        <a:off x="957471" y="2736206"/>
        <a:ext cx="2507038" cy="1556616"/>
      </dsp:txXfrm>
    </dsp:sp>
    <dsp:sp modelId="{D95F1863-BED8-D940-A1BF-C1E6F6EA23EF}">
      <dsp:nvSpPr>
        <dsp:cNvPr id="0" name=""/>
        <dsp:cNvSpPr/>
      </dsp:nvSpPr>
      <dsp:spPr>
        <a:xfrm>
          <a:off x="3802260" y="2412922"/>
          <a:ext cx="2603896" cy="16534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091582" y="2687777"/>
          <a:ext cx="2603896" cy="16534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Threads in different processes can exchange information through shared memory that has been set up between the two processes – </a:t>
          </a:r>
          <a:r>
            <a:rPr lang="en-US" sz="1400" kern="1200" smtClean="0"/>
            <a:t>use Inter-Process </a:t>
          </a:r>
          <a:r>
            <a:rPr lang="en-US" sz="1400" kern="1200" dirty="0" smtClean="0"/>
            <a:t>Communication</a:t>
          </a:r>
          <a:endParaRPr lang="en-US" sz="1400" kern="1200" dirty="0"/>
        </a:p>
      </dsp:txBody>
      <dsp:txXfrm>
        <a:off x="4140011" y="2736206"/>
        <a:ext cx="2507038" cy="15566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5CBA94-292F-4B3D-9FB4-A093CD389C27}" type="datetimeFigureOut">
              <a:rPr lang="en-CA" smtClean="0"/>
              <a:t>2015-09-23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2E105-BDBA-470F-AF07-689310A53DAC}" type="slidenum">
              <a:rPr lang="en-CA" smtClean="0"/>
              <a:t>‹#›</a:t>
            </a:fld>
            <a:endParaRPr lang="en-CA"/>
          </a:p>
        </p:txBody>
      </p:sp>
    </p:spTree>
    <p:extLst>
      <p:ext uri="{BB962C8B-B14F-4D97-AF65-F5344CB8AC3E}">
        <p14:creationId xmlns:p14="http://schemas.microsoft.com/office/powerpoint/2010/main" val="382796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distinguish the two characteristics, the unit of dispatching is usually referred to as a thread or </a:t>
            </a:r>
            <a:r>
              <a:rPr lang="en-US" sz="1200" b="1" kern="1200" baseline="0" dirty="0" smtClean="0">
                <a:solidFill>
                  <a:schemeClr val="tx1"/>
                </a:solidFill>
                <a:latin typeface="+mn-lt"/>
                <a:ea typeface="+mn-ea"/>
                <a:cs typeface="+mn-cs"/>
              </a:rPr>
              <a:t>lightweight process , </a:t>
            </a:r>
            <a:r>
              <a:rPr lang="en-US" sz="1200" b="0" kern="1200" baseline="0" dirty="0" smtClean="0">
                <a:solidFill>
                  <a:schemeClr val="tx1"/>
                </a:solidFill>
                <a:latin typeface="+mn-lt"/>
                <a:ea typeface="+mn-ea"/>
                <a:cs typeface="+mn-cs"/>
              </a:rPr>
              <a:t>while the unit of resource ownership is usually </a:t>
            </a:r>
            <a:r>
              <a:rPr lang="en-US" sz="1200" kern="1200" baseline="0" dirty="0" smtClean="0">
                <a:solidFill>
                  <a:schemeClr val="tx1"/>
                </a:solidFill>
                <a:latin typeface="+mn-lt"/>
                <a:ea typeface="+mn-ea"/>
                <a:cs typeface="+mn-cs"/>
              </a:rPr>
              <a:t>referred to as a </a:t>
            </a:r>
            <a:r>
              <a:rPr lang="en-US" sz="1200" b="1" kern="1200" baseline="0" dirty="0" smtClean="0">
                <a:solidFill>
                  <a:schemeClr val="tx1"/>
                </a:solidFill>
                <a:latin typeface="+mn-lt"/>
                <a:ea typeface="+mn-ea"/>
                <a:cs typeface="+mn-cs"/>
              </a:rPr>
              <a:t>process or task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smtClean="0">
                <a:solidFill>
                  <a:schemeClr val="tx1"/>
                </a:solidFill>
                <a:latin typeface="+mn-lt"/>
                <a:ea typeface="+mn-ea"/>
                <a:cs typeface="+mn-cs"/>
              </a:rPr>
              <a:t>Multithreading </a:t>
            </a:r>
            <a:r>
              <a:rPr lang="en-US" sz="1200" i="0" kern="1200" baseline="0" dirty="0" smtClean="0">
                <a:solidFill>
                  <a:schemeClr val="tx1"/>
                </a:solidFill>
                <a:latin typeface="+mn-lt"/>
                <a:ea typeface="+mn-ea"/>
                <a:cs typeface="+mn-cs"/>
              </a:rPr>
              <a:t>refers to the ability of an OS to support multiple, concurrent paths </a:t>
            </a:r>
            <a:r>
              <a:rPr lang="en-US" sz="1200" kern="1200" baseline="0" dirty="0" smtClean="0">
                <a:solidFill>
                  <a:schemeClr val="tx1"/>
                </a:solidFill>
                <a:latin typeface="+mn-lt"/>
                <a:ea typeface="+mn-ea"/>
                <a:cs typeface="+mn-cs"/>
              </a:rPr>
              <a:t>of execution within a single process.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smtClean="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ULT facility, all of the work of thread </a:t>
            </a:r>
            <a:r>
              <a:rPr lang="en-US" sz="1200" i="0" kern="1200" baseline="0" dirty="0" smtClean="0">
                <a:solidFill>
                  <a:schemeClr val="tx1"/>
                </a:solidFill>
                <a:latin typeface="+mn-lt"/>
                <a:ea typeface="+mn-ea"/>
                <a:cs typeface="+mn-cs"/>
              </a:rPr>
              <a:t>management is done by the application and the kernel is not aware of the existence of threads. Figure 4.5a illustrates </a:t>
            </a:r>
            <a:r>
              <a:rPr lang="en-US" sz="1200" kern="1200" baseline="0" dirty="0" smtClean="0">
                <a:solidFill>
                  <a:schemeClr val="tx1"/>
                </a:solidFill>
                <a:latin typeface="+mn-lt"/>
                <a:ea typeface="+mn-ea"/>
                <a:cs typeface="+mn-cs"/>
              </a:rPr>
              <a:t>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application executing in thread 2 makes a system call that blocks B. For</a:t>
            </a:r>
          </a:p>
          <a:p>
            <a:r>
              <a:rPr lang="en-US" sz="1200" kern="1200" baseline="0" dirty="0" smtClean="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clock interrupt passes control to the kernel and the kernel determines</a:t>
            </a:r>
          </a:p>
          <a:p>
            <a:r>
              <a:rPr lang="en-US" sz="1200" kern="1200" baseline="0" dirty="0" smtClean="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Thread 2 has reached a point where it needs some action performed by thread</a:t>
            </a:r>
          </a:p>
          <a:p>
            <a:r>
              <a:rPr lang="en-US" sz="1200" kern="1200" baseline="0" dirty="0" smtClean="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a number of advantages to the use of ULTs instead of KLTs, including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Thread switching does not require kernel mode privileges because all of the</a:t>
            </a:r>
          </a:p>
          <a:p>
            <a:r>
              <a:rPr lang="en-US" sz="1200" kern="1200" baseline="0" dirty="0" smtClean="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Scheduling can be application specific. One application may benefit most</a:t>
            </a:r>
          </a:p>
          <a:p>
            <a:r>
              <a:rPr lang="en-US" sz="1200" kern="1200" baseline="0" dirty="0" smtClean="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ULTs can run on any OS. No changes are required to the underlying kernel</a:t>
            </a:r>
          </a:p>
          <a:p>
            <a:r>
              <a:rPr lang="en-US" sz="1200" kern="1200" baseline="0" dirty="0" smtClean="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distinct disadvantages of ULTs compared to KLTs: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In a typical OS, many system calls are blocking. As a result, when a ULT</a:t>
            </a:r>
          </a:p>
          <a:p>
            <a:r>
              <a:rPr lang="en-US" sz="1200" kern="1200" baseline="0" dirty="0" smtClean="0">
                <a:solidFill>
                  <a:schemeClr val="tx1"/>
                </a:solidFill>
                <a:latin typeface="+mn-lt"/>
                <a:ea typeface="+mn-ea"/>
                <a:cs typeface="+mn-cs"/>
              </a:rPr>
              <a:t>executes a system call, not only is that thread blocked, but also all of the threads within the process are blocked.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pure ULT strategy, a multithreaded application cannot take advantage</a:t>
            </a:r>
          </a:p>
          <a:p>
            <a:r>
              <a:rPr lang="en-US" sz="1200" kern="1200" baseline="0" dirty="0" smtClean="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KLT facility, all of the work of thread </a:t>
            </a:r>
            <a:r>
              <a:rPr lang="en-US" sz="1200" i="0" kern="1200" baseline="0" dirty="0" smtClean="0">
                <a:solidFill>
                  <a:schemeClr val="tx1"/>
                </a:solidFill>
                <a:latin typeface="+mn-lt"/>
                <a:ea typeface="+mn-ea"/>
                <a:cs typeface="+mn-cs"/>
              </a:rPr>
              <a:t>management is done by the kernel. There is no thread management code in the application level, simply an application </a:t>
            </a:r>
            <a:r>
              <a:rPr lang="en-US" sz="1200" kern="1200" baseline="0" dirty="0" smtClean="0">
                <a:solidFill>
                  <a:schemeClr val="tx1"/>
                </a:solidFill>
                <a:latin typeface="+mn-lt"/>
                <a:ea typeface="+mn-ea"/>
                <a:cs typeface="+mn-cs"/>
              </a:rPr>
              <a:t>programming interface (API) to the kernel thread facility. Windows is an example of this approach. Figure 4.5b depicts the pure KLT approach. The kernel maintains context 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a:t>
            </a:r>
            <a:r>
              <a:rPr lang="en-US" sz="1200" b="1" kern="1200" baseline="0" dirty="0" smtClean="0">
                <a:solidFill>
                  <a:schemeClr val="tx1"/>
                </a:solidFill>
                <a:latin typeface="+mn-lt"/>
                <a:ea typeface="+mn-ea"/>
                <a:cs typeface="+mn-cs"/>
              </a:rPr>
              <a:t>Signal-Wait (signal- wait is used for synchronization of threads and processes)</a:t>
            </a:r>
            <a:r>
              <a:rPr lang="en-US" sz="1200" kern="1200" baseline="0" dirty="0" smtClean="0">
                <a:solidFill>
                  <a:schemeClr val="tx1"/>
                </a:solidFill>
                <a:latin typeface="+mn-lt"/>
                <a:ea typeface="+mn-ea"/>
                <a:cs typeface="+mn-cs"/>
              </a:rPr>
              <a:t>, the time for a process/thread to signal a waiting process/thread and then wait on a condition (i.e., the overhead of synchronizing two processes/threads together). </a:t>
            </a:r>
          </a:p>
          <a:p>
            <a:r>
              <a:rPr lang="en-US" sz="1200" kern="1200" baseline="0" dirty="0" smtClean="0">
                <a:solidFill>
                  <a:schemeClr val="tx1"/>
                </a:solidFill>
                <a:latin typeface="+mn-lt"/>
                <a:ea typeface="+mn-ea"/>
                <a:cs typeface="+mn-cs"/>
              </a:rPr>
              <a:t>We see that there is 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Some operating systems provide a combined ULT/ </a:t>
            </a:r>
            <a:r>
              <a:rPr lang="en-US" sz="1200" i="0" kern="1200" baseline="0" dirty="0" smtClean="0">
                <a:solidFill>
                  <a:schemeClr val="tx1"/>
                </a:solidFill>
                <a:latin typeface="+mn-lt"/>
                <a:ea typeface="+mn-ea"/>
                <a:cs typeface="+mn-cs"/>
              </a:rPr>
              <a:t>KLT facility ( Figure 4.5c ). In a combined system, thread creation is done completely in user space, as </a:t>
            </a:r>
            <a:r>
              <a:rPr lang="en-US" sz="1200" kern="1200" baseline="0" dirty="0" smtClean="0">
                <a:solidFill>
                  <a:schemeClr val="tx1"/>
                </a:solidFill>
                <a:latin typeface="+mn-lt"/>
                <a:ea typeface="+mn-ea"/>
                <a:cs typeface="+mn-cs"/>
              </a:rPr>
              <a:t>is the bulk of the scheduling and synchronization of threads within an application. The multiple ULTs from a single application are mapped onto some (smaller or equal) number of KLTs. The programmer may 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4.12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4.13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existing Windows thread is in one of six states ( Figure 4.11 ):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ready thread may be scheduled for execution. The Kernel dispatcher</a:t>
            </a:r>
          </a:p>
          <a:p>
            <a:r>
              <a:rPr lang="en-US" sz="1200" kern="1200" baseline="0" dirty="0" smtClean="0">
                <a:solidFill>
                  <a:schemeClr val="tx1"/>
                </a:solidFill>
                <a:latin typeface="+mn-lt"/>
                <a:ea typeface="+mn-ea"/>
                <a:cs typeface="+mn-cs"/>
              </a:rPr>
              <a:t>keeps track of all ready threads and schedules them in priority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Standby: A standby thread has been selected to run next on a particular processor.</a:t>
            </a:r>
          </a:p>
          <a:p>
            <a:r>
              <a:rPr lang="en-US" sz="1200" kern="1200" baseline="0" dirty="0" smtClean="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Once the Kernel dispatcher performs a thread switch, the standby</a:t>
            </a:r>
          </a:p>
          <a:p>
            <a:r>
              <a:rPr lang="en-US" sz="1200" kern="1200" baseline="0" dirty="0" smtClean="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Waiting: A thread enters the Waiting state when (1) it is blocked on an event</a:t>
            </a:r>
          </a:p>
          <a:p>
            <a:r>
              <a:rPr lang="en-US" sz="1200" kern="1200" baseline="0" dirty="0" smtClean="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smtClean="0">
                <a:solidFill>
                  <a:schemeClr val="tx1"/>
                </a:solidFill>
                <a:latin typeface="+mn-lt"/>
                <a:ea typeface="+mn-ea"/>
                <a:cs typeface="+mn-cs"/>
              </a:rPr>
              <a:t>condition is satisfied, the thread moves to the Ready state if all of its resources are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Transition: A thread enters this state after waiting if it is ready to run but the</a:t>
            </a:r>
          </a:p>
          <a:p>
            <a:r>
              <a:rPr lang="en-US" sz="1200" kern="1200" baseline="0" dirty="0" smtClean="0">
                <a:solidFill>
                  <a:schemeClr val="tx1"/>
                </a:solidFill>
                <a:latin typeface="+mn-lt"/>
                <a:ea typeface="+mn-ea"/>
                <a:cs typeface="+mn-cs"/>
              </a:rPr>
              <a:t>resources are not available. For example, the thread’s stack may be paged out of memory. When the resources are available, the thread goes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Terminated: A thread can be terminated by itself, by another thread, or when</a:t>
            </a:r>
          </a:p>
          <a:p>
            <a:r>
              <a:rPr lang="en-US" sz="1200" kern="1200" baseline="0" dirty="0" smtClean="0">
                <a:solidFill>
                  <a:schemeClr val="tx1"/>
                </a:solidFill>
                <a:latin typeface="+mn-lt"/>
                <a:ea typeface="+mn-ea"/>
                <a:cs typeface="+mn-cs"/>
              </a:rPr>
              <a:t>its parent process terminates. Once housekeeping chores are completed, the thread is removed from the system, or it may be retained by the Executive  for future re-initialization.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virtual address space that holds the process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execution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per-thread static storage for local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[LETW88] gives four examples of the uses of threads in a single-user multiprocessing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Foreground and background work: For example, in a spreadsheet program,</a:t>
            </a:r>
          </a:p>
          <a:p>
            <a:r>
              <a:rPr lang="en-US" sz="120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processing: Asynchronous elements in the program can be</a:t>
            </a:r>
          </a:p>
          <a:p>
            <a:r>
              <a:rPr lang="en-US" sz="120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Speed of execution: A multithreaded process can compute one batch of data</a:t>
            </a:r>
          </a:p>
          <a:p>
            <a:r>
              <a:rPr lang="en-US" sz="120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Modular program structure: </a:t>
            </a:r>
            <a:r>
              <a:rPr lang="en-US" sz="1200" b="0" kern="1200" baseline="0" dirty="0" smtClean="0">
                <a:solidFill>
                  <a:schemeClr val="tx1"/>
                </a:solidFill>
                <a:latin typeface="+mn-lt"/>
                <a:ea typeface="+mn-ea"/>
                <a:cs typeface="+mn-cs"/>
              </a:rPr>
              <a:t>Programs that involve a variety of activities or a</a:t>
            </a:r>
          </a:p>
          <a:p>
            <a:r>
              <a:rPr lang="en-US" sz="120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As with processes, the key states for a thread are Running, Ready, </a:t>
            </a:r>
            <a:r>
              <a:rPr lang="en-US" sz="1200" i="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t>
            </a:r>
          </a:p>
          <a:p>
            <a:r>
              <a:rPr lang="en-US" sz="1200" kern="1200" baseline="0" dirty="0" smtClean="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6850" name="Group 2"/>
          <p:cNvGrpSpPr>
            <a:grpSpLocks/>
          </p:cNvGrpSpPr>
          <p:nvPr/>
        </p:nvGrpSpPr>
        <p:grpSpPr bwMode="auto">
          <a:xfrm>
            <a:off x="0" y="2438400"/>
            <a:ext cx="9009063" cy="1052513"/>
            <a:chOff x="0" y="1536"/>
            <a:chExt cx="5675" cy="663"/>
          </a:xfrm>
        </p:grpSpPr>
        <p:grpSp>
          <p:nvGrpSpPr>
            <p:cNvPr id="206851" name="Group 3"/>
            <p:cNvGrpSpPr>
              <a:grpSpLocks/>
            </p:cNvGrpSpPr>
            <p:nvPr/>
          </p:nvGrpSpPr>
          <p:grpSpPr bwMode="auto">
            <a:xfrm>
              <a:off x="183" y="1604"/>
              <a:ext cx="448" cy="299"/>
              <a:chOff x="720" y="336"/>
              <a:chExt cx="624" cy="432"/>
            </a:xfrm>
          </p:grpSpPr>
          <p:sp>
            <p:nvSpPr>
              <p:cNvPr id="20685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grpSp>
        <p:grpSp>
          <p:nvGrpSpPr>
            <p:cNvPr id="206854" name="Group 6"/>
            <p:cNvGrpSpPr>
              <a:grpSpLocks/>
            </p:cNvGrpSpPr>
            <p:nvPr/>
          </p:nvGrpSpPr>
          <p:grpSpPr bwMode="auto">
            <a:xfrm>
              <a:off x="261" y="1870"/>
              <a:ext cx="465" cy="299"/>
              <a:chOff x="912" y="2640"/>
              <a:chExt cx="672" cy="432"/>
            </a:xfrm>
          </p:grpSpPr>
          <p:sp>
            <p:nvSpPr>
              <p:cNvPr id="20685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grpSp>
        <p:sp>
          <p:nvSpPr>
            <p:cNvPr id="20685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grpSp>
      <p:sp>
        <p:nvSpPr>
          <p:cNvPr id="206860"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068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068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068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solidFill>
                <a:srgbClr val="1C1C1C"/>
              </a:solidFill>
            </a:endParaRPr>
          </a:p>
        </p:txBody>
      </p:sp>
      <p:sp>
        <p:nvSpPr>
          <p:cNvPr id="2068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C49214E-F3AF-40D9-8AF8-0633D359D8D5}"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397391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D56674F-D7DE-4049-9477-98A380B5531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3922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421465-9AE2-4E7F-8F0E-76360DE95B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1093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3A04ED-C936-44E4-955C-27DB479B365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2512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1DAE50-A339-4537-8B1D-45F6E64624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67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4AC9C38-C81A-4EDE-AF40-734606EDB3B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3613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1B6350C-9AD7-4446-8802-68B32089A4E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9760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D9D25E6-B28C-43C6-A90E-DC3888501EC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9138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830CA78A-914B-494E-B0E0-22F00901E6B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0415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6AC9594-65EE-4A05-99DA-763F623437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1065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F9D6F3D-C2EA-4577-9243-CA5E4E2AC91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6917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8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a:solidFill>
                <a:srgbClr val="000000"/>
              </a:solidFill>
            </a:endParaRPr>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endParaRPr lang="en-US" altLang="en-US">
              <a:solidFill>
                <a:srgbClr val="000000"/>
              </a:solidFill>
            </a:endParaRPr>
          </a:p>
        </p:txBody>
      </p:sp>
      <p:sp>
        <p:nvSpPr>
          <p:cNvPr id="2058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EEF9D01D-DB10-42C7-AD88-82BBCE18D203}" type="slidenum">
              <a:rPr lang="en-US" altLang="en-US">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95832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linfo.org/flavors.html" TargetMode="External"/><Relationship Id="rId2" Type="http://schemas.openxmlformats.org/officeDocument/2006/relationships/hyperlink" Target="http://www.unix.org/what_is_unix/history_timelin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20.wmf"/></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open-std.org/jtc1/sc22/wg21/docs/papers/2014/n4296.pdf" TargetMode="External"/><Relationship Id="rId2" Type="http://schemas.openxmlformats.org/officeDocument/2006/relationships/hyperlink" Target="https://isocpp.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qnx.com/developers/docs/6.4.0/neutrino/getting_started/s1_proc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ctrTitle"/>
          </p:nvPr>
        </p:nvSpPr>
        <p:spPr/>
        <p:txBody>
          <a:bodyPr/>
          <a:lstStyle/>
          <a:p>
            <a:r>
              <a:rPr lang="en-US" altLang="en-US"/>
              <a:t>Operating Systems Concepts</a:t>
            </a:r>
          </a:p>
        </p:txBody>
      </p:sp>
      <p:sp>
        <p:nvSpPr>
          <p:cNvPr id="2056" name="Rectangle 8"/>
          <p:cNvSpPr>
            <a:spLocks noGrp="1" noChangeArrowheads="1"/>
          </p:cNvSpPr>
          <p:nvPr>
            <p:ph type="subTitle" idx="1"/>
          </p:nvPr>
        </p:nvSpPr>
        <p:spPr/>
        <p:txBody>
          <a:bodyPr/>
          <a:lstStyle/>
          <a:p>
            <a:pPr eaLnBrk="0" hangingPunct="0">
              <a:buClrTx/>
              <a:buFont typeface="Arial" charset="0"/>
              <a:buNone/>
            </a:pPr>
            <a:r>
              <a:rPr lang="en-US" altLang="en-US" sz="2800" dirty="0" smtClean="0"/>
              <a:t>Threads</a:t>
            </a:r>
            <a:endParaRPr lang="en-US" altLang="en-US" sz="2800" dirty="0"/>
          </a:p>
          <a:p>
            <a:pPr eaLnBrk="0" hangingPunct="0">
              <a:buClrTx/>
              <a:buFont typeface="Arial" charset="0"/>
              <a:buNone/>
            </a:pPr>
            <a:r>
              <a:rPr lang="en-US" altLang="en-US" sz="2800" dirty="0" err="1"/>
              <a:t>Mirela</a:t>
            </a:r>
            <a:r>
              <a:rPr lang="en-US" altLang="en-US" sz="2800" dirty="0"/>
              <a:t> </a:t>
            </a:r>
            <a:r>
              <a:rPr lang="en-US" altLang="en-US" sz="2800" dirty="0" err="1"/>
              <a:t>Gutica</a:t>
            </a:r>
            <a:endParaRPr lang="en-US" altLang="en-US" sz="2800" dirty="0"/>
          </a:p>
          <a:p>
            <a:r>
              <a:rPr lang="en-US" altLang="en-US" sz="2800" dirty="0" smtClean="0"/>
              <a:t>BCIT</a:t>
            </a:r>
          </a:p>
          <a:p>
            <a:r>
              <a:rPr lang="en-US" altLang="en-US" sz="2800" dirty="0"/>
              <a:t>Based on: </a:t>
            </a:r>
            <a:r>
              <a:rPr lang="en-US" sz="2800" dirty="0"/>
              <a:t>Eighth Edition</a:t>
            </a:r>
            <a:br>
              <a:rPr lang="en-US" sz="2800" dirty="0"/>
            </a:br>
            <a:r>
              <a:rPr lang="en-US" sz="2800" dirty="0"/>
              <a:t>By William Stallings</a:t>
            </a:r>
          </a:p>
          <a:p>
            <a:endParaRPr lang="en-US" altLang="en-US" dirty="0"/>
          </a:p>
          <a:p>
            <a:endParaRPr lang="en-US" altLang="en-US" dirty="0"/>
          </a:p>
        </p:txBody>
      </p:sp>
    </p:spTree>
    <p:extLst>
      <p:ext uri="{BB962C8B-B14F-4D97-AF65-F5344CB8AC3E}">
        <p14:creationId xmlns:p14="http://schemas.microsoft.com/office/powerpoint/2010/main" val="2018315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Thread Definition</a:t>
            </a:r>
          </a:p>
        </p:txBody>
      </p:sp>
      <p:sp>
        <p:nvSpPr>
          <p:cNvPr id="187395" name="Rectangle 3"/>
          <p:cNvSpPr>
            <a:spLocks noGrp="1" noChangeArrowheads="1"/>
          </p:cNvSpPr>
          <p:nvPr>
            <p:ph type="body" idx="1"/>
          </p:nvPr>
        </p:nvSpPr>
        <p:spPr/>
        <p:txBody>
          <a:bodyPr/>
          <a:lstStyle/>
          <a:p>
            <a:pPr>
              <a:lnSpc>
                <a:spcPct val="90000"/>
              </a:lnSpc>
            </a:pPr>
            <a:r>
              <a:rPr lang="en-US" altLang="en-US" dirty="0"/>
              <a:t>A </a:t>
            </a:r>
            <a:r>
              <a:rPr lang="en-US" altLang="en-US" b="1" dirty="0"/>
              <a:t>thread</a:t>
            </a:r>
            <a:r>
              <a:rPr lang="en-US" altLang="en-US" dirty="0"/>
              <a:t> is a </a:t>
            </a:r>
            <a:r>
              <a:rPr lang="en-US" altLang="en-US" b="1" dirty="0"/>
              <a:t>part of the execution of a process</a:t>
            </a:r>
            <a:r>
              <a:rPr lang="en-US" altLang="en-US" dirty="0"/>
              <a:t> recognized as an </a:t>
            </a:r>
            <a:r>
              <a:rPr lang="en-US" altLang="en-US" b="1" dirty="0"/>
              <a:t>entity</a:t>
            </a:r>
            <a:r>
              <a:rPr lang="en-US" altLang="en-US" dirty="0"/>
              <a:t> by </a:t>
            </a:r>
            <a:r>
              <a:rPr lang="en-US" altLang="en-US" b="1" dirty="0"/>
              <a:t>OS</a:t>
            </a:r>
            <a:r>
              <a:rPr lang="en-US" altLang="en-US" dirty="0"/>
              <a:t> or by the </a:t>
            </a:r>
            <a:r>
              <a:rPr lang="en-US" altLang="en-US" b="1" dirty="0"/>
              <a:t>tread </a:t>
            </a:r>
            <a:r>
              <a:rPr lang="en-US" altLang="en-US" b="1" dirty="0" smtClean="0"/>
              <a:t>library</a:t>
            </a:r>
            <a:endParaRPr lang="en-US" altLang="en-US" b="1" dirty="0"/>
          </a:p>
          <a:p>
            <a:pPr>
              <a:lnSpc>
                <a:spcPct val="90000"/>
              </a:lnSpc>
            </a:pPr>
            <a:r>
              <a:rPr lang="en-US" altLang="en-US" dirty="0"/>
              <a:t>A thread shares many attributes of a </a:t>
            </a:r>
            <a:r>
              <a:rPr lang="en-US" altLang="en-US" dirty="0" smtClean="0"/>
              <a:t>process</a:t>
            </a:r>
            <a:endParaRPr lang="en-US" altLang="en-US" dirty="0"/>
          </a:p>
          <a:p>
            <a:pPr>
              <a:lnSpc>
                <a:spcPct val="90000"/>
              </a:lnSpc>
            </a:pPr>
            <a:r>
              <a:rPr lang="en-US" altLang="en-US" dirty="0"/>
              <a:t>A thread is called a lightweight process (LWP</a:t>
            </a:r>
            <a:r>
              <a:rPr lang="en-US" altLang="en-US" dirty="0" smtClean="0"/>
              <a:t>)</a:t>
            </a:r>
            <a:endParaRPr lang="en-US" altLang="en-US" dirty="0"/>
          </a:p>
          <a:p>
            <a:pPr>
              <a:lnSpc>
                <a:spcPct val="90000"/>
              </a:lnSpc>
            </a:pPr>
            <a:r>
              <a:rPr lang="en-US" altLang="en-US" dirty="0"/>
              <a:t>A process is called a heavyweight process (HWP</a:t>
            </a:r>
            <a:r>
              <a:rPr lang="en-US" altLang="en-US" dirty="0" smtClean="0"/>
              <a:t>)</a:t>
            </a:r>
            <a:endParaRPr lang="en-US" altLang="en-US" dirty="0"/>
          </a:p>
        </p:txBody>
      </p:sp>
    </p:spTree>
    <p:extLst>
      <p:ext uri="{BB962C8B-B14F-4D97-AF65-F5344CB8AC3E}">
        <p14:creationId xmlns:p14="http://schemas.microsoft.com/office/powerpoint/2010/main" val="3328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smtClean="0">
                <a:solidFill>
                  <a:schemeClr val="accent1">
                    <a:lumMod val="50000"/>
                  </a:schemeClr>
                </a:solidFill>
              </a:rPr>
              <a:t>One or More Threads </a:t>
            </a:r>
            <a:br>
              <a:rPr lang="en-US" b="1" dirty="0" smtClean="0">
                <a:solidFill>
                  <a:schemeClr val="accent1">
                    <a:lumMod val="50000"/>
                  </a:schemeClr>
                </a:solidFill>
              </a:rPr>
            </a:br>
            <a:r>
              <a:rPr lang="en-US" b="1" dirty="0" smtClean="0">
                <a:solidFill>
                  <a:schemeClr val="accent1">
                    <a:lumMod val="50000"/>
                  </a:schemeClr>
                </a:solidFill>
              </a:rPr>
              <a:t>in a Process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09900003"/>
              </p:ext>
            </p:extLst>
          </p:nvPr>
        </p:nvGraphicFramePr>
        <p:xfrm>
          <a:off x="762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391400" y="2286000"/>
            <a:ext cx="1307839" cy="1231900"/>
          </a:xfrm>
          <a:prstGeom prst="rect">
            <a:avLst/>
          </a:prstGeom>
        </p:spPr>
      </p:pic>
    </p:spTree>
    <p:extLst>
      <p:ext uri="{BB962C8B-B14F-4D97-AF65-F5344CB8AC3E}">
        <p14:creationId xmlns:p14="http://schemas.microsoft.com/office/powerpoint/2010/main" val="280985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15280" y="726194"/>
            <a:ext cx="8520328" cy="5710417"/>
          </a:xfrm>
          <a:prstGeom prst="rect">
            <a:avLst/>
          </a:prstGeom>
        </p:spPr>
      </p:pic>
    </p:spTree>
    <p:extLst>
      <p:ext uri="{BB962C8B-B14F-4D97-AF65-F5344CB8AC3E}">
        <p14:creationId xmlns:p14="http://schemas.microsoft.com/office/powerpoint/2010/main" val="2153321578"/>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lstStyle/>
          <a:p>
            <a:pPr algn="ctr"/>
            <a:r>
              <a:rPr lang="en-US" sz="6000" dirty="0" smtClean="0">
                <a:solidFill>
                  <a:schemeClr val="tx1"/>
                </a:solidFill>
              </a:rPr>
              <a:t>Benefits of Threads</a:t>
            </a:r>
            <a:endParaRPr lang="en-US" sz="6000" dirty="0">
              <a:solidFill>
                <a:schemeClr val="tx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920690015"/>
              </p:ext>
            </p:extLst>
          </p:nvPr>
        </p:nvGraphicFramePr>
        <p:xfrm>
          <a:off x="457200" y="15240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309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93037" cy="1462087"/>
          </a:xfrm>
        </p:spPr>
        <p:txBody>
          <a:bodyPr/>
          <a:lstStyle/>
          <a:p>
            <a:r>
              <a:rPr lang="en-CA" sz="4000" b="1" dirty="0">
                <a:solidFill>
                  <a:schemeClr val="accent1">
                    <a:lumMod val="50000"/>
                  </a:schemeClr>
                </a:solidFill>
              </a:rPr>
              <a:t>Threads in the Same Process Share the Address Space</a:t>
            </a:r>
          </a:p>
        </p:txBody>
      </p:sp>
      <p:sp>
        <p:nvSpPr>
          <p:cNvPr id="3" name="Content Placeholder 2"/>
          <p:cNvSpPr>
            <a:spLocks noGrp="1"/>
          </p:cNvSpPr>
          <p:nvPr>
            <p:ph idx="1"/>
          </p:nvPr>
        </p:nvSpPr>
        <p:spPr/>
        <p:txBody>
          <a:bodyPr/>
          <a:lstStyle/>
          <a:p>
            <a:r>
              <a:rPr lang="en-CA" dirty="0" smtClean="0"/>
              <a:t>Very important:</a:t>
            </a:r>
          </a:p>
          <a:p>
            <a:r>
              <a:rPr lang="en-US" kern="1200" dirty="0" smtClean="0"/>
              <a:t>Threads </a:t>
            </a:r>
            <a:r>
              <a:rPr lang="en-US" kern="1200" dirty="0"/>
              <a:t>within the same process share memory and </a:t>
            </a:r>
            <a:r>
              <a:rPr lang="en-US" kern="1200" dirty="0" smtClean="0"/>
              <a:t>files; therefore </a:t>
            </a:r>
            <a:r>
              <a:rPr lang="en-US" kern="1200" dirty="0"/>
              <a:t>they can communicate with each other without invoking the </a:t>
            </a:r>
            <a:r>
              <a:rPr lang="en-US" kern="1200" dirty="0" smtClean="0"/>
              <a:t>kernel!</a:t>
            </a:r>
          </a:p>
          <a:p>
            <a:r>
              <a:rPr lang="en-US" kern="1200" dirty="0" smtClean="0"/>
              <a:t>Why is this important?</a:t>
            </a:r>
          </a:p>
          <a:p>
            <a:pPr marL="0" indent="0">
              <a:buNone/>
            </a:pPr>
            <a:endParaRPr lang="en-US" kern="1200" dirty="0"/>
          </a:p>
          <a:p>
            <a:endParaRPr lang="en-CA" dirty="0"/>
          </a:p>
        </p:txBody>
      </p:sp>
    </p:spTree>
    <p:extLst>
      <p:ext uri="{BB962C8B-B14F-4D97-AF65-F5344CB8AC3E}">
        <p14:creationId xmlns:p14="http://schemas.microsoft.com/office/powerpoint/2010/main" val="19929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Thread  versus Process</a:t>
            </a:r>
          </a:p>
        </p:txBody>
      </p:sp>
      <p:sp>
        <p:nvSpPr>
          <p:cNvPr id="188419" name="Rectangle 3"/>
          <p:cNvSpPr>
            <a:spLocks noGrp="1" noChangeArrowheads="1"/>
          </p:cNvSpPr>
          <p:nvPr>
            <p:ph type="body" idx="1"/>
          </p:nvPr>
        </p:nvSpPr>
        <p:spPr/>
        <p:txBody>
          <a:bodyPr/>
          <a:lstStyle/>
          <a:p>
            <a:r>
              <a:rPr lang="en-US" altLang="en-US" dirty="0"/>
              <a:t>Threads belong to a process.</a:t>
            </a:r>
          </a:p>
          <a:p>
            <a:r>
              <a:rPr lang="en-US" altLang="en-US" dirty="0"/>
              <a:t>Threads posses a subset of the resources contained in the process.</a:t>
            </a:r>
          </a:p>
          <a:p>
            <a:r>
              <a:rPr lang="en-US" altLang="en-US" dirty="0"/>
              <a:t>Threads share the address space of the process they belong.</a:t>
            </a:r>
          </a:p>
          <a:p>
            <a:r>
              <a:rPr lang="en-US" altLang="en-US" dirty="0"/>
              <a:t>Processes don’t share address space.</a:t>
            </a:r>
          </a:p>
        </p:txBody>
      </p:sp>
    </p:spTree>
    <p:extLst>
      <p:ext uri="{BB962C8B-B14F-4D97-AF65-F5344CB8AC3E}">
        <p14:creationId xmlns:p14="http://schemas.microsoft.com/office/powerpoint/2010/main" val="401534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a:t>Thread Implementation</a:t>
            </a:r>
          </a:p>
        </p:txBody>
      </p:sp>
      <p:sp>
        <p:nvSpPr>
          <p:cNvPr id="189443" name="Rectangle 3"/>
          <p:cNvSpPr>
            <a:spLocks noGrp="1" noChangeArrowheads="1"/>
          </p:cNvSpPr>
          <p:nvPr>
            <p:ph type="body" idx="1"/>
          </p:nvPr>
        </p:nvSpPr>
        <p:spPr/>
        <p:txBody>
          <a:bodyPr/>
          <a:lstStyle/>
          <a:p>
            <a:pPr>
              <a:lnSpc>
                <a:spcPct val="80000"/>
              </a:lnSpc>
            </a:pPr>
            <a:r>
              <a:rPr lang="en-US" altLang="en-US" sz="2800" dirty="0"/>
              <a:t>Thread implementation is OS specific and or/ library specific.</a:t>
            </a:r>
          </a:p>
          <a:p>
            <a:pPr lvl="1">
              <a:lnSpc>
                <a:spcPct val="80000"/>
              </a:lnSpc>
            </a:pPr>
            <a:r>
              <a:rPr lang="en-US" altLang="en-US" sz="2400" dirty="0" smtClean="0"/>
              <a:t>C-threads </a:t>
            </a:r>
            <a:r>
              <a:rPr lang="en-US" altLang="en-US" sz="2400" dirty="0"/>
              <a:t>created by a thread library in the Mach microkernel – supported by Solaris and Windows </a:t>
            </a:r>
            <a:r>
              <a:rPr lang="en-US" altLang="en-US" sz="2400" dirty="0" smtClean="0"/>
              <a:t>NT</a:t>
            </a:r>
          </a:p>
          <a:p>
            <a:pPr lvl="1">
              <a:lnSpc>
                <a:spcPct val="80000"/>
              </a:lnSpc>
            </a:pPr>
            <a:r>
              <a:rPr lang="en-US" altLang="en-US" sz="2400" dirty="0"/>
              <a:t>Win32 Threads for Win32</a:t>
            </a:r>
          </a:p>
          <a:p>
            <a:pPr lvl="1">
              <a:lnSpc>
                <a:spcPct val="80000"/>
              </a:lnSpc>
            </a:pPr>
            <a:r>
              <a:rPr lang="en-US" altLang="en-US" sz="2400" dirty="0" smtClean="0"/>
              <a:t>P-threads </a:t>
            </a:r>
            <a:r>
              <a:rPr lang="en-US" altLang="en-US" sz="2400" dirty="0"/>
              <a:t>provided by POSIX (Portable Operating System Interface for Computing Environments </a:t>
            </a:r>
            <a:endParaRPr lang="en-US" altLang="en-US" sz="2400" dirty="0" smtClean="0"/>
          </a:p>
          <a:p>
            <a:pPr lvl="2">
              <a:lnSpc>
                <a:spcPct val="80000"/>
              </a:lnSpc>
            </a:pPr>
            <a:r>
              <a:rPr lang="en-US" altLang="en-US" sz="2000" dirty="0" smtClean="0"/>
              <a:t>set </a:t>
            </a:r>
            <a:r>
              <a:rPr lang="en-US" altLang="en-US" sz="2000" dirty="0"/>
              <a:t>of standards for OS published by IEEE based on UNIX System V ) allow multithread applications to be portable across multiple operating systems platforms (Solaris, Linux, </a:t>
            </a:r>
            <a:r>
              <a:rPr lang="en-US" altLang="en-US" sz="2000" dirty="0" smtClean="0"/>
              <a:t>Windows).</a:t>
            </a:r>
            <a:endParaRPr lang="en-US" altLang="en-US" sz="2000" dirty="0"/>
          </a:p>
          <a:p>
            <a:pPr lvl="1">
              <a:lnSpc>
                <a:spcPct val="80000"/>
              </a:lnSpc>
            </a:pPr>
            <a:endParaRPr lang="en-US" altLang="en-US" sz="2400" dirty="0"/>
          </a:p>
        </p:txBody>
      </p:sp>
    </p:spTree>
    <p:extLst>
      <p:ext uri="{BB962C8B-B14F-4D97-AF65-F5344CB8AC3E}">
        <p14:creationId xmlns:p14="http://schemas.microsoft.com/office/powerpoint/2010/main" val="4301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a:solidFill>
                  <a:schemeClr val="accent1">
                    <a:lumMod val="50000"/>
                  </a:schemeClr>
                </a:solidFill>
              </a:rPr>
              <a:t>OS with Thread Scheduling</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2866157629"/>
              </p:ext>
            </p:extLst>
          </p:nvPr>
        </p:nvGraphicFramePr>
        <p:xfrm>
          <a:off x="0" y="20574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12530"/>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smtClean="0">
                <a:solidFill>
                  <a:schemeClr val="tx1">
                    <a:lumMod val="85000"/>
                    <a:lumOff val="15000"/>
                  </a:schemeClr>
                </a:solidFill>
                <a:latin typeface="+mn-lt"/>
              </a:rPr>
              <a:t> </a:t>
            </a:r>
            <a:r>
              <a:rPr lang="en-US" sz="2400" dirty="0" smtClean="0">
                <a:solidFill>
                  <a:schemeClr val="tx1">
                    <a:lumMod val="85000"/>
                    <a:lumOff val="15000"/>
                  </a:schemeClr>
                </a:solidFill>
                <a:latin typeface="+mn-lt"/>
              </a:rPr>
              <a:t>In an OS that supports threads, scheduling and dispatching is done on a thread basis</a:t>
            </a:r>
          </a:p>
        </p:txBody>
      </p:sp>
      <p:sp>
        <p:nvSpPr>
          <p:cNvPr id="6" name="TextBox 5"/>
          <p:cNvSpPr txBox="1"/>
          <p:nvPr/>
        </p:nvSpPr>
        <p:spPr>
          <a:xfrm>
            <a:off x="685800" y="4293096"/>
            <a:ext cx="7620000" cy="2457596"/>
          </a:xfrm>
          <a:prstGeom prst="rect">
            <a:avLst/>
          </a:prstGeom>
          <a:noFill/>
        </p:spPr>
        <p:txBody>
          <a:bodyPr wrap="square" rtlCol="0">
            <a:spAutoFit/>
          </a:bodyPr>
          <a:lstStyle/>
          <a:p>
            <a:pPr lvl="1" defTabSz="266700">
              <a:lnSpc>
                <a:spcPct val="90000"/>
              </a:lnSpc>
              <a:spcAft>
                <a:spcPct val="35000"/>
              </a:spcAft>
              <a:buClr>
                <a:schemeClr val="accent1"/>
              </a:buClr>
              <a:buSzPct val="100000"/>
              <a:buFont typeface="Wingdings" charset="2"/>
              <a:buChar char="§"/>
            </a:pPr>
            <a:r>
              <a:rPr lang="en-US" sz="2400" dirty="0" smtClean="0">
                <a:solidFill>
                  <a:schemeClr val="tx1">
                    <a:lumMod val="85000"/>
                    <a:lumOff val="15000"/>
                  </a:schemeClr>
                </a:solidFill>
                <a:latin typeface="+mn-lt"/>
              </a:rPr>
              <a:t>suspending a process involves suspending all      	 threads of the process </a:t>
            </a:r>
          </a:p>
          <a:p>
            <a:pPr lvl="1" defTabSz="266700">
              <a:lnSpc>
                <a:spcPct val="90000"/>
              </a:lnSpc>
              <a:spcAft>
                <a:spcPct val="35000"/>
              </a:spcAft>
              <a:buClr>
                <a:schemeClr val="accent1"/>
              </a:buClr>
              <a:buSzPct val="100000"/>
              <a:buFont typeface="Wingdings" charset="2"/>
              <a:buChar char="§"/>
            </a:pPr>
            <a:r>
              <a:rPr lang="en-US" sz="2400" dirty="0" smtClean="0">
                <a:solidFill>
                  <a:schemeClr val="tx1">
                    <a:lumMod val="85000"/>
                    <a:lumOff val="15000"/>
                  </a:schemeClr>
                </a:solidFill>
                <a:latin typeface="+mn-lt"/>
              </a:rPr>
              <a:t>termination of a process terminates all         		 	 threads within the process</a:t>
            </a:r>
          </a:p>
          <a:p>
            <a:pPr defTabSz="266700">
              <a:lnSpc>
                <a:spcPct val="90000"/>
              </a:lnSpc>
              <a:spcAft>
                <a:spcPct val="35000"/>
              </a:spcAft>
              <a:buClr>
                <a:schemeClr val="accent1"/>
              </a:buClr>
              <a:buSzPct val="100000"/>
              <a:buFont typeface="Wingdings" charset="2"/>
              <a:buChar char="§"/>
            </a:pPr>
            <a:r>
              <a:rPr lang="en-US" sz="2600" dirty="0">
                <a:solidFill>
                  <a:schemeClr val="tx1">
                    <a:lumMod val="85000"/>
                    <a:lumOff val="15000"/>
                  </a:schemeClr>
                </a:solidFill>
              </a:rPr>
              <a:t>E</a:t>
            </a:r>
            <a:r>
              <a:rPr lang="en-US" sz="2600" dirty="0" smtClean="0">
                <a:solidFill>
                  <a:schemeClr val="tx1">
                    <a:lumMod val="85000"/>
                    <a:lumOff val="15000"/>
                  </a:schemeClr>
                </a:solidFill>
              </a:rPr>
              <a:t>xample: Windows</a:t>
            </a:r>
            <a:endParaRPr lang="en-US" sz="2600" dirty="0" smtClean="0">
              <a:solidFill>
                <a:schemeClr val="tx1">
                  <a:lumMod val="85000"/>
                  <a:lumOff val="15000"/>
                </a:schemeClr>
              </a:solidFill>
              <a:latin typeface="+mn-lt"/>
            </a:endParaRPr>
          </a:p>
          <a:p>
            <a:endParaRPr lang="en-US" dirty="0"/>
          </a:p>
        </p:txBody>
      </p:sp>
      <p:pic>
        <p:nvPicPr>
          <p:cNvPr id="9" name="Picture 8"/>
          <p:cNvPicPr>
            <a:picLocks noChangeAspect="1"/>
          </p:cNvPicPr>
          <p:nvPr/>
        </p:nvPicPr>
        <p:blipFill>
          <a:blip r:embed="rId8"/>
          <a:stretch>
            <a:fillRect/>
          </a:stretch>
        </p:blipFill>
        <p:spPr>
          <a:xfrm>
            <a:off x="7239000" y="4876800"/>
            <a:ext cx="1600200" cy="1752600"/>
          </a:xfrm>
          <a:prstGeom prst="rect">
            <a:avLst/>
          </a:prstGeom>
        </p:spPr>
      </p:pic>
    </p:spTree>
    <p:extLst>
      <p:ext uri="{BB962C8B-B14F-4D97-AF65-F5344CB8AC3E}">
        <p14:creationId xmlns:p14="http://schemas.microsoft.com/office/powerpoint/2010/main" val="62515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b="1" dirty="0" smtClean="0">
                <a:solidFill>
                  <a:schemeClr val="accent1">
                    <a:lumMod val="50000"/>
                  </a:schemeClr>
                </a:solidFill>
              </a:rPr>
              <a:t> When Threads are Used</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658904" y="2286000"/>
            <a:ext cx="8027896" cy="4343400"/>
          </a:xfrm>
        </p:spPr>
        <p:txBody>
          <a:bodyPr/>
          <a:lstStyle/>
          <a:p>
            <a:r>
              <a:rPr lang="en-US" sz="3600" dirty="0" smtClean="0"/>
              <a:t>Foreground and background work</a:t>
            </a:r>
          </a:p>
          <a:p>
            <a:r>
              <a:rPr lang="en-US" sz="3600" dirty="0" smtClean="0"/>
              <a:t>Asynchronous processing</a:t>
            </a:r>
          </a:p>
          <a:p>
            <a:r>
              <a:rPr lang="en-US" sz="3600" dirty="0" smtClean="0"/>
              <a:t>Speed of execution (depends on the OS and situation)</a:t>
            </a:r>
          </a:p>
          <a:p>
            <a:r>
              <a:rPr lang="en-US" sz="3600" dirty="0" smtClean="0"/>
              <a:t>Modular program structure</a:t>
            </a:r>
          </a:p>
          <a:p>
            <a:endParaRPr lang="en-US" dirty="0"/>
          </a:p>
        </p:txBody>
      </p:sp>
      <p:pic>
        <p:nvPicPr>
          <p:cNvPr id="6" name="Picture 5"/>
          <p:cNvPicPr>
            <a:picLocks noChangeAspect="1"/>
          </p:cNvPicPr>
          <p:nvPr/>
        </p:nvPicPr>
        <p:blipFill>
          <a:blip r:embed="rId3"/>
          <a:stretch>
            <a:fillRect/>
          </a:stretch>
        </p:blipFill>
        <p:spPr>
          <a:xfrm>
            <a:off x="6516216" y="4437112"/>
            <a:ext cx="2281604" cy="1905000"/>
          </a:xfrm>
          <a:prstGeom prst="rect">
            <a:avLst/>
          </a:prstGeom>
        </p:spPr>
      </p:pic>
    </p:spTree>
    <p:extLst>
      <p:ext uri="{BB962C8B-B14F-4D97-AF65-F5344CB8AC3E}">
        <p14:creationId xmlns:p14="http://schemas.microsoft.com/office/powerpoint/2010/main" val="133773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b="1" dirty="0">
                <a:solidFill>
                  <a:schemeClr val="accent1">
                    <a:lumMod val="50000"/>
                  </a:schemeClr>
                </a:solidFill>
              </a:rPr>
              <a:t>When Threads are </a:t>
            </a:r>
            <a:r>
              <a:rPr lang="en-US" sz="4000" b="1" dirty="0" smtClean="0">
                <a:solidFill>
                  <a:schemeClr val="accent1">
                    <a:lumMod val="50000"/>
                  </a:schemeClr>
                </a:solidFill>
              </a:rPr>
              <a:t>Used (2)</a:t>
            </a:r>
            <a:endParaRPr lang="en-US" altLang="en-US" sz="4000" dirty="0"/>
          </a:p>
        </p:txBody>
      </p:sp>
      <p:sp>
        <p:nvSpPr>
          <p:cNvPr id="141315" name="Rectangle 3"/>
          <p:cNvSpPr>
            <a:spLocks noGrp="1" noChangeArrowheads="1"/>
          </p:cNvSpPr>
          <p:nvPr>
            <p:ph type="body" idx="1"/>
          </p:nvPr>
        </p:nvSpPr>
        <p:spPr/>
        <p:txBody>
          <a:bodyPr/>
          <a:lstStyle/>
          <a:p>
            <a:r>
              <a:rPr lang="en-US" altLang="en-US" sz="2800" dirty="0"/>
              <a:t>Foreground and background work</a:t>
            </a:r>
          </a:p>
          <a:p>
            <a:pPr lvl="1"/>
            <a:r>
              <a:rPr lang="en-US" altLang="en-US" sz="2400" dirty="0" err="1"/>
              <a:t>Wordprocessors</a:t>
            </a:r>
            <a:endParaRPr lang="en-US" altLang="en-US" sz="2400" dirty="0"/>
          </a:p>
          <a:p>
            <a:pPr lvl="1"/>
            <a:r>
              <a:rPr lang="en-US" altLang="en-US" sz="2400" dirty="0"/>
              <a:t>Web applications</a:t>
            </a:r>
          </a:p>
          <a:p>
            <a:r>
              <a:rPr lang="en-US" altLang="en-US" sz="2800" dirty="0"/>
              <a:t>Asynchronous processing</a:t>
            </a:r>
          </a:p>
          <a:p>
            <a:pPr lvl="1"/>
            <a:r>
              <a:rPr lang="en-US" altLang="en-US" sz="2400" dirty="0" err="1"/>
              <a:t>Wordprocessor</a:t>
            </a:r>
            <a:r>
              <a:rPr lang="en-US" altLang="en-US" sz="2400" dirty="0"/>
              <a:t> – save the document on the disk every “n” seconds</a:t>
            </a:r>
          </a:p>
          <a:p>
            <a:r>
              <a:rPr lang="en-US" altLang="en-US" sz="2800" dirty="0"/>
              <a:t>Speed execution</a:t>
            </a:r>
          </a:p>
          <a:p>
            <a:pPr lvl="1"/>
            <a:r>
              <a:rPr lang="en-US" altLang="en-US" sz="2400" dirty="0"/>
              <a:t>Parallel execution of a process – if one thread is waiting for I/O another thread can execute</a:t>
            </a:r>
          </a:p>
        </p:txBody>
      </p:sp>
    </p:spTree>
    <p:extLst>
      <p:ext uri="{BB962C8B-B14F-4D97-AF65-F5344CB8AC3E}">
        <p14:creationId xmlns:p14="http://schemas.microsoft.com/office/powerpoint/2010/main" val="231908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131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t>Processes </a:t>
            </a:r>
            <a:endParaRPr lang="en-US" altLang="en-US" dirty="0"/>
          </a:p>
        </p:txBody>
      </p:sp>
      <p:sp>
        <p:nvSpPr>
          <p:cNvPr id="20483" name="Rectangle 3"/>
          <p:cNvSpPr>
            <a:spLocks noGrp="1" noChangeArrowheads="1"/>
          </p:cNvSpPr>
          <p:nvPr>
            <p:ph type="body" idx="1"/>
          </p:nvPr>
        </p:nvSpPr>
        <p:spPr/>
        <p:txBody>
          <a:bodyPr/>
          <a:lstStyle/>
          <a:p>
            <a:r>
              <a:rPr lang="en-US" altLang="en-US" sz="2400" dirty="0"/>
              <a:t>So far we discussed a process </a:t>
            </a:r>
            <a:r>
              <a:rPr lang="en-US" altLang="en-US" sz="2400" dirty="0" smtClean="0"/>
              <a:t>with respect to:</a:t>
            </a:r>
            <a:endParaRPr lang="en-US" altLang="en-US" sz="2400" dirty="0"/>
          </a:p>
          <a:p>
            <a:pPr lvl="1"/>
            <a:r>
              <a:rPr lang="en-US" altLang="en-US" sz="2000" dirty="0"/>
              <a:t>Resource </a:t>
            </a:r>
            <a:r>
              <a:rPr lang="en-US" altLang="en-US" sz="2000" dirty="0" smtClean="0"/>
              <a:t>Ownership </a:t>
            </a:r>
            <a:endParaRPr lang="en-US" altLang="en-US" sz="2000" dirty="0"/>
          </a:p>
          <a:p>
            <a:pPr lvl="2"/>
            <a:r>
              <a:rPr lang="en-US" altLang="en-US" sz="1800" dirty="0"/>
              <a:t>OS allocates a virtual address space to hold the process image</a:t>
            </a:r>
          </a:p>
          <a:p>
            <a:pPr lvl="2"/>
            <a:r>
              <a:rPr lang="en-US" altLang="en-US" sz="1800" dirty="0"/>
              <a:t>OS allocates resources to the process (printers, disks, I/O channels, I/O devices, files, etc.)</a:t>
            </a:r>
          </a:p>
          <a:p>
            <a:pPr lvl="1"/>
            <a:r>
              <a:rPr lang="en-US" altLang="en-US" sz="2000" dirty="0" smtClean="0"/>
              <a:t>Scheduling/Execution </a:t>
            </a:r>
            <a:endParaRPr lang="en-US" altLang="en-US" sz="2000" dirty="0"/>
          </a:p>
          <a:p>
            <a:pPr lvl="2"/>
            <a:r>
              <a:rPr lang="en-US" altLang="en-US" sz="1800" dirty="0"/>
              <a:t>The execution follows an execution path that may be interleaved with other processes</a:t>
            </a:r>
          </a:p>
          <a:p>
            <a:r>
              <a:rPr lang="en-US" altLang="en-US" sz="2400" dirty="0"/>
              <a:t>These two characteristics are treated independently by the operating system</a:t>
            </a:r>
          </a:p>
        </p:txBody>
      </p:sp>
    </p:spTree>
    <p:extLst>
      <p:ext uri="{BB962C8B-B14F-4D97-AF65-F5344CB8AC3E}">
        <p14:creationId xmlns:p14="http://schemas.microsoft.com/office/powerpoint/2010/main" val="427703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z="4000" b="1" dirty="0">
                <a:solidFill>
                  <a:schemeClr val="accent1">
                    <a:lumMod val="50000"/>
                  </a:schemeClr>
                </a:solidFill>
              </a:rPr>
              <a:t>When Threads are </a:t>
            </a:r>
            <a:r>
              <a:rPr lang="en-US" sz="4000" b="1" dirty="0" smtClean="0">
                <a:solidFill>
                  <a:schemeClr val="accent1">
                    <a:lumMod val="50000"/>
                  </a:schemeClr>
                </a:solidFill>
              </a:rPr>
              <a:t>Used (3)</a:t>
            </a:r>
            <a:endParaRPr lang="en-US" altLang="en-US" sz="4000" dirty="0"/>
          </a:p>
        </p:txBody>
      </p:sp>
      <p:sp>
        <p:nvSpPr>
          <p:cNvPr id="190467" name="Rectangle 3"/>
          <p:cNvSpPr>
            <a:spLocks noGrp="1" noChangeArrowheads="1"/>
          </p:cNvSpPr>
          <p:nvPr>
            <p:ph type="body" idx="1"/>
          </p:nvPr>
        </p:nvSpPr>
        <p:spPr/>
        <p:txBody>
          <a:bodyPr/>
          <a:lstStyle/>
          <a:p>
            <a:r>
              <a:rPr lang="en-US" altLang="en-US" sz="2800" dirty="0"/>
              <a:t>Performance: On a multiprocessor platform they can be scheduled on different </a:t>
            </a:r>
            <a:r>
              <a:rPr lang="en-US" altLang="en-US" sz="2800" dirty="0" smtClean="0"/>
              <a:t>processors</a:t>
            </a:r>
          </a:p>
          <a:p>
            <a:pPr lvl="1"/>
            <a:r>
              <a:rPr lang="en-US" altLang="en-US" sz="2400" dirty="0" smtClean="0"/>
              <a:t>However, sharing memory in this case could be an issue</a:t>
            </a:r>
            <a:endParaRPr lang="en-US" altLang="en-US" sz="2400" dirty="0"/>
          </a:p>
          <a:p>
            <a:r>
              <a:rPr lang="en-US" altLang="en-US" sz="2800" dirty="0"/>
              <a:t>Software Design: provide modularity and support for many modern applications</a:t>
            </a:r>
          </a:p>
          <a:p>
            <a:r>
              <a:rPr lang="en-US" altLang="en-US" sz="2800" dirty="0"/>
              <a:t>Cooperation: Synchronization without the kernel</a:t>
            </a:r>
          </a:p>
          <a:p>
            <a:endParaRPr lang="en-US" altLang="en-US" dirty="0"/>
          </a:p>
          <a:p>
            <a:endParaRPr lang="en-US" altLang="en-US" dirty="0"/>
          </a:p>
        </p:txBody>
      </p:sp>
    </p:spTree>
    <p:extLst>
      <p:ext uri="{BB962C8B-B14F-4D97-AF65-F5344CB8AC3E}">
        <p14:creationId xmlns:p14="http://schemas.microsoft.com/office/powerpoint/2010/main" val="1785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122" y="476672"/>
            <a:ext cx="7824788" cy="1143947"/>
          </a:xfrm>
        </p:spPr>
        <p:txBody>
          <a:bodyPr/>
          <a:lstStyle/>
          <a:p>
            <a:r>
              <a:rPr lang="en-NZ" sz="4000" b="1" dirty="0">
                <a:solidFill>
                  <a:schemeClr val="accent1">
                    <a:lumMod val="50000"/>
                  </a:schemeClr>
                </a:solidFill>
              </a:rPr>
              <a:t>Thread Execution States</a:t>
            </a:r>
            <a:endParaRPr lang="en-US" sz="4000" b="1" dirty="0">
              <a:solidFill>
                <a:schemeClr val="accent1">
                  <a:lumMod val="50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smtClean="0"/>
          </a:p>
          <a:p>
            <a:pPr>
              <a:buNone/>
            </a:pPr>
            <a:r>
              <a:rPr lang="en-US" sz="3200" dirty="0" smtClean="0"/>
              <a:t>The key states for a thread are:</a:t>
            </a:r>
          </a:p>
          <a:p>
            <a:pPr marL="1371600" lvl="3">
              <a:spcBef>
                <a:spcPct val="0"/>
              </a:spcBef>
            </a:pPr>
            <a:endParaRPr lang="en-US" sz="2800" dirty="0" smtClean="0"/>
          </a:p>
          <a:p>
            <a:pPr marL="1371600" lvl="3">
              <a:spcBef>
                <a:spcPct val="0"/>
              </a:spcBef>
            </a:pPr>
            <a:r>
              <a:rPr lang="en-US" sz="2800" dirty="0" smtClean="0"/>
              <a:t>Running</a:t>
            </a:r>
          </a:p>
          <a:p>
            <a:pPr marL="1371600" lvl="3">
              <a:spcBef>
                <a:spcPct val="0"/>
              </a:spcBef>
            </a:pPr>
            <a:r>
              <a:rPr lang="en-US" sz="2800" dirty="0" smtClean="0"/>
              <a:t>Ready</a:t>
            </a:r>
          </a:p>
          <a:p>
            <a:pPr marL="1371600" lvl="3">
              <a:spcBef>
                <a:spcPct val="0"/>
              </a:spcBef>
            </a:pPr>
            <a:r>
              <a:rPr lang="en-US" sz="2800" dirty="0" smtClean="0"/>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130361"/>
          </a:xfrm>
          <a:prstGeom prst="rect">
            <a:avLst/>
          </a:prstGeom>
        </p:spPr>
        <p:txBody>
          <a:bodyPr wrap="square">
            <a:spAutoFit/>
          </a:bodyPr>
          <a:lstStyle/>
          <a:p>
            <a:pPr marL="342900" indent="-342900" eaLnBrk="0" hangingPunct="0">
              <a:spcBef>
                <a:spcPct val="20000"/>
              </a:spcBef>
              <a:buFont typeface="Arial" charset="0"/>
            </a:pPr>
            <a:endParaRPr lang="en-US" sz="3200" dirty="0" smtClean="0">
              <a:latin typeface="+mn-lt"/>
            </a:endParaRPr>
          </a:p>
          <a:p>
            <a:pPr marL="342900" indent="-342900" eaLnBrk="0" hangingPunct="0">
              <a:spcBef>
                <a:spcPct val="20000"/>
              </a:spcBef>
              <a:buFont typeface="Arial" charset="0"/>
            </a:pPr>
            <a:r>
              <a:rPr lang="en-US" sz="3200" dirty="0" smtClean="0">
                <a:latin typeface="+mn-lt"/>
              </a:rPr>
              <a:t>  Thread operations associated with a change in thread state are:</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Finish</a:t>
            </a:r>
          </a:p>
        </p:txBody>
      </p:sp>
    </p:spTree>
    <p:extLst>
      <p:ext uri="{BB962C8B-B14F-4D97-AF65-F5344CB8AC3E}">
        <p14:creationId xmlns:p14="http://schemas.microsoft.com/office/powerpoint/2010/main" val="2941482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smtClean="0">
                <a:solidFill>
                  <a:schemeClr val="tx1"/>
                </a:solidFill>
              </a:rPr>
              <a:t>Types of Threads</a:t>
            </a:r>
            <a:endParaRPr lang="en-NZ" sz="4800" b="1" dirty="0">
              <a:solidFill>
                <a:schemeClr val="tx1"/>
              </a:solidFill>
            </a:endParaRPr>
          </a:p>
        </p:txBody>
      </p:sp>
      <p:graphicFrame>
        <p:nvGraphicFramePr>
          <p:cNvPr id="5" name="Content Placeholder 4"/>
          <p:cNvGraphicFramePr>
            <a:graphicFrameLocks noGrp="1"/>
          </p:cNvGraphicFramePr>
          <p:nvPr>
            <p:ph idx="4294967295"/>
          </p:nvPr>
        </p:nvGraphicFramePr>
        <p:xfrm>
          <a:off x="533400" y="1600200"/>
          <a:ext cx="8153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193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smtClean="0">
                <a:solidFill>
                  <a:schemeClr val="accent5">
                    <a:lumMod val="50000"/>
                  </a:schemeClr>
                </a:solidFill>
              </a:rPr>
              <a:t>User-Level Threads (ULTs)</a:t>
            </a:r>
            <a:endParaRPr lang="en-US" b="1" dirty="0">
              <a:solidFill>
                <a:schemeClr val="accent5">
                  <a:lumMod val="50000"/>
                </a:schemeClr>
              </a:solidFill>
            </a:endParaRPr>
          </a:p>
        </p:txBody>
      </p:sp>
      <p:sp>
        <p:nvSpPr>
          <p:cNvPr id="3" name="Content Placeholder 2"/>
          <p:cNvSpPr>
            <a:spLocks noGrp="1"/>
          </p:cNvSpPr>
          <p:nvPr>
            <p:ph idx="4294967295"/>
          </p:nvPr>
        </p:nvSpPr>
        <p:spPr>
          <a:xfrm>
            <a:off x="609600" y="2209800"/>
            <a:ext cx="3505200" cy="5791200"/>
          </a:xfrm>
        </p:spPr>
        <p:txBody>
          <a:bodyPr/>
          <a:lstStyle/>
          <a:p>
            <a:r>
              <a:rPr lang="en-US" sz="2800" dirty="0" smtClean="0"/>
              <a:t>All thread management is done by the application</a:t>
            </a:r>
          </a:p>
          <a:p>
            <a:r>
              <a:rPr lang="en-US" sz="2800" dirty="0" smtClean="0"/>
              <a:t>The kernel is not aware of the existence of threads</a:t>
            </a:r>
          </a:p>
          <a:p>
            <a:endParaRPr lang="en-US" dirty="0"/>
          </a:p>
        </p:txBody>
      </p:sp>
      <p:pic>
        <p:nvPicPr>
          <p:cNvPr id="5" name="Picture 4" descr="f5.pdf"/>
          <p:cNvPicPr>
            <a:picLocks noChangeAspect="1"/>
          </p:cNvPicPr>
          <p:nvPr/>
        </p:nvPicPr>
        <p:blipFill>
          <a:blip r:embed="rId3"/>
          <a:srcRect l="2727" t="10588" r="65455" b="35294"/>
          <a:stretch>
            <a:fillRect/>
          </a:stretch>
        </p:blipFill>
        <p:spPr>
          <a:xfrm>
            <a:off x="4267200" y="1143000"/>
            <a:ext cx="4191000" cy="5508259"/>
          </a:xfrm>
          <a:prstGeom prst="rect">
            <a:avLst/>
          </a:prstGeom>
        </p:spPr>
      </p:pic>
    </p:spTree>
    <p:extLst>
      <p:ext uri="{BB962C8B-B14F-4D97-AF65-F5344CB8AC3E}">
        <p14:creationId xmlns:p14="http://schemas.microsoft.com/office/powerpoint/2010/main" val="3109812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tretch>
            <a:fillRect/>
          </a:stretch>
        </p:blipFill>
        <p:spPr>
          <a:xfrm>
            <a:off x="533400" y="557645"/>
            <a:ext cx="8153400" cy="6300355"/>
          </a:xfrm>
          <a:prstGeom prst="rect">
            <a:avLst/>
          </a:prstGeom>
        </p:spPr>
      </p:pic>
    </p:spTree>
    <p:extLst>
      <p:ext uri="{BB962C8B-B14F-4D97-AF65-F5344CB8AC3E}">
        <p14:creationId xmlns:p14="http://schemas.microsoft.com/office/powerpoint/2010/main" val="8505847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User-Level Threads</a:t>
            </a:r>
          </a:p>
        </p:txBody>
      </p:sp>
      <p:sp>
        <p:nvSpPr>
          <p:cNvPr id="146435" name="Rectangle 3"/>
          <p:cNvSpPr>
            <a:spLocks noGrp="1" noChangeArrowheads="1"/>
          </p:cNvSpPr>
          <p:nvPr>
            <p:ph type="body" idx="1"/>
          </p:nvPr>
        </p:nvSpPr>
        <p:spPr/>
        <p:txBody>
          <a:bodyPr/>
          <a:lstStyle/>
          <a:p>
            <a:pPr>
              <a:lnSpc>
                <a:spcPct val="80000"/>
              </a:lnSpc>
            </a:pPr>
            <a:r>
              <a:rPr lang="en-US" altLang="en-US" sz="2800" dirty="0"/>
              <a:t>ULT are created and executed in the user space.</a:t>
            </a:r>
          </a:p>
          <a:p>
            <a:pPr>
              <a:lnSpc>
                <a:spcPct val="80000"/>
              </a:lnSpc>
            </a:pPr>
            <a:r>
              <a:rPr lang="en-US" altLang="en-US" sz="2800" dirty="0"/>
              <a:t>ULT are threads created by runtime libraries which don’t execute kernel primitives directly.</a:t>
            </a:r>
          </a:p>
          <a:p>
            <a:pPr>
              <a:lnSpc>
                <a:spcPct val="80000"/>
              </a:lnSpc>
            </a:pPr>
            <a:r>
              <a:rPr lang="en-US" altLang="en-US" sz="2800" dirty="0"/>
              <a:t>ULT are transparent to the OS  - the kernel is not aware of the existence of threads.</a:t>
            </a:r>
          </a:p>
          <a:p>
            <a:pPr>
              <a:lnSpc>
                <a:spcPct val="80000"/>
              </a:lnSpc>
            </a:pPr>
            <a:r>
              <a:rPr lang="en-US" altLang="en-US" sz="2800" dirty="0"/>
              <a:t>All thread management is done by the application.</a:t>
            </a:r>
          </a:p>
          <a:p>
            <a:pPr>
              <a:lnSpc>
                <a:spcPct val="80000"/>
              </a:lnSpc>
            </a:pPr>
            <a:r>
              <a:rPr lang="en-US" altLang="en-US" sz="2800" dirty="0"/>
              <a:t>Synchronization is done by the library.</a:t>
            </a:r>
          </a:p>
          <a:p>
            <a:pPr>
              <a:lnSpc>
                <a:spcPct val="80000"/>
              </a:lnSpc>
            </a:pPr>
            <a:r>
              <a:rPr lang="en-US" altLang="en-US" sz="2800" dirty="0"/>
              <a:t>The implementation is called many-to-one mapping.</a:t>
            </a:r>
          </a:p>
          <a:p>
            <a:pPr>
              <a:lnSpc>
                <a:spcPct val="80000"/>
              </a:lnSpc>
            </a:pPr>
            <a:endParaRPr lang="en-US" altLang="en-US" sz="2800" dirty="0"/>
          </a:p>
        </p:txBody>
      </p:sp>
    </p:spTree>
    <p:extLst>
      <p:ext uri="{BB962C8B-B14F-4D97-AF65-F5344CB8AC3E}">
        <p14:creationId xmlns:p14="http://schemas.microsoft.com/office/powerpoint/2010/main" val="27776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a:solidFill>
                    <a:schemeClr val="accent6">
                      <a:lumMod val="75000"/>
                    </a:schemeClr>
                  </a:solidFill>
                </a:ln>
                <a:solidFill>
                  <a:schemeClr val="accent6">
                    <a:lumMod val="50000"/>
                  </a:schemeClr>
                </a:solidFill>
              </a:rPr>
              <a:t>  </a:t>
            </a:r>
            <a:r>
              <a:rPr lang="en-US" b="1" dirty="0" smtClean="0">
                <a:ln>
                  <a:solidFill>
                    <a:schemeClr val="accent6">
                      <a:lumMod val="75000"/>
                    </a:schemeClr>
                  </a:solidFill>
                </a:ln>
                <a:solidFill>
                  <a:schemeClr val="accent1">
                    <a:lumMod val="75000"/>
                  </a:schemeClr>
                </a:solidFill>
              </a:rPr>
              <a:t>Advantages of ULTs</a:t>
            </a:r>
            <a:endParaRPr lang="en-US" b="1" dirty="0">
              <a:ln>
                <a:solidFill>
                  <a:schemeClr val="accent6">
                    <a:lumMod val="75000"/>
                  </a:schemeClr>
                </a:solidFill>
              </a:ln>
              <a:solidFill>
                <a:schemeClr val="accent1">
                  <a:lumMod val="75000"/>
                </a:schemeClr>
              </a:solidFill>
            </a:endParaRP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stretch>
            <a:fillRect/>
          </a:stretch>
        </p:blipFill>
        <p:spPr>
          <a:xfrm>
            <a:off x="7162800" y="4876800"/>
            <a:ext cx="1596025" cy="1640983"/>
          </a:xfrm>
          <a:prstGeom prst="rect">
            <a:avLst/>
          </a:prstGeom>
        </p:spPr>
      </p:pic>
    </p:spTree>
    <p:extLst>
      <p:ext uri="{BB962C8B-B14F-4D97-AF65-F5344CB8AC3E}">
        <p14:creationId xmlns:p14="http://schemas.microsoft.com/office/powerpoint/2010/main" val="2292847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smtClean="0">
                <a:solidFill>
                  <a:schemeClr val="accent6">
                    <a:lumMod val="50000"/>
                  </a:schemeClr>
                </a:solidFill>
              </a:rPr>
              <a:t>Disadvantages of ULTs</a:t>
            </a:r>
            <a:endParaRPr lang="en-US" b="1" dirty="0">
              <a:solidFill>
                <a:schemeClr val="accent6">
                  <a:lumMod val="50000"/>
                </a:schemeClr>
              </a:solidFill>
            </a:endParaRPr>
          </a:p>
        </p:txBody>
      </p:sp>
      <p:sp>
        <p:nvSpPr>
          <p:cNvPr id="3" name="Content Placeholder 2"/>
          <p:cNvSpPr>
            <a:spLocks noGrp="1"/>
          </p:cNvSpPr>
          <p:nvPr>
            <p:ph idx="4294967295"/>
          </p:nvPr>
        </p:nvSpPr>
        <p:spPr>
          <a:xfrm>
            <a:off x="457200" y="2209800"/>
            <a:ext cx="8229600" cy="3733800"/>
          </a:xfrm>
        </p:spPr>
        <p:txBody>
          <a:bodyPr>
            <a:noAutofit/>
          </a:bodyPr>
          <a:lstStyle/>
          <a:p>
            <a:r>
              <a:rPr lang="en-US" sz="3000" dirty="0" smtClean="0"/>
              <a:t>In a typical OS many system calls are blocking </a:t>
            </a:r>
          </a:p>
          <a:p>
            <a:pPr lvl="2">
              <a:buSzPct val="100000"/>
              <a:buFont typeface="Wingdings" charset="2"/>
              <a:buChar char="§"/>
            </a:pPr>
            <a:r>
              <a:rPr lang="en-US" sz="3000" dirty="0" smtClean="0"/>
              <a:t>as a result, when a ULT executes a system call, not only is that thread blocked, but all of the threads within the process are blocked</a:t>
            </a:r>
          </a:p>
          <a:p>
            <a:r>
              <a:rPr lang="en-US" sz="3000" dirty="0" smtClean="0"/>
              <a:t>In a pure ULT strategy, a multithreaded application cannot take advantage of multiprocessing</a:t>
            </a:r>
          </a:p>
        </p:txBody>
      </p:sp>
      <p:pic>
        <p:nvPicPr>
          <p:cNvPr id="10" name="Picture 9"/>
          <p:cNvPicPr>
            <a:picLocks noChangeAspect="1"/>
          </p:cNvPicPr>
          <p:nvPr/>
        </p:nvPicPr>
        <p:blipFill>
          <a:blip r:embed="rId3"/>
          <a:stretch>
            <a:fillRect/>
          </a:stretch>
        </p:blipFill>
        <p:spPr>
          <a:xfrm>
            <a:off x="7696200" y="5410200"/>
            <a:ext cx="1066800" cy="1088137"/>
          </a:xfrm>
          <a:prstGeom prst="rect">
            <a:avLst/>
          </a:prstGeom>
        </p:spPr>
      </p:pic>
    </p:spTree>
    <p:extLst>
      <p:ext uri="{BB962C8B-B14F-4D97-AF65-F5344CB8AC3E}">
        <p14:creationId xmlns:p14="http://schemas.microsoft.com/office/powerpoint/2010/main" val="51804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Kernel-Level Threads</a:t>
            </a:r>
          </a:p>
        </p:txBody>
      </p:sp>
      <p:sp>
        <p:nvSpPr>
          <p:cNvPr id="148483" name="Rectangle 3"/>
          <p:cNvSpPr>
            <a:spLocks noGrp="1" noChangeArrowheads="1"/>
          </p:cNvSpPr>
          <p:nvPr>
            <p:ph type="body" idx="1"/>
          </p:nvPr>
        </p:nvSpPr>
        <p:spPr/>
        <p:txBody>
          <a:bodyPr/>
          <a:lstStyle/>
          <a:p>
            <a:r>
              <a:rPr lang="en-US" altLang="en-US" sz="2800" dirty="0"/>
              <a:t>Each thread is mapped to its own execution context.</a:t>
            </a:r>
          </a:p>
          <a:p>
            <a:r>
              <a:rPr lang="en-US" altLang="en-US" sz="2800" dirty="0" smtClean="0"/>
              <a:t>Windows, Linux and some Unix-like operating systems implement </a:t>
            </a:r>
            <a:r>
              <a:rPr lang="en-US" altLang="en-US" sz="2800" dirty="0"/>
              <a:t>kernel level threads.</a:t>
            </a:r>
          </a:p>
          <a:p>
            <a:r>
              <a:rPr lang="en-US" altLang="en-US" sz="2800" dirty="0"/>
              <a:t>The kernel maintains context information for the process and the threads.</a:t>
            </a:r>
          </a:p>
          <a:p>
            <a:r>
              <a:rPr lang="en-US" altLang="en-US" sz="2800" dirty="0"/>
              <a:t>Scheduling is done on a thread basis.</a:t>
            </a:r>
          </a:p>
          <a:p>
            <a:r>
              <a:rPr lang="en-US" altLang="en-US" sz="2800" dirty="0"/>
              <a:t>The implementation is called one-to-one mapping.</a:t>
            </a:r>
          </a:p>
        </p:txBody>
      </p:sp>
    </p:spTree>
    <p:extLst>
      <p:ext uri="{BB962C8B-B14F-4D97-AF65-F5344CB8AC3E}">
        <p14:creationId xmlns:p14="http://schemas.microsoft.com/office/powerpoint/2010/main" val="161779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smtClean="0">
                <a:solidFill>
                  <a:schemeClr val="accent5">
                    <a:lumMod val="50000"/>
                  </a:schemeClr>
                </a:solidFill>
              </a:rPr>
              <a:t>Kernel-Level Threads (KLTs)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4419600" y="2133600"/>
            <a:ext cx="4343400" cy="5334000"/>
          </a:xfrm>
        </p:spPr>
        <p:txBody>
          <a:bodyPr/>
          <a:lstStyle/>
          <a:p>
            <a:pPr marL="342900" lvl="1" indent="-342900">
              <a:buSzPct val="100000"/>
              <a:buFont typeface="Wingdings" charset="2"/>
              <a:buChar char="§"/>
            </a:pPr>
            <a:r>
              <a:rPr lang="en-US" sz="3000" dirty="0" smtClean="0"/>
              <a:t>Thread management is done by the kernel</a:t>
            </a:r>
          </a:p>
          <a:p>
            <a:pPr marL="908050" lvl="3" indent="-342900">
              <a:buSzPct val="100000"/>
              <a:buFont typeface="Wingdings" charset="2"/>
              <a:buChar char="§"/>
            </a:pPr>
            <a:r>
              <a:rPr lang="en-US" sz="2600" dirty="0" smtClean="0"/>
              <a:t>no thread management is done by the application</a:t>
            </a:r>
          </a:p>
          <a:p>
            <a:pPr lvl="2">
              <a:buSzPct val="100000"/>
              <a:buFont typeface="Wingdings" charset="2"/>
              <a:buChar char="§"/>
            </a:pPr>
            <a:r>
              <a:rPr lang="en-US" sz="2600" dirty="0" smtClean="0"/>
              <a:t>Windows is an example of this approach</a:t>
            </a:r>
          </a:p>
          <a:p>
            <a:endParaRPr lang="en-US" dirty="0"/>
          </a:p>
        </p:txBody>
      </p:sp>
      <p:pic>
        <p:nvPicPr>
          <p:cNvPr id="5" name="Picture 4" descr="f5.pdf"/>
          <p:cNvPicPr>
            <a:picLocks noChangeAspect="1"/>
          </p:cNvPicPr>
          <p:nvPr/>
        </p:nvPicPr>
        <p:blipFill>
          <a:blip r:embed="rId3"/>
          <a:srcRect l="35455" t="14118" r="34545" b="35294"/>
          <a:stretch>
            <a:fillRect/>
          </a:stretch>
        </p:blipFill>
        <p:spPr>
          <a:xfrm>
            <a:off x="457200" y="1524000"/>
            <a:ext cx="3909233" cy="5093962"/>
          </a:xfrm>
          <a:prstGeom prst="rect">
            <a:avLst/>
          </a:prstGeom>
        </p:spPr>
      </p:pic>
    </p:spTree>
    <p:extLst>
      <p:ext uri="{BB962C8B-B14F-4D97-AF65-F5344CB8AC3E}">
        <p14:creationId xmlns:p14="http://schemas.microsoft.com/office/powerpoint/2010/main" val="206577299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286000"/>
            <a:ext cx="8363272" cy="3879304"/>
          </a:xfrm>
        </p:spPr>
        <p:txBody>
          <a:bodyPr>
            <a:normAutofit fontScale="92500"/>
          </a:bodyPr>
          <a:lstStyle/>
          <a:p>
            <a:r>
              <a:rPr lang="en-US" sz="2400" dirty="0" smtClean="0"/>
              <a:t>The unit of dispatching is referred to as a </a:t>
            </a:r>
            <a:r>
              <a:rPr lang="en-US" sz="2400" b="1" i="1" dirty="0" smtClean="0"/>
              <a:t>thread </a:t>
            </a:r>
            <a:r>
              <a:rPr lang="en-US" sz="2400" dirty="0" smtClean="0"/>
              <a:t>or </a:t>
            </a:r>
            <a:r>
              <a:rPr lang="en-US" sz="2400" b="1" i="1" dirty="0" smtClean="0"/>
              <a:t>lightweight process</a:t>
            </a:r>
          </a:p>
          <a:p>
            <a:r>
              <a:rPr lang="en-US" sz="2400" dirty="0" smtClean="0"/>
              <a:t>The unit of resource ownership is referred to as a </a:t>
            </a:r>
            <a:r>
              <a:rPr lang="en-US" sz="2400" b="1" i="1" dirty="0" smtClean="0"/>
              <a:t>process</a:t>
            </a:r>
            <a:r>
              <a:rPr lang="en-US" sz="2400" dirty="0" smtClean="0"/>
              <a:t> or </a:t>
            </a:r>
            <a:r>
              <a:rPr lang="en-US" sz="2400" b="1" i="1" dirty="0" smtClean="0"/>
              <a:t>task</a:t>
            </a:r>
          </a:p>
          <a:p>
            <a:r>
              <a:rPr lang="en-NZ" sz="2400" b="1" i="1" dirty="0" smtClean="0"/>
              <a:t>Multithreading - </a:t>
            </a:r>
            <a:r>
              <a:rPr lang="en-NZ" sz="2400" dirty="0" smtClean="0"/>
              <a:t>The ability of an OS to support multiple, concurrent paths of execution within a single process</a:t>
            </a:r>
          </a:p>
          <a:p>
            <a:pPr lvl="1"/>
            <a:r>
              <a:rPr lang="en-NZ" sz="2000" dirty="0" smtClean="0"/>
              <a:t>This is different from </a:t>
            </a:r>
            <a:r>
              <a:rPr lang="en-NZ" sz="2000" b="1" i="1" dirty="0" smtClean="0"/>
              <a:t>Multitasking </a:t>
            </a:r>
            <a:r>
              <a:rPr lang="en-NZ" sz="2000" dirty="0" smtClean="0"/>
              <a:t>which generally refers to the ability to execute in parallel multiple processes (see also Chapter 2.4)</a:t>
            </a:r>
          </a:p>
          <a:p>
            <a:pPr lvl="1"/>
            <a:r>
              <a:rPr lang="en-NZ" sz="2000" dirty="0" smtClean="0"/>
              <a:t>However, </a:t>
            </a:r>
            <a:r>
              <a:rPr lang="en-NZ" sz="2000" b="1" i="1" dirty="0" smtClean="0"/>
              <a:t>multithreading</a:t>
            </a:r>
            <a:r>
              <a:rPr lang="en-NZ" sz="2000" dirty="0" smtClean="0"/>
              <a:t>, </a:t>
            </a:r>
            <a:r>
              <a:rPr lang="en-NZ" sz="2000" b="1" i="1" dirty="0" smtClean="0"/>
              <a:t>multitasking</a:t>
            </a:r>
            <a:r>
              <a:rPr lang="en-NZ" sz="2000" dirty="0" smtClean="0"/>
              <a:t>, and </a:t>
            </a:r>
            <a:r>
              <a:rPr lang="en-NZ" sz="2000" b="1" i="1" dirty="0" smtClean="0"/>
              <a:t>parallel execution </a:t>
            </a:r>
            <a:r>
              <a:rPr lang="en-NZ" sz="2000" dirty="0" smtClean="0"/>
              <a:t>are in many situations used interchangeably</a:t>
            </a:r>
            <a:endParaRPr lang="en-US" sz="2000" dirty="0" smtClean="0"/>
          </a:p>
          <a:p>
            <a:pPr marL="0" indent="0">
              <a:buNone/>
            </a:pPr>
            <a:endParaRPr lang="en-US" b="1" dirty="0" smtClean="0"/>
          </a:p>
          <a:p>
            <a:endParaRPr lang="en-US" dirty="0"/>
          </a:p>
        </p:txBody>
      </p:sp>
      <p:pic>
        <p:nvPicPr>
          <p:cNvPr id="5" name="Picture 4"/>
          <p:cNvPicPr>
            <a:picLocks noChangeAspect="1"/>
          </p:cNvPicPr>
          <p:nvPr/>
        </p:nvPicPr>
        <p:blipFill>
          <a:blip r:embed="rId3"/>
          <a:stretch>
            <a:fillRect/>
          </a:stretch>
        </p:blipFill>
        <p:spPr>
          <a:xfrm>
            <a:off x="609600" y="533400"/>
            <a:ext cx="757152" cy="1305316"/>
          </a:xfrm>
          <a:prstGeom prst="rect">
            <a:avLst/>
          </a:prstGeom>
        </p:spPr>
      </p:pic>
    </p:spTree>
    <p:extLst>
      <p:ext uri="{BB962C8B-B14F-4D97-AF65-F5344CB8AC3E}">
        <p14:creationId xmlns:p14="http://schemas.microsoft.com/office/powerpoint/2010/main" val="1678498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50000"/>
                  </a:schemeClr>
                </a:solidFill>
              </a:rPr>
              <a:t>Advantages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609600" y="2286000"/>
            <a:ext cx="8077200" cy="3840163"/>
          </a:xfrm>
        </p:spPr>
        <p:txBody>
          <a:bodyPr/>
          <a:lstStyle/>
          <a:p>
            <a:r>
              <a:rPr lang="en-NZ" sz="2800" dirty="0" smtClean="0"/>
              <a:t>The kernel can simultaneously schedule multiple threads from the same process on multiple processors </a:t>
            </a:r>
          </a:p>
          <a:p>
            <a:r>
              <a:rPr lang="en-NZ" sz="2800" dirty="0" smtClean="0"/>
              <a:t>If one thread in a process is blocked, the kernel can schedule another thread of the same process</a:t>
            </a:r>
          </a:p>
          <a:p>
            <a:r>
              <a:rPr lang="en-NZ" sz="2800" dirty="0" smtClean="0"/>
              <a:t> Kernel routines can be multithreaded</a:t>
            </a:r>
          </a:p>
          <a:p>
            <a:endParaRPr lang="en-NZ" dirty="0"/>
          </a:p>
        </p:txBody>
      </p:sp>
      <p:pic>
        <p:nvPicPr>
          <p:cNvPr id="10" name="Picture 9"/>
          <p:cNvPicPr>
            <a:picLocks noChangeAspect="1"/>
          </p:cNvPicPr>
          <p:nvPr/>
        </p:nvPicPr>
        <p:blipFill>
          <a:blip r:embed="rId3"/>
          <a:stretch>
            <a:fillRect/>
          </a:stretch>
        </p:blipFill>
        <p:spPr>
          <a:xfrm rot="791239">
            <a:off x="7134946" y="5011110"/>
            <a:ext cx="1321322" cy="1244600"/>
          </a:xfrm>
          <a:prstGeom prst="rect">
            <a:avLst/>
          </a:prstGeom>
        </p:spPr>
      </p:pic>
    </p:spTree>
    <p:extLst>
      <p:ext uri="{BB962C8B-B14F-4D97-AF65-F5344CB8AC3E}">
        <p14:creationId xmlns:p14="http://schemas.microsoft.com/office/powerpoint/2010/main" val="256388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04664"/>
            <a:ext cx="8686800" cy="1143000"/>
          </a:xfrm>
        </p:spPr>
        <p:txBody>
          <a:bodyPr/>
          <a:lstStyle/>
          <a:p>
            <a:r>
              <a:rPr lang="en-NZ" b="1" dirty="0" smtClean="0">
                <a:solidFill>
                  <a:schemeClr val="accent1">
                    <a:lumMod val="50000"/>
                  </a:schemeClr>
                </a:solidFill>
              </a:rPr>
              <a:t>Disadvantage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755575" y="1752600"/>
            <a:ext cx="7742819" cy="4052664"/>
          </a:xfrm>
        </p:spPr>
        <p:txBody>
          <a:bodyPr/>
          <a:lstStyle/>
          <a:p>
            <a:pPr>
              <a:buClr>
                <a:schemeClr val="accent1">
                  <a:lumMod val="50000"/>
                </a:schemeClr>
              </a:buClr>
              <a:buSzPct val="105000"/>
            </a:pPr>
            <a:r>
              <a:rPr lang="en-NZ" sz="2800" dirty="0" smtClean="0"/>
              <a:t>The </a:t>
            </a:r>
            <a:r>
              <a:rPr lang="en-NZ" sz="2800" dirty="0"/>
              <a:t>transfer of control from one thread to another within the same process requires a mode switch to the </a:t>
            </a:r>
            <a:r>
              <a:rPr lang="en-NZ" sz="2800" dirty="0" smtClean="0"/>
              <a:t>kernel</a:t>
            </a:r>
          </a:p>
          <a:p>
            <a:pPr>
              <a:buClr>
                <a:schemeClr val="accent1">
                  <a:lumMod val="50000"/>
                </a:schemeClr>
              </a:buClr>
              <a:buSzPct val="105000"/>
            </a:pPr>
            <a:r>
              <a:rPr lang="en-NZ" sz="2800" dirty="0"/>
              <a:t>The kernel schedules the thread, therefore a thread dispatcher should </a:t>
            </a:r>
            <a:r>
              <a:rPr lang="en-NZ" sz="2800" dirty="0" smtClean="0"/>
              <a:t>execute</a:t>
            </a:r>
          </a:p>
          <a:p>
            <a:pPr lvl="1">
              <a:buClr>
                <a:schemeClr val="accent1">
                  <a:lumMod val="50000"/>
                </a:schemeClr>
              </a:buClr>
              <a:buSzPct val="105000"/>
            </a:pPr>
            <a:r>
              <a:rPr lang="en-NZ" sz="2400" dirty="0" smtClean="0"/>
              <a:t>Would this be similar with a process switch?</a:t>
            </a:r>
            <a:endParaRPr lang="en-NZ" sz="2400" dirty="0"/>
          </a:p>
          <a:p>
            <a:pPr>
              <a:buClr>
                <a:schemeClr val="accent1">
                  <a:lumMod val="50000"/>
                </a:schemeClr>
              </a:buClr>
              <a:buSzPct val="105000"/>
            </a:pPr>
            <a:endParaRPr lang="en-NZ" sz="2800" dirty="0"/>
          </a:p>
          <a:p>
            <a:pPr marL="0" indent="0">
              <a:buClr>
                <a:schemeClr val="accent1">
                  <a:lumMod val="50000"/>
                </a:schemeClr>
              </a:buClr>
              <a:buSzPct val="105000"/>
              <a:buNone/>
            </a:pPr>
            <a:endParaRPr lang="en-NZ" sz="2800" dirty="0"/>
          </a:p>
        </p:txBody>
      </p:sp>
      <p:pic>
        <p:nvPicPr>
          <p:cNvPr id="7" name="Picture 6"/>
          <p:cNvPicPr>
            <a:picLocks noChangeAspect="1"/>
          </p:cNvPicPr>
          <p:nvPr/>
        </p:nvPicPr>
        <p:blipFill>
          <a:blip r:embed="rId3"/>
          <a:srcRect r="3013" b="15824"/>
          <a:stretch>
            <a:fillRect/>
          </a:stretch>
        </p:blipFill>
        <p:spPr>
          <a:xfrm>
            <a:off x="507924" y="4619575"/>
            <a:ext cx="7990469" cy="1320255"/>
          </a:xfrm>
          <a:prstGeom prst="rect">
            <a:avLst/>
          </a:prstGeom>
          <a:ln w="22225">
            <a:solidFill>
              <a:schemeClr val="tx1"/>
            </a:solidFill>
          </a:ln>
        </p:spPr>
      </p:pic>
      <p:sp>
        <p:nvSpPr>
          <p:cNvPr id="8" name="Rectangle 7"/>
          <p:cNvSpPr/>
          <p:nvPr/>
        </p:nvSpPr>
        <p:spPr>
          <a:xfrm>
            <a:off x="1676400" y="6021288"/>
            <a:ext cx="6096000" cy="646331"/>
          </a:xfrm>
          <a:prstGeom prst="rect">
            <a:avLst/>
          </a:prstGeom>
        </p:spPr>
        <p:txBody>
          <a:bodyPr wrap="square">
            <a:spAutoFit/>
          </a:bodyPr>
          <a:lstStyle/>
          <a:p>
            <a:pPr algn="ctr"/>
            <a:r>
              <a:rPr lang="en-US" b="1" dirty="0" smtClean="0">
                <a:latin typeface="+mn-lt"/>
              </a:rPr>
              <a:t>Table 4.1    </a:t>
            </a:r>
          </a:p>
          <a:p>
            <a:pPr algn="ctr"/>
            <a:r>
              <a:rPr lang="en-US" b="1" dirty="0" smtClean="0">
                <a:latin typeface="+mn-lt"/>
              </a:rPr>
              <a:t>Thread and Process Operation Latencies (</a:t>
            </a:r>
            <a:r>
              <a:rPr lang="en-US" b="1" dirty="0" err="1" smtClean="0">
                <a:latin typeface="+mn-lt"/>
                <a:sym typeface="Symbol"/>
              </a:rPr>
              <a:t></a:t>
            </a:r>
            <a:r>
              <a:rPr lang="en-US" b="1" dirty="0" err="1" smtClean="0">
                <a:latin typeface="+mn-lt"/>
              </a:rPr>
              <a:t>s</a:t>
            </a:r>
            <a:r>
              <a:rPr lang="en-US" b="1" dirty="0" smtClean="0"/>
              <a:t>) </a:t>
            </a:r>
            <a:endParaRPr lang="en-US" b="1" dirty="0"/>
          </a:p>
        </p:txBody>
      </p:sp>
    </p:spTree>
    <p:extLst>
      <p:ext uri="{BB962C8B-B14F-4D97-AF65-F5344CB8AC3E}">
        <p14:creationId xmlns:p14="http://schemas.microsoft.com/office/powerpoint/2010/main" val="28075955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mv="urn:schemas-microsoft-com:mac:vml"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Combined Approaches</a:t>
            </a:r>
          </a:p>
        </p:txBody>
      </p:sp>
      <p:sp>
        <p:nvSpPr>
          <p:cNvPr id="149507" name="Rectangle 3"/>
          <p:cNvSpPr>
            <a:spLocks noGrp="1" noChangeArrowheads="1"/>
          </p:cNvSpPr>
          <p:nvPr>
            <p:ph type="body" idx="1"/>
          </p:nvPr>
        </p:nvSpPr>
        <p:spPr/>
        <p:txBody>
          <a:bodyPr/>
          <a:lstStyle/>
          <a:p>
            <a:pPr>
              <a:lnSpc>
                <a:spcPct val="90000"/>
              </a:lnSpc>
            </a:pPr>
            <a:r>
              <a:rPr lang="en-US" altLang="en-US" sz="2800" dirty="0"/>
              <a:t>The implementation maps many user level threads to a set of kernel level threads.</a:t>
            </a:r>
          </a:p>
          <a:p>
            <a:pPr>
              <a:lnSpc>
                <a:spcPct val="90000"/>
              </a:lnSpc>
            </a:pPr>
            <a:r>
              <a:rPr lang="en-US" altLang="en-US" sz="2800" dirty="0"/>
              <a:t>The application specifies how many threads needs.</a:t>
            </a:r>
          </a:p>
          <a:p>
            <a:pPr>
              <a:lnSpc>
                <a:spcPct val="90000"/>
              </a:lnSpc>
            </a:pPr>
            <a:r>
              <a:rPr lang="en-US" altLang="en-US" sz="2800" dirty="0"/>
              <a:t>Thread creation is done in the user space.</a:t>
            </a:r>
          </a:p>
          <a:p>
            <a:pPr>
              <a:lnSpc>
                <a:spcPct val="90000"/>
              </a:lnSpc>
            </a:pPr>
            <a:r>
              <a:rPr lang="en-US" altLang="en-US" sz="2800" dirty="0"/>
              <a:t>Bulk of scheduling and synchronization of threads done in the user space.</a:t>
            </a:r>
          </a:p>
          <a:p>
            <a:pPr>
              <a:lnSpc>
                <a:spcPct val="90000"/>
              </a:lnSpc>
            </a:pPr>
            <a:r>
              <a:rPr lang="en-US" altLang="en-US" sz="2800" dirty="0"/>
              <a:t>The implementation is called many-to-many mapping.</a:t>
            </a:r>
          </a:p>
          <a:p>
            <a:pPr>
              <a:lnSpc>
                <a:spcPct val="90000"/>
              </a:lnSpc>
            </a:pPr>
            <a:r>
              <a:rPr lang="en-US" altLang="en-US" sz="2800" dirty="0" smtClean="0"/>
              <a:t>Example: Solaris</a:t>
            </a:r>
            <a:endParaRPr lang="en-US" altLang="en-US" sz="2800" dirty="0"/>
          </a:p>
          <a:p>
            <a:pPr>
              <a:lnSpc>
                <a:spcPct val="90000"/>
              </a:lnSpc>
            </a:pPr>
            <a:endParaRPr lang="en-US" altLang="en-US" sz="2800" dirty="0"/>
          </a:p>
        </p:txBody>
      </p:sp>
    </p:spTree>
    <p:extLst>
      <p:ext uri="{BB962C8B-B14F-4D97-AF65-F5344CB8AC3E}">
        <p14:creationId xmlns:p14="http://schemas.microsoft.com/office/powerpoint/2010/main" val="2228020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smtClean="0">
                <a:solidFill>
                  <a:schemeClr val="accent5">
                    <a:lumMod val="50000"/>
                  </a:schemeClr>
                </a:solidFill>
              </a:rPr>
              <a:t>Combined Approaches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304800" y="2286000"/>
            <a:ext cx="4419600" cy="4800600"/>
          </a:xfrm>
        </p:spPr>
        <p:txBody>
          <a:bodyPr/>
          <a:lstStyle/>
          <a:p>
            <a:r>
              <a:rPr lang="en-US" sz="2600" dirty="0" smtClean="0"/>
              <a:t>Thread creation is done in the user space</a:t>
            </a:r>
          </a:p>
          <a:p>
            <a:r>
              <a:rPr lang="en-US" sz="2600" dirty="0" smtClean="0"/>
              <a:t>Bulk of scheduling and synchronization of threads is by the application</a:t>
            </a:r>
          </a:p>
          <a:p>
            <a:r>
              <a:rPr lang="en-US" sz="2600" dirty="0" smtClean="0"/>
              <a:t>Solaris is an example</a:t>
            </a:r>
          </a:p>
          <a:p>
            <a:endParaRPr lang="en-US" dirty="0"/>
          </a:p>
        </p:txBody>
      </p:sp>
      <p:pic>
        <p:nvPicPr>
          <p:cNvPr id="5" name="Picture 4" descr="f5.pdf"/>
          <p:cNvPicPr>
            <a:picLocks noChangeAspect="1"/>
          </p:cNvPicPr>
          <p:nvPr/>
        </p:nvPicPr>
        <p:blipFill>
          <a:blip r:embed="rId3"/>
          <a:srcRect l="65455" t="10588" r="2727" b="35294"/>
          <a:stretch>
            <a:fillRect/>
          </a:stretch>
        </p:blipFill>
        <p:spPr>
          <a:xfrm>
            <a:off x="4724400" y="1143000"/>
            <a:ext cx="4192590" cy="5510350"/>
          </a:xfrm>
          <a:prstGeom prst="rect">
            <a:avLst/>
          </a:prstGeom>
        </p:spPr>
      </p:pic>
    </p:spTree>
    <p:extLst>
      <p:ext uri="{BB962C8B-B14F-4D97-AF65-F5344CB8AC3E}">
        <p14:creationId xmlns:p14="http://schemas.microsoft.com/office/powerpoint/2010/main" val="181092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1295400" y="5638800"/>
            <a:ext cx="6705600" cy="646331"/>
          </a:xfrm>
          <a:prstGeom prst="rect">
            <a:avLst/>
          </a:prstGeom>
        </p:spPr>
        <p:txBody>
          <a:bodyPr wrap="square">
            <a:spAutoFit/>
          </a:bodyPr>
          <a:lstStyle/>
          <a:p>
            <a:pPr algn="ctr"/>
            <a:r>
              <a:rPr lang="en-US" b="1" dirty="0" smtClean="0">
                <a:latin typeface="+mn-lt"/>
              </a:rPr>
              <a:t>Table 4.2    </a:t>
            </a:r>
          </a:p>
          <a:p>
            <a:pPr algn="ctr"/>
            <a:r>
              <a:rPr lang="en-US" b="1" dirty="0" smtClean="0">
                <a:latin typeface="+mn-lt"/>
              </a:rPr>
              <a:t>Relationship between Threads and Processes </a:t>
            </a:r>
            <a:endParaRPr lang="en-US" b="1" dirty="0">
              <a:latin typeface="+mn-lt"/>
            </a:endParaRPr>
          </a:p>
        </p:txBody>
      </p:sp>
    </p:spTree>
    <p:extLst>
      <p:ext uri="{BB962C8B-B14F-4D97-AF65-F5344CB8AC3E}">
        <p14:creationId xmlns:p14="http://schemas.microsoft.com/office/powerpoint/2010/main" val="7091089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When to Not Use Threads</a:t>
            </a:r>
            <a:endParaRPr lang="en-CA" dirty="0"/>
          </a:p>
        </p:txBody>
      </p:sp>
      <p:sp>
        <p:nvSpPr>
          <p:cNvPr id="6" name="Content Placeholder 5"/>
          <p:cNvSpPr>
            <a:spLocks noGrp="1"/>
          </p:cNvSpPr>
          <p:nvPr>
            <p:ph idx="1"/>
          </p:nvPr>
        </p:nvSpPr>
        <p:spPr/>
        <p:txBody>
          <a:bodyPr/>
          <a:lstStyle/>
          <a:p>
            <a:r>
              <a:rPr lang="en-CA" dirty="0" smtClean="0"/>
              <a:t>Consider the OS</a:t>
            </a:r>
          </a:p>
          <a:p>
            <a:r>
              <a:rPr lang="en-CA" dirty="0" smtClean="0"/>
              <a:t>Consider the type of application</a:t>
            </a:r>
          </a:p>
          <a:p>
            <a:r>
              <a:rPr lang="en-CA" dirty="0" smtClean="0"/>
              <a:t>In what circumstances and why is not a good idea to create multiple threads in a process?</a:t>
            </a:r>
          </a:p>
        </p:txBody>
      </p:sp>
    </p:spTree>
    <p:extLst>
      <p:ext uri="{BB962C8B-B14F-4D97-AF65-F5344CB8AC3E}">
        <p14:creationId xmlns:p14="http://schemas.microsoft.com/office/powerpoint/2010/main" val="3930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Unix</a:t>
            </a:r>
            <a:endParaRPr lang="en-CA" dirty="0"/>
          </a:p>
        </p:txBody>
      </p:sp>
      <p:sp>
        <p:nvSpPr>
          <p:cNvPr id="3" name="Content Placeholder 2"/>
          <p:cNvSpPr>
            <a:spLocks noGrp="1"/>
          </p:cNvSpPr>
          <p:nvPr>
            <p:ph idx="1"/>
          </p:nvPr>
        </p:nvSpPr>
        <p:spPr/>
        <p:txBody>
          <a:bodyPr/>
          <a:lstStyle/>
          <a:p>
            <a:r>
              <a:rPr lang="en-CA" dirty="0" smtClean="0"/>
              <a:t>History and flavors of Unix</a:t>
            </a:r>
          </a:p>
          <a:p>
            <a:r>
              <a:rPr lang="en-CA" dirty="0" smtClean="0"/>
              <a:t>Please read:</a:t>
            </a:r>
          </a:p>
          <a:p>
            <a:pPr lvl="1"/>
            <a:r>
              <a:rPr lang="en-CA" dirty="0" smtClean="0">
                <a:hlinkClick r:id="rId2"/>
              </a:rPr>
              <a:t>http</a:t>
            </a:r>
            <a:r>
              <a:rPr lang="en-CA" dirty="0">
                <a:hlinkClick r:id="rId2"/>
              </a:rPr>
              <a:t>://</a:t>
            </a:r>
            <a:r>
              <a:rPr lang="en-CA" dirty="0" smtClean="0">
                <a:hlinkClick r:id="rId2"/>
              </a:rPr>
              <a:t>www.unix.org/what_is_unix/history_timeline.html</a:t>
            </a:r>
            <a:endParaRPr lang="en-CA" dirty="0" smtClean="0"/>
          </a:p>
          <a:p>
            <a:pPr lvl="1"/>
            <a:r>
              <a:rPr lang="en-CA" dirty="0">
                <a:hlinkClick r:id="rId3"/>
              </a:rPr>
              <a:t>http://www.linfo.org/flavors.html</a:t>
            </a:r>
            <a:endParaRPr lang="en-CA" dirty="0"/>
          </a:p>
          <a:p>
            <a:pPr marL="457200" lvl="1" indent="0">
              <a:buNone/>
            </a:pPr>
            <a:r>
              <a:rPr lang="en-CA" dirty="0" smtClean="0"/>
              <a:t> </a:t>
            </a:r>
          </a:p>
          <a:p>
            <a:pPr marL="457200" lvl="1" indent="0">
              <a:buNone/>
            </a:pPr>
            <a:endParaRPr lang="en-CA" dirty="0"/>
          </a:p>
        </p:txBody>
      </p:sp>
    </p:spTree>
    <p:extLst>
      <p:ext uri="{BB962C8B-B14F-4D97-AF65-F5344CB8AC3E}">
        <p14:creationId xmlns:p14="http://schemas.microsoft.com/office/powerpoint/2010/main" val="2231983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95287586"/>
              </p:ext>
            </p:extLst>
          </p:nvPr>
        </p:nvGraphicFramePr>
        <p:xfrm>
          <a:off x="53340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15616" y="1340768"/>
            <a:ext cx="7162800" cy="492443"/>
          </a:xfrm>
          <a:prstGeom prst="rect">
            <a:avLst/>
          </a:prstGeom>
          <a:noFill/>
        </p:spPr>
        <p:txBody>
          <a:bodyPr wrap="square" rtlCol="0">
            <a:spAutoFit/>
          </a:bodyPr>
          <a:lstStyle/>
          <a:p>
            <a:pPr>
              <a:buFont typeface="Wingdings" charset="2"/>
              <a:buChar char="✽"/>
            </a:pPr>
            <a:r>
              <a:rPr lang="en-NZ" sz="2600" dirty="0" smtClean="0">
                <a:latin typeface="+mn-lt"/>
              </a:rPr>
              <a:t>  makes use of four thread-related concepts</a:t>
            </a:r>
            <a:r>
              <a:rPr lang="en-NZ" sz="2200" dirty="0" smtClean="0"/>
              <a:t>:</a:t>
            </a:r>
          </a:p>
        </p:txBody>
      </p:sp>
    </p:spTree>
    <p:extLst>
      <p:ext uri="{BB962C8B-B14F-4D97-AF65-F5344CB8AC3E}">
        <p14:creationId xmlns:p14="http://schemas.microsoft.com/office/powerpoint/2010/main" val="170661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Solaris Processes and Threads</a:t>
            </a:r>
          </a:p>
        </p:txBody>
      </p:sp>
      <p:sp>
        <p:nvSpPr>
          <p:cNvPr id="171011" name="Rectangle 3"/>
          <p:cNvSpPr>
            <a:spLocks noGrp="1" noChangeArrowheads="1"/>
          </p:cNvSpPr>
          <p:nvPr>
            <p:ph type="body" idx="1"/>
          </p:nvPr>
        </p:nvSpPr>
        <p:spPr/>
        <p:txBody>
          <a:bodyPr/>
          <a:lstStyle/>
          <a:p>
            <a:r>
              <a:rPr lang="en-US" altLang="en-US" dirty="0"/>
              <a:t>Process includes the user’s address space, stack, and process control block</a:t>
            </a:r>
          </a:p>
          <a:p>
            <a:r>
              <a:rPr lang="en-US" altLang="en-US" dirty="0"/>
              <a:t>User-level threads (ULT)</a:t>
            </a:r>
          </a:p>
          <a:p>
            <a:pPr lvl="1"/>
            <a:r>
              <a:rPr lang="en-US" altLang="en-US" dirty="0"/>
              <a:t>At the user library level</a:t>
            </a:r>
          </a:p>
          <a:p>
            <a:r>
              <a:rPr lang="en-US" altLang="en-US" dirty="0"/>
              <a:t>Lightweight processes (LWP)</a:t>
            </a:r>
          </a:p>
          <a:p>
            <a:pPr lvl="1"/>
            <a:r>
              <a:rPr lang="en-US" altLang="en-US" dirty="0"/>
              <a:t>Mapping between ULT and kernel threads.</a:t>
            </a:r>
          </a:p>
          <a:p>
            <a:r>
              <a:rPr lang="en-US" altLang="en-US" dirty="0"/>
              <a:t>Kernel threads</a:t>
            </a:r>
          </a:p>
          <a:p>
            <a:endParaRPr lang="en-US" altLang="en-US" dirty="0"/>
          </a:p>
        </p:txBody>
      </p:sp>
    </p:spTree>
    <p:extLst>
      <p:ext uri="{BB962C8B-B14F-4D97-AF65-F5344CB8AC3E}">
        <p14:creationId xmlns:p14="http://schemas.microsoft.com/office/powerpoint/2010/main" val="347178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10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000" b="20909"/>
          <a:stretch>
            <a:fillRect/>
          </a:stretch>
        </p:blipFill>
        <p:spPr>
          <a:xfrm>
            <a:off x="445773" y="484273"/>
            <a:ext cx="8164827" cy="6243739"/>
          </a:xfrm>
          <a:prstGeom prst="rect">
            <a:avLst/>
          </a:prstGeom>
        </p:spPr>
      </p:pic>
    </p:spTree>
    <p:extLst>
      <p:ext uri="{BB962C8B-B14F-4D97-AF65-F5344CB8AC3E}">
        <p14:creationId xmlns:p14="http://schemas.microsoft.com/office/powerpoint/2010/main" val="2919562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a:t>Concurrency(1)</a:t>
            </a:r>
          </a:p>
        </p:txBody>
      </p:sp>
      <p:sp>
        <p:nvSpPr>
          <p:cNvPr id="185347" name="Rectangle 3"/>
          <p:cNvSpPr>
            <a:spLocks noGrp="1" noChangeArrowheads="1"/>
          </p:cNvSpPr>
          <p:nvPr>
            <p:ph type="body" idx="1"/>
          </p:nvPr>
        </p:nvSpPr>
        <p:spPr/>
        <p:txBody>
          <a:bodyPr/>
          <a:lstStyle/>
          <a:p>
            <a:r>
              <a:rPr lang="en-US" altLang="en-US" dirty="0"/>
              <a:t>Concurrency is parallel </a:t>
            </a:r>
            <a:r>
              <a:rPr lang="en-US" altLang="en-US" dirty="0" smtClean="0"/>
              <a:t>execution</a:t>
            </a:r>
            <a:endParaRPr lang="en-US" altLang="en-US" dirty="0"/>
          </a:p>
          <a:p>
            <a:r>
              <a:rPr lang="en-US" altLang="en-US" dirty="0"/>
              <a:t>Early operating systems allowed concurrency, but </a:t>
            </a:r>
            <a:r>
              <a:rPr lang="en-US" altLang="en-US" dirty="0" smtClean="0"/>
              <a:t>not the programming languages</a:t>
            </a:r>
            <a:endParaRPr lang="en-US" altLang="en-US" dirty="0"/>
          </a:p>
          <a:p>
            <a:r>
              <a:rPr lang="en-US" altLang="en-US" dirty="0"/>
              <a:t>Ada and Concurrent Pascal (</a:t>
            </a:r>
            <a:r>
              <a:rPr lang="en-US" altLang="en-US" dirty="0" smtClean="0"/>
              <a:t>late 1970 </a:t>
            </a:r>
            <a:r>
              <a:rPr lang="en-US" altLang="en-US" dirty="0"/>
              <a:t>and early 1980) were the first languages to provide concurrency </a:t>
            </a:r>
            <a:r>
              <a:rPr lang="en-US" altLang="en-US" dirty="0" smtClean="0"/>
              <a:t>primitives</a:t>
            </a:r>
            <a:endParaRPr lang="en-US" altLang="en-US" dirty="0"/>
          </a:p>
        </p:txBody>
      </p:sp>
    </p:spTree>
    <p:extLst>
      <p:ext uri="{BB962C8B-B14F-4D97-AF65-F5344CB8AC3E}">
        <p14:creationId xmlns:p14="http://schemas.microsoft.com/office/powerpoint/2010/main" val="4014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Tree>
    <p:extLst>
      <p:ext uri="{BB962C8B-B14F-4D97-AF65-F5344CB8AC3E}">
        <p14:creationId xmlns:p14="http://schemas.microsoft.com/office/powerpoint/2010/main" val="405149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extLst>
      <p:ext uri="{BB962C8B-B14F-4D97-AF65-F5344CB8AC3E}">
        <p14:creationId xmlns:p14="http://schemas.microsoft.com/office/powerpoint/2010/main" val="335651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smtClean="0"/>
              <a:t>Windows 7/8 (starting </a:t>
            </a:r>
            <a:r>
              <a:rPr lang="en-US" altLang="en-US" dirty="0" smtClean="0"/>
              <a:t>with Windows 2000)</a:t>
            </a:r>
            <a:endParaRPr lang="en-US" altLang="en-US" dirty="0"/>
          </a:p>
        </p:txBody>
      </p:sp>
      <p:sp>
        <p:nvSpPr>
          <p:cNvPr id="191491" name="Rectangle 3"/>
          <p:cNvSpPr>
            <a:spLocks noGrp="1" noChangeArrowheads="1"/>
          </p:cNvSpPr>
          <p:nvPr>
            <p:ph type="body" idx="1"/>
          </p:nvPr>
        </p:nvSpPr>
        <p:spPr/>
        <p:txBody>
          <a:bodyPr/>
          <a:lstStyle/>
          <a:p>
            <a:pPr>
              <a:lnSpc>
                <a:spcPct val="90000"/>
              </a:lnSpc>
            </a:pPr>
            <a:r>
              <a:rPr lang="en-US" altLang="en-US" sz="2400" dirty="0"/>
              <a:t>Windows processes are created from the user level, but the creation is executed inside the </a:t>
            </a:r>
            <a:r>
              <a:rPr lang="en-US" altLang="en-US" sz="2400" dirty="0" smtClean="0"/>
              <a:t>kernel</a:t>
            </a:r>
            <a:endParaRPr lang="en-US" altLang="en-US" sz="2400" dirty="0"/>
          </a:p>
          <a:p>
            <a:pPr>
              <a:lnSpc>
                <a:spcPct val="90000"/>
              </a:lnSpc>
            </a:pPr>
            <a:r>
              <a:rPr lang="en-US" altLang="en-US" sz="2400" dirty="0"/>
              <a:t>Threads are the actual unit of </a:t>
            </a:r>
            <a:r>
              <a:rPr lang="en-US" altLang="en-US" sz="2400" dirty="0" smtClean="0"/>
              <a:t>execution</a:t>
            </a:r>
            <a:endParaRPr lang="en-US" altLang="en-US" sz="2400" dirty="0"/>
          </a:p>
          <a:p>
            <a:pPr>
              <a:lnSpc>
                <a:spcPct val="90000"/>
              </a:lnSpc>
            </a:pPr>
            <a:r>
              <a:rPr lang="en-US" altLang="en-US" sz="2400" dirty="0"/>
              <a:t>Each process has at least one thread of </a:t>
            </a:r>
            <a:r>
              <a:rPr lang="en-US" altLang="en-US" sz="2400" dirty="0" smtClean="0"/>
              <a:t>execution</a:t>
            </a:r>
            <a:endParaRPr lang="en-US" altLang="en-US" sz="2400" dirty="0"/>
          </a:p>
          <a:p>
            <a:pPr>
              <a:lnSpc>
                <a:spcPct val="90000"/>
              </a:lnSpc>
            </a:pPr>
            <a:r>
              <a:rPr lang="en-US" altLang="en-US" sz="2400" dirty="0"/>
              <a:t>When the system initialize a process, it creates a primary </a:t>
            </a:r>
            <a:r>
              <a:rPr lang="en-US" altLang="en-US" sz="2400" dirty="0" smtClean="0"/>
              <a:t>thread</a:t>
            </a:r>
            <a:endParaRPr lang="en-US" altLang="en-US" sz="2400" dirty="0"/>
          </a:p>
          <a:p>
            <a:pPr>
              <a:lnSpc>
                <a:spcPct val="90000"/>
              </a:lnSpc>
            </a:pPr>
            <a:r>
              <a:rPr lang="en-US" altLang="en-US" sz="2400" dirty="0"/>
              <a:t>The primary thread is like any other thread, except that when it returns, the process </a:t>
            </a:r>
            <a:r>
              <a:rPr lang="en-US" altLang="en-US" sz="2400" dirty="0" smtClean="0"/>
              <a:t>terminates</a:t>
            </a:r>
            <a:endParaRPr lang="en-US" altLang="en-US" sz="2400" dirty="0"/>
          </a:p>
          <a:p>
            <a:pPr>
              <a:lnSpc>
                <a:spcPct val="90000"/>
              </a:lnSpc>
            </a:pPr>
            <a:r>
              <a:rPr lang="en-US" altLang="en-US" sz="2400" b="1" dirty="0"/>
              <a:t>Scheduling</a:t>
            </a:r>
            <a:r>
              <a:rPr lang="en-US" altLang="en-US" sz="2400" dirty="0"/>
              <a:t> in Windows </a:t>
            </a:r>
            <a:r>
              <a:rPr lang="en-US" altLang="en-US" sz="2400" dirty="0" smtClean="0"/>
              <a:t>is </a:t>
            </a:r>
            <a:r>
              <a:rPr lang="en-US" altLang="en-US" sz="2400" dirty="0"/>
              <a:t>done at the </a:t>
            </a:r>
            <a:r>
              <a:rPr lang="en-US" altLang="en-US" sz="2400" b="1" dirty="0"/>
              <a:t>level of </a:t>
            </a:r>
            <a:r>
              <a:rPr lang="en-US" altLang="en-US" sz="2400" b="1" dirty="0" smtClean="0"/>
              <a:t>threads</a:t>
            </a:r>
            <a:endParaRPr lang="en-US" altLang="en-US" sz="2400" b="1" dirty="0"/>
          </a:p>
        </p:txBody>
      </p:sp>
    </p:spTree>
    <p:extLst>
      <p:ext uri="{BB962C8B-B14F-4D97-AF65-F5344CB8AC3E}">
        <p14:creationId xmlns:p14="http://schemas.microsoft.com/office/powerpoint/2010/main" val="243651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lstStyle/>
          <a:p>
            <a:r>
              <a:rPr lang="en-US" sz="4000" b="1" dirty="0" smtClean="0">
                <a:solidFill>
                  <a:schemeClr val="accent6">
                    <a:lumMod val="75000"/>
                  </a:schemeClr>
                </a:solidFill>
              </a:rPr>
              <a:t>Multithreaded Process - Windows</a:t>
            </a:r>
            <a:endParaRPr lang="en-US" sz="4000" b="1" dirty="0">
              <a:solidFill>
                <a:schemeClr val="accent6">
                  <a:lumMod val="75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8039241"/>
              </p:ext>
            </p:extLst>
          </p:nvPr>
        </p:nvGraphicFramePr>
        <p:xfrm>
          <a:off x="1143000" y="2133600"/>
          <a:ext cx="7315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633825">
            <a:off x="6248400" y="3581400"/>
            <a:ext cx="1078630" cy="1016000"/>
          </a:xfrm>
          <a:prstGeom prst="rect">
            <a:avLst/>
          </a:prstGeom>
        </p:spPr>
      </p:pic>
      <p:pic>
        <p:nvPicPr>
          <p:cNvPr id="6" name="Picture 5"/>
          <p:cNvPicPr>
            <a:picLocks noChangeAspect="1"/>
          </p:cNvPicPr>
          <p:nvPr/>
        </p:nvPicPr>
        <p:blipFill>
          <a:blip r:embed="rId9"/>
          <a:stretch>
            <a:fillRect/>
          </a:stretch>
        </p:blipFill>
        <p:spPr>
          <a:xfrm rot="20945615">
            <a:off x="911088" y="2400341"/>
            <a:ext cx="1371600" cy="1706880"/>
          </a:xfrm>
          <a:prstGeom prst="rect">
            <a:avLst/>
          </a:prstGeom>
        </p:spPr>
      </p:pic>
    </p:spTree>
    <p:extLst>
      <p:ext uri="{BB962C8B-B14F-4D97-AF65-F5344CB8AC3E}">
        <p14:creationId xmlns:p14="http://schemas.microsoft.com/office/powerpoint/2010/main" val="228966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8182" t="15294" r="9091" b="7059"/>
          <a:stretch>
            <a:fillRect/>
          </a:stretch>
        </p:blipFill>
        <p:spPr>
          <a:xfrm>
            <a:off x="465042" y="651469"/>
            <a:ext cx="8145558" cy="5907665"/>
          </a:xfrm>
          <a:prstGeom prst="rect">
            <a:avLst/>
          </a:prstGeom>
        </p:spPr>
      </p:pic>
    </p:spTree>
    <p:extLst>
      <p:ext uri="{BB962C8B-B14F-4D97-AF65-F5344CB8AC3E}">
        <p14:creationId xmlns:p14="http://schemas.microsoft.com/office/powerpoint/2010/main" val="3156518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dirty="0" smtClean="0"/>
              <a:t>Windows</a:t>
            </a:r>
            <a:r>
              <a:rPr lang="en-US" altLang="en-US" dirty="0"/>
              <a:t/>
            </a:r>
            <a:br>
              <a:rPr lang="en-US" altLang="en-US" dirty="0"/>
            </a:br>
            <a:r>
              <a:rPr lang="en-US" altLang="en-US" dirty="0"/>
              <a:t>Process Object</a:t>
            </a:r>
          </a:p>
        </p:txBody>
      </p:sp>
      <p:pic>
        <p:nvPicPr>
          <p:cNvPr id="164868" name="Picture 4" descr="4_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52600"/>
            <a:ext cx="34925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831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2" name="Picture 4" descr="4_1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0"/>
            <a:ext cx="3886200" cy="6553200"/>
          </a:xfrm>
          <a:prstGeom prst="rect">
            <a:avLst/>
          </a:prstGeom>
          <a:noFill/>
          <a:extLst>
            <a:ext uri="{909E8E84-426E-40DD-AFC4-6F175D3DCCD1}">
              <a14:hiddenFill xmlns:a14="http://schemas.microsoft.com/office/drawing/2010/main">
                <a:solidFill>
                  <a:srgbClr val="FFFFFF"/>
                </a:solidFill>
              </a14:hiddenFill>
            </a:ext>
          </a:extLst>
        </p:spPr>
      </p:pic>
      <p:sp>
        <p:nvSpPr>
          <p:cNvPr id="165893" name="Rectangle 5"/>
          <p:cNvSpPr>
            <a:spLocks noGrp="1" noChangeArrowheads="1"/>
          </p:cNvSpPr>
          <p:nvPr>
            <p:ph type="title"/>
          </p:nvPr>
        </p:nvSpPr>
        <p:spPr/>
        <p:txBody>
          <a:bodyPr/>
          <a:lstStyle/>
          <a:p>
            <a:r>
              <a:rPr lang="en-US" altLang="en-US" dirty="0"/>
              <a:t>Windows </a:t>
            </a:r>
            <a:r>
              <a:rPr lang="en-US" altLang="en-US" dirty="0" smtClean="0"/>
              <a:t/>
            </a:r>
            <a:br>
              <a:rPr lang="en-US" altLang="en-US" dirty="0" smtClean="0"/>
            </a:br>
            <a:r>
              <a:rPr lang="en-US" altLang="en-US" dirty="0" smtClean="0"/>
              <a:t>Thread </a:t>
            </a:r>
            <a:r>
              <a:rPr lang="en-US" altLang="en-US" dirty="0"/>
              <a:t>Object</a:t>
            </a:r>
          </a:p>
        </p:txBody>
      </p:sp>
    </p:spTree>
    <p:extLst>
      <p:ext uri="{BB962C8B-B14F-4D97-AF65-F5344CB8AC3E}">
        <p14:creationId xmlns:p14="http://schemas.microsoft.com/office/powerpoint/2010/main" val="20217987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Summary</a:t>
            </a:r>
            <a:endParaRPr lang="en-US" b="1" dirty="0">
              <a:solidFill>
                <a:schemeClr val="accent1">
                  <a:lumMod val="75000"/>
                </a:schemeClr>
              </a:solidFill>
            </a:endParaRPr>
          </a:p>
        </p:txBody>
      </p:sp>
      <p:sp>
        <p:nvSpPr>
          <p:cNvPr id="3" name="Content Placeholder 2"/>
          <p:cNvSpPr>
            <a:spLocks noGrp="1"/>
          </p:cNvSpPr>
          <p:nvPr>
            <p:ph sz="half" idx="1"/>
          </p:nvPr>
        </p:nvSpPr>
        <p:spPr>
          <a:xfrm>
            <a:off x="658904" y="2057400"/>
            <a:ext cx="3657600" cy="4648200"/>
          </a:xfrm>
        </p:spPr>
        <p:txBody>
          <a:bodyPr>
            <a:normAutofit/>
          </a:bodyPr>
          <a:lstStyle/>
          <a:p>
            <a:pPr marL="342900" lvl="0" indent="-279400"/>
            <a:r>
              <a:rPr lang="en-US" sz="2162" dirty="0" smtClean="0">
                <a:solidFill>
                  <a:schemeClr val="tx1"/>
                </a:solidFill>
              </a:rPr>
              <a:t>Processes and threads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functionality</a:t>
            </a:r>
          </a:p>
          <a:p>
            <a:pPr marL="342900" lvl="0" indent="-279400"/>
            <a:r>
              <a:rPr lang="en-US" sz="2162" dirty="0" smtClean="0">
                <a:solidFill>
                  <a:schemeClr val="tx1"/>
                </a:solidFill>
              </a:rPr>
              <a:t>Types of threads</a:t>
            </a:r>
          </a:p>
          <a:p>
            <a:pPr marL="638175" lvl="1" indent="-279400"/>
            <a:r>
              <a:rPr lang="en-US" sz="1882" dirty="0" smtClean="0">
                <a:solidFill>
                  <a:schemeClr val="tx1"/>
                </a:solidFill>
              </a:rPr>
              <a:t>User level (ULT) and kernel level threads (KLT)</a:t>
            </a:r>
          </a:p>
          <a:p>
            <a:pPr marL="638175" lvl="1" indent="-279400"/>
            <a:r>
              <a:rPr lang="en-US" sz="1882" dirty="0"/>
              <a:t>Advantages of ULT and KLT</a:t>
            </a:r>
          </a:p>
          <a:p>
            <a:r>
              <a:rPr lang="en-US" sz="2118" dirty="0"/>
              <a:t>Solaris thread </a:t>
            </a:r>
            <a:r>
              <a:rPr lang="en-US" sz="2118" dirty="0" smtClean="0"/>
              <a:t>model</a:t>
            </a:r>
            <a:endParaRPr lang="en-US" sz="2118" dirty="0"/>
          </a:p>
          <a:p>
            <a:pPr marL="638175" lvl="1" indent="-279400"/>
            <a:r>
              <a:rPr lang="en-US" sz="1882" dirty="0"/>
              <a:t>Multithreaded architecture</a:t>
            </a:r>
          </a:p>
          <a:p>
            <a:pPr marL="638175" lvl="1" indent="-279400"/>
            <a:r>
              <a:rPr lang="en-US" sz="1882" dirty="0"/>
              <a:t>Motivation</a:t>
            </a:r>
          </a:p>
          <a:p>
            <a:pPr marL="638175" lvl="1" indent="-279400"/>
            <a:r>
              <a:rPr lang="en-US" sz="1882" dirty="0"/>
              <a:t>Process structure</a:t>
            </a:r>
          </a:p>
          <a:p>
            <a:pPr marL="638175" lvl="1" indent="-279400"/>
            <a:r>
              <a:rPr lang="en-US" sz="1882" dirty="0"/>
              <a:t>Thread execution</a:t>
            </a:r>
          </a:p>
          <a:p>
            <a:pPr marL="679450" indent="0">
              <a:buNone/>
            </a:pPr>
            <a:endParaRPr lang="en-US" sz="2400" dirty="0" smtClean="0"/>
          </a:p>
        </p:txBody>
      </p:sp>
      <p:sp>
        <p:nvSpPr>
          <p:cNvPr id="5" name="Content Placeholder 4"/>
          <p:cNvSpPr>
            <a:spLocks noGrp="1"/>
          </p:cNvSpPr>
          <p:nvPr>
            <p:ph sz="half" idx="2"/>
          </p:nvPr>
        </p:nvSpPr>
        <p:spPr>
          <a:xfrm>
            <a:off x="4831308" y="2057400"/>
            <a:ext cx="3779292" cy="4648200"/>
          </a:xfrm>
        </p:spPr>
        <p:txBody>
          <a:bodyPr>
            <a:normAutofit/>
          </a:bodyPr>
          <a:lstStyle/>
          <a:p>
            <a:r>
              <a:rPr lang="en-US" sz="2118" dirty="0" smtClean="0"/>
              <a:t>Linux process and thread management</a:t>
            </a:r>
          </a:p>
          <a:p>
            <a:pPr lvl="1"/>
            <a:r>
              <a:rPr lang="en-US" sz="1882" dirty="0" smtClean="0"/>
              <a:t>Tasks</a:t>
            </a:r>
          </a:p>
          <a:p>
            <a:pPr lvl="1"/>
            <a:r>
              <a:rPr lang="en-US" sz="1882" dirty="0" smtClean="0"/>
              <a:t>threads</a:t>
            </a:r>
          </a:p>
          <a:p>
            <a:pPr lvl="1" indent="-279400"/>
            <a:r>
              <a:rPr lang="en-US" sz="1800" dirty="0" smtClean="0"/>
              <a:t>Clone ()</a:t>
            </a:r>
            <a:r>
              <a:rPr lang="en-US" sz="1800" dirty="0"/>
              <a:t> </a:t>
            </a:r>
            <a:endParaRPr lang="en-US" sz="1800" dirty="0" smtClean="0"/>
          </a:p>
          <a:p>
            <a:pPr lvl="0" indent="-279400"/>
            <a:r>
              <a:rPr lang="en-US" sz="2162" dirty="0" smtClean="0"/>
              <a:t>Windows process </a:t>
            </a:r>
            <a:r>
              <a:rPr lang="en-US" sz="2162" dirty="0"/>
              <a:t>and thread management</a:t>
            </a:r>
          </a:p>
          <a:p>
            <a:pPr marL="638175" lvl="1" indent="-279400"/>
            <a:r>
              <a:rPr lang="en-US" sz="1882" dirty="0"/>
              <a:t>Windows process</a:t>
            </a:r>
          </a:p>
          <a:p>
            <a:pPr marL="638175" lvl="1" indent="-279400"/>
            <a:r>
              <a:rPr lang="en-US" sz="1882" dirty="0"/>
              <a:t>Process and thread objects</a:t>
            </a:r>
          </a:p>
          <a:p>
            <a:pPr marL="638175" lvl="1" indent="-279400"/>
            <a:r>
              <a:rPr lang="en-US" sz="1882" dirty="0"/>
              <a:t>Multithreading</a:t>
            </a:r>
          </a:p>
          <a:p>
            <a:pPr lvl="1"/>
            <a:endParaRPr lang="en-US" sz="1882" dirty="0" smtClean="0"/>
          </a:p>
        </p:txBody>
      </p:sp>
    </p:spTree>
    <p:extLst>
      <p:ext uri="{BB962C8B-B14F-4D97-AF65-F5344CB8AC3E}">
        <p14:creationId xmlns:p14="http://schemas.microsoft.com/office/powerpoint/2010/main" val="270366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a:t>Concurrency (2)</a:t>
            </a:r>
          </a:p>
        </p:txBody>
      </p:sp>
      <p:sp>
        <p:nvSpPr>
          <p:cNvPr id="186371" name="Rectangle 3"/>
          <p:cNvSpPr>
            <a:spLocks noGrp="1" noChangeArrowheads="1"/>
          </p:cNvSpPr>
          <p:nvPr>
            <p:ph type="body" idx="1"/>
          </p:nvPr>
        </p:nvSpPr>
        <p:spPr/>
        <p:txBody>
          <a:bodyPr/>
          <a:lstStyle/>
          <a:p>
            <a:r>
              <a:rPr lang="en-US" altLang="en-US" sz="1800" dirty="0"/>
              <a:t>Many programming languages have concurrency primitives:</a:t>
            </a:r>
          </a:p>
          <a:p>
            <a:pPr lvl="1"/>
            <a:r>
              <a:rPr lang="en-US" altLang="en-US" sz="1800" dirty="0" smtClean="0"/>
              <a:t>Java</a:t>
            </a:r>
          </a:p>
          <a:p>
            <a:pPr lvl="1"/>
            <a:r>
              <a:rPr lang="en-US" altLang="en-US" sz="1800" dirty="0" smtClean="0"/>
              <a:t>.NET Languages</a:t>
            </a:r>
          </a:p>
          <a:p>
            <a:pPr lvl="2"/>
            <a:r>
              <a:rPr lang="en-US" altLang="en-US" sz="1600" dirty="0" smtClean="0"/>
              <a:t>Visual </a:t>
            </a:r>
            <a:r>
              <a:rPr lang="en-US" altLang="en-US" sz="1600" dirty="0"/>
              <a:t>C++.NET</a:t>
            </a:r>
          </a:p>
          <a:p>
            <a:pPr lvl="2"/>
            <a:r>
              <a:rPr lang="en-US" altLang="en-US" sz="1600" dirty="0"/>
              <a:t>Visual C#.NET</a:t>
            </a:r>
          </a:p>
          <a:p>
            <a:pPr lvl="2"/>
            <a:r>
              <a:rPr lang="en-US" altLang="en-US" sz="1600" dirty="0" smtClean="0"/>
              <a:t>Visual Basic. NET	</a:t>
            </a:r>
          </a:p>
          <a:p>
            <a:r>
              <a:rPr lang="en-US" altLang="en-US" sz="1800" dirty="0" smtClean="0"/>
              <a:t>Originally, C/C</a:t>
            </a:r>
            <a:r>
              <a:rPr lang="en-US" altLang="en-US" sz="1800" dirty="0"/>
              <a:t>++ </a:t>
            </a:r>
            <a:r>
              <a:rPr lang="en-US" altLang="en-US" sz="1800" dirty="0" smtClean="0"/>
              <a:t>did not </a:t>
            </a:r>
            <a:r>
              <a:rPr lang="en-US" altLang="en-US" sz="1800" dirty="0"/>
              <a:t>have concurrency capabilities in the ANSI/ISO standard </a:t>
            </a:r>
            <a:r>
              <a:rPr lang="en-US" altLang="en-US" sz="1800" dirty="0" smtClean="0"/>
              <a:t>library, </a:t>
            </a:r>
            <a:r>
              <a:rPr lang="en-US" altLang="en-US" sz="1800" dirty="0"/>
              <a:t>but in other </a:t>
            </a:r>
            <a:r>
              <a:rPr lang="en-US" altLang="en-US" sz="1800" dirty="0" smtClean="0"/>
              <a:t>libraries</a:t>
            </a:r>
          </a:p>
          <a:p>
            <a:r>
              <a:rPr lang="en-US" altLang="en-US" sz="1800" dirty="0" smtClean="0"/>
              <a:t>Currently, C/C++ have concurrency capabilities in the ANSI/ISO standard library:</a:t>
            </a:r>
          </a:p>
          <a:p>
            <a:pPr lvl="1"/>
            <a:r>
              <a:rPr lang="en-US" altLang="en-US" sz="1600" dirty="0"/>
              <a:t>See: </a:t>
            </a:r>
            <a:r>
              <a:rPr lang="en-US" altLang="en-US" sz="1600" dirty="0">
                <a:hlinkClick r:id="rId2"/>
              </a:rPr>
              <a:t>https://isocpp.org</a:t>
            </a:r>
            <a:r>
              <a:rPr lang="en-US" altLang="en-US" sz="1600" dirty="0" smtClean="0">
                <a:hlinkClick r:id="rId2"/>
              </a:rPr>
              <a:t>/</a:t>
            </a:r>
            <a:r>
              <a:rPr lang="en-US" altLang="en-US" sz="1600" dirty="0" smtClean="0"/>
              <a:t> </a:t>
            </a:r>
            <a:endParaRPr lang="en-US" altLang="en-US" sz="1600" dirty="0"/>
          </a:p>
          <a:p>
            <a:pPr lvl="1"/>
            <a:r>
              <a:rPr lang="en-US" sz="1600" dirty="0" smtClean="0">
                <a:hlinkClick r:id="rId3"/>
              </a:rPr>
              <a:t>http</a:t>
            </a:r>
            <a:r>
              <a:rPr lang="en-US" sz="1600" dirty="0">
                <a:hlinkClick r:id="rId3"/>
              </a:rPr>
              <a:t>://www.open-std.org/jtc1/sc22/wg21/docs/papers/2014/n4296.pdf</a:t>
            </a:r>
            <a:endParaRPr lang="en-US" altLang="en-US" sz="1600" dirty="0"/>
          </a:p>
        </p:txBody>
      </p:sp>
    </p:spTree>
    <p:extLst>
      <p:ext uri="{BB962C8B-B14F-4D97-AF65-F5344CB8AC3E}">
        <p14:creationId xmlns:p14="http://schemas.microsoft.com/office/powerpoint/2010/main" val="7499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3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3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637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6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Multithreading</a:t>
            </a:r>
          </a:p>
        </p:txBody>
      </p:sp>
      <p:sp>
        <p:nvSpPr>
          <p:cNvPr id="135171" name="Rectangle 3"/>
          <p:cNvSpPr>
            <a:spLocks noGrp="1" noChangeArrowheads="1"/>
          </p:cNvSpPr>
          <p:nvPr>
            <p:ph type="body" idx="1"/>
          </p:nvPr>
        </p:nvSpPr>
        <p:spPr/>
        <p:txBody>
          <a:bodyPr/>
          <a:lstStyle/>
          <a:p>
            <a:pPr>
              <a:lnSpc>
                <a:spcPct val="80000"/>
              </a:lnSpc>
            </a:pPr>
            <a:r>
              <a:rPr lang="en-US" altLang="en-US" sz="2400" dirty="0"/>
              <a:t>A multithreading operating system supports multiple threads of execution within a single </a:t>
            </a:r>
            <a:r>
              <a:rPr lang="en-US" altLang="en-US" sz="2400" dirty="0" smtClean="0"/>
              <a:t>process</a:t>
            </a:r>
            <a:endParaRPr lang="en-US" altLang="en-US" sz="2400" dirty="0"/>
          </a:p>
          <a:p>
            <a:pPr>
              <a:lnSpc>
                <a:spcPct val="80000"/>
              </a:lnSpc>
            </a:pPr>
            <a:r>
              <a:rPr lang="en-US" altLang="en-US" sz="2400" dirty="0"/>
              <a:t>MS-DOS supports a single </a:t>
            </a:r>
            <a:r>
              <a:rPr lang="en-US" altLang="en-US" sz="2400" dirty="0" smtClean="0"/>
              <a:t>thread</a:t>
            </a:r>
            <a:endParaRPr lang="en-US" altLang="en-US" sz="2400" dirty="0"/>
          </a:p>
          <a:p>
            <a:pPr>
              <a:lnSpc>
                <a:spcPct val="80000"/>
              </a:lnSpc>
            </a:pPr>
            <a:r>
              <a:rPr lang="en-US" altLang="en-US" sz="2400" dirty="0"/>
              <a:t>The original UNIX operating system supports multiple user processes </a:t>
            </a:r>
            <a:endParaRPr lang="en-US" altLang="en-US" sz="2400" dirty="0" smtClean="0"/>
          </a:p>
          <a:p>
            <a:pPr>
              <a:lnSpc>
                <a:spcPct val="80000"/>
              </a:lnSpc>
            </a:pPr>
            <a:r>
              <a:rPr lang="en-US" altLang="en-US" sz="2400" dirty="0" smtClean="0"/>
              <a:t>Windows, </a:t>
            </a:r>
            <a:r>
              <a:rPr lang="en-US" altLang="en-US" sz="2400" dirty="0"/>
              <a:t>POSIX, Solaris, Linux, </a:t>
            </a:r>
            <a:r>
              <a:rPr lang="en-US" altLang="en-US" sz="2400" dirty="0" smtClean="0"/>
              <a:t>Android, and the older Mach</a:t>
            </a:r>
            <a:r>
              <a:rPr lang="en-US" altLang="en-US" sz="2400" dirty="0"/>
              <a:t>, and OS/2 support multiple </a:t>
            </a:r>
            <a:r>
              <a:rPr lang="en-US" altLang="en-US" sz="2400" dirty="0" smtClean="0"/>
              <a:t>threads</a:t>
            </a:r>
          </a:p>
          <a:p>
            <a:pPr>
              <a:lnSpc>
                <a:spcPct val="80000"/>
              </a:lnSpc>
            </a:pPr>
            <a:r>
              <a:rPr lang="en-US" altLang="en-US" sz="2400" dirty="0" smtClean="0"/>
              <a:t>iOS supports POSIX Threads and </a:t>
            </a:r>
            <a:r>
              <a:rPr lang="en-US" altLang="en-US" sz="2400" dirty="0" err="1" smtClean="0"/>
              <a:t>NSThreads</a:t>
            </a:r>
            <a:endParaRPr lang="en-US" altLang="en-US" sz="2400" dirty="0" smtClean="0"/>
          </a:p>
          <a:p>
            <a:pPr>
              <a:lnSpc>
                <a:spcPct val="80000"/>
              </a:lnSpc>
            </a:pPr>
            <a:r>
              <a:rPr lang="en-US" altLang="en-US" sz="2400" dirty="0" smtClean="0"/>
              <a:t>Virtually</a:t>
            </a:r>
            <a:r>
              <a:rPr lang="en-US" altLang="en-US" sz="2400" dirty="0"/>
              <a:t>, all modern operating systems provide at least some support for </a:t>
            </a:r>
            <a:r>
              <a:rPr lang="en-US" altLang="en-US" sz="2400" dirty="0" smtClean="0"/>
              <a:t>threads </a:t>
            </a:r>
            <a:endParaRPr lang="en-US" altLang="en-US" sz="2400" dirty="0"/>
          </a:p>
          <a:p>
            <a:pPr>
              <a:lnSpc>
                <a:spcPct val="80000"/>
              </a:lnSpc>
            </a:pPr>
            <a:endParaRPr lang="en-US" altLang="en-US" sz="2800" dirty="0"/>
          </a:p>
        </p:txBody>
      </p:sp>
    </p:spTree>
    <p:extLst>
      <p:ext uri="{BB962C8B-B14F-4D97-AF65-F5344CB8AC3E}">
        <p14:creationId xmlns:p14="http://schemas.microsoft.com/office/powerpoint/2010/main" val="142916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Multithreading (2)</a:t>
            </a:r>
            <a:endParaRPr lang="en-CA" dirty="0"/>
          </a:p>
        </p:txBody>
      </p:sp>
      <p:sp>
        <p:nvSpPr>
          <p:cNvPr id="3" name="Content Placeholder 2"/>
          <p:cNvSpPr>
            <a:spLocks noGrp="1"/>
          </p:cNvSpPr>
          <p:nvPr>
            <p:ph idx="1"/>
          </p:nvPr>
        </p:nvSpPr>
        <p:spPr/>
        <p:txBody>
          <a:bodyPr/>
          <a:lstStyle/>
          <a:p>
            <a:r>
              <a:rPr lang="en-CA" dirty="0" smtClean="0"/>
              <a:t>Windows and QNX share a similar model: “a process is a house and the active occupants are threads”</a:t>
            </a:r>
          </a:p>
          <a:p>
            <a:r>
              <a:rPr lang="en-CA" dirty="0"/>
              <a:t>Please </a:t>
            </a:r>
            <a:r>
              <a:rPr lang="en-CA" dirty="0" smtClean="0"/>
              <a:t>read (very good documentation!): </a:t>
            </a:r>
            <a:r>
              <a:rPr lang="en-CA" dirty="0">
                <a:hlinkClick r:id="rId2"/>
              </a:rPr>
              <a:t>http://</a:t>
            </a:r>
            <a:r>
              <a:rPr lang="en-CA" dirty="0" smtClean="0">
                <a:hlinkClick r:id="rId2"/>
              </a:rPr>
              <a:t>www.qnx.com/developers/docs/6.4.0/neutrino/getting_started/s1_procs.html</a:t>
            </a:r>
            <a:r>
              <a:rPr lang="en-CA" dirty="0" smtClean="0"/>
              <a:t> </a:t>
            </a:r>
            <a:endParaRPr lang="en-CA" dirty="0"/>
          </a:p>
        </p:txBody>
      </p:sp>
    </p:spTree>
    <p:extLst>
      <p:ext uri="{BB962C8B-B14F-4D97-AF65-F5344CB8AC3E}">
        <p14:creationId xmlns:p14="http://schemas.microsoft.com/office/powerpoint/2010/main" val="23954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smtClean="0">
                <a:solidFill>
                  <a:schemeClr val="accent1">
                    <a:lumMod val="50000"/>
                  </a:schemeClr>
                </a:solidFill>
              </a:rPr>
              <a:t>Multithreaded Approaches</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2057400"/>
            <a:ext cx="3657600" cy="5029200"/>
          </a:xfrm>
        </p:spPr>
        <p:txBody>
          <a:bodyPr/>
          <a:lstStyle/>
          <a:p>
            <a:r>
              <a:rPr lang="en-US" sz="2600" dirty="0" smtClean="0"/>
              <a:t>The right half of Figure 4.1 depicts multithreaded approaches</a:t>
            </a:r>
            <a:endParaRPr lang="en-US" sz="1100" dirty="0" smtClean="0"/>
          </a:p>
          <a:p>
            <a:r>
              <a:rPr lang="en-US" sz="2600" dirty="0" smtClean="0"/>
              <a:t>A Java run-time environment is an example of a system of one process with multiple threads</a:t>
            </a:r>
            <a:endParaRPr lang="en-US" sz="2600" dirty="0"/>
          </a:p>
        </p:txBody>
      </p:sp>
      <p:pic>
        <p:nvPicPr>
          <p:cNvPr id="7" name="Picture 6" descr="f1.pdf"/>
          <p:cNvPicPr>
            <a:picLocks noChangeAspect="1"/>
          </p:cNvPicPr>
          <p:nvPr/>
        </p:nvPicPr>
        <p:blipFill>
          <a:blip r:embed="rId3"/>
          <a:stretch>
            <a:fillRect/>
          </a:stretch>
        </p:blipFill>
        <p:spPr>
          <a:xfrm>
            <a:off x="3276600" y="1905000"/>
            <a:ext cx="5620871" cy="4343400"/>
          </a:xfrm>
          <a:prstGeom prst="rect">
            <a:avLst/>
          </a:prstGeom>
        </p:spPr>
      </p:pic>
    </p:spTree>
    <p:extLst>
      <p:ext uri="{BB962C8B-B14F-4D97-AF65-F5344CB8AC3E}">
        <p14:creationId xmlns:p14="http://schemas.microsoft.com/office/powerpoint/2010/main" val="2675088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smtClean="0">
                <a:solidFill>
                  <a:schemeClr val="accent1">
                    <a:lumMod val="75000"/>
                  </a:schemeClr>
                </a:solidFill>
              </a:rPr>
              <a:t>Processes</a:t>
            </a:r>
            <a:endParaRPr lang="en-US" sz="6600" dirty="0">
              <a:solidFill>
                <a:schemeClr val="accent1">
                  <a:lumMod val="75000"/>
                </a:schemeClr>
              </a:solidFill>
            </a:endParaRP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smtClean="0"/>
              <a:t>The unit or resource allocation and a unit of protection</a:t>
            </a:r>
          </a:p>
          <a:p>
            <a:pPr>
              <a:buSzPct val="155000"/>
              <a:buFont typeface="Wingdings" charset="2"/>
              <a:buChar char="§"/>
            </a:pPr>
            <a:r>
              <a:rPr lang="en-US" sz="2800" dirty="0" smtClean="0"/>
              <a:t>A virtual address space that holds the process image</a:t>
            </a:r>
          </a:p>
          <a:p>
            <a:pPr>
              <a:buSzPct val="155000"/>
              <a:buFont typeface="Wingdings" charset="2"/>
              <a:buChar char="§"/>
            </a:pPr>
            <a:r>
              <a:rPr lang="en-US" sz="2800" dirty="0" smtClean="0"/>
              <a:t>Protected access to:</a:t>
            </a:r>
          </a:p>
          <a:p>
            <a:pPr marL="1309688" lvl="1" indent="-396875">
              <a:buSzPct val="100000"/>
              <a:buFont typeface="Wingdings" charset="2"/>
              <a:buChar char="§"/>
            </a:pPr>
            <a:r>
              <a:rPr lang="en-US" sz="2800" dirty="0" smtClean="0"/>
              <a:t>processors</a:t>
            </a:r>
          </a:p>
          <a:p>
            <a:pPr marL="1309688" lvl="1" indent="-396875">
              <a:buSzPct val="100000"/>
              <a:buFont typeface="Wingdings" charset="2"/>
              <a:buChar char="§"/>
            </a:pPr>
            <a:r>
              <a:rPr lang="en-US" sz="2800" dirty="0" smtClean="0"/>
              <a:t>other processes </a:t>
            </a:r>
          </a:p>
          <a:p>
            <a:pPr marL="1309688" lvl="1" indent="-396875">
              <a:buSzPct val="100000"/>
              <a:buFont typeface="Wingdings" charset="2"/>
              <a:buChar char="§"/>
            </a:pPr>
            <a:r>
              <a:rPr lang="en-US" sz="2800" dirty="0" smtClean="0"/>
              <a:t>files</a:t>
            </a:r>
          </a:p>
          <a:p>
            <a:pPr marL="1309688" lvl="1" indent="-396875">
              <a:buSzPct val="100000"/>
              <a:buFont typeface="Wingdings" charset="2"/>
              <a:buChar char="§"/>
            </a:pPr>
            <a:r>
              <a:rPr lang="en-US" sz="2800" dirty="0" smtClean="0"/>
              <a:t>I/O resources</a:t>
            </a:r>
          </a:p>
          <a:p>
            <a:endParaRPr lang="en-US" dirty="0"/>
          </a:p>
        </p:txBody>
      </p:sp>
      <p:pic>
        <p:nvPicPr>
          <p:cNvPr id="4" name="Picture 3"/>
          <p:cNvPicPr>
            <a:picLocks noChangeAspect="1"/>
          </p:cNvPicPr>
          <p:nvPr/>
        </p:nvPicPr>
        <p:blipFill>
          <a:blip r:embed="rId3"/>
          <a:stretch>
            <a:fillRect/>
          </a:stretch>
        </p:blipFill>
        <p:spPr>
          <a:xfrm>
            <a:off x="6172200" y="4267200"/>
            <a:ext cx="2326724" cy="2070100"/>
          </a:xfrm>
          <a:prstGeom prst="rect">
            <a:avLst/>
          </a:prstGeom>
        </p:spPr>
      </p:pic>
    </p:spTree>
    <p:extLst>
      <p:ext uri="{BB962C8B-B14F-4D97-AF65-F5344CB8AC3E}">
        <p14:creationId xmlns:p14="http://schemas.microsoft.com/office/powerpoint/2010/main" val="4093593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6966</TotalTime>
  <Words>6172</Words>
  <Application>Microsoft Office PowerPoint</Application>
  <PresentationFormat>On-screen Show (4:3)</PresentationFormat>
  <Paragraphs>441</Paragraphs>
  <Slides>47</Slides>
  <Notes>26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Blends</vt:lpstr>
      <vt:lpstr>Operating Systems Concepts</vt:lpstr>
      <vt:lpstr>Processes </vt:lpstr>
      <vt:lpstr>Processes and Threads</vt:lpstr>
      <vt:lpstr>Concurrency(1)</vt:lpstr>
      <vt:lpstr>Concurrency (2)</vt:lpstr>
      <vt:lpstr>Multithreading</vt:lpstr>
      <vt:lpstr>Multithreading (2)</vt:lpstr>
      <vt:lpstr>Multithreaded Approaches</vt:lpstr>
      <vt:lpstr>Processes</vt:lpstr>
      <vt:lpstr>Thread Definition</vt:lpstr>
      <vt:lpstr>One or More Threads  in a Process</vt:lpstr>
      <vt:lpstr>PowerPoint Presentation</vt:lpstr>
      <vt:lpstr>Benefits of Threads</vt:lpstr>
      <vt:lpstr>Threads in the Same Process Share the Address Space</vt:lpstr>
      <vt:lpstr>Thread  versus Process</vt:lpstr>
      <vt:lpstr>Thread Implementation</vt:lpstr>
      <vt:lpstr>OS with Thread Scheduling</vt:lpstr>
      <vt:lpstr> When Threads are Used</vt:lpstr>
      <vt:lpstr>When Threads are Used (2)</vt:lpstr>
      <vt:lpstr>When Threads are Used (3)</vt:lpstr>
      <vt:lpstr>Thread Execution States</vt:lpstr>
      <vt:lpstr>Types of Threads</vt:lpstr>
      <vt:lpstr>User-Level Threads (ULTs)</vt:lpstr>
      <vt:lpstr>PowerPoint Presentation</vt:lpstr>
      <vt:lpstr>User-Level Threads</vt:lpstr>
      <vt:lpstr>  Advantages of ULTs</vt:lpstr>
      <vt:lpstr>Disadvantages of ULTs</vt:lpstr>
      <vt:lpstr>Kernel-Level Threads</vt:lpstr>
      <vt:lpstr>Kernel-Level Threads (KLTs)</vt:lpstr>
      <vt:lpstr>Advantages of KLTs</vt:lpstr>
      <vt:lpstr>Disadvantage of KLTs</vt:lpstr>
      <vt:lpstr>Combined Approaches</vt:lpstr>
      <vt:lpstr>Combined Approaches</vt:lpstr>
      <vt:lpstr>PowerPoint Presentation</vt:lpstr>
      <vt:lpstr>When to Not Use Threads</vt:lpstr>
      <vt:lpstr>Unix</vt:lpstr>
      <vt:lpstr>Solaris Process</vt:lpstr>
      <vt:lpstr>Solaris Processes and Threads</vt:lpstr>
      <vt:lpstr>PowerPoint Presentation</vt:lpstr>
      <vt:lpstr>PowerPoint Presentation</vt:lpstr>
      <vt:lpstr>Linux Tasks</vt:lpstr>
      <vt:lpstr>Windows 7/8 (starting with Windows 2000)</vt:lpstr>
      <vt:lpstr>Multithreaded Process - Windows</vt:lpstr>
      <vt:lpstr>PowerPoint Presentation</vt:lpstr>
      <vt:lpstr>Windows Process Object</vt:lpstr>
      <vt:lpstr>Windows  Thread Object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Concepts</dc:title>
  <dc:creator>Mirela Gutica</dc:creator>
  <cp:lastModifiedBy>Mirela Gutica</cp:lastModifiedBy>
  <cp:revision>66</cp:revision>
  <dcterms:created xsi:type="dcterms:W3CDTF">2015-01-07T23:21:29Z</dcterms:created>
  <dcterms:modified xsi:type="dcterms:W3CDTF">2015-09-23T18:49:07Z</dcterms:modified>
</cp:coreProperties>
</file>