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6" r:id="rId7"/>
    <p:sldId id="262" r:id="rId8"/>
    <p:sldId id="263" r:id="rId9"/>
    <p:sldId id="264" r:id="rId10"/>
    <p:sldId id="275" r:id="rId11"/>
    <p:sldId id="276" r:id="rId12"/>
    <p:sldId id="277" r:id="rId13"/>
    <p:sldId id="265" r:id="rId14"/>
    <p:sldId id="273" r:id="rId15"/>
    <p:sldId id="267" r:id="rId16"/>
    <p:sldId id="268"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34"/>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Clic para editar título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Clic para editar título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Clic para editar título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Clic para editar título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Clic para editar título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Clic para editar título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Arrastre la imagen al marcador de posición o haga clic en el icono para agregar</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Clic para editar título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Clic para editar título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esktop/UNIVERSIDAD%202018/Captura%20de%20pantalla%202017-11-03%20a%20las%2011.56.17%20copi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336" y="1452282"/>
            <a:ext cx="3739758" cy="3603812"/>
          </a:xfrm>
          <a:prstGeom prst="rect">
            <a:avLst/>
          </a:prstGeom>
          <a:noFill/>
          <a:ln>
            <a:noFill/>
          </a:ln>
          <a:effectLst>
            <a:outerShdw blurRad="88900" dist="50800" dir="5400000" sx="90000" sy="90000" algn="ctr" rotWithShape="0">
              <a:srgbClr val="000000">
                <a:alpha val="69000"/>
              </a:srgbClr>
            </a:outerShdw>
          </a:effectLst>
        </p:spPr>
      </p:pic>
      <p:pic>
        <p:nvPicPr>
          <p:cNvPr id="6" name="Imagen 5" descr="../Desktop/UNIVERSIDAD%202018/Captura%20de%20pantalla%202017-11-03%20a%20las%2011.56.1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2472" y="2681548"/>
            <a:ext cx="4588622" cy="1145279"/>
          </a:xfrm>
          <a:prstGeom prst="rect">
            <a:avLst/>
          </a:prstGeom>
          <a:noFill/>
          <a:ln>
            <a:noFill/>
          </a:ln>
          <a:effectLst>
            <a:outerShdw blurRad="50800" dist="50800" dir="5400000" algn="ctr" rotWithShape="0">
              <a:srgbClr val="000000">
                <a:alpha val="69000"/>
              </a:srgbClr>
            </a:outerShdw>
          </a:effectLst>
        </p:spPr>
      </p:pic>
      <p:sp>
        <p:nvSpPr>
          <p:cNvPr id="7" name="Rectángulo 6"/>
          <p:cNvSpPr/>
          <p:nvPr/>
        </p:nvSpPr>
        <p:spPr>
          <a:xfrm>
            <a:off x="4913852" y="3957029"/>
            <a:ext cx="7125861" cy="830997"/>
          </a:xfrm>
          <a:prstGeom prst="rect">
            <a:avLst/>
          </a:prstGeom>
        </p:spPr>
        <p:txBody>
          <a:bodyPr wrap="none">
            <a:spAutoFit/>
          </a:bodyPr>
          <a:lstStyle/>
          <a:p>
            <a:pPr algn="ctr"/>
            <a:r>
              <a:rPr lang="es-ES_tradnl" sz="2400" b="1" dirty="0"/>
              <a:t>Sistema de Información de la Trayectoria Universitaria</a:t>
            </a:r>
          </a:p>
          <a:p>
            <a:pPr algn="ctr"/>
            <a:r>
              <a:rPr lang="es-ES_tradnl" sz="2400" b="1" dirty="0"/>
              <a:t>(SITU)</a:t>
            </a:r>
          </a:p>
        </p:txBody>
      </p:sp>
    </p:spTree>
    <p:extLst>
      <p:ext uri="{BB962C8B-B14F-4D97-AF65-F5344CB8AC3E}">
        <p14:creationId xmlns:p14="http://schemas.microsoft.com/office/powerpoint/2010/main" val="189994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D6906-C4D8-4368-BE10-7222ABD3CF57}"/>
              </a:ext>
            </a:extLst>
          </p:cNvPr>
          <p:cNvSpPr>
            <a:spLocks noGrp="1"/>
          </p:cNvSpPr>
          <p:nvPr>
            <p:ph type="title"/>
          </p:nvPr>
        </p:nvSpPr>
        <p:spPr>
          <a:xfrm>
            <a:off x="1141413" y="618517"/>
            <a:ext cx="9905998" cy="1238417"/>
          </a:xfrm>
        </p:spPr>
        <p:txBody>
          <a:bodyPr/>
          <a:lstStyle/>
          <a:p>
            <a:r>
              <a:rPr lang="es-ES" b="1" dirty="0">
                <a:solidFill>
                  <a:schemeClr val="bg1"/>
                </a:solidFill>
              </a:rPr>
              <a:t>7. Ventajas de la plataforma i</a:t>
            </a:r>
          </a:p>
        </p:txBody>
      </p:sp>
      <p:sp>
        <p:nvSpPr>
          <p:cNvPr id="3" name="Marcador de contenido 2">
            <a:extLst>
              <a:ext uri="{FF2B5EF4-FFF2-40B4-BE49-F238E27FC236}">
                <a16:creationId xmlns:a16="http://schemas.microsoft.com/office/drawing/2014/main" id="{977B0C2E-09E7-4633-BC62-B8BC8E832F54}"/>
              </a:ext>
            </a:extLst>
          </p:cNvPr>
          <p:cNvSpPr>
            <a:spLocks noGrp="1"/>
          </p:cNvSpPr>
          <p:nvPr>
            <p:ph idx="1"/>
          </p:nvPr>
        </p:nvSpPr>
        <p:spPr>
          <a:xfrm>
            <a:off x="1041010" y="1856934"/>
            <a:ext cx="10006402" cy="4276580"/>
          </a:xfrm>
        </p:spPr>
        <p:txBody>
          <a:bodyPr>
            <a:normAutofit fontScale="92500" lnSpcReduction="20000"/>
          </a:bodyPr>
          <a:lstStyle/>
          <a:p>
            <a:pPr lvl="0"/>
            <a:r>
              <a:rPr lang="es-ES_tradnl" dirty="0"/>
              <a:t>Los alumnos podrán gestionar sus hechos de una forma rápida y sencilla, además de poder navegar entre los mismos por orden cronológico (línea del tiempo) de forma visual.</a:t>
            </a:r>
            <a:endParaRPr lang="es-ES" dirty="0"/>
          </a:p>
          <a:p>
            <a:pPr lvl="0"/>
            <a:r>
              <a:rPr lang="es-ES_tradnl" dirty="0"/>
              <a:t>La gestión de los hechos de forma relacional mediante un sistema basado en etiquetas, las cuales se podrán listar, crear y modificar de forma sencilla e intuitiva.</a:t>
            </a:r>
            <a:endParaRPr lang="es-ES" dirty="0"/>
          </a:p>
          <a:p>
            <a:pPr lvl="0"/>
            <a:r>
              <a:rPr lang="es-ES_tradnl" dirty="0"/>
              <a:t>Los usuarios podrán acceder al sistema desde cualquier lugar y en cualquier momento ya que se tratará de una plataforma online. No será necesario encontrarse en la universidad para usar la plataforma.</a:t>
            </a:r>
            <a:endParaRPr lang="es-ES" dirty="0"/>
          </a:p>
          <a:p>
            <a:pPr lvl="0"/>
            <a:r>
              <a:rPr lang="es-ES_tradnl" dirty="0"/>
              <a:t>Los usuarios podrán acceder al sistema mediante un smartphone ya que se tratará de una plataforma web responsiva, por lo que en términos de usabilidad será igual que mediante un ordenador.</a:t>
            </a:r>
            <a:endParaRPr lang="es-ES" dirty="0"/>
          </a:p>
          <a:p>
            <a:pPr marL="0" indent="0">
              <a:buNone/>
            </a:pPr>
            <a:endParaRPr lang="es-ES" dirty="0"/>
          </a:p>
        </p:txBody>
      </p:sp>
    </p:spTree>
    <p:extLst>
      <p:ext uri="{BB962C8B-B14F-4D97-AF65-F5344CB8AC3E}">
        <p14:creationId xmlns:p14="http://schemas.microsoft.com/office/powerpoint/2010/main" val="374944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8D429-0961-4140-B067-D895D4A10CB3}"/>
              </a:ext>
            </a:extLst>
          </p:cNvPr>
          <p:cNvSpPr>
            <a:spLocks noGrp="1"/>
          </p:cNvSpPr>
          <p:nvPr>
            <p:ph type="title"/>
          </p:nvPr>
        </p:nvSpPr>
        <p:spPr/>
        <p:txBody>
          <a:bodyPr/>
          <a:lstStyle/>
          <a:p>
            <a:r>
              <a:rPr lang="es-ES" b="1" dirty="0">
                <a:solidFill>
                  <a:schemeClr val="bg1"/>
                </a:solidFill>
              </a:rPr>
              <a:t>8. Ventajas de la plataforma </a:t>
            </a:r>
            <a:r>
              <a:rPr lang="es-ES" b="1" dirty="0" err="1">
                <a:solidFill>
                  <a:schemeClr val="bg1"/>
                </a:solidFill>
              </a:rPr>
              <a:t>iI</a:t>
            </a:r>
            <a:endParaRPr lang="es-ES" b="1" dirty="0">
              <a:solidFill>
                <a:schemeClr val="bg1"/>
              </a:solidFill>
            </a:endParaRPr>
          </a:p>
        </p:txBody>
      </p:sp>
      <p:sp>
        <p:nvSpPr>
          <p:cNvPr id="3" name="Marcador de contenido 2">
            <a:extLst>
              <a:ext uri="{FF2B5EF4-FFF2-40B4-BE49-F238E27FC236}">
                <a16:creationId xmlns:a16="http://schemas.microsoft.com/office/drawing/2014/main" id="{2B946EEE-5A46-4B90-90F8-1BBD285CAA88}"/>
              </a:ext>
            </a:extLst>
          </p:cNvPr>
          <p:cNvSpPr>
            <a:spLocks noGrp="1"/>
          </p:cNvSpPr>
          <p:nvPr>
            <p:ph idx="1"/>
          </p:nvPr>
        </p:nvSpPr>
        <p:spPr>
          <a:xfrm>
            <a:off x="1141412" y="1828800"/>
            <a:ext cx="9905999" cy="3962401"/>
          </a:xfrm>
        </p:spPr>
        <p:txBody>
          <a:bodyPr>
            <a:normAutofit fontScale="92500" lnSpcReduction="10000"/>
          </a:bodyPr>
          <a:lstStyle/>
          <a:p>
            <a:pPr lvl="0"/>
            <a:r>
              <a:rPr lang="es-ES_tradnl" dirty="0"/>
              <a:t>La opción de visualizar toda la información del alumno en formato CV y de exportarla como PDF de forma rápida y sencilla.</a:t>
            </a:r>
            <a:endParaRPr lang="es-ES" dirty="0"/>
          </a:p>
          <a:p>
            <a:pPr lvl="0"/>
            <a:r>
              <a:rPr lang="es-ES_tradnl" dirty="0"/>
              <a:t>Los alumnos podrán dar de alta a los invitados cuando lo deseen y de forma sencilla, así como gestionar el nivel de acceso de sus hechos para que los invitados puedan ver lo que el alumno haya elegido.</a:t>
            </a:r>
            <a:endParaRPr lang="es-ES" dirty="0"/>
          </a:p>
          <a:p>
            <a:pPr lvl="0"/>
            <a:r>
              <a:rPr lang="es-ES_tradnl" dirty="0"/>
              <a:t>Los administradores del sistema podrán dar de alta a usuarios de forma rápida y sencilla, así como gestionar la lista de etiquetas de forma visual e intuitiva.</a:t>
            </a:r>
            <a:endParaRPr lang="es-ES" dirty="0"/>
          </a:p>
          <a:p>
            <a:pPr lvl="0"/>
            <a:r>
              <a:rPr lang="es-ES_tradnl" dirty="0"/>
              <a:t>Los profesores podrán acceder al espacio personal de cada alumno mediante un sistema de listado de alumnos de fácil acceso y visual.</a:t>
            </a:r>
            <a:endParaRPr lang="es-ES" dirty="0"/>
          </a:p>
          <a:p>
            <a:endParaRPr lang="es-ES" dirty="0"/>
          </a:p>
        </p:txBody>
      </p:sp>
    </p:spTree>
    <p:extLst>
      <p:ext uri="{BB962C8B-B14F-4D97-AF65-F5344CB8AC3E}">
        <p14:creationId xmlns:p14="http://schemas.microsoft.com/office/powerpoint/2010/main" val="171283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22B67-6F8B-4423-98BD-99D58AE436EC}"/>
              </a:ext>
            </a:extLst>
          </p:cNvPr>
          <p:cNvSpPr>
            <a:spLocks noGrp="1"/>
          </p:cNvSpPr>
          <p:nvPr>
            <p:ph type="title"/>
          </p:nvPr>
        </p:nvSpPr>
        <p:spPr/>
        <p:txBody>
          <a:bodyPr/>
          <a:lstStyle/>
          <a:p>
            <a:r>
              <a:rPr lang="es-ES" b="1" dirty="0">
                <a:solidFill>
                  <a:schemeClr val="bg1"/>
                </a:solidFill>
              </a:rPr>
              <a:t>9. Ventajas de la plataforma </a:t>
            </a:r>
            <a:r>
              <a:rPr lang="es-ES" b="1" dirty="0" err="1">
                <a:solidFill>
                  <a:schemeClr val="bg1"/>
                </a:solidFill>
              </a:rPr>
              <a:t>iII</a:t>
            </a:r>
            <a:endParaRPr lang="es-ES" b="1" dirty="0">
              <a:solidFill>
                <a:schemeClr val="bg1"/>
              </a:solidFill>
            </a:endParaRPr>
          </a:p>
        </p:txBody>
      </p:sp>
      <p:sp>
        <p:nvSpPr>
          <p:cNvPr id="3" name="Marcador de contenido 2">
            <a:extLst>
              <a:ext uri="{FF2B5EF4-FFF2-40B4-BE49-F238E27FC236}">
                <a16:creationId xmlns:a16="http://schemas.microsoft.com/office/drawing/2014/main" id="{A076A0F0-2427-43E9-9905-F53BF8A72AA5}"/>
              </a:ext>
            </a:extLst>
          </p:cNvPr>
          <p:cNvSpPr>
            <a:spLocks noGrp="1"/>
          </p:cNvSpPr>
          <p:nvPr>
            <p:ph idx="1"/>
          </p:nvPr>
        </p:nvSpPr>
        <p:spPr>
          <a:xfrm>
            <a:off x="1141413" y="1827455"/>
            <a:ext cx="9905999" cy="4207585"/>
          </a:xfrm>
        </p:spPr>
        <p:txBody>
          <a:bodyPr>
            <a:normAutofit lnSpcReduction="10000"/>
          </a:bodyPr>
          <a:lstStyle/>
          <a:p>
            <a:pPr lvl="0"/>
            <a:r>
              <a:rPr lang="es-ES_tradnl" dirty="0"/>
              <a:t>La plataforma web contará con unos exigentes niveles de seguridad en cuanto a la protección de los datos (infraestructura y redes) y la recuperación de los mismos (bases de datos).</a:t>
            </a:r>
            <a:endParaRPr lang="es-ES" dirty="0"/>
          </a:p>
          <a:p>
            <a:pPr lvl="0"/>
            <a:r>
              <a:rPr lang="es-ES_tradnl" dirty="0"/>
              <a:t>La plataforma web cumplirá con los niveles de rendimiento óptimos, de manera que se reducirán los tiempos de carga y de acceso a los datos.</a:t>
            </a:r>
            <a:endParaRPr lang="es-ES" dirty="0"/>
          </a:p>
          <a:p>
            <a:pPr lvl="0"/>
            <a:r>
              <a:rPr lang="es-ES" dirty="0"/>
              <a:t>La herramienta en su totalidad será escalable y permitirá gran cantidad de conexiones simultaneas de forma eficiente para los servidores.</a:t>
            </a:r>
          </a:p>
          <a:p>
            <a:pPr lvl="0"/>
            <a:r>
              <a:rPr lang="es-ES_tradnl" dirty="0"/>
              <a:t>La plataforma web tendrá un código limpio que hará que su soporte y mantenimiento sea sencillo y rápido.</a:t>
            </a:r>
            <a:endParaRPr lang="es-ES" dirty="0"/>
          </a:p>
          <a:p>
            <a:endParaRPr lang="es-ES" dirty="0"/>
          </a:p>
        </p:txBody>
      </p:sp>
    </p:spTree>
    <p:extLst>
      <p:ext uri="{BB962C8B-B14F-4D97-AF65-F5344CB8AC3E}">
        <p14:creationId xmlns:p14="http://schemas.microsoft.com/office/powerpoint/2010/main" val="388996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32023" y="325905"/>
            <a:ext cx="10727954" cy="750981"/>
          </a:xfrm>
        </p:spPr>
        <p:txBody>
          <a:bodyPr>
            <a:normAutofit/>
          </a:bodyPr>
          <a:lstStyle/>
          <a:p>
            <a:pPr eaLnBrk="1" hangingPunct="1"/>
            <a:r>
              <a:rPr lang="es-ES" altLang="es-ES" b="1" dirty="0">
                <a:solidFill>
                  <a:schemeClr val="bg1"/>
                </a:solidFill>
              </a:rPr>
              <a:t>10. Método de trabajo</a:t>
            </a:r>
            <a:endParaRPr lang="en-US" altLang="es-ES" b="1" dirty="0">
              <a:solidFill>
                <a:schemeClr val="bg1"/>
              </a:solidFill>
            </a:endParaRPr>
          </a:p>
        </p:txBody>
      </p:sp>
      <p:pic>
        <p:nvPicPr>
          <p:cNvPr id="2050" name="Picture 2" descr="Resultado de imagen de esa">
            <a:extLst>
              <a:ext uri="{FF2B5EF4-FFF2-40B4-BE49-F238E27FC236}">
                <a16:creationId xmlns:a16="http://schemas.microsoft.com/office/drawing/2014/main" id="{D93C9E4F-2FED-47F2-9E06-4D024F77C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250734"/>
            <a:ext cx="3475703" cy="14934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A4D18478-F56C-459E-AAE4-D65762A12346}"/>
              </a:ext>
            </a:extLst>
          </p:cNvPr>
          <p:cNvGraphicFramePr>
            <a:graphicFrameLocks noGrp="1"/>
          </p:cNvGraphicFramePr>
          <p:nvPr>
            <p:extLst>
              <p:ext uri="{D42A27DB-BD31-4B8C-83A1-F6EECF244321}">
                <p14:modId xmlns:p14="http://schemas.microsoft.com/office/powerpoint/2010/main" val="3165306782"/>
              </p:ext>
            </p:extLst>
          </p:nvPr>
        </p:nvGraphicFramePr>
        <p:xfrm>
          <a:off x="2032000" y="3260707"/>
          <a:ext cx="8127999" cy="1854200"/>
        </p:xfrm>
        <a:graphic>
          <a:graphicData uri="http://schemas.openxmlformats.org/drawingml/2006/table">
            <a:tbl>
              <a:tblPr firstRow="1" bandRow="1">
                <a:tableStyleId>{7DF18680-E054-41AD-8BC1-D1AEF772440D}</a:tableStyleId>
              </a:tblPr>
              <a:tblGrid>
                <a:gridCol w="4481342">
                  <a:extLst>
                    <a:ext uri="{9D8B030D-6E8A-4147-A177-3AD203B41FA5}">
                      <a16:colId xmlns:a16="http://schemas.microsoft.com/office/drawing/2014/main" val="2932899499"/>
                    </a:ext>
                  </a:extLst>
                </a:gridCol>
                <a:gridCol w="1927273">
                  <a:extLst>
                    <a:ext uri="{9D8B030D-6E8A-4147-A177-3AD203B41FA5}">
                      <a16:colId xmlns:a16="http://schemas.microsoft.com/office/drawing/2014/main" val="2668716959"/>
                    </a:ext>
                  </a:extLst>
                </a:gridCol>
                <a:gridCol w="1719384">
                  <a:extLst>
                    <a:ext uri="{9D8B030D-6E8A-4147-A177-3AD203B41FA5}">
                      <a16:colId xmlns:a16="http://schemas.microsoft.com/office/drawing/2014/main" val="1668044864"/>
                    </a:ext>
                  </a:extLst>
                </a:gridCol>
              </a:tblGrid>
              <a:tr h="370840">
                <a:tc>
                  <a:txBody>
                    <a:bodyPr/>
                    <a:lstStyle/>
                    <a:p>
                      <a:r>
                        <a:rPr lang="es-ES" dirty="0"/>
                        <a:t>FASES </a:t>
                      </a:r>
                    </a:p>
                  </a:txBody>
                  <a:tcPr/>
                </a:tc>
                <a:tc>
                  <a:txBody>
                    <a:bodyPr/>
                    <a:lstStyle/>
                    <a:p>
                      <a:r>
                        <a:rPr lang="es-ES" dirty="0"/>
                        <a:t>INICIO</a:t>
                      </a:r>
                    </a:p>
                  </a:txBody>
                  <a:tcPr/>
                </a:tc>
                <a:tc>
                  <a:txBody>
                    <a:bodyPr/>
                    <a:lstStyle/>
                    <a:p>
                      <a:r>
                        <a:rPr lang="es-ES" dirty="0"/>
                        <a:t>FINALIZACIÓN</a:t>
                      </a:r>
                    </a:p>
                  </a:txBody>
                  <a:tcPr/>
                </a:tc>
                <a:extLst>
                  <a:ext uri="{0D108BD9-81ED-4DB2-BD59-A6C34878D82A}">
                    <a16:rowId xmlns:a16="http://schemas.microsoft.com/office/drawing/2014/main" val="1438622846"/>
                  </a:ext>
                </a:extLst>
              </a:tr>
              <a:tr h="370840">
                <a:tc>
                  <a:txBody>
                    <a:bodyPr/>
                    <a:lstStyle/>
                    <a:p>
                      <a:r>
                        <a:rPr lang="es-ES" dirty="0"/>
                        <a:t>Requisitos de Usuario </a:t>
                      </a:r>
                    </a:p>
                  </a:txBody>
                  <a:tcPr/>
                </a:tc>
                <a:tc>
                  <a:txBody>
                    <a:bodyPr/>
                    <a:lstStyle/>
                    <a:p>
                      <a:r>
                        <a:rPr lang="es-ES" dirty="0"/>
                        <a:t>11/12/2017</a:t>
                      </a:r>
                    </a:p>
                  </a:txBody>
                  <a:tcPr/>
                </a:tc>
                <a:tc>
                  <a:txBody>
                    <a:bodyPr/>
                    <a:lstStyle/>
                    <a:p>
                      <a:r>
                        <a:rPr lang="es-ES" dirty="0"/>
                        <a:t>05/02/2018</a:t>
                      </a:r>
                    </a:p>
                  </a:txBody>
                  <a:tcPr/>
                </a:tc>
                <a:extLst>
                  <a:ext uri="{0D108BD9-81ED-4DB2-BD59-A6C34878D82A}">
                    <a16:rowId xmlns:a16="http://schemas.microsoft.com/office/drawing/2014/main" val="2330416805"/>
                  </a:ext>
                </a:extLst>
              </a:tr>
              <a:tr h="370840">
                <a:tc>
                  <a:txBody>
                    <a:bodyPr/>
                    <a:lstStyle/>
                    <a:p>
                      <a:r>
                        <a:rPr lang="es-ES" dirty="0"/>
                        <a:t>Requisitos de Software/Diseño Arquitectónico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06/02/2018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05/03/2018</a:t>
                      </a:r>
                    </a:p>
                  </a:txBody>
                  <a:tcPr/>
                </a:tc>
                <a:extLst>
                  <a:ext uri="{0D108BD9-81ED-4DB2-BD59-A6C34878D82A}">
                    <a16:rowId xmlns:a16="http://schemas.microsoft.com/office/drawing/2014/main" val="2742247403"/>
                  </a:ext>
                </a:extLst>
              </a:tr>
              <a:tr h="370840">
                <a:tc>
                  <a:txBody>
                    <a:bodyPr/>
                    <a:lstStyle/>
                    <a:p>
                      <a:r>
                        <a:rPr lang="es-ES" dirty="0"/>
                        <a:t>Diseño Detallado &amp; Desarrollo</a:t>
                      </a:r>
                    </a:p>
                  </a:txBody>
                  <a:tcPr/>
                </a:tc>
                <a:tc>
                  <a:txBody>
                    <a:bodyPr/>
                    <a:lstStyle/>
                    <a:p>
                      <a:r>
                        <a:rPr lang="es-ES" dirty="0"/>
                        <a:t>22/02/2018</a:t>
                      </a:r>
                    </a:p>
                  </a:txBody>
                  <a:tcPr/>
                </a:tc>
                <a:tc>
                  <a:txBody>
                    <a:bodyPr/>
                    <a:lstStyle/>
                    <a:p>
                      <a:r>
                        <a:rPr lang="es-ES" dirty="0"/>
                        <a:t>17/04/2018</a:t>
                      </a:r>
                    </a:p>
                  </a:txBody>
                  <a:tcPr/>
                </a:tc>
                <a:extLst>
                  <a:ext uri="{0D108BD9-81ED-4DB2-BD59-A6C34878D82A}">
                    <a16:rowId xmlns:a16="http://schemas.microsoft.com/office/drawing/2014/main" val="2524090091"/>
                  </a:ext>
                </a:extLst>
              </a:tr>
              <a:tr h="370840">
                <a:tc>
                  <a:txBody>
                    <a:bodyPr/>
                    <a:lstStyle/>
                    <a:p>
                      <a:r>
                        <a:rPr lang="es-ES" dirty="0"/>
                        <a:t>Transferencia </a:t>
                      </a:r>
                    </a:p>
                  </a:txBody>
                  <a:tcPr/>
                </a:tc>
                <a:tc>
                  <a:txBody>
                    <a:bodyPr/>
                    <a:lstStyle/>
                    <a:p>
                      <a:r>
                        <a:rPr lang="es-ES" dirty="0"/>
                        <a:t>18/04/2018</a:t>
                      </a:r>
                    </a:p>
                  </a:txBody>
                  <a:tcPr/>
                </a:tc>
                <a:tc>
                  <a:txBody>
                    <a:bodyPr/>
                    <a:lstStyle/>
                    <a:p>
                      <a:r>
                        <a:rPr lang="es-ES" dirty="0"/>
                        <a:t>08/05/2018</a:t>
                      </a:r>
                    </a:p>
                  </a:txBody>
                  <a:tcPr/>
                </a:tc>
                <a:extLst>
                  <a:ext uri="{0D108BD9-81ED-4DB2-BD59-A6C34878D82A}">
                    <a16:rowId xmlns:a16="http://schemas.microsoft.com/office/drawing/2014/main" val="2689661662"/>
                  </a:ext>
                </a:extLst>
              </a:tr>
            </a:tbl>
          </a:graphicData>
        </a:graphic>
      </p:graphicFrame>
    </p:spTree>
    <p:extLst>
      <p:ext uri="{BB962C8B-B14F-4D97-AF65-F5344CB8AC3E}">
        <p14:creationId xmlns:p14="http://schemas.microsoft.com/office/powerpoint/2010/main" val="210900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1BB15BC-B15A-4299-B27A-26666051A0C8}"/>
              </a:ext>
            </a:extLst>
          </p:cNvPr>
          <p:cNvPicPr>
            <a:picLocks noChangeAspect="1"/>
          </p:cNvPicPr>
          <p:nvPr/>
        </p:nvPicPr>
        <p:blipFill>
          <a:blip r:embed="rId2"/>
          <a:stretch>
            <a:fillRect/>
          </a:stretch>
        </p:blipFill>
        <p:spPr>
          <a:xfrm>
            <a:off x="131928" y="736979"/>
            <a:ext cx="11928144" cy="5672462"/>
          </a:xfrm>
          <a:prstGeom prst="rect">
            <a:avLst/>
          </a:prstGeom>
        </p:spPr>
      </p:pic>
    </p:spTree>
    <p:extLst>
      <p:ext uri="{BB962C8B-B14F-4D97-AF65-F5344CB8AC3E}">
        <p14:creationId xmlns:p14="http://schemas.microsoft.com/office/powerpoint/2010/main" val="179330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557213" y="642938"/>
            <a:ext cx="11210925" cy="746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altLang="es-ES" sz="3200" b="1" dirty="0">
                <a:solidFill>
                  <a:schemeClr val="bg1"/>
                </a:solidFill>
              </a:rPr>
              <a:t>11. Tecnología solicitada por el cliente</a:t>
            </a:r>
          </a:p>
        </p:txBody>
      </p:sp>
      <p:pic>
        <p:nvPicPr>
          <p:cNvPr id="7" name="officeArt object"/>
          <p:cNvPicPr/>
          <p:nvPr/>
        </p:nvPicPr>
        <p:blipFill>
          <a:blip r:embed="rId2">
            <a:extLst/>
          </a:blip>
          <a:stretch>
            <a:fillRect/>
          </a:stretch>
        </p:blipFill>
        <p:spPr>
          <a:xfrm>
            <a:off x="1898650" y="2084522"/>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8" name="officeArt object"/>
          <p:cNvPicPr/>
          <p:nvPr/>
        </p:nvPicPr>
        <p:blipFill>
          <a:blip r:embed="rId3">
            <a:extLst/>
          </a:blip>
          <a:stretch>
            <a:fillRect/>
          </a:stretch>
        </p:blipFill>
        <p:spPr>
          <a:xfrm>
            <a:off x="3541796" y="3485994"/>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9" name="officeArt object"/>
          <p:cNvPicPr/>
          <p:nvPr/>
        </p:nvPicPr>
        <p:blipFill>
          <a:blip r:embed="rId4">
            <a:extLst/>
          </a:blip>
          <a:stretch>
            <a:fillRect/>
          </a:stretch>
        </p:blipFill>
        <p:spPr>
          <a:xfrm>
            <a:off x="5720441" y="2052772"/>
            <a:ext cx="1079500" cy="1079500"/>
          </a:xfrm>
          <a:prstGeom prst="rect">
            <a:avLst/>
          </a:prstGeom>
          <a:ln w="25400" cap="flat">
            <a:noFill/>
            <a:miter lim="400000"/>
          </a:ln>
          <a:effectLst>
            <a:outerShdw blurRad="38100" dist="38100" dir="2700000" rotWithShape="0">
              <a:srgbClr val="000000">
                <a:alpha val="25000"/>
              </a:srgbClr>
            </a:outerShdw>
          </a:effectLst>
        </p:spPr>
      </p:pic>
      <p:pic>
        <p:nvPicPr>
          <p:cNvPr id="10" name="officeArt object"/>
          <p:cNvPicPr/>
          <p:nvPr/>
        </p:nvPicPr>
        <p:blipFill>
          <a:blip r:embed="rId5">
            <a:extLst/>
          </a:blip>
          <a:stretch>
            <a:fillRect/>
          </a:stretch>
        </p:blipFill>
        <p:spPr>
          <a:xfrm>
            <a:off x="5720441" y="4565494"/>
            <a:ext cx="1054100" cy="1041400"/>
          </a:xfrm>
          <a:prstGeom prst="rect">
            <a:avLst/>
          </a:prstGeom>
          <a:effectLst/>
        </p:spPr>
      </p:pic>
      <p:pic>
        <p:nvPicPr>
          <p:cNvPr id="11" name="officeArt object"/>
          <p:cNvPicPr/>
          <p:nvPr/>
        </p:nvPicPr>
        <p:blipFill>
          <a:blip r:embed="rId6">
            <a:extLst/>
          </a:blip>
          <a:stretch>
            <a:fillRect/>
          </a:stretch>
        </p:blipFill>
        <p:spPr>
          <a:xfrm>
            <a:off x="9542232" y="2052772"/>
            <a:ext cx="1079500" cy="1079500"/>
          </a:xfrm>
          <a:prstGeom prst="rect">
            <a:avLst/>
          </a:prstGeom>
          <a:ln w="12700" cap="flat">
            <a:noFill/>
            <a:miter lim="400000"/>
          </a:ln>
          <a:effectLst/>
        </p:spPr>
      </p:pic>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3686" y="3460594"/>
            <a:ext cx="1104900" cy="1104900"/>
          </a:xfrm>
          <a:prstGeom prst="rect">
            <a:avLst/>
          </a:prstGeom>
        </p:spPr>
      </p:pic>
      <p:sp>
        <p:nvSpPr>
          <p:cNvPr id="14" name="CuadroTexto 13"/>
          <p:cNvSpPr txBox="1"/>
          <p:nvPr/>
        </p:nvSpPr>
        <p:spPr>
          <a:xfrm>
            <a:off x="1990367" y="3164022"/>
            <a:ext cx="896065" cy="369332"/>
          </a:xfrm>
          <a:prstGeom prst="rect">
            <a:avLst/>
          </a:prstGeom>
          <a:noFill/>
        </p:spPr>
        <p:txBody>
          <a:bodyPr wrap="square" rtlCol="0">
            <a:spAutoFit/>
          </a:bodyPr>
          <a:lstStyle/>
          <a:p>
            <a:pPr algn="ctr"/>
            <a:r>
              <a:rPr lang="es-ES_tradnl"/>
              <a:t>HTML5</a:t>
            </a:r>
          </a:p>
        </p:txBody>
      </p:sp>
      <p:sp>
        <p:nvSpPr>
          <p:cNvPr id="15" name="CuadroTexto 14"/>
          <p:cNvSpPr txBox="1"/>
          <p:nvPr/>
        </p:nvSpPr>
        <p:spPr>
          <a:xfrm>
            <a:off x="3633513" y="4565494"/>
            <a:ext cx="896065" cy="369332"/>
          </a:xfrm>
          <a:prstGeom prst="rect">
            <a:avLst/>
          </a:prstGeom>
          <a:noFill/>
        </p:spPr>
        <p:txBody>
          <a:bodyPr wrap="square" rtlCol="0">
            <a:spAutoFit/>
          </a:bodyPr>
          <a:lstStyle/>
          <a:p>
            <a:pPr algn="ctr"/>
            <a:r>
              <a:rPr lang="es-ES_tradnl" dirty="0"/>
              <a:t>CSS3</a:t>
            </a:r>
          </a:p>
        </p:txBody>
      </p:sp>
      <p:sp>
        <p:nvSpPr>
          <p:cNvPr id="16" name="CuadroTexto 15"/>
          <p:cNvSpPr txBox="1"/>
          <p:nvPr/>
        </p:nvSpPr>
        <p:spPr>
          <a:xfrm>
            <a:off x="5534517" y="3091262"/>
            <a:ext cx="1451348" cy="369332"/>
          </a:xfrm>
          <a:prstGeom prst="rect">
            <a:avLst/>
          </a:prstGeom>
          <a:noFill/>
        </p:spPr>
        <p:txBody>
          <a:bodyPr wrap="square" rtlCol="0">
            <a:spAutoFit/>
          </a:bodyPr>
          <a:lstStyle/>
          <a:p>
            <a:pPr algn="ctr"/>
            <a:r>
              <a:rPr lang="es-ES_tradnl"/>
              <a:t>JAVASCRIPT</a:t>
            </a:r>
            <a:endParaRPr lang="es-ES_tradnl" dirty="0"/>
          </a:p>
        </p:txBody>
      </p:sp>
      <p:sp>
        <p:nvSpPr>
          <p:cNvPr id="17" name="CuadroTexto 16"/>
          <p:cNvSpPr txBox="1"/>
          <p:nvPr/>
        </p:nvSpPr>
        <p:spPr>
          <a:xfrm>
            <a:off x="5747249" y="5606894"/>
            <a:ext cx="1000483" cy="369332"/>
          </a:xfrm>
          <a:prstGeom prst="rect">
            <a:avLst/>
          </a:prstGeom>
          <a:noFill/>
        </p:spPr>
        <p:txBody>
          <a:bodyPr wrap="square" rtlCol="0">
            <a:spAutoFit/>
          </a:bodyPr>
          <a:lstStyle/>
          <a:p>
            <a:pPr algn="ctr"/>
            <a:r>
              <a:rPr lang="es-ES_tradnl"/>
              <a:t>APACHE</a:t>
            </a:r>
          </a:p>
        </p:txBody>
      </p:sp>
      <p:sp>
        <p:nvSpPr>
          <p:cNvPr id="18" name="CuadroTexto 17"/>
          <p:cNvSpPr txBox="1"/>
          <p:nvPr/>
        </p:nvSpPr>
        <p:spPr>
          <a:xfrm>
            <a:off x="7978103" y="4565494"/>
            <a:ext cx="896065" cy="369332"/>
          </a:xfrm>
          <a:prstGeom prst="rect">
            <a:avLst/>
          </a:prstGeom>
          <a:noFill/>
        </p:spPr>
        <p:txBody>
          <a:bodyPr wrap="square" rtlCol="0">
            <a:spAutoFit/>
          </a:bodyPr>
          <a:lstStyle/>
          <a:p>
            <a:pPr algn="ctr"/>
            <a:r>
              <a:rPr lang="es-ES_tradnl" dirty="0"/>
              <a:t>PHP</a:t>
            </a:r>
          </a:p>
        </p:txBody>
      </p:sp>
      <p:sp>
        <p:nvSpPr>
          <p:cNvPr id="19" name="CuadroTexto 18"/>
          <p:cNvSpPr txBox="1"/>
          <p:nvPr/>
        </p:nvSpPr>
        <p:spPr>
          <a:xfrm>
            <a:off x="9629698" y="3132272"/>
            <a:ext cx="896065" cy="369332"/>
          </a:xfrm>
          <a:prstGeom prst="rect">
            <a:avLst/>
          </a:prstGeom>
          <a:noFill/>
        </p:spPr>
        <p:txBody>
          <a:bodyPr wrap="square" rtlCol="0">
            <a:spAutoFit/>
          </a:bodyPr>
          <a:lstStyle/>
          <a:p>
            <a:pPr algn="ctr"/>
            <a:r>
              <a:rPr lang="es-ES_tradnl" dirty="0" err="1"/>
              <a:t>MySQL</a:t>
            </a:r>
            <a:endParaRPr lang="es-ES_tradnl" dirty="0"/>
          </a:p>
        </p:txBody>
      </p:sp>
    </p:spTree>
    <p:extLst>
      <p:ext uri="{BB962C8B-B14F-4D97-AF65-F5344CB8AC3E}">
        <p14:creationId xmlns:p14="http://schemas.microsoft.com/office/powerpoint/2010/main" val="78564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57213" y="642938"/>
            <a:ext cx="11210925" cy="746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altLang="es-ES" sz="3200" b="1" dirty="0">
                <a:solidFill>
                  <a:schemeClr val="bg1"/>
                </a:solidFill>
              </a:rPr>
              <a:t>12. Tecnología APORTADA por </a:t>
            </a:r>
            <a:r>
              <a:rPr lang="es-ES" altLang="es-ES" sz="3200" b="1" dirty="0" err="1">
                <a:solidFill>
                  <a:schemeClr val="bg1"/>
                </a:solidFill>
              </a:rPr>
              <a:t>Unilink</a:t>
            </a:r>
            <a:endParaRPr lang="es-ES" altLang="es-ES" sz="3200" b="1" dirty="0">
              <a:solidFill>
                <a:schemeClr val="bg1"/>
              </a:solidFill>
            </a:endParaRPr>
          </a:p>
        </p:txBody>
      </p:sp>
      <p:pic>
        <p:nvPicPr>
          <p:cNvPr id="5" name="officeArt object"/>
          <p:cNvPicPr/>
          <p:nvPr/>
        </p:nvPicPr>
        <p:blipFill>
          <a:blip r:embed="rId2">
            <a:extLst/>
          </a:blip>
          <a:stretch>
            <a:fillRect/>
          </a:stretch>
        </p:blipFill>
        <p:spPr>
          <a:xfrm>
            <a:off x="1679709" y="1562726"/>
            <a:ext cx="1079500" cy="1079500"/>
          </a:xfrm>
          <a:prstGeom prst="rect">
            <a:avLst/>
          </a:prstGeom>
          <a:effectLst>
            <a:outerShdw blurRad="38100" dist="38100" dir="2700000" rotWithShape="0">
              <a:srgbClr val="000000">
                <a:alpha val="25000"/>
              </a:srgbClr>
            </a:outerShdw>
          </a:effectLst>
        </p:spPr>
      </p:pic>
      <p:pic>
        <p:nvPicPr>
          <p:cNvPr id="6" name="officeArt object"/>
          <p:cNvPicPr/>
          <p:nvPr/>
        </p:nvPicPr>
        <p:blipFill>
          <a:blip r:embed="rId3">
            <a:extLst/>
          </a:blip>
          <a:stretch>
            <a:fillRect/>
          </a:stretch>
        </p:blipFill>
        <p:spPr>
          <a:xfrm>
            <a:off x="3337236" y="3621623"/>
            <a:ext cx="1079500" cy="1079500"/>
          </a:xfrm>
          <a:prstGeom prst="rect">
            <a:avLst/>
          </a:prstGeom>
          <a:ln w="12700" cap="flat">
            <a:noFill/>
            <a:miter lim="400000"/>
          </a:ln>
          <a:effectLst/>
        </p:spPr>
      </p:pic>
      <p:pic>
        <p:nvPicPr>
          <p:cNvPr id="7" name="officeArt object"/>
          <p:cNvPicPr/>
          <p:nvPr/>
        </p:nvPicPr>
        <p:blipFill>
          <a:blip r:embed="rId4">
            <a:extLst/>
          </a:blip>
          <a:stretch>
            <a:fillRect/>
          </a:stretch>
        </p:blipFill>
        <p:spPr>
          <a:xfrm>
            <a:off x="5358058" y="1562726"/>
            <a:ext cx="1079500" cy="1079500"/>
          </a:xfrm>
          <a:prstGeom prst="rect">
            <a:avLst/>
          </a:prstGeom>
          <a:ln w="12700" cap="flat">
            <a:noFill/>
            <a:miter lim="400000"/>
          </a:ln>
          <a:effectLst/>
        </p:spPr>
      </p:pic>
      <p:grpSp>
        <p:nvGrpSpPr>
          <p:cNvPr id="8" name="officeArt object"/>
          <p:cNvGrpSpPr/>
          <p:nvPr/>
        </p:nvGrpSpPr>
        <p:grpSpPr>
          <a:xfrm>
            <a:off x="5358058" y="4701123"/>
            <a:ext cx="1094106" cy="1000126"/>
            <a:chOff x="0" y="0"/>
            <a:chExt cx="1156200" cy="1156200"/>
          </a:xfrm>
        </p:grpSpPr>
        <p:pic>
          <p:nvPicPr>
            <p:cNvPr id="9" name="pasted-image.png"/>
            <p:cNvPicPr>
              <a:picLocks noChangeAspect="1"/>
            </p:cNvPicPr>
            <p:nvPr/>
          </p:nvPicPr>
          <p:blipFill>
            <a:blip r:embed="rId5">
              <a:extLst/>
            </a:blip>
            <a:stretch>
              <a:fillRect/>
            </a:stretch>
          </p:blipFill>
          <p:spPr>
            <a:xfrm>
              <a:off x="38100" y="38100"/>
              <a:ext cx="1080000" cy="1080000"/>
            </a:xfrm>
            <a:prstGeom prst="rect">
              <a:avLst/>
            </a:prstGeom>
            <a:ln>
              <a:noFill/>
            </a:ln>
            <a:effectLst/>
          </p:spPr>
        </p:pic>
        <p:pic>
          <p:nvPicPr>
            <p:cNvPr id="10" name="Imagen 9"/>
            <p:cNvPicPr>
              <a:picLocks/>
            </p:cNvPicPr>
            <p:nvPr/>
          </p:nvPicPr>
          <p:blipFill>
            <a:blip r:embed="rId6">
              <a:extLst/>
            </a:blip>
            <a:stretch>
              <a:fillRect/>
            </a:stretch>
          </p:blipFill>
          <p:spPr>
            <a:xfrm>
              <a:off x="0" y="0"/>
              <a:ext cx="1156200" cy="1156200"/>
            </a:xfrm>
            <a:prstGeom prst="rect">
              <a:avLst/>
            </a:prstGeom>
            <a:effectLst/>
          </p:spPr>
        </p:pic>
      </p:grpSp>
      <p:pic>
        <p:nvPicPr>
          <p:cNvPr id="11" name="officeArt object"/>
          <p:cNvPicPr/>
          <p:nvPr/>
        </p:nvPicPr>
        <p:blipFill>
          <a:blip r:embed="rId7">
            <a:extLst/>
          </a:blip>
          <a:stretch>
            <a:fillRect/>
          </a:stretch>
        </p:blipFill>
        <p:spPr>
          <a:xfrm>
            <a:off x="8856819" y="1654980"/>
            <a:ext cx="1075055" cy="1079500"/>
          </a:xfrm>
          <a:prstGeom prst="rect">
            <a:avLst/>
          </a:prstGeom>
          <a:ln w="12700" cap="flat">
            <a:noFill/>
            <a:miter lim="400000"/>
          </a:ln>
          <a:effectLst/>
        </p:spPr>
      </p:pic>
      <p:pic>
        <p:nvPicPr>
          <p:cNvPr id="12" name="Imagen 11"/>
          <p:cNvPicPr/>
          <p:nvPr/>
        </p:nvPicPr>
        <p:blipFill>
          <a:blip r:embed="rId8">
            <a:extLst>
              <a:ext uri="{28A0092B-C50C-407E-A947-70E740481C1C}">
                <a14:useLocalDpi xmlns:a14="http://schemas.microsoft.com/office/drawing/2010/main" val="0"/>
              </a:ext>
            </a:extLst>
          </a:blip>
          <a:stretch>
            <a:fillRect/>
          </a:stretch>
        </p:blipFill>
        <p:spPr>
          <a:xfrm>
            <a:off x="7393486" y="3577173"/>
            <a:ext cx="1155700" cy="1168400"/>
          </a:xfrm>
          <a:prstGeom prst="rect">
            <a:avLst/>
          </a:prstGeom>
        </p:spPr>
      </p:pic>
      <p:sp>
        <p:nvSpPr>
          <p:cNvPr id="14" name="CuadroTexto 13"/>
          <p:cNvSpPr txBox="1"/>
          <p:nvPr/>
        </p:nvSpPr>
        <p:spPr>
          <a:xfrm>
            <a:off x="1771426" y="2734480"/>
            <a:ext cx="896065" cy="369332"/>
          </a:xfrm>
          <a:prstGeom prst="rect">
            <a:avLst/>
          </a:prstGeom>
          <a:noFill/>
        </p:spPr>
        <p:txBody>
          <a:bodyPr wrap="square" rtlCol="0">
            <a:spAutoFit/>
          </a:bodyPr>
          <a:lstStyle/>
          <a:p>
            <a:pPr algn="ctr"/>
            <a:r>
              <a:rPr lang="es-ES_tradnl" dirty="0"/>
              <a:t>GIT</a:t>
            </a:r>
          </a:p>
        </p:txBody>
      </p:sp>
      <p:sp>
        <p:nvSpPr>
          <p:cNvPr id="15" name="CuadroTexto 14"/>
          <p:cNvSpPr txBox="1"/>
          <p:nvPr/>
        </p:nvSpPr>
        <p:spPr>
          <a:xfrm>
            <a:off x="3383094" y="4745573"/>
            <a:ext cx="987783" cy="369332"/>
          </a:xfrm>
          <a:prstGeom prst="rect">
            <a:avLst/>
          </a:prstGeom>
          <a:noFill/>
        </p:spPr>
        <p:txBody>
          <a:bodyPr wrap="square" rtlCol="0">
            <a:spAutoFit/>
          </a:bodyPr>
          <a:lstStyle/>
          <a:p>
            <a:pPr algn="ctr"/>
            <a:r>
              <a:rPr lang="es-ES_tradnl"/>
              <a:t>GITHUB</a:t>
            </a:r>
          </a:p>
        </p:txBody>
      </p:sp>
      <p:sp>
        <p:nvSpPr>
          <p:cNvPr id="16" name="CuadroTexto 15"/>
          <p:cNvSpPr txBox="1"/>
          <p:nvPr/>
        </p:nvSpPr>
        <p:spPr>
          <a:xfrm>
            <a:off x="5411219" y="2675761"/>
            <a:ext cx="987783" cy="369332"/>
          </a:xfrm>
          <a:prstGeom prst="rect">
            <a:avLst/>
          </a:prstGeom>
          <a:noFill/>
        </p:spPr>
        <p:txBody>
          <a:bodyPr wrap="square" rtlCol="0">
            <a:spAutoFit/>
          </a:bodyPr>
          <a:lstStyle/>
          <a:p>
            <a:pPr algn="ctr"/>
            <a:r>
              <a:rPr lang="es-ES_tradnl"/>
              <a:t>LARAVEL</a:t>
            </a:r>
          </a:p>
        </p:txBody>
      </p:sp>
      <p:sp>
        <p:nvSpPr>
          <p:cNvPr id="17" name="CuadroTexto 16"/>
          <p:cNvSpPr txBox="1"/>
          <p:nvPr/>
        </p:nvSpPr>
        <p:spPr>
          <a:xfrm>
            <a:off x="8696635" y="2712881"/>
            <a:ext cx="1395422" cy="369332"/>
          </a:xfrm>
          <a:prstGeom prst="rect">
            <a:avLst/>
          </a:prstGeom>
          <a:noFill/>
        </p:spPr>
        <p:txBody>
          <a:bodyPr wrap="square" rtlCol="0">
            <a:spAutoFit/>
          </a:bodyPr>
          <a:lstStyle/>
          <a:p>
            <a:pPr algn="ctr"/>
            <a:r>
              <a:rPr lang="es-ES_tradnl"/>
              <a:t>BOOTSTRAP</a:t>
            </a:r>
          </a:p>
        </p:txBody>
      </p:sp>
      <p:sp>
        <p:nvSpPr>
          <p:cNvPr id="18" name="CuadroTexto 17"/>
          <p:cNvSpPr txBox="1"/>
          <p:nvPr/>
        </p:nvSpPr>
        <p:spPr>
          <a:xfrm>
            <a:off x="7304578" y="4733028"/>
            <a:ext cx="1333516" cy="369332"/>
          </a:xfrm>
          <a:prstGeom prst="rect">
            <a:avLst/>
          </a:prstGeom>
          <a:noFill/>
        </p:spPr>
        <p:txBody>
          <a:bodyPr wrap="square" rtlCol="0">
            <a:spAutoFit/>
          </a:bodyPr>
          <a:lstStyle/>
          <a:p>
            <a:pPr algn="ctr"/>
            <a:r>
              <a:rPr lang="es-ES_tradnl" dirty="0"/>
              <a:t>PHPSTORM</a:t>
            </a:r>
          </a:p>
        </p:txBody>
      </p:sp>
      <p:sp>
        <p:nvSpPr>
          <p:cNvPr id="19" name="CuadroTexto 18"/>
          <p:cNvSpPr txBox="1"/>
          <p:nvPr/>
        </p:nvSpPr>
        <p:spPr>
          <a:xfrm>
            <a:off x="5162792" y="5701249"/>
            <a:ext cx="1484636" cy="369332"/>
          </a:xfrm>
          <a:prstGeom prst="rect">
            <a:avLst/>
          </a:prstGeom>
          <a:noFill/>
        </p:spPr>
        <p:txBody>
          <a:bodyPr wrap="square" rtlCol="0">
            <a:spAutoFit/>
          </a:bodyPr>
          <a:lstStyle/>
          <a:p>
            <a:pPr algn="ctr"/>
            <a:r>
              <a:rPr lang="es-ES_tradnl"/>
              <a:t>COMPOSER</a:t>
            </a:r>
          </a:p>
        </p:txBody>
      </p:sp>
    </p:spTree>
    <p:extLst>
      <p:ext uri="{BB962C8B-B14F-4D97-AF65-F5344CB8AC3E}">
        <p14:creationId xmlns:p14="http://schemas.microsoft.com/office/powerpoint/2010/main" val="192115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07D105F-45F2-4C69-AF84-143F763DF288}"/>
              </a:ext>
            </a:extLst>
          </p:cNvPr>
          <p:cNvSpPr txBox="1">
            <a:spLocks/>
          </p:cNvSpPr>
          <p:nvPr/>
        </p:nvSpPr>
        <p:spPr>
          <a:xfrm>
            <a:off x="1422766" y="336313"/>
            <a:ext cx="9905998" cy="1294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b="1" dirty="0">
                <a:solidFill>
                  <a:schemeClr val="bg1"/>
                </a:solidFill>
              </a:rPr>
              <a:t>12. Costes del proyecto</a:t>
            </a:r>
            <a:br>
              <a:rPr lang="es-ES" b="1" dirty="0">
                <a:solidFill>
                  <a:schemeClr val="bg1"/>
                </a:solidFill>
              </a:rPr>
            </a:br>
            <a:endParaRPr lang="es-ES" b="1" dirty="0"/>
          </a:p>
        </p:txBody>
      </p:sp>
      <p:graphicFrame>
        <p:nvGraphicFramePr>
          <p:cNvPr id="12" name="Tabla 11">
            <a:extLst>
              <a:ext uri="{FF2B5EF4-FFF2-40B4-BE49-F238E27FC236}">
                <a16:creationId xmlns:a16="http://schemas.microsoft.com/office/drawing/2014/main" id="{70087685-6F61-40B6-A7B8-7B4F31706119}"/>
              </a:ext>
            </a:extLst>
          </p:cNvPr>
          <p:cNvGraphicFramePr>
            <a:graphicFrameLocks noGrp="1"/>
          </p:cNvGraphicFramePr>
          <p:nvPr>
            <p:extLst>
              <p:ext uri="{D42A27DB-BD31-4B8C-83A1-F6EECF244321}">
                <p14:modId xmlns:p14="http://schemas.microsoft.com/office/powerpoint/2010/main" val="1685429916"/>
              </p:ext>
            </p:extLst>
          </p:nvPr>
        </p:nvGraphicFramePr>
        <p:xfrm>
          <a:off x="1422766" y="1631000"/>
          <a:ext cx="8667718" cy="3919563"/>
        </p:xfrm>
        <a:graphic>
          <a:graphicData uri="http://schemas.openxmlformats.org/drawingml/2006/table">
            <a:tbl>
              <a:tblPr firstRow="1" firstCol="1" bandRow="1"/>
              <a:tblGrid>
                <a:gridCol w="4479887">
                  <a:extLst>
                    <a:ext uri="{9D8B030D-6E8A-4147-A177-3AD203B41FA5}">
                      <a16:colId xmlns:a16="http://schemas.microsoft.com/office/drawing/2014/main" val="3593950129"/>
                    </a:ext>
                  </a:extLst>
                </a:gridCol>
                <a:gridCol w="4187831">
                  <a:extLst>
                    <a:ext uri="{9D8B030D-6E8A-4147-A177-3AD203B41FA5}">
                      <a16:colId xmlns:a16="http://schemas.microsoft.com/office/drawing/2014/main" val="678145887"/>
                    </a:ext>
                  </a:extLst>
                </a:gridCol>
              </a:tblGrid>
              <a:tr h="435507">
                <a:tc>
                  <a:txBody>
                    <a:bodyPr/>
                    <a:lstStyle/>
                    <a:p>
                      <a:pPr algn="ct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CAPÍTULO</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COSTE</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203700106"/>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         Personal con cargo al Proyecto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kern="1200" dirty="0">
                          <a:solidFill>
                            <a:schemeClr val="bg1"/>
                          </a:solidFill>
                          <a:effectLst/>
                          <a:latin typeface="+mn-lt"/>
                          <a:ea typeface="+mn-ea"/>
                          <a:cs typeface="+mn-cs"/>
                        </a:rPr>
                        <a:t>15505 </a:t>
                      </a:r>
                      <a:r>
                        <a:rPr lang="es-E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399152856"/>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2.         Equipos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473089902"/>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3.         Material Fungible.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150588863"/>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4.         Viajes y Dietas.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874695817"/>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5.         Otros gastos (incluir costes indirectos).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678954942"/>
                  </a:ext>
                </a:extLst>
              </a:tr>
              <a:tr h="435507">
                <a:tc>
                  <a:txBody>
                    <a:bodyPr/>
                    <a:lstStyle/>
                    <a:p>
                      <a:pPr algn="just">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6.         Beneficio 100%</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kern="1200" dirty="0">
                          <a:solidFill>
                            <a:schemeClr val="bg1"/>
                          </a:solidFill>
                          <a:effectLst/>
                          <a:latin typeface="+mn-lt"/>
                          <a:ea typeface="+mn-ea"/>
                          <a:cs typeface="+mn-cs"/>
                        </a:rPr>
                        <a:t>15505</a:t>
                      </a:r>
                      <a:r>
                        <a:rPr lang="es-ES" sz="1800" kern="1200" dirty="0">
                          <a:solidFill>
                            <a:schemeClr val="tx1"/>
                          </a:solidFill>
                          <a:effectLst/>
                          <a:latin typeface="+mn-lt"/>
                          <a:ea typeface="+mn-ea"/>
                          <a:cs typeface="+mn-cs"/>
                        </a:rPr>
                        <a:t> </a:t>
                      </a:r>
                      <a:r>
                        <a:rPr lang="es-E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937895808"/>
                  </a:ext>
                </a:extLst>
              </a:tr>
              <a:tr h="435507">
                <a:tc>
                  <a:txBody>
                    <a:bodyPr/>
                    <a:lstStyle/>
                    <a:p>
                      <a:pPr algn="r">
                        <a:lnSpc>
                          <a:spcPct val="107000"/>
                        </a:lnSpc>
                        <a:spcAft>
                          <a:spcPts val="800"/>
                        </a:spcAft>
                      </a:pPr>
                      <a:r>
                        <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IVA (21%)</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800" kern="1200" dirty="0">
                          <a:solidFill>
                            <a:schemeClr val="bg1"/>
                          </a:solidFill>
                          <a:effectLst/>
                          <a:latin typeface="+mn-lt"/>
                          <a:ea typeface="+mn-ea"/>
                          <a:cs typeface="+mn-cs"/>
                        </a:rPr>
                        <a:t>6512 </a:t>
                      </a:r>
                      <a:r>
                        <a:rPr lang="es-E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492616712"/>
                  </a:ext>
                </a:extLst>
              </a:tr>
              <a:tr h="435507">
                <a:tc>
                  <a:txBody>
                    <a:bodyPr/>
                    <a:lstStyle/>
                    <a:p>
                      <a:pPr algn="r">
                        <a:lnSpc>
                          <a:spcPct val="107000"/>
                        </a:lnSpc>
                        <a:spcAft>
                          <a:spcPts val="800"/>
                        </a:spcAft>
                      </a:pPr>
                      <a:r>
                        <a:rPr lang="es-ES" sz="18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TOTAL</a:t>
                      </a:r>
                      <a:endParaRPr lang="es-ES" sz="1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800" b="1" kern="1200" dirty="0">
                          <a:solidFill>
                            <a:schemeClr val="bg1"/>
                          </a:solidFill>
                          <a:effectLst/>
                          <a:latin typeface="+mn-lt"/>
                          <a:ea typeface="+mn-ea"/>
                          <a:cs typeface="+mn-cs"/>
                        </a:rPr>
                        <a:t>37522</a:t>
                      </a:r>
                      <a:r>
                        <a:rPr lang="es-ES" sz="1800" b="1" kern="1200" dirty="0">
                          <a:solidFill>
                            <a:schemeClr val="tx1"/>
                          </a:solidFill>
                          <a:effectLst/>
                          <a:latin typeface="+mn-lt"/>
                          <a:ea typeface="+mn-ea"/>
                          <a:cs typeface="+mn-cs"/>
                        </a:rPr>
                        <a:t> </a:t>
                      </a:r>
                      <a:r>
                        <a:rPr lang="es-E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s-E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50816202"/>
                  </a:ext>
                </a:extLst>
              </a:tr>
            </a:tbl>
          </a:graphicData>
        </a:graphic>
      </p:graphicFrame>
    </p:spTree>
    <p:extLst>
      <p:ext uri="{BB962C8B-B14F-4D97-AF65-F5344CB8AC3E}">
        <p14:creationId xmlns:p14="http://schemas.microsoft.com/office/powerpoint/2010/main" val="94573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43A57948-7ABB-4472-8E52-73388D76DAEA}"/>
              </a:ext>
            </a:extLst>
          </p:cNvPr>
          <p:cNvSpPr txBox="1">
            <a:spLocks/>
          </p:cNvSpPr>
          <p:nvPr/>
        </p:nvSpPr>
        <p:spPr>
          <a:xfrm>
            <a:off x="1422766" y="419455"/>
            <a:ext cx="9905998" cy="1294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b="1">
                <a:solidFill>
                  <a:schemeClr val="bg1"/>
                </a:solidFill>
              </a:rPr>
              <a:t>13. </a:t>
            </a:r>
            <a:r>
              <a:rPr lang="es-ES" b="1" dirty="0">
                <a:solidFill>
                  <a:schemeClr val="bg1"/>
                </a:solidFill>
              </a:rPr>
              <a:t>Formas de pago</a:t>
            </a:r>
            <a:endParaRPr lang="es-ES" b="1" dirty="0"/>
          </a:p>
        </p:txBody>
      </p:sp>
      <p:sp>
        <p:nvSpPr>
          <p:cNvPr id="6" name="CuadroTexto 5">
            <a:extLst>
              <a:ext uri="{FF2B5EF4-FFF2-40B4-BE49-F238E27FC236}">
                <a16:creationId xmlns:a16="http://schemas.microsoft.com/office/drawing/2014/main" id="{C4839438-AB99-4A99-9B20-405CFCC47A6B}"/>
              </a:ext>
            </a:extLst>
          </p:cNvPr>
          <p:cNvSpPr txBox="1"/>
          <p:nvPr/>
        </p:nvSpPr>
        <p:spPr>
          <a:xfrm>
            <a:off x="1780674" y="1795397"/>
            <a:ext cx="8357937" cy="1200329"/>
          </a:xfrm>
          <a:prstGeom prst="rect">
            <a:avLst/>
          </a:prstGeom>
          <a:noFill/>
        </p:spPr>
        <p:txBody>
          <a:bodyPr wrap="square" rtlCol="0">
            <a:spAutoFit/>
          </a:bodyPr>
          <a:lstStyle/>
          <a:p>
            <a:pPr marL="285750" lvl="0" indent="-285750">
              <a:buFont typeface="Arial" panose="020B0604020202020204" pitchFamily="34" charset="0"/>
              <a:buChar char="•"/>
            </a:pPr>
            <a:r>
              <a:rPr lang="es-ES" dirty="0">
                <a:solidFill>
                  <a:schemeClr val="bg1"/>
                </a:solidFill>
              </a:rPr>
              <a:t>40% del precio total de los servicios a la aceptación de la presente propuesta.</a:t>
            </a:r>
          </a:p>
          <a:p>
            <a:pPr marL="285750" lvl="0" indent="-285750">
              <a:buFont typeface="Arial" panose="020B0604020202020204" pitchFamily="34" charset="0"/>
              <a:buChar char="•"/>
            </a:pPr>
            <a:r>
              <a:rPr lang="es-ES" dirty="0">
                <a:solidFill>
                  <a:schemeClr val="bg1"/>
                </a:solidFill>
              </a:rPr>
              <a:t>30% del precio total de los servicios a la conclusión de la fase de RS/DA.</a:t>
            </a:r>
          </a:p>
          <a:p>
            <a:pPr marL="285750" lvl="0" indent="-285750">
              <a:buFont typeface="Arial" panose="020B0604020202020204" pitchFamily="34" charset="0"/>
              <a:buChar char="•"/>
            </a:pPr>
            <a:r>
              <a:rPr lang="es-ES" dirty="0">
                <a:solidFill>
                  <a:schemeClr val="bg1"/>
                </a:solidFill>
              </a:rPr>
              <a:t>30% del precio total de los servicios a la conclusión de la fase DD.</a:t>
            </a:r>
          </a:p>
          <a:p>
            <a:endParaRPr lang="es-ES" dirty="0"/>
          </a:p>
        </p:txBody>
      </p:sp>
      <p:graphicFrame>
        <p:nvGraphicFramePr>
          <p:cNvPr id="8" name="Tabla 7">
            <a:extLst>
              <a:ext uri="{FF2B5EF4-FFF2-40B4-BE49-F238E27FC236}">
                <a16:creationId xmlns:a16="http://schemas.microsoft.com/office/drawing/2014/main" id="{1B90B814-D01E-4E6A-BF50-33C9532A8EF5}"/>
              </a:ext>
            </a:extLst>
          </p:cNvPr>
          <p:cNvGraphicFramePr>
            <a:graphicFrameLocks noGrp="1"/>
          </p:cNvGraphicFramePr>
          <p:nvPr>
            <p:extLst>
              <p:ext uri="{D42A27DB-BD31-4B8C-83A1-F6EECF244321}">
                <p14:modId xmlns:p14="http://schemas.microsoft.com/office/powerpoint/2010/main" val="77897631"/>
              </p:ext>
            </p:extLst>
          </p:nvPr>
        </p:nvGraphicFramePr>
        <p:xfrm>
          <a:off x="1892969" y="2998088"/>
          <a:ext cx="6739138" cy="1890880"/>
        </p:xfrm>
        <a:graphic>
          <a:graphicData uri="http://schemas.openxmlformats.org/drawingml/2006/table">
            <a:tbl>
              <a:tblPr firstRow="1" firstCol="1" bandRow="1"/>
              <a:tblGrid>
                <a:gridCol w="2133372">
                  <a:extLst>
                    <a:ext uri="{9D8B030D-6E8A-4147-A177-3AD203B41FA5}">
                      <a16:colId xmlns:a16="http://schemas.microsoft.com/office/drawing/2014/main" val="3012983812"/>
                    </a:ext>
                  </a:extLst>
                </a:gridCol>
                <a:gridCol w="1914239">
                  <a:extLst>
                    <a:ext uri="{9D8B030D-6E8A-4147-A177-3AD203B41FA5}">
                      <a16:colId xmlns:a16="http://schemas.microsoft.com/office/drawing/2014/main" val="2754648130"/>
                    </a:ext>
                  </a:extLst>
                </a:gridCol>
                <a:gridCol w="2691527">
                  <a:extLst>
                    <a:ext uri="{9D8B030D-6E8A-4147-A177-3AD203B41FA5}">
                      <a16:colId xmlns:a16="http://schemas.microsoft.com/office/drawing/2014/main" val="3985009531"/>
                    </a:ext>
                  </a:extLst>
                </a:gridCol>
              </a:tblGrid>
              <a:tr h="460219">
                <a:tc>
                  <a:txBody>
                    <a:bodyPr/>
                    <a:lstStyle/>
                    <a:p>
                      <a:pPr algn="ctr">
                        <a:lnSpc>
                          <a:spcPct val="107000"/>
                        </a:lnSpc>
                        <a:spcAft>
                          <a:spcPts val="800"/>
                        </a:spcAft>
                      </a:pPr>
                      <a:r>
                        <a:rPr lang="es-E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CANTIDAD DEL COBRO</a:t>
                      </a:r>
                      <a:endParaRPr lang="es-E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DEL COBRO</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NUMERO DEL MES DEL PROYECTO</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983337259"/>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12444€    -   40%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Diciembre 2017</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1</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854278445"/>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9333€      -   30%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Marzo 2018</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4</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498605256"/>
                  </a:ext>
                </a:extLst>
              </a:tr>
              <a:tr h="460219">
                <a:tc>
                  <a:txBody>
                    <a:bodyPr/>
                    <a:lstStyle/>
                    <a:p>
                      <a:pPr algn="ctr">
                        <a:lnSpc>
                          <a:spcPct val="107000"/>
                        </a:lnSpc>
                        <a:spcAft>
                          <a:spcPts val="800"/>
                        </a:spcAft>
                      </a:pPr>
                      <a:r>
                        <a:rPr lang="es-ES" sz="1600" b="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9333€      -   30%</a:t>
                      </a:r>
                      <a:endPar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Abril 2018</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07000"/>
                        </a:lnSpc>
                        <a:spcAft>
                          <a:spcPts val="800"/>
                        </a:spcAft>
                      </a:pPr>
                      <a:r>
                        <a:rPr lang="es-ES"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Mes 5</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63917055"/>
                  </a:ext>
                </a:extLst>
              </a:tr>
            </a:tbl>
          </a:graphicData>
        </a:graphic>
      </p:graphicFrame>
      <p:sp>
        <p:nvSpPr>
          <p:cNvPr id="9" name="CuadroTexto 8">
            <a:extLst>
              <a:ext uri="{FF2B5EF4-FFF2-40B4-BE49-F238E27FC236}">
                <a16:creationId xmlns:a16="http://schemas.microsoft.com/office/drawing/2014/main" id="{97313299-D77E-493F-AC99-10DE9B0CAC6D}"/>
              </a:ext>
            </a:extLst>
          </p:cNvPr>
          <p:cNvSpPr txBox="1"/>
          <p:nvPr/>
        </p:nvSpPr>
        <p:spPr>
          <a:xfrm>
            <a:off x="1780673" y="5143857"/>
            <a:ext cx="8357937" cy="923330"/>
          </a:xfrm>
          <a:prstGeom prst="rect">
            <a:avLst/>
          </a:prstGeom>
          <a:noFill/>
        </p:spPr>
        <p:txBody>
          <a:bodyPr wrap="square" rtlCol="0">
            <a:spAutoFit/>
          </a:bodyPr>
          <a:lstStyle/>
          <a:p>
            <a:r>
              <a:rPr lang="es-ES" dirty="0"/>
              <a:t>En caso de que se produzca un retraso en la conclusión del proyecto se devolverá a su finalización un 2% del precio total por cada semana completa que se haya retrasado.</a:t>
            </a:r>
          </a:p>
          <a:p>
            <a:r>
              <a:rPr lang="es-ES" dirty="0"/>
              <a:t>El 2% del precio total del proyecto es equivalente a 622.2€.</a:t>
            </a:r>
          </a:p>
        </p:txBody>
      </p:sp>
    </p:spTree>
    <p:extLst>
      <p:ext uri="{BB962C8B-B14F-4D97-AF65-F5344CB8AC3E}">
        <p14:creationId xmlns:p14="http://schemas.microsoft.com/office/powerpoint/2010/main" val="26515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58C68-DBFC-4B87-BE25-87CA453C5A48}"/>
              </a:ext>
            </a:extLst>
          </p:cNvPr>
          <p:cNvSpPr>
            <a:spLocks noGrp="1"/>
          </p:cNvSpPr>
          <p:nvPr>
            <p:ph type="title"/>
          </p:nvPr>
        </p:nvSpPr>
        <p:spPr>
          <a:xfrm>
            <a:off x="3788359" y="2472278"/>
            <a:ext cx="3959977" cy="1478570"/>
          </a:xfrm>
        </p:spPr>
        <p:txBody>
          <a:bodyPr/>
          <a:lstStyle/>
          <a:p>
            <a:r>
              <a:rPr lang="es-ES" b="1" dirty="0"/>
              <a:t>Muchas gracias </a:t>
            </a:r>
          </a:p>
        </p:txBody>
      </p:sp>
    </p:spTree>
    <p:extLst>
      <p:ext uri="{BB962C8B-B14F-4D97-AF65-F5344CB8AC3E}">
        <p14:creationId xmlns:p14="http://schemas.microsoft.com/office/powerpoint/2010/main" val="410982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sultado de imagen de tecnologí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033" y="98474"/>
            <a:ext cx="342582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ítulo 1"/>
          <p:cNvSpPr>
            <a:spLocks noGrp="1"/>
          </p:cNvSpPr>
          <p:nvPr>
            <p:ph type="title"/>
          </p:nvPr>
        </p:nvSpPr>
        <p:spPr>
          <a:xfrm>
            <a:off x="1669142" y="311337"/>
            <a:ext cx="7164388" cy="1325563"/>
          </a:xfrm>
        </p:spPr>
        <p:txBody>
          <a:bodyPr/>
          <a:lstStyle/>
          <a:p>
            <a:pPr eaLnBrk="1" hangingPunct="1"/>
            <a:r>
              <a:rPr lang="es-ES" altLang="es-ES" b="1" dirty="0">
                <a:solidFill>
                  <a:schemeClr val="bg1"/>
                </a:solidFill>
              </a:rPr>
              <a:t>Índice</a:t>
            </a:r>
          </a:p>
        </p:txBody>
      </p:sp>
      <p:sp>
        <p:nvSpPr>
          <p:cNvPr id="5" name="Marcador de contenido 2"/>
          <p:cNvSpPr>
            <a:spLocks noGrp="1"/>
          </p:cNvSpPr>
          <p:nvPr>
            <p:ph idx="1"/>
          </p:nvPr>
        </p:nvSpPr>
        <p:spPr>
          <a:xfrm>
            <a:off x="1672317" y="1849762"/>
            <a:ext cx="7161213" cy="4395411"/>
          </a:xfrm>
        </p:spPr>
        <p:txBody>
          <a:bodyPr rtlCol="0">
            <a:normAutofit/>
          </a:bodyPr>
          <a:lstStyle/>
          <a:p>
            <a:pPr marL="514350" indent="-514350" eaLnBrk="1" fontAlgn="auto" hangingPunct="1">
              <a:lnSpc>
                <a:spcPct val="70000"/>
              </a:lnSpc>
              <a:spcAft>
                <a:spcPts val="0"/>
              </a:spcAft>
              <a:buFont typeface="+mj-lt"/>
              <a:buAutoNum type="arabicPeriod"/>
              <a:defRPr/>
            </a:pPr>
            <a:r>
              <a:rPr lang="es-ES" sz="1700" dirty="0">
                <a:solidFill>
                  <a:schemeClr val="bg1"/>
                </a:solidFill>
              </a:rPr>
              <a:t>¿Quiénes somos?</a:t>
            </a:r>
          </a:p>
          <a:p>
            <a:pPr marL="514350" indent="-514350" eaLnBrk="1" fontAlgn="auto" hangingPunct="1">
              <a:lnSpc>
                <a:spcPct val="70000"/>
              </a:lnSpc>
              <a:spcAft>
                <a:spcPts val="0"/>
              </a:spcAft>
              <a:buFont typeface="+mj-lt"/>
              <a:buAutoNum type="arabicPeriod"/>
              <a:defRPr/>
            </a:pPr>
            <a:r>
              <a:rPr lang="es-ES" sz="1700" dirty="0">
                <a:solidFill>
                  <a:schemeClr val="bg1"/>
                </a:solidFill>
              </a:rPr>
              <a:t>Ubicación</a:t>
            </a:r>
          </a:p>
          <a:p>
            <a:pPr marL="514350" indent="-514350" eaLnBrk="1" fontAlgn="auto" hangingPunct="1">
              <a:lnSpc>
                <a:spcPct val="70000"/>
              </a:lnSpc>
              <a:spcAft>
                <a:spcPts val="0"/>
              </a:spcAft>
              <a:buFont typeface="+mj-lt"/>
              <a:buAutoNum type="arabicPeriod"/>
              <a:defRPr/>
            </a:pPr>
            <a:r>
              <a:rPr lang="es-ES" sz="1700" dirty="0">
                <a:solidFill>
                  <a:schemeClr val="bg1"/>
                </a:solidFill>
              </a:rPr>
              <a:t>Equipo de trabajo</a:t>
            </a:r>
          </a:p>
          <a:p>
            <a:pPr marL="514350" indent="-514350">
              <a:lnSpc>
                <a:spcPct val="70000"/>
              </a:lnSpc>
              <a:buFont typeface="+mj-lt"/>
              <a:buAutoNum type="arabicPeriod"/>
              <a:defRPr/>
            </a:pPr>
            <a:r>
              <a:rPr lang="es-ES" sz="1700" dirty="0">
                <a:solidFill>
                  <a:schemeClr val="bg1"/>
                </a:solidFill>
              </a:rPr>
              <a:t>Recursos</a:t>
            </a:r>
          </a:p>
          <a:p>
            <a:pPr marL="514350" indent="-514350" eaLnBrk="1" fontAlgn="auto" hangingPunct="1">
              <a:lnSpc>
                <a:spcPct val="70000"/>
              </a:lnSpc>
              <a:spcAft>
                <a:spcPts val="0"/>
              </a:spcAft>
              <a:buFont typeface="+mj-lt"/>
              <a:buAutoNum type="arabicPeriod"/>
              <a:defRPr/>
            </a:pPr>
            <a:r>
              <a:rPr lang="es-ES" sz="1700" dirty="0">
                <a:solidFill>
                  <a:schemeClr val="bg1"/>
                </a:solidFill>
              </a:rPr>
              <a:t>Problema del cliente</a:t>
            </a:r>
          </a:p>
          <a:p>
            <a:pPr marL="514350" indent="-514350" eaLnBrk="1" fontAlgn="auto" hangingPunct="1">
              <a:lnSpc>
                <a:spcPct val="70000"/>
              </a:lnSpc>
              <a:spcAft>
                <a:spcPts val="0"/>
              </a:spcAft>
              <a:buFont typeface="+mj-lt"/>
              <a:buAutoNum type="arabicPeriod"/>
              <a:defRPr/>
            </a:pPr>
            <a:r>
              <a:rPr lang="es-ES" sz="1700" dirty="0">
                <a:solidFill>
                  <a:schemeClr val="bg1"/>
                </a:solidFill>
              </a:rPr>
              <a:t>Solución tecnológica propuesta</a:t>
            </a:r>
          </a:p>
          <a:p>
            <a:pPr marL="514350" indent="-514350">
              <a:lnSpc>
                <a:spcPct val="70000"/>
              </a:lnSpc>
              <a:buFont typeface="+mj-lt"/>
              <a:buAutoNum type="arabicPeriod"/>
              <a:defRPr/>
            </a:pPr>
            <a:r>
              <a:rPr lang="es-ES" sz="1700" dirty="0">
                <a:solidFill>
                  <a:schemeClr val="bg1"/>
                </a:solidFill>
              </a:rPr>
              <a:t>Ventajas de la plataforma I</a:t>
            </a:r>
          </a:p>
          <a:p>
            <a:pPr marL="514350" indent="-514350">
              <a:lnSpc>
                <a:spcPct val="70000"/>
              </a:lnSpc>
              <a:buFont typeface="+mj-lt"/>
              <a:buAutoNum type="arabicPeriod"/>
              <a:defRPr/>
            </a:pPr>
            <a:r>
              <a:rPr lang="es-ES" sz="1800" dirty="0">
                <a:solidFill>
                  <a:schemeClr val="bg1"/>
                </a:solidFill>
              </a:rPr>
              <a:t>Ventajas de la plataforma II</a:t>
            </a:r>
          </a:p>
          <a:p>
            <a:pPr marL="514350" indent="-514350">
              <a:lnSpc>
                <a:spcPct val="70000"/>
              </a:lnSpc>
              <a:buFont typeface="+mj-lt"/>
              <a:buAutoNum type="arabicPeriod"/>
              <a:defRPr/>
            </a:pPr>
            <a:r>
              <a:rPr lang="es-ES" sz="1800" dirty="0">
                <a:solidFill>
                  <a:schemeClr val="bg1"/>
                </a:solidFill>
              </a:rPr>
              <a:t>Ventajas de la plataforma III</a:t>
            </a:r>
          </a:p>
          <a:p>
            <a:pPr marL="514350" indent="-514350">
              <a:lnSpc>
                <a:spcPct val="70000"/>
              </a:lnSpc>
              <a:buFont typeface="+mj-lt"/>
              <a:buAutoNum type="arabicPeriod"/>
              <a:defRPr/>
            </a:pPr>
            <a:r>
              <a:rPr lang="es-ES" sz="1700" dirty="0">
                <a:solidFill>
                  <a:schemeClr val="bg1"/>
                </a:solidFill>
              </a:rPr>
              <a:t>Método de trabajo </a:t>
            </a:r>
          </a:p>
          <a:p>
            <a:pPr marL="514350" indent="-514350" eaLnBrk="1" fontAlgn="auto" hangingPunct="1">
              <a:lnSpc>
                <a:spcPct val="70000"/>
              </a:lnSpc>
              <a:spcAft>
                <a:spcPts val="0"/>
              </a:spcAft>
              <a:buFont typeface="+mj-lt"/>
              <a:buAutoNum type="arabicPeriod"/>
              <a:defRPr/>
            </a:pPr>
            <a:r>
              <a:rPr lang="es-ES" sz="1700" dirty="0">
                <a:solidFill>
                  <a:schemeClr val="bg1"/>
                </a:solidFill>
              </a:rPr>
              <a:t>Tecnología solicitada por el cliente</a:t>
            </a:r>
          </a:p>
          <a:p>
            <a:pPr marL="514350" indent="-514350" eaLnBrk="1" fontAlgn="auto" hangingPunct="1">
              <a:lnSpc>
                <a:spcPct val="70000"/>
              </a:lnSpc>
              <a:spcAft>
                <a:spcPts val="0"/>
              </a:spcAft>
              <a:buFont typeface="+mj-lt"/>
              <a:buAutoNum type="arabicPeriod"/>
              <a:defRPr/>
            </a:pPr>
            <a:r>
              <a:rPr lang="es-ES" sz="1700" dirty="0">
                <a:solidFill>
                  <a:schemeClr val="bg1"/>
                </a:solidFill>
              </a:rPr>
              <a:t>Tecnología aportada por UniLink</a:t>
            </a:r>
          </a:p>
          <a:p>
            <a:pPr marL="514350" indent="-514350" eaLnBrk="1" fontAlgn="auto" hangingPunct="1">
              <a:lnSpc>
                <a:spcPct val="70000"/>
              </a:lnSpc>
              <a:spcAft>
                <a:spcPts val="0"/>
              </a:spcAft>
              <a:buFont typeface="+mj-lt"/>
              <a:buAutoNum type="arabicPeriod"/>
              <a:defRPr/>
            </a:pPr>
            <a:r>
              <a:rPr lang="es-ES" sz="1700" dirty="0">
                <a:solidFill>
                  <a:schemeClr val="bg1"/>
                </a:solidFill>
              </a:rPr>
              <a:t>Costes del proyecto</a:t>
            </a:r>
          </a:p>
          <a:p>
            <a:pPr marL="514350" indent="-514350" eaLnBrk="1" fontAlgn="auto" hangingPunct="1">
              <a:lnSpc>
                <a:spcPct val="70000"/>
              </a:lnSpc>
              <a:spcAft>
                <a:spcPts val="0"/>
              </a:spcAft>
              <a:buFont typeface="+mj-lt"/>
              <a:buAutoNum type="arabicPeriod"/>
              <a:defRPr/>
            </a:pPr>
            <a:r>
              <a:rPr lang="es-ES" sz="1700" dirty="0">
                <a:solidFill>
                  <a:schemeClr val="bg1"/>
                </a:solidFill>
              </a:rPr>
              <a:t>Formas de pagos</a:t>
            </a:r>
          </a:p>
        </p:txBody>
      </p:sp>
    </p:spTree>
    <p:extLst>
      <p:ext uri="{BB962C8B-B14F-4D97-AF65-F5344CB8AC3E}">
        <p14:creationId xmlns:p14="http://schemas.microsoft.com/office/powerpoint/2010/main" val="206080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838200" y="365125"/>
            <a:ext cx="6254750" cy="1828800"/>
          </a:xfrm>
        </p:spPr>
        <p:txBody>
          <a:bodyPr/>
          <a:lstStyle/>
          <a:p>
            <a:pPr eaLnBrk="1" hangingPunct="1"/>
            <a:r>
              <a:rPr lang="en-US" altLang="es-ES" b="1" dirty="0">
                <a:solidFill>
                  <a:schemeClr val="bg1"/>
                </a:solidFill>
              </a:rPr>
              <a:t>1. ¿</a:t>
            </a:r>
            <a:r>
              <a:rPr lang="es-ES" altLang="es-ES" b="1" dirty="0">
                <a:solidFill>
                  <a:schemeClr val="bg1"/>
                </a:solidFill>
              </a:rPr>
              <a:t>Quiénes</a:t>
            </a:r>
            <a:r>
              <a:rPr lang="en-US" altLang="es-ES" b="1" dirty="0">
                <a:solidFill>
                  <a:schemeClr val="bg1"/>
                </a:solidFill>
              </a:rPr>
              <a:t> </a:t>
            </a:r>
            <a:r>
              <a:rPr lang="es-ES" altLang="es-ES" b="1" dirty="0">
                <a:solidFill>
                  <a:schemeClr val="bg1"/>
                </a:solidFill>
              </a:rPr>
              <a:t>somos</a:t>
            </a:r>
            <a:r>
              <a:rPr lang="en-US" altLang="es-ES" b="1" dirty="0">
                <a:solidFill>
                  <a:schemeClr val="bg1"/>
                </a:solidFill>
              </a:rPr>
              <a:t>?</a:t>
            </a:r>
          </a:p>
        </p:txBody>
      </p:sp>
      <p:sp>
        <p:nvSpPr>
          <p:cNvPr id="5" name="Marcador de contenido 9"/>
          <p:cNvSpPr>
            <a:spLocks noGrp="1"/>
          </p:cNvSpPr>
          <p:nvPr>
            <p:ph sz="half" idx="4294967295"/>
          </p:nvPr>
        </p:nvSpPr>
        <p:spPr>
          <a:xfrm>
            <a:off x="838200" y="2322513"/>
            <a:ext cx="6254750" cy="3859212"/>
          </a:xfrm>
          <a:prstGeom prst="rect">
            <a:avLst/>
          </a:prstGeom>
        </p:spPr>
        <p:txBody>
          <a:bodyPr rtlCol="0">
            <a:normAutofit/>
          </a:bodyPr>
          <a:lstStyle/>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UniLink es una empresa con años de experiencia en el mundo de las plataformas relacionadas con los recursos humanos.</a:t>
            </a:r>
          </a:p>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Nuestra sede central se encuentra en Madrid, Paseo de la Castellana nº50.</a:t>
            </a:r>
          </a:p>
          <a:p>
            <a:pPr marL="0" indent="0" eaLnBrk="1" fontAlgn="auto" hangingPunct="1">
              <a:lnSpc>
                <a:spcPct val="80000"/>
              </a:lnSpc>
              <a:spcAft>
                <a:spcPts val="0"/>
              </a:spcAft>
              <a:buFont typeface="Arial" panose="020B0604020202020204" pitchFamily="34" charset="0"/>
              <a:buNone/>
              <a:defRPr/>
            </a:pPr>
            <a:r>
              <a:rPr lang="es-ES" dirty="0">
                <a:solidFill>
                  <a:schemeClr val="bg1"/>
                </a:solidFill>
              </a:rPr>
              <a:t>Contamos con unas amplias instalaciones en las que nuestros empleados pueden trabajar de una forma dinámica y eficiente, siendo nuestro mayor objetivo la satisfacción del cliente.</a:t>
            </a:r>
          </a:p>
        </p:txBody>
      </p:sp>
      <p:pic>
        <p:nvPicPr>
          <p:cNvPr id="6" name="Imagen 5" descr="../Desktop/UNIVERSIDAD%202018/Captura%20de%20pantalla%202017-11-03%20a%20las%2011.56.17%20copia">
            <a:extLst>
              <a:ext uri="{FF2B5EF4-FFF2-40B4-BE49-F238E27FC236}">
                <a16:creationId xmlns:a16="http://schemas.microsoft.com/office/drawing/2014/main" id="{CE4B8EAB-5D70-4A41-A5B3-8AF675F5EBC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9955" y="1491177"/>
            <a:ext cx="2299061" cy="2251036"/>
          </a:xfrm>
          <a:prstGeom prst="rect">
            <a:avLst/>
          </a:prstGeom>
          <a:noFill/>
          <a:ln>
            <a:noFill/>
          </a:ln>
          <a:effectLst>
            <a:outerShdw blurRad="88900" dist="50800" dir="5400000" sx="90000" sy="90000" algn="ctr" rotWithShape="0">
              <a:srgbClr val="000000">
                <a:alpha val="69000"/>
              </a:srgbClr>
            </a:outerShdw>
          </a:effectLst>
        </p:spPr>
      </p:pic>
      <p:pic>
        <p:nvPicPr>
          <p:cNvPr id="8" name="Imagen 7" descr="../Desktop/UNIVERSIDAD%202018/Captura%20de%20pantalla%202017-11-03%20a%20las%2011.56.17">
            <a:extLst>
              <a:ext uri="{FF2B5EF4-FFF2-40B4-BE49-F238E27FC236}">
                <a16:creationId xmlns:a16="http://schemas.microsoft.com/office/drawing/2014/main" id="{172D3848-ADE8-4DC8-92FB-5B4F33859E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5645" y="4252119"/>
            <a:ext cx="3827682" cy="853533"/>
          </a:xfrm>
          <a:prstGeom prst="rect">
            <a:avLst/>
          </a:prstGeom>
          <a:noFill/>
          <a:ln>
            <a:noFill/>
          </a:ln>
          <a:effectLst>
            <a:outerShdw blurRad="50800" dist="50800" dir="5400000" algn="ctr" rotWithShape="0">
              <a:srgbClr val="000000">
                <a:alpha val="69000"/>
              </a:srgbClr>
            </a:outerShdw>
          </a:effectLst>
        </p:spPr>
      </p:pic>
    </p:spTree>
    <p:extLst>
      <p:ext uri="{BB962C8B-B14F-4D97-AF65-F5344CB8AC3E}">
        <p14:creationId xmlns:p14="http://schemas.microsoft.com/office/powerpoint/2010/main" val="140567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341342" y="793377"/>
            <a:ext cx="3818965" cy="4172518"/>
          </a:xfrm>
          <a:prstGeom prst="roundRect">
            <a:avLst/>
          </a:prstGeom>
          <a:solidFill>
            <a:schemeClr val="tx2">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5" name="Título 1"/>
          <p:cNvSpPr>
            <a:spLocks noGrp="1"/>
          </p:cNvSpPr>
          <p:nvPr>
            <p:ph type="title"/>
          </p:nvPr>
        </p:nvSpPr>
        <p:spPr>
          <a:xfrm>
            <a:off x="1925053" y="981963"/>
            <a:ext cx="2743200" cy="750981"/>
          </a:xfrm>
        </p:spPr>
        <p:txBody>
          <a:bodyPr>
            <a:normAutofit fontScale="90000"/>
          </a:bodyPr>
          <a:lstStyle/>
          <a:p>
            <a:pPr eaLnBrk="1" hangingPunct="1"/>
            <a:r>
              <a:rPr lang="en-US" altLang="es-ES" b="1" dirty="0">
                <a:solidFill>
                  <a:schemeClr val="bg1"/>
                </a:solidFill>
              </a:rPr>
              <a:t>2. UBICACI</a:t>
            </a:r>
            <a:r>
              <a:rPr lang="es-ES" altLang="es-ES" b="1" dirty="0">
                <a:solidFill>
                  <a:schemeClr val="bg1"/>
                </a:solidFill>
              </a:rPr>
              <a:t>ÓN</a:t>
            </a:r>
            <a:endParaRPr lang="en-US" altLang="es-ES" b="1" dirty="0">
              <a:solidFill>
                <a:schemeClr val="bg1"/>
              </a:solidFill>
            </a:endParaRPr>
          </a:p>
        </p:txBody>
      </p:sp>
      <p:sp>
        <p:nvSpPr>
          <p:cNvPr id="6" name="Marcador de contenido 2"/>
          <p:cNvSpPr>
            <a:spLocks noGrp="1"/>
          </p:cNvSpPr>
          <p:nvPr>
            <p:ph sz="half" idx="1"/>
          </p:nvPr>
        </p:nvSpPr>
        <p:spPr>
          <a:xfrm>
            <a:off x="1394758" y="1732944"/>
            <a:ext cx="3765550" cy="2937530"/>
          </a:xfrm>
        </p:spPr>
        <p:txBody>
          <a:bodyPr rtlCol="0">
            <a:normAutofit/>
          </a:bodyPr>
          <a:lstStyle/>
          <a:p>
            <a:pPr marL="0" indent="0" eaLnBrk="1" fontAlgn="auto" hangingPunct="1">
              <a:spcAft>
                <a:spcPts val="0"/>
              </a:spcAft>
              <a:buFont typeface="Arial" panose="020B0604020202020204" pitchFamily="34" charset="0"/>
              <a:buNone/>
              <a:defRPr/>
            </a:pPr>
            <a:r>
              <a:rPr lang="es-ES" sz="2400" dirty="0">
                <a:solidFill>
                  <a:schemeClr val="bg1"/>
                </a:solidFill>
              </a:rPr>
              <a:t>Nuestra sede en Madrid está situada en el Paseo de la Castellana nº50. </a:t>
            </a:r>
          </a:p>
          <a:p>
            <a:pPr marL="0" eaLnBrk="1" fontAlgn="auto" hangingPunct="1">
              <a:spcAft>
                <a:spcPts val="0"/>
              </a:spcAft>
              <a:buFont typeface="Arial" panose="020B0604020202020204" pitchFamily="34" charset="0"/>
              <a:buChar char="•"/>
              <a:defRPr/>
            </a:pPr>
            <a:r>
              <a:rPr lang="es-ES" sz="2400" dirty="0">
                <a:solidFill>
                  <a:schemeClr val="bg1"/>
                </a:solidFill>
              </a:rPr>
              <a:t>Cuenta con una superficie de 1420 m2 e instalaciones de primer nivel.  </a:t>
            </a:r>
          </a:p>
        </p:txBody>
      </p:sp>
      <p:pic>
        <p:nvPicPr>
          <p:cNvPr id="1026" name="Picture 2" descr="Resultado de imagen de Edificio Castelar">
            <a:extLst>
              <a:ext uri="{FF2B5EF4-FFF2-40B4-BE49-F238E27FC236}">
                <a16:creationId xmlns:a16="http://schemas.microsoft.com/office/drawing/2014/main" id="{CBE6386E-C7D6-41B4-9DA3-06499679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132" y="780757"/>
            <a:ext cx="3972365" cy="5296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48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997881" y="874386"/>
            <a:ext cx="10727954" cy="750981"/>
          </a:xfrm>
        </p:spPr>
        <p:txBody>
          <a:bodyPr>
            <a:normAutofit/>
          </a:bodyPr>
          <a:lstStyle/>
          <a:p>
            <a:pPr algn="ctr" eaLnBrk="1" hangingPunct="1"/>
            <a:r>
              <a:rPr lang="es-ES" altLang="es-ES" b="1" dirty="0">
                <a:solidFill>
                  <a:schemeClr val="bg1"/>
                </a:solidFill>
              </a:rPr>
              <a:t>3. EQUIPO DE TRABAJO</a:t>
            </a:r>
            <a:endParaRPr lang="en-US" altLang="es-ES" b="1" dirty="0">
              <a:solidFill>
                <a:schemeClr val="bg1"/>
              </a:solidFill>
            </a:endParaRPr>
          </a:p>
        </p:txBody>
      </p:sp>
      <p:sp>
        <p:nvSpPr>
          <p:cNvPr id="2" name="Redondear rectángulo de esquina diagonal 1"/>
          <p:cNvSpPr/>
          <p:nvPr/>
        </p:nvSpPr>
        <p:spPr>
          <a:xfrm>
            <a:off x="4746811" y="1909482"/>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pic>
        <p:nvPicPr>
          <p:cNvPr id="5" name="Imagen 4" descr="C:\Users\Abel\AppData\Local\Temp\x10sctmp4.png"/>
          <p:cNvPicPr/>
          <p:nvPr/>
        </p:nvPicPr>
        <p:blipFill>
          <a:blip r:embed="rId2">
            <a:extLst>
              <a:ext uri="{28A0092B-C50C-407E-A947-70E740481C1C}">
                <a14:useLocalDpi xmlns:a14="http://schemas.microsoft.com/office/drawing/2010/main" val="0"/>
              </a:ext>
            </a:extLst>
          </a:blip>
          <a:srcRect/>
          <a:stretch>
            <a:fillRect/>
          </a:stretch>
        </p:blipFill>
        <p:spPr bwMode="auto">
          <a:xfrm>
            <a:off x="4974347" y="2024099"/>
            <a:ext cx="1194435" cy="1599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dondear rectángulo de esquina diagonal 5"/>
          <p:cNvSpPr/>
          <p:nvPr/>
        </p:nvSpPr>
        <p:spPr>
          <a:xfrm>
            <a:off x="1196787" y="4267200"/>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sp>
        <p:nvSpPr>
          <p:cNvPr id="7" name="Redondear rectángulo de esquina diagonal 6"/>
          <p:cNvSpPr/>
          <p:nvPr/>
        </p:nvSpPr>
        <p:spPr>
          <a:xfrm>
            <a:off x="4754934" y="4267200"/>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sp>
        <p:nvSpPr>
          <p:cNvPr id="8" name="Redondear rectángulo de esquina diagonal 7"/>
          <p:cNvSpPr/>
          <p:nvPr/>
        </p:nvSpPr>
        <p:spPr>
          <a:xfrm>
            <a:off x="8313081" y="4257273"/>
            <a:ext cx="3213847" cy="1828800"/>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p>
        </p:txBody>
      </p:sp>
      <p:pic>
        <p:nvPicPr>
          <p:cNvPr id="9" name="Imagen 8" descr="C:\Users\Abel\AppData\Local\Temp\x10sctmp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589" y="4404910"/>
            <a:ext cx="117411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descr="C:\Users\Abel\AppData\Local\Temp\x10sctmp6.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4347" y="4384421"/>
            <a:ext cx="1114425" cy="158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descr="C:\Users\Abel\AppData\Local\Temp\x10sctmp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0905" y="4347516"/>
            <a:ext cx="1162050" cy="1637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ángulo 11"/>
          <p:cNvSpPr/>
          <p:nvPr/>
        </p:nvSpPr>
        <p:spPr>
          <a:xfrm>
            <a:off x="6262911" y="2024099"/>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JEFE DE PROYECTO</a:t>
            </a:r>
          </a:p>
        </p:txBody>
      </p:sp>
      <p:sp>
        <p:nvSpPr>
          <p:cNvPr id="13" name="Rectángulo 12"/>
          <p:cNvSpPr/>
          <p:nvPr/>
        </p:nvSpPr>
        <p:spPr>
          <a:xfrm>
            <a:off x="2676895" y="4407066"/>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ANALISTA</a:t>
            </a:r>
          </a:p>
        </p:txBody>
      </p:sp>
      <p:sp>
        <p:nvSpPr>
          <p:cNvPr id="14" name="Rectángulo 13"/>
          <p:cNvSpPr/>
          <p:nvPr/>
        </p:nvSpPr>
        <p:spPr>
          <a:xfrm>
            <a:off x="6193967" y="4404910"/>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400" dirty="0"/>
              <a:t>RESPONSABLE DE CONFIGURACIÓN</a:t>
            </a:r>
            <a:endParaRPr lang="es-ES_tradnl" sz="1400" dirty="0"/>
          </a:p>
        </p:txBody>
      </p:sp>
      <p:sp>
        <p:nvSpPr>
          <p:cNvPr id="15" name="Rectángulo 14"/>
          <p:cNvSpPr/>
          <p:nvPr/>
        </p:nvSpPr>
        <p:spPr>
          <a:xfrm>
            <a:off x="9833132" y="4411567"/>
            <a:ext cx="1603618" cy="598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_tradnl" sz="1400" dirty="0"/>
              <a:t>RESPONSABLE DE PRUEBAS</a:t>
            </a:r>
          </a:p>
        </p:txBody>
      </p:sp>
      <p:sp>
        <p:nvSpPr>
          <p:cNvPr id="17" name="CuadroTexto 16"/>
          <p:cNvSpPr txBox="1"/>
          <p:nvPr/>
        </p:nvSpPr>
        <p:spPr>
          <a:xfrm>
            <a:off x="6262911" y="2823881"/>
            <a:ext cx="1534674" cy="646331"/>
          </a:xfrm>
          <a:prstGeom prst="rect">
            <a:avLst/>
          </a:prstGeom>
          <a:noFill/>
        </p:spPr>
        <p:txBody>
          <a:bodyPr wrap="square" rtlCol="0">
            <a:spAutoFit/>
          </a:bodyPr>
          <a:lstStyle/>
          <a:p>
            <a:r>
              <a:rPr lang="es-ES_tradnl" dirty="0">
                <a:solidFill>
                  <a:schemeClr val="accent3">
                    <a:lumMod val="75000"/>
                  </a:schemeClr>
                </a:solidFill>
              </a:rPr>
              <a:t>Abel Fern</a:t>
            </a:r>
            <a:r>
              <a:rPr lang="es-ES" dirty="0">
                <a:solidFill>
                  <a:schemeClr val="accent3">
                    <a:lumMod val="75000"/>
                  </a:schemeClr>
                </a:solidFill>
              </a:rPr>
              <a:t>ández</a:t>
            </a:r>
            <a:endParaRPr lang="es-ES_tradnl" dirty="0">
              <a:solidFill>
                <a:schemeClr val="accent3">
                  <a:lumMod val="75000"/>
                </a:schemeClr>
              </a:solidFill>
            </a:endParaRPr>
          </a:p>
        </p:txBody>
      </p:sp>
      <p:sp>
        <p:nvSpPr>
          <p:cNvPr id="18" name="CuadroTexto 17"/>
          <p:cNvSpPr txBox="1"/>
          <p:nvPr/>
        </p:nvSpPr>
        <p:spPr>
          <a:xfrm>
            <a:off x="6228439" y="5140697"/>
            <a:ext cx="1534674" cy="646331"/>
          </a:xfrm>
          <a:prstGeom prst="rect">
            <a:avLst/>
          </a:prstGeom>
          <a:noFill/>
        </p:spPr>
        <p:txBody>
          <a:bodyPr wrap="square" rtlCol="0">
            <a:spAutoFit/>
          </a:bodyPr>
          <a:lstStyle/>
          <a:p>
            <a:r>
              <a:rPr lang="es-ES" dirty="0">
                <a:solidFill>
                  <a:schemeClr val="accent3">
                    <a:lumMod val="75000"/>
                  </a:schemeClr>
                </a:solidFill>
              </a:rPr>
              <a:t>Iñigo Montánchez</a:t>
            </a:r>
            <a:endParaRPr lang="es-ES_tradnl" dirty="0">
              <a:solidFill>
                <a:schemeClr val="accent3">
                  <a:lumMod val="75000"/>
                </a:schemeClr>
              </a:solidFill>
            </a:endParaRPr>
          </a:p>
        </p:txBody>
      </p:sp>
      <p:sp>
        <p:nvSpPr>
          <p:cNvPr id="19" name="CuadroTexto 18"/>
          <p:cNvSpPr txBox="1"/>
          <p:nvPr/>
        </p:nvSpPr>
        <p:spPr>
          <a:xfrm>
            <a:off x="2706353" y="5176583"/>
            <a:ext cx="1534674" cy="369332"/>
          </a:xfrm>
          <a:prstGeom prst="rect">
            <a:avLst/>
          </a:prstGeom>
          <a:noFill/>
        </p:spPr>
        <p:txBody>
          <a:bodyPr wrap="square" rtlCol="0">
            <a:spAutoFit/>
          </a:bodyPr>
          <a:lstStyle/>
          <a:p>
            <a:r>
              <a:rPr lang="es-ES" dirty="0">
                <a:solidFill>
                  <a:schemeClr val="accent3">
                    <a:lumMod val="75000"/>
                  </a:schemeClr>
                </a:solidFill>
              </a:rPr>
              <a:t>Carlos Suárez</a:t>
            </a:r>
            <a:endParaRPr lang="es-ES_tradnl" dirty="0">
              <a:solidFill>
                <a:schemeClr val="accent3">
                  <a:lumMod val="75000"/>
                </a:schemeClr>
              </a:solidFill>
            </a:endParaRPr>
          </a:p>
        </p:txBody>
      </p:sp>
      <p:sp>
        <p:nvSpPr>
          <p:cNvPr id="20" name="CuadroTexto 19"/>
          <p:cNvSpPr txBox="1"/>
          <p:nvPr/>
        </p:nvSpPr>
        <p:spPr>
          <a:xfrm>
            <a:off x="9867604" y="5038083"/>
            <a:ext cx="1534674" cy="646331"/>
          </a:xfrm>
          <a:prstGeom prst="rect">
            <a:avLst/>
          </a:prstGeom>
          <a:noFill/>
        </p:spPr>
        <p:txBody>
          <a:bodyPr wrap="square" rtlCol="0">
            <a:spAutoFit/>
          </a:bodyPr>
          <a:lstStyle/>
          <a:p>
            <a:r>
              <a:rPr lang="es-ES" dirty="0">
                <a:solidFill>
                  <a:schemeClr val="accent3">
                    <a:lumMod val="75000"/>
                  </a:schemeClr>
                </a:solidFill>
              </a:rPr>
              <a:t>Alejandro Quintana</a:t>
            </a:r>
            <a:endParaRPr lang="es-ES_tradnl" dirty="0">
              <a:solidFill>
                <a:schemeClr val="accent3">
                  <a:lumMod val="75000"/>
                </a:schemeClr>
              </a:solidFill>
            </a:endParaRPr>
          </a:p>
        </p:txBody>
      </p:sp>
      <p:sp>
        <p:nvSpPr>
          <p:cNvPr id="3" name="AutoShape 2" descr="Imagen relacionada">
            <a:extLst>
              <a:ext uri="{FF2B5EF4-FFF2-40B4-BE49-F238E27FC236}">
                <a16:creationId xmlns:a16="http://schemas.microsoft.com/office/drawing/2014/main" id="{F73ECF20-2035-4A32-8D84-5D0281F86A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584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732023" y="152058"/>
            <a:ext cx="10727954" cy="750981"/>
          </a:xfrm>
        </p:spPr>
        <p:txBody>
          <a:bodyPr>
            <a:normAutofit/>
          </a:bodyPr>
          <a:lstStyle/>
          <a:p>
            <a:pPr algn="ctr" eaLnBrk="1" hangingPunct="1"/>
            <a:r>
              <a:rPr lang="es-ES" altLang="es-ES" b="1" dirty="0">
                <a:solidFill>
                  <a:schemeClr val="bg1"/>
                </a:solidFill>
              </a:rPr>
              <a:t>4. RECURSOS</a:t>
            </a:r>
            <a:endParaRPr lang="en-US" altLang="es-ES" b="1" dirty="0">
              <a:solidFill>
                <a:schemeClr val="bg1"/>
              </a:solidFill>
            </a:endParaRPr>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063" y="924362"/>
            <a:ext cx="5152359" cy="3464775"/>
          </a:xfrm>
          <a:prstGeom prst="rect">
            <a:avLst/>
          </a:prstGeom>
          <a:effectLst>
            <a:reflection stA="76000" endPos="41000" dist="50800" dir="5400000" sy="-100000" algn="bl" rotWithShape="0"/>
          </a:effectLst>
        </p:spPr>
      </p:pic>
      <p:sp>
        <p:nvSpPr>
          <p:cNvPr id="14" name="Recortar rectángulo de esquina sencilla 13"/>
          <p:cNvSpPr/>
          <p:nvPr/>
        </p:nvSpPr>
        <p:spPr>
          <a:xfrm>
            <a:off x="1378038" y="924362"/>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Proyect Manager (Abel </a:t>
            </a:r>
            <a:r>
              <a:rPr lang="es-ES" dirty="0"/>
              <a:t>Fernández</a:t>
            </a:r>
            <a:r>
              <a:rPr lang="es-ES_tradnl" dirty="0"/>
              <a:t>) : encargado de la gestión </a:t>
            </a:r>
            <a:r>
              <a:rPr lang="es-ES" dirty="0"/>
              <a:t>del proyecto, tiene la responsabilidad total de la planificación y la correcta ejecución del proyecto.</a:t>
            </a:r>
            <a:endParaRPr lang="es-ES_tradnl" dirty="0"/>
          </a:p>
        </p:txBody>
      </p:sp>
      <p:sp>
        <p:nvSpPr>
          <p:cNvPr id="17" name="Recortar rectángulo de esquina sencilla 16"/>
          <p:cNvSpPr/>
          <p:nvPr/>
        </p:nvSpPr>
        <p:spPr>
          <a:xfrm>
            <a:off x="1378037" y="2351771"/>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Encargado de </a:t>
            </a:r>
            <a:r>
              <a:rPr lang="es-ES" dirty="0"/>
              <a:t>Gestión de Configuración (Iñigo Montánchez) : se encarga de asegurar la calidad del producto obtenido en cualquiera de las etapas del desarrollo del proyecto.</a:t>
            </a:r>
            <a:endParaRPr lang="es-ES_tradnl" dirty="0"/>
          </a:p>
        </p:txBody>
      </p:sp>
      <p:sp>
        <p:nvSpPr>
          <p:cNvPr id="18" name="Recortar rectángulo de esquina sencilla 17"/>
          <p:cNvSpPr/>
          <p:nvPr/>
        </p:nvSpPr>
        <p:spPr>
          <a:xfrm>
            <a:off x="1378036" y="3800503"/>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Analista (Carlos </a:t>
            </a:r>
            <a:r>
              <a:rPr lang="es-ES" dirty="0"/>
              <a:t>Suárez</a:t>
            </a:r>
            <a:r>
              <a:rPr lang="es-ES_tradnl" dirty="0"/>
              <a:t>) : encargado de controlar, analizar y supervisar el desarrollo funcional de la </a:t>
            </a:r>
            <a:r>
              <a:rPr lang="es-ES" dirty="0"/>
              <a:t>aplicación.</a:t>
            </a:r>
            <a:endParaRPr lang="es-ES_tradnl" dirty="0"/>
          </a:p>
        </p:txBody>
      </p:sp>
      <p:sp>
        <p:nvSpPr>
          <p:cNvPr id="19" name="Recortar rectángulo de esquina sencilla 18"/>
          <p:cNvSpPr/>
          <p:nvPr/>
        </p:nvSpPr>
        <p:spPr>
          <a:xfrm>
            <a:off x="1378035" y="5249235"/>
            <a:ext cx="5164429" cy="1277925"/>
          </a:xfrm>
          <a:prstGeom prst="snip1Rect">
            <a:avLst/>
          </a:prstGeom>
          <a:solidFill>
            <a:schemeClr val="bg2">
              <a:lumMod val="20000"/>
              <a:lumOff val="8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dirty="0"/>
              <a:t>Encargado de Pruebas (Alejandro Quintana) : se encarga de realizar un plan de pruebas para todo el proyecto, as</a:t>
            </a:r>
            <a:r>
              <a:rPr lang="es-ES" dirty="0"/>
              <a:t>í como de hacer correcciones en caso de ser necesarias.</a:t>
            </a:r>
            <a:endParaRPr lang="es-ES_tradnl" dirty="0"/>
          </a:p>
        </p:txBody>
      </p:sp>
    </p:spTree>
    <p:extLst>
      <p:ext uri="{BB962C8B-B14F-4D97-AF65-F5344CB8AC3E}">
        <p14:creationId xmlns:p14="http://schemas.microsoft.com/office/powerpoint/2010/main" val="123673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863097" y="2198439"/>
            <a:ext cx="4318000" cy="3688011"/>
          </a:xfrm>
          <a:prstGeom prst="rect">
            <a:avLst/>
          </a:prstGeom>
          <a:solidFill>
            <a:schemeClr val="accent5">
              <a:lumMod val="20000"/>
              <a:lumOff val="8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ortar rectángulo de esquina del mismo lado 2"/>
          <p:cNvSpPr/>
          <p:nvPr/>
        </p:nvSpPr>
        <p:spPr>
          <a:xfrm>
            <a:off x="1317812" y="1447458"/>
            <a:ext cx="5150223" cy="4765083"/>
          </a:xfrm>
          <a:prstGeom prst="snip2Same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893" y="1276350"/>
            <a:ext cx="4711603" cy="4114800"/>
          </a:xfrm>
          <a:prstGeom prst="rect">
            <a:avLst/>
          </a:prstGeom>
          <a:effectLst>
            <a:softEdge rad="482600"/>
          </a:effectLst>
        </p:spPr>
      </p:pic>
      <p:sp>
        <p:nvSpPr>
          <p:cNvPr id="2" name="Rectángulo 1"/>
          <p:cNvSpPr/>
          <p:nvPr/>
        </p:nvSpPr>
        <p:spPr>
          <a:xfrm>
            <a:off x="9276843" y="1770547"/>
            <a:ext cx="2037224" cy="584775"/>
          </a:xfrm>
          <a:prstGeom prst="rect">
            <a:avLst/>
          </a:prstGeom>
          <a:noFill/>
        </p:spPr>
        <p:txBody>
          <a:bodyPr wrap="none" lIns="91440" tIns="45720" rIns="91440" bIns="45720">
            <a:spAutoFit/>
          </a:bodyPr>
          <a:lstStyle/>
          <a:p>
            <a:pPr algn="ctr"/>
            <a:r>
              <a:rPr lang="es-ES" sz="3200" b="0" cap="none" spc="0" dirty="0">
                <a:ln w="0"/>
                <a:solidFill>
                  <a:schemeClr val="accent1"/>
                </a:solidFill>
                <a:effectLst>
                  <a:outerShdw blurRad="38100" dist="25400" dir="5400000" algn="ctr" rotWithShape="0">
                    <a:srgbClr val="6E747A">
                      <a:alpha val="43000"/>
                    </a:srgbClr>
                  </a:outerShdw>
                </a:effectLst>
              </a:rPr>
              <a:t>SOLUCIÓN</a:t>
            </a:r>
          </a:p>
        </p:txBody>
      </p:sp>
      <p:sp>
        <p:nvSpPr>
          <p:cNvPr id="4" name="Rectángulo 3"/>
          <p:cNvSpPr/>
          <p:nvPr/>
        </p:nvSpPr>
        <p:spPr>
          <a:xfrm>
            <a:off x="7095193" y="1613664"/>
            <a:ext cx="2018501" cy="584775"/>
          </a:xfrm>
          <a:prstGeom prst="rect">
            <a:avLst/>
          </a:prstGeom>
          <a:noFill/>
        </p:spPr>
        <p:txBody>
          <a:bodyPr wrap="none" lIns="91440" tIns="45720" rIns="91440" bIns="45720">
            <a:spAutoFit/>
          </a:bodyPr>
          <a:lstStyle/>
          <a:p>
            <a:pPr algn="ctr"/>
            <a:r>
              <a:rPr lang="es-ES" sz="3200" dirty="0">
                <a:ln w="0"/>
                <a:solidFill>
                  <a:srgbClr val="FF0000"/>
                </a:solidFill>
                <a:effectLst>
                  <a:outerShdw blurRad="38100" dist="25400" dir="5400000" algn="ctr" rotWithShape="0">
                    <a:srgbClr val="6E747A">
                      <a:alpha val="43000"/>
                    </a:srgbClr>
                  </a:outerShdw>
                </a:effectLst>
              </a:rPr>
              <a:t>PROBLEMA</a:t>
            </a:r>
            <a:endParaRPr lang="es-ES" sz="3200" b="0" cap="none" spc="0" dirty="0">
              <a:ln w="0"/>
              <a:solidFill>
                <a:srgbClr val="FF0000"/>
              </a:solidFill>
              <a:effectLst>
                <a:outerShdw blurRad="38100" dist="25400" dir="5400000" algn="ctr" rotWithShape="0">
                  <a:srgbClr val="6E747A">
                    <a:alpha val="43000"/>
                  </a:srgbClr>
                </a:outerShdw>
              </a:effectLst>
            </a:endParaRPr>
          </a:p>
        </p:txBody>
      </p:sp>
      <p:sp>
        <p:nvSpPr>
          <p:cNvPr id="6" name="Título 1"/>
          <p:cNvSpPr>
            <a:spLocks noGrp="1"/>
          </p:cNvSpPr>
          <p:nvPr>
            <p:ph type="title"/>
          </p:nvPr>
        </p:nvSpPr>
        <p:spPr>
          <a:xfrm>
            <a:off x="834190" y="512863"/>
            <a:ext cx="6882064" cy="750981"/>
          </a:xfrm>
        </p:spPr>
        <p:txBody>
          <a:bodyPr>
            <a:normAutofit/>
          </a:bodyPr>
          <a:lstStyle/>
          <a:p>
            <a:pPr algn="ctr" eaLnBrk="1" hangingPunct="1"/>
            <a:r>
              <a:rPr lang="es-ES" altLang="es-ES" b="1" dirty="0">
                <a:solidFill>
                  <a:schemeClr val="bg1"/>
                </a:solidFill>
              </a:rPr>
              <a:t>5. PROBLEMA DEL CLIENTE</a:t>
            </a:r>
            <a:endParaRPr lang="en-US" altLang="es-ES" b="1" dirty="0">
              <a:solidFill>
                <a:schemeClr val="bg1"/>
              </a:solidFill>
            </a:endParaRPr>
          </a:p>
        </p:txBody>
      </p:sp>
      <p:sp>
        <p:nvSpPr>
          <p:cNvPr id="8" name="Marcador de contenido 2"/>
          <p:cNvSpPr>
            <a:spLocks noGrp="1"/>
          </p:cNvSpPr>
          <p:nvPr>
            <p:ph sz="half" idx="1"/>
          </p:nvPr>
        </p:nvSpPr>
        <p:spPr>
          <a:xfrm>
            <a:off x="1863097" y="1906051"/>
            <a:ext cx="4318000" cy="4164013"/>
          </a:xfrm>
        </p:spPr>
        <p:txBody>
          <a:bodyPr anchor="ctr"/>
          <a:lstStyle/>
          <a:p>
            <a:pPr marL="0" indent="0" algn="just" eaLnBrk="1" hangingPunct="1">
              <a:buNone/>
            </a:pPr>
            <a:r>
              <a:rPr lang="en-US" altLang="es-ES" sz="2000" dirty="0">
                <a:solidFill>
                  <a:schemeClr val="bg1"/>
                </a:solidFill>
              </a:rPr>
              <a:t>La UFV con </a:t>
            </a:r>
            <a:r>
              <a:rPr lang="es-ES" altLang="es-ES" sz="2000" dirty="0">
                <a:solidFill>
                  <a:schemeClr val="bg1"/>
                </a:solidFill>
              </a:rPr>
              <a:t>el objetivo de mejorar la experiencia universitaria de los alumnos se ve en la necesidad de disponer de una herramienta que permita a los usuarios la gestión de todo tipo de información que quieran aportar sobre su experiencia en la universidad, favoreciendo de este modo que los alumnos tengan una visión más amplia de su etapa como estudiantes.</a:t>
            </a:r>
            <a:endParaRPr lang="en-US" altLang="es-ES" sz="2000" dirty="0">
              <a:solidFill>
                <a:schemeClr val="bg1"/>
              </a:solidFill>
            </a:endParaRPr>
          </a:p>
        </p:txBody>
      </p:sp>
    </p:spTree>
    <p:extLst>
      <p:ext uri="{BB962C8B-B14F-4D97-AF65-F5344CB8AC3E}">
        <p14:creationId xmlns:p14="http://schemas.microsoft.com/office/powerpoint/2010/main" val="88543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alphaModFix amt="68000"/>
          </a:blip>
          <a:stretch>
            <a:fillRect/>
          </a:stretch>
        </p:blipFill>
        <p:spPr>
          <a:xfrm>
            <a:off x="0" y="2773052"/>
            <a:ext cx="12192000" cy="4084948"/>
          </a:xfrm>
          <a:prstGeom prst="rect">
            <a:avLst/>
          </a:prstGeom>
          <a:noFill/>
          <a:effectLst>
            <a:softEdge rad="596900"/>
          </a:effectLst>
        </p:spPr>
      </p:pic>
      <p:sp>
        <p:nvSpPr>
          <p:cNvPr id="5" name="Título 1"/>
          <p:cNvSpPr>
            <a:spLocks noGrp="1"/>
          </p:cNvSpPr>
          <p:nvPr>
            <p:ph type="title"/>
          </p:nvPr>
        </p:nvSpPr>
        <p:spPr>
          <a:xfrm>
            <a:off x="732023" y="152058"/>
            <a:ext cx="10727954" cy="750981"/>
          </a:xfrm>
        </p:spPr>
        <p:txBody>
          <a:bodyPr>
            <a:normAutofit/>
          </a:bodyPr>
          <a:lstStyle/>
          <a:p>
            <a:pPr algn="ctr" eaLnBrk="1" hangingPunct="1"/>
            <a:r>
              <a:rPr lang="es-ES" altLang="es-ES" b="1" dirty="0">
                <a:solidFill>
                  <a:schemeClr val="bg1"/>
                </a:solidFill>
              </a:rPr>
              <a:t>6. SOLUCIÓN TECNOLÓGICA aportada</a:t>
            </a:r>
            <a:endParaRPr lang="en-US" altLang="es-ES" b="1" dirty="0">
              <a:solidFill>
                <a:schemeClr val="bg1"/>
              </a:solidFill>
            </a:endParaRPr>
          </a:p>
        </p:txBody>
      </p:sp>
      <p:sp>
        <p:nvSpPr>
          <p:cNvPr id="7" name="Marcador de contenido 9"/>
          <p:cNvSpPr>
            <a:spLocks noGrp="1"/>
          </p:cNvSpPr>
          <p:nvPr>
            <p:ph sz="half" idx="4294967295"/>
          </p:nvPr>
        </p:nvSpPr>
        <p:spPr>
          <a:xfrm>
            <a:off x="1028699" y="843446"/>
            <a:ext cx="10056643" cy="1929606"/>
          </a:xfrm>
          <a:prstGeom prst="rect">
            <a:avLst/>
          </a:prstGeom>
        </p:spPr>
        <p:txBody>
          <a:bodyPr rtlCol="0">
            <a:normAutofit/>
          </a:bodyPr>
          <a:lstStyle/>
          <a:p>
            <a:pPr marL="0" indent="0" algn="ctr" eaLnBrk="1" fontAlgn="auto" hangingPunct="1">
              <a:lnSpc>
                <a:spcPct val="80000"/>
              </a:lnSpc>
              <a:spcAft>
                <a:spcPts val="0"/>
              </a:spcAft>
              <a:buFont typeface="Arial" panose="020B0604020202020204" pitchFamily="34" charset="0"/>
              <a:buNone/>
              <a:defRPr/>
            </a:pPr>
            <a:r>
              <a:rPr lang="es-ES" sz="2800" dirty="0">
                <a:solidFill>
                  <a:schemeClr val="bg1"/>
                </a:solidFill>
              </a:rPr>
              <a:t>UniLink ha aportado el desarrollo de una plataforma web responsiva y de fácil acceso desde cualquier dispositivo, que permite a los usuarios una gestión fácil y segura de la información haciendo de la plataforma una herramienta que mejora la vida universitaria del alumno.</a:t>
            </a:r>
          </a:p>
        </p:txBody>
      </p:sp>
    </p:spTree>
    <p:extLst>
      <p:ext uri="{BB962C8B-B14F-4D97-AF65-F5344CB8AC3E}">
        <p14:creationId xmlns:p14="http://schemas.microsoft.com/office/powerpoint/2010/main" val="43014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49" y="571500"/>
            <a:ext cx="10523075" cy="5505450"/>
          </a:xfrm>
          <a:prstGeom prst="rect">
            <a:avLst/>
          </a:prstGeom>
        </p:spPr>
      </p:pic>
    </p:spTree>
    <p:extLst>
      <p:ext uri="{BB962C8B-B14F-4D97-AF65-F5344CB8AC3E}">
        <p14:creationId xmlns:p14="http://schemas.microsoft.com/office/powerpoint/2010/main" val="1005784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328</TotalTime>
  <Words>1042</Words>
  <Application>Microsoft Office PowerPoint</Application>
  <PresentationFormat>Panorámica</PresentationFormat>
  <Paragraphs>127</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Times New Roman</vt:lpstr>
      <vt:lpstr>Trebuchet MS</vt:lpstr>
      <vt:lpstr>Tw Cen MT</vt:lpstr>
      <vt:lpstr>Circuito</vt:lpstr>
      <vt:lpstr>Presentación de PowerPoint</vt:lpstr>
      <vt:lpstr>Índice</vt:lpstr>
      <vt:lpstr>1. ¿Quiénes somos?</vt:lpstr>
      <vt:lpstr>2. UBICACIÓN</vt:lpstr>
      <vt:lpstr>3. EQUIPO DE TRABAJO</vt:lpstr>
      <vt:lpstr>4. RECURSOS</vt:lpstr>
      <vt:lpstr>5. PROBLEMA DEL CLIENTE</vt:lpstr>
      <vt:lpstr>6. SOLUCIÓN TECNOLÓGICA aportada</vt:lpstr>
      <vt:lpstr>Presentación de PowerPoint</vt:lpstr>
      <vt:lpstr>7. Ventajas de la plataforma i</vt:lpstr>
      <vt:lpstr>8. Ventajas de la plataforma iI</vt:lpstr>
      <vt:lpstr>9. Ventajas de la plataforma iII</vt:lpstr>
      <vt:lpstr>10. Método de trabajo</vt:lpstr>
      <vt:lpstr>Presentación de PowerPoint</vt:lpstr>
      <vt:lpstr>Presentación de PowerPoint</vt:lpstr>
      <vt:lpstr>Presentación de PowerPoint</vt:lpstr>
      <vt:lpstr>Presentación de PowerPoint</vt:lpstr>
      <vt:lpstr>Presentación de PowerPoint</vt:lpstr>
      <vt:lpstr>Muchas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Abel</cp:lastModifiedBy>
  <cp:revision>79</cp:revision>
  <dcterms:created xsi:type="dcterms:W3CDTF">2017-12-03T20:12:41Z</dcterms:created>
  <dcterms:modified xsi:type="dcterms:W3CDTF">2018-05-07T16:18:40Z</dcterms:modified>
</cp:coreProperties>
</file>