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2544237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2544237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3b0baae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3b0baae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3b0baae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3b0baae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3b0baae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3b0baae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3b0baae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3b0baae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3b0baaea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3b0baae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3b0baaea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3b0baae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346d457b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346d457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346d457b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346d457b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346d457b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346d457b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24d7d962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24d7d962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LEWIS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2544237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2544237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Gabe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2544237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2544237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3b0bab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3b0bab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346d457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346d457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404b51bc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404b51bc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db3b61bc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db3b61bc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346d457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346d457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346d457b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346d457b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dd7e036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dd7e036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921900" y="4678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Team DuckDuckGo</a:t>
            </a:r>
            <a:endParaRPr/>
          </a:p>
        </p:txBody>
      </p:sp>
      <p:sp>
        <p:nvSpPr>
          <p:cNvPr id="86" name="Google Shape;86;p13"/>
          <p:cNvSpPr txBox="1"/>
          <p:nvPr>
            <p:ph idx="1" type="subTitle"/>
          </p:nvPr>
        </p:nvSpPr>
        <p:spPr>
          <a:xfrm>
            <a:off x="2466725" y="3113950"/>
            <a:ext cx="6393900" cy="500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GB"/>
              <a:t>Nasim Mohamed, Lewis James, </a:t>
            </a:r>
            <a:r>
              <a:rPr lang="en-GB"/>
              <a:t>Apoorva Perepogu, </a:t>
            </a:r>
            <a:r>
              <a:rPr lang="en-GB"/>
              <a:t>Gabriel Frazer, Nadia Choudhury</a:t>
            </a:r>
            <a:endParaRPr/>
          </a:p>
        </p:txBody>
      </p:sp>
      <p:sp>
        <p:nvSpPr>
          <p:cNvPr id="87" name="Google Shape;87;p13"/>
          <p:cNvSpPr txBox="1"/>
          <p:nvPr/>
        </p:nvSpPr>
        <p:spPr>
          <a:xfrm>
            <a:off x="968950" y="1753050"/>
            <a:ext cx="67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Roboto"/>
                <a:ea typeface="Roboto"/>
                <a:cs typeface="Roboto"/>
                <a:sym typeface="Roboto"/>
              </a:rPr>
              <a:t>BIO727P </a:t>
            </a:r>
            <a:r>
              <a:rPr lang="en-GB">
                <a:solidFill>
                  <a:schemeClr val="lt1"/>
                </a:solidFill>
                <a:latin typeface="Roboto"/>
                <a:ea typeface="Roboto"/>
                <a:cs typeface="Roboto"/>
                <a:sym typeface="Roboto"/>
              </a:rPr>
              <a:t>– </a:t>
            </a:r>
            <a:r>
              <a:rPr lang="en-GB">
                <a:solidFill>
                  <a:schemeClr val="lt1"/>
                </a:solidFill>
                <a:latin typeface="Roboto"/>
                <a:ea typeface="Roboto"/>
                <a:cs typeface="Roboto"/>
                <a:sym typeface="Roboto"/>
              </a:rPr>
              <a:t>Software Development Group Project for MSc. Bioinformatics</a:t>
            </a:r>
            <a:endParaRPr>
              <a:solidFill>
                <a:schemeClr val="lt1"/>
              </a:solidFill>
              <a:latin typeface="Roboto"/>
              <a:ea typeface="Roboto"/>
              <a:cs typeface="Roboto"/>
              <a:sym typeface="Robo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819150" y="1004575"/>
            <a:ext cx="7505700" cy="54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Linkage Disequilibrium</a:t>
            </a:r>
            <a:endParaRPr/>
          </a:p>
        </p:txBody>
      </p:sp>
      <p:pic>
        <p:nvPicPr>
          <p:cNvPr id="154" name="Google Shape;154;p22"/>
          <p:cNvPicPr preferRelativeResize="0"/>
          <p:nvPr/>
        </p:nvPicPr>
        <p:blipFill>
          <a:blip r:embed="rId3">
            <a:alphaModFix/>
          </a:blip>
          <a:stretch>
            <a:fillRect/>
          </a:stretch>
        </p:blipFill>
        <p:spPr>
          <a:xfrm>
            <a:off x="671350" y="1770800"/>
            <a:ext cx="7801277" cy="259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3"/>
          <p:cNvPicPr preferRelativeResize="0"/>
          <p:nvPr/>
        </p:nvPicPr>
        <p:blipFill>
          <a:blip r:embed="rId3">
            <a:alphaModFix/>
          </a:blip>
          <a:stretch>
            <a:fillRect/>
          </a:stretch>
        </p:blipFill>
        <p:spPr>
          <a:xfrm>
            <a:off x="200600" y="536863"/>
            <a:ext cx="8742800" cy="4069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a:blip r:embed="rId3">
            <a:alphaModFix/>
          </a:blip>
          <a:stretch>
            <a:fillRect/>
          </a:stretch>
        </p:blipFill>
        <p:spPr>
          <a:xfrm>
            <a:off x="233213" y="1253263"/>
            <a:ext cx="8677575" cy="263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a:blip r:embed="rId3">
            <a:alphaModFix/>
          </a:blip>
          <a:stretch>
            <a:fillRect/>
          </a:stretch>
        </p:blipFill>
        <p:spPr>
          <a:xfrm>
            <a:off x="1598575" y="406325"/>
            <a:ext cx="5946850" cy="43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3">
            <a:alphaModFix/>
          </a:blip>
          <a:stretch>
            <a:fillRect/>
          </a:stretch>
        </p:blipFill>
        <p:spPr>
          <a:xfrm>
            <a:off x="382838" y="1286225"/>
            <a:ext cx="8378324" cy="257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434275" y="792225"/>
            <a:ext cx="8275450" cy="3559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8"/>
          <p:cNvPicPr preferRelativeResize="0"/>
          <p:nvPr/>
        </p:nvPicPr>
        <p:blipFill rotWithShape="1">
          <a:blip r:embed="rId3">
            <a:alphaModFix/>
          </a:blip>
          <a:srcRect b="8290" l="0" r="0" t="0"/>
          <a:stretch/>
        </p:blipFill>
        <p:spPr>
          <a:xfrm>
            <a:off x="2097225" y="1401451"/>
            <a:ext cx="4949550" cy="3404425"/>
          </a:xfrm>
          <a:prstGeom prst="rect">
            <a:avLst/>
          </a:prstGeom>
          <a:noFill/>
          <a:ln>
            <a:noFill/>
          </a:ln>
        </p:spPr>
      </p:pic>
      <p:sp>
        <p:nvSpPr>
          <p:cNvPr id="185" name="Google Shape;185;p28"/>
          <p:cNvSpPr txBox="1"/>
          <p:nvPr>
            <p:ph type="title"/>
          </p:nvPr>
        </p:nvSpPr>
        <p:spPr>
          <a:xfrm>
            <a:off x="819150" y="845600"/>
            <a:ext cx="4457100" cy="6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Linkage Disequilibrium plot</a:t>
            </a:r>
            <a:endParaRPr sz="2700"/>
          </a:p>
        </p:txBody>
      </p:sp>
      <p:sp>
        <p:nvSpPr>
          <p:cNvPr id="186" name="Google Shape;186;p28"/>
          <p:cNvSpPr txBox="1"/>
          <p:nvPr/>
        </p:nvSpPr>
        <p:spPr>
          <a:xfrm>
            <a:off x="7046775" y="2379300"/>
            <a:ext cx="99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Calibri"/>
                <a:ea typeface="Calibri"/>
                <a:cs typeface="Calibri"/>
                <a:sym typeface="Calibri"/>
              </a:rPr>
              <a:t>Colour bar</a:t>
            </a:r>
            <a:endParaRPr sz="1300">
              <a:latin typeface="Calibri"/>
              <a:ea typeface="Calibri"/>
              <a:cs typeface="Calibri"/>
              <a:sym typeface="Calibri"/>
            </a:endParaRPr>
          </a:p>
        </p:txBody>
      </p:sp>
      <p:cxnSp>
        <p:nvCxnSpPr>
          <p:cNvPr id="187" name="Google Shape;187;p28"/>
          <p:cNvCxnSpPr>
            <a:stCxn id="186" idx="1"/>
          </p:cNvCxnSpPr>
          <p:nvPr/>
        </p:nvCxnSpPr>
        <p:spPr>
          <a:xfrm flipH="1">
            <a:off x="6379875" y="2571750"/>
            <a:ext cx="666900" cy="230100"/>
          </a:xfrm>
          <a:prstGeom prst="straightConnector1">
            <a:avLst/>
          </a:prstGeom>
          <a:noFill/>
          <a:ln cap="flat" cmpd="sng" w="9525">
            <a:solidFill>
              <a:srgbClr val="000000"/>
            </a:solidFill>
            <a:prstDash val="solid"/>
            <a:round/>
            <a:headEnd len="med" w="med" type="oval"/>
            <a:tailEnd len="med" w="med" type="stealth"/>
          </a:ln>
        </p:spPr>
      </p:cxnSp>
      <p:cxnSp>
        <p:nvCxnSpPr>
          <p:cNvPr id="188" name="Google Shape;188;p28"/>
          <p:cNvCxnSpPr>
            <a:stCxn id="189" idx="1"/>
          </p:cNvCxnSpPr>
          <p:nvPr/>
        </p:nvCxnSpPr>
        <p:spPr>
          <a:xfrm rot="10800000">
            <a:off x="4097975" y="4026825"/>
            <a:ext cx="417900" cy="231000"/>
          </a:xfrm>
          <a:prstGeom prst="straightConnector1">
            <a:avLst/>
          </a:prstGeom>
          <a:noFill/>
          <a:ln cap="flat" cmpd="sng" w="9525">
            <a:solidFill>
              <a:schemeClr val="dk2"/>
            </a:solidFill>
            <a:prstDash val="solid"/>
            <a:round/>
            <a:headEnd len="med" w="med" type="oval"/>
            <a:tailEnd len="med" w="med" type="stealth"/>
          </a:ln>
        </p:spPr>
      </p:cxnSp>
      <p:sp>
        <p:nvSpPr>
          <p:cNvPr id="189" name="Google Shape;189;p28"/>
          <p:cNvSpPr txBox="1"/>
          <p:nvPr/>
        </p:nvSpPr>
        <p:spPr>
          <a:xfrm>
            <a:off x="4515875" y="4065375"/>
            <a:ext cx="99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Calibri"/>
                <a:ea typeface="Calibri"/>
                <a:cs typeface="Calibri"/>
                <a:sym typeface="Calibri"/>
              </a:rPr>
              <a:t>SNP labels</a:t>
            </a:r>
            <a:endParaRPr sz="1300">
              <a:latin typeface="Calibri"/>
              <a:ea typeface="Calibri"/>
              <a:cs typeface="Calibri"/>
              <a:sym typeface="Calibri"/>
            </a:endParaRPr>
          </a:p>
        </p:txBody>
      </p:sp>
      <p:sp>
        <p:nvSpPr>
          <p:cNvPr id="190" name="Google Shape;190;p28"/>
          <p:cNvSpPr txBox="1"/>
          <p:nvPr/>
        </p:nvSpPr>
        <p:spPr>
          <a:xfrm>
            <a:off x="1354275" y="2483025"/>
            <a:ext cx="835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Calibri"/>
                <a:ea typeface="Calibri"/>
                <a:cs typeface="Calibri"/>
                <a:sym typeface="Calibri"/>
              </a:rPr>
              <a:t>Heatmap</a:t>
            </a:r>
            <a:endParaRPr sz="1300">
              <a:latin typeface="Calibri"/>
              <a:ea typeface="Calibri"/>
              <a:cs typeface="Calibri"/>
              <a:sym typeface="Calibri"/>
            </a:endParaRPr>
          </a:p>
        </p:txBody>
      </p:sp>
      <p:cxnSp>
        <p:nvCxnSpPr>
          <p:cNvPr id="191" name="Google Shape;191;p28"/>
          <p:cNvCxnSpPr>
            <a:stCxn id="190" idx="3"/>
          </p:cNvCxnSpPr>
          <p:nvPr/>
        </p:nvCxnSpPr>
        <p:spPr>
          <a:xfrm flipH="1" rot="10800000">
            <a:off x="2190075" y="2594475"/>
            <a:ext cx="654600" cy="81000"/>
          </a:xfrm>
          <a:prstGeom prst="straightConnector1">
            <a:avLst/>
          </a:prstGeom>
          <a:noFill/>
          <a:ln cap="flat" cmpd="sng" w="9525">
            <a:solidFill>
              <a:srgbClr val="000000"/>
            </a:solidFill>
            <a:prstDash val="solid"/>
            <a:round/>
            <a:headEnd len="med" w="med" type="oval"/>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Manhattan Plot</a:t>
            </a:r>
            <a:endParaRPr/>
          </a:p>
        </p:txBody>
      </p:sp>
      <p:sp>
        <p:nvSpPr>
          <p:cNvPr id="197" name="Google Shape;197;p29"/>
          <p:cNvSpPr txBox="1"/>
          <p:nvPr>
            <p:ph idx="1" type="body"/>
          </p:nvPr>
        </p:nvSpPr>
        <p:spPr>
          <a:xfrm>
            <a:off x="722700" y="1182775"/>
            <a:ext cx="7505700" cy="376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GB">
                <a:solidFill>
                  <a:srgbClr val="0B5394"/>
                </a:solidFill>
              </a:rPr>
              <a:t>Adding cumulative position and -log p columns </a:t>
            </a:r>
            <a:endParaRPr>
              <a:solidFill>
                <a:srgbClr val="0B5394"/>
              </a:solidFill>
            </a:endParaRPr>
          </a:p>
        </p:txBody>
      </p:sp>
      <p:pic>
        <p:nvPicPr>
          <p:cNvPr id="198" name="Google Shape;198;p29"/>
          <p:cNvPicPr preferRelativeResize="0"/>
          <p:nvPr/>
        </p:nvPicPr>
        <p:blipFill rotWithShape="1">
          <a:blip r:embed="rId3">
            <a:alphaModFix/>
          </a:blip>
          <a:srcRect b="32884" l="20101" r="29733" t="24885"/>
          <a:stretch/>
        </p:blipFill>
        <p:spPr>
          <a:xfrm>
            <a:off x="1002150" y="1558975"/>
            <a:ext cx="6740825" cy="319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0"/>
          <p:cNvPicPr preferRelativeResize="0"/>
          <p:nvPr/>
        </p:nvPicPr>
        <p:blipFill rotWithShape="1">
          <a:blip r:embed="rId3">
            <a:alphaModFix/>
          </a:blip>
          <a:srcRect b="390" l="0" r="0" t="-390"/>
          <a:stretch/>
        </p:blipFill>
        <p:spPr>
          <a:xfrm>
            <a:off x="152400" y="1190745"/>
            <a:ext cx="6844124" cy="3876555"/>
          </a:xfrm>
          <a:prstGeom prst="rect">
            <a:avLst/>
          </a:prstGeom>
          <a:noFill/>
          <a:ln>
            <a:noFill/>
          </a:ln>
        </p:spPr>
      </p:pic>
      <p:sp>
        <p:nvSpPr>
          <p:cNvPr id="204" name="Google Shape;204;p30"/>
          <p:cNvSpPr txBox="1"/>
          <p:nvPr/>
        </p:nvSpPr>
        <p:spPr>
          <a:xfrm>
            <a:off x="7165600" y="1119750"/>
            <a:ext cx="1526700" cy="3694200"/>
          </a:xfrm>
          <a:prstGeom prst="rect">
            <a:avLst/>
          </a:prstGeom>
          <a:solidFill>
            <a:schemeClr val="lt1"/>
          </a:solidFill>
          <a:ln cap="flat" cmpd="sng" w="381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A61C00"/>
              </a:buClr>
              <a:buSzPts val="1200"/>
              <a:buFont typeface="Calibri"/>
              <a:buChar char="●"/>
            </a:pPr>
            <a:r>
              <a:rPr lang="en-GB" sz="1200">
                <a:solidFill>
                  <a:srgbClr val="A61C00"/>
                </a:solidFill>
                <a:latin typeface="Calibri"/>
                <a:ea typeface="Calibri"/>
                <a:cs typeface="Calibri"/>
                <a:sym typeface="Calibri"/>
              </a:rPr>
              <a:t>Pan tool</a:t>
            </a:r>
            <a:endParaRPr sz="1200">
              <a:solidFill>
                <a:srgbClr val="A61C00"/>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CC0000"/>
              </a:buClr>
              <a:buSzPts val="1200"/>
              <a:buFont typeface="Calibri"/>
              <a:buChar char="●"/>
            </a:pPr>
            <a:r>
              <a:rPr lang="en-GB" sz="1200">
                <a:solidFill>
                  <a:srgbClr val="CC0000"/>
                </a:solidFill>
                <a:latin typeface="Calibri"/>
                <a:ea typeface="Calibri"/>
                <a:cs typeface="Calibri"/>
                <a:sym typeface="Calibri"/>
              </a:rPr>
              <a:t>Box zoom</a:t>
            </a:r>
            <a:endParaRPr sz="1200">
              <a:solidFill>
                <a:srgbClr val="CC0000"/>
              </a:solidFill>
              <a:latin typeface="Calibri"/>
              <a:ea typeface="Calibri"/>
              <a:cs typeface="Calibri"/>
              <a:sym typeface="Calibri"/>
            </a:endParaRPr>
          </a:p>
          <a:p>
            <a:pPr indent="0" lvl="0" marL="457200" rtl="0" algn="l">
              <a:spcBef>
                <a:spcPts val="0"/>
              </a:spcBef>
              <a:spcAft>
                <a:spcPts val="0"/>
              </a:spcAft>
              <a:buNone/>
            </a:pPr>
            <a:r>
              <a:t/>
            </a:r>
            <a:endParaRPr sz="1200">
              <a:solidFill>
                <a:srgbClr val="CC0000"/>
              </a:solidFill>
              <a:latin typeface="Calibri"/>
              <a:ea typeface="Calibri"/>
              <a:cs typeface="Calibri"/>
              <a:sym typeface="Calibri"/>
            </a:endParaRPr>
          </a:p>
          <a:p>
            <a:pPr indent="-304800" lvl="0" marL="457200" rtl="0" algn="l">
              <a:spcBef>
                <a:spcPts val="0"/>
              </a:spcBef>
              <a:spcAft>
                <a:spcPts val="0"/>
              </a:spcAft>
              <a:buClr>
                <a:srgbClr val="E69138"/>
              </a:buClr>
              <a:buSzPts val="1200"/>
              <a:buFont typeface="Calibri"/>
              <a:buChar char="●"/>
            </a:pPr>
            <a:r>
              <a:rPr lang="en-GB" sz="1200">
                <a:solidFill>
                  <a:srgbClr val="E69138"/>
                </a:solidFill>
                <a:latin typeface="Calibri"/>
                <a:ea typeface="Calibri"/>
                <a:cs typeface="Calibri"/>
                <a:sym typeface="Calibri"/>
              </a:rPr>
              <a:t>Box select</a:t>
            </a:r>
            <a:endParaRPr sz="1200">
              <a:solidFill>
                <a:srgbClr val="E69138"/>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6AA84F"/>
              </a:buClr>
              <a:buSzPts val="1200"/>
              <a:buFont typeface="Calibri"/>
              <a:buChar char="●"/>
            </a:pPr>
            <a:r>
              <a:rPr lang="en-GB" sz="1200">
                <a:solidFill>
                  <a:srgbClr val="6AA84F"/>
                </a:solidFill>
                <a:latin typeface="Calibri"/>
                <a:ea typeface="Calibri"/>
                <a:cs typeface="Calibri"/>
                <a:sym typeface="Calibri"/>
              </a:rPr>
              <a:t>Wheel zoom</a:t>
            </a:r>
            <a:endParaRPr sz="1200">
              <a:solidFill>
                <a:srgbClr val="6AA84F"/>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chemeClr val="accent1"/>
              </a:buClr>
              <a:buSzPts val="1200"/>
              <a:buFont typeface="Calibri"/>
              <a:buChar char="●"/>
            </a:pPr>
            <a:r>
              <a:rPr lang="en-GB" sz="1200">
                <a:solidFill>
                  <a:schemeClr val="accent1"/>
                </a:solidFill>
                <a:latin typeface="Calibri"/>
                <a:ea typeface="Calibri"/>
                <a:cs typeface="Calibri"/>
                <a:sym typeface="Calibri"/>
              </a:rPr>
              <a:t>Tap</a:t>
            </a:r>
            <a:endParaRPr sz="1200">
              <a:solidFill>
                <a:schemeClr val="accent1"/>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1155CC"/>
              </a:buClr>
              <a:buSzPts val="1200"/>
              <a:buFont typeface="Calibri"/>
              <a:buChar char="●"/>
            </a:pPr>
            <a:r>
              <a:rPr lang="en-GB" sz="1200">
                <a:solidFill>
                  <a:srgbClr val="1155CC"/>
                </a:solidFill>
                <a:latin typeface="Calibri"/>
                <a:ea typeface="Calibri"/>
                <a:cs typeface="Calibri"/>
                <a:sym typeface="Calibri"/>
              </a:rPr>
              <a:t>Zoom out</a:t>
            </a:r>
            <a:endParaRPr sz="1200">
              <a:solidFill>
                <a:srgbClr val="1155CC"/>
              </a:solidFill>
              <a:latin typeface="Calibri"/>
              <a:ea typeface="Calibri"/>
              <a:cs typeface="Calibri"/>
              <a:sym typeface="Calibri"/>
            </a:endParaRPr>
          </a:p>
          <a:p>
            <a:pPr indent="0" lvl="0" marL="457200" rtl="0" algn="l">
              <a:spcBef>
                <a:spcPts val="0"/>
              </a:spcBef>
              <a:spcAft>
                <a:spcPts val="0"/>
              </a:spcAft>
              <a:buNone/>
            </a:pPr>
            <a:r>
              <a:t/>
            </a:r>
            <a:endParaRPr sz="1200">
              <a:solidFill>
                <a:srgbClr val="3C78D8"/>
              </a:solidFill>
              <a:latin typeface="Calibri"/>
              <a:ea typeface="Calibri"/>
              <a:cs typeface="Calibri"/>
              <a:sym typeface="Calibri"/>
            </a:endParaRPr>
          </a:p>
          <a:p>
            <a:pPr indent="-304800" lvl="0" marL="457200" rtl="0" algn="l">
              <a:spcBef>
                <a:spcPts val="0"/>
              </a:spcBef>
              <a:spcAft>
                <a:spcPts val="0"/>
              </a:spcAft>
              <a:buClr>
                <a:srgbClr val="0B5394"/>
              </a:buClr>
              <a:buSzPts val="1200"/>
              <a:buFont typeface="Calibri"/>
              <a:buChar char="●"/>
            </a:pPr>
            <a:r>
              <a:rPr lang="en-GB" sz="1200">
                <a:solidFill>
                  <a:srgbClr val="0B5394"/>
                </a:solidFill>
                <a:latin typeface="Calibri"/>
                <a:ea typeface="Calibri"/>
                <a:cs typeface="Calibri"/>
                <a:sym typeface="Calibri"/>
              </a:rPr>
              <a:t>Reset</a:t>
            </a:r>
            <a:endParaRPr sz="1200">
              <a:solidFill>
                <a:srgbClr val="0B5394"/>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674EA7"/>
              </a:buClr>
              <a:buSzPts val="1200"/>
              <a:buFont typeface="Calibri"/>
              <a:buChar char="●"/>
            </a:pPr>
            <a:r>
              <a:rPr lang="en-GB" sz="1200">
                <a:solidFill>
                  <a:srgbClr val="674EA7"/>
                </a:solidFill>
                <a:latin typeface="Calibri"/>
                <a:ea typeface="Calibri"/>
                <a:cs typeface="Calibri"/>
                <a:sym typeface="Calibri"/>
              </a:rPr>
              <a:t>Undo</a:t>
            </a:r>
            <a:endParaRPr sz="1200">
              <a:solidFill>
                <a:srgbClr val="674EA7"/>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351C75"/>
              </a:buClr>
              <a:buSzPts val="1200"/>
              <a:buFont typeface="Calibri"/>
              <a:buChar char="●"/>
            </a:pPr>
            <a:r>
              <a:rPr lang="en-GB" sz="1200">
                <a:solidFill>
                  <a:srgbClr val="351C75"/>
                </a:solidFill>
                <a:latin typeface="Calibri"/>
                <a:ea typeface="Calibri"/>
                <a:cs typeface="Calibri"/>
                <a:sym typeface="Calibri"/>
              </a:rPr>
              <a:t>Save</a:t>
            </a:r>
            <a:endParaRPr sz="1200">
              <a:solidFill>
                <a:srgbClr val="351C75"/>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4C1130"/>
              </a:buClr>
              <a:buSzPts val="1200"/>
              <a:buFont typeface="Calibri"/>
              <a:buChar char="●"/>
            </a:pPr>
            <a:r>
              <a:rPr lang="en-GB" sz="1200">
                <a:solidFill>
                  <a:srgbClr val="4C1130"/>
                </a:solidFill>
                <a:latin typeface="Calibri"/>
                <a:ea typeface="Calibri"/>
                <a:cs typeface="Calibri"/>
                <a:sym typeface="Calibri"/>
              </a:rPr>
              <a:t>Hover feature</a:t>
            </a:r>
            <a:endParaRPr sz="1200">
              <a:solidFill>
                <a:srgbClr val="4C1130"/>
              </a:solidFill>
              <a:latin typeface="Calibri"/>
              <a:ea typeface="Calibri"/>
              <a:cs typeface="Calibri"/>
              <a:sym typeface="Calibri"/>
            </a:endParaRPr>
          </a:p>
        </p:txBody>
      </p:sp>
      <p:sp>
        <p:nvSpPr>
          <p:cNvPr id="205" name="Google Shape;205;p30"/>
          <p:cNvSpPr txBox="1"/>
          <p:nvPr/>
        </p:nvSpPr>
        <p:spPr>
          <a:xfrm>
            <a:off x="768950" y="562775"/>
            <a:ext cx="588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accent2"/>
                </a:solidFill>
                <a:latin typeface="Calibri"/>
                <a:ea typeface="Calibri"/>
                <a:cs typeface="Calibri"/>
                <a:sym typeface="Calibri"/>
              </a:rPr>
              <a:t>Chromosome 6</a:t>
            </a:r>
            <a:endParaRPr sz="2000">
              <a:solidFill>
                <a:schemeClr val="accent2"/>
              </a:solidFill>
              <a:latin typeface="Calibri"/>
              <a:ea typeface="Calibri"/>
              <a:cs typeface="Calibri"/>
              <a:sym typeface="Calibri"/>
            </a:endParaRPr>
          </a:p>
        </p:txBody>
      </p:sp>
      <p:sp>
        <p:nvSpPr>
          <p:cNvPr id="206" name="Google Shape;206;p30"/>
          <p:cNvSpPr txBox="1"/>
          <p:nvPr/>
        </p:nvSpPr>
        <p:spPr>
          <a:xfrm>
            <a:off x="2999725" y="906300"/>
            <a:ext cx="196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900FF"/>
                </a:solidFill>
                <a:latin typeface="Calibri"/>
                <a:ea typeface="Calibri"/>
                <a:cs typeface="Calibri"/>
                <a:sym typeface="Calibri"/>
              </a:rPr>
              <a:t>Title for region searched</a:t>
            </a:r>
            <a:endParaRPr sz="1200">
              <a:solidFill>
                <a:srgbClr val="9900FF"/>
              </a:solidFill>
              <a:latin typeface="Calibri"/>
              <a:ea typeface="Calibri"/>
              <a:cs typeface="Calibri"/>
              <a:sym typeface="Calibri"/>
            </a:endParaRPr>
          </a:p>
        </p:txBody>
      </p:sp>
      <p:cxnSp>
        <p:nvCxnSpPr>
          <p:cNvPr id="207" name="Google Shape;207;p30"/>
          <p:cNvCxnSpPr/>
          <p:nvPr/>
        </p:nvCxnSpPr>
        <p:spPr>
          <a:xfrm flipH="1">
            <a:off x="6972650" y="1336775"/>
            <a:ext cx="464400" cy="354300"/>
          </a:xfrm>
          <a:prstGeom prst="straightConnector1">
            <a:avLst/>
          </a:prstGeom>
          <a:noFill/>
          <a:ln cap="flat" cmpd="sng" w="9525">
            <a:solidFill>
              <a:srgbClr val="980000"/>
            </a:solidFill>
            <a:prstDash val="solid"/>
            <a:round/>
            <a:headEnd len="med" w="med" type="none"/>
            <a:tailEnd len="med" w="med" type="triangle"/>
          </a:ln>
        </p:spPr>
      </p:cxnSp>
      <p:cxnSp>
        <p:nvCxnSpPr>
          <p:cNvPr id="208" name="Google Shape;208;p30"/>
          <p:cNvCxnSpPr/>
          <p:nvPr/>
        </p:nvCxnSpPr>
        <p:spPr>
          <a:xfrm flipH="1">
            <a:off x="6963825" y="1682825"/>
            <a:ext cx="480000" cy="270900"/>
          </a:xfrm>
          <a:prstGeom prst="straightConnector1">
            <a:avLst/>
          </a:prstGeom>
          <a:noFill/>
          <a:ln cap="flat" cmpd="sng" w="9525">
            <a:solidFill>
              <a:srgbClr val="CC0000"/>
            </a:solidFill>
            <a:prstDash val="solid"/>
            <a:round/>
            <a:headEnd len="med" w="med" type="none"/>
            <a:tailEnd len="med" w="med" type="triangle"/>
          </a:ln>
        </p:spPr>
      </p:cxnSp>
      <p:cxnSp>
        <p:nvCxnSpPr>
          <p:cNvPr id="209" name="Google Shape;209;p30"/>
          <p:cNvCxnSpPr/>
          <p:nvPr/>
        </p:nvCxnSpPr>
        <p:spPr>
          <a:xfrm flipH="1">
            <a:off x="6945225" y="2028900"/>
            <a:ext cx="498600" cy="226800"/>
          </a:xfrm>
          <a:prstGeom prst="straightConnector1">
            <a:avLst/>
          </a:prstGeom>
          <a:noFill/>
          <a:ln cap="flat" cmpd="sng" w="9525">
            <a:solidFill>
              <a:srgbClr val="E69138"/>
            </a:solidFill>
            <a:prstDash val="solid"/>
            <a:round/>
            <a:headEnd len="med" w="med" type="none"/>
            <a:tailEnd len="med" w="med" type="triangle"/>
          </a:ln>
        </p:spPr>
      </p:cxnSp>
      <p:cxnSp>
        <p:nvCxnSpPr>
          <p:cNvPr id="210" name="Google Shape;210;p30"/>
          <p:cNvCxnSpPr/>
          <p:nvPr/>
        </p:nvCxnSpPr>
        <p:spPr>
          <a:xfrm flipH="1">
            <a:off x="6975825" y="2415675"/>
            <a:ext cx="468000" cy="65100"/>
          </a:xfrm>
          <a:prstGeom prst="straightConnector1">
            <a:avLst/>
          </a:prstGeom>
          <a:noFill/>
          <a:ln cap="flat" cmpd="sng" w="9525">
            <a:solidFill>
              <a:srgbClr val="6AA84F"/>
            </a:solidFill>
            <a:prstDash val="solid"/>
            <a:round/>
            <a:headEnd len="med" w="med" type="none"/>
            <a:tailEnd len="med" w="med" type="triangle"/>
          </a:ln>
        </p:spPr>
      </p:cxnSp>
      <p:cxnSp>
        <p:nvCxnSpPr>
          <p:cNvPr id="211" name="Google Shape;211;p30"/>
          <p:cNvCxnSpPr/>
          <p:nvPr/>
        </p:nvCxnSpPr>
        <p:spPr>
          <a:xfrm rot="10800000">
            <a:off x="6975950" y="2715800"/>
            <a:ext cx="461100" cy="66300"/>
          </a:xfrm>
          <a:prstGeom prst="straightConnector1">
            <a:avLst/>
          </a:prstGeom>
          <a:noFill/>
          <a:ln cap="flat" cmpd="sng" w="9525">
            <a:solidFill>
              <a:schemeClr val="accent1"/>
            </a:solidFill>
            <a:prstDash val="solid"/>
            <a:round/>
            <a:headEnd len="med" w="med" type="none"/>
            <a:tailEnd len="med" w="med" type="triangle"/>
          </a:ln>
        </p:spPr>
      </p:cxnSp>
      <p:cxnSp>
        <p:nvCxnSpPr>
          <p:cNvPr id="212" name="Google Shape;212;p30"/>
          <p:cNvCxnSpPr/>
          <p:nvPr/>
        </p:nvCxnSpPr>
        <p:spPr>
          <a:xfrm rot="10800000">
            <a:off x="6953925" y="2953950"/>
            <a:ext cx="489900" cy="187800"/>
          </a:xfrm>
          <a:prstGeom prst="straightConnector1">
            <a:avLst/>
          </a:prstGeom>
          <a:noFill/>
          <a:ln cap="flat" cmpd="sng" w="9525">
            <a:solidFill>
              <a:srgbClr val="1155CC"/>
            </a:solidFill>
            <a:prstDash val="solid"/>
            <a:round/>
            <a:headEnd len="med" w="med" type="none"/>
            <a:tailEnd len="med" w="med" type="triangle"/>
          </a:ln>
        </p:spPr>
      </p:cxnSp>
      <p:cxnSp>
        <p:nvCxnSpPr>
          <p:cNvPr id="213" name="Google Shape;213;p30"/>
          <p:cNvCxnSpPr/>
          <p:nvPr/>
        </p:nvCxnSpPr>
        <p:spPr>
          <a:xfrm rot="10800000">
            <a:off x="6947325" y="3150150"/>
            <a:ext cx="496500" cy="364800"/>
          </a:xfrm>
          <a:prstGeom prst="straightConnector1">
            <a:avLst/>
          </a:prstGeom>
          <a:noFill/>
          <a:ln cap="flat" cmpd="sng" w="9525">
            <a:solidFill>
              <a:srgbClr val="0B5394"/>
            </a:solidFill>
            <a:prstDash val="solid"/>
            <a:round/>
            <a:headEnd len="med" w="med" type="none"/>
            <a:tailEnd len="med" w="med" type="triangle"/>
          </a:ln>
        </p:spPr>
      </p:cxnSp>
      <p:cxnSp>
        <p:nvCxnSpPr>
          <p:cNvPr id="214" name="Google Shape;214;p30"/>
          <p:cNvCxnSpPr/>
          <p:nvPr/>
        </p:nvCxnSpPr>
        <p:spPr>
          <a:xfrm rot="10800000">
            <a:off x="6914800" y="3372400"/>
            <a:ext cx="535800" cy="502200"/>
          </a:xfrm>
          <a:prstGeom prst="straightConnector1">
            <a:avLst/>
          </a:prstGeom>
          <a:noFill/>
          <a:ln cap="flat" cmpd="sng" w="9525">
            <a:solidFill>
              <a:srgbClr val="674EA7"/>
            </a:solidFill>
            <a:prstDash val="solid"/>
            <a:round/>
            <a:headEnd len="med" w="med" type="none"/>
            <a:tailEnd len="med" w="med" type="triangle"/>
          </a:ln>
        </p:spPr>
      </p:cxnSp>
      <p:cxnSp>
        <p:nvCxnSpPr>
          <p:cNvPr id="215" name="Google Shape;215;p30"/>
          <p:cNvCxnSpPr/>
          <p:nvPr/>
        </p:nvCxnSpPr>
        <p:spPr>
          <a:xfrm rot="10800000">
            <a:off x="6927600" y="3555400"/>
            <a:ext cx="529800" cy="692400"/>
          </a:xfrm>
          <a:prstGeom prst="straightConnector1">
            <a:avLst/>
          </a:prstGeom>
          <a:noFill/>
          <a:ln cap="flat" cmpd="sng" w="9525">
            <a:solidFill>
              <a:srgbClr val="351C75"/>
            </a:solidFill>
            <a:prstDash val="solid"/>
            <a:round/>
            <a:headEnd len="med" w="med" type="none"/>
            <a:tailEnd len="med" w="med" type="triangle"/>
          </a:ln>
        </p:spPr>
      </p:cxnSp>
      <p:cxnSp>
        <p:nvCxnSpPr>
          <p:cNvPr id="216" name="Google Shape;216;p30"/>
          <p:cNvCxnSpPr/>
          <p:nvPr/>
        </p:nvCxnSpPr>
        <p:spPr>
          <a:xfrm rot="10800000">
            <a:off x="6948525" y="3786225"/>
            <a:ext cx="495300" cy="828000"/>
          </a:xfrm>
          <a:prstGeom prst="straightConnector1">
            <a:avLst/>
          </a:prstGeom>
          <a:noFill/>
          <a:ln cap="flat" cmpd="sng" w="9525">
            <a:solidFill>
              <a:srgbClr val="741B47"/>
            </a:solidFill>
            <a:prstDash val="solid"/>
            <a:round/>
            <a:headEnd len="med" w="med" type="none"/>
            <a:tailEnd len="med" w="med" type="triangle"/>
          </a:ln>
        </p:spPr>
      </p:cxnSp>
      <p:cxnSp>
        <p:nvCxnSpPr>
          <p:cNvPr id="217" name="Google Shape;217;p30"/>
          <p:cNvCxnSpPr>
            <a:stCxn id="206" idx="1"/>
          </p:cNvCxnSpPr>
          <p:nvPr/>
        </p:nvCxnSpPr>
        <p:spPr>
          <a:xfrm flipH="1">
            <a:off x="2345425" y="1090950"/>
            <a:ext cx="654300" cy="180300"/>
          </a:xfrm>
          <a:prstGeom prst="straightConnector1">
            <a:avLst/>
          </a:prstGeom>
          <a:noFill/>
          <a:ln cap="flat" cmpd="sng" w="9525">
            <a:solidFill>
              <a:srgbClr val="9900FF"/>
            </a:solidFill>
            <a:prstDash val="solid"/>
            <a:round/>
            <a:headEnd len="med" w="med" type="oval"/>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Manhattan Plot</a:t>
            </a:r>
            <a:endParaRPr/>
          </a:p>
        </p:txBody>
      </p:sp>
      <p:pic>
        <p:nvPicPr>
          <p:cNvPr descr="bokeh_plot.png" id="223" name="Google Shape;223;p31"/>
          <p:cNvPicPr preferRelativeResize="0"/>
          <p:nvPr/>
        </p:nvPicPr>
        <p:blipFill>
          <a:blip r:embed="rId3">
            <a:alphaModFix/>
          </a:blip>
          <a:stretch>
            <a:fillRect/>
          </a:stretch>
        </p:blipFill>
        <p:spPr>
          <a:xfrm>
            <a:off x="702275" y="1017800"/>
            <a:ext cx="6777925" cy="383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19150" y="344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 Schematic</a:t>
            </a:r>
            <a:endParaRPr/>
          </a:p>
        </p:txBody>
      </p:sp>
      <p:pic>
        <p:nvPicPr>
          <p:cNvPr id="93" name="Google Shape;93;p14"/>
          <p:cNvPicPr preferRelativeResize="0"/>
          <p:nvPr/>
        </p:nvPicPr>
        <p:blipFill rotWithShape="1">
          <a:blip r:embed="rId3">
            <a:alphaModFix/>
          </a:blip>
          <a:srcRect b="3954" l="0" r="-3530" t="4074"/>
          <a:stretch/>
        </p:blipFill>
        <p:spPr>
          <a:xfrm>
            <a:off x="1201250" y="893050"/>
            <a:ext cx="6445250" cy="4023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Feedback</a:t>
            </a:r>
            <a:endParaRPr/>
          </a:p>
        </p:txBody>
      </p:sp>
      <p:sp>
        <p:nvSpPr>
          <p:cNvPr id="229" name="Google Shape;229;p32"/>
          <p:cNvSpPr txBox="1"/>
          <p:nvPr>
            <p:ph idx="1" type="body"/>
          </p:nvPr>
        </p:nvSpPr>
        <p:spPr>
          <a:xfrm>
            <a:off x="676950" y="1478625"/>
            <a:ext cx="7647900" cy="2984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05"/>
              <a:buNone/>
            </a:pPr>
            <a:r>
              <a:rPr b="1" lang="en-GB" sz="1500">
                <a:solidFill>
                  <a:schemeClr val="lt1"/>
                </a:solidFill>
              </a:rPr>
              <a:t>10 molecular/</a:t>
            </a:r>
            <a:r>
              <a:rPr b="1" lang="en-GB" sz="1500">
                <a:solidFill>
                  <a:schemeClr val="lt1"/>
                </a:solidFill>
              </a:rPr>
              <a:t>microbiologists</a:t>
            </a:r>
            <a:r>
              <a:rPr b="1" lang="en-GB" sz="1500">
                <a:solidFill>
                  <a:schemeClr val="lt1"/>
                </a:solidFill>
              </a:rPr>
              <a:t>, aged 25-60 were given the opportunity to use the software to search for either a SNP, region or Gene. They were then asked to either retrieve GO data, Linkage </a:t>
            </a:r>
            <a:r>
              <a:rPr b="1" lang="en-GB" sz="1500">
                <a:solidFill>
                  <a:schemeClr val="lt1"/>
                </a:solidFill>
              </a:rPr>
              <a:t>Disequilibrium</a:t>
            </a:r>
            <a:r>
              <a:rPr b="1" lang="en-GB" sz="1500">
                <a:solidFill>
                  <a:schemeClr val="lt1"/>
                </a:solidFill>
              </a:rPr>
              <a:t> plot, or the Manhattan plot.</a:t>
            </a:r>
            <a:endParaRPr b="1" sz="1500">
              <a:solidFill>
                <a:schemeClr val="lt1"/>
              </a:solidFill>
            </a:endParaRPr>
          </a:p>
          <a:p>
            <a:pPr indent="-323850" lvl="0" marL="457200" rtl="0" algn="l">
              <a:lnSpc>
                <a:spcPct val="105000"/>
              </a:lnSpc>
              <a:spcBef>
                <a:spcPts val="1200"/>
              </a:spcBef>
              <a:spcAft>
                <a:spcPts val="0"/>
              </a:spcAft>
              <a:buClr>
                <a:schemeClr val="lt1"/>
              </a:buClr>
              <a:buSzPts val="1500"/>
              <a:buChar char="●"/>
            </a:pPr>
            <a:r>
              <a:rPr b="1" lang="en-GB" sz="1500">
                <a:solidFill>
                  <a:schemeClr val="lt1"/>
                </a:solidFill>
              </a:rPr>
              <a:t>Colours/Themes: users found it easier to read with a darker theme; background was made darker. Other colours also added for different visual impairments.</a:t>
            </a:r>
            <a:endParaRPr b="1" sz="1500">
              <a:solidFill>
                <a:schemeClr val="lt1"/>
              </a:solidFill>
            </a:endParaRPr>
          </a:p>
          <a:p>
            <a:pPr indent="-323850" lvl="0" marL="457200" rtl="0" algn="l">
              <a:lnSpc>
                <a:spcPct val="105000"/>
              </a:lnSpc>
              <a:spcBef>
                <a:spcPts val="0"/>
              </a:spcBef>
              <a:spcAft>
                <a:spcPts val="0"/>
              </a:spcAft>
              <a:buClr>
                <a:schemeClr val="lt1"/>
              </a:buClr>
              <a:buSzPts val="1500"/>
              <a:buChar char="●"/>
            </a:pPr>
            <a:r>
              <a:rPr b="1" lang="en-GB" sz="1500">
                <a:solidFill>
                  <a:schemeClr val="lt1"/>
                </a:solidFill>
              </a:rPr>
              <a:t>Font size/style: users found the font easy to read and see, including users with visual impairments.</a:t>
            </a:r>
            <a:endParaRPr b="1" sz="1500">
              <a:solidFill>
                <a:schemeClr val="lt1"/>
              </a:solidFill>
            </a:endParaRPr>
          </a:p>
          <a:p>
            <a:pPr indent="-323850" lvl="0" marL="457200" rtl="0" algn="l">
              <a:lnSpc>
                <a:spcPct val="105000"/>
              </a:lnSpc>
              <a:spcBef>
                <a:spcPts val="0"/>
              </a:spcBef>
              <a:spcAft>
                <a:spcPts val="0"/>
              </a:spcAft>
              <a:buClr>
                <a:schemeClr val="lt1"/>
              </a:buClr>
              <a:buSzPts val="1500"/>
              <a:buChar char="●"/>
            </a:pPr>
            <a:r>
              <a:rPr b="1" lang="en-GB" sz="1500">
                <a:solidFill>
                  <a:schemeClr val="lt1"/>
                </a:solidFill>
              </a:rPr>
              <a:t>Quick links: users did not like scrolling through to find the data they were looking for; adding the quick links makes it quicker to get to the terms.</a:t>
            </a:r>
            <a:endParaRPr b="1" sz="1500">
              <a:solidFill>
                <a:schemeClr val="lt1"/>
              </a:solidFill>
            </a:endParaRPr>
          </a:p>
          <a:p>
            <a:pPr indent="-323850" lvl="0" marL="457200" rtl="0" algn="l">
              <a:lnSpc>
                <a:spcPct val="105000"/>
              </a:lnSpc>
              <a:spcBef>
                <a:spcPts val="0"/>
              </a:spcBef>
              <a:spcAft>
                <a:spcPts val="0"/>
              </a:spcAft>
              <a:buClr>
                <a:schemeClr val="lt1"/>
              </a:buClr>
              <a:buSzPts val="1500"/>
              <a:buChar char="●"/>
            </a:pPr>
            <a:r>
              <a:rPr b="1" lang="en-GB" sz="1500">
                <a:solidFill>
                  <a:schemeClr val="lt1"/>
                </a:solidFill>
              </a:rPr>
              <a:t>Return home button: this feature was added to all pages to allow user to return to the main page.</a:t>
            </a:r>
            <a:endParaRPr b="1" sz="1500">
              <a:solidFill>
                <a:schemeClr val="lt1"/>
              </a:solidFill>
            </a:endParaRPr>
          </a:p>
          <a:p>
            <a:pPr indent="0" lvl="0" marL="457200" rtl="0" algn="l">
              <a:lnSpc>
                <a:spcPct val="105000"/>
              </a:lnSpc>
              <a:spcBef>
                <a:spcPts val="1200"/>
              </a:spcBef>
              <a:spcAft>
                <a:spcPts val="1200"/>
              </a:spcAft>
              <a:buSzPts val="605"/>
              <a:buNone/>
            </a:pPr>
            <a:r>
              <a:t/>
            </a:r>
            <a:endParaRPr sz="914"/>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Questions?</a:t>
            </a:r>
            <a:endParaRPr/>
          </a:p>
        </p:txBody>
      </p:sp>
      <p:sp>
        <p:nvSpPr>
          <p:cNvPr id="235" name="Google Shape;235;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19150" y="545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Populations Studied</a:t>
            </a:r>
            <a:endParaRPr/>
          </a:p>
        </p:txBody>
      </p:sp>
      <p:sp>
        <p:nvSpPr>
          <p:cNvPr id="99" name="Google Shape;99;p15"/>
          <p:cNvSpPr txBox="1"/>
          <p:nvPr>
            <p:ph idx="1" type="body"/>
          </p:nvPr>
        </p:nvSpPr>
        <p:spPr>
          <a:xfrm>
            <a:off x="690550" y="1260150"/>
            <a:ext cx="5957400" cy="32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1000 Genomes Project populations for each T1DM SNP in the EBI GWAS dataset was used and we narrowed down to these 3 locations: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49250" lvl="0" marL="457200" rtl="0" algn="l">
              <a:spcBef>
                <a:spcPts val="0"/>
              </a:spcBef>
              <a:spcAft>
                <a:spcPts val="0"/>
              </a:spcAft>
              <a:buSzPts val="1900"/>
              <a:buAutoNum type="arabicPeriod"/>
            </a:pPr>
            <a:r>
              <a:rPr b="1" lang="en-GB"/>
              <a:t>Finland </a:t>
            </a:r>
            <a:endParaRPr b="1"/>
          </a:p>
          <a:p>
            <a:pPr indent="-317500" lvl="1" marL="1371600" rtl="0" algn="l">
              <a:spcBef>
                <a:spcPts val="0"/>
              </a:spcBef>
              <a:spcAft>
                <a:spcPts val="0"/>
              </a:spcAft>
              <a:buSzPts val="1400"/>
              <a:buChar char="○"/>
            </a:pPr>
            <a:r>
              <a:rPr lang="en-GB" sz="1400">
                <a:solidFill>
                  <a:srgbClr val="000000"/>
                </a:solidFill>
                <a:latin typeface="Arial"/>
                <a:ea typeface="Arial"/>
                <a:cs typeface="Arial"/>
                <a:sym typeface="Arial"/>
              </a:rPr>
              <a:t>Colloidal amorphous silica (ASi) present in the Finnish environment.</a:t>
            </a:r>
            <a:endParaRPr sz="1400">
              <a:solidFill>
                <a:srgbClr val="000000"/>
              </a:solidFill>
              <a:latin typeface="Arial"/>
              <a:ea typeface="Arial"/>
              <a:cs typeface="Arial"/>
              <a:sym typeface="Arial"/>
            </a:endParaRPr>
          </a:p>
          <a:p>
            <a:pPr indent="-349250" lvl="0" marL="457200" rtl="0" algn="l">
              <a:spcBef>
                <a:spcPts val="0"/>
              </a:spcBef>
              <a:spcAft>
                <a:spcPts val="0"/>
              </a:spcAft>
              <a:buSzPts val="1900"/>
              <a:buAutoNum type="arabicPeriod"/>
            </a:pPr>
            <a:r>
              <a:rPr b="1" lang="en-GB"/>
              <a:t>Italy (Toscani)</a:t>
            </a:r>
            <a:endParaRPr b="1"/>
          </a:p>
          <a:p>
            <a:pPr indent="-336550" lvl="1" marL="1371600" rtl="0" algn="l">
              <a:spcBef>
                <a:spcPts val="0"/>
              </a:spcBef>
              <a:spcAft>
                <a:spcPts val="0"/>
              </a:spcAft>
              <a:buSzPts val="1700"/>
              <a:buChar char="○"/>
            </a:pPr>
            <a:r>
              <a:rPr lang="en-GB">
                <a:solidFill>
                  <a:srgbClr val="000000"/>
                </a:solidFill>
                <a:latin typeface="Arial"/>
                <a:ea typeface="Arial"/>
                <a:cs typeface="Arial"/>
                <a:sym typeface="Arial"/>
              </a:rPr>
              <a:t>evidence of high rates of T1D in Northern Italy due to genetic risk.</a:t>
            </a:r>
            <a:endParaRPr sz="1700"/>
          </a:p>
          <a:p>
            <a:pPr indent="-323850" lvl="0" marL="457200" rtl="0" algn="l">
              <a:spcBef>
                <a:spcPts val="0"/>
              </a:spcBef>
              <a:spcAft>
                <a:spcPts val="0"/>
              </a:spcAft>
              <a:buSzPts val="1500"/>
              <a:buAutoNum type="arabicPeriod"/>
            </a:pPr>
            <a:r>
              <a:rPr b="1" lang="en-GB"/>
              <a:t>Britain (England and Wales) </a:t>
            </a:r>
            <a:endParaRPr b="1"/>
          </a:p>
          <a:p>
            <a:pPr indent="-336550" lvl="1" marL="1371600" rtl="0" algn="l">
              <a:spcBef>
                <a:spcPts val="0"/>
              </a:spcBef>
              <a:spcAft>
                <a:spcPts val="0"/>
              </a:spcAft>
              <a:buSzPts val="1700"/>
              <a:buChar char="○"/>
            </a:pPr>
            <a:r>
              <a:rPr lang="en-GB">
                <a:solidFill>
                  <a:srgbClr val="000000"/>
                </a:solidFill>
                <a:latin typeface="Arial"/>
                <a:ea typeface="Arial"/>
                <a:cs typeface="Arial"/>
                <a:sym typeface="Arial"/>
              </a:rPr>
              <a:t>increasing variance of T1D incidence.</a:t>
            </a:r>
            <a:endParaRPr sz="1700"/>
          </a:p>
        </p:txBody>
      </p:sp>
      <p:pic>
        <p:nvPicPr>
          <p:cNvPr id="100" name="Google Shape;100;p15"/>
          <p:cNvPicPr preferRelativeResize="0"/>
          <p:nvPr/>
        </p:nvPicPr>
        <p:blipFill>
          <a:blip r:embed="rId3">
            <a:alphaModFix/>
          </a:blip>
          <a:stretch>
            <a:fillRect/>
          </a:stretch>
        </p:blipFill>
        <p:spPr>
          <a:xfrm>
            <a:off x="6647948" y="1635275"/>
            <a:ext cx="2332300" cy="2464549"/>
          </a:xfrm>
          <a:prstGeom prst="rect">
            <a:avLst/>
          </a:prstGeom>
          <a:noFill/>
          <a:ln>
            <a:noFill/>
          </a:ln>
        </p:spPr>
      </p:pic>
      <p:cxnSp>
        <p:nvCxnSpPr>
          <p:cNvPr id="101" name="Google Shape;101;p15"/>
          <p:cNvCxnSpPr/>
          <p:nvPr/>
        </p:nvCxnSpPr>
        <p:spPr>
          <a:xfrm flipH="1" rot="10800000">
            <a:off x="6822950" y="3071725"/>
            <a:ext cx="364500" cy="117900"/>
          </a:xfrm>
          <a:prstGeom prst="straightConnector1">
            <a:avLst/>
          </a:prstGeom>
          <a:noFill/>
          <a:ln cap="flat" cmpd="sng" w="38100">
            <a:solidFill>
              <a:schemeClr val="dk2"/>
            </a:solidFill>
            <a:prstDash val="solid"/>
            <a:round/>
            <a:headEnd len="med" w="med" type="none"/>
            <a:tailEnd len="med" w="med" type="triangle"/>
          </a:ln>
        </p:spPr>
      </p:cxnSp>
      <p:cxnSp>
        <p:nvCxnSpPr>
          <p:cNvPr id="102" name="Google Shape;102;p15"/>
          <p:cNvCxnSpPr/>
          <p:nvPr/>
        </p:nvCxnSpPr>
        <p:spPr>
          <a:xfrm flipH="1" rot="10800000">
            <a:off x="8220400" y="2219325"/>
            <a:ext cx="275400" cy="158400"/>
          </a:xfrm>
          <a:prstGeom prst="straightConnector1">
            <a:avLst/>
          </a:prstGeom>
          <a:noFill/>
          <a:ln cap="flat" cmpd="sng" w="38100">
            <a:solidFill>
              <a:schemeClr val="dk2"/>
            </a:solidFill>
            <a:prstDash val="solid"/>
            <a:round/>
            <a:headEnd len="med" w="med" type="none"/>
            <a:tailEnd len="med" w="med" type="triangle"/>
          </a:ln>
        </p:spPr>
      </p:cxnSp>
      <p:cxnSp>
        <p:nvCxnSpPr>
          <p:cNvPr id="103" name="Google Shape;103;p15"/>
          <p:cNvCxnSpPr/>
          <p:nvPr/>
        </p:nvCxnSpPr>
        <p:spPr>
          <a:xfrm flipH="1" rot="10800000">
            <a:off x="7427650" y="3725975"/>
            <a:ext cx="203700" cy="42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Functional I</a:t>
            </a:r>
            <a:r>
              <a:rPr lang="en-GB"/>
              <a:t>nformation</a:t>
            </a:r>
            <a:r>
              <a:rPr lang="en-GB"/>
              <a:t> and Gene Ontology</a:t>
            </a:r>
            <a:endParaRPr/>
          </a:p>
        </p:txBody>
      </p:sp>
      <p:sp>
        <p:nvSpPr>
          <p:cNvPr id="109" name="Google Shape;109;p16"/>
          <p:cNvSpPr txBox="1"/>
          <p:nvPr/>
        </p:nvSpPr>
        <p:spPr>
          <a:xfrm>
            <a:off x="4167050" y="3757100"/>
            <a:ext cx="14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10" name="Google Shape;110;p16"/>
          <p:cNvPicPr preferRelativeResize="0"/>
          <p:nvPr/>
        </p:nvPicPr>
        <p:blipFill>
          <a:blip r:embed="rId3">
            <a:alphaModFix/>
          </a:blip>
          <a:stretch>
            <a:fillRect/>
          </a:stretch>
        </p:blipFill>
        <p:spPr>
          <a:xfrm>
            <a:off x="232050" y="1170125"/>
            <a:ext cx="8679900" cy="3678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CADD?</a:t>
            </a:r>
            <a:endParaRPr/>
          </a:p>
        </p:txBody>
      </p:sp>
      <p:sp>
        <p:nvSpPr>
          <p:cNvPr id="116" name="Google Shape;116;p17"/>
          <p:cNvSpPr txBox="1"/>
          <p:nvPr>
            <p:ph idx="1" type="body"/>
          </p:nvPr>
        </p:nvSpPr>
        <p:spPr>
          <a:xfrm>
            <a:off x="311700" y="1436250"/>
            <a:ext cx="8520600" cy="22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One advantage of CADD over other measures of functional impact such as SIFT or PolyPhen is that CADD integrates a larger and more diverse set of functional annotations. </a:t>
            </a:r>
            <a:endParaRPr/>
          </a:p>
          <a:p>
            <a:pPr indent="-342900" lvl="0" marL="457200" rtl="0" algn="l">
              <a:spcBef>
                <a:spcPts val="0"/>
              </a:spcBef>
              <a:spcAft>
                <a:spcPts val="0"/>
              </a:spcAft>
              <a:buSzPts val="1800"/>
              <a:buChar char="●"/>
            </a:pPr>
            <a:r>
              <a:rPr lang="en-GB"/>
              <a:t>It also considers the effects of variants on non-coding regions of the genome, which can be important for understanding the functional consequences of variants that are not in protein-coding regions.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543000" y="468800"/>
            <a:ext cx="8058000" cy="3288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solidFill>
                  <a:srgbClr val="000000"/>
                </a:solidFill>
                <a:latin typeface="Arial"/>
                <a:ea typeface="Arial"/>
                <a:cs typeface="Arial"/>
                <a:sym typeface="Arial"/>
              </a:rPr>
              <a:t>To collect out Functional Information and our Gene Ontology terms Ensembl's Variant Effect Predictor (VEP) web tool the rsID’s that we gathered from GWAS were all entered into the input data box.</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600"/>
          </a:p>
        </p:txBody>
      </p:sp>
      <p:sp>
        <p:nvSpPr>
          <p:cNvPr id="122" name="Google Shape;122;p18"/>
          <p:cNvSpPr txBox="1"/>
          <p:nvPr/>
        </p:nvSpPr>
        <p:spPr>
          <a:xfrm>
            <a:off x="4537503" y="3753756"/>
            <a:ext cx="17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23" name="Google Shape;123;p18"/>
          <p:cNvPicPr preferRelativeResize="0"/>
          <p:nvPr/>
        </p:nvPicPr>
        <p:blipFill>
          <a:blip r:embed="rId3">
            <a:alphaModFix/>
          </a:blip>
          <a:stretch>
            <a:fillRect/>
          </a:stretch>
        </p:blipFill>
        <p:spPr>
          <a:xfrm>
            <a:off x="1064125" y="1527975"/>
            <a:ext cx="7015750" cy="3470000"/>
          </a:xfrm>
          <a:prstGeom prst="rect">
            <a:avLst/>
          </a:prstGeom>
          <a:noFill/>
          <a:ln>
            <a:noFill/>
          </a:ln>
        </p:spPr>
      </p:pic>
      <p:sp>
        <p:nvSpPr>
          <p:cNvPr id="124" name="Google Shape;124;p18"/>
          <p:cNvSpPr/>
          <p:nvPr/>
        </p:nvSpPr>
        <p:spPr>
          <a:xfrm>
            <a:off x="3903843" y="3753756"/>
            <a:ext cx="1975500" cy="10689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3898322" y="3204619"/>
            <a:ext cx="13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30" name="Google Shape;130;p19"/>
          <p:cNvPicPr preferRelativeResize="0"/>
          <p:nvPr/>
        </p:nvPicPr>
        <p:blipFill rotWithShape="1">
          <a:blip r:embed="rId3">
            <a:alphaModFix/>
          </a:blip>
          <a:srcRect b="0" l="0" r="36900" t="0"/>
          <a:stretch/>
        </p:blipFill>
        <p:spPr>
          <a:xfrm>
            <a:off x="510050" y="1948472"/>
            <a:ext cx="3798402" cy="773303"/>
          </a:xfrm>
          <a:prstGeom prst="rect">
            <a:avLst/>
          </a:prstGeom>
          <a:noFill/>
          <a:ln>
            <a:noFill/>
          </a:ln>
        </p:spPr>
      </p:pic>
      <p:pic>
        <p:nvPicPr>
          <p:cNvPr id="131" name="Google Shape;131;p19"/>
          <p:cNvPicPr preferRelativeResize="0"/>
          <p:nvPr/>
        </p:nvPicPr>
        <p:blipFill>
          <a:blip r:embed="rId4">
            <a:alphaModFix/>
          </a:blip>
          <a:stretch>
            <a:fillRect/>
          </a:stretch>
        </p:blipFill>
        <p:spPr>
          <a:xfrm>
            <a:off x="830072" y="2851100"/>
            <a:ext cx="3308916" cy="1685929"/>
          </a:xfrm>
          <a:prstGeom prst="rect">
            <a:avLst/>
          </a:prstGeom>
          <a:noFill/>
          <a:ln>
            <a:noFill/>
          </a:ln>
        </p:spPr>
      </p:pic>
      <p:sp>
        <p:nvSpPr>
          <p:cNvPr id="132" name="Google Shape;132;p19"/>
          <p:cNvSpPr txBox="1"/>
          <p:nvPr/>
        </p:nvSpPr>
        <p:spPr>
          <a:xfrm>
            <a:off x="618577" y="286424"/>
            <a:ext cx="81474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SzPts val="1500"/>
              <a:buChar char="●"/>
            </a:pPr>
            <a:r>
              <a:rPr lang="en-GB" sz="1500"/>
              <a:t>Select the database and f</a:t>
            </a:r>
            <a:r>
              <a:rPr lang="en-GB" sz="1500"/>
              <a:t>rom the Additional identifiers tab select Gene Symbol, Protein and the Gene Ontology. Allows us to associate the ontology terms with Genes and Protein names.</a:t>
            </a:r>
            <a:endParaRPr sz="1500"/>
          </a:p>
          <a:p>
            <a:pPr indent="-323850" lvl="0" marL="457200" rtl="0" algn="l">
              <a:lnSpc>
                <a:spcPct val="115000"/>
              </a:lnSpc>
              <a:spcBef>
                <a:spcPts val="0"/>
              </a:spcBef>
              <a:spcAft>
                <a:spcPts val="0"/>
              </a:spcAft>
              <a:buSzPts val="1500"/>
              <a:buChar char="●"/>
            </a:pPr>
            <a:r>
              <a:rPr lang="en-GB" sz="1500"/>
              <a:t>CADD was selected in the Prediction column to add a column containing the Raw CADD score and the CADD Phred score.</a:t>
            </a:r>
            <a:endParaRPr sz="1500"/>
          </a:p>
        </p:txBody>
      </p:sp>
      <p:pic>
        <p:nvPicPr>
          <p:cNvPr id="133" name="Google Shape;133;p19"/>
          <p:cNvPicPr preferRelativeResize="0"/>
          <p:nvPr/>
        </p:nvPicPr>
        <p:blipFill>
          <a:blip r:embed="rId5">
            <a:alphaModFix/>
          </a:blip>
          <a:stretch>
            <a:fillRect/>
          </a:stretch>
        </p:blipFill>
        <p:spPr>
          <a:xfrm>
            <a:off x="4393016" y="1858423"/>
            <a:ext cx="4030034" cy="1621276"/>
          </a:xfrm>
          <a:prstGeom prst="rect">
            <a:avLst/>
          </a:prstGeom>
          <a:noFill/>
          <a:ln>
            <a:noFill/>
          </a:ln>
        </p:spPr>
      </p:pic>
      <p:pic>
        <p:nvPicPr>
          <p:cNvPr id="134" name="Google Shape;134;p19"/>
          <p:cNvPicPr preferRelativeResize="0"/>
          <p:nvPr/>
        </p:nvPicPr>
        <p:blipFill rotWithShape="1">
          <a:blip r:embed="rId6">
            <a:alphaModFix/>
          </a:blip>
          <a:srcRect b="16638" l="0" r="0" t="0"/>
          <a:stretch/>
        </p:blipFill>
        <p:spPr>
          <a:xfrm>
            <a:off x="4393016" y="3479710"/>
            <a:ext cx="3447885" cy="1471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idx="1" type="body"/>
          </p:nvPr>
        </p:nvSpPr>
        <p:spPr>
          <a:xfrm>
            <a:off x="881050" y="3274700"/>
            <a:ext cx="7122300" cy="1174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solidFill>
                  <a:srgbClr val="000000"/>
                </a:solidFill>
                <a:latin typeface="Arial"/>
                <a:ea typeface="Arial"/>
                <a:cs typeface="Arial"/>
                <a:sym typeface="Arial"/>
              </a:rPr>
              <a:t>This gave us a TSV file containing all the CADD scores and GO terms these were then separated out in two two dataframes and then CSV files which </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500"/>
          </a:p>
        </p:txBody>
      </p:sp>
      <p:pic>
        <p:nvPicPr>
          <p:cNvPr id="140" name="Google Shape;140;p20"/>
          <p:cNvPicPr preferRelativeResize="0"/>
          <p:nvPr/>
        </p:nvPicPr>
        <p:blipFill>
          <a:blip r:embed="rId3">
            <a:alphaModFix/>
          </a:blip>
          <a:stretch>
            <a:fillRect/>
          </a:stretch>
        </p:blipFill>
        <p:spPr>
          <a:xfrm>
            <a:off x="746650" y="620600"/>
            <a:ext cx="7650701" cy="23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528488" y="386125"/>
            <a:ext cx="6543675" cy="3343275"/>
          </a:xfrm>
          <a:prstGeom prst="rect">
            <a:avLst/>
          </a:prstGeom>
          <a:noFill/>
          <a:ln>
            <a:noFill/>
          </a:ln>
        </p:spPr>
      </p:pic>
      <p:pic>
        <p:nvPicPr>
          <p:cNvPr id="146" name="Google Shape;146;p21"/>
          <p:cNvPicPr preferRelativeResize="0"/>
          <p:nvPr/>
        </p:nvPicPr>
        <p:blipFill>
          <a:blip r:embed="rId4">
            <a:alphaModFix/>
          </a:blip>
          <a:stretch>
            <a:fillRect/>
          </a:stretch>
        </p:blipFill>
        <p:spPr>
          <a:xfrm>
            <a:off x="4884685" y="1781336"/>
            <a:ext cx="3658007" cy="2781933"/>
          </a:xfrm>
          <a:prstGeom prst="rect">
            <a:avLst/>
          </a:prstGeom>
          <a:noFill/>
          <a:ln>
            <a:noFill/>
          </a:ln>
        </p:spPr>
      </p:pic>
      <p:cxnSp>
        <p:nvCxnSpPr>
          <p:cNvPr id="147" name="Google Shape;147;p21"/>
          <p:cNvCxnSpPr/>
          <p:nvPr/>
        </p:nvCxnSpPr>
        <p:spPr>
          <a:xfrm flipH="1">
            <a:off x="2470375" y="1692450"/>
            <a:ext cx="2514300" cy="1203600"/>
          </a:xfrm>
          <a:prstGeom prst="straightConnector1">
            <a:avLst/>
          </a:prstGeom>
          <a:noFill/>
          <a:ln cap="flat" cmpd="sng" w="28575">
            <a:solidFill>
              <a:srgbClr val="FF0000"/>
            </a:solidFill>
            <a:prstDash val="solid"/>
            <a:round/>
            <a:headEnd len="med" w="med" type="none"/>
            <a:tailEnd len="med" w="med" type="none"/>
          </a:ln>
        </p:spPr>
      </p:cxnSp>
      <p:cxnSp>
        <p:nvCxnSpPr>
          <p:cNvPr id="148" name="Google Shape;148;p21"/>
          <p:cNvCxnSpPr/>
          <p:nvPr/>
        </p:nvCxnSpPr>
        <p:spPr>
          <a:xfrm>
            <a:off x="2438100" y="3379425"/>
            <a:ext cx="2450100" cy="11925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