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65FBB3-68F8-4A9C-9EE8-2147A46EE177}">
  <a:tblStyle styleId="{1C65FBB3-68F8-4A9C-9EE8-2147A46EE1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bf08af51a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bf08af51a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c30e33c3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c30e33c3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c30e33c3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c30e33c3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ed8b99b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ed8b99b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c30e33c3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c30e33c3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c30e33c3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c30e33c3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c5247bc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c5247bc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bf08af51a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bf08af51a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bf08af51a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bf08af51a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bf08af51a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bf08af51a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bf08af51a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bf08af51a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c30e33c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c30e33c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edf7f78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edf7f78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c30e33c3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c30e33c3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s229.stanford.edu/proj2012/BodoiaPuranik-ApplyingReinforcementLearnin" TargetMode="External"/><Relationship Id="rId4" Type="http://schemas.openxmlformats.org/officeDocument/2006/relationships/hyperlink" Target="https://www.cs.toronto.edu/~vmnih/docs/dqn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hyperlink" Target="https://harddrop.com/wiki/T-Spin_Guid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3300"/>
              <a:t>Solving Tetris With RL</a:t>
            </a:r>
            <a:endParaRPr sz="3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809475"/>
            <a:ext cx="34707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Gheorghe Marius-Cătălin - 351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Hodoroagă Andrei - 351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Deep-Q Network (contd.)</a:t>
            </a:r>
            <a:endParaRPr sz="4000"/>
          </a:p>
        </p:txBody>
      </p:sp>
      <p:sp>
        <p:nvSpPr>
          <p:cNvPr id="197" name="Google Shape;197;p22"/>
          <p:cNvSpPr txBox="1"/>
          <p:nvPr/>
        </p:nvSpPr>
        <p:spPr>
          <a:xfrm>
            <a:off x="78650" y="1428300"/>
            <a:ext cx="51459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inputs: we took the 20x10 board and added the pieces on the right to make it similar to what a player would see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 the agent is playing, it selects an action by doing a forward pass through the network for all possible next states and chooses according to an epsilon greedy policy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 training, it does gradient descent towards </a:t>
            </a:r>
            <a:r>
              <a:rPr i="1"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target_q - expected_q</a:t>
            </a:r>
            <a:endParaRPr i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700" y="1800944"/>
            <a:ext cx="3438507" cy="23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6314150" y="4129800"/>
            <a:ext cx="174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 input of the neural net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Deep-Q Network - results</a:t>
            </a:r>
            <a:endParaRPr sz="4000"/>
          </a:p>
        </p:txBody>
      </p:sp>
      <p:sp>
        <p:nvSpPr>
          <p:cNvPr id="205" name="Google Shape;205;p23"/>
          <p:cNvSpPr txBox="1"/>
          <p:nvPr/>
        </p:nvSpPr>
        <p:spPr>
          <a:xfrm>
            <a:off x="1348650" y="1384500"/>
            <a:ext cx="6936600" cy="3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experimented with many different configurations for exploration, reward, network architecture, etc. The best achieved these results: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Benchmark 1</a:t>
            </a:r>
            <a:r>
              <a:rPr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reward over 10 runs of 1000 pieces: -0.981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max height over 10 runs of 1000 pieces: 2.6855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Benchmark 2</a:t>
            </a:r>
            <a:r>
              <a:rPr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 / 10 passed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Deep-Q Network - graph</a:t>
            </a:r>
            <a:endParaRPr sz="4000"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012" y="1438775"/>
            <a:ext cx="6507876" cy="33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Comparing algorithms</a:t>
            </a:r>
            <a:endParaRPr sz="4000"/>
          </a:p>
        </p:txBody>
      </p:sp>
      <p:graphicFrame>
        <p:nvGraphicFramePr>
          <p:cNvPr id="217" name="Google Shape;217;p25"/>
          <p:cNvGraphicFramePr/>
          <p:nvPr/>
        </p:nvGraphicFramePr>
        <p:xfrm>
          <a:off x="1128138" y="162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{1C65FBB3-68F8-4A9C-9EE8-2147A46EE177}</a:tableStyleId>
              </a:tblPr>
              <a:tblGrid>
                <a:gridCol w="1441650"/>
                <a:gridCol w="1441650"/>
                <a:gridCol w="1441650"/>
                <a:gridCol w="1441650"/>
                <a:gridCol w="1441650"/>
              </a:tblGrid>
              <a:tr h="75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One-step best reward</a:t>
                      </a:r>
                      <a:endParaRPr b="1"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Sarsa</a:t>
                      </a:r>
                      <a:endParaRPr b="1"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Sarsa-lambda</a:t>
                      </a:r>
                      <a:endParaRPr b="1"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DQN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75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Play-time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(in pieces)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~500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infinite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infinite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infinite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87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Benchmark 1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-6.75 reward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8.9 height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-1.58 reward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3.46 height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-1.66 reward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3.57 height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-0.98 reward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2.68 height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75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Benchmark 2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4/10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6/10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6/10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7/10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References</a:t>
            </a:r>
            <a:endParaRPr sz="4000"/>
          </a:p>
        </p:txBody>
      </p:sp>
      <p:sp>
        <p:nvSpPr>
          <p:cNvPr id="223" name="Google Shape;223;p26"/>
          <p:cNvSpPr txBox="1"/>
          <p:nvPr/>
        </p:nvSpPr>
        <p:spPr>
          <a:xfrm>
            <a:off x="1348650" y="1373550"/>
            <a:ext cx="6936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Bodoia, M., &amp; Puranik, A. (2012). </a:t>
            </a:r>
            <a:r>
              <a:rPr i="1"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Applying Reinforcement Learning to Competitive Tetris</a:t>
            </a:r>
            <a:r>
              <a:rPr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Stanford University CS229 Project, </a:t>
            </a:r>
            <a:r>
              <a:rPr lang="ro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https://cs229.stanford.edu/proj2012/BodoiaPuranik-ApplyingReinforcementLearnin gToCompetitiveTetris.pdf</a:t>
            </a:r>
            <a:r>
              <a:rPr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Sutton, R. S., &amp; Barto, A. G. (2018), </a:t>
            </a:r>
            <a:r>
              <a:rPr i="1"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Reinforcement Learning: An Introduction (2nd ed.)</a:t>
            </a:r>
            <a:r>
              <a:rPr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The MIT Press.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Mnih, V., Kavukcuoglu, K., Silver, D., Graves, A., Antonoglou, I., Wierstra, D., &amp; Riedmiller, M. (2015), </a:t>
            </a:r>
            <a:r>
              <a:rPr i="1"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Playing Atari with Deep Reinforcement Learning</a:t>
            </a:r>
            <a:r>
              <a:rPr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Nature, 518(7540), 529-533. DOI: 10.1038/nature14236. Retrieved from: </a:t>
            </a:r>
            <a:r>
              <a:rPr i="1" lang="ro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https://www.cs.toronto.edu/~vmnih/docs/dqn.pdf</a:t>
            </a:r>
            <a:endParaRPr i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About (modern) Tetris</a:t>
            </a:r>
            <a:endParaRPr sz="4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23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o" sz="1600"/>
              <a:t>generally played on a 10x20 board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ro" sz="1600"/>
              <a:t>you get to hold a piece for later use (for example, if placing it now puts you at a disadvantage)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ro" sz="1600"/>
              <a:t>piece generation uses the 7 bag algorithm (take an array of the 7 pieces, shuffle it, add to queue, repeat)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ro" sz="1600"/>
              <a:t>has a very competitive multiplayer scene, but only a handful of top tier competitive bots, none of which use Reinforcement Learning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ro" sz="1600"/>
              <a:t>uses rotation tables (if rotating a piece in place fails, it will try to move the piece up to 4 times until it finds a valid placement)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Challenges</a:t>
            </a:r>
            <a:endParaRPr sz="4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23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o" sz="2400"/>
              <a:t>c</a:t>
            </a:r>
            <a:r>
              <a:rPr lang="ro" sz="2400"/>
              <a:t>reating an agent that plays forever (in single player mode)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ro" sz="2400"/>
              <a:t>creating an agent that learns entirely through self-play (minimal input from us)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ro" sz="2400"/>
              <a:t>creating an agent that learns the strategies to play multiplayer competitively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Multiplayer mode</a:t>
            </a:r>
            <a:endParaRPr sz="4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237725"/>
            <a:ext cx="7038900" cy="32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o" sz="1600"/>
              <a:t>solving the game in single player mode was easy, and we achieved this with all of our algorithms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ro" sz="1600"/>
              <a:t>multiplayer mode turned out to be much harder, as the agent has to learn that certain board states are good a few moves before actually getting a good reward (correlated to sending attacks to opponents)</a:t>
            </a:r>
            <a:endParaRPr sz="16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775" y="3004500"/>
            <a:ext cx="14668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550" y="3323000"/>
            <a:ext cx="992700" cy="696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2775" y="3336313"/>
            <a:ext cx="992700" cy="669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2621400" y="4399975"/>
            <a:ext cx="4065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Setting up T-Spins.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ro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harddrop.com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Our Approach</a:t>
            </a:r>
            <a:endParaRPr sz="4000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456700"/>
            <a:ext cx="7038900" cy="32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o" sz="1800"/>
              <a:t>Environment</a:t>
            </a:r>
            <a:r>
              <a:rPr lang="ro" sz="1800"/>
              <a:t>: created from scratch in Python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ro" sz="1800"/>
              <a:t>Reward</a:t>
            </a:r>
            <a:r>
              <a:rPr lang="ro" sz="1800"/>
              <a:t>: an evaluation of the board the agent ends up in after taking an action (based on the board height, gaps, how many lines it cleared, etc.)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State-action pair </a:t>
            </a:r>
            <a:r>
              <a:rPr b="1" lang="ro" sz="1800"/>
              <a:t>Q(s, a) evaluation:</a:t>
            </a:r>
            <a:endParaRPr b="1"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i="1" lang="ro" sz="1800"/>
              <a:t>linear combination</a:t>
            </a:r>
            <a:r>
              <a:rPr lang="ro" sz="1800"/>
              <a:t> of features (we provide the features, the agent has to learn only the weights)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i="1" lang="ro" sz="1800"/>
              <a:t>Deep-Q network</a:t>
            </a:r>
            <a:r>
              <a:rPr lang="ro" sz="1800"/>
              <a:t>: the agent learns to evaluate the board entirely on its own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The first algorithm - Sarsa	</a:t>
            </a:r>
            <a:endParaRPr sz="400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769075" y="1554800"/>
            <a:ext cx="2900700" cy="32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each episode, it takes an action and updates the weights in the direction of the target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o" sz="1800"/>
              <a:t>required some tweaking of the step size in order to get good results </a:t>
            </a:r>
            <a:endParaRPr sz="18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575" y="1643775"/>
            <a:ext cx="4507076" cy="24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4572000" y="4072575"/>
            <a:ext cx="419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Source:</a:t>
            </a:r>
            <a:r>
              <a:rPr lang="ro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Sutton &amp; Barto, </a:t>
            </a:r>
            <a:r>
              <a:rPr i="1" lang="ro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Reinforcement Learning: An Introduction </a:t>
            </a:r>
            <a:r>
              <a:rPr lang="ro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[1]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Sarsa - results</a:t>
            </a:r>
            <a:endParaRPr sz="4000"/>
          </a:p>
        </p:txBody>
      </p:sp>
      <p:sp>
        <p:nvSpPr>
          <p:cNvPr id="177" name="Google Shape;177;p19"/>
          <p:cNvSpPr txBox="1"/>
          <p:nvPr/>
        </p:nvSpPr>
        <p:spPr>
          <a:xfrm>
            <a:off x="1348650" y="1307850"/>
            <a:ext cx="6936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 infinite single player play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 benchmark</a:t>
            </a:r>
            <a:r>
              <a:rPr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reward over 10 runs of 1000 pieces: -1.588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max height over 10 runs of 1000 pieces: 3.465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second benchmark</a:t>
            </a:r>
            <a:r>
              <a:rPr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tests if the agent takes the best action for some boards defined by us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 / 10 passed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Sarsa - graph</a:t>
            </a:r>
            <a:endParaRPr sz="4000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674" y="1444350"/>
            <a:ext cx="5502651" cy="33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Deep-Q Network</a:t>
            </a:r>
            <a:endParaRPr sz="4000"/>
          </a:p>
        </p:txBody>
      </p:sp>
      <p:sp>
        <p:nvSpPr>
          <p:cNvPr id="189" name="Google Shape;189;p21"/>
          <p:cNvSpPr txBox="1"/>
          <p:nvPr/>
        </p:nvSpPr>
        <p:spPr>
          <a:xfrm>
            <a:off x="78650" y="1428300"/>
            <a:ext cx="50670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next step was to get rid of the features and make the agent learn how to evaluate the board on its own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implemented a 100k parameter network to do linear regression on board states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ro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agent starts playing with an exploration rate of 100%, decays it over time, and saves (state, reward, next_state) transitions in a memory buffer that we use to train the neural network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487" y="1593049"/>
            <a:ext cx="3501086" cy="242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/>
        </p:nvSpPr>
        <p:spPr>
          <a:xfrm>
            <a:off x="6327638" y="4086025"/>
            <a:ext cx="154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network </a:t>
            </a:r>
            <a:r>
              <a:rPr lang="ro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architecture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