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21945600"/>
  <p:notesSz cx="9601200" cy="7315200"/>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0099"/>
    <a:srgbClr val="008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977" autoAdjust="0"/>
    <p:restoredTop sz="94575" autoAdjust="0"/>
  </p:normalViewPr>
  <p:slideViewPr>
    <p:cSldViewPr>
      <p:cViewPr>
        <p:scale>
          <a:sx n="33" d="100"/>
          <a:sy n="33" d="100"/>
        </p:scale>
        <p:origin x="-1044" y="504"/>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26" tIns="45713" rIns="91426" bIns="45713"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26" tIns="45713" rIns="91426" bIns="45713" numCol="1" anchor="b" anchorCtr="0" compatLnSpc="1">
            <a:prstTxWarp prst="textNoShape">
              <a:avLst/>
            </a:prstTxWarp>
          </a:bodyPr>
          <a:lstStyle>
            <a:lvl1pPr algn="r">
              <a:defRPr sz="1200"/>
            </a:lvl1pPr>
          </a:lstStyle>
          <a:p>
            <a:fld id="{040A0596-45F9-4FD6-A6B8-22B0BEAFB1DB}" type="slidenum">
              <a:rPr lang="en-US"/>
              <a:pPr/>
              <a:t>‹#›</a:t>
            </a:fld>
            <a:endParaRPr lang="en-US"/>
          </a:p>
        </p:txBody>
      </p:sp>
    </p:spTree>
    <p:extLst>
      <p:ext uri="{BB962C8B-B14F-4D97-AF65-F5344CB8AC3E}">
        <p14:creationId xmlns:p14="http://schemas.microsoft.com/office/powerpoint/2010/main" val="2948289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315"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2743200" y="549275"/>
            <a:ext cx="4114800" cy="27432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319"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D6FF0A-C671-4420-ACDD-45438D9B1E74}" type="slidenum">
              <a:rPr lang="en-US"/>
              <a:pPr/>
              <a:t>‹#›</a:t>
            </a:fld>
            <a:endParaRPr lang="en-US"/>
          </a:p>
        </p:txBody>
      </p:sp>
    </p:spTree>
    <p:extLst>
      <p:ext uri="{BB962C8B-B14F-4D97-AF65-F5344CB8AC3E}">
        <p14:creationId xmlns:p14="http://schemas.microsoft.com/office/powerpoint/2010/main" val="8305666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D83A8-745E-4923-A832-DCF50A5BFA68}" type="slidenum">
              <a:rPr lang="en-US"/>
              <a:pPr/>
              <a:t>1</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F1D7E9-6AFD-4E48-B22F-9E2FDCC83A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CAA4C9-4901-4A36-A953-57E62371D6B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301450" y="533400"/>
            <a:ext cx="7550150" cy="19070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533400"/>
            <a:ext cx="22502812" cy="19070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BBAF1C-A17E-4B60-9317-BF53ECFA8C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88B454-3992-49C7-90EB-69F758CA4DB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E030D9-DD08-4467-9246-9D0490A53CC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1D8141-B82C-4635-BA34-DDC372EE621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A58227-0249-4580-A9DF-002F0B9C4B7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159B9BB-E822-4BD9-A2C3-A6C1CEF1AB9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A0FD25A-A654-42DB-B63F-00EBA226712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1F2354D-B295-4BF6-B1BA-7796843E76A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F8BC111-51C8-4176-BC96-A79DFB04CBE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220200" y="533400"/>
            <a:ext cx="22631400" cy="1524000"/>
          </a:xfrm>
          <a:prstGeom prst="rect">
            <a:avLst/>
          </a:prstGeom>
          <a:noFill/>
          <a:ln w="9525">
            <a:noFill/>
            <a:miter lim="800000"/>
            <a:headEnd/>
            <a:tailEnd/>
          </a:ln>
          <a:effec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5121275"/>
            <a:ext cx="29625925" cy="14482763"/>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19985038"/>
            <a:ext cx="7680325" cy="1524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defTabSz="4389438">
              <a:defRPr sz="6700"/>
            </a:lvl1pPr>
          </a:lstStyle>
          <a:p>
            <a:endParaRPr lang="en-US"/>
          </a:p>
        </p:txBody>
      </p:sp>
      <p:sp>
        <p:nvSpPr>
          <p:cNvPr id="1029" name="Rectangle 5"/>
          <p:cNvSpPr>
            <a:spLocks noGrp="1" noChangeArrowheads="1"/>
          </p:cNvSpPr>
          <p:nvPr>
            <p:ph type="ftr" sz="quarter" idx="3"/>
          </p:nvPr>
        </p:nvSpPr>
        <p:spPr bwMode="auto">
          <a:xfrm>
            <a:off x="11247438" y="19985038"/>
            <a:ext cx="10423525" cy="1524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defTabSz="4389438">
              <a:defRPr sz="6700"/>
            </a:lvl1pPr>
          </a:lstStyle>
          <a:p>
            <a:endParaRPr lang="en-US"/>
          </a:p>
        </p:txBody>
      </p:sp>
      <p:sp>
        <p:nvSpPr>
          <p:cNvPr id="1030" name="Rectangle 6"/>
          <p:cNvSpPr>
            <a:spLocks noGrp="1" noChangeArrowheads="1"/>
          </p:cNvSpPr>
          <p:nvPr>
            <p:ph type="sldNum" sz="quarter" idx="4"/>
          </p:nvPr>
        </p:nvSpPr>
        <p:spPr bwMode="auto">
          <a:xfrm>
            <a:off x="23591838" y="19985038"/>
            <a:ext cx="7680325" cy="1524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defTabSz="4389438">
              <a:defRPr sz="6700"/>
            </a:lvl1pPr>
          </a:lstStyle>
          <a:p>
            <a:fld id="{FC8E3E1A-7860-40FE-A3CD-F702CA4C9B3A}" type="slidenum">
              <a:rPr lang="en-US"/>
              <a:pPr/>
              <a:t>‹#›</a:t>
            </a:fld>
            <a:endParaRPr lang="en-US"/>
          </a:p>
        </p:txBody>
      </p:sp>
      <p:sp>
        <p:nvSpPr>
          <p:cNvPr id="1043" name="Line 19"/>
          <p:cNvSpPr>
            <a:spLocks noChangeShapeType="1"/>
          </p:cNvSpPr>
          <p:nvPr userDrawn="1"/>
        </p:nvSpPr>
        <p:spPr bwMode="auto">
          <a:xfrm flipV="1">
            <a:off x="5257800" y="457200"/>
            <a:ext cx="0" cy="3200400"/>
          </a:xfrm>
          <a:prstGeom prst="line">
            <a:avLst/>
          </a:prstGeom>
          <a:noFill/>
          <a:ln w="101600" cmpd="tri">
            <a:solidFill>
              <a:srgbClr val="000080"/>
            </a:solidFill>
            <a:round/>
            <a:headEnd/>
            <a:tailEnd/>
          </a:ln>
          <a:effectLst/>
        </p:spPr>
        <p:txBody>
          <a:bodyPr/>
          <a:lstStyle/>
          <a:p>
            <a:endParaRPr lang="en-US"/>
          </a:p>
        </p:txBody>
      </p:sp>
      <p:grpSp>
        <p:nvGrpSpPr>
          <p:cNvPr id="1031" name="Group 7"/>
          <p:cNvGrpSpPr>
            <a:grpSpLocks/>
          </p:cNvGrpSpPr>
          <p:nvPr userDrawn="1"/>
        </p:nvGrpSpPr>
        <p:grpSpPr bwMode="auto">
          <a:xfrm>
            <a:off x="914400" y="457200"/>
            <a:ext cx="31089600" cy="21031200"/>
            <a:chOff x="576" y="576"/>
            <a:chExt cx="19584" cy="26496"/>
          </a:xfrm>
        </p:grpSpPr>
        <p:sp>
          <p:nvSpPr>
            <p:cNvPr id="1032" name="Line 8"/>
            <p:cNvSpPr>
              <a:spLocks noChangeShapeType="1"/>
            </p:cNvSpPr>
            <p:nvPr/>
          </p:nvSpPr>
          <p:spPr bwMode="auto">
            <a:xfrm>
              <a:off x="576" y="576"/>
              <a:ext cx="19584" cy="0"/>
            </a:xfrm>
            <a:prstGeom prst="line">
              <a:avLst/>
            </a:prstGeom>
            <a:noFill/>
            <a:ln w="101600" cmpd="tri">
              <a:solidFill>
                <a:srgbClr val="000080"/>
              </a:solidFill>
              <a:round/>
              <a:headEnd/>
              <a:tailEnd/>
            </a:ln>
            <a:effectLst/>
          </p:spPr>
          <p:txBody>
            <a:bodyPr/>
            <a:lstStyle/>
            <a:p>
              <a:endParaRPr lang="en-US"/>
            </a:p>
          </p:txBody>
        </p:sp>
        <p:sp>
          <p:nvSpPr>
            <p:cNvPr id="1033" name="Line 9"/>
            <p:cNvSpPr>
              <a:spLocks noChangeShapeType="1"/>
            </p:cNvSpPr>
            <p:nvPr/>
          </p:nvSpPr>
          <p:spPr bwMode="auto">
            <a:xfrm flipH="1">
              <a:off x="576" y="576"/>
              <a:ext cx="0" cy="26496"/>
            </a:xfrm>
            <a:prstGeom prst="line">
              <a:avLst/>
            </a:prstGeom>
            <a:noFill/>
            <a:ln w="101600" cmpd="tri">
              <a:solidFill>
                <a:srgbClr val="000080"/>
              </a:solidFill>
              <a:round/>
              <a:headEnd/>
              <a:tailEnd/>
            </a:ln>
            <a:effectLst/>
          </p:spPr>
          <p:txBody>
            <a:bodyPr/>
            <a:lstStyle/>
            <a:p>
              <a:endParaRPr lang="en-US"/>
            </a:p>
          </p:txBody>
        </p:sp>
        <p:sp>
          <p:nvSpPr>
            <p:cNvPr id="1034" name="Line 10"/>
            <p:cNvSpPr>
              <a:spLocks noChangeShapeType="1"/>
            </p:cNvSpPr>
            <p:nvPr/>
          </p:nvSpPr>
          <p:spPr bwMode="auto">
            <a:xfrm>
              <a:off x="576" y="27072"/>
              <a:ext cx="19584" cy="0"/>
            </a:xfrm>
            <a:prstGeom prst="line">
              <a:avLst/>
            </a:prstGeom>
            <a:noFill/>
            <a:ln w="101600" cmpd="tri">
              <a:solidFill>
                <a:schemeClr val="accent2"/>
              </a:solidFill>
              <a:round/>
              <a:headEnd/>
              <a:tailEnd/>
            </a:ln>
            <a:effectLst/>
          </p:spPr>
          <p:txBody>
            <a:bodyPr/>
            <a:lstStyle/>
            <a:p>
              <a:endParaRPr lang="en-US"/>
            </a:p>
          </p:txBody>
        </p:sp>
        <p:sp>
          <p:nvSpPr>
            <p:cNvPr id="1035" name="Line 11"/>
            <p:cNvSpPr>
              <a:spLocks noChangeShapeType="1"/>
            </p:cNvSpPr>
            <p:nvPr/>
          </p:nvSpPr>
          <p:spPr bwMode="auto">
            <a:xfrm flipH="1" flipV="1">
              <a:off x="20160" y="576"/>
              <a:ext cx="0" cy="26496"/>
            </a:xfrm>
            <a:prstGeom prst="line">
              <a:avLst/>
            </a:prstGeom>
            <a:noFill/>
            <a:ln w="101600" cmpd="tri">
              <a:solidFill>
                <a:schemeClr val="accent2"/>
              </a:solidFill>
              <a:round/>
              <a:headEnd/>
              <a:tailEnd/>
            </a:ln>
            <a:effectLst/>
          </p:spPr>
          <p:txBody>
            <a:bodyPr/>
            <a:lstStyle/>
            <a:p>
              <a:endParaRPr lang="en-US"/>
            </a:p>
          </p:txBody>
        </p:sp>
        <p:sp>
          <p:nvSpPr>
            <p:cNvPr id="1036" name="Line 12"/>
            <p:cNvSpPr>
              <a:spLocks noChangeShapeType="1"/>
            </p:cNvSpPr>
            <p:nvPr/>
          </p:nvSpPr>
          <p:spPr bwMode="auto">
            <a:xfrm>
              <a:off x="576" y="4608"/>
              <a:ext cx="19584" cy="0"/>
            </a:xfrm>
            <a:prstGeom prst="line">
              <a:avLst/>
            </a:prstGeom>
            <a:noFill/>
            <a:ln w="101600" cmpd="tri">
              <a:solidFill>
                <a:srgbClr val="000080"/>
              </a:solidFill>
              <a:round/>
              <a:headEnd/>
              <a:tailEnd/>
            </a:ln>
            <a:effectLst/>
          </p:spPr>
          <p:txBody>
            <a:bodyPr/>
            <a:lstStyle/>
            <a:p>
              <a:endParaRPr lang="en-US"/>
            </a:p>
          </p:txBody>
        </p:sp>
      </p:grpSp>
      <p:graphicFrame>
        <p:nvGraphicFramePr>
          <p:cNvPr id="1050" name="Object 26"/>
          <p:cNvGraphicFramePr>
            <a:graphicFrameLocks noChangeAspect="1"/>
          </p:cNvGraphicFramePr>
          <p:nvPr/>
        </p:nvGraphicFramePr>
        <p:xfrm>
          <a:off x="1219200" y="609600"/>
          <a:ext cx="3810000" cy="2819400"/>
        </p:xfrm>
        <a:graphic>
          <a:graphicData uri="http://schemas.openxmlformats.org/presentationml/2006/ole">
            <mc:AlternateContent xmlns:mc="http://schemas.openxmlformats.org/markup-compatibility/2006">
              <mc:Choice xmlns:v="urn:schemas-microsoft-com:vml" Requires="v">
                <p:oleObj spid="_x0000_s1059" name="Photo Editor Photo" r:id="rId14" imgW="1247619" imgH="809738" progId="MSPhotoEd.3">
                  <p:embed/>
                </p:oleObj>
              </mc:Choice>
              <mc:Fallback>
                <p:oleObj name="Photo Editor Photo" r:id="rId14" imgW="1247619" imgH="809738" progId="MSPhotoEd.3">
                  <p:embed/>
                  <p:pic>
                    <p:nvPicPr>
                      <p:cNvPr id="0" name="Picture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609600"/>
                        <a:ext cx="3810000" cy="28194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9600">
          <a:solidFill>
            <a:schemeClr val="tx2"/>
          </a:solidFill>
          <a:latin typeface="+mj-lt"/>
          <a:ea typeface="+mj-ea"/>
          <a:cs typeface="+mj-cs"/>
        </a:defRPr>
      </a:lvl1pPr>
      <a:lvl2pPr algn="ctr" defTabSz="4389438" rtl="0" fontAlgn="base">
        <a:spcBef>
          <a:spcPct val="0"/>
        </a:spcBef>
        <a:spcAft>
          <a:spcPct val="0"/>
        </a:spcAft>
        <a:defRPr sz="9600">
          <a:solidFill>
            <a:schemeClr val="tx2"/>
          </a:solidFill>
          <a:latin typeface="Arial" charset="0"/>
        </a:defRPr>
      </a:lvl2pPr>
      <a:lvl3pPr algn="ctr" defTabSz="4389438" rtl="0" fontAlgn="base">
        <a:spcBef>
          <a:spcPct val="0"/>
        </a:spcBef>
        <a:spcAft>
          <a:spcPct val="0"/>
        </a:spcAft>
        <a:defRPr sz="9600">
          <a:solidFill>
            <a:schemeClr val="tx2"/>
          </a:solidFill>
          <a:latin typeface="Arial" charset="0"/>
        </a:defRPr>
      </a:lvl3pPr>
      <a:lvl4pPr algn="ctr" defTabSz="4389438" rtl="0" fontAlgn="base">
        <a:spcBef>
          <a:spcPct val="0"/>
        </a:spcBef>
        <a:spcAft>
          <a:spcPct val="0"/>
        </a:spcAft>
        <a:defRPr sz="9600">
          <a:solidFill>
            <a:schemeClr val="tx2"/>
          </a:solidFill>
          <a:latin typeface="Arial" charset="0"/>
        </a:defRPr>
      </a:lvl4pPr>
      <a:lvl5pPr algn="ctr" defTabSz="4389438" rtl="0" fontAlgn="base">
        <a:spcBef>
          <a:spcPct val="0"/>
        </a:spcBef>
        <a:spcAft>
          <a:spcPct val="0"/>
        </a:spcAft>
        <a:defRPr sz="9600">
          <a:solidFill>
            <a:schemeClr val="tx2"/>
          </a:solidFill>
          <a:latin typeface="Arial" charset="0"/>
        </a:defRPr>
      </a:lvl5pPr>
      <a:lvl6pPr marL="457200" algn="ctr" defTabSz="4389438" rtl="0" fontAlgn="base">
        <a:spcBef>
          <a:spcPct val="0"/>
        </a:spcBef>
        <a:spcAft>
          <a:spcPct val="0"/>
        </a:spcAft>
        <a:defRPr sz="9600">
          <a:solidFill>
            <a:schemeClr val="tx2"/>
          </a:solidFill>
          <a:latin typeface="Arial" charset="0"/>
        </a:defRPr>
      </a:lvl6pPr>
      <a:lvl7pPr marL="914400" algn="ctr" defTabSz="4389438" rtl="0" fontAlgn="base">
        <a:spcBef>
          <a:spcPct val="0"/>
        </a:spcBef>
        <a:spcAft>
          <a:spcPct val="0"/>
        </a:spcAft>
        <a:defRPr sz="9600">
          <a:solidFill>
            <a:schemeClr val="tx2"/>
          </a:solidFill>
          <a:latin typeface="Arial" charset="0"/>
        </a:defRPr>
      </a:lvl7pPr>
      <a:lvl8pPr marL="1371600" algn="ctr" defTabSz="4389438" rtl="0" fontAlgn="base">
        <a:spcBef>
          <a:spcPct val="0"/>
        </a:spcBef>
        <a:spcAft>
          <a:spcPct val="0"/>
        </a:spcAft>
        <a:defRPr sz="9600">
          <a:solidFill>
            <a:schemeClr val="tx2"/>
          </a:solidFill>
          <a:latin typeface="Arial" charset="0"/>
        </a:defRPr>
      </a:lvl8pPr>
      <a:lvl9pPr marL="1828800" algn="ctr" defTabSz="4389438" rtl="0" fontAlgn="base">
        <a:spcBef>
          <a:spcPct val="0"/>
        </a:spcBef>
        <a:spcAft>
          <a:spcPct val="0"/>
        </a:spcAft>
        <a:defRPr sz="96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8" name="Rectangle 2402"/>
          <p:cNvSpPr>
            <a:spLocks noChangeArrowheads="1"/>
          </p:cNvSpPr>
          <p:nvPr/>
        </p:nvSpPr>
        <p:spPr bwMode="auto">
          <a:xfrm>
            <a:off x="0" y="228600"/>
            <a:ext cx="5811838" cy="701675"/>
          </a:xfrm>
          <a:prstGeom prst="rect">
            <a:avLst/>
          </a:prstGeom>
          <a:noFill/>
          <a:ln w="9525">
            <a:noFill/>
            <a:miter lim="800000"/>
            <a:headEnd/>
            <a:tailEnd/>
          </a:ln>
          <a:effectLst/>
        </p:spPr>
        <p:txBody>
          <a:bodyPr wrap="none" anchor="ctr">
            <a:spAutoFit/>
          </a:bodyPr>
          <a:lstStyle/>
          <a:p>
            <a:r>
              <a:rPr lang="en-US" sz="1000">
                <a:cs typeface="Times New Roman" pitchFamily="18" charset="0"/>
              </a:rPr>
              <a:t>						</a:t>
            </a:r>
            <a:r>
              <a:rPr lang="en-US" sz="4000"/>
              <a:t> </a:t>
            </a:r>
            <a:endParaRPr lang="en-US" sz="1800"/>
          </a:p>
        </p:txBody>
      </p:sp>
      <p:sp>
        <p:nvSpPr>
          <p:cNvPr id="2" name="TextBox 1"/>
          <p:cNvSpPr txBox="1"/>
          <p:nvPr/>
        </p:nvSpPr>
        <p:spPr>
          <a:xfrm>
            <a:off x="11963400" y="405348"/>
            <a:ext cx="12115800" cy="3046988"/>
          </a:xfrm>
          <a:prstGeom prst="rect">
            <a:avLst/>
          </a:prstGeom>
          <a:noFill/>
        </p:spPr>
        <p:txBody>
          <a:bodyPr wrap="square" rtlCol="0">
            <a:spAutoFit/>
          </a:bodyPr>
          <a:lstStyle/>
          <a:p>
            <a:pPr algn="ctr"/>
            <a:r>
              <a:rPr lang="en-US" sz="4800" b="1" dirty="0" smtClean="0"/>
              <a:t>Electronic Etch-A-Sketch</a:t>
            </a:r>
            <a:endParaRPr lang="en-US" sz="4800" b="1" dirty="0"/>
          </a:p>
          <a:p>
            <a:pPr algn="ctr"/>
            <a:r>
              <a:rPr lang="en-US" dirty="0"/>
              <a:t>EE316 Computer Engineering Jr. Lab</a:t>
            </a:r>
          </a:p>
          <a:p>
            <a:pPr algn="ctr"/>
            <a:r>
              <a:rPr lang="en-US" dirty="0"/>
              <a:t>Ian McCann, </a:t>
            </a:r>
            <a:r>
              <a:rPr lang="en-US" dirty="0" smtClean="0"/>
              <a:t>Joseph Crandall </a:t>
            </a:r>
            <a:r>
              <a:rPr lang="en-US" dirty="0"/>
              <a:t>and </a:t>
            </a:r>
            <a:r>
              <a:rPr lang="en-US" dirty="0" smtClean="0"/>
              <a:t>Joseph </a:t>
            </a:r>
            <a:r>
              <a:rPr lang="en-US" dirty="0" err="1" smtClean="0"/>
              <a:t>Koone</a:t>
            </a:r>
            <a:endParaRPr lang="en-US" dirty="0"/>
          </a:p>
          <a:p>
            <a:pPr algn="ctr"/>
            <a:r>
              <a:rPr lang="en-US" dirty="0"/>
              <a:t>Professor </a:t>
            </a:r>
            <a:r>
              <a:rPr lang="en-US" dirty="0" err="1"/>
              <a:t>Abul</a:t>
            </a:r>
            <a:r>
              <a:rPr lang="en-US" dirty="0"/>
              <a:t> </a:t>
            </a:r>
            <a:r>
              <a:rPr lang="en-US" dirty="0" err="1"/>
              <a:t>Khondker</a:t>
            </a:r>
            <a:r>
              <a:rPr lang="en-US" dirty="0"/>
              <a:t>.</a:t>
            </a:r>
          </a:p>
          <a:p>
            <a:endParaRPr lang="en-US" dirty="0"/>
          </a:p>
        </p:txBody>
      </p:sp>
      <p:sp>
        <p:nvSpPr>
          <p:cNvPr id="4" name="TextBox 3"/>
          <p:cNvSpPr txBox="1"/>
          <p:nvPr/>
        </p:nvSpPr>
        <p:spPr>
          <a:xfrm>
            <a:off x="1676400" y="4343400"/>
            <a:ext cx="8229600" cy="3108543"/>
          </a:xfrm>
          <a:prstGeom prst="rect">
            <a:avLst/>
          </a:prstGeom>
          <a:noFill/>
        </p:spPr>
        <p:txBody>
          <a:bodyPr wrap="square" rtlCol="0">
            <a:spAutoFit/>
          </a:bodyPr>
          <a:lstStyle/>
          <a:p>
            <a:pPr algn="ctr"/>
            <a:r>
              <a:rPr lang="en-US" sz="4000" b="1" dirty="0" smtClean="0"/>
              <a:t>Abstract</a:t>
            </a:r>
            <a:endParaRPr lang="en-US" sz="4000" dirty="0" smtClean="0"/>
          </a:p>
          <a:p>
            <a:r>
              <a:rPr lang="en-US" b="1" dirty="0" smtClean="0"/>
              <a:t>	</a:t>
            </a:r>
            <a:r>
              <a:rPr lang="en-US" sz="2400" dirty="0" smtClean="0"/>
              <a:t>The purpose of this design was to </a:t>
            </a:r>
            <a:r>
              <a:rPr lang="en-US" sz="2400" dirty="0" smtClean="0"/>
              <a:t>recreate the functionality of a simple etch-a-sketch. </a:t>
            </a:r>
            <a:r>
              <a:rPr lang="en-US" sz="2400" dirty="0" smtClean="0"/>
              <a:t>The design also incorporated the use of software to mirror the drawing made with the hardware in software. A user may change the color of the paintbrush and change the size of the drawing canvas.</a:t>
            </a:r>
            <a:endParaRPr lang="en-US" sz="4000" b="1"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5303" r="8522"/>
          <a:stretch/>
        </p:blipFill>
        <p:spPr>
          <a:xfrm>
            <a:off x="990600" y="7467600"/>
            <a:ext cx="10123753" cy="5298271"/>
          </a:xfrm>
          <a:prstGeom prst="rect">
            <a:avLst/>
          </a:prstGeom>
        </p:spPr>
      </p:pic>
      <p:sp>
        <p:nvSpPr>
          <p:cNvPr id="6" name="TextBox 5"/>
          <p:cNvSpPr txBox="1"/>
          <p:nvPr/>
        </p:nvSpPr>
        <p:spPr>
          <a:xfrm>
            <a:off x="1800225" y="13106400"/>
            <a:ext cx="8229600" cy="3477875"/>
          </a:xfrm>
          <a:prstGeom prst="rect">
            <a:avLst/>
          </a:prstGeom>
          <a:noFill/>
        </p:spPr>
        <p:txBody>
          <a:bodyPr wrap="square" rtlCol="0">
            <a:spAutoFit/>
          </a:bodyPr>
          <a:lstStyle/>
          <a:p>
            <a:pPr algn="ctr"/>
            <a:r>
              <a:rPr lang="en-US" sz="4000" b="1" dirty="0" smtClean="0"/>
              <a:t>Design Principle</a:t>
            </a:r>
            <a:endParaRPr lang="en-US" sz="4000" dirty="0" smtClean="0"/>
          </a:p>
          <a:p>
            <a:r>
              <a:rPr lang="en-US" b="1" dirty="0" smtClean="0"/>
              <a:t>	</a:t>
            </a:r>
            <a:r>
              <a:rPr lang="en-US" sz="2400" dirty="0" smtClean="0"/>
              <a:t>This design made use of a </a:t>
            </a:r>
            <a:r>
              <a:rPr lang="en-US" sz="2400" dirty="0" err="1" smtClean="0"/>
              <a:t>Digilent</a:t>
            </a:r>
            <a:r>
              <a:rPr lang="en-US" sz="2400" dirty="0" smtClean="0"/>
              <a:t> </a:t>
            </a:r>
            <a:r>
              <a:rPr lang="en-US" sz="2400" dirty="0" err="1" smtClean="0"/>
              <a:t>Nexys</a:t>
            </a:r>
            <a:r>
              <a:rPr lang="en-US" sz="2400" dirty="0" smtClean="0"/>
              <a:t> 4 FPGA development board. The design also used an external LCD display and a PMOD 12-bit ADC to convert the voltages from the potentiometers into data that can be used by the system.  The system uses the VGA video format and is capable of displaying 640x480 pixels and the software makes use of Java (GUI of software below).</a:t>
            </a:r>
            <a:endParaRPr lang="en-US" sz="4000" b="1"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921" y="16618697"/>
            <a:ext cx="7449079" cy="4641103"/>
          </a:xfrm>
          <a:prstGeom prst="rect">
            <a:avLst/>
          </a:prstGeom>
        </p:spPr>
      </p:pic>
      <p:pic>
        <p:nvPicPr>
          <p:cNvPr id="8" name="Picture 7"/>
          <p:cNvPicPr>
            <a:picLocks noChangeAspect="1"/>
          </p:cNvPicPr>
          <p:nvPr/>
        </p:nvPicPr>
        <p:blipFill rotWithShape="1">
          <a:blip r:embed="rId5" cstate="print">
            <a:extLst>
              <a:ext uri="{BEBA8EAE-BF5A-486C-A8C5-ECC9F3942E4B}">
                <a14:imgProps xmlns:a14="http://schemas.microsoft.com/office/drawing/2010/main">
                  <a14:imgLayer r:embed="rId6">
                    <a14:imgEffect>
                      <a14:sharpenSoften amount="20000"/>
                    </a14:imgEffect>
                    <a14:imgEffect>
                      <a14:brightnessContrast bright="10000"/>
                    </a14:imgEffect>
                  </a14:imgLayer>
                </a14:imgProps>
              </a:ext>
              <a:ext uri="{28A0092B-C50C-407E-A947-70E740481C1C}">
                <a14:useLocalDpi xmlns:a14="http://schemas.microsoft.com/office/drawing/2010/main" val="0"/>
              </a:ext>
            </a:extLst>
          </a:blip>
          <a:srcRect l="16667" t="3156" r="19981" b="7829"/>
          <a:stretch/>
        </p:blipFill>
        <p:spPr>
          <a:xfrm rot="10800000">
            <a:off x="11963400" y="6084504"/>
            <a:ext cx="8001000" cy="8431547"/>
          </a:xfrm>
          <a:prstGeom prst="rect">
            <a:avLst/>
          </a:prstGeom>
        </p:spPr>
      </p:pic>
      <p:sp>
        <p:nvSpPr>
          <p:cNvPr id="9" name="TextBox 8"/>
          <p:cNvSpPr txBox="1"/>
          <p:nvPr/>
        </p:nvSpPr>
        <p:spPr>
          <a:xfrm>
            <a:off x="11963400" y="15240000"/>
            <a:ext cx="9144000" cy="5816977"/>
          </a:xfrm>
          <a:prstGeom prst="rect">
            <a:avLst/>
          </a:prstGeom>
          <a:noFill/>
        </p:spPr>
        <p:txBody>
          <a:bodyPr wrap="square" rtlCol="0">
            <a:spAutoFit/>
          </a:bodyPr>
          <a:lstStyle/>
          <a:p>
            <a:pPr algn="ctr"/>
            <a:r>
              <a:rPr lang="en-US" b="1" dirty="0" smtClean="0"/>
              <a:t>Features</a:t>
            </a:r>
            <a:endParaRPr lang="en-US" dirty="0" smtClean="0"/>
          </a:p>
          <a:p>
            <a:pPr marL="571500" indent="-571500">
              <a:buFont typeface="Arial" panose="020B0604020202020204" pitchFamily="34" charset="0"/>
              <a:buChar char="•"/>
            </a:pPr>
            <a:r>
              <a:rPr lang="en-US" sz="2400" dirty="0" smtClean="0"/>
              <a:t>The user draws with two potentiometers, one for x-axis movement and one for y-axis movement.</a:t>
            </a:r>
          </a:p>
          <a:p>
            <a:pPr marL="571500" indent="-571500">
              <a:buFont typeface="Arial" panose="020B0604020202020204" pitchFamily="34" charset="0"/>
              <a:buChar char="•"/>
            </a:pPr>
            <a:r>
              <a:rPr lang="en-US" sz="2400" dirty="0" smtClean="0"/>
              <a:t>The use can use the PS/2 keyboard connected to the </a:t>
            </a:r>
            <a:r>
              <a:rPr lang="en-US" sz="2400" dirty="0" err="1" smtClean="0"/>
              <a:t>Nexys</a:t>
            </a:r>
            <a:r>
              <a:rPr lang="en-US" sz="2400" dirty="0" smtClean="0"/>
              <a:t> 4 to change the color of the paintbrush.</a:t>
            </a:r>
          </a:p>
          <a:p>
            <a:pPr marL="571500" indent="-571500">
              <a:buFont typeface="Arial" panose="020B0604020202020204" pitchFamily="34" charset="0"/>
              <a:buChar char="•"/>
            </a:pPr>
            <a:r>
              <a:rPr lang="en-US" sz="2400" dirty="0" smtClean="0"/>
              <a:t>The user has 4096 colors to choose from.</a:t>
            </a:r>
          </a:p>
          <a:p>
            <a:pPr marL="571500" indent="-571500">
              <a:buFont typeface="Arial" panose="020B0604020202020204" pitchFamily="34" charset="0"/>
              <a:buChar char="•"/>
            </a:pPr>
            <a:r>
              <a:rPr lang="en-US" sz="2400" dirty="0" smtClean="0"/>
              <a:t>The user may change the canvas size from the default 256x256 pixels to 362x362 pixels to the largest size of 450x450 pixels.</a:t>
            </a:r>
          </a:p>
          <a:p>
            <a:pPr marL="571500" indent="-571500">
              <a:buFont typeface="Arial" panose="020B0604020202020204" pitchFamily="34" charset="0"/>
              <a:buChar char="•"/>
            </a:pPr>
            <a:r>
              <a:rPr lang="en-US" sz="2400" dirty="0" smtClean="0"/>
              <a:t>The user may also save what they have drawn on the software by pressing BTNC on the </a:t>
            </a:r>
            <a:r>
              <a:rPr lang="en-US" sz="2400" dirty="0" err="1" smtClean="0"/>
              <a:t>Nexys</a:t>
            </a:r>
            <a:r>
              <a:rPr lang="en-US" sz="2400" dirty="0" smtClean="0"/>
              <a:t> 4 board.</a:t>
            </a:r>
          </a:p>
          <a:p>
            <a:pPr marL="571500" indent="-571500">
              <a:buFont typeface="Arial" panose="020B0604020202020204" pitchFamily="34" charset="0"/>
              <a:buChar char="•"/>
            </a:pPr>
            <a:r>
              <a:rPr lang="en-US" sz="2400" dirty="0" smtClean="0"/>
              <a:t>A tri-color LED that represents the current paintbrush color (visible in the picture to the right, the LED is representing the color pink).</a:t>
            </a:r>
          </a:p>
          <a:p>
            <a:pPr marL="571500" indent="-571500">
              <a:buFont typeface="Arial" panose="020B0604020202020204" pitchFamily="34" charset="0"/>
              <a:buChar char="•"/>
            </a:pPr>
            <a:r>
              <a:rPr lang="en-US" sz="2400" dirty="0" smtClean="0"/>
              <a:t>Communication with the software through Bluetooth.</a:t>
            </a:r>
            <a:endParaRPr lang="en-US" sz="2400" dirty="0"/>
          </a:p>
        </p:txBody>
      </p:sp>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14204" t="5051" r="23485" b="19965"/>
          <a:stretch/>
        </p:blipFill>
        <p:spPr>
          <a:xfrm rot="10800000">
            <a:off x="23012400" y="15435313"/>
            <a:ext cx="6267450" cy="5656668"/>
          </a:xfrm>
          <a:prstGeom prst="rect">
            <a:avLst/>
          </a:prstGeom>
        </p:spPr>
      </p:pic>
      <p:pic>
        <p:nvPicPr>
          <p:cNvPr id="11" name="Picture 10"/>
          <p:cNvPicPr>
            <a:picLocks noChangeAspect="1"/>
          </p:cNvPicPr>
          <p:nvPr/>
        </p:nvPicPr>
        <p:blipFill rotWithShape="1">
          <a:blip r:embed="rId8">
            <a:extLst>
              <a:ext uri="{28A0092B-C50C-407E-A947-70E740481C1C}">
                <a14:useLocalDpi xmlns:a14="http://schemas.microsoft.com/office/drawing/2010/main" val="0"/>
              </a:ext>
            </a:extLst>
          </a:blip>
          <a:srcRect r="26409"/>
          <a:stretch/>
        </p:blipFill>
        <p:spPr>
          <a:xfrm>
            <a:off x="21107400" y="5654909"/>
            <a:ext cx="10744200" cy="15749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rotWithShape="1">
          <a:blip r:embed="rId9">
            <a:extLst>
              <a:ext uri="{28A0092B-C50C-407E-A947-70E740481C1C}">
                <a14:useLocalDpi xmlns:a14="http://schemas.microsoft.com/office/drawing/2010/main" val="0"/>
              </a:ext>
            </a:extLst>
          </a:blip>
          <a:srcRect r="15794"/>
          <a:stretch/>
        </p:blipFill>
        <p:spPr>
          <a:xfrm>
            <a:off x="21107400" y="8610601"/>
            <a:ext cx="10772775" cy="14631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21107400" y="10587335"/>
            <a:ext cx="10744200" cy="830997"/>
          </a:xfrm>
          <a:prstGeom prst="rect">
            <a:avLst/>
          </a:prstGeom>
          <a:noFill/>
        </p:spPr>
        <p:txBody>
          <a:bodyPr wrap="square" rtlCol="0">
            <a:spAutoFit/>
          </a:bodyPr>
          <a:lstStyle/>
          <a:p>
            <a:r>
              <a:rPr lang="en-US" sz="2400" dirty="0" smtClean="0"/>
              <a:t>Horizontal and </a:t>
            </a:r>
            <a:r>
              <a:rPr lang="en-US" sz="2400" dirty="0"/>
              <a:t>v</a:t>
            </a:r>
            <a:r>
              <a:rPr lang="en-US" sz="2400" dirty="0" smtClean="0"/>
              <a:t>ertical synchronization signal timings for a VGA monitor displaying 640x480 at 60Hz</a:t>
            </a:r>
            <a:endParaRPr lang="en-US" sz="24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162</Words>
  <Application>Microsoft Office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Times New Roman</vt:lpstr>
      <vt:lpstr>Default Design</vt:lpstr>
      <vt:lpstr>Photo Editor Photo</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Ian</dc:creator>
  <cp:lastModifiedBy>Ian</cp:lastModifiedBy>
  <cp:revision>177</cp:revision>
  <dcterms:created xsi:type="dcterms:W3CDTF">2003-01-04T18:58:11Z</dcterms:created>
  <dcterms:modified xsi:type="dcterms:W3CDTF">2015-05-01T14:45:55Z</dcterms:modified>
</cp:coreProperties>
</file>