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12" r:id="rId2"/>
    <p:sldId id="299" r:id="rId3"/>
    <p:sldId id="314" r:id="rId4"/>
    <p:sldId id="315" r:id="rId5"/>
    <p:sldId id="313" r:id="rId6"/>
    <p:sldId id="316" r:id="rId7"/>
    <p:sldId id="317" r:id="rId8"/>
    <p:sldId id="318" r:id="rId9"/>
    <p:sldId id="319" r:id="rId10"/>
    <p:sldId id="320" r:id="rId1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D57"/>
    <a:srgbClr val="780032"/>
    <a:srgbClr val="7AC142"/>
    <a:srgbClr val="52BDEC"/>
    <a:srgbClr val="F28D1E"/>
    <a:srgbClr val="AD20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1" autoAdjust="0"/>
    <p:restoredTop sz="96595" autoAdjust="0"/>
  </p:normalViewPr>
  <p:slideViewPr>
    <p:cSldViewPr>
      <p:cViewPr varScale="1">
        <p:scale>
          <a:sx n="112" d="100"/>
          <a:sy n="112" d="100"/>
        </p:scale>
        <p:origin x="159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06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ehul\Desktop\ch%20$$$\Prelim%20Data%20Tables_9.22.15%20(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'[Prelim Data Tables_9.22.15 (1).xlsx]Sheet1'!$A$2</c:f>
              <c:strCache>
                <c:ptCount val="1"/>
                <c:pt idx="0">
                  <c:v>CH</c:v>
                </c:pt>
              </c:strCache>
            </c:strRef>
          </c:tx>
          <c:spPr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c:spPr>
          <c:invertIfNegative val="0"/>
          <c:cat>
            <c:numRef>
              <c:f>'[Prelim Data Tables_9.22.15 (1).xlsx]Sheet1'!$B$1:$F$1</c:f>
              <c:numCache>
                <c:formatCode>General</c:formatCode>
                <c:ptCount val="5"/>
                <c:pt idx="0">
                  <c:v>2000</c:v>
                </c:pt>
                <c:pt idx="1">
                  <c:v>2003</c:v>
                </c:pt>
                <c:pt idx="2">
                  <c:v>2006</c:v>
                </c:pt>
                <c:pt idx="3">
                  <c:v>2009</c:v>
                </c:pt>
                <c:pt idx="4">
                  <c:v>2012</c:v>
                </c:pt>
              </c:numCache>
            </c:numRef>
          </c:cat>
          <c:val>
            <c:numRef>
              <c:f>'[Prelim Data Tables_9.22.15 (1).xlsx]Sheet1'!$B$2:$F$2</c:f>
              <c:numCache>
                <c:formatCode>_("$"* #,##0.00_);_("$"* \(#,##0.00\);_("$"* "-"??_);_(@_)</c:formatCode>
                <c:ptCount val="5"/>
                <c:pt idx="0">
                  <c:v>2976403167.75</c:v>
                </c:pt>
                <c:pt idx="1">
                  <c:v>4725626501.8800001</c:v>
                </c:pt>
                <c:pt idx="2">
                  <c:v>7231435526.4300003</c:v>
                </c:pt>
                <c:pt idx="3">
                  <c:v>8520806147.8699999</c:v>
                </c:pt>
                <c:pt idx="4">
                  <c:v>12817203761.139999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95B-4315-AE05-8352704D0AD2}"/>
            </c:ext>
          </c:extLst>
        </c:ser>
        <c:ser>
          <c:idx val="1"/>
          <c:order val="1"/>
          <c:tx>
            <c:strRef>
              <c:f>'[Prelim Data Tables_9.22.15 (1).xlsx]Sheet1'!$A$3</c:f>
              <c:strCache>
                <c:ptCount val="1"/>
                <c:pt idx="0">
                  <c:v>NCH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'[Prelim Data Tables_9.22.15 (1).xlsx]Sheet1'!$B$1:$F$1</c:f>
              <c:numCache>
                <c:formatCode>General</c:formatCode>
                <c:ptCount val="5"/>
                <c:pt idx="0">
                  <c:v>2000</c:v>
                </c:pt>
                <c:pt idx="1">
                  <c:v>2003</c:v>
                </c:pt>
                <c:pt idx="2">
                  <c:v>2006</c:v>
                </c:pt>
                <c:pt idx="3">
                  <c:v>2009</c:v>
                </c:pt>
                <c:pt idx="4">
                  <c:v>2012</c:v>
                </c:pt>
              </c:numCache>
            </c:numRef>
          </c:cat>
          <c:val>
            <c:numRef>
              <c:f>'[Prelim Data Tables_9.22.15 (1).xlsx]Sheet1'!$B$3:$F$3</c:f>
              <c:numCache>
                <c:formatCode>_("$"* #,##0.00_);_("$"* \(#,##0.00\);_("$"* "-"??_);_(@_)</c:formatCode>
                <c:ptCount val="5"/>
                <c:pt idx="0">
                  <c:v>15140293520.709999</c:v>
                </c:pt>
                <c:pt idx="1">
                  <c:v>19155247861.119999</c:v>
                </c:pt>
                <c:pt idx="2">
                  <c:v>29324553421.959999</c:v>
                </c:pt>
                <c:pt idx="3">
                  <c:v>31026237274.389999</c:v>
                </c:pt>
                <c:pt idx="4">
                  <c:v>31194129052.939999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95B-4315-AE05-8352704D0A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2093896"/>
        <c:axId val="182094280"/>
      </c:barChart>
      <c:lineChart>
        <c:grouping val="standard"/>
        <c:varyColors val="0"/>
        <c:ser>
          <c:idx val="2"/>
          <c:order val="2"/>
          <c:tx>
            <c:strRef>
              <c:f>'[Prelim Data Tables_9.22.15 (1).xlsx]Sheet1'!$A$4</c:f>
              <c:strCache>
                <c:ptCount val="1"/>
                <c:pt idx="0">
                  <c:v>% of care at CH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'[Prelim Data Tables_9.22.15 (1).xlsx]Sheet1'!$B$1:$F$1</c:f>
              <c:numCache>
                <c:formatCode>General</c:formatCode>
                <c:ptCount val="5"/>
                <c:pt idx="0">
                  <c:v>2000</c:v>
                </c:pt>
                <c:pt idx="1">
                  <c:v>2003</c:v>
                </c:pt>
                <c:pt idx="2">
                  <c:v>2006</c:v>
                </c:pt>
                <c:pt idx="3">
                  <c:v>2009</c:v>
                </c:pt>
                <c:pt idx="4">
                  <c:v>2012</c:v>
                </c:pt>
              </c:numCache>
            </c:numRef>
          </c:cat>
          <c:val>
            <c:numRef>
              <c:f>'[Prelim Data Tables_9.22.15 (1).xlsx]Sheet1'!$B$4:$F$4</c:f>
              <c:numCache>
                <c:formatCode>0.00%</c:formatCode>
                <c:ptCount val="5"/>
                <c:pt idx="0">
                  <c:v>6.2556164888591906E-2</c:v>
                </c:pt>
                <c:pt idx="1">
                  <c:v>6.9720975192606102E-2</c:v>
                </c:pt>
                <c:pt idx="2">
                  <c:v>7.1916724479984401E-2</c:v>
                </c:pt>
                <c:pt idx="3">
                  <c:v>7.8915872466470693E-2</c:v>
                </c:pt>
                <c:pt idx="4">
                  <c:v>8.9817237539066105E-2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395B-4315-AE05-8352704D0A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5102656"/>
        <c:axId val="105102272"/>
      </c:lineChart>
      <c:catAx>
        <c:axId val="182093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094280"/>
        <c:crosses val="autoZero"/>
        <c:auto val="1"/>
        <c:lblAlgn val="ctr"/>
        <c:lblOffset val="100"/>
        <c:noMultiLvlLbl val="0"/>
      </c:catAx>
      <c:valAx>
        <c:axId val="182094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093896"/>
        <c:crosses val="autoZero"/>
        <c:crossBetween val="between"/>
        <c:dispUnits>
          <c:builtInUnit val="billions"/>
          <c:dispUnitsLbl>
            <c:layout>
              <c:manualLayout>
                <c:xMode val="edge"/>
                <c:yMode val="edge"/>
                <c:x val="2.2222222222222199E-2"/>
                <c:y val="0.41708333333333297"/>
              </c:manualLayout>
            </c:layout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valAx>
        <c:axId val="105102272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102656"/>
        <c:crosses val="max"/>
        <c:crossBetween val="between"/>
      </c:valAx>
      <c:catAx>
        <c:axId val="10510265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51022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219BE-9B23-4EF9-A9EC-0E877FA73EEF}" type="datetimeFigureOut">
              <a:rPr lang="en-US" smtClean="0"/>
              <a:pPr/>
              <a:t>5/9/2017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90573-B2FA-404B-A03F-58C0BE0B4B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491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796981D-1B90-48F0-8ACD-F504B659A3C4}" type="datetimeFigureOut">
              <a:rPr lang="en-US"/>
              <a:pPr>
                <a:defRPr/>
              </a:pPr>
              <a:t>5/9/2017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B1E04C4-209E-42C0-BB16-60A19275D1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887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06D10A-9E57-4931-AB59-7F95947A1540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031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0F6FB6-CFB1-42A5-83E5-890ED37D613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889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0F6FB6-CFB1-42A5-83E5-890ED37D613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215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0F6FB6-CFB1-42A5-83E5-890ED37D613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941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0F6FB6-CFB1-42A5-83E5-890ED37D613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193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0F6FB6-CFB1-42A5-83E5-890ED37D613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459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0F6FB6-CFB1-42A5-83E5-890ED37D613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175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0F6FB6-CFB1-42A5-83E5-890ED37D613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420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0F6FB6-CFB1-42A5-83E5-890ED37D613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663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0F6FB6-CFB1-42A5-83E5-890ED37D613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601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685800" y="3733800"/>
            <a:ext cx="7772400" cy="0"/>
          </a:xfrm>
          <a:prstGeom prst="line">
            <a:avLst/>
          </a:prstGeom>
          <a:ln w="50800" cap="rnd">
            <a:solidFill>
              <a:srgbClr val="009D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 anchorCtr="0">
            <a:normAutofit/>
          </a:bodyPr>
          <a:lstStyle>
            <a:lvl1pPr algn="l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5410200" cy="9144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0" name="Picture 9" descr="Emory with new CHOA color ver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956048" y="5334000"/>
            <a:ext cx="3578087" cy="10972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5387975"/>
            <a:ext cx="5181600" cy="1317625"/>
          </a:xfrm>
        </p:spPr>
        <p:txBody>
          <a:bodyPr anchor="b" anchorCtr="0">
            <a:normAutofit/>
          </a:bodyPr>
          <a:lstStyle>
            <a:lvl1pPr algn="l"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Emory with new CHOA color ver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410200" y="5562600"/>
            <a:ext cx="3425952" cy="10506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 anchor="ctr" anchorCtr="0"/>
          <a:lstStyle>
            <a:lvl1pPr>
              <a:defRPr>
                <a:latin typeface="Arial Rounded MT Bold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7200" y="1219200"/>
            <a:ext cx="8229600" cy="0"/>
          </a:xfrm>
          <a:prstGeom prst="line">
            <a:avLst/>
          </a:prstGeom>
          <a:ln w="50800" cap="rnd">
            <a:solidFill>
              <a:srgbClr val="009D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006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305800" y="6400801"/>
            <a:ext cx="457200" cy="457200"/>
          </a:xfr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01D945C9-0277-4107-B589-EC55ECD240B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1676400" y="6477001"/>
            <a:ext cx="6477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Arial Rounded MT Bold" pitchFamily="34" charset="0"/>
              </a:rPr>
              <a:t>Children’s Healthcare of Atlanta | Emory University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9D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7200" y="1219200"/>
            <a:ext cx="8229600" cy="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>
                <a:solidFill>
                  <a:schemeClr val="bg1"/>
                </a:solidFill>
                <a:latin typeface="Arial Rounded MT Bold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305800" y="6400801"/>
            <a:ext cx="457200" cy="457200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01D945C9-0277-4107-B589-EC55ECD240B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676400" y="6477001"/>
            <a:ext cx="6477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dirty="0" smtClean="0">
                <a:solidFill>
                  <a:schemeClr val="bg1"/>
                </a:solidFill>
                <a:latin typeface="Arial Rounded MT Bold" pitchFamily="34" charset="0"/>
              </a:rPr>
              <a:t>Children’s Healthcare of Atlanta | Emory University</a:t>
            </a:r>
            <a:endParaRPr lang="en-US" sz="1200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006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" pitchFamily="34" charset="0"/>
              </a:defRPr>
            </a:lvl1pPr>
            <a:lvl2pPr>
              <a:defRPr>
                <a:solidFill>
                  <a:schemeClr val="bg1"/>
                </a:solidFill>
                <a:latin typeface="Calibri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 anchor="ctr" anchorCtr="0"/>
          <a:lstStyle>
            <a:lvl1pPr>
              <a:defRPr>
                <a:latin typeface="Arial Rounded MT Bold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754563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54563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200" y="1219200"/>
            <a:ext cx="8229600" cy="0"/>
          </a:xfrm>
          <a:prstGeom prst="line">
            <a:avLst/>
          </a:prstGeom>
          <a:ln w="50800" cap="rnd">
            <a:solidFill>
              <a:srgbClr val="009D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305800" y="6400801"/>
            <a:ext cx="457200" cy="457200"/>
          </a:xfr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01D945C9-0277-4107-B589-EC55ECD240B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676400" y="6477001"/>
            <a:ext cx="6477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Arial Rounded MT Bold" pitchFamily="34" charset="0"/>
              </a:rPr>
              <a:t>Children’s Healthcare of Atlanta |</a:t>
            </a:r>
            <a:r>
              <a:rPr lang="en-US" sz="1200" baseline="0" dirty="0" smtClean="0">
                <a:solidFill>
                  <a:schemeClr val="bg1">
                    <a:lumMod val="75000"/>
                  </a:schemeClr>
                </a:solidFill>
                <a:latin typeface="Arial Rounded MT Bold" pitchFamily="34" charset="0"/>
              </a:rPr>
              <a:t> Emory University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9D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b="0"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D423F924-74D2-45C3-9581-52674854CC0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23" r:id="rId2"/>
    <p:sldLayoutId id="2147483705" r:id="rId3"/>
    <p:sldLayoutId id="2147483721" r:id="rId4"/>
    <p:sldLayoutId id="2147483724" r:id="rId5"/>
    <p:sldLayoutId id="2147483714" r:id="rId6"/>
    <p:sldLayoutId id="2147483722" r:id="rId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09D57"/>
          </a:solidFill>
          <a:latin typeface="Arial Rounded MT Bold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9D57"/>
          </a:solidFill>
          <a:latin typeface="Archer Semibold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9D57"/>
          </a:solidFill>
          <a:latin typeface="Archer Semibold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9D57"/>
          </a:solidFill>
          <a:latin typeface="Archer Semibold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9D57"/>
          </a:solidFill>
          <a:latin typeface="Archer Semibold" pitchFamily="50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9D57"/>
          </a:solidFill>
          <a:latin typeface="Archer Semibold" pitchFamily="50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9D57"/>
          </a:solidFill>
          <a:latin typeface="Archer Semibold" pitchFamily="50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9D57"/>
          </a:solidFill>
          <a:latin typeface="Archer Semibold" pitchFamily="50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9D57"/>
          </a:solidFill>
          <a:latin typeface="Archer Semibold" pitchFamily="50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bg1">
              <a:lumMod val="65000"/>
            </a:schemeClr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bg1">
              <a:lumMod val="65000"/>
            </a:schemeClr>
          </a:solidFill>
          <a:latin typeface="Calibri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bg1">
              <a:lumMod val="65000"/>
            </a:schemeClr>
          </a:solidFill>
          <a:latin typeface="Calibri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bg1">
              <a:lumMod val="65000"/>
            </a:schemeClr>
          </a:solidFill>
          <a:latin typeface="Calibri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chemeClr val="bg1">
              <a:lumMod val="65000"/>
            </a:schemeClr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Children’s versus non-children’s hospitals: Evaluating the pediatric differential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010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Ian McCarthy, PhD</a:t>
            </a:r>
          </a:p>
          <a:p>
            <a:pPr eaLnBrk="1" hangingPunct="1">
              <a:defRPr/>
            </a:pPr>
            <a:r>
              <a:rPr lang="en-US" dirty="0" smtClean="0"/>
              <a:t>Mehul Raval, MD, MS</a:t>
            </a:r>
          </a:p>
          <a:p>
            <a:pPr eaLnBrk="1" hangingPunct="1">
              <a:buFont typeface="Arial" pitchFamily="34" charset="0"/>
              <a:buNone/>
              <a:defRPr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6025866"/>
            <a:ext cx="4797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This project was supported by grant number </a:t>
            </a:r>
            <a:r>
              <a:rPr lang="en-US" sz="1200" dirty="0" smtClean="0"/>
              <a:t>R01HS024712 from the Agency </a:t>
            </a:r>
            <a:r>
              <a:rPr lang="en-US" sz="1200" dirty="0"/>
              <a:t>for Healthcare Research and Quality. The content is </a:t>
            </a:r>
            <a:r>
              <a:rPr lang="en-US" sz="1200" dirty="0" smtClean="0"/>
              <a:t>solely the</a:t>
            </a:r>
            <a:r>
              <a:rPr lang="en-US" sz="1200" dirty="0"/>
              <a:t> </a:t>
            </a:r>
            <a:r>
              <a:rPr lang="en-US" sz="1200" dirty="0" smtClean="0"/>
              <a:t>responsibility </a:t>
            </a:r>
            <a:r>
              <a:rPr lang="en-US" sz="1200" dirty="0"/>
              <a:t>of the </a:t>
            </a:r>
            <a:r>
              <a:rPr lang="en-US" sz="1200" dirty="0" smtClean="0"/>
              <a:t>authors </a:t>
            </a:r>
            <a:r>
              <a:rPr lang="en-US" sz="1200" dirty="0"/>
              <a:t>and does not necessarily </a:t>
            </a:r>
            <a:r>
              <a:rPr lang="en-US" sz="1200" dirty="0" smtClean="0"/>
              <a:t>represent the official views</a:t>
            </a:r>
            <a:r>
              <a:rPr lang="en-US" sz="1200" dirty="0"/>
              <a:t> </a:t>
            </a:r>
            <a:r>
              <a:rPr lang="en-US" sz="1200" dirty="0" smtClean="0"/>
              <a:t>of </a:t>
            </a:r>
            <a:r>
              <a:rPr lang="en-US" sz="1200" dirty="0"/>
              <a:t>the Agency for Healthcare Research and Quality.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 anchor="ctr" anchorCtr="0"/>
          <a:lstStyle/>
          <a:p>
            <a:pPr eaLnBrk="1" hangingPunct="1"/>
            <a:r>
              <a:rPr lang="en-US" dirty="0" smtClean="0"/>
              <a:t>Policy Relevance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733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Identify drivers of quality and pricing differentials between CH and NCH.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Examine the role of specialty hospitals for relatively common procedures.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24461-A405-4E3A-BB94-97228AACD65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86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 anchor="ctr" anchorCtr="0"/>
          <a:lstStyle/>
          <a:p>
            <a:pPr eaLnBrk="1" hangingPunct="1"/>
            <a:r>
              <a:rPr lang="en-US" dirty="0" smtClean="0"/>
              <a:t>Motivation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981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Increased spending on pediatric care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Growth of stand-alone children’s hospitals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Differential costs between children’s and non-children’s hospitals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24461-A405-4E3A-BB94-97228AACD65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 anchor="ctr" anchorCtr="0"/>
          <a:lstStyle/>
          <a:p>
            <a:pPr eaLnBrk="1" hangingPunct="1"/>
            <a:r>
              <a:rPr lang="en-US" sz="2800" dirty="0" smtClean="0"/>
              <a:t>#1: Increased spending on pediatric care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24461-A405-4E3A-BB94-97228AACD65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2000" y="5877581"/>
            <a:ext cx="731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From 2013 and 2015 Health Care Cost and Utilization Reports, </a:t>
            </a:r>
            <a:r>
              <a:rPr lang="en-US" sz="1400" i="1" dirty="0" smtClean="0"/>
              <a:t>Health Care Cost Institute</a:t>
            </a:r>
            <a:endParaRPr lang="en-US" sz="14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2969781"/>
              </p:ext>
            </p:extLst>
          </p:nvPr>
        </p:nvGraphicFramePr>
        <p:xfrm>
          <a:off x="457200" y="13716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3048000"/>
                <a:gridCol w="3352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Year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Overall Spending (&lt;65 </a:t>
                      </a:r>
                      <a:r>
                        <a:rPr lang="en-US" dirty="0" err="1" smtClean="0"/>
                        <a:t>yrs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Pediatric</a:t>
                      </a:r>
                      <a:r>
                        <a:rPr lang="en-US" baseline="0" dirty="0" smtClean="0"/>
                        <a:t> Care (0-18 </a:t>
                      </a:r>
                      <a:r>
                        <a:rPr lang="en-US" baseline="0" dirty="0" err="1" smtClean="0"/>
                        <a:t>yrs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$4,514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dirty="0" smtClean="0"/>
                        <a:t>4.0% growth)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$2,356</a:t>
                      </a:r>
                      <a:r>
                        <a:rPr lang="en-US" baseline="0" dirty="0" smtClean="0"/>
                        <a:t> (7.9% growth)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$4,653 (3.1% growth)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$2,453 (4.1% growth)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$4,790 (3.0% growth)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$2,560 (4.4% growth)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$4,915 (2.6% growth)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$2,664 (3.3% growth)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$5,141</a:t>
                      </a:r>
                      <a:r>
                        <a:rPr lang="en-US" baseline="0" dirty="0" smtClean="0"/>
                        <a:t> (4.6% growth)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$2,791 (5.6% growth)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47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 anchor="ctr" anchorCtr="0"/>
          <a:lstStyle/>
          <a:p>
            <a:pPr eaLnBrk="1" hangingPunct="1"/>
            <a:r>
              <a:rPr lang="en-US" sz="2800" dirty="0" smtClean="0"/>
              <a:t>#1: Increased spending on pediatric care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24461-A405-4E3A-BB94-97228AACD65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6093024"/>
            <a:ext cx="731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Children’s Health Spending: 2010-2014, </a:t>
            </a:r>
            <a:r>
              <a:rPr lang="en-US" sz="1400" i="1" dirty="0" smtClean="0"/>
              <a:t>Health Care Cost Institute, </a:t>
            </a:r>
            <a:r>
              <a:rPr lang="en-US" sz="1400" dirty="0" smtClean="0"/>
              <a:t>May 2016</a:t>
            </a:r>
            <a:endParaRPr lang="en-US" sz="1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81" y="2133600"/>
            <a:ext cx="7698519" cy="372978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62200" y="1734698"/>
            <a:ext cx="5006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Utilization and Price Growth from 2013-2014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6056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 anchor="ctr" anchorCtr="0"/>
          <a:lstStyle/>
          <a:p>
            <a:pPr eaLnBrk="1" hangingPunct="1"/>
            <a:r>
              <a:rPr lang="en-US" sz="2800" dirty="0" smtClean="0"/>
              <a:t>#2: Growth of stand-alone children’s hospitals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24461-A405-4E3A-BB94-97228AACD65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896145994"/>
              </p:ext>
            </p:extLst>
          </p:nvPr>
        </p:nvGraphicFramePr>
        <p:xfrm>
          <a:off x="1143000" y="1447800"/>
          <a:ext cx="70866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5925403"/>
            <a:ext cx="647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Kids’ Inpatient Database (KID), with costs estimated using cost-to-charge ratios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222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 anchor="ctr" anchorCtr="0"/>
          <a:lstStyle/>
          <a:p>
            <a:pPr eaLnBrk="1" hangingPunct="1"/>
            <a:r>
              <a:rPr lang="en-US" sz="2800" dirty="0" smtClean="0"/>
              <a:t>#3: Differential Costs among CH and NCH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24461-A405-4E3A-BB94-97228AACD65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4855" y="6246912"/>
            <a:ext cx="647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Kids’ Inpatient Database (KID), with costs estimated using cost-to-charge ratios</a:t>
            </a:r>
            <a:endParaRPr lang="en-US" sz="1400" dirty="0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295400"/>
            <a:ext cx="4343400" cy="35052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103" y="1295400"/>
            <a:ext cx="4648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93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 anchor="ctr" anchorCtr="0"/>
          <a:lstStyle/>
          <a:p>
            <a:pPr eaLnBrk="1" hangingPunct="1"/>
            <a:r>
              <a:rPr lang="en-US" dirty="0" smtClean="0"/>
              <a:t>Aims of Grant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6764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Evaluate quality of care at CH versus NCH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Evaluate private insurance payments at CH versus NCH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24461-A405-4E3A-BB94-97228AACD65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457200" y="3276600"/>
            <a:ext cx="82296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Focus on 11 common surgical procedures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Quality measures:</a:t>
            </a:r>
            <a:r>
              <a:rPr lang="en-US" dirty="0" smtClean="0">
                <a:solidFill>
                  <a:schemeClr val="tx1"/>
                </a:solidFill>
              </a:rPr>
              <a:t> readmission, infections, and procedure-specific measures (e.g., negative appendectomy rates)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Price:</a:t>
            </a:r>
            <a:r>
              <a:rPr lang="en-US" dirty="0" smtClean="0">
                <a:solidFill>
                  <a:schemeClr val="tx1"/>
                </a:solidFill>
              </a:rPr>
              <a:t> allowed amounts from private insurance claims (Health Care Cost Institute)</a:t>
            </a:r>
          </a:p>
        </p:txBody>
      </p:sp>
    </p:spTree>
    <p:extLst>
      <p:ext uri="{BB962C8B-B14F-4D97-AF65-F5344CB8AC3E}">
        <p14:creationId xmlns:p14="http://schemas.microsoft.com/office/powerpoint/2010/main" val="352027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 anchor="ctr" anchorCtr="0"/>
          <a:lstStyle/>
          <a:p>
            <a:pPr eaLnBrk="1" hangingPunct="1"/>
            <a:r>
              <a:rPr lang="en-US" dirty="0" smtClean="0"/>
              <a:t>Contributions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What drives any differences between CH and NCH?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Different patient populations?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Different organizational structure (e.g., teaching hospitals)?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Market structure and presence of competing CH versus NCH?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Cross-subsidization of other, less profitable, services?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Patient preference for “kid-friendly” environment?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24461-A405-4E3A-BB94-97228AACD65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8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 anchor="ctr" anchorCtr="0"/>
          <a:lstStyle/>
          <a:p>
            <a:pPr eaLnBrk="1" hangingPunct="1"/>
            <a:r>
              <a:rPr lang="en-US" dirty="0" smtClean="0"/>
              <a:t>Market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24461-A405-4E3A-BB94-97228AACD65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75" y="1410269"/>
            <a:ext cx="7639050" cy="4648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5987184"/>
            <a:ext cx="3180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U.S. News &amp; World Report, 2013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0762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2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w Cen MT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22093</TotalTime>
  <Words>421</Words>
  <Application>Microsoft Office PowerPoint</Application>
  <PresentationFormat>On-screen Show (4:3)</PresentationFormat>
  <Paragraphs>72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Archer Semibold</vt:lpstr>
      <vt:lpstr>Arial</vt:lpstr>
      <vt:lpstr>Arial Rounded MT Bold</vt:lpstr>
      <vt:lpstr>Calibri</vt:lpstr>
      <vt:lpstr>Tw Cen MT</vt:lpstr>
      <vt:lpstr>2012 Template</vt:lpstr>
      <vt:lpstr>Children’s versus non-children’s hospitals: Evaluating the pediatric differential</vt:lpstr>
      <vt:lpstr>Motivation</vt:lpstr>
      <vt:lpstr>#1: Increased spending on pediatric care</vt:lpstr>
      <vt:lpstr>#1: Increased spending on pediatric care</vt:lpstr>
      <vt:lpstr>#2: Growth of stand-alone children’s hospitals</vt:lpstr>
      <vt:lpstr>#3: Differential Costs among CH and NCH</vt:lpstr>
      <vt:lpstr>Aims of Grant</vt:lpstr>
      <vt:lpstr>Contributions</vt:lpstr>
      <vt:lpstr>Market Structure</vt:lpstr>
      <vt:lpstr>Policy Relevance</vt:lpstr>
    </vt:vector>
  </TitlesOfParts>
  <Company>Children's Healthcare of Atlanta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Children’s Healthcare of Atlanta</dc:title>
  <dc:creator>Chris Thornton</dc:creator>
  <cp:lastModifiedBy>McCarthy, Ian M.</cp:lastModifiedBy>
  <cp:revision>521</cp:revision>
  <cp:lastPrinted>2012-03-27T20:50:30Z</cp:lastPrinted>
  <dcterms:created xsi:type="dcterms:W3CDTF">2012-03-06T21:24:02Z</dcterms:created>
  <dcterms:modified xsi:type="dcterms:W3CDTF">2017-05-09T13:02:51Z</dcterms:modified>
</cp:coreProperties>
</file>