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7" r:id="rId2"/>
    <p:sldId id="260" r:id="rId3"/>
    <p:sldId id="271" r:id="rId4"/>
    <p:sldId id="270" r:id="rId5"/>
    <p:sldId id="262" r:id="rId6"/>
    <p:sldId id="261" r:id="rId7"/>
    <p:sldId id="269" r:id="rId8"/>
    <p:sldId id="272" r:id="rId9"/>
    <p:sldId id="274" r:id="rId10"/>
    <p:sldId id="277" r:id="rId11"/>
    <p:sldId id="273" r:id="rId12"/>
    <p:sldId id="275" r:id="rId13"/>
    <p:sldId id="268" r:id="rId14"/>
  </p:sldIdLst>
  <p:sldSz cx="12192000" cy="6858000"/>
  <p:notesSz cx="6858000" cy="9144000"/>
  <p:embeddedFontLst>
    <p:embeddedFont>
      <p:font typeface="Lora" pitchFamily="2"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8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DC6CA6-AABE-4BF0-AC08-3E1218B712D2}" v="2042" dt="2024-02-14T15:46:27.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98" autoAdjust="0"/>
    <p:restoredTop sz="93462" autoAdjust="0"/>
  </p:normalViewPr>
  <p:slideViewPr>
    <p:cSldViewPr snapToGrid="0">
      <p:cViewPr varScale="1">
        <p:scale>
          <a:sx n="89" d="100"/>
          <a:sy n="89" d="100"/>
        </p:scale>
        <p:origin x="288" y="77"/>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4T15:37:10.7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489 467,'-14'-12,"-1"0,0 1,-1 0,0 1,-31-13,-92-28,109 41,13 6,0 0,0 1,-1 1,-22 0,0-1,37 3,1 0,0 0,0 0,0 0,-1-1,1 1,0-1,0 0,0 1,0-1,0 0,0 0,0 0,0-1,1 1,-1 0,0-1,0 1,1-1,-3-2,4 2,-1 0,0 0,1 0,-1 0,1 0,0 0,0 0,-1 0,1 0,1 0,-1 0,0 0,0 0,1 0,-1 0,1 0,1-3,2-3,0 0,1 0,0 0,0 0,1 1,-1 0,2 0,9-8,15-8,1 2,2 2,-1 1,52-20,-54 24,11-12,-26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465CE-21D8-4048-93E9-1B3CFF199B45}"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90E2F-9E56-4897-B35C-2B9BD8117F94}" type="slidenum">
              <a:rPr lang="en-US" smtClean="0"/>
              <a:t>‹#›</a:t>
            </a:fld>
            <a:endParaRPr lang="en-US"/>
          </a:p>
        </p:txBody>
      </p:sp>
    </p:spTree>
    <p:extLst>
      <p:ext uri="{BB962C8B-B14F-4D97-AF65-F5344CB8AC3E}">
        <p14:creationId xmlns:p14="http://schemas.microsoft.com/office/powerpoint/2010/main" val="7802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con771s24.classes.ianmccarthyecon.com/schedule/2-1.html#ref-finkelstein2016"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econ771s24.classes.ianmccarthyecon.com/schedule/2-1.html#ref-badinski2023"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ber.org/system/files/working_papers/w31749/w31749.pdf"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ideas.repec.org/a/oup/qjecon/v131y2016i4p1681-1726..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43A40"/>
                </a:solidFill>
                <a:effectLst/>
                <a:latin typeface="Lora" pitchFamily="2" charset="0"/>
              </a:rPr>
              <a:t>From class website:</a:t>
            </a:r>
          </a:p>
          <a:p>
            <a:pPr algn="l"/>
            <a:r>
              <a:rPr lang="en-US" b="0" i="0" dirty="0">
                <a:solidFill>
                  <a:srgbClr val="343A40"/>
                </a:solidFill>
                <a:effectLst/>
                <a:latin typeface="Lora" pitchFamily="2" charset="0"/>
              </a:rPr>
              <a:t>While there is substantial research documenting variation in healthcare spending and utilization, there is less consensus on the source of this variation. The first group of papers we’ll discuss today attempt to decompose variation in healthcare spending between demand and supply-side factors. We’ll focus on Finkelstein, Gentzkow, and Williams (</a:t>
            </a:r>
            <a:r>
              <a:rPr lang="en-US" b="0" i="0" u="none" strike="noStrike" dirty="0">
                <a:solidFill>
                  <a:srgbClr val="DA7901"/>
                </a:solidFill>
                <a:effectLst/>
                <a:latin typeface="Lora" pitchFamily="2" charset="0"/>
                <a:hlinkClick r:id="rId3"/>
              </a:rPr>
              <a:t>2016</a:t>
            </a:r>
            <a:r>
              <a:rPr lang="en-US" b="0" i="0" dirty="0">
                <a:solidFill>
                  <a:srgbClr val="343A40"/>
                </a:solidFill>
                <a:effectLst/>
                <a:latin typeface="Lora" pitchFamily="2" charset="0"/>
              </a:rPr>
              <a:t>) and </a:t>
            </a:r>
            <a:r>
              <a:rPr lang="en-US" b="0" i="0" dirty="0" err="1">
                <a:solidFill>
                  <a:srgbClr val="343A40"/>
                </a:solidFill>
                <a:effectLst/>
                <a:latin typeface="Lora" pitchFamily="2" charset="0"/>
              </a:rPr>
              <a:t>Badinski</a:t>
            </a:r>
            <a:r>
              <a:rPr lang="en-US" b="0" i="0" dirty="0">
                <a:solidFill>
                  <a:srgbClr val="343A40"/>
                </a:solidFill>
                <a:effectLst/>
                <a:latin typeface="Lora" pitchFamily="2" charset="0"/>
              </a:rPr>
              <a:t> et al. (</a:t>
            </a:r>
            <a:r>
              <a:rPr lang="en-US" b="0" i="0" u="none" strike="noStrike" dirty="0">
                <a:solidFill>
                  <a:srgbClr val="DA7901"/>
                </a:solidFill>
                <a:effectLst/>
                <a:latin typeface="Lora" pitchFamily="2" charset="0"/>
                <a:hlinkClick r:id="rId4"/>
              </a:rPr>
              <a:t>2023</a:t>
            </a:r>
            <a:r>
              <a:rPr lang="en-US" b="0" i="0" dirty="0">
                <a:solidFill>
                  <a:srgbClr val="343A40"/>
                </a:solidFill>
                <a:effectLst/>
                <a:latin typeface="Lora" pitchFamily="2" charset="0"/>
              </a:rPr>
              <a:t>) specifically. While these are relatively recent papers, the build on a much older literature studying variation in spending.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F0AF16-C83D-4E19-BB65-1F1B2F183FE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289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coefficients of interest θ D r are on the interactions between the relative year indicators and the difference in average log utilization per patient between a physician’s destination and origin; these capture how average annual physician log utilization per patient changes in the years preceding and following a physician’s move across HRRs, as a share of the average observed difference in this outcome between the destination and origin HRRs ∆ D </a:t>
            </a:r>
            <a:r>
              <a:rPr lang="en-US" dirty="0" err="1"/>
              <a:t>d</a:t>
            </a:r>
            <a:r>
              <a:rPr lang="en-US" dirty="0"/>
              <a:t> .</a:t>
            </a:r>
          </a:p>
        </p:txBody>
      </p:sp>
      <p:sp>
        <p:nvSpPr>
          <p:cNvPr id="4" name="Slide Number Placeholder 3"/>
          <p:cNvSpPr>
            <a:spLocks noGrp="1"/>
          </p:cNvSpPr>
          <p:nvPr>
            <p:ph type="sldNum" sz="quarter" idx="5"/>
          </p:nvPr>
        </p:nvSpPr>
        <p:spPr/>
        <p:txBody>
          <a:bodyPr/>
          <a:lstStyle/>
          <a:p>
            <a:fld id="{0E590E2F-9E56-4897-B35C-2B9BD8117F94}" type="slidenum">
              <a:rPr lang="en-US" smtClean="0"/>
              <a:t>10</a:t>
            </a:fld>
            <a:endParaRPr lang="en-US"/>
          </a:p>
        </p:txBody>
      </p:sp>
    </p:spTree>
    <p:extLst>
      <p:ext uri="{BB962C8B-B14F-4D97-AF65-F5344CB8AC3E}">
        <p14:creationId xmlns:p14="http://schemas.microsoft.com/office/powerpoint/2010/main" val="721943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3 shows that eliminating differences across areas in within-specialty practice styles further decreases the above/below median difference by 20 percent of the original difference, to 0.187.</a:t>
            </a:r>
          </a:p>
          <a:p>
            <a:r>
              <a:rPr lang="en-US" dirty="0"/>
              <a:t>Row 4 shows that when we further eliminate differences across areas in the mix of physician specialties, difference decreases  by another 15%</a:t>
            </a:r>
          </a:p>
          <a:p>
            <a:endParaRPr lang="en-US" dirty="0"/>
          </a:p>
          <a:p>
            <a:r>
              <a:rPr lang="en-US" dirty="0"/>
              <a:t>eliminate differences across HRRs in patient demand </a:t>
            </a:r>
          </a:p>
        </p:txBody>
      </p:sp>
      <p:sp>
        <p:nvSpPr>
          <p:cNvPr id="4" name="Slide Number Placeholder 3"/>
          <p:cNvSpPr>
            <a:spLocks noGrp="1"/>
          </p:cNvSpPr>
          <p:nvPr>
            <p:ph type="sldNum" sz="quarter" idx="5"/>
          </p:nvPr>
        </p:nvSpPr>
        <p:spPr/>
        <p:txBody>
          <a:bodyPr/>
          <a:lstStyle/>
          <a:p>
            <a:fld id="{0E590E2F-9E56-4897-B35C-2B9BD8117F94}" type="slidenum">
              <a:rPr lang="en-US" smtClean="0"/>
              <a:t>11</a:t>
            </a:fld>
            <a:endParaRPr lang="en-US"/>
          </a:p>
        </p:txBody>
      </p:sp>
    </p:spTree>
    <p:extLst>
      <p:ext uri="{BB962C8B-B14F-4D97-AF65-F5344CB8AC3E}">
        <p14:creationId xmlns:p14="http://schemas.microsoft.com/office/powerpoint/2010/main" val="98027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pPr marL="0" indent="0">
              <a:buNone/>
            </a:pPr>
            <a:r>
              <a:rPr lang="en-US" dirty="0"/>
              <a:t>1)</a:t>
            </a:r>
          </a:p>
          <a:p>
            <a:pPr marL="0" indent="0">
              <a:buNone/>
            </a:pPr>
            <a:r>
              <a:rPr lang="en-US" dirty="0"/>
              <a:t>Understanding what drives geographic variation in utilization has important implications for policy. If high-utilization areas like McAllen and Miami are different mainly because their doctors’ incentives or beliefs lead them to order excessive treatments with low return, policies that change those incentives or beliefs could result in savings on the order of several percentage points of GDP (Congressional Budget Office 2008; Gawande 2009; Skinner 2011). On the other hand, if patients in high utilization areas are simply sicker or prefer more intensive care, such policies could be ineffective or counterproductive. </a:t>
            </a:r>
          </a:p>
          <a:p>
            <a:pPr marL="0" indent="0">
              <a:buNone/>
            </a:pPr>
            <a:endParaRPr lang="en-US" dirty="0"/>
          </a:p>
          <a:p>
            <a:pPr marL="0" indent="0">
              <a:buNone/>
            </a:pPr>
            <a:r>
              <a:rPr lang="en-US" dirty="0"/>
              <a:t>Adjusting for regional differences in age, sex, and race, health care spending for the average Medicare enrollee in Miami, FL, was $14,423 in 2010, but just $7,819 for the average enrollee in Minneapolis, MN.</a:t>
            </a:r>
          </a:p>
        </p:txBody>
      </p:sp>
      <p:sp>
        <p:nvSpPr>
          <p:cNvPr id="4" name="Slide Number Placeholder 3"/>
          <p:cNvSpPr>
            <a:spLocks noGrp="1"/>
          </p:cNvSpPr>
          <p:nvPr>
            <p:ph type="sldNum" sz="quarter" idx="5"/>
          </p:nvPr>
        </p:nvSpPr>
        <p:spPr/>
        <p:txBody>
          <a:bodyPr/>
          <a:lstStyle/>
          <a:p>
            <a:fld id="{15F0AF16-C83D-4E19-BB65-1F1B2F183FE7}" type="slidenum">
              <a:rPr lang="en-US" smtClean="0"/>
              <a:t>13</a:t>
            </a:fld>
            <a:endParaRPr lang="en-US"/>
          </a:p>
        </p:txBody>
      </p:sp>
    </p:spTree>
    <p:extLst>
      <p:ext uri="{BB962C8B-B14F-4D97-AF65-F5344CB8AC3E}">
        <p14:creationId xmlns:p14="http://schemas.microsoft.com/office/powerpoint/2010/main" val="272381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a:hlinkClick r:id="rId3"/>
              </a:rPr>
              <a:t>Geographic Variation in Healthcare Utilization: The Role of Physicians (nber.org)</a:t>
            </a:r>
            <a:endParaRPr lang="en-US" dirty="0"/>
          </a:p>
          <a:p>
            <a:pPr marL="457200" indent="-457200">
              <a:buFont typeface="+mj-lt"/>
              <a:buAutoNum type="arabicPeriod"/>
            </a:pPr>
            <a:r>
              <a:rPr lang="en-US" dirty="0">
                <a:hlinkClick r:id="rId4"/>
              </a:rPr>
              <a:t>Sources of Geographic Variation in Health Care: Evidence From </a:t>
            </a:r>
            <a:r>
              <a:rPr lang="en-US" dirty="0" err="1">
                <a:hlinkClick r:id="rId4"/>
              </a:rPr>
              <a:t>PatientMigration</a:t>
            </a:r>
            <a:r>
              <a:rPr lang="en-US" dirty="0">
                <a:hlinkClick r:id="rId4"/>
              </a:rPr>
              <a:t> (repec.org)</a:t>
            </a:r>
            <a:endParaRPr lang="en-US" dirty="0"/>
          </a:p>
          <a:p>
            <a:endParaRPr lang="en-US" b="0" dirty="0"/>
          </a:p>
        </p:txBody>
      </p:sp>
      <p:sp>
        <p:nvSpPr>
          <p:cNvPr id="4" name="Slide Number Placeholder 3"/>
          <p:cNvSpPr>
            <a:spLocks noGrp="1"/>
          </p:cNvSpPr>
          <p:nvPr>
            <p:ph type="sldNum" sz="quarter" idx="5"/>
          </p:nvPr>
        </p:nvSpPr>
        <p:spPr/>
        <p:txBody>
          <a:bodyPr/>
          <a:lstStyle/>
          <a:p>
            <a:fld id="{15F0AF16-C83D-4E19-BB65-1F1B2F183FE7}" type="slidenum">
              <a:rPr lang="en-US" smtClean="0"/>
              <a:t>2</a:t>
            </a:fld>
            <a:endParaRPr lang="en-US"/>
          </a:p>
        </p:txBody>
      </p:sp>
    </p:spTree>
    <p:extLst>
      <p:ext uri="{BB962C8B-B14F-4D97-AF65-F5344CB8AC3E}">
        <p14:creationId xmlns:p14="http://schemas.microsoft.com/office/powerpoint/2010/main" val="371453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77C0E-1EFA-2A7D-4E00-E892A0C56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9401F7-95D0-7DAC-1FB5-FF7C12F5E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25EE58-5E46-9186-A1DC-911AB3F2EA9A}"/>
              </a:ext>
            </a:extLst>
          </p:cNvPr>
          <p:cNvSpPr>
            <a:spLocks noGrp="1"/>
          </p:cNvSpPr>
          <p:nvPr>
            <p:ph type="body" idx="1"/>
          </p:nvPr>
        </p:nvSpPr>
        <p:spPr/>
        <p:txBody>
          <a:bodyPr/>
          <a:lstStyle/>
          <a:p>
            <a:r>
              <a:rPr lang="en-US" dirty="0"/>
              <a:t>The results appear inconsistent with patient effects arising primarily from habit formation or persistence of treatments started </a:t>
            </a:r>
            <a:r>
              <a:rPr lang="en-US" dirty="0" err="1"/>
              <a:t>premove</a:t>
            </a:r>
            <a:r>
              <a:rPr lang="en-US" dirty="0"/>
              <a:t>, and instead point toward heterogeneity in health status or preferences that are fixed over the horizon of our data</a:t>
            </a:r>
          </a:p>
          <a:p>
            <a:endParaRPr lang="en-US" b="0" dirty="0"/>
          </a:p>
          <a:p>
            <a:r>
              <a:rPr lang="en-US" dirty="0"/>
              <a:t>patient characteristics (health status or preferences), </a:t>
            </a:r>
            <a:endParaRPr lang="en-US" b="0" dirty="0"/>
          </a:p>
        </p:txBody>
      </p:sp>
      <p:sp>
        <p:nvSpPr>
          <p:cNvPr id="4" name="Slide Number Placeholder 3">
            <a:extLst>
              <a:ext uri="{FF2B5EF4-FFF2-40B4-BE49-F238E27FC236}">
                <a16:creationId xmlns:a16="http://schemas.microsoft.com/office/drawing/2014/main" id="{D124774A-5538-AB71-D668-015294CBEE97}"/>
              </a:ext>
            </a:extLst>
          </p:cNvPr>
          <p:cNvSpPr>
            <a:spLocks noGrp="1"/>
          </p:cNvSpPr>
          <p:nvPr>
            <p:ph type="sldNum" sz="quarter" idx="5"/>
          </p:nvPr>
        </p:nvSpPr>
        <p:spPr/>
        <p:txBody>
          <a:bodyPr/>
          <a:lstStyle/>
          <a:p>
            <a:fld id="{15F0AF16-C83D-4E19-BB65-1F1B2F183FE7}" type="slidenum">
              <a:rPr lang="en-US" smtClean="0"/>
              <a:t>3</a:t>
            </a:fld>
            <a:endParaRPr lang="en-US"/>
          </a:p>
        </p:txBody>
      </p:sp>
    </p:spTree>
    <p:extLst>
      <p:ext uri="{BB962C8B-B14F-4D97-AF65-F5344CB8AC3E}">
        <p14:creationId xmlns:p14="http://schemas.microsoft.com/office/powerpoint/2010/main" val="330362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4E987-4D3F-AC55-E6DC-858862D30E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D0DDD-EDC3-DE1E-4494-6939C31CE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0093D-A618-3D67-FEE9-9645411060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paper, we develop and estimate a model of annual patient health care utilization that separates variation due to physicians, non-physician supply factors, and patient demand. The physician component, which we refer to as physician practice intensity, includes differences in how physicians of a given specialty practice, as well as differences in the mix of physician specialties across areas. The non-physician supply component, which we refer to as practice environment, includes differences in hospital capacity, physical capital, hospital or health care facility ownership, the organization of health care markets, the degree of market competition, and organizational culture and norms (Lee and </a:t>
            </a:r>
            <a:r>
              <a:rPr lang="en-US" dirty="0" err="1"/>
              <a:t>Mongan</a:t>
            </a:r>
            <a:r>
              <a:rPr lang="en-US" dirty="0"/>
              <a:t> 2009). Recent empirical work has shown these practice environment factors to be important in affecting care delivery (e.g. Chan et al. 2022a; Duggan et al. 2022; Bloom et al. 2015; Otero and Munoz 2022; Doyle and </a:t>
            </a:r>
            <a:r>
              <a:rPr lang="en-US" dirty="0" err="1"/>
              <a:t>Staiger</a:t>
            </a:r>
            <a:r>
              <a:rPr lang="en-US" dirty="0"/>
              <a:t> 2022; </a:t>
            </a:r>
            <a:r>
              <a:rPr lang="en-US" dirty="0" err="1"/>
              <a:t>Frakes</a:t>
            </a:r>
            <a:r>
              <a:rPr lang="en-US" dirty="0"/>
              <a:t> et al. forthcoming; Eliason et al. 2020; Ho and Lee 2017, 2019; Craig et al. 2021).</a:t>
            </a:r>
            <a:endParaRPr lang="en-US" b="0" dirty="0"/>
          </a:p>
          <a:p>
            <a:endParaRPr lang="en-US" b="0" dirty="0"/>
          </a:p>
          <a:p>
            <a:endParaRPr lang="en-US" b="0" dirty="0"/>
          </a:p>
          <a:p>
            <a:endParaRPr lang="en-US" b="0" dirty="0"/>
          </a:p>
        </p:txBody>
      </p:sp>
      <p:sp>
        <p:nvSpPr>
          <p:cNvPr id="4" name="Slide Number Placeholder 3">
            <a:extLst>
              <a:ext uri="{FF2B5EF4-FFF2-40B4-BE49-F238E27FC236}">
                <a16:creationId xmlns:a16="http://schemas.microsoft.com/office/drawing/2014/main" id="{4FCFC1CA-16EA-2E75-BCFF-A274F2C0E041}"/>
              </a:ext>
            </a:extLst>
          </p:cNvPr>
          <p:cNvSpPr>
            <a:spLocks noGrp="1"/>
          </p:cNvSpPr>
          <p:nvPr>
            <p:ph type="sldNum" sz="quarter" idx="5"/>
          </p:nvPr>
        </p:nvSpPr>
        <p:spPr/>
        <p:txBody>
          <a:bodyPr/>
          <a:lstStyle/>
          <a:p>
            <a:fld id="{15F0AF16-C83D-4E19-BB65-1F1B2F183FE7}" type="slidenum">
              <a:rPr lang="en-US" smtClean="0"/>
              <a:t>4</a:t>
            </a:fld>
            <a:endParaRPr lang="en-US"/>
          </a:p>
        </p:txBody>
      </p:sp>
    </p:spTree>
    <p:extLst>
      <p:ext uri="{BB962C8B-B14F-4D97-AF65-F5344CB8AC3E}">
        <p14:creationId xmlns:p14="http://schemas.microsoft.com/office/powerpoint/2010/main" val="174478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Assume: </a:t>
            </a:r>
            <a:r>
              <a:rPr lang="en-US" sz="1200" dirty="0"/>
              <a:t>Patients differ in health status, preferences, and geographic area</a:t>
            </a:r>
          </a:p>
          <a:p>
            <a:endParaRPr lang="en-US" dirty="0"/>
          </a:p>
          <a:p>
            <a:r>
              <a:rPr lang="en-US" dirty="0"/>
              <a:t>Each patient living in area j in year t is matched to a representative physician who determines the patient’s care. We assume that a physician chooses </a:t>
            </a:r>
            <a:r>
              <a:rPr lang="en-US" dirty="0" err="1"/>
              <a:t>y_it</a:t>
            </a:r>
            <a:r>
              <a:rPr lang="en-US" dirty="0"/>
              <a:t> to maximize the perceived utility of her patients </a:t>
            </a:r>
            <a:r>
              <a:rPr lang="en-US" dirty="0" err="1"/>
              <a:t>u_j</a:t>
            </a:r>
            <a:r>
              <a:rPr lang="en-US" dirty="0"/>
              <a:t> (y) minus her (net, private) costs of care provision, </a:t>
            </a:r>
            <a:r>
              <a:rPr lang="en-US" dirty="0" err="1"/>
              <a:t>PC_jt</a:t>
            </a:r>
            <a:r>
              <a:rPr lang="en-US" dirty="0"/>
              <a:t>(y). </a:t>
            </a:r>
          </a:p>
          <a:p>
            <a:endParaRPr lang="en-US" dirty="0"/>
          </a:p>
          <a:p>
            <a:r>
              <a:rPr lang="en-US" dirty="0"/>
              <a:t>decompose</a:t>
            </a:r>
          </a:p>
          <a:p>
            <a:r>
              <a:rPr lang="en-US" dirty="0"/>
              <a:t>Then the difference in average log utilization between any two areas j and j 0 is the sum of the differences of the place and patient components:</a:t>
            </a:r>
          </a:p>
          <a:p>
            <a:endParaRPr lang="en-US" dirty="0"/>
          </a:p>
          <a:p>
            <a:r>
              <a:rPr lang="en-US" dirty="0"/>
              <a:t>Event study</a:t>
            </a:r>
          </a:p>
          <a:p>
            <a:r>
              <a:rPr lang="en-US" dirty="0"/>
              <a:t>For a mover </a:t>
            </a:r>
            <a:r>
              <a:rPr lang="en-US" dirty="0" err="1"/>
              <a:t>i</a:t>
            </a:r>
            <a:r>
              <a:rPr lang="en-US" dirty="0"/>
              <a:t> whose origin and destination areas are o </a:t>
            </a:r>
            <a:r>
              <a:rPr lang="en-US" dirty="0" err="1"/>
              <a:t>ið</a:t>
            </a:r>
            <a:r>
              <a:rPr lang="en-US" dirty="0"/>
              <a:t> Þ and d </a:t>
            </a:r>
            <a:r>
              <a:rPr lang="en-US" dirty="0" err="1"/>
              <a:t>ið</a:t>
            </a:r>
            <a:r>
              <a:rPr lang="en-US" dirty="0"/>
              <a:t> Þ, respectively, we denote by </a:t>
            </a:r>
            <a:r>
              <a:rPr lang="en-US" dirty="0" err="1"/>
              <a:t>i</a:t>
            </a:r>
            <a:r>
              <a:rPr lang="en-US" dirty="0"/>
              <a:t> the difference in average log utilization between the mover’s destination and origin</a:t>
            </a:r>
          </a:p>
          <a:p>
            <a:endParaRPr lang="en-US" dirty="0"/>
          </a:p>
          <a:p>
            <a:r>
              <a:rPr lang="en-US" dirty="0"/>
              <a:t>this is a partial equilibrium experiment in that it holds fixed supply-side characteristics such as stocks of physical and human capital</a:t>
            </a:r>
          </a:p>
        </p:txBody>
      </p:sp>
      <p:sp>
        <p:nvSpPr>
          <p:cNvPr id="4" name="Slide Number Placeholder 3"/>
          <p:cNvSpPr>
            <a:spLocks noGrp="1"/>
          </p:cNvSpPr>
          <p:nvPr>
            <p:ph type="sldNum" sz="quarter" idx="5"/>
          </p:nvPr>
        </p:nvSpPr>
        <p:spPr/>
        <p:txBody>
          <a:bodyPr/>
          <a:lstStyle/>
          <a:p>
            <a:fld id="{15F0AF16-C83D-4E19-BB65-1F1B2F183FE7}" type="slidenum">
              <a:rPr lang="en-US" smtClean="0"/>
              <a:t>5</a:t>
            </a:fld>
            <a:endParaRPr lang="en-US"/>
          </a:p>
        </p:txBody>
      </p:sp>
    </p:spTree>
    <p:extLst>
      <p:ext uri="{BB962C8B-B14F-4D97-AF65-F5344CB8AC3E}">
        <p14:creationId xmlns:p14="http://schemas.microsoft.com/office/powerpoint/2010/main" val="4062438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We observe a sharp change in the year of a move, equal to about half of the difference in average log utilization between the origin and destination. There is little systematic trend </a:t>
            </a:r>
            <a:r>
              <a:rPr lang="en-US" dirty="0" err="1"/>
              <a:t>premove</a:t>
            </a:r>
            <a:r>
              <a:rPr lang="en-US" dirty="0"/>
              <a:t>, and no systematic adjustment </a:t>
            </a:r>
            <a:r>
              <a:rPr lang="en-US" dirty="0" err="1"/>
              <a:t>postmove</a:t>
            </a:r>
            <a:r>
              <a:rPr lang="en-US" dirty="0"/>
              <a:t>. The </a:t>
            </a:r>
            <a:r>
              <a:rPr lang="en-US" dirty="0" err="1"/>
              <a:t>onimpact</a:t>
            </a:r>
            <a:r>
              <a:rPr lang="en-US" dirty="0"/>
              <a:t> effect is similar for moves from low-to-high and </a:t>
            </a:r>
            <a:r>
              <a:rPr lang="en-US" dirty="0" err="1"/>
              <a:t>highto</a:t>
            </a:r>
            <a:r>
              <a:rPr lang="en-US" dirty="0"/>
              <a:t>-low utilization regions, and is roughly linear in the absolute value of the origin–destination difference in log utilization.</a:t>
            </a:r>
          </a:p>
          <a:p>
            <a:pPr marL="228600" indent="-228600">
              <a:buAutoNum type="arabicParenR"/>
            </a:pPr>
            <a:r>
              <a:rPr lang="en-US" dirty="0"/>
              <a:t>exploits migration to capture observed and unobserved patient characteristics composing demand-side factors from the explanatory power of patient observables.</a:t>
            </a:r>
          </a:p>
          <a:p>
            <a:pPr marL="228600" indent="-228600">
              <a:buAutoNum type="arabicParenR"/>
            </a:pPr>
            <a:endParaRPr lang="en-US" dirty="0"/>
          </a:p>
          <a:p>
            <a:pPr marL="228600" indent="-228600">
              <a:buAutoNum type="arabicParenR"/>
            </a:pPr>
            <a:endParaRPr lang="en-US" dirty="0"/>
          </a:p>
          <a:p>
            <a:pPr marL="0" indent="0">
              <a:buNone/>
            </a:pPr>
            <a:r>
              <a:rPr lang="en-US" dirty="0"/>
              <a:t>Uses primary data source: 20% random sample of Medicare beneficiaries (‘‘patients’’) from 1998 through 2008</a:t>
            </a:r>
          </a:p>
        </p:txBody>
      </p:sp>
      <p:sp>
        <p:nvSpPr>
          <p:cNvPr id="4" name="Slide Number Placeholder 3"/>
          <p:cNvSpPr>
            <a:spLocks noGrp="1"/>
          </p:cNvSpPr>
          <p:nvPr>
            <p:ph type="sldNum" sz="quarter" idx="5"/>
          </p:nvPr>
        </p:nvSpPr>
        <p:spPr/>
        <p:txBody>
          <a:bodyPr/>
          <a:lstStyle/>
          <a:p>
            <a:fld id="{15F0AF16-C83D-4E19-BB65-1F1B2F183FE7}" type="slidenum">
              <a:rPr lang="en-US" smtClean="0"/>
              <a:t>6</a:t>
            </a:fld>
            <a:endParaRPr lang="en-US"/>
          </a:p>
        </p:txBody>
      </p:sp>
    </p:spTree>
    <p:extLst>
      <p:ext uri="{BB962C8B-B14F-4D97-AF65-F5344CB8AC3E}">
        <p14:creationId xmlns:p14="http://schemas.microsoft.com/office/powerpoint/2010/main" val="311911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movers and non movers look pretty similar</a:t>
            </a:r>
          </a:p>
          <a:p>
            <a:endParaRPr lang="en-US" dirty="0"/>
          </a:p>
          <a:p>
            <a:r>
              <a:rPr lang="en-US" dirty="0"/>
              <a:t>- Figure II shows the share of a mover’s claims located in their destination HRR, among those in either their origin or their destination HRR. moves from low- to high-utilization HRRs are as common as moves from high to low.</a:t>
            </a:r>
          </a:p>
          <a:p>
            <a:endParaRPr lang="en-US" dirty="0"/>
          </a:p>
          <a:p>
            <a:endParaRPr lang="en-US" dirty="0"/>
          </a:p>
          <a:p>
            <a:r>
              <a:rPr lang="en-US" dirty="0"/>
              <a:t>- Fig. VI: Under the assumptions of model, the plot should be flat in the years before and after the move. In practice, the plot shows no post-trend and a small but statistically significant </a:t>
            </a:r>
            <a:r>
              <a:rPr lang="en-US" dirty="0" err="1"/>
              <a:t>pretrend</a:t>
            </a:r>
            <a:r>
              <a:rPr lang="en-US" dirty="0"/>
              <a:t>. This trend could reflect systematic changes in log utilization of movers relative to </a:t>
            </a:r>
            <a:r>
              <a:rPr lang="en-US" dirty="0" err="1"/>
              <a:t>nonmovers</a:t>
            </a:r>
            <a:r>
              <a:rPr lang="en-US" dirty="0"/>
              <a:t>. Because our model restricts both HRR and patient effects to be time constant, it could also pick up HRR-specific trends that are the same for movers and </a:t>
            </a:r>
            <a:r>
              <a:rPr lang="en-US" dirty="0" err="1"/>
              <a:t>nonmovers</a:t>
            </a:r>
            <a:r>
              <a:rPr lang="en-US" dirty="0"/>
              <a:t> but happen to be correlated with movers delta</a:t>
            </a:r>
          </a:p>
        </p:txBody>
      </p:sp>
      <p:sp>
        <p:nvSpPr>
          <p:cNvPr id="4" name="Slide Number Placeholder 3"/>
          <p:cNvSpPr>
            <a:spLocks noGrp="1"/>
          </p:cNvSpPr>
          <p:nvPr>
            <p:ph type="sldNum" sz="quarter" idx="5"/>
          </p:nvPr>
        </p:nvSpPr>
        <p:spPr/>
        <p:txBody>
          <a:bodyPr/>
          <a:lstStyle/>
          <a:p>
            <a:fld id="{0E590E2F-9E56-4897-B35C-2B9BD8117F94}" type="slidenum">
              <a:rPr lang="en-US" smtClean="0"/>
              <a:t>7</a:t>
            </a:fld>
            <a:endParaRPr lang="en-US"/>
          </a:p>
        </p:txBody>
      </p:sp>
    </p:spTree>
    <p:extLst>
      <p:ext uri="{BB962C8B-B14F-4D97-AF65-F5344CB8AC3E}">
        <p14:creationId xmlns:p14="http://schemas.microsoft.com/office/powerpoint/2010/main" val="366877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II</a:t>
            </a:r>
          </a:p>
          <a:p>
            <a:r>
              <a:rPr lang="en-US" dirty="0"/>
              <a:t>Column (1) decomposes the difference between above-median and below-median HRRs. We find that 47% of the difference in average log utilization is due to patients. This estimate is fairly precise; we can reject a role for patients of more than about 52% or less than about 41%.</a:t>
            </a:r>
          </a:p>
          <a:p>
            <a:endParaRPr lang="en-US" dirty="0"/>
          </a:p>
          <a:p>
            <a:endParaRPr lang="en-US" dirty="0"/>
          </a:p>
          <a:p>
            <a:r>
              <a:rPr lang="en-US" dirty="0"/>
              <a:t>Table III</a:t>
            </a:r>
          </a:p>
          <a:p>
            <a:r>
              <a:rPr lang="en-US" dirty="0"/>
              <a:t>Here we ask what share of the cross-HRR variance in log utilization would be eliminated in a counterfactual where average patient characteristics y j were equalized across HRRs.</a:t>
            </a:r>
          </a:p>
          <a:p>
            <a:r>
              <a:rPr lang="en-US" dirty="0"/>
              <a:t>We find that 56% of variance would be eliminated if patient effects were equalized. We find that 72% of variance would be eliminated if place effects were equalized.</a:t>
            </a:r>
          </a:p>
          <a:p>
            <a:endParaRPr lang="en-US" dirty="0"/>
          </a:p>
          <a:p>
            <a:endParaRPr lang="en-US" dirty="0"/>
          </a:p>
          <a:p>
            <a:r>
              <a:rPr lang="en-US" dirty="0"/>
              <a:t>Additional</a:t>
            </a:r>
          </a:p>
          <a:p>
            <a:endParaRPr lang="en-US" dirty="0"/>
          </a:p>
          <a:p>
            <a:r>
              <a:rPr lang="en-US" dirty="0"/>
              <a:t>Correlates of Patient and Place Effects:</a:t>
            </a:r>
          </a:p>
          <a:p>
            <a:r>
              <a:rPr lang="en-US" dirty="0"/>
              <a:t>The results show that HRRs with more hospital beds per capita, a higher share of cowboy cardiologists, and a lower share of nonprofit hospitals are all associated with statistically significantly higher place effects. HRRs with more female patients, less educated patients, and sicker patients by any measure are also associated with higher place effects. The post-Lasso multivariate regressions show that the shares of cowboy cardiologists and the number of nonprofit hospitals remain significant, as does patient health. The evidence is therefore consistent with past literature highlighting physician beliefs (Cutler et al. 2015) and endogenous responses to patient demand (Chandra and </a:t>
            </a:r>
            <a:r>
              <a:rPr lang="en-US" dirty="0" err="1"/>
              <a:t>Staiger</a:t>
            </a:r>
            <a:r>
              <a:rPr lang="en-US" dirty="0"/>
              <a:t> 2007) as key drivers</a:t>
            </a:r>
          </a:p>
        </p:txBody>
      </p:sp>
      <p:sp>
        <p:nvSpPr>
          <p:cNvPr id="4" name="Slide Number Placeholder 3"/>
          <p:cNvSpPr>
            <a:spLocks noGrp="1"/>
          </p:cNvSpPr>
          <p:nvPr>
            <p:ph type="sldNum" sz="quarter" idx="5"/>
          </p:nvPr>
        </p:nvSpPr>
        <p:spPr/>
        <p:txBody>
          <a:bodyPr/>
          <a:lstStyle/>
          <a:p>
            <a:fld id="{0E590E2F-9E56-4897-B35C-2B9BD8117F94}" type="slidenum">
              <a:rPr lang="en-US" smtClean="0"/>
              <a:t>8</a:t>
            </a:fld>
            <a:endParaRPr lang="en-US"/>
          </a:p>
        </p:txBody>
      </p:sp>
    </p:spTree>
    <p:extLst>
      <p:ext uri="{BB962C8B-B14F-4D97-AF65-F5344CB8AC3E}">
        <p14:creationId xmlns:p14="http://schemas.microsoft.com/office/powerpoint/2010/main" val="18662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we develop and estimate a model of annual patient health care utilization that separates variation due to physicians, non-physician supply factors, and patient demand. The physician component, which we refer to as physician practice intensity, includes differences in how physicians of a given specialty practice, as well as differences in the mix of physician specialties across areas. The non-physician supply component, which we refer to as practice environment, includes differences in hospital capacity, physical capital, hospital or health care facility ownership, the organization of health care markets, the degree of market competition, and organizational culture and norms (Lee and </a:t>
            </a:r>
            <a:r>
              <a:rPr lang="en-US" dirty="0" err="1"/>
              <a:t>Mongan</a:t>
            </a:r>
            <a:r>
              <a:rPr lang="en-US" dirty="0"/>
              <a:t> 2009)</a:t>
            </a:r>
          </a:p>
          <a:p>
            <a:endParaRPr lang="en-US" dirty="0"/>
          </a:p>
          <a:p>
            <a:r>
              <a:rPr lang="en-US" dirty="0"/>
              <a:t>Our baseline analysis sample contains 159 million encounters between 3 million patients and 1.7 million physicians.10 We characterize about 650,000 patients as movers and about 75,000 physicians as movers.</a:t>
            </a:r>
          </a:p>
          <a:p>
            <a:endParaRPr lang="en-US" dirty="0"/>
          </a:p>
          <a:p>
            <a:r>
              <a:rPr lang="en-US" dirty="0"/>
              <a:t>We model utilization in two steps. In the first step, patients choose whether to seek care based on their own demand factors (e.g. health and preferences) as well as aspects of the practice environment (e.g. wait times or travel times to nearby hospitals). If a patient does seek care, she matches with a physician in the second step. We refer to a patient-physician match as an encounter. The ensuing utilization in the encounter depends on patient demand, the practice environment, and the physician’s practice intensity, which is measured by a physician’s average effect on healthcare utilization per encounter. We allow for arbitrary matching between patients with different demand and physicians with different practice intensities.</a:t>
            </a:r>
          </a:p>
        </p:txBody>
      </p:sp>
      <p:sp>
        <p:nvSpPr>
          <p:cNvPr id="4" name="Slide Number Placeholder 3"/>
          <p:cNvSpPr>
            <a:spLocks noGrp="1"/>
          </p:cNvSpPr>
          <p:nvPr>
            <p:ph type="sldNum" sz="quarter" idx="5"/>
          </p:nvPr>
        </p:nvSpPr>
        <p:spPr/>
        <p:txBody>
          <a:bodyPr/>
          <a:lstStyle/>
          <a:p>
            <a:fld id="{0E590E2F-9E56-4897-B35C-2B9BD8117F94}" type="slidenum">
              <a:rPr lang="en-US" smtClean="0"/>
              <a:t>9</a:t>
            </a:fld>
            <a:endParaRPr lang="en-US"/>
          </a:p>
        </p:txBody>
      </p:sp>
    </p:spTree>
    <p:extLst>
      <p:ext uri="{BB962C8B-B14F-4D97-AF65-F5344CB8AC3E}">
        <p14:creationId xmlns:p14="http://schemas.microsoft.com/office/powerpoint/2010/main" val="130971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9C56-1F52-7442-9A39-9803868A3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1E7C0A-1329-7436-0208-6BF262627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49B8D-B5CA-3FB6-7AD0-D5DDF5C3A783}"/>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5" name="Footer Placeholder 4">
            <a:extLst>
              <a:ext uri="{FF2B5EF4-FFF2-40B4-BE49-F238E27FC236}">
                <a16:creationId xmlns:a16="http://schemas.microsoft.com/office/drawing/2014/main" id="{EFD7B9AE-4EEA-D3B8-196A-75FF1C785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F8D31-FD15-3BF7-AF17-0416AC339F60}"/>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15552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C457-6774-C629-D47A-5BC6EC3E37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6E2EC1-0589-D4F8-3F6A-38AB5D7DA8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EFB0E-F75C-0716-D824-8AB0131C9991}"/>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5" name="Footer Placeholder 4">
            <a:extLst>
              <a:ext uri="{FF2B5EF4-FFF2-40B4-BE49-F238E27FC236}">
                <a16:creationId xmlns:a16="http://schemas.microsoft.com/office/drawing/2014/main" id="{C5151F32-BF5A-3DD2-9591-37BE16313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2EC9-5833-5BC7-FC0A-C73FE227EF86}"/>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18359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4A2CB-FE03-8D41-C6DD-68F55ACDA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8463F-5D91-879A-F6AA-9F3002FD2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268D2-B2DB-D085-41C6-B33177BC0F6A}"/>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5" name="Footer Placeholder 4">
            <a:extLst>
              <a:ext uri="{FF2B5EF4-FFF2-40B4-BE49-F238E27FC236}">
                <a16:creationId xmlns:a16="http://schemas.microsoft.com/office/drawing/2014/main" id="{A791FD92-3518-7413-54A7-3399ABC66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03222-A44F-F973-72C8-E205B8E9097E}"/>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06887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9BC5-28C3-E825-0B36-DFCF6C575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9F156-285C-7E04-3D02-A42BB1252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5ADB-6B8B-345F-3CD7-93E9FB4C0187}"/>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5" name="Footer Placeholder 4">
            <a:extLst>
              <a:ext uri="{FF2B5EF4-FFF2-40B4-BE49-F238E27FC236}">
                <a16:creationId xmlns:a16="http://schemas.microsoft.com/office/drawing/2014/main" id="{7C7D29D7-AD4A-BCFB-1CB3-0732CCFAC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0D697-511D-7BF1-1CBA-6A6730913F8B}"/>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36365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5504-A65A-56F1-87EC-0112B5F17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0A17D5-220A-5C8F-D110-9E41E0CA0D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39FAB-F562-4D7C-4B27-45C0E15ADCF0}"/>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5" name="Footer Placeholder 4">
            <a:extLst>
              <a:ext uri="{FF2B5EF4-FFF2-40B4-BE49-F238E27FC236}">
                <a16:creationId xmlns:a16="http://schemas.microsoft.com/office/drawing/2014/main" id="{9F5D3070-785A-A635-5E01-A45179319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A3466-2B86-2674-26E0-BAD7797498DF}"/>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68488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C4BD-3A5B-51F6-E7D1-6A06942D4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CC82C-779C-9DA7-A9FA-BBD0506C7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EAC0A-5700-4938-1F17-2E290103C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18D5E-4410-4258-D2B0-8E1D33C5420B}"/>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6" name="Footer Placeholder 5">
            <a:extLst>
              <a:ext uri="{FF2B5EF4-FFF2-40B4-BE49-F238E27FC236}">
                <a16:creationId xmlns:a16="http://schemas.microsoft.com/office/drawing/2014/main" id="{92385623-5FAA-6B18-AAA7-7A16CD535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B0026-52A1-CDE9-8118-75F204495DA3}"/>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64057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03FE-BA49-9352-5ED8-640D94319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7EA26-BAAE-54B8-9805-42070C318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89988-BDCC-6257-ED02-0D85A4EFE2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B243DF-768E-4386-91E9-DFC3BE94F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8BF48-6A3A-3738-38EE-C9260C6A0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883504-5AC5-9366-96EA-64C1CFA4BD9D}"/>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8" name="Footer Placeholder 7">
            <a:extLst>
              <a:ext uri="{FF2B5EF4-FFF2-40B4-BE49-F238E27FC236}">
                <a16:creationId xmlns:a16="http://schemas.microsoft.com/office/drawing/2014/main" id="{89994FF2-D0FE-7D60-6C1B-9215FFBACA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BACE1-1754-87B3-E045-43658BA366C8}"/>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16692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6901-FE72-207A-D527-8ACBB10BF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35DBA-75A7-98B3-6C5C-D3F409D4CA38}"/>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4" name="Footer Placeholder 3">
            <a:extLst>
              <a:ext uri="{FF2B5EF4-FFF2-40B4-BE49-F238E27FC236}">
                <a16:creationId xmlns:a16="http://schemas.microsoft.com/office/drawing/2014/main" id="{E66FB599-C26F-06EA-F274-711B085B4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F20B69-3904-85FD-0A50-5D90B003DD30}"/>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74294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458BF-9376-6572-2F4F-704A618AC63E}"/>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3" name="Footer Placeholder 2">
            <a:extLst>
              <a:ext uri="{FF2B5EF4-FFF2-40B4-BE49-F238E27FC236}">
                <a16:creationId xmlns:a16="http://schemas.microsoft.com/office/drawing/2014/main" id="{DF28C65E-20DD-E72F-933D-29C211991B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314407-844E-58B2-351D-7574546E3711}"/>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80320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FA32-682C-C2A6-9627-FBE5132B4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98DD80-9867-6ECD-D402-F53BCD93A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C4257-CD89-10D2-0FD6-BE927C8D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A85B7-2A69-1096-FFA7-A55D19ABA5E7}"/>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6" name="Footer Placeholder 5">
            <a:extLst>
              <a:ext uri="{FF2B5EF4-FFF2-40B4-BE49-F238E27FC236}">
                <a16:creationId xmlns:a16="http://schemas.microsoft.com/office/drawing/2014/main" id="{A79351F5-5D39-9E3A-3A36-50C976D98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3FD3C-6A23-57C4-4672-37FF3102F550}"/>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41219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BE97-8097-80C8-E43A-30F243034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6AAD2-5060-89FB-E138-F1C7E8080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BE29E7-1C41-295B-7AAC-306B28938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45119-9930-926A-40D3-7F3AB8EBC174}"/>
              </a:ext>
            </a:extLst>
          </p:cNvPr>
          <p:cNvSpPr>
            <a:spLocks noGrp="1"/>
          </p:cNvSpPr>
          <p:nvPr>
            <p:ph type="dt" sz="half" idx="10"/>
          </p:nvPr>
        </p:nvSpPr>
        <p:spPr/>
        <p:txBody>
          <a:bodyPr/>
          <a:lstStyle/>
          <a:p>
            <a:fld id="{EFABB9E9-B445-4489-B403-635E8E7799CD}" type="datetimeFigureOut">
              <a:rPr lang="en-US" smtClean="0"/>
              <a:t>2/14/2024</a:t>
            </a:fld>
            <a:endParaRPr lang="en-US"/>
          </a:p>
        </p:txBody>
      </p:sp>
      <p:sp>
        <p:nvSpPr>
          <p:cNvPr id="6" name="Footer Placeholder 5">
            <a:extLst>
              <a:ext uri="{FF2B5EF4-FFF2-40B4-BE49-F238E27FC236}">
                <a16:creationId xmlns:a16="http://schemas.microsoft.com/office/drawing/2014/main" id="{28B79CDC-1B5F-B3CD-03EF-6ED98F587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F6C23-5F09-1A78-2D16-B6E36BC121AA}"/>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80252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BC4D4-691D-DF2C-DC22-6E0EF7DEF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F3DD25-1D72-FB81-9829-133E9677B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BD25B-5A87-8A80-A102-E8E03DCB1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ABB9E9-B445-4489-B403-635E8E7799CD}" type="datetimeFigureOut">
              <a:rPr lang="en-US" smtClean="0"/>
              <a:t>2/14/2024</a:t>
            </a:fld>
            <a:endParaRPr lang="en-US"/>
          </a:p>
        </p:txBody>
      </p:sp>
      <p:sp>
        <p:nvSpPr>
          <p:cNvPr id="5" name="Footer Placeholder 4">
            <a:extLst>
              <a:ext uri="{FF2B5EF4-FFF2-40B4-BE49-F238E27FC236}">
                <a16:creationId xmlns:a16="http://schemas.microsoft.com/office/drawing/2014/main" id="{0D61834A-4489-E800-F001-F8E66E587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31E792-9472-E834-7442-2569A5648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2F2B20-6558-48A8-BB1D-A392C6BC938C}" type="slidenum">
              <a:rPr lang="en-US" smtClean="0"/>
              <a:t>‹#›</a:t>
            </a:fld>
            <a:endParaRPr lang="en-US"/>
          </a:p>
        </p:txBody>
      </p:sp>
    </p:spTree>
    <p:extLst>
      <p:ext uri="{BB962C8B-B14F-4D97-AF65-F5344CB8AC3E}">
        <p14:creationId xmlns:p14="http://schemas.microsoft.com/office/powerpoint/2010/main" val="193600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29F5934-82FF-A5AE-CFB5-CDFC11FD52BB}"/>
              </a:ext>
            </a:extLst>
          </p:cNvPr>
          <p:cNvSpPr>
            <a:spLocks noGrp="1"/>
          </p:cNvSpPr>
          <p:nvPr>
            <p:ph type="ctrTitle"/>
          </p:nvPr>
        </p:nvSpPr>
        <p:spPr>
          <a:xfrm>
            <a:off x="4162567" y="818984"/>
            <a:ext cx="6714699" cy="3178689"/>
          </a:xfrm>
        </p:spPr>
        <p:txBody>
          <a:bodyPr>
            <a:normAutofit fontScale="90000"/>
          </a:bodyPr>
          <a:lstStyle/>
          <a:p>
            <a:pPr algn="l"/>
            <a:r>
              <a:rPr lang="en-US" sz="3100" b="1" i="0" dirty="0">
                <a:solidFill>
                  <a:srgbClr val="FFFFFF"/>
                </a:solidFill>
                <a:effectLst/>
                <a:latin typeface="Arial" panose="020B0604020202020204" pitchFamily="34" charset="0"/>
              </a:rPr>
              <a:t>Supply-side geographic variation in healthcare spending and utilization</a:t>
            </a:r>
            <a:br>
              <a:rPr lang="en-US" sz="2600" i="0" dirty="0">
                <a:solidFill>
                  <a:srgbClr val="FFFFFF"/>
                </a:solidFill>
                <a:effectLst/>
                <a:latin typeface="Arial" panose="020B0604020202020204" pitchFamily="34" charset="0"/>
              </a:rPr>
            </a:br>
            <a:br>
              <a:rPr lang="en-US" sz="2600" i="0" dirty="0">
                <a:solidFill>
                  <a:srgbClr val="FFFFFF"/>
                </a:solidFill>
                <a:effectLst/>
                <a:latin typeface="Arial" panose="020B0604020202020204" pitchFamily="34" charset="0"/>
              </a:rPr>
            </a:br>
            <a:r>
              <a:rPr lang="en-US" sz="2600" i="0" dirty="0">
                <a:solidFill>
                  <a:srgbClr val="FFFFFF"/>
                </a:solidFill>
                <a:effectLst/>
                <a:latin typeface="Arial" panose="020B0604020202020204" pitchFamily="34" charset="0"/>
              </a:rPr>
              <a:t>1.) Finkelstein, Gentzkow, and Williams, 2016, Sources of Geographic Variation in Health Care: Evidence From Patient Migration</a:t>
            </a:r>
            <a:br>
              <a:rPr lang="en-US" sz="2600" i="0" dirty="0">
                <a:solidFill>
                  <a:srgbClr val="FFFFFF"/>
                </a:solidFill>
                <a:effectLst/>
                <a:latin typeface="Arial" panose="020B0604020202020204" pitchFamily="34" charset="0"/>
              </a:rPr>
            </a:br>
            <a:br>
              <a:rPr lang="en-US" sz="2600" i="0" dirty="0">
                <a:solidFill>
                  <a:srgbClr val="FFFFFF"/>
                </a:solidFill>
                <a:effectLst/>
                <a:latin typeface="Arial" panose="020B0604020202020204" pitchFamily="34" charset="0"/>
              </a:rPr>
            </a:br>
            <a:r>
              <a:rPr lang="en-US" sz="2600" i="0" dirty="0">
                <a:solidFill>
                  <a:srgbClr val="FFFFFF"/>
                </a:solidFill>
                <a:effectLst/>
                <a:latin typeface="Arial" panose="020B0604020202020204" pitchFamily="34" charset="0"/>
              </a:rPr>
              <a:t>2.) </a:t>
            </a:r>
            <a:r>
              <a:rPr lang="en-US" sz="2600" i="0" dirty="0" err="1">
                <a:solidFill>
                  <a:srgbClr val="FFFFFF"/>
                </a:solidFill>
                <a:effectLst/>
                <a:latin typeface="Arial" panose="020B0604020202020204" pitchFamily="34" charset="0"/>
              </a:rPr>
              <a:t>Badinski</a:t>
            </a:r>
            <a:r>
              <a:rPr lang="en-US" sz="2600" i="0" dirty="0">
                <a:solidFill>
                  <a:srgbClr val="FFFFFF"/>
                </a:solidFill>
                <a:effectLst/>
                <a:latin typeface="Arial" panose="020B0604020202020204" pitchFamily="34" charset="0"/>
              </a:rPr>
              <a:t>, Finkelstein, Gentzkow, and Hull, 2023, Geographic Variation in Healthcare Utilization: the Role of Physicians</a:t>
            </a:r>
            <a:endParaRPr lang="en-US" sz="2600" dirty="0">
              <a:solidFill>
                <a:srgbClr val="FFFFFF"/>
              </a:solidFill>
            </a:endParaRP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Subtitle 4">
            <a:extLst>
              <a:ext uri="{FF2B5EF4-FFF2-40B4-BE49-F238E27FC236}">
                <a16:creationId xmlns:a16="http://schemas.microsoft.com/office/drawing/2014/main" id="{E69B5B22-6E39-C987-5154-341C7FA37773}"/>
              </a:ext>
            </a:extLst>
          </p:cNvPr>
          <p:cNvSpPr>
            <a:spLocks noGrp="1"/>
          </p:cNvSpPr>
          <p:nvPr>
            <p:ph type="subTitle" idx="1"/>
          </p:nvPr>
        </p:nvSpPr>
        <p:spPr>
          <a:xfrm>
            <a:off x="4285397" y="4960961"/>
            <a:ext cx="7055893" cy="1078054"/>
          </a:xfrm>
        </p:spPr>
        <p:txBody>
          <a:bodyPr>
            <a:normAutofit/>
          </a:bodyPr>
          <a:lstStyle/>
          <a:p>
            <a:pPr algn="l"/>
            <a:r>
              <a:rPr lang="en-US" dirty="0">
                <a:solidFill>
                  <a:srgbClr val="FFFFFF"/>
                </a:solidFill>
              </a:rPr>
              <a:t>Liz Staton</a:t>
            </a:r>
          </a:p>
          <a:p>
            <a:pPr algn="l"/>
            <a:r>
              <a:rPr lang="en-US" dirty="0">
                <a:solidFill>
                  <a:srgbClr val="FFFFFF"/>
                </a:solidFill>
              </a:rPr>
              <a:t>Health Economics II</a:t>
            </a:r>
          </a:p>
        </p:txBody>
      </p:sp>
    </p:spTree>
    <p:extLst>
      <p:ext uri="{BB962C8B-B14F-4D97-AF65-F5344CB8AC3E}">
        <p14:creationId xmlns:p14="http://schemas.microsoft.com/office/powerpoint/2010/main" val="256720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82936-7C07-D7D6-15CE-1D7F32C4CCC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ABFFF8-8984-1C4C-F376-CFD2A60497D0}"/>
              </a:ext>
            </a:extLst>
          </p:cNvPr>
          <p:cNvSpPr/>
          <p:nvPr/>
        </p:nvSpPr>
        <p:spPr>
          <a:xfrm>
            <a:off x="171450" y="513556"/>
            <a:ext cx="1333500" cy="1028700"/>
          </a:xfrm>
          <a:prstGeom prst="rect">
            <a:avLst/>
          </a:prstGeom>
          <a:solidFill>
            <a:schemeClr val="accent5"/>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2. </a:t>
            </a:r>
          </a:p>
          <a:p>
            <a:pPr algn="r"/>
            <a:r>
              <a:rPr lang="en-US" b="1" dirty="0" err="1"/>
              <a:t>Badinski</a:t>
            </a:r>
            <a:r>
              <a:rPr lang="en-US" b="1" dirty="0"/>
              <a:t> et al., 2023</a:t>
            </a:r>
          </a:p>
        </p:txBody>
      </p:sp>
      <p:pic>
        <p:nvPicPr>
          <p:cNvPr id="7" name="Picture 6">
            <a:extLst>
              <a:ext uri="{FF2B5EF4-FFF2-40B4-BE49-F238E27FC236}">
                <a16:creationId xmlns:a16="http://schemas.microsoft.com/office/drawing/2014/main" id="{0A298DCA-6F8F-D042-AF06-75E4E86D2C89}"/>
              </a:ext>
            </a:extLst>
          </p:cNvPr>
          <p:cNvPicPr>
            <a:picLocks noChangeAspect="1"/>
          </p:cNvPicPr>
          <p:nvPr/>
        </p:nvPicPr>
        <p:blipFill>
          <a:blip r:embed="rId3"/>
          <a:stretch>
            <a:fillRect/>
          </a:stretch>
        </p:blipFill>
        <p:spPr>
          <a:xfrm>
            <a:off x="4461207" y="144495"/>
            <a:ext cx="6995766" cy="6569009"/>
          </a:xfrm>
          <a:prstGeom prst="rect">
            <a:avLst/>
          </a:prstGeom>
        </p:spPr>
      </p:pic>
      <p:sp>
        <p:nvSpPr>
          <p:cNvPr id="2" name="Title 1">
            <a:extLst>
              <a:ext uri="{FF2B5EF4-FFF2-40B4-BE49-F238E27FC236}">
                <a16:creationId xmlns:a16="http://schemas.microsoft.com/office/drawing/2014/main" id="{3458EBD4-CB20-9D93-6FAA-BF6DBF5A7E5B}"/>
              </a:ext>
            </a:extLst>
          </p:cNvPr>
          <p:cNvSpPr>
            <a:spLocks noGrp="1"/>
          </p:cNvSpPr>
          <p:nvPr>
            <p:ph type="title"/>
          </p:nvPr>
        </p:nvSpPr>
        <p:spPr>
          <a:xfrm>
            <a:off x="171450" y="1736725"/>
            <a:ext cx="3768090" cy="1325563"/>
          </a:xfrm>
        </p:spPr>
        <p:txBody>
          <a:bodyPr/>
          <a:lstStyle/>
          <a:p>
            <a:r>
              <a:rPr lang="en-US" dirty="0"/>
              <a:t>Event studies</a:t>
            </a:r>
          </a:p>
        </p:txBody>
      </p:sp>
      <p:sp>
        <p:nvSpPr>
          <p:cNvPr id="3" name="TextBox 2">
            <a:extLst>
              <a:ext uri="{FF2B5EF4-FFF2-40B4-BE49-F238E27FC236}">
                <a16:creationId xmlns:a16="http://schemas.microsoft.com/office/drawing/2014/main" id="{C003CAA0-FC74-7E0C-0C22-75769E5F4AA2}"/>
              </a:ext>
            </a:extLst>
          </p:cNvPr>
          <p:cNvSpPr txBox="1"/>
          <p:nvPr/>
        </p:nvSpPr>
        <p:spPr>
          <a:xfrm>
            <a:off x="261257" y="3181739"/>
            <a:ext cx="3442996" cy="646331"/>
          </a:xfrm>
          <a:prstGeom prst="rect">
            <a:avLst/>
          </a:prstGeom>
          <a:noFill/>
        </p:spPr>
        <p:txBody>
          <a:bodyPr wrap="square" rtlCol="0">
            <a:spAutoFit/>
          </a:bodyPr>
          <a:lstStyle/>
          <a:p>
            <a:r>
              <a:rPr lang="en-US" dirty="0"/>
              <a:t>Illustrative example figures from physician mover analysis:</a:t>
            </a:r>
          </a:p>
        </p:txBody>
      </p:sp>
      <p:pic>
        <p:nvPicPr>
          <p:cNvPr id="6" name="Picture 5">
            <a:extLst>
              <a:ext uri="{FF2B5EF4-FFF2-40B4-BE49-F238E27FC236}">
                <a16:creationId xmlns:a16="http://schemas.microsoft.com/office/drawing/2014/main" id="{7E6C9187-CAC7-947A-2E7F-69451206AC75}"/>
              </a:ext>
            </a:extLst>
          </p:cNvPr>
          <p:cNvPicPr>
            <a:picLocks noChangeAspect="1"/>
          </p:cNvPicPr>
          <p:nvPr/>
        </p:nvPicPr>
        <p:blipFill>
          <a:blip r:embed="rId4"/>
          <a:stretch>
            <a:fillRect/>
          </a:stretch>
        </p:blipFill>
        <p:spPr>
          <a:xfrm>
            <a:off x="152789" y="3947521"/>
            <a:ext cx="4445794" cy="465859"/>
          </a:xfrm>
          <a:prstGeom prst="rect">
            <a:avLst/>
          </a:prstGeom>
        </p:spPr>
      </p:pic>
      <p:sp>
        <p:nvSpPr>
          <p:cNvPr id="8" name="TextBox 7">
            <a:extLst>
              <a:ext uri="{FF2B5EF4-FFF2-40B4-BE49-F238E27FC236}">
                <a16:creationId xmlns:a16="http://schemas.microsoft.com/office/drawing/2014/main" id="{87647401-7565-9018-AFBC-F92FFCC1C3DC}"/>
              </a:ext>
            </a:extLst>
          </p:cNvPr>
          <p:cNvSpPr txBox="1"/>
          <p:nvPr/>
        </p:nvSpPr>
        <p:spPr>
          <a:xfrm>
            <a:off x="1723800" y="4870580"/>
            <a:ext cx="1250302" cy="769441"/>
          </a:xfrm>
          <a:prstGeom prst="rect">
            <a:avLst/>
          </a:prstGeom>
          <a:solidFill>
            <a:schemeClr val="accent2">
              <a:lumMod val="20000"/>
              <a:lumOff val="80000"/>
            </a:schemeClr>
          </a:solidFill>
        </p:spPr>
        <p:txBody>
          <a:bodyPr wrap="square" rtlCol="0">
            <a:spAutoFit/>
          </a:bodyPr>
          <a:lstStyle/>
          <a:p>
            <a:r>
              <a:rPr lang="en-US" sz="1100" i="1" dirty="0"/>
              <a:t>Difference in LHS term between destination and origin HRR</a:t>
            </a:r>
          </a:p>
        </p:txBody>
      </p:sp>
      <p:cxnSp>
        <p:nvCxnSpPr>
          <p:cNvPr id="10" name="Straight Arrow Connector 9">
            <a:extLst>
              <a:ext uri="{FF2B5EF4-FFF2-40B4-BE49-F238E27FC236}">
                <a16:creationId xmlns:a16="http://schemas.microsoft.com/office/drawing/2014/main" id="{F062A2D1-440D-236D-36D5-032C9C1E6CF5}"/>
              </a:ext>
            </a:extLst>
          </p:cNvPr>
          <p:cNvCxnSpPr>
            <a:stCxn id="8" idx="0"/>
          </p:cNvCxnSpPr>
          <p:nvPr/>
        </p:nvCxnSpPr>
        <p:spPr>
          <a:xfrm flipH="1" flipV="1">
            <a:off x="2274855" y="4413380"/>
            <a:ext cx="74096"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54547A0-FD6E-2BD7-E144-E10780B8F7AB}"/>
              </a:ext>
            </a:extLst>
          </p:cNvPr>
          <p:cNvSpPr txBox="1"/>
          <p:nvPr/>
        </p:nvSpPr>
        <p:spPr>
          <a:xfrm>
            <a:off x="44451" y="4861966"/>
            <a:ext cx="840930" cy="430887"/>
          </a:xfrm>
          <a:prstGeom prst="rect">
            <a:avLst/>
          </a:prstGeom>
          <a:solidFill>
            <a:schemeClr val="accent2">
              <a:lumMod val="20000"/>
              <a:lumOff val="80000"/>
            </a:schemeClr>
          </a:solidFill>
        </p:spPr>
        <p:txBody>
          <a:bodyPr wrap="square" rtlCol="0">
            <a:spAutoFit/>
          </a:bodyPr>
          <a:lstStyle/>
          <a:p>
            <a:r>
              <a:rPr lang="en-US" sz="1100" i="1" dirty="0"/>
              <a:t>Doctor, d </a:t>
            </a:r>
          </a:p>
          <a:p>
            <a:r>
              <a:rPr lang="en-US" sz="1100" i="1" dirty="0"/>
              <a:t>FE</a:t>
            </a:r>
          </a:p>
        </p:txBody>
      </p:sp>
      <p:cxnSp>
        <p:nvCxnSpPr>
          <p:cNvPr id="12" name="Straight Arrow Connector 11">
            <a:extLst>
              <a:ext uri="{FF2B5EF4-FFF2-40B4-BE49-F238E27FC236}">
                <a16:creationId xmlns:a16="http://schemas.microsoft.com/office/drawing/2014/main" id="{4E70DFC9-093D-589D-C7A0-01A2342C0995}"/>
              </a:ext>
            </a:extLst>
          </p:cNvPr>
          <p:cNvCxnSpPr>
            <a:cxnSpLocks/>
            <a:stCxn id="11" idx="0"/>
          </p:cNvCxnSpPr>
          <p:nvPr/>
        </p:nvCxnSpPr>
        <p:spPr>
          <a:xfrm flipV="1">
            <a:off x="464916" y="4396107"/>
            <a:ext cx="739952" cy="4658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96227FF2-96BC-BDD9-9FC7-F8F8B506FF9A}"/>
              </a:ext>
            </a:extLst>
          </p:cNvPr>
          <p:cNvSpPr txBox="1"/>
          <p:nvPr/>
        </p:nvSpPr>
        <p:spPr>
          <a:xfrm>
            <a:off x="996681" y="4973625"/>
            <a:ext cx="615819" cy="261610"/>
          </a:xfrm>
          <a:prstGeom prst="rect">
            <a:avLst/>
          </a:prstGeom>
          <a:solidFill>
            <a:schemeClr val="accent2">
              <a:lumMod val="20000"/>
              <a:lumOff val="80000"/>
            </a:schemeClr>
          </a:solidFill>
        </p:spPr>
        <p:txBody>
          <a:bodyPr wrap="square" rtlCol="0">
            <a:spAutoFit/>
          </a:bodyPr>
          <a:lstStyle/>
          <a:p>
            <a:r>
              <a:rPr lang="en-US" sz="1100" i="1" dirty="0"/>
              <a:t>Year t</a:t>
            </a:r>
          </a:p>
        </p:txBody>
      </p:sp>
      <p:cxnSp>
        <p:nvCxnSpPr>
          <p:cNvPr id="19" name="Straight Arrow Connector 18">
            <a:extLst>
              <a:ext uri="{FF2B5EF4-FFF2-40B4-BE49-F238E27FC236}">
                <a16:creationId xmlns:a16="http://schemas.microsoft.com/office/drawing/2014/main" id="{D90BAF47-7E6D-5B1B-FD80-1CBFC31F28E4}"/>
              </a:ext>
            </a:extLst>
          </p:cNvPr>
          <p:cNvCxnSpPr>
            <a:cxnSpLocks/>
            <a:stCxn id="18" idx="0"/>
          </p:cNvCxnSpPr>
          <p:nvPr/>
        </p:nvCxnSpPr>
        <p:spPr>
          <a:xfrm flipV="1">
            <a:off x="1304591" y="4422914"/>
            <a:ext cx="173797" cy="5507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52C91CB-B1F5-1F07-BFED-4C53951A5CF0}"/>
              </a:ext>
            </a:extLst>
          </p:cNvPr>
          <p:cNvSpPr txBox="1"/>
          <p:nvPr/>
        </p:nvSpPr>
        <p:spPr>
          <a:xfrm>
            <a:off x="3085401" y="4983717"/>
            <a:ext cx="981139" cy="600164"/>
          </a:xfrm>
          <a:prstGeom prst="rect">
            <a:avLst/>
          </a:prstGeom>
          <a:solidFill>
            <a:schemeClr val="accent2">
              <a:lumMod val="20000"/>
              <a:lumOff val="80000"/>
            </a:schemeClr>
          </a:solidFill>
        </p:spPr>
        <p:txBody>
          <a:bodyPr wrap="square" rtlCol="0">
            <a:spAutoFit/>
          </a:bodyPr>
          <a:lstStyle/>
          <a:p>
            <a:r>
              <a:rPr lang="en-US" sz="1100" i="1" dirty="0"/>
              <a:t>Time-varying physician observables</a:t>
            </a:r>
          </a:p>
        </p:txBody>
      </p:sp>
      <p:cxnSp>
        <p:nvCxnSpPr>
          <p:cNvPr id="22" name="Straight Arrow Connector 21">
            <a:extLst>
              <a:ext uri="{FF2B5EF4-FFF2-40B4-BE49-F238E27FC236}">
                <a16:creationId xmlns:a16="http://schemas.microsoft.com/office/drawing/2014/main" id="{FFC43E9F-C0F4-DA5A-9255-A0123ED5C8F1}"/>
              </a:ext>
            </a:extLst>
          </p:cNvPr>
          <p:cNvCxnSpPr>
            <a:cxnSpLocks/>
            <a:stCxn id="21" idx="0"/>
          </p:cNvCxnSpPr>
          <p:nvPr/>
        </p:nvCxnSpPr>
        <p:spPr>
          <a:xfrm flipH="1" flipV="1">
            <a:off x="2668438" y="4422914"/>
            <a:ext cx="907533" cy="5608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27" name="Ink 26">
                <a:extLst>
                  <a:ext uri="{FF2B5EF4-FFF2-40B4-BE49-F238E27FC236}">
                    <a16:creationId xmlns:a16="http://schemas.microsoft.com/office/drawing/2014/main" id="{6AC5E4C4-2E20-0DE3-465B-853CECFE2306}"/>
                  </a:ext>
                </a:extLst>
              </p14:cNvPr>
              <p14:cNvContentPartPr/>
              <p14:nvPr/>
            </p14:nvContentPartPr>
            <p14:xfrm>
              <a:off x="1802300" y="4170438"/>
              <a:ext cx="176040" cy="168480"/>
            </p14:xfrm>
          </p:contentPart>
        </mc:Choice>
        <mc:Fallback>
          <p:pic>
            <p:nvPicPr>
              <p:cNvPr id="27" name="Ink 26">
                <a:extLst>
                  <a:ext uri="{FF2B5EF4-FFF2-40B4-BE49-F238E27FC236}">
                    <a16:creationId xmlns:a16="http://schemas.microsoft.com/office/drawing/2014/main" id="{6AC5E4C4-2E20-0DE3-465B-853CECFE2306}"/>
                  </a:ext>
                </a:extLst>
              </p:cNvPr>
              <p:cNvPicPr/>
              <p:nvPr/>
            </p:nvPicPr>
            <p:blipFill>
              <a:blip r:embed="rId6"/>
              <a:stretch>
                <a:fillRect/>
              </a:stretch>
            </p:blipFill>
            <p:spPr>
              <a:xfrm>
                <a:off x="1748300" y="4062438"/>
                <a:ext cx="283680" cy="384120"/>
              </a:xfrm>
              <a:prstGeom prst="rect">
                <a:avLst/>
              </a:prstGeom>
            </p:spPr>
          </p:pic>
        </mc:Fallback>
      </mc:AlternateContent>
      <p:sp>
        <p:nvSpPr>
          <p:cNvPr id="28" name="Rectangle 27">
            <a:extLst>
              <a:ext uri="{FF2B5EF4-FFF2-40B4-BE49-F238E27FC236}">
                <a16:creationId xmlns:a16="http://schemas.microsoft.com/office/drawing/2014/main" id="{BEE34877-5420-12B4-ED86-F728140E5710}"/>
              </a:ext>
            </a:extLst>
          </p:cNvPr>
          <p:cNvSpPr/>
          <p:nvPr/>
        </p:nvSpPr>
        <p:spPr>
          <a:xfrm>
            <a:off x="3872204" y="4068147"/>
            <a:ext cx="726379" cy="3547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2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49E-354C-CACC-E61A-A93D750A630B}"/>
              </a:ext>
            </a:extLst>
          </p:cNvPr>
          <p:cNvSpPr>
            <a:spLocks noGrp="1"/>
          </p:cNvSpPr>
          <p:nvPr>
            <p:ph type="title"/>
          </p:nvPr>
        </p:nvSpPr>
        <p:spPr>
          <a:xfrm>
            <a:off x="2621280" y="365125"/>
            <a:ext cx="8732520" cy="1325563"/>
          </a:xfrm>
        </p:spPr>
        <p:txBody>
          <a:bodyPr/>
          <a:lstStyle/>
          <a:p>
            <a:r>
              <a:rPr lang="en-US" dirty="0"/>
              <a:t>Components of geographic variation</a:t>
            </a:r>
          </a:p>
        </p:txBody>
      </p:sp>
      <p:sp>
        <p:nvSpPr>
          <p:cNvPr id="4" name="Rectangle 3">
            <a:extLst>
              <a:ext uri="{FF2B5EF4-FFF2-40B4-BE49-F238E27FC236}">
                <a16:creationId xmlns:a16="http://schemas.microsoft.com/office/drawing/2014/main" id="{20A5F05F-84E1-B050-1489-5CE6CC66BF62}"/>
              </a:ext>
            </a:extLst>
          </p:cNvPr>
          <p:cNvSpPr/>
          <p:nvPr/>
        </p:nvSpPr>
        <p:spPr>
          <a:xfrm>
            <a:off x="171450" y="513556"/>
            <a:ext cx="1333500" cy="1028700"/>
          </a:xfrm>
          <a:prstGeom prst="rect">
            <a:avLst/>
          </a:prstGeom>
          <a:solidFill>
            <a:schemeClr val="accent5"/>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2. </a:t>
            </a:r>
          </a:p>
          <a:p>
            <a:pPr algn="r"/>
            <a:r>
              <a:rPr lang="en-US" b="1" dirty="0" err="1"/>
              <a:t>Badinski</a:t>
            </a:r>
            <a:r>
              <a:rPr lang="en-US" b="1" dirty="0"/>
              <a:t> et al., 2023</a:t>
            </a:r>
          </a:p>
        </p:txBody>
      </p:sp>
      <p:pic>
        <p:nvPicPr>
          <p:cNvPr id="8" name="Picture 7">
            <a:extLst>
              <a:ext uri="{FF2B5EF4-FFF2-40B4-BE49-F238E27FC236}">
                <a16:creationId xmlns:a16="http://schemas.microsoft.com/office/drawing/2014/main" id="{091399CB-0150-3EC4-5A5C-56A3B502B57B}"/>
              </a:ext>
            </a:extLst>
          </p:cNvPr>
          <p:cNvPicPr>
            <a:picLocks noChangeAspect="1"/>
          </p:cNvPicPr>
          <p:nvPr/>
        </p:nvPicPr>
        <p:blipFill>
          <a:blip r:embed="rId3"/>
          <a:stretch>
            <a:fillRect/>
          </a:stretch>
        </p:blipFill>
        <p:spPr>
          <a:xfrm>
            <a:off x="2457017" y="1912902"/>
            <a:ext cx="8896783" cy="4492502"/>
          </a:xfrm>
          <a:prstGeom prst="rect">
            <a:avLst/>
          </a:prstGeom>
        </p:spPr>
      </p:pic>
      <p:sp>
        <p:nvSpPr>
          <p:cNvPr id="3" name="TextBox 2">
            <a:extLst>
              <a:ext uri="{FF2B5EF4-FFF2-40B4-BE49-F238E27FC236}">
                <a16:creationId xmlns:a16="http://schemas.microsoft.com/office/drawing/2014/main" id="{FBA0A1A9-6423-6A8D-EA0B-14C382812588}"/>
              </a:ext>
            </a:extLst>
          </p:cNvPr>
          <p:cNvSpPr txBox="1"/>
          <p:nvPr/>
        </p:nvSpPr>
        <p:spPr>
          <a:xfrm>
            <a:off x="171450" y="3537019"/>
            <a:ext cx="1709704" cy="769441"/>
          </a:xfrm>
          <a:prstGeom prst="rect">
            <a:avLst/>
          </a:prstGeom>
          <a:solidFill>
            <a:schemeClr val="accent2">
              <a:lumMod val="20000"/>
              <a:lumOff val="80000"/>
            </a:schemeClr>
          </a:solidFill>
        </p:spPr>
        <p:txBody>
          <a:bodyPr wrap="square" rtlCol="0">
            <a:spAutoFit/>
          </a:bodyPr>
          <a:lstStyle/>
          <a:p>
            <a:r>
              <a:rPr lang="en-US" sz="1100" dirty="0"/>
              <a:t>set the average physician component per HRR = within-specialty average physician component</a:t>
            </a:r>
            <a:endParaRPr lang="en-US" sz="1100" i="1" dirty="0"/>
          </a:p>
        </p:txBody>
      </p:sp>
      <p:sp>
        <p:nvSpPr>
          <p:cNvPr id="6" name="TextBox 5">
            <a:extLst>
              <a:ext uri="{FF2B5EF4-FFF2-40B4-BE49-F238E27FC236}">
                <a16:creationId xmlns:a16="http://schemas.microsoft.com/office/drawing/2014/main" id="{FFCC2381-DFF7-C223-752A-9420E7A9AFB5}"/>
              </a:ext>
            </a:extLst>
          </p:cNvPr>
          <p:cNvSpPr txBox="1"/>
          <p:nvPr/>
        </p:nvSpPr>
        <p:spPr>
          <a:xfrm>
            <a:off x="171450" y="4465081"/>
            <a:ext cx="1709704" cy="600164"/>
          </a:xfrm>
          <a:prstGeom prst="rect">
            <a:avLst/>
          </a:prstGeom>
          <a:solidFill>
            <a:schemeClr val="accent2">
              <a:lumMod val="20000"/>
              <a:lumOff val="80000"/>
            </a:schemeClr>
          </a:solidFill>
        </p:spPr>
        <p:txBody>
          <a:bodyPr wrap="square" rtlCol="0">
            <a:spAutoFit/>
          </a:bodyPr>
          <a:lstStyle/>
          <a:p>
            <a:r>
              <a:rPr lang="en-US" sz="1100" dirty="0"/>
              <a:t>equalize the across-specialty physician component across HRRs</a:t>
            </a:r>
            <a:endParaRPr lang="en-US" sz="1100" i="1" dirty="0"/>
          </a:p>
        </p:txBody>
      </p:sp>
      <p:cxnSp>
        <p:nvCxnSpPr>
          <p:cNvPr id="7" name="Straight Arrow Connector 6">
            <a:extLst>
              <a:ext uri="{FF2B5EF4-FFF2-40B4-BE49-F238E27FC236}">
                <a16:creationId xmlns:a16="http://schemas.microsoft.com/office/drawing/2014/main" id="{D1314F91-CB14-28CE-2716-C107718360BA}"/>
              </a:ext>
            </a:extLst>
          </p:cNvPr>
          <p:cNvCxnSpPr>
            <a:cxnSpLocks/>
            <a:stCxn id="3" idx="3"/>
          </p:cNvCxnSpPr>
          <p:nvPr/>
        </p:nvCxnSpPr>
        <p:spPr>
          <a:xfrm>
            <a:off x="1881154" y="3921740"/>
            <a:ext cx="666103" cy="472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BFF0C7F-DFEF-018B-20AD-EB4EF50E4F34}"/>
              </a:ext>
            </a:extLst>
          </p:cNvPr>
          <p:cNvCxnSpPr>
            <a:cxnSpLocks/>
            <a:stCxn id="6" idx="3"/>
          </p:cNvCxnSpPr>
          <p:nvPr/>
        </p:nvCxnSpPr>
        <p:spPr>
          <a:xfrm flipV="1">
            <a:off x="1881154" y="4572000"/>
            <a:ext cx="666103" cy="193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9BCB545-ED38-B3CA-B2FF-CF4D24EA502F}"/>
              </a:ext>
            </a:extLst>
          </p:cNvPr>
          <p:cNvSpPr txBox="1"/>
          <p:nvPr/>
        </p:nvSpPr>
        <p:spPr>
          <a:xfrm>
            <a:off x="171450" y="2608958"/>
            <a:ext cx="1709704" cy="769441"/>
          </a:xfrm>
          <a:prstGeom prst="rect">
            <a:avLst/>
          </a:prstGeom>
          <a:solidFill>
            <a:schemeClr val="accent6">
              <a:lumMod val="20000"/>
              <a:lumOff val="80000"/>
            </a:schemeClr>
          </a:solidFill>
        </p:spPr>
        <p:txBody>
          <a:bodyPr wrap="square" rtlCol="0">
            <a:spAutoFit/>
          </a:bodyPr>
          <a:lstStyle/>
          <a:p>
            <a:pPr algn="ctr"/>
            <a:r>
              <a:rPr lang="en-US" sz="1100" u="sng" dirty="0"/>
              <a:t>Eliminate differences across HRRs in patient demand in two steps per category:</a:t>
            </a:r>
            <a:endParaRPr lang="en-US" sz="1100" i="1" u="sng" dirty="0"/>
          </a:p>
        </p:txBody>
      </p:sp>
    </p:spTree>
    <p:extLst>
      <p:ext uri="{BB962C8B-B14F-4D97-AF65-F5344CB8AC3E}">
        <p14:creationId xmlns:p14="http://schemas.microsoft.com/office/powerpoint/2010/main" val="261971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F4A9C-3F0F-0DBC-153C-B45ED1095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6DB99-3DDC-FD86-1E8B-09E3A211B71F}"/>
              </a:ext>
            </a:extLst>
          </p:cNvPr>
          <p:cNvSpPr>
            <a:spLocks noGrp="1"/>
          </p:cNvSpPr>
          <p:nvPr>
            <p:ph type="title"/>
          </p:nvPr>
        </p:nvSpPr>
        <p:spPr>
          <a:xfrm>
            <a:off x="2621280" y="365125"/>
            <a:ext cx="8732520" cy="1325563"/>
          </a:xfrm>
        </p:spPr>
        <p:txBody>
          <a:bodyPr/>
          <a:lstStyle/>
          <a:p>
            <a:r>
              <a:rPr lang="en-US" dirty="0"/>
              <a:t>Geographic variation (2)</a:t>
            </a:r>
          </a:p>
        </p:txBody>
      </p:sp>
      <p:sp>
        <p:nvSpPr>
          <p:cNvPr id="4" name="Rectangle 3">
            <a:extLst>
              <a:ext uri="{FF2B5EF4-FFF2-40B4-BE49-F238E27FC236}">
                <a16:creationId xmlns:a16="http://schemas.microsoft.com/office/drawing/2014/main" id="{3B892DEA-B6BA-E14F-DD47-89AA4A12C07E}"/>
              </a:ext>
            </a:extLst>
          </p:cNvPr>
          <p:cNvSpPr/>
          <p:nvPr/>
        </p:nvSpPr>
        <p:spPr>
          <a:xfrm>
            <a:off x="171450" y="513556"/>
            <a:ext cx="1333500" cy="1028700"/>
          </a:xfrm>
          <a:prstGeom prst="rect">
            <a:avLst/>
          </a:prstGeom>
          <a:solidFill>
            <a:schemeClr val="accent5"/>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2. </a:t>
            </a:r>
          </a:p>
          <a:p>
            <a:pPr algn="r"/>
            <a:r>
              <a:rPr lang="en-US" b="1" dirty="0" err="1"/>
              <a:t>Badinski</a:t>
            </a:r>
            <a:r>
              <a:rPr lang="en-US" b="1" dirty="0"/>
              <a:t> et al., 2023</a:t>
            </a:r>
          </a:p>
        </p:txBody>
      </p:sp>
      <p:pic>
        <p:nvPicPr>
          <p:cNvPr id="10" name="Picture 9">
            <a:extLst>
              <a:ext uri="{FF2B5EF4-FFF2-40B4-BE49-F238E27FC236}">
                <a16:creationId xmlns:a16="http://schemas.microsoft.com/office/drawing/2014/main" id="{C017CDB4-2459-97B8-6F55-3F81E8D60936}"/>
              </a:ext>
            </a:extLst>
          </p:cNvPr>
          <p:cNvPicPr>
            <a:picLocks noChangeAspect="1"/>
          </p:cNvPicPr>
          <p:nvPr/>
        </p:nvPicPr>
        <p:blipFill>
          <a:blip r:embed="rId2"/>
          <a:stretch>
            <a:fillRect/>
          </a:stretch>
        </p:blipFill>
        <p:spPr>
          <a:xfrm>
            <a:off x="368451" y="1768066"/>
            <a:ext cx="7872142" cy="4724809"/>
          </a:xfrm>
          <a:prstGeom prst="rect">
            <a:avLst/>
          </a:prstGeom>
        </p:spPr>
      </p:pic>
      <p:sp>
        <p:nvSpPr>
          <p:cNvPr id="3" name="TextBox 2">
            <a:extLst>
              <a:ext uri="{FF2B5EF4-FFF2-40B4-BE49-F238E27FC236}">
                <a16:creationId xmlns:a16="http://schemas.microsoft.com/office/drawing/2014/main" id="{8211F5AB-B78B-7DB4-DCFD-489D26F644F9}"/>
              </a:ext>
            </a:extLst>
          </p:cNvPr>
          <p:cNvSpPr txBox="1"/>
          <p:nvPr/>
        </p:nvSpPr>
        <p:spPr>
          <a:xfrm>
            <a:off x="8769219" y="2104826"/>
            <a:ext cx="3054329" cy="175432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Consistent with event studies</a:t>
            </a:r>
          </a:p>
          <a:p>
            <a:pPr marL="285750" indent="-285750">
              <a:spcAft>
                <a:spcPts val="1200"/>
              </a:spcAft>
              <a:buFont typeface="Arial" panose="020B0604020202020204" pitchFamily="34" charset="0"/>
              <a:buChar char="•"/>
            </a:pPr>
            <a:r>
              <a:rPr lang="en-US" sz="1400" dirty="0"/>
              <a:t>Relative roles of different factors driving geographic variation in utilization are quite different for cardiologists compared to PCPs or the full sample of all physicians</a:t>
            </a:r>
          </a:p>
        </p:txBody>
      </p:sp>
    </p:spTree>
    <p:extLst>
      <p:ext uri="{BB962C8B-B14F-4D97-AF65-F5344CB8AC3E}">
        <p14:creationId xmlns:p14="http://schemas.microsoft.com/office/powerpoint/2010/main" val="17257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94F070-A9CD-7EFA-7FB1-5BD74F13DF7C}"/>
              </a:ext>
            </a:extLst>
          </p:cNvPr>
          <p:cNvSpPr>
            <a:spLocks noGrp="1"/>
          </p:cNvSpPr>
          <p:nvPr>
            <p:ph type="title"/>
          </p:nvPr>
        </p:nvSpPr>
        <p:spPr/>
        <p:txBody>
          <a:bodyPr/>
          <a:lstStyle/>
          <a:p>
            <a:r>
              <a:rPr lang="en-US"/>
              <a:t>Discussion questions</a:t>
            </a:r>
            <a:endParaRPr lang="en-US" dirty="0"/>
          </a:p>
        </p:txBody>
      </p:sp>
      <p:sp>
        <p:nvSpPr>
          <p:cNvPr id="8" name="Content Placeholder 7">
            <a:extLst>
              <a:ext uri="{FF2B5EF4-FFF2-40B4-BE49-F238E27FC236}">
                <a16:creationId xmlns:a16="http://schemas.microsoft.com/office/drawing/2014/main" id="{FDB2C514-2C96-BD69-54A0-B9828169D52E}"/>
              </a:ext>
            </a:extLst>
          </p:cNvPr>
          <p:cNvSpPr>
            <a:spLocks noGrp="1"/>
          </p:cNvSpPr>
          <p:nvPr>
            <p:ph idx="1"/>
          </p:nvPr>
        </p:nvSpPr>
        <p:spPr>
          <a:xfrm>
            <a:off x="1143000" y="1959433"/>
            <a:ext cx="10210800" cy="4217530"/>
          </a:xfrm>
        </p:spPr>
        <p:txBody>
          <a:bodyPr>
            <a:normAutofit fontScale="92500" lnSpcReduction="10000"/>
          </a:bodyPr>
          <a:lstStyle/>
          <a:p>
            <a:pPr marL="0" indent="0">
              <a:buNone/>
            </a:pPr>
            <a:r>
              <a:rPr lang="en-US" sz="1800" dirty="0"/>
              <a:t>Why is variation in utilization important for researchers and/or policymakers? What about a decomposition of factors contributing to variation? </a:t>
            </a:r>
          </a:p>
          <a:p>
            <a:pPr marL="0" indent="0">
              <a:buNone/>
            </a:pPr>
            <a:r>
              <a:rPr lang="en-US" sz="1800" dirty="0"/>
              <a:t>	</a:t>
            </a:r>
            <a:r>
              <a:rPr lang="en-US" sz="1800" i="1" dirty="0"/>
              <a:t>e.g.: </a:t>
            </a:r>
            <a:r>
              <a:rPr lang="en-US" sz="1800" dirty="0"/>
              <a:t>Physician practice intensity drives supply side variation in health care utilization. What can be said about the policy implications of this?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Methodology discussion questions:</a:t>
            </a:r>
          </a:p>
          <a:p>
            <a:pPr lvl="1"/>
            <a:r>
              <a:rPr lang="en-US" sz="1800" dirty="0"/>
              <a:t>Finkelstein et al. note the R</a:t>
            </a:r>
            <a:r>
              <a:rPr lang="en-US" sz="1800" baseline="30000" dirty="0"/>
              <a:t>2</a:t>
            </a:r>
            <a:r>
              <a:rPr lang="en-US" sz="1800" dirty="0"/>
              <a:t> of their estimation model. I’ve heard many people say we don’t (or shouldn’t) care about  R</a:t>
            </a:r>
            <a:r>
              <a:rPr lang="en-US" sz="1800" baseline="30000" dirty="0"/>
              <a:t>2</a:t>
            </a:r>
            <a:r>
              <a:rPr lang="en-US" sz="1800" dirty="0"/>
              <a:t>, but it is more context dependent. Why is it relevant to mention in the context of the decomposition analysis?</a:t>
            </a:r>
          </a:p>
          <a:p>
            <a:pPr lvl="1"/>
            <a:r>
              <a:rPr lang="en-US" sz="1800" dirty="0"/>
              <a:t>Considering developments of </a:t>
            </a:r>
            <a:r>
              <a:rPr lang="en-US" sz="1800" dirty="0" err="1"/>
              <a:t>Mullahy</a:t>
            </a:r>
            <a:r>
              <a:rPr lang="en-US" sz="1800" dirty="0"/>
              <a:t> &amp; Norton* and others, what do you think about the use of log transformed outcome?</a:t>
            </a:r>
          </a:p>
          <a:p>
            <a:pPr marL="0" indent="0">
              <a:buNone/>
            </a:pPr>
            <a:endParaRPr lang="en-US" sz="1800" dirty="0"/>
          </a:p>
        </p:txBody>
      </p:sp>
      <p:sp>
        <p:nvSpPr>
          <p:cNvPr id="9" name="Oval 8">
            <a:extLst>
              <a:ext uri="{FF2B5EF4-FFF2-40B4-BE49-F238E27FC236}">
                <a16:creationId xmlns:a16="http://schemas.microsoft.com/office/drawing/2014/main" id="{04A4499D-D6C4-7513-7D7F-9A9A4E12D334}"/>
              </a:ext>
            </a:extLst>
          </p:cNvPr>
          <p:cNvSpPr/>
          <p:nvPr/>
        </p:nvSpPr>
        <p:spPr>
          <a:xfrm>
            <a:off x="310662" y="1959433"/>
            <a:ext cx="679938" cy="6770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F91CBACC-6B4D-7C98-7268-A070514F1058}"/>
              </a:ext>
            </a:extLst>
          </p:cNvPr>
          <p:cNvSpPr/>
          <p:nvPr/>
        </p:nvSpPr>
        <p:spPr>
          <a:xfrm>
            <a:off x="310662" y="4518498"/>
            <a:ext cx="679938" cy="6770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 name="TextBox 1">
            <a:extLst>
              <a:ext uri="{FF2B5EF4-FFF2-40B4-BE49-F238E27FC236}">
                <a16:creationId xmlns:a16="http://schemas.microsoft.com/office/drawing/2014/main" id="{12F03FC8-0485-510F-8CAB-E69BA16ED9E7}"/>
              </a:ext>
            </a:extLst>
          </p:cNvPr>
          <p:cNvSpPr txBox="1"/>
          <p:nvPr/>
        </p:nvSpPr>
        <p:spPr>
          <a:xfrm>
            <a:off x="411480" y="6262042"/>
            <a:ext cx="6640830" cy="461665"/>
          </a:xfrm>
          <a:prstGeom prst="rect">
            <a:avLst/>
          </a:prstGeom>
          <a:noFill/>
        </p:spPr>
        <p:txBody>
          <a:bodyPr wrap="square" rtlCol="0">
            <a:spAutoFit/>
          </a:bodyPr>
          <a:lstStyle/>
          <a:p>
            <a:r>
              <a:rPr lang="en-US" sz="1200" i="1" dirty="0"/>
              <a:t>* e.g., “Why Transform Y? A Critical Assessment of Dependent-Variable Transformations in Regression Models for Skewed and Sometimes-Zero Outcomes”</a:t>
            </a:r>
          </a:p>
        </p:txBody>
      </p:sp>
    </p:spTree>
    <p:extLst>
      <p:ext uri="{BB962C8B-B14F-4D97-AF65-F5344CB8AC3E}">
        <p14:creationId xmlns:p14="http://schemas.microsoft.com/office/powerpoint/2010/main" val="418950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3D9-B786-EFB1-8E98-4F6459D2D45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94A7B78-F9CB-5892-6BDF-5C9BAEF8C9DD}"/>
              </a:ext>
            </a:extLst>
          </p:cNvPr>
          <p:cNvSpPr>
            <a:spLocks noGrp="1"/>
          </p:cNvSpPr>
          <p:nvPr>
            <p:ph idx="1"/>
          </p:nvPr>
        </p:nvSpPr>
        <p:spPr>
          <a:xfrm>
            <a:off x="838200" y="1690688"/>
            <a:ext cx="10515600" cy="4802187"/>
          </a:xfrm>
        </p:spPr>
        <p:txBody>
          <a:bodyPr>
            <a:normAutofit/>
          </a:bodyPr>
          <a:lstStyle/>
          <a:p>
            <a:pPr marL="0" indent="0">
              <a:spcAft>
                <a:spcPts val="1200"/>
              </a:spcAft>
              <a:buNone/>
            </a:pPr>
            <a:r>
              <a:rPr lang="en-US" sz="1800" b="1" i="1" dirty="0"/>
              <a:t>Overarching research question</a:t>
            </a:r>
          </a:p>
          <a:p>
            <a:pPr lvl="1">
              <a:spcAft>
                <a:spcPts val="1200"/>
              </a:spcAft>
            </a:pPr>
            <a:r>
              <a:rPr lang="en-US" sz="1800" i="1" dirty="0"/>
              <a:t>What are the drivers of geographic variation in US health care utilization? </a:t>
            </a:r>
          </a:p>
          <a:p>
            <a:pPr lvl="1">
              <a:spcAft>
                <a:spcPts val="1200"/>
              </a:spcAft>
            </a:pPr>
            <a:endParaRPr lang="en-US" sz="1800" i="1" dirty="0"/>
          </a:p>
          <a:p>
            <a:pPr marL="457200" lvl="1" indent="0">
              <a:spcAft>
                <a:spcPts val="1200"/>
              </a:spcAft>
              <a:buNone/>
            </a:pPr>
            <a:endParaRPr lang="en-US" sz="1800" i="1" dirty="0"/>
          </a:p>
          <a:p>
            <a:pPr marL="0" indent="0">
              <a:spcAft>
                <a:spcPts val="1200"/>
              </a:spcAft>
              <a:buNone/>
            </a:pPr>
            <a:r>
              <a:rPr lang="en-US" sz="1800" b="1" i="1" dirty="0"/>
              <a:t>Empirical strategy</a:t>
            </a:r>
          </a:p>
          <a:p>
            <a:pPr lvl="1">
              <a:spcAft>
                <a:spcPts val="1200"/>
              </a:spcAft>
            </a:pPr>
            <a:r>
              <a:rPr lang="en-US" sz="1800" i="1" dirty="0"/>
              <a:t>Both papers use migration of Medicare beneficiaries to separate demand and supply-side factors (</a:t>
            </a:r>
            <a:r>
              <a:rPr lang="en-US" sz="1800" i="1" dirty="0" err="1"/>
              <a:t>Badinski</a:t>
            </a:r>
            <a:r>
              <a:rPr lang="en-US" sz="1800" i="1" dirty="0"/>
              <a:t> et al., 2023 adds physician migration)</a:t>
            </a:r>
          </a:p>
          <a:p>
            <a:pPr lvl="1">
              <a:spcAft>
                <a:spcPts val="1200"/>
              </a:spcAft>
            </a:pPr>
            <a:endParaRPr lang="en-US" sz="1800" b="1" i="1" dirty="0"/>
          </a:p>
          <a:p>
            <a:pPr marL="0" indent="0">
              <a:spcAft>
                <a:spcPts val="1200"/>
              </a:spcAft>
              <a:buNone/>
            </a:pPr>
            <a:endParaRPr lang="en-US" sz="1800" b="1" i="1" dirty="0"/>
          </a:p>
        </p:txBody>
      </p:sp>
    </p:spTree>
    <p:extLst>
      <p:ext uri="{BB962C8B-B14F-4D97-AF65-F5344CB8AC3E}">
        <p14:creationId xmlns:p14="http://schemas.microsoft.com/office/powerpoint/2010/main" val="403498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249A0-FC48-F998-D7E7-754CAE3ED3D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11835B3-8FB6-AC26-ED42-226E84AB665F}"/>
              </a:ext>
            </a:extLst>
          </p:cNvPr>
          <p:cNvSpPr/>
          <p:nvPr/>
        </p:nvSpPr>
        <p:spPr>
          <a:xfrm>
            <a:off x="171450" y="513556"/>
            <a:ext cx="1333500" cy="1028700"/>
          </a:xfrm>
          <a:prstGeom prst="rect">
            <a:avLst/>
          </a:pr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1. Finkelstein et al., 2016</a:t>
            </a:r>
          </a:p>
        </p:txBody>
      </p:sp>
      <p:sp>
        <p:nvSpPr>
          <p:cNvPr id="8" name="Title 1">
            <a:extLst>
              <a:ext uri="{FF2B5EF4-FFF2-40B4-BE49-F238E27FC236}">
                <a16:creationId xmlns:a16="http://schemas.microsoft.com/office/drawing/2014/main" id="{41CE88D8-258F-1282-91CB-E6F3696F5562}"/>
              </a:ext>
            </a:extLst>
          </p:cNvPr>
          <p:cNvSpPr>
            <a:spLocks noGrp="1"/>
          </p:cNvSpPr>
          <p:nvPr>
            <p:ph type="title"/>
          </p:nvPr>
        </p:nvSpPr>
        <p:spPr>
          <a:xfrm>
            <a:off x="1689100" y="365125"/>
            <a:ext cx="9664700" cy="1325563"/>
          </a:xfrm>
        </p:spPr>
        <p:txBody>
          <a:bodyPr/>
          <a:lstStyle/>
          <a:p>
            <a:r>
              <a:rPr lang="en-US" dirty="0"/>
              <a:t>Key findings</a:t>
            </a:r>
          </a:p>
        </p:txBody>
      </p:sp>
      <p:sp>
        <p:nvSpPr>
          <p:cNvPr id="9" name="Content Placeholder 2">
            <a:extLst>
              <a:ext uri="{FF2B5EF4-FFF2-40B4-BE49-F238E27FC236}">
                <a16:creationId xmlns:a16="http://schemas.microsoft.com/office/drawing/2014/main" id="{34A37734-B866-03EC-AE5A-67ED86DEADF6}"/>
              </a:ext>
            </a:extLst>
          </p:cNvPr>
          <p:cNvSpPr>
            <a:spLocks noGrp="1"/>
          </p:cNvSpPr>
          <p:nvPr>
            <p:ph idx="1"/>
          </p:nvPr>
        </p:nvSpPr>
        <p:spPr>
          <a:xfrm>
            <a:off x="838200" y="2184400"/>
            <a:ext cx="10515600" cy="4308475"/>
          </a:xfrm>
        </p:spPr>
        <p:txBody>
          <a:bodyPr>
            <a:normAutofit/>
          </a:bodyPr>
          <a:lstStyle/>
          <a:p>
            <a:pPr>
              <a:spcAft>
                <a:spcPts val="1200"/>
              </a:spcAft>
            </a:pPr>
            <a:r>
              <a:rPr lang="en-US" sz="1800" dirty="0"/>
              <a:t>There are sharp changes in utilization during the year of a move (larger for more discretionary utilization)</a:t>
            </a:r>
          </a:p>
          <a:p>
            <a:pPr>
              <a:spcAft>
                <a:spcPts val="1200"/>
              </a:spcAft>
            </a:pPr>
            <a:r>
              <a:rPr lang="en-US" sz="1800" dirty="0"/>
              <a:t>47% of the difference in log utilization between above- and below-median areas is due to patient characteristics, and the remainder is due to place-specific factors</a:t>
            </a:r>
          </a:p>
          <a:p>
            <a:pPr lvl="1">
              <a:spcAft>
                <a:spcPts val="1200"/>
              </a:spcAft>
            </a:pPr>
            <a:r>
              <a:rPr lang="en-US" sz="1800" dirty="0"/>
              <a:t>Patient component of utilization is higher where patients are sicker and have higher SES</a:t>
            </a:r>
          </a:p>
          <a:p>
            <a:pPr lvl="1">
              <a:spcAft>
                <a:spcPts val="1200"/>
              </a:spcAft>
            </a:pPr>
            <a:r>
              <a:rPr lang="en-US" sz="1800" dirty="0"/>
              <a:t>Place component of utilization is particularly high in areas with 1) larger share of for-profit hospitals, 2) larger share of doctors who report a preference for aggressive care, and 3) sicker patients</a:t>
            </a:r>
          </a:p>
        </p:txBody>
      </p:sp>
    </p:spTree>
    <p:extLst>
      <p:ext uri="{BB962C8B-B14F-4D97-AF65-F5344CB8AC3E}">
        <p14:creationId xmlns:p14="http://schemas.microsoft.com/office/powerpoint/2010/main" val="203916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08E80-0DDE-EDA0-8225-EF37FA401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111B8-5AF8-069D-16E8-930F40502EC5}"/>
              </a:ext>
            </a:extLst>
          </p:cNvPr>
          <p:cNvSpPr>
            <a:spLocks noGrp="1"/>
          </p:cNvSpPr>
          <p:nvPr>
            <p:ph type="title"/>
          </p:nvPr>
        </p:nvSpPr>
        <p:spPr>
          <a:xfrm>
            <a:off x="1689100" y="365125"/>
            <a:ext cx="9664700" cy="1325563"/>
          </a:xfrm>
        </p:spPr>
        <p:txBody>
          <a:bodyPr/>
          <a:lstStyle/>
          <a:p>
            <a:r>
              <a:rPr lang="en-US" dirty="0"/>
              <a:t>Key findings</a:t>
            </a:r>
          </a:p>
        </p:txBody>
      </p:sp>
      <p:sp>
        <p:nvSpPr>
          <p:cNvPr id="3" name="Content Placeholder 2">
            <a:extLst>
              <a:ext uri="{FF2B5EF4-FFF2-40B4-BE49-F238E27FC236}">
                <a16:creationId xmlns:a16="http://schemas.microsoft.com/office/drawing/2014/main" id="{97B69363-4CF4-4077-5792-C3C62B46202E}"/>
              </a:ext>
            </a:extLst>
          </p:cNvPr>
          <p:cNvSpPr>
            <a:spLocks noGrp="1"/>
          </p:cNvSpPr>
          <p:nvPr>
            <p:ph idx="1"/>
          </p:nvPr>
        </p:nvSpPr>
        <p:spPr>
          <a:xfrm>
            <a:off x="838200" y="2184400"/>
            <a:ext cx="10515600" cy="4308475"/>
          </a:xfrm>
        </p:spPr>
        <p:txBody>
          <a:bodyPr>
            <a:normAutofit/>
          </a:bodyPr>
          <a:lstStyle/>
          <a:p>
            <a:pPr>
              <a:spcAft>
                <a:spcPts val="1200"/>
              </a:spcAft>
            </a:pPr>
            <a:r>
              <a:rPr lang="en-US" sz="1800" dirty="0"/>
              <a:t>Physician practice intensity varies substantially across hospital referral regions (HRRs) &amp; is the major supply-side factor driving differences in utilization</a:t>
            </a:r>
          </a:p>
          <a:p>
            <a:pPr>
              <a:spcAft>
                <a:spcPts val="1200"/>
              </a:spcAft>
            </a:pPr>
            <a:r>
              <a:rPr lang="en-US" sz="1800" dirty="0"/>
              <a:t>Overall role of sorting (systematic differences in the matching of patients to physicians with different practice intensities) is small (~6%)</a:t>
            </a:r>
          </a:p>
          <a:p>
            <a:pPr>
              <a:spcAft>
                <a:spcPts val="1200"/>
              </a:spcAft>
            </a:pPr>
            <a:r>
              <a:rPr lang="en-US" sz="1800" dirty="0"/>
              <a:t>Role of practice environment in patient demand comes from factors that determine the number of physician encounters, rather than the amount of utilization per encounter</a:t>
            </a:r>
            <a:endParaRPr lang="en-US" sz="1800" b="1" i="1" dirty="0"/>
          </a:p>
        </p:txBody>
      </p:sp>
      <p:sp>
        <p:nvSpPr>
          <p:cNvPr id="4" name="Rectangle 3">
            <a:extLst>
              <a:ext uri="{FF2B5EF4-FFF2-40B4-BE49-F238E27FC236}">
                <a16:creationId xmlns:a16="http://schemas.microsoft.com/office/drawing/2014/main" id="{C29E284A-7B6B-C7BB-B615-B233C275015D}"/>
              </a:ext>
            </a:extLst>
          </p:cNvPr>
          <p:cNvSpPr/>
          <p:nvPr/>
        </p:nvSpPr>
        <p:spPr>
          <a:xfrm>
            <a:off x="171450" y="513556"/>
            <a:ext cx="1333500" cy="1028700"/>
          </a:xfrm>
          <a:prstGeom prst="rect">
            <a:avLst/>
          </a:prstGeom>
          <a:solidFill>
            <a:schemeClr val="accent5"/>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2. </a:t>
            </a:r>
          </a:p>
          <a:p>
            <a:pPr algn="r"/>
            <a:r>
              <a:rPr lang="en-US" b="1" dirty="0" err="1"/>
              <a:t>Badinski</a:t>
            </a:r>
            <a:r>
              <a:rPr lang="en-US" b="1" dirty="0"/>
              <a:t> et al., 2023</a:t>
            </a:r>
          </a:p>
        </p:txBody>
      </p:sp>
    </p:spTree>
    <p:extLst>
      <p:ext uri="{BB962C8B-B14F-4D97-AF65-F5344CB8AC3E}">
        <p14:creationId xmlns:p14="http://schemas.microsoft.com/office/powerpoint/2010/main" val="255818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A952-3E71-1F41-00A0-03901F4C8227}"/>
              </a:ext>
            </a:extLst>
          </p:cNvPr>
          <p:cNvSpPr>
            <a:spLocks noGrp="1"/>
          </p:cNvSpPr>
          <p:nvPr>
            <p:ph type="title"/>
          </p:nvPr>
        </p:nvSpPr>
        <p:spPr>
          <a:xfrm>
            <a:off x="3385820" y="365125"/>
            <a:ext cx="5420360" cy="1325563"/>
          </a:xfrm>
        </p:spPr>
        <p:txBody>
          <a:bodyPr/>
          <a:lstStyle/>
          <a:p>
            <a:r>
              <a:rPr lang="en-US" dirty="0"/>
              <a:t>Theoretical Framework</a:t>
            </a:r>
          </a:p>
        </p:txBody>
      </p:sp>
      <p:sp>
        <p:nvSpPr>
          <p:cNvPr id="7" name="Content Placeholder 6">
            <a:extLst>
              <a:ext uri="{FF2B5EF4-FFF2-40B4-BE49-F238E27FC236}">
                <a16:creationId xmlns:a16="http://schemas.microsoft.com/office/drawing/2014/main" id="{C67E945D-E3CA-63E1-F870-7C28F75ACB86}"/>
              </a:ext>
            </a:extLst>
          </p:cNvPr>
          <p:cNvSpPr>
            <a:spLocks noGrp="1"/>
          </p:cNvSpPr>
          <p:nvPr>
            <p:ph idx="1"/>
          </p:nvPr>
        </p:nvSpPr>
        <p:spPr/>
        <p:txBody>
          <a:bodyPr>
            <a:normAutofit/>
          </a:bodyPr>
          <a:lstStyle/>
          <a:p>
            <a:r>
              <a:rPr lang="en-US" sz="1800" dirty="0"/>
              <a:t>Physician chooses the level of care, y, to maximize the perceived utility of her patients’ utility minus their (net, private) costs of care provision</a:t>
            </a:r>
          </a:p>
          <a:p>
            <a:endParaRPr lang="en-US" sz="1800" dirty="0"/>
          </a:p>
          <a:p>
            <a:endParaRPr lang="en-US" sz="1800" dirty="0"/>
          </a:p>
          <a:p>
            <a:pPr marL="0" indent="0">
              <a:buNone/>
            </a:pPr>
            <a:endParaRPr lang="en-US" sz="1800" dirty="0"/>
          </a:p>
          <a:p>
            <a:pPr marL="0" indent="0">
              <a:buNone/>
            </a:pPr>
            <a:endParaRPr lang="en-US" sz="1800" dirty="0"/>
          </a:p>
          <a:p>
            <a:r>
              <a:rPr lang="en-US" sz="1800" dirty="0"/>
              <a:t>Decompose variation into supply side and demand side factors</a:t>
            </a:r>
          </a:p>
          <a:p>
            <a:endParaRPr lang="en-US" sz="1800" dirty="0"/>
          </a:p>
          <a:p>
            <a:endParaRPr lang="en-US" sz="1800" dirty="0"/>
          </a:p>
          <a:p>
            <a:endParaRPr lang="en-US" sz="1800" dirty="0"/>
          </a:p>
          <a:p>
            <a:r>
              <a:rPr lang="en-US" sz="1800" dirty="0"/>
              <a:t>Event study specification</a:t>
            </a:r>
          </a:p>
          <a:p>
            <a:pPr marL="0" indent="0">
              <a:buNone/>
            </a:pPr>
            <a:endParaRPr lang="en-US" sz="1800" dirty="0"/>
          </a:p>
        </p:txBody>
      </p:sp>
      <p:sp>
        <p:nvSpPr>
          <p:cNvPr id="3" name="Rectangle 2">
            <a:extLst>
              <a:ext uri="{FF2B5EF4-FFF2-40B4-BE49-F238E27FC236}">
                <a16:creationId xmlns:a16="http://schemas.microsoft.com/office/drawing/2014/main" id="{E1279C9F-30C7-48DD-68AC-B76EF22DAFB0}"/>
              </a:ext>
            </a:extLst>
          </p:cNvPr>
          <p:cNvSpPr/>
          <p:nvPr/>
        </p:nvSpPr>
        <p:spPr>
          <a:xfrm>
            <a:off x="171450" y="513556"/>
            <a:ext cx="1333500" cy="1028700"/>
          </a:xfrm>
          <a:prstGeom prst="rect">
            <a:avLst/>
          </a:pr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1. Finkelstein et al., 2016</a:t>
            </a:r>
          </a:p>
        </p:txBody>
      </p:sp>
      <p:pic>
        <p:nvPicPr>
          <p:cNvPr id="5" name="Picture 4">
            <a:extLst>
              <a:ext uri="{FF2B5EF4-FFF2-40B4-BE49-F238E27FC236}">
                <a16:creationId xmlns:a16="http://schemas.microsoft.com/office/drawing/2014/main" id="{B85AAD8E-D619-6A62-8C81-3C141DDE8AC0}"/>
              </a:ext>
            </a:extLst>
          </p:cNvPr>
          <p:cNvPicPr>
            <a:picLocks noChangeAspect="1"/>
          </p:cNvPicPr>
          <p:nvPr/>
        </p:nvPicPr>
        <p:blipFill>
          <a:blip r:embed="rId3"/>
          <a:stretch>
            <a:fillRect/>
          </a:stretch>
        </p:blipFill>
        <p:spPr>
          <a:xfrm>
            <a:off x="1682621" y="2585468"/>
            <a:ext cx="4518917" cy="1097783"/>
          </a:xfrm>
          <a:prstGeom prst="rect">
            <a:avLst/>
          </a:prstGeom>
          <a:ln>
            <a:solidFill>
              <a:schemeClr val="accent3"/>
            </a:solidFill>
          </a:ln>
        </p:spPr>
      </p:pic>
      <p:pic>
        <p:nvPicPr>
          <p:cNvPr id="8" name="Picture 7">
            <a:extLst>
              <a:ext uri="{FF2B5EF4-FFF2-40B4-BE49-F238E27FC236}">
                <a16:creationId xmlns:a16="http://schemas.microsoft.com/office/drawing/2014/main" id="{6424D6B3-7F13-EB88-FEEF-7EB46D7F6608}"/>
              </a:ext>
            </a:extLst>
          </p:cNvPr>
          <p:cNvPicPr>
            <a:picLocks noChangeAspect="1"/>
          </p:cNvPicPr>
          <p:nvPr/>
        </p:nvPicPr>
        <p:blipFill>
          <a:blip r:embed="rId4"/>
          <a:stretch>
            <a:fillRect/>
          </a:stretch>
        </p:blipFill>
        <p:spPr>
          <a:xfrm>
            <a:off x="6678676" y="2585467"/>
            <a:ext cx="3715003" cy="440763"/>
          </a:xfrm>
          <a:prstGeom prst="rect">
            <a:avLst/>
          </a:prstGeom>
          <a:ln>
            <a:solidFill>
              <a:schemeClr val="accent3"/>
            </a:solidFill>
          </a:ln>
        </p:spPr>
      </p:pic>
      <p:sp>
        <p:nvSpPr>
          <p:cNvPr id="9" name="Rectangle 8">
            <a:extLst>
              <a:ext uri="{FF2B5EF4-FFF2-40B4-BE49-F238E27FC236}">
                <a16:creationId xmlns:a16="http://schemas.microsoft.com/office/drawing/2014/main" id="{1766DE6A-4F0C-1815-3972-D20F69AAECAC}"/>
              </a:ext>
            </a:extLst>
          </p:cNvPr>
          <p:cNvSpPr/>
          <p:nvPr/>
        </p:nvSpPr>
        <p:spPr>
          <a:xfrm>
            <a:off x="8432800" y="2854325"/>
            <a:ext cx="1960879" cy="1719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4FA68-9EFA-5DA1-6643-56F98B17962A}"/>
              </a:ext>
            </a:extLst>
          </p:cNvPr>
          <p:cNvSpPr/>
          <p:nvPr/>
        </p:nvSpPr>
        <p:spPr>
          <a:xfrm>
            <a:off x="5057710" y="3511346"/>
            <a:ext cx="1038290" cy="1719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17B29D6-FFA7-9E26-97A6-0185D4B6CE80}"/>
              </a:ext>
            </a:extLst>
          </p:cNvPr>
          <p:cNvCxnSpPr>
            <a:cxnSpLocks/>
          </p:cNvCxnSpPr>
          <p:nvPr/>
        </p:nvCxnSpPr>
        <p:spPr>
          <a:xfrm flipV="1">
            <a:off x="6201538" y="3026230"/>
            <a:ext cx="2119502" cy="123370"/>
          </a:xfrm>
          <a:prstGeom prst="bentConnector3">
            <a:avLst>
              <a:gd name="adj1" fmla="val 9985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3057CCD-48F7-E111-9A5C-48ECDCCFEACB}"/>
              </a:ext>
            </a:extLst>
          </p:cNvPr>
          <p:cNvSpPr txBox="1"/>
          <p:nvPr/>
        </p:nvSpPr>
        <p:spPr>
          <a:xfrm>
            <a:off x="6678676" y="3127555"/>
            <a:ext cx="1178560" cy="276999"/>
          </a:xfrm>
          <a:prstGeom prst="rect">
            <a:avLst/>
          </a:prstGeom>
          <a:noFill/>
        </p:spPr>
        <p:txBody>
          <a:bodyPr wrap="square" rtlCol="0">
            <a:spAutoFit/>
          </a:bodyPr>
          <a:lstStyle/>
          <a:p>
            <a:r>
              <a:rPr lang="en-US" sz="1200" i="1" dirty="0"/>
              <a:t>maximized</a:t>
            </a:r>
          </a:p>
        </p:txBody>
      </p:sp>
      <p:grpSp>
        <p:nvGrpSpPr>
          <p:cNvPr id="30" name="Group 29">
            <a:extLst>
              <a:ext uri="{FF2B5EF4-FFF2-40B4-BE49-F238E27FC236}">
                <a16:creationId xmlns:a16="http://schemas.microsoft.com/office/drawing/2014/main" id="{F67D0CF5-CBC8-9789-0B41-3644F4B0BEFC}"/>
              </a:ext>
            </a:extLst>
          </p:cNvPr>
          <p:cNvGrpSpPr/>
          <p:nvPr/>
        </p:nvGrpSpPr>
        <p:grpSpPr>
          <a:xfrm>
            <a:off x="3816208" y="4265338"/>
            <a:ext cx="5795152" cy="1097783"/>
            <a:chOff x="3816208" y="4620938"/>
            <a:chExt cx="5795152" cy="1097783"/>
          </a:xfrm>
        </p:grpSpPr>
        <p:pic>
          <p:nvPicPr>
            <p:cNvPr id="20" name="Picture 19">
              <a:extLst>
                <a:ext uri="{FF2B5EF4-FFF2-40B4-BE49-F238E27FC236}">
                  <a16:creationId xmlns:a16="http://schemas.microsoft.com/office/drawing/2014/main" id="{35D53AF6-9371-48E7-F101-A5F720A9ABF2}"/>
                </a:ext>
              </a:extLst>
            </p:cNvPr>
            <p:cNvPicPr>
              <a:picLocks noChangeAspect="1"/>
            </p:cNvPicPr>
            <p:nvPr/>
          </p:nvPicPr>
          <p:blipFill>
            <a:blip r:embed="rId5"/>
            <a:stretch>
              <a:fillRect/>
            </a:stretch>
          </p:blipFill>
          <p:spPr>
            <a:xfrm>
              <a:off x="3816208" y="4620938"/>
              <a:ext cx="4176681" cy="1097783"/>
            </a:xfrm>
            <a:prstGeom prst="rect">
              <a:avLst/>
            </a:prstGeom>
            <a:ln>
              <a:solidFill>
                <a:schemeClr val="accent3"/>
              </a:solidFill>
            </a:ln>
          </p:spPr>
        </p:pic>
        <p:sp>
          <p:nvSpPr>
            <p:cNvPr id="21" name="Rectangle 20">
              <a:extLst>
                <a:ext uri="{FF2B5EF4-FFF2-40B4-BE49-F238E27FC236}">
                  <a16:creationId xmlns:a16="http://schemas.microsoft.com/office/drawing/2014/main" id="{723F6D78-C10B-8F8E-6407-E34CA63EA98A}"/>
                </a:ext>
              </a:extLst>
            </p:cNvPr>
            <p:cNvSpPr/>
            <p:nvPr/>
          </p:nvSpPr>
          <p:spPr>
            <a:xfrm>
              <a:off x="3816208" y="5080000"/>
              <a:ext cx="3610751" cy="1605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5079F6F-090B-5387-BDFF-B4156FFE77A8}"/>
                </a:ext>
              </a:extLst>
            </p:cNvPr>
            <p:cNvSpPr txBox="1"/>
            <p:nvPr/>
          </p:nvSpPr>
          <p:spPr>
            <a:xfrm>
              <a:off x="8432800" y="4620938"/>
              <a:ext cx="1178560" cy="1015663"/>
            </a:xfrm>
            <a:prstGeom prst="rect">
              <a:avLst/>
            </a:prstGeom>
            <a:noFill/>
          </p:spPr>
          <p:txBody>
            <a:bodyPr wrap="square" rtlCol="0">
              <a:spAutoFit/>
            </a:bodyPr>
            <a:lstStyle/>
            <a:p>
              <a:r>
                <a:rPr lang="en-US" sz="1200" i="1" dirty="0"/>
                <a:t>Attributed to </a:t>
              </a:r>
            </a:p>
            <a:p>
              <a:r>
                <a:rPr lang="en-US" sz="1200" i="1" dirty="0"/>
                <a:t>Supply side</a:t>
              </a:r>
            </a:p>
            <a:p>
              <a:endParaRPr lang="en-US" sz="1200" i="1" dirty="0"/>
            </a:p>
            <a:p>
              <a:endParaRPr lang="en-US" sz="1200" i="1" dirty="0"/>
            </a:p>
            <a:p>
              <a:r>
                <a:rPr lang="en-US" sz="1200" i="1" dirty="0"/>
                <a:t>Patient side</a:t>
              </a:r>
            </a:p>
          </p:txBody>
        </p:sp>
        <p:cxnSp>
          <p:nvCxnSpPr>
            <p:cNvPr id="23" name="Straight Arrow Connector 11">
              <a:extLst>
                <a:ext uri="{FF2B5EF4-FFF2-40B4-BE49-F238E27FC236}">
                  <a16:creationId xmlns:a16="http://schemas.microsoft.com/office/drawing/2014/main" id="{D2C3574D-E44D-9AE3-6B36-B1B7D4CF53B7}"/>
                </a:ext>
              </a:extLst>
            </p:cNvPr>
            <p:cNvCxnSpPr>
              <a:cxnSpLocks/>
            </p:cNvCxnSpPr>
            <p:nvPr/>
          </p:nvCxnSpPr>
          <p:spPr>
            <a:xfrm flipH="1">
              <a:off x="6678676" y="4939428"/>
              <a:ext cx="1754124" cy="11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11">
              <a:extLst>
                <a:ext uri="{FF2B5EF4-FFF2-40B4-BE49-F238E27FC236}">
                  <a16:creationId xmlns:a16="http://schemas.microsoft.com/office/drawing/2014/main" id="{A8BA5A05-7C1A-917E-8BD3-62F272D1E497}"/>
                </a:ext>
              </a:extLst>
            </p:cNvPr>
            <p:cNvCxnSpPr>
              <a:cxnSpLocks/>
            </p:cNvCxnSpPr>
            <p:nvPr/>
          </p:nvCxnSpPr>
          <p:spPr>
            <a:xfrm flipH="1">
              <a:off x="6678676" y="5466755"/>
              <a:ext cx="1754124" cy="11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29" name="Picture 28">
            <a:extLst>
              <a:ext uri="{FF2B5EF4-FFF2-40B4-BE49-F238E27FC236}">
                <a16:creationId xmlns:a16="http://schemas.microsoft.com/office/drawing/2014/main" id="{6710F07A-09EC-FD89-0F4B-924EA421151B}"/>
              </a:ext>
            </a:extLst>
          </p:cNvPr>
          <p:cNvPicPr>
            <a:picLocks noChangeAspect="1"/>
          </p:cNvPicPr>
          <p:nvPr/>
        </p:nvPicPr>
        <p:blipFill>
          <a:blip r:embed="rId6"/>
          <a:stretch>
            <a:fillRect/>
          </a:stretch>
        </p:blipFill>
        <p:spPr>
          <a:xfrm>
            <a:off x="4203786" y="5795669"/>
            <a:ext cx="2835594" cy="323452"/>
          </a:xfrm>
          <a:prstGeom prst="rect">
            <a:avLst/>
          </a:prstGeom>
          <a:ln>
            <a:solidFill>
              <a:schemeClr val="accent3"/>
            </a:solidFill>
          </a:ln>
        </p:spPr>
      </p:pic>
    </p:spTree>
    <p:extLst>
      <p:ext uri="{BB962C8B-B14F-4D97-AF65-F5344CB8AC3E}">
        <p14:creationId xmlns:p14="http://schemas.microsoft.com/office/powerpoint/2010/main" val="392373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86C24E-7045-EF77-D227-E503E70D3673}"/>
              </a:ext>
            </a:extLst>
          </p:cNvPr>
          <p:cNvSpPr>
            <a:spLocks noGrp="1"/>
          </p:cNvSpPr>
          <p:nvPr>
            <p:ph type="title"/>
          </p:nvPr>
        </p:nvSpPr>
        <p:spPr>
          <a:xfrm>
            <a:off x="2321168" y="365125"/>
            <a:ext cx="9032631" cy="1325563"/>
          </a:xfrm>
        </p:spPr>
        <p:txBody>
          <a:bodyPr/>
          <a:lstStyle/>
          <a:p>
            <a:r>
              <a:rPr lang="en-US" dirty="0"/>
              <a:t>Set up of empirical analysis</a:t>
            </a:r>
          </a:p>
        </p:txBody>
      </p:sp>
      <p:sp>
        <p:nvSpPr>
          <p:cNvPr id="4" name="Content Placeholder 3">
            <a:extLst>
              <a:ext uri="{FF2B5EF4-FFF2-40B4-BE49-F238E27FC236}">
                <a16:creationId xmlns:a16="http://schemas.microsoft.com/office/drawing/2014/main" id="{A52E0A5C-B52F-4B4F-018E-E15611E0F9F5}"/>
              </a:ext>
            </a:extLst>
          </p:cNvPr>
          <p:cNvSpPr>
            <a:spLocks noGrp="1"/>
          </p:cNvSpPr>
          <p:nvPr>
            <p:ph idx="1"/>
          </p:nvPr>
        </p:nvSpPr>
        <p:spPr>
          <a:xfrm>
            <a:off x="838200" y="2250831"/>
            <a:ext cx="10515600" cy="3926132"/>
          </a:xfrm>
        </p:spPr>
        <p:txBody>
          <a:bodyPr>
            <a:normAutofit/>
          </a:bodyPr>
          <a:lstStyle/>
          <a:p>
            <a:pPr marL="514350" indent="-514350">
              <a:spcAft>
                <a:spcPts val="600"/>
              </a:spcAft>
              <a:buFont typeface="+mj-lt"/>
              <a:buAutoNum type="arabicPeriod"/>
            </a:pPr>
            <a:r>
              <a:rPr lang="en-US" sz="1800" dirty="0"/>
              <a:t>Event-study analysis of changes in log utilization around a move</a:t>
            </a:r>
          </a:p>
          <a:p>
            <a:pPr marL="514350" indent="-514350">
              <a:spcAft>
                <a:spcPts val="600"/>
              </a:spcAft>
              <a:buFont typeface="+mj-lt"/>
              <a:buAutoNum type="arabicPeriod"/>
            </a:pPr>
            <a:r>
              <a:rPr lang="en-US" sz="1800" dirty="0"/>
              <a:t>Estimation model &amp; decomposition</a:t>
            </a:r>
          </a:p>
          <a:p>
            <a:pPr marL="457200" lvl="1" indent="0">
              <a:spcAft>
                <a:spcPts val="600"/>
              </a:spcAft>
              <a:buNone/>
            </a:pPr>
            <a:r>
              <a:rPr lang="en-US" sz="1800" dirty="0"/>
              <a:t>- replication with different measures of utilization</a:t>
            </a:r>
          </a:p>
          <a:p>
            <a:pPr marL="514350" indent="-514350">
              <a:spcAft>
                <a:spcPts val="600"/>
              </a:spcAft>
              <a:buFont typeface="+mj-lt"/>
              <a:buAutoNum type="arabicPeriod"/>
            </a:pPr>
            <a:r>
              <a:rPr lang="en-US" sz="1800" dirty="0"/>
              <a:t>Evidence on the observable area-level correlates of our estimated place and patient effects</a:t>
            </a:r>
          </a:p>
        </p:txBody>
      </p:sp>
      <p:sp>
        <p:nvSpPr>
          <p:cNvPr id="5" name="Rectangle 4">
            <a:extLst>
              <a:ext uri="{FF2B5EF4-FFF2-40B4-BE49-F238E27FC236}">
                <a16:creationId xmlns:a16="http://schemas.microsoft.com/office/drawing/2014/main" id="{59AF4FD8-15B7-E6F7-0B00-7B0FDA6CA360}"/>
              </a:ext>
            </a:extLst>
          </p:cNvPr>
          <p:cNvSpPr/>
          <p:nvPr/>
        </p:nvSpPr>
        <p:spPr>
          <a:xfrm>
            <a:off x="171450" y="513556"/>
            <a:ext cx="1333500" cy="1028700"/>
          </a:xfrm>
          <a:prstGeom prst="rect">
            <a:avLst/>
          </a:pr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1. Finkelstein et al., 2016</a:t>
            </a:r>
          </a:p>
        </p:txBody>
      </p:sp>
    </p:spTree>
    <p:extLst>
      <p:ext uri="{BB962C8B-B14F-4D97-AF65-F5344CB8AC3E}">
        <p14:creationId xmlns:p14="http://schemas.microsoft.com/office/powerpoint/2010/main" val="173804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F778-090D-1B21-EBEC-DB02C5A5A6CF}"/>
              </a:ext>
            </a:extLst>
          </p:cNvPr>
          <p:cNvSpPr>
            <a:spLocks noGrp="1"/>
          </p:cNvSpPr>
          <p:nvPr>
            <p:ph type="title"/>
          </p:nvPr>
        </p:nvSpPr>
        <p:spPr>
          <a:xfrm>
            <a:off x="1966820" y="365124"/>
            <a:ext cx="8258360" cy="1325563"/>
          </a:xfrm>
        </p:spPr>
        <p:txBody>
          <a:bodyPr>
            <a:normAutofit/>
          </a:bodyPr>
          <a:lstStyle/>
          <a:p>
            <a:r>
              <a:rPr lang="en-US" sz="4000" dirty="0"/>
              <a:t>Key background and event study results</a:t>
            </a:r>
          </a:p>
        </p:txBody>
      </p:sp>
      <p:sp>
        <p:nvSpPr>
          <p:cNvPr id="6" name="Rectangle 5">
            <a:extLst>
              <a:ext uri="{FF2B5EF4-FFF2-40B4-BE49-F238E27FC236}">
                <a16:creationId xmlns:a16="http://schemas.microsoft.com/office/drawing/2014/main" id="{3301982D-7B51-013A-8855-38EA95B5BE4F}"/>
              </a:ext>
            </a:extLst>
          </p:cNvPr>
          <p:cNvSpPr/>
          <p:nvPr/>
        </p:nvSpPr>
        <p:spPr>
          <a:xfrm>
            <a:off x="171450" y="513556"/>
            <a:ext cx="1333500" cy="1028700"/>
          </a:xfrm>
          <a:prstGeom prst="rect">
            <a:avLst/>
          </a:pr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1. Finkelstein et al., 2016</a:t>
            </a:r>
          </a:p>
        </p:txBody>
      </p:sp>
      <p:pic>
        <p:nvPicPr>
          <p:cNvPr id="8" name="Picture 7">
            <a:extLst>
              <a:ext uri="{FF2B5EF4-FFF2-40B4-BE49-F238E27FC236}">
                <a16:creationId xmlns:a16="http://schemas.microsoft.com/office/drawing/2014/main" id="{590F6F1F-02E0-DEB4-6C11-FFBE437C0101}"/>
              </a:ext>
            </a:extLst>
          </p:cNvPr>
          <p:cNvPicPr>
            <a:picLocks noChangeAspect="1"/>
          </p:cNvPicPr>
          <p:nvPr/>
        </p:nvPicPr>
        <p:blipFill>
          <a:blip r:embed="rId3"/>
          <a:stretch>
            <a:fillRect/>
          </a:stretch>
        </p:blipFill>
        <p:spPr>
          <a:xfrm>
            <a:off x="838200" y="1839119"/>
            <a:ext cx="4740051" cy="4008467"/>
          </a:xfrm>
          <a:prstGeom prst="rect">
            <a:avLst/>
          </a:prstGeom>
        </p:spPr>
      </p:pic>
      <p:pic>
        <p:nvPicPr>
          <p:cNvPr id="10" name="Picture 9">
            <a:extLst>
              <a:ext uri="{FF2B5EF4-FFF2-40B4-BE49-F238E27FC236}">
                <a16:creationId xmlns:a16="http://schemas.microsoft.com/office/drawing/2014/main" id="{62774183-13B3-979C-0294-2A4C7DE9AD63}"/>
              </a:ext>
            </a:extLst>
          </p:cNvPr>
          <p:cNvPicPr>
            <a:picLocks noChangeAspect="1"/>
          </p:cNvPicPr>
          <p:nvPr/>
        </p:nvPicPr>
        <p:blipFill>
          <a:blip r:embed="rId4"/>
          <a:stretch>
            <a:fillRect/>
          </a:stretch>
        </p:blipFill>
        <p:spPr>
          <a:xfrm>
            <a:off x="6442301" y="1374127"/>
            <a:ext cx="5578249" cy="4938449"/>
          </a:xfrm>
          <a:prstGeom prst="rect">
            <a:avLst/>
          </a:prstGeom>
        </p:spPr>
      </p:pic>
    </p:spTree>
    <p:extLst>
      <p:ext uri="{BB962C8B-B14F-4D97-AF65-F5344CB8AC3E}">
        <p14:creationId xmlns:p14="http://schemas.microsoft.com/office/powerpoint/2010/main" val="138261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791043-ED1A-9F2D-3610-E381C0E2A676}"/>
              </a:ext>
            </a:extLst>
          </p:cNvPr>
          <p:cNvPicPr>
            <a:picLocks noChangeAspect="1"/>
          </p:cNvPicPr>
          <p:nvPr/>
        </p:nvPicPr>
        <p:blipFill>
          <a:blip r:embed="rId3"/>
          <a:stretch>
            <a:fillRect/>
          </a:stretch>
        </p:blipFill>
        <p:spPr>
          <a:xfrm>
            <a:off x="202452" y="1785281"/>
            <a:ext cx="5562236" cy="3440631"/>
          </a:xfrm>
          <a:prstGeom prst="rect">
            <a:avLst/>
          </a:prstGeom>
        </p:spPr>
      </p:pic>
      <p:sp>
        <p:nvSpPr>
          <p:cNvPr id="8" name="Title 1">
            <a:extLst>
              <a:ext uri="{FF2B5EF4-FFF2-40B4-BE49-F238E27FC236}">
                <a16:creationId xmlns:a16="http://schemas.microsoft.com/office/drawing/2014/main" id="{B64220F9-E92C-C863-892C-A38005191F63}"/>
              </a:ext>
            </a:extLst>
          </p:cNvPr>
          <p:cNvSpPr>
            <a:spLocks noGrp="1"/>
          </p:cNvSpPr>
          <p:nvPr>
            <p:ph type="title"/>
          </p:nvPr>
        </p:nvSpPr>
        <p:spPr>
          <a:xfrm>
            <a:off x="4616972" y="365124"/>
            <a:ext cx="2958057" cy="1325563"/>
          </a:xfrm>
        </p:spPr>
        <p:txBody>
          <a:bodyPr/>
          <a:lstStyle/>
          <a:p>
            <a:r>
              <a:rPr lang="en-US" dirty="0"/>
              <a:t>Main results</a:t>
            </a:r>
          </a:p>
        </p:txBody>
      </p:sp>
      <p:sp>
        <p:nvSpPr>
          <p:cNvPr id="9" name="Rectangle 8">
            <a:extLst>
              <a:ext uri="{FF2B5EF4-FFF2-40B4-BE49-F238E27FC236}">
                <a16:creationId xmlns:a16="http://schemas.microsoft.com/office/drawing/2014/main" id="{29F9251D-2B78-D278-3372-82899A5962E9}"/>
              </a:ext>
            </a:extLst>
          </p:cNvPr>
          <p:cNvSpPr/>
          <p:nvPr/>
        </p:nvSpPr>
        <p:spPr>
          <a:xfrm>
            <a:off x="171450" y="513556"/>
            <a:ext cx="1333500" cy="1028700"/>
          </a:xfrm>
          <a:prstGeom prst="rect">
            <a:avLst/>
          </a:pr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1. Finkelstein et al., 2016</a:t>
            </a:r>
          </a:p>
        </p:txBody>
      </p:sp>
      <p:pic>
        <p:nvPicPr>
          <p:cNvPr id="11" name="Picture 10">
            <a:extLst>
              <a:ext uri="{FF2B5EF4-FFF2-40B4-BE49-F238E27FC236}">
                <a16:creationId xmlns:a16="http://schemas.microsoft.com/office/drawing/2014/main" id="{3E6E7F98-3F9A-9AE5-4DCA-42787215D0C9}"/>
              </a:ext>
            </a:extLst>
          </p:cNvPr>
          <p:cNvPicPr>
            <a:picLocks noChangeAspect="1"/>
          </p:cNvPicPr>
          <p:nvPr/>
        </p:nvPicPr>
        <p:blipFill>
          <a:blip r:embed="rId4"/>
          <a:stretch>
            <a:fillRect/>
          </a:stretch>
        </p:blipFill>
        <p:spPr>
          <a:xfrm>
            <a:off x="6068814" y="1446964"/>
            <a:ext cx="5951736" cy="4153260"/>
          </a:xfrm>
          <a:prstGeom prst="rect">
            <a:avLst/>
          </a:prstGeom>
        </p:spPr>
      </p:pic>
      <p:sp>
        <p:nvSpPr>
          <p:cNvPr id="12" name="Rectangle 11">
            <a:extLst>
              <a:ext uri="{FF2B5EF4-FFF2-40B4-BE49-F238E27FC236}">
                <a16:creationId xmlns:a16="http://schemas.microsoft.com/office/drawing/2014/main" id="{3F704F65-DC9A-24E5-39BE-223822CBB4AB}"/>
              </a:ext>
            </a:extLst>
          </p:cNvPr>
          <p:cNvSpPr/>
          <p:nvPr/>
        </p:nvSpPr>
        <p:spPr>
          <a:xfrm flipH="1">
            <a:off x="5841938" y="1636850"/>
            <a:ext cx="45719" cy="4428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66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098CB-D721-1E2B-550F-997C44678A27}"/>
              </a:ext>
            </a:extLst>
          </p:cNvPr>
          <p:cNvSpPr/>
          <p:nvPr/>
        </p:nvSpPr>
        <p:spPr>
          <a:xfrm>
            <a:off x="171450" y="513556"/>
            <a:ext cx="1333500" cy="1028700"/>
          </a:xfrm>
          <a:prstGeom prst="rect">
            <a:avLst/>
          </a:prstGeom>
          <a:solidFill>
            <a:schemeClr val="accent5"/>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r"/>
            <a:r>
              <a:rPr lang="en-US" b="1" dirty="0"/>
              <a:t>2. </a:t>
            </a:r>
          </a:p>
          <a:p>
            <a:pPr algn="r"/>
            <a:r>
              <a:rPr lang="en-US" b="1" dirty="0" err="1"/>
              <a:t>Badinski</a:t>
            </a:r>
            <a:r>
              <a:rPr lang="en-US" b="1" dirty="0"/>
              <a:t> et al., 2023</a:t>
            </a:r>
          </a:p>
        </p:txBody>
      </p:sp>
      <p:sp>
        <p:nvSpPr>
          <p:cNvPr id="8" name="Title 1">
            <a:extLst>
              <a:ext uri="{FF2B5EF4-FFF2-40B4-BE49-F238E27FC236}">
                <a16:creationId xmlns:a16="http://schemas.microsoft.com/office/drawing/2014/main" id="{06B5C3EC-5E2C-106E-9D89-6A10FC9F43C3}"/>
              </a:ext>
            </a:extLst>
          </p:cNvPr>
          <p:cNvSpPr>
            <a:spLocks noGrp="1"/>
          </p:cNvSpPr>
          <p:nvPr>
            <p:ph type="title"/>
          </p:nvPr>
        </p:nvSpPr>
        <p:spPr>
          <a:xfrm>
            <a:off x="1592580" y="365124"/>
            <a:ext cx="8732520" cy="1325563"/>
          </a:xfrm>
        </p:spPr>
        <p:txBody>
          <a:bodyPr/>
          <a:lstStyle/>
          <a:p>
            <a:pPr algn="r"/>
            <a:r>
              <a:rPr lang="en-US" dirty="0"/>
              <a:t>Results from more recent extension</a:t>
            </a:r>
          </a:p>
        </p:txBody>
      </p:sp>
      <p:sp>
        <p:nvSpPr>
          <p:cNvPr id="9" name="Content Placeholder 2">
            <a:extLst>
              <a:ext uri="{FF2B5EF4-FFF2-40B4-BE49-F238E27FC236}">
                <a16:creationId xmlns:a16="http://schemas.microsoft.com/office/drawing/2014/main" id="{167C499E-AB18-1521-7237-14B17AFAC914}"/>
              </a:ext>
            </a:extLst>
          </p:cNvPr>
          <p:cNvSpPr>
            <a:spLocks noGrp="1"/>
          </p:cNvSpPr>
          <p:nvPr>
            <p:ph idx="1"/>
          </p:nvPr>
        </p:nvSpPr>
        <p:spPr>
          <a:xfrm>
            <a:off x="838200" y="2184400"/>
            <a:ext cx="10515600" cy="4308475"/>
          </a:xfrm>
        </p:spPr>
        <p:txBody>
          <a:bodyPr>
            <a:normAutofit/>
          </a:bodyPr>
          <a:lstStyle/>
          <a:p>
            <a:pPr>
              <a:spcAft>
                <a:spcPts val="1200"/>
              </a:spcAft>
            </a:pPr>
            <a:r>
              <a:rPr lang="en-US" sz="1800" dirty="0" err="1"/>
              <a:t>Badinski</a:t>
            </a:r>
            <a:r>
              <a:rPr lang="en-US" sz="1800" dirty="0"/>
              <a:t> et al. model health care utilization in 2 steps</a:t>
            </a:r>
          </a:p>
          <a:p>
            <a:pPr marL="800100" lvl="1" indent="-342900">
              <a:spcAft>
                <a:spcPts val="1200"/>
              </a:spcAft>
              <a:buFont typeface="+mj-lt"/>
              <a:buAutoNum type="arabicPeriod"/>
            </a:pPr>
            <a:r>
              <a:rPr lang="en-US" sz="1400" dirty="0"/>
              <a:t>Patients choose whether to seek care based on demand factors (e.g. health and preferences) as well as aspects of the practice environment</a:t>
            </a:r>
          </a:p>
          <a:p>
            <a:pPr marL="800100" lvl="1" indent="-342900">
              <a:spcAft>
                <a:spcPts val="1200"/>
              </a:spcAft>
              <a:buFont typeface="+mj-lt"/>
              <a:buAutoNum type="arabicPeriod"/>
            </a:pPr>
            <a:r>
              <a:rPr lang="en-US" sz="1400" dirty="0"/>
              <a:t>Patient choosing to seek care matches with a physician (encounter), depending on patient demand, practice environment, physician’s practice intensity</a:t>
            </a:r>
          </a:p>
          <a:p>
            <a:pPr>
              <a:spcAft>
                <a:spcPts val="1200"/>
              </a:spcAft>
            </a:pPr>
            <a:r>
              <a:rPr lang="en-US" sz="1800" dirty="0"/>
              <a:t>Both papers use 20% Medicare claims sample and focus on variation by HRR, but </a:t>
            </a:r>
            <a:r>
              <a:rPr lang="en-US" sz="1800" dirty="0" err="1"/>
              <a:t>Badinski</a:t>
            </a:r>
            <a:r>
              <a:rPr lang="en-US" sz="1800" dirty="0"/>
              <a:t> et al. look at 1998-2013.  (Finkelstein et al. use 1998-2008) </a:t>
            </a:r>
          </a:p>
          <a:p>
            <a:pPr>
              <a:spcAft>
                <a:spcPts val="1200"/>
              </a:spcAft>
            </a:pPr>
            <a:r>
              <a:rPr lang="en-US" sz="1800" dirty="0"/>
              <a:t>Consistent with Finkelstein et al. 2016, patient mover analysis shows their average annual utilization  changes, closing about half of the origin-destination gap</a:t>
            </a:r>
          </a:p>
          <a:p>
            <a:pPr>
              <a:spcAft>
                <a:spcPts val="1200"/>
              </a:spcAft>
            </a:pPr>
            <a:r>
              <a:rPr lang="en-US" sz="1800" dirty="0"/>
              <a:t>Extension to look at provider moves, shows average utilization per encounter changes with move, but closes about 40% of the origin-destination gap</a:t>
            </a:r>
          </a:p>
        </p:txBody>
      </p:sp>
    </p:spTree>
    <p:extLst>
      <p:ext uri="{BB962C8B-B14F-4D97-AF65-F5344CB8AC3E}">
        <p14:creationId xmlns:p14="http://schemas.microsoft.com/office/powerpoint/2010/main" val="128281653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1210</TotalTime>
  <Words>2460</Words>
  <Application>Microsoft Office PowerPoint</Application>
  <PresentationFormat>Widescreen</PresentationFormat>
  <Paragraphs>164</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Lora</vt:lpstr>
      <vt:lpstr>Arial</vt:lpstr>
      <vt:lpstr>Aptos Display</vt:lpstr>
      <vt:lpstr>Office Theme</vt:lpstr>
      <vt:lpstr>Supply-side geographic variation in healthcare spending and utilization  1.) Finkelstein, Gentzkow, and Williams, 2016, Sources of Geographic Variation in Health Care: Evidence From Patient Migration  2.) Badinski, Finkelstein, Gentzkow, and Hull, 2023, Geographic Variation in Healthcare Utilization: the Role of Physicians</vt:lpstr>
      <vt:lpstr>Overview</vt:lpstr>
      <vt:lpstr>Key findings</vt:lpstr>
      <vt:lpstr>Key findings</vt:lpstr>
      <vt:lpstr>Theoretical Framework</vt:lpstr>
      <vt:lpstr>Set up of empirical analysis</vt:lpstr>
      <vt:lpstr>Key background and event study results</vt:lpstr>
      <vt:lpstr>Main results</vt:lpstr>
      <vt:lpstr>Results from more recent extension</vt:lpstr>
      <vt:lpstr>Event studies</vt:lpstr>
      <vt:lpstr>Components of geographic variation</vt:lpstr>
      <vt:lpstr>Geographic variation (2)</vt:lpstr>
      <vt:lpstr>Discussion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Staton, Liz</dc:creator>
  <cp:lastModifiedBy>Staton, Liz</cp:lastModifiedBy>
  <cp:revision>2</cp:revision>
  <dcterms:created xsi:type="dcterms:W3CDTF">2024-02-07T17:39:03Z</dcterms:created>
  <dcterms:modified xsi:type="dcterms:W3CDTF">2024-02-14T16:31:08Z</dcterms:modified>
</cp:coreProperties>
</file>