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74" r:id="rId1"/>
  </p:sldMasterIdLst>
  <p:notesMasterIdLst>
    <p:notesMasterId r:id="rId39"/>
  </p:notesMasterIdLst>
  <p:sldIdLst>
    <p:sldId id="256" r:id="rId2"/>
    <p:sldId id="257" r:id="rId3"/>
    <p:sldId id="258" r:id="rId4"/>
    <p:sldId id="29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97" r:id="rId15"/>
    <p:sldId id="268" r:id="rId16"/>
    <p:sldId id="290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8" r:id="rId25"/>
    <p:sldId id="279" r:id="rId26"/>
    <p:sldId id="280" r:id="rId27"/>
    <p:sldId id="281" r:id="rId28"/>
    <p:sldId id="294" r:id="rId29"/>
    <p:sldId id="295" r:id="rId30"/>
    <p:sldId id="282" r:id="rId31"/>
    <p:sldId id="283" r:id="rId32"/>
    <p:sldId id="284" r:id="rId33"/>
    <p:sldId id="285" r:id="rId34"/>
    <p:sldId id="298" r:id="rId35"/>
    <p:sldId id="287" r:id="rId36"/>
    <p:sldId id="288" r:id="rId37"/>
    <p:sldId id="289" r:id="rId38"/>
  </p:sldIdLst>
  <p:sldSz cx="12192000" cy="6858000"/>
  <p:notesSz cx="6858000" cy="9144000"/>
  <p:embeddedFontLst>
    <p:embeddedFont>
      <p:font typeface="맑은 고딕" panose="020B0503020000020004" pitchFamily="50" charset="-127"/>
      <p:regular r:id="rId40"/>
      <p:bold r:id="rId41"/>
    </p:embeddedFont>
    <p:embeddedFont>
      <p:font typeface="Consolas" panose="020B0609020204030204" pitchFamily="49" charset="0"/>
      <p:regular r:id="rId42"/>
      <p:bold r:id="rId43"/>
      <p:italic r:id="rId44"/>
      <p:boldItalic r:id="rId45"/>
    </p:embeddedFont>
    <p:embeddedFont>
      <p:font typeface="함초롬돋움" panose="020B0604000101010101" pitchFamily="50" charset="-127"/>
      <p:regular r:id="rId46"/>
      <p:bold r:id="rId4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7D47"/>
    <a:srgbClr val="537DC9"/>
    <a:srgbClr val="5A8F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59" autoAdjust="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240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c:style val="3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비율</c:v>
                </c:pt>
              </c:strCache>
            </c:strRef>
          </c:tx>
          <c:dPt>
            <c:idx val="0"/>
            <c:bubble3D val="0"/>
            <c:spPr>
              <a:solidFill>
                <a:srgbClr val="A5B3D9">
                  <a:alpha val="100000"/>
                </a:srgbClr>
              </a:solidFill>
              <a:ln>
                <a:noFill/>
                <a:round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44A-46D5-89BE-40946A0621ED}"/>
              </c:ext>
            </c:extLst>
          </c:dPt>
          <c:dPt>
            <c:idx val="1"/>
            <c:bubble3D val="0"/>
            <c:spPr>
              <a:solidFill>
                <a:srgbClr val="D0CECE">
                  <a:alpha val="100000"/>
                </a:srgbClr>
              </a:solidFill>
              <a:ln>
                <a:noFill/>
                <a:round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44A-46D5-89BE-40946A0621ED}"/>
              </c:ext>
            </c:extLst>
          </c:dPt>
          <c:dPt>
            <c:idx val="2"/>
            <c:bubble3D val="0"/>
            <c:spPr>
              <a:solidFill>
                <a:srgbClr val="E7E6E6">
                  <a:alpha val="100000"/>
                </a:srgbClr>
              </a:solidFill>
              <a:ln>
                <a:noFill/>
                <a:round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44A-46D5-89BE-40946A0621ED}"/>
              </c:ext>
            </c:extLst>
          </c:dPt>
          <c:cat>
            <c:strRef>
              <c:f>Sheet1!$A$2:$A$4</c:f>
              <c:strCache>
                <c:ptCount val="3"/>
                <c:pt idx="0">
                  <c:v>N수 한다</c:v>
                </c:pt>
                <c:pt idx="1">
                  <c:v>그냥 다닌다</c:v>
                </c:pt>
                <c:pt idx="2">
                  <c:v>기타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64.599999999999994</c:v>
                </c:pt>
                <c:pt idx="1">
                  <c:v>32.799999999999997</c:v>
                </c:pt>
                <c:pt idx="2">
                  <c:v>4.9000000000000004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B44A-46D5-89BE-40946A0621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  <a:round/>
        </a:ln>
      </c:spPr>
    </c:plotArea>
    <c:plotVisOnly val="1"/>
    <c:dispBlanksAs val="gap"/>
    <c:showDLblsOverMax val="1"/>
  </c:chart>
  <c:spPr>
    <a:noFill/>
    <a:ln>
      <a:noFill/>
      <a:round/>
    </a:ln>
  </c:spPr>
  <c:txPr>
    <a:bodyPr/>
    <a:lstStyle/>
    <a:p>
      <a:pPr>
        <a:defRPr sz="1000" b="0" i="0" u="none" baseline="0">
          <a:solidFill>
            <a:srgbClr val="000000"/>
          </a:solidFill>
          <a:latin typeface=""/>
          <a:ea typeface=""/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c:style val="2"/>
  <c:chart>
    <c:title>
      <c:tx>
        <c:rich>
          <a:bodyPr rot="0" vert="horz" anchor="ctr" anchorCtr="1"/>
          <a:lstStyle/>
          <a:p>
            <a:pPr algn="l">
              <a:defRPr sz="2400" b="0" i="0" u="none" baseline="0">
                <a:solidFill>
                  <a:srgbClr val="000000"/>
                </a:solidFill>
                <a:latin typeface="함초롬돋움"/>
                <a:ea typeface="함초롬돋움"/>
              </a:defRPr>
            </a:pPr>
            <a:r>
              <a:rPr lang="ko-KR" altLang="en-US" sz="2400" b="0" i="0" u="none" baseline="0">
                <a:solidFill>
                  <a:srgbClr val="3259A0"/>
                </a:solidFill>
                <a:latin typeface="함초롬돋움"/>
                <a:ea typeface="함초롬돋움"/>
              </a:rPr>
              <a:t>취업 N수 하는 이유</a:t>
            </a:r>
          </a:p>
        </c:rich>
      </c:tx>
      <c:overlay val="0"/>
      <c:spPr>
        <a:noFill/>
        <a:ln>
          <a:noFill/>
          <a:round/>
        </a:ln>
      </c:sp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rgbClr val="4472C4">
                  <a:alpha val="100000"/>
                </a:srgbClr>
              </a:solidFill>
              <a:ln w="19050" cap="flat">
                <a:solidFill>
                  <a:srgbClr val="FFFFFF">
                    <a:alpha val="100000"/>
                  </a:srgbClr>
                </a:solidFill>
                <a:round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B33-4E41-B4D9-B8A10677C83D}"/>
              </c:ext>
            </c:extLst>
          </c:dPt>
          <c:dPt>
            <c:idx val="1"/>
            <c:bubble3D val="0"/>
            <c:spPr>
              <a:solidFill>
                <a:srgbClr val="8FABDB">
                  <a:alpha val="100000"/>
                </a:srgbClr>
              </a:solidFill>
              <a:ln w="19050" cap="flat">
                <a:solidFill>
                  <a:srgbClr val="FFFFFF">
                    <a:alpha val="100000"/>
                  </a:srgbClr>
                </a:solidFill>
                <a:round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B33-4E41-B4D9-B8A10677C83D}"/>
              </c:ext>
            </c:extLst>
          </c:dPt>
          <c:dPt>
            <c:idx val="2"/>
            <c:bubble3D val="0"/>
            <c:spPr>
              <a:solidFill>
                <a:srgbClr val="A5A5A5">
                  <a:alpha val="100000"/>
                </a:srgbClr>
              </a:solidFill>
              <a:ln w="19050" cap="flat">
                <a:solidFill>
                  <a:srgbClr val="FFFFFF">
                    <a:alpha val="100000"/>
                  </a:srgbClr>
                </a:solidFill>
                <a:round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B33-4E41-B4D9-B8A10677C83D}"/>
              </c:ext>
            </c:extLst>
          </c:dPt>
          <c:cat>
            <c:strRef>
              <c:f>Sheet1!$A$2:$A$4</c:f>
              <c:strCach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28.5</c:v>
                </c:pt>
                <c:pt idx="1">
                  <c:v>24.1</c:v>
                </c:pt>
                <c:pt idx="2">
                  <c:v>47.4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9B33-4E41-B4D9-B8A10677C8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35"/>
      </c:doughnutChart>
      <c:spPr>
        <a:noFill/>
        <a:ln>
          <a:noFill/>
          <a:round/>
        </a:ln>
      </c:spPr>
    </c:plotArea>
    <c:plotVisOnly val="1"/>
    <c:dispBlanksAs val="gap"/>
    <c:showDLblsOverMax val="1"/>
  </c:chart>
  <c:spPr>
    <a:noFill/>
    <a:ln>
      <a:noFill/>
      <a:round/>
    </a:ln>
  </c:spPr>
  <c:txPr>
    <a:bodyPr/>
    <a:lstStyle/>
    <a:p>
      <a:pPr>
        <a:defRPr sz="1000" b="0" i="0" u="none" baseline="0">
          <a:solidFill>
            <a:srgbClr val="000000"/>
          </a:solidFill>
          <a:latin typeface=""/>
          <a:ea typeface=""/>
        </a:defRPr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C8017-3292-4A85-BE89-9568F8617F8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7B791-E92D-47D1-A482-C06A33405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815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7B791-E92D-47D1-A482-C06A33405C56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056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249C0EA-CD78-EB28-593E-F58FDBC7D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8D3B8A3-F6B6-8108-53B7-A9256BAC6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B5CC4CE-429C-45F6-1ECF-7A3F77BBD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B95B60D-A443-A79B-5406-1066330E5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BB7A3FD-84BF-0F3E-40A1-306B85E5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58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4205DF8-538D-E6BC-386A-0CD5FDD4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FBB419B-24ED-5F20-E710-24CBE21EF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052E0B2-1C47-91CD-8D3C-689122B2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3B1300C-2F1D-2928-5080-61B2BE4C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2741163-0B55-AD46-23BB-43A12A75B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32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CA0BF5C7-75DE-7C37-48B6-4268A1E9A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2257EAC-0CA4-561B-0A60-6D8AD7F3D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A72D025-5FF1-91FB-A558-BE14AB35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8F55DD2-3650-BA5A-63EB-9E3368BF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D1FEFCB-376E-F3B9-74C4-5B8BC2EF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63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3A4111B-2838-554F-394A-D8B993E11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7416468-8F46-426F-4ABC-3479CB3E0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EDF21C5-1CAF-7D6D-022D-B247A72E8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1BDFD54-CD98-941E-AD9F-B8659B3E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21B7B04-D5ED-A12D-7F4D-B8EA63F4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59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FF52820-577E-57FF-D318-F931D648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45F085C-3616-F805-1256-F129F037C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457C894-D60A-69F3-C2C9-957AC0A31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8413E8C-8E4E-80B1-6ECA-FA8355A9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CB58254-0771-5793-504C-D840932C2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70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25F06D-9531-5594-F330-458A1361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194ADB0-A001-EBBA-ADF9-B6E537960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F862FE8-446C-B3E6-0F3C-BCB1F0B47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7CBFB20-440A-66E0-C3BF-17695FAE2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66DDD0C-78ED-9480-D126-69236F80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F371ABA-6E83-1B2F-A8AA-4D2C5F40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11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7713524-7EA4-F487-16E9-FFDA6A076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72D338C-3D0B-E3B8-E6B1-AECD09ED6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F003626-0AEA-4B8D-E464-31C4ED31D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04395D6-BC38-604A-E427-9E5E8238C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EF2997B-E84E-BC63-4CD8-036FB881E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48D598B2-D501-55EB-F95B-EA6AE781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3D19E705-82EE-EB84-7B8E-3BC4ACE03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40A49B7-EC49-4678-2DF8-302CEFD4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20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D7F750-97F3-D011-EDA3-C9E1DCB2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A4DB071-7D8C-4A80-2710-C2A04593D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5C98DDE-1288-50C6-FCAB-879D5812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F3C580D-953E-633F-6FE6-594AE315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26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700DBD28-3811-E25D-A84E-0E3F9516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8094B4DB-7511-2C77-2FCE-6B6D0BA8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ED5099B-5EE9-2712-F3C2-55690FD1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77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A306F4F-D33D-6520-AFD8-E1745343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F6B1DB8-6063-226A-77A4-AF18EAA0F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13C1A86-A730-1365-BEF3-6166CBBA9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39E1775-EAF0-B3C5-0732-33EC295A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963179C-857A-68F7-13D7-AB0A793D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4356BF4-687C-31D5-B54E-D5B75E4A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17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D212180-9380-B6DA-9A4A-0F66D5681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A596496-7815-6BC4-D3BF-CD5F107DC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6C0CC58-11BF-C260-0A3D-ADADE04E4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614F95C-9B4B-EFCE-ECFA-8506BDACA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DDAD861-0B44-AED4-A2E4-CD82A739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752F387-E29F-E657-1D2A-184737F2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55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7F15854-3E1D-0BE2-72BE-10E16E7F1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F1E1E9E-8AB8-ADED-899F-E2A6CA0C2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0D87E3B-667F-F574-B092-89E3B77E7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9CC48-3FBC-4ABD-8486-4A580CB0406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66D7B22-ABF1-4E9A-DF0A-4DC02DA20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79A71EC-DD77-19D8-D48F-27A4B114F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54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49320" y="2713355"/>
            <a:ext cx="5431155" cy="10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800" kern="0" dirty="0">
                <a:ln w="9525">
                  <a:noFill/>
                </a:ln>
                <a:solidFill>
                  <a:srgbClr val="F2F2F2"/>
                </a:solidFill>
                <a:latin typeface="Consolas" panose="020B0609020204030204" pitchFamily="49" charset="0"/>
                <a:ea typeface="함초롬돋움" panose="02000A03000000000000" pitchFamily="2" charset="-127"/>
              </a:rPr>
              <a:t>JobHub</a:t>
            </a:r>
            <a:endParaRPr lang="en-US" altLang="ko-KR" sz="3200" kern="0" dirty="0">
              <a:ln w="9525">
                <a:noFill/>
              </a:ln>
              <a:solidFill>
                <a:srgbClr val="F2F2F2"/>
              </a:solidFill>
              <a:latin typeface="Consolas" panose="020B0609020204030204" pitchFamily="49" charset="0"/>
              <a:ea typeface="함초롬돋움" panose="02000A03000000000000" pitchFamily="2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srgbClr val="F2F2F2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나에게 딱 맞는 커리어 매칭 서비스</a:t>
            </a:r>
            <a:endParaRPr lang="ko-KR" altLang="en-US" sz="2400" dirty="0">
              <a:solidFill>
                <a:srgbClr val="F2F2F2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81" name="자유형 80">
            <a:extLst>
              <a:ext uri="{FF2B5EF4-FFF2-40B4-BE49-F238E27FC236}">
                <a16:creationId xmlns:a16="http://schemas.microsoft.com/office/drawing/2014/main" xmlns="" id="{313104EB-6B40-EAB0-156C-047965625EAB}"/>
              </a:ext>
            </a:extLst>
          </p:cNvPr>
          <p:cNvSpPr/>
          <p:nvPr/>
        </p:nvSpPr>
        <p:spPr>
          <a:xfrm>
            <a:off x="8682355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2400" dirty="0">
              <a:solidFill>
                <a:srgbClr val="F2F2F2"/>
              </a:solidFill>
            </a:endParaRPr>
          </a:p>
        </p:txBody>
      </p:sp>
      <p:sp>
        <p:nvSpPr>
          <p:cNvPr id="82" name="자유형 81">
            <a:extLst>
              <a:ext uri="{FF2B5EF4-FFF2-40B4-BE49-F238E27FC236}">
                <a16:creationId xmlns:a16="http://schemas.microsoft.com/office/drawing/2014/main" xmlns="" id="{313104EB-6B40-EAB0-156C-047965625EAB}"/>
              </a:ext>
            </a:extLst>
          </p:cNvPr>
          <p:cNvSpPr/>
          <p:nvPr/>
        </p:nvSpPr>
        <p:spPr>
          <a:xfrm flipH="1">
            <a:off x="3449320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2400" dirty="0">
              <a:solidFill>
                <a:srgbClr val="F2F2F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9C3CD5E-D828-BC78-6C77-B18F96A2D75A}"/>
              </a:ext>
            </a:extLst>
          </p:cNvPr>
          <p:cNvSpPr txBox="1"/>
          <p:nvPr/>
        </p:nvSpPr>
        <p:spPr>
          <a:xfrm>
            <a:off x="7713345" y="5170170"/>
            <a:ext cx="406527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Java Users’ Study Team</a:t>
            </a:r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C46576E-4BC2-CCA4-56EF-FEFDF2BE0AAF}"/>
              </a:ext>
            </a:extLst>
          </p:cNvPr>
          <p:cNvSpPr txBox="1"/>
          <p:nvPr/>
        </p:nvSpPr>
        <p:spPr>
          <a:xfrm>
            <a:off x="7721600" y="5601970"/>
            <a:ext cx="406527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박지훈 </a:t>
            </a:r>
            <a:r>
              <a:rPr lang="en-US" altLang="ko-KR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 </a:t>
            </a:r>
            <a:r>
              <a:rPr lang="ko-KR" altLang="en-US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박미영 </a:t>
            </a:r>
            <a:r>
              <a:rPr lang="en-US" altLang="ko-KR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 </a:t>
            </a:r>
            <a:r>
              <a:rPr lang="ko-KR" altLang="en-US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이승환 </a:t>
            </a:r>
            <a:r>
              <a:rPr lang="en-US" altLang="ko-KR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 </a:t>
            </a:r>
            <a:r>
              <a:rPr lang="ko-KR" altLang="en-US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임찬우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3C168BB-0DE2-3A66-4AD6-CAEEC30B8858}"/>
              </a:ext>
            </a:extLst>
          </p:cNvPr>
          <p:cNvSpPr txBox="1"/>
          <p:nvPr/>
        </p:nvSpPr>
        <p:spPr>
          <a:xfrm>
            <a:off x="7713345" y="6102985"/>
            <a:ext cx="406527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프로젝트 기간</a:t>
            </a:r>
            <a:r>
              <a:rPr lang="en-US" altLang="ko-KR" sz="14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23.09.05 ~ 23.10.10</a:t>
            </a:r>
            <a:endParaRPr lang="ko-KR" altLang="en-US" sz="1400" dirty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0" name="사각형: 둥근 모서리 26"/>
          <p:cNvSpPr/>
          <p:nvPr/>
        </p:nvSpPr>
        <p:spPr>
          <a:xfrm>
            <a:off x="5724525" y="2417445"/>
            <a:ext cx="881380" cy="210185"/>
          </a:xfrm>
          <a:prstGeom prst="roundRect">
            <a:avLst>
              <a:gd name="adj" fmla="val 50000"/>
            </a:avLst>
          </a:prstGeom>
          <a:solidFill>
            <a:srgbClr val="FF5050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1000" b="1">
                <a:solidFill>
                  <a:prstClr val="white"/>
                </a:solidFill>
              </a:rPr>
              <a:t>JUST</a:t>
            </a:r>
            <a:endParaRPr lang="ko-KR" altLang="en-US" sz="1000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76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769235" y="309245"/>
            <a:ext cx="38055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2-2.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주제 소개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: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기업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관점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6745" y="875030"/>
            <a:ext cx="5826125" cy="875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>
                <a:solidFill>
                  <a:srgbClr val="416773"/>
                </a:solidFill>
                <a:latin typeface="함초롬돋움"/>
                <a:ea typeface="함초롬돋움"/>
                <a:cs typeface="함초롬돋움"/>
              </a:rPr>
              <a:t> </a:t>
            </a:r>
          </a:p>
          <a:p>
            <a:pPr algn="ctr">
              <a:defRPr/>
            </a:pPr>
            <a:endParaRPr lang="en-US" altLang="ko-KR" sz="800">
              <a:solidFill>
                <a:srgbClr val="416773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2800">
                <a:solidFill>
                  <a:srgbClr val="416773"/>
                </a:solidFill>
                <a:latin typeface="함초롬돋움"/>
                <a:ea typeface="함초롬돋움"/>
                <a:cs typeface="함초롬돋움"/>
              </a:rPr>
              <a:t>인재 채용에 어려움을 겪는 이유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300730" y="2433955"/>
            <a:ext cx="6714490" cy="619125"/>
          </a:xfrm>
          <a:prstGeom prst="rect">
            <a:avLst/>
          </a:prstGeom>
          <a:solidFill>
            <a:srgbClr val="5A8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474720" y="2516505"/>
            <a:ext cx="4284345" cy="39814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적합한 인재가 지원하지 않음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300730" y="3565525"/>
            <a:ext cx="5042535" cy="619125"/>
          </a:xfrm>
          <a:prstGeom prst="rect">
            <a:avLst/>
          </a:prstGeom>
          <a:solidFill>
            <a:srgbClr val="5A8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474720" y="3649980"/>
            <a:ext cx="4284345" cy="3962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묻지마 지원 등 허수 지원자가 많음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300730" y="4693285"/>
            <a:ext cx="5042535" cy="619125"/>
          </a:xfrm>
          <a:prstGeom prst="rect">
            <a:avLst/>
          </a:prstGeom>
          <a:solidFill>
            <a:srgbClr val="5A8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474720" y="4774565"/>
            <a:ext cx="4284345" cy="40005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채용 후 조기 퇴사자가 발생함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255010" y="2310130"/>
            <a:ext cx="45720" cy="3161030"/>
          </a:xfrm>
          <a:prstGeom prst="rect">
            <a:avLst/>
          </a:prstGeom>
          <a:solidFill>
            <a:srgbClr val="A5B3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9361805" y="2433955"/>
            <a:ext cx="14890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>
                <a:latin typeface="함초롬돋움"/>
                <a:ea typeface="함초롬돋움"/>
                <a:cs typeface="함초롬돋움"/>
              </a:rPr>
              <a:t>68.4%</a:t>
            </a:r>
            <a:endParaRPr lang="ko-KR" altLang="en-US" sz="2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545705" y="3561715"/>
            <a:ext cx="14890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>
                <a:latin typeface="함초롬돋움"/>
                <a:ea typeface="함초롬돋움"/>
                <a:cs typeface="함초롬돋움"/>
              </a:rPr>
              <a:t>36.7%</a:t>
            </a:r>
            <a:endParaRPr lang="ko-KR" altLang="en-US" sz="2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350125" y="4691380"/>
            <a:ext cx="14890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>
                <a:latin typeface="함초롬돋움"/>
                <a:ea typeface="함초롬돋움"/>
                <a:cs typeface="함초롬돋움"/>
              </a:rPr>
              <a:t>33.9%</a:t>
            </a:r>
            <a:endParaRPr lang="ko-KR" altLang="en-US" sz="2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839200" y="6544310"/>
            <a:ext cx="323977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채용 시 겪는 어려움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복수응답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247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개사 대상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사람인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(2018)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10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-216534" y="2339207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3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4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48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9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0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51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2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6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8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769235" y="309245"/>
            <a:ext cx="45840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2-3.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주제 소개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: </a:t>
            </a:r>
            <a:r>
              <a:rPr lang="en-US" altLang="ko-K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JobHub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의 강점 및 기능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1645" y="2070735"/>
            <a:ext cx="2019935" cy="201993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48725" y="2070735"/>
            <a:ext cx="1731010" cy="1731010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4445635" y="4107180"/>
            <a:ext cx="1671955" cy="800100"/>
            <a:chOff x="4445635" y="4107180"/>
            <a:chExt cx="1671955" cy="800100"/>
          </a:xfrm>
        </p:grpSpPr>
        <p:sp>
          <p:nvSpPr>
            <p:cNvPr id="26" name="사각형: 둥근 모서리 25"/>
            <p:cNvSpPr/>
            <p:nvPr/>
          </p:nvSpPr>
          <p:spPr>
            <a:xfrm>
              <a:off x="4502785" y="4107180"/>
              <a:ext cx="1557020" cy="499110"/>
            </a:xfrm>
            <a:prstGeom prst="roundRect">
              <a:avLst>
                <a:gd name="adj" fmla="val 32207"/>
              </a:avLst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445635" y="4137660"/>
              <a:ext cx="1671955" cy="4229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20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개인 회원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878570" y="4107180"/>
            <a:ext cx="1671955" cy="800100"/>
            <a:chOff x="8878570" y="4107180"/>
            <a:chExt cx="1671955" cy="800100"/>
          </a:xfrm>
        </p:grpSpPr>
        <p:sp>
          <p:nvSpPr>
            <p:cNvPr id="29" name="사각형: 둥근 모서리 28"/>
            <p:cNvSpPr/>
            <p:nvPr/>
          </p:nvSpPr>
          <p:spPr>
            <a:xfrm>
              <a:off x="8936355" y="4107180"/>
              <a:ext cx="1557020" cy="499110"/>
            </a:xfrm>
            <a:prstGeom prst="roundRect">
              <a:avLst>
                <a:gd name="adj" fmla="val 32207"/>
              </a:avLst>
            </a:prstGeom>
            <a:solidFill>
              <a:srgbClr val="5A8F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878570" y="4137660"/>
              <a:ext cx="1671955" cy="4229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20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기업 회원</a:t>
              </a: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11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-216534" y="2339207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4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5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56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8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9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60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1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2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3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4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5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8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04820" y="1983105"/>
            <a:ext cx="2019935" cy="2019935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3213100" y="4066540"/>
            <a:ext cx="1602740" cy="800100"/>
            <a:chOff x="3213100" y="4066540"/>
            <a:chExt cx="1602740" cy="800100"/>
          </a:xfrm>
        </p:grpSpPr>
        <p:sp>
          <p:nvSpPr>
            <p:cNvPr id="26" name="사각형: 둥근 모서리 25"/>
            <p:cNvSpPr/>
            <p:nvPr/>
          </p:nvSpPr>
          <p:spPr>
            <a:xfrm>
              <a:off x="3268345" y="4066540"/>
              <a:ext cx="1492885" cy="499110"/>
            </a:xfrm>
            <a:prstGeom prst="roundRect">
              <a:avLst>
                <a:gd name="adj" fmla="val 32207"/>
              </a:avLst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13100" y="4097655"/>
              <a:ext cx="1602740" cy="4152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200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개인 회원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417945" y="1451610"/>
            <a:ext cx="5274945" cy="956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연봉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?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복지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?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나에게 중요한 가치관은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?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나에게 꼭 맞는 기업 추천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기능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17945" y="3209925"/>
            <a:ext cx="5274945" cy="896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현직자가 알려주는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리뷰 및 평점 기능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17945" y="4969510"/>
            <a:ext cx="5274945" cy="896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다양한 주제를 자유롭게 나누는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익명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게시판 기능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31230" y="1960880"/>
            <a:ext cx="338455" cy="33845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25515" y="3717925"/>
            <a:ext cx="338455" cy="33845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19800" y="5474970"/>
            <a:ext cx="338455" cy="338455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12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2-3.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주제 소개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: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JobHub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의 강점 및 기능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-216534" y="2339207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5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8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9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60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1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4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66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8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7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78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3213100" y="4066540"/>
            <a:ext cx="1602740" cy="499110"/>
            <a:chOff x="3213100" y="4066540"/>
            <a:chExt cx="1602740" cy="499110"/>
          </a:xfrm>
        </p:grpSpPr>
        <p:sp>
          <p:nvSpPr>
            <p:cNvPr id="26" name="사각형: 둥근 모서리 25"/>
            <p:cNvSpPr/>
            <p:nvPr/>
          </p:nvSpPr>
          <p:spPr>
            <a:xfrm>
              <a:off x="3268345" y="4066540"/>
              <a:ext cx="1492885" cy="499110"/>
            </a:xfrm>
            <a:prstGeom prst="roundRect">
              <a:avLst>
                <a:gd name="adj" fmla="val 32207"/>
              </a:avLst>
            </a:prstGeom>
            <a:solidFill>
              <a:srgbClr val="5A8F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5A8FA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13100" y="4097655"/>
              <a:ext cx="1602740" cy="431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200" dirty="0">
                  <a:solidFill>
                    <a:schemeClr val="bg1"/>
                  </a:solidFill>
                  <a:latin typeface="함초롬돋움"/>
                  <a:ea typeface="함초롬돋움"/>
                  <a:cs typeface="함초롬돋움"/>
                </a:rPr>
                <a:t>기업 회원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417945" y="2383316"/>
            <a:ext cx="5274945" cy="950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필터를 통해 찾아보는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40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인재 검색 기능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25515" y="2891316"/>
            <a:ext cx="338455" cy="33845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48965" y="2139315"/>
            <a:ext cx="1731010" cy="1731010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13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2-3.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주제 소개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: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JobHub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의 강점 및 기능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-216534" y="2339207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2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3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54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5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6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57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0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1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2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3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4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5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6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3213100" y="4066540"/>
            <a:ext cx="1602740" cy="499110"/>
            <a:chOff x="3213100" y="4066540"/>
            <a:chExt cx="1602740" cy="499110"/>
          </a:xfrm>
        </p:grpSpPr>
        <p:sp>
          <p:nvSpPr>
            <p:cNvPr id="26" name="사각형: 둥근 모서리 25"/>
            <p:cNvSpPr/>
            <p:nvPr/>
          </p:nvSpPr>
          <p:spPr>
            <a:xfrm>
              <a:off x="3268345" y="4066540"/>
              <a:ext cx="1492885" cy="499110"/>
            </a:xfrm>
            <a:prstGeom prst="roundRect">
              <a:avLst>
                <a:gd name="adj" fmla="val 32207"/>
              </a:avLst>
            </a:prstGeom>
            <a:solidFill>
              <a:srgbClr val="F77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rgbClr val="5A8FA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13100" y="4097655"/>
              <a:ext cx="160274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200" dirty="0">
                  <a:solidFill>
                    <a:schemeClr val="bg1"/>
                  </a:solidFill>
                  <a:latin typeface="함초롬돋움"/>
                  <a:ea typeface="함초롬돋움"/>
                  <a:cs typeface="함초롬돋움"/>
                </a:rPr>
                <a:t>관리자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417945" y="1691336"/>
            <a:ext cx="5274945" cy="896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회원에 대한 관리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17945" y="3450921"/>
            <a:ext cx="5274945" cy="896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매칭률 관련 통계 제공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25515" y="2199336"/>
            <a:ext cx="338455" cy="33845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19800" y="3956381"/>
            <a:ext cx="338455" cy="338455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14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2-3.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주제 소개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: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JobHub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의 강점 및 기능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58B0837-25B6-491D-C5C5-1EF1A8C8A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856" y="2146934"/>
            <a:ext cx="1489075" cy="1489075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-216534" y="2339207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1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4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5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56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7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0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61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2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3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4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5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6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8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3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49320" y="2792095"/>
            <a:ext cx="5431155" cy="831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800" kern="0" dirty="0">
                <a:solidFill>
                  <a:srgbClr val="F2F2F2"/>
                </a:solidFill>
                <a:latin typeface="Consolas"/>
                <a:ea typeface="함초롬돋움"/>
              </a:rPr>
              <a:t>프로젝트 개요</a:t>
            </a:r>
          </a:p>
        </p:txBody>
      </p:sp>
      <p:sp>
        <p:nvSpPr>
          <p:cNvPr id="81" name="자유형 80"/>
          <p:cNvSpPr/>
          <p:nvPr/>
        </p:nvSpPr>
        <p:spPr>
          <a:xfrm>
            <a:off x="8682355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latinLnBrk="0">
              <a:defRPr/>
            </a:pPr>
            <a:endParaRPr lang="ko-KR" altLang="en-US" sz="2400">
              <a:solidFill>
                <a:srgbClr val="F2F2F2"/>
              </a:solidFill>
            </a:endParaRPr>
          </a:p>
        </p:txBody>
      </p:sp>
      <p:sp>
        <p:nvSpPr>
          <p:cNvPr id="82" name="자유형 81"/>
          <p:cNvSpPr/>
          <p:nvPr/>
        </p:nvSpPr>
        <p:spPr>
          <a:xfrm flipH="1">
            <a:off x="3449320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latinLnBrk="0">
              <a:defRPr/>
            </a:pPr>
            <a:endParaRPr lang="ko-KR" altLang="en-US" sz="2400">
              <a:solidFill>
                <a:srgbClr val="F2F2F2"/>
              </a:solidFill>
            </a:endParaRPr>
          </a:p>
        </p:txBody>
      </p:sp>
      <p:sp>
        <p:nvSpPr>
          <p:cNvPr id="2" name="사각형: 둥근 모서리 26"/>
          <p:cNvSpPr/>
          <p:nvPr/>
        </p:nvSpPr>
        <p:spPr>
          <a:xfrm>
            <a:off x="5724525" y="2417445"/>
            <a:ext cx="881380" cy="210185"/>
          </a:xfrm>
          <a:prstGeom prst="roundRect">
            <a:avLst>
              <a:gd name="adj" fmla="val 50000"/>
            </a:avLst>
          </a:prstGeom>
          <a:solidFill>
            <a:srgbClr val="FF5050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1000" b="1">
                <a:solidFill>
                  <a:prstClr val="white"/>
                </a:solidFill>
              </a:rPr>
              <a:t>JUST</a:t>
            </a:r>
            <a:endParaRPr lang="ko-KR" altLang="en-US" sz="1000" b="1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16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3.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프로젝트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개요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4" name="TextBox 1"/>
          <p:cNvSpPr txBox="1"/>
          <p:nvPr/>
        </p:nvSpPr>
        <p:spPr>
          <a:xfrm>
            <a:off x="2772410" y="786765"/>
            <a:ext cx="8862060" cy="60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 </a:t>
            </a:r>
            <a:r>
              <a:rPr lang="ko-KR" altLang="en-US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기간 </a:t>
            </a:r>
            <a:r>
              <a:rPr lang="en-US" altLang="ko-KR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:</a:t>
            </a:r>
            <a:r>
              <a:rPr lang="ko-KR" altLang="en-US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2023.09.05</a:t>
            </a:r>
            <a:r>
              <a:rPr lang="ko-KR" altLang="en-US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~</a:t>
            </a:r>
            <a:r>
              <a:rPr lang="ko-KR" altLang="en-US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2023.10.10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A474CDD1-D542-B5A0-D203-882DC68DE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1861820"/>
            <a:ext cx="9549765" cy="2971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직사각형 21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216534" y="3080861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27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28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29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0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1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32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3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5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6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8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9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05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17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85" name="TextBox 1"/>
          <p:cNvSpPr txBox="1"/>
          <p:nvPr/>
        </p:nvSpPr>
        <p:spPr>
          <a:xfrm>
            <a:off x="2773731" y="1535430"/>
            <a:ext cx="5703570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  <a:defRPr/>
            </a:pPr>
            <a:r>
              <a:rPr lang="en-US" altLang="ko-KR" sz="1500" b="1" dirty="0" smtClean="0">
                <a:latin typeface="함초롬돋움"/>
                <a:ea typeface="함초롬돋움"/>
                <a:cs typeface="함초롬돋움"/>
              </a:rPr>
              <a:t>·  </a:t>
            </a:r>
            <a:r>
              <a:rPr lang="en-US" altLang="ko-KR" sz="1500" b="1" dirty="0" smtClean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OS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:</a:t>
            </a:r>
            <a:r>
              <a:rPr lang="ko-KR" altLang="en-US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Windows 10 64bit</a:t>
            </a:r>
          </a:p>
          <a:p>
            <a:pPr>
              <a:lnSpc>
                <a:spcPts val="3400"/>
              </a:lnSpc>
              <a:defRPr/>
            </a:pPr>
            <a:r>
              <a:rPr lang="en-US" altLang="ko-KR" sz="1500" b="1" dirty="0">
                <a:latin typeface="함초롬돋움"/>
                <a:ea typeface="함초롬돋움"/>
                <a:cs typeface="함초롬돋움"/>
              </a:rPr>
              <a:t>· </a:t>
            </a:r>
            <a:r>
              <a:rPr lang="en-US" altLang="ko-KR" sz="1500" b="1" dirty="0" smtClean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500" b="1" dirty="0" smtClean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JDK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:</a:t>
            </a:r>
            <a:r>
              <a:rPr lang="ko-KR" altLang="en-US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1.8.0_241</a:t>
            </a:r>
          </a:p>
          <a:p>
            <a:pPr>
              <a:lnSpc>
                <a:spcPts val="3400"/>
              </a:lnSpc>
              <a:defRPr/>
            </a:pPr>
            <a:r>
              <a:rPr lang="en-US" altLang="ko-KR" sz="1500" b="1" dirty="0">
                <a:latin typeface="함초롬돋움"/>
                <a:ea typeface="함초롬돋움"/>
                <a:cs typeface="함초롬돋움"/>
              </a:rPr>
              <a:t>· </a:t>
            </a:r>
            <a:r>
              <a:rPr lang="en-US" altLang="ko-KR" sz="1500" b="1" dirty="0" smtClean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500" b="1" dirty="0" smtClean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Tool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: Eclipse IDE for Enterprise Java Developers (2023-03)</a:t>
            </a:r>
          </a:p>
          <a:p>
            <a:pPr>
              <a:lnSpc>
                <a:spcPts val="3400"/>
              </a:lnSpc>
              <a:defRPr/>
            </a:pPr>
            <a:r>
              <a:rPr lang="en-US" altLang="ko-KR" sz="1500" b="1" dirty="0">
                <a:latin typeface="함초롬돋움"/>
                <a:ea typeface="함초롬돋움"/>
                <a:cs typeface="함초롬돋움"/>
              </a:rPr>
              <a:t>· </a:t>
            </a:r>
            <a:r>
              <a:rPr lang="en-US" altLang="ko-KR" sz="1500" b="1" dirty="0" smtClean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500" b="1" dirty="0" smtClean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Test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/ Build : </a:t>
            </a:r>
            <a:r>
              <a:rPr lang="en-US" altLang="ko-KR" sz="1500" b="1" dirty="0" smtClean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JUnit 4.12,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Maven 3.8.1</a:t>
            </a:r>
          </a:p>
          <a:p>
            <a:pPr>
              <a:lnSpc>
                <a:spcPts val="3400"/>
              </a:lnSpc>
              <a:defRPr/>
            </a:pPr>
            <a:r>
              <a:rPr lang="en-US" altLang="ko-KR" sz="1500" b="1" dirty="0" smtClean="0">
                <a:latin typeface="함초롬돋움"/>
                <a:ea typeface="함초롬돋움"/>
                <a:cs typeface="함초롬돋움"/>
              </a:rPr>
              <a:t>·  </a:t>
            </a:r>
            <a:r>
              <a:rPr lang="ko-KR" altLang="en-US" sz="1500" b="1" dirty="0" smtClean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형상관리도구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:</a:t>
            </a:r>
            <a:r>
              <a:rPr lang="ko-KR" altLang="en-US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GitHub</a:t>
            </a:r>
          </a:p>
          <a:p>
            <a:pPr>
              <a:lnSpc>
                <a:spcPts val="3400"/>
              </a:lnSpc>
              <a:defRPr/>
            </a:pPr>
            <a:r>
              <a:rPr lang="en-US" altLang="ko-KR" sz="1500" b="1" dirty="0" smtClean="0">
                <a:latin typeface="함초롬돋움"/>
                <a:ea typeface="함초롬돋움"/>
                <a:cs typeface="함초롬돋움"/>
              </a:rPr>
              <a:t>·  </a:t>
            </a:r>
            <a:r>
              <a:rPr lang="en-US" altLang="ko-KR" sz="1500" b="1" dirty="0" smtClean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DBMS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: Oracle 11g</a:t>
            </a:r>
          </a:p>
          <a:p>
            <a:pPr>
              <a:lnSpc>
                <a:spcPts val="3400"/>
              </a:lnSpc>
              <a:defRPr/>
            </a:pPr>
            <a:r>
              <a:rPr lang="en-US" altLang="ko-KR" sz="1500" b="1" dirty="0">
                <a:latin typeface="함초롬돋움"/>
                <a:ea typeface="함초롬돋움"/>
                <a:cs typeface="함초롬돋움"/>
              </a:rPr>
              <a:t>· </a:t>
            </a:r>
            <a:r>
              <a:rPr lang="en-US" altLang="ko-KR" sz="1500" b="1" dirty="0" smtClean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500" b="1" dirty="0" smtClean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WAS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: Tomcat 8.0</a:t>
            </a:r>
          </a:p>
          <a:p>
            <a:pPr>
              <a:lnSpc>
                <a:spcPts val="3400"/>
              </a:lnSpc>
              <a:defRPr/>
            </a:pPr>
            <a:r>
              <a:rPr lang="en-US" altLang="ko-KR" sz="1500" b="1" dirty="0" smtClean="0">
                <a:latin typeface="함초롬돋움"/>
                <a:ea typeface="함초롬돋움"/>
                <a:cs typeface="함초롬돋움"/>
              </a:rPr>
              <a:t>·  </a:t>
            </a:r>
            <a:r>
              <a:rPr lang="en-US" altLang="ko-KR" sz="1500" b="1" dirty="0" smtClean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Framework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: Spring Framework 4.3.9, MyBatis</a:t>
            </a:r>
          </a:p>
          <a:p>
            <a:pPr>
              <a:lnSpc>
                <a:spcPts val="3400"/>
              </a:lnSpc>
              <a:defRPr/>
            </a:pPr>
            <a:r>
              <a:rPr lang="en-US" altLang="ko-KR" sz="1500" b="1" dirty="0">
                <a:latin typeface="함초롬돋움"/>
                <a:ea typeface="함초롬돋움"/>
                <a:cs typeface="함초롬돋움"/>
              </a:rPr>
              <a:t>· </a:t>
            </a:r>
            <a:r>
              <a:rPr lang="en-US" altLang="ko-KR" sz="1500" b="1" dirty="0" smtClean="0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1500" b="1" dirty="0" smtClean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사용언어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:</a:t>
            </a:r>
            <a:r>
              <a:rPr lang="ko-KR" altLang="en-US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Java, JavaScript, </a:t>
            </a:r>
            <a:r>
              <a:rPr lang="en-US" altLang="ko-KR" sz="1500" b="1" dirty="0" smtClean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html5, CSS3,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SQL</a:t>
            </a: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04418" y="2752090"/>
            <a:ext cx="1713230" cy="937260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072563" y="2707640"/>
            <a:ext cx="1755140" cy="975995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40258" y="3755390"/>
            <a:ext cx="2218690" cy="1061720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092883" y="930910"/>
            <a:ext cx="1605280" cy="1094740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531038" y="2039620"/>
            <a:ext cx="1364615" cy="558800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970328" y="1807210"/>
            <a:ext cx="1875155" cy="1028700"/>
          </a:xfrm>
          <a:prstGeom prst="rect">
            <a:avLst/>
          </a:prstGeom>
        </p:spPr>
      </p:pic>
      <p:pic>
        <p:nvPicPr>
          <p:cNvPr id="98" name="그림 97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982393" y="3690620"/>
            <a:ext cx="2005965" cy="1224915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218998" y="4766310"/>
            <a:ext cx="2046605" cy="954405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0212898" y="4947920"/>
            <a:ext cx="1534795" cy="5524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E628F60-0DA4-12BF-854D-18AE8DAE96F7}"/>
              </a:ext>
            </a:extLst>
          </p:cNvPr>
          <p:cNvSpPr txBox="1"/>
          <p:nvPr/>
        </p:nvSpPr>
        <p:spPr>
          <a:xfrm>
            <a:off x="2769235" y="991870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- 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개발 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/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 서버 환경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 개발 기술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F95F875-5A2A-B4BA-B2FF-8FF237AF3C78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3.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프로젝트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개요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117648" y="4915535"/>
            <a:ext cx="1727835" cy="6363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78871" y="5025185"/>
            <a:ext cx="1543576" cy="409358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-216534" y="3080861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6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7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58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9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0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61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2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3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4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5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6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8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2769235" y="769620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DB / ERD: 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전체</a:t>
            </a:r>
          </a:p>
        </p:txBody>
      </p:sp>
      <p:sp>
        <p:nvSpPr>
          <p:cNvPr id="85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18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5E16720-47A5-E52E-7F6A-AA8B564B97F6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3.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프로젝트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개요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394" y="1196022"/>
            <a:ext cx="9527053" cy="5263772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-216534" y="3080861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5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6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47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8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9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50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2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6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7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19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8622EE1-07FB-DEC4-B6FE-3D35C1AC35E1}"/>
              </a:ext>
            </a:extLst>
          </p:cNvPr>
          <p:cNvSpPr txBox="1"/>
          <p:nvPr/>
        </p:nvSpPr>
        <p:spPr>
          <a:xfrm>
            <a:off x="2769235" y="769620"/>
            <a:ext cx="4603750" cy="7067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>
                <a:latin typeface="함초롬돋움" charset="0"/>
                <a:ea typeface="함초롬돋움" charset="0"/>
              </a:rPr>
              <a:t>- DB / ERD: 개인회원 </a:t>
            </a:r>
            <a:endParaRPr lang="ko-KR" altLang="en-US" sz="2000" b="1">
              <a:latin typeface="함초롬돋움" charset="0"/>
              <a:ea typeface="함초롬돋움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>
                <a:latin typeface="함초롬돋움" charset="0"/>
                <a:ea typeface="함초롬돋움" charset="0"/>
              </a:rPr>
              <a:t>	- 이력서, 자기소개서</a:t>
            </a:r>
            <a:endParaRPr lang="ko-KR" altLang="en-US" sz="2000" b="1">
              <a:latin typeface="함초롬돋움" charset="0"/>
              <a:ea typeface="함초롬돋움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BB627A6-EE89-9C38-F894-62C6BE28398F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3.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프로젝트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개요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85" name="그림 84" descr="C:/Users/cksdn/AppData/Roaming/PolarisOffice/ETemp/12660_14688376/fImage1345401618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945" y="1481455"/>
            <a:ext cx="9288145" cy="5228590"/>
          </a:xfrm>
          <a:prstGeom prst="rect">
            <a:avLst/>
          </a:prstGeom>
          <a:noFill/>
        </p:spPr>
      </p:pic>
      <p:sp>
        <p:nvSpPr>
          <p:cNvPr id="40" name="직사각형 39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-216534" y="3080861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5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6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47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8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9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50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2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6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7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69235" y="309245"/>
            <a:ext cx="38055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0.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목차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2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94456" y="1084936"/>
            <a:ext cx="781494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1.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팀 소개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Team JUST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주제 소개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JobHub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프로젝트 개요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Outline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4.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 주요 기능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Functions</a:t>
            </a:r>
          </a:p>
          <a:p>
            <a:pPr lvl="0">
              <a:defRPr/>
            </a:pP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5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.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 개선할 점 </a:t>
            </a:r>
            <a:r>
              <a:rPr lang="en-US" altLang="ko-KR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함초롬돋움"/>
                <a:ea typeface="함초롬돋움"/>
                <a:cs typeface="함초롬돋움"/>
              </a:rPr>
              <a:t>To Improve</a:t>
            </a:r>
          </a:p>
          <a:p>
            <a:pPr lvl="0">
              <a:defRPr/>
            </a:pPr>
            <a:endParaRPr lang="ko-KR" altLang="en-US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6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.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시연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Demonstration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7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질의 응답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Q &amp; A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23616" y="1084490"/>
            <a:ext cx="52070" cy="5229336"/>
          </a:xfrm>
          <a:prstGeom prst="rect">
            <a:avLst/>
          </a:prstGeom>
          <a:solidFill>
            <a:srgbClr val="A5B3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-216534" y="853836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6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8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50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2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4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28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8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9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0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20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58707E1-2D30-57F4-C995-173B338A85B8}"/>
              </a:ext>
            </a:extLst>
          </p:cNvPr>
          <p:cNvSpPr txBox="1"/>
          <p:nvPr/>
        </p:nvSpPr>
        <p:spPr>
          <a:xfrm>
            <a:off x="2769235" y="769620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DB / ERD: 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개인회원 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- 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기업회원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2490DE5-7733-485B-E641-6EC5FA698196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3.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프로젝트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개요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85" name="그림 84" descr="C:/Users/cksdn/AppData/Roaming/PolarisOffice/ETemp/12660_14688376/fImage927671616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525" y="1206500"/>
            <a:ext cx="9113520" cy="5556885"/>
          </a:xfrm>
          <a:prstGeom prst="rect">
            <a:avLst/>
          </a:prstGeom>
          <a:noFill/>
        </p:spPr>
      </p:pic>
      <p:sp>
        <p:nvSpPr>
          <p:cNvPr id="40" name="직사각형 39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-216534" y="3080861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5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6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47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8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9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50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2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6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7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21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82170FA-5D5D-9EC6-EA06-82F36A529474}"/>
              </a:ext>
            </a:extLst>
          </p:cNvPr>
          <p:cNvSpPr txBox="1"/>
          <p:nvPr/>
        </p:nvSpPr>
        <p:spPr>
          <a:xfrm>
            <a:off x="2769235" y="769620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DB / ERD: 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개인회원 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- 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게시판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F7A8D46-81D5-7A9A-FA97-27BD8E54CDCC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3.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프로젝트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개요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738" y="1593816"/>
            <a:ext cx="8732279" cy="4372888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-216534" y="3080861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5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6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47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8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9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50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2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6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7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22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0061CC8-4FCB-EE31-45DF-0DDB0EA3DC84}"/>
              </a:ext>
            </a:extLst>
          </p:cNvPr>
          <p:cNvSpPr txBox="1"/>
          <p:nvPr/>
        </p:nvSpPr>
        <p:spPr>
          <a:xfrm>
            <a:off x="2769235" y="769620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DB / ERD: 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기업 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– 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기업 리뷰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D6BE9C0-2436-FCCA-A96D-4A3BE07D36A8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3.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프로젝트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개요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85" name="그림 84" descr="C:/Users/cksdn/AppData/Roaming/PolarisOffice/ETemp/12660_14688376/fImage444601614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600" y="1195070"/>
            <a:ext cx="8868410" cy="5036820"/>
          </a:xfrm>
          <a:prstGeom prst="rect">
            <a:avLst/>
          </a:prstGeom>
          <a:noFill/>
        </p:spPr>
      </p:pic>
      <p:sp>
        <p:nvSpPr>
          <p:cNvPr id="23" name="직사각형 22"/>
          <p:cNvSpPr/>
          <p:nvPr/>
        </p:nvSpPr>
        <p:spPr>
          <a:xfrm>
            <a:off x="-216534" y="853836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-216534" y="3080861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5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6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47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8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9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50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2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6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7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49320" y="2792095"/>
            <a:ext cx="5431155" cy="831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800" kern="0" dirty="0">
                <a:solidFill>
                  <a:srgbClr val="F2F2F2"/>
                </a:solidFill>
                <a:latin typeface="Consolas"/>
                <a:ea typeface="함초롬돋움"/>
              </a:rPr>
              <a:t>주요 기능</a:t>
            </a:r>
          </a:p>
        </p:txBody>
      </p:sp>
      <p:sp>
        <p:nvSpPr>
          <p:cNvPr id="81" name="자유형 80"/>
          <p:cNvSpPr/>
          <p:nvPr/>
        </p:nvSpPr>
        <p:spPr>
          <a:xfrm>
            <a:off x="8682355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latinLnBrk="0">
              <a:defRPr/>
            </a:pPr>
            <a:endParaRPr lang="ko-KR" altLang="en-US" sz="2400">
              <a:solidFill>
                <a:srgbClr val="F2F2F2"/>
              </a:solidFill>
            </a:endParaRPr>
          </a:p>
        </p:txBody>
      </p:sp>
      <p:sp>
        <p:nvSpPr>
          <p:cNvPr id="82" name="자유형 81"/>
          <p:cNvSpPr/>
          <p:nvPr/>
        </p:nvSpPr>
        <p:spPr>
          <a:xfrm flipH="1">
            <a:off x="3449320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latinLnBrk="0">
              <a:defRPr/>
            </a:pPr>
            <a:endParaRPr lang="ko-KR" altLang="en-US" sz="2400">
              <a:solidFill>
                <a:srgbClr val="F2F2F2"/>
              </a:solidFill>
            </a:endParaRPr>
          </a:p>
        </p:txBody>
      </p:sp>
      <p:sp>
        <p:nvSpPr>
          <p:cNvPr id="2" name="사각형: 둥근 모서리 26"/>
          <p:cNvSpPr/>
          <p:nvPr/>
        </p:nvSpPr>
        <p:spPr>
          <a:xfrm>
            <a:off x="5724525" y="2417445"/>
            <a:ext cx="881380" cy="210185"/>
          </a:xfrm>
          <a:prstGeom prst="roundRect">
            <a:avLst>
              <a:gd name="adj" fmla="val 50000"/>
            </a:avLst>
          </a:prstGeom>
          <a:solidFill>
            <a:srgbClr val="FF5050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1000" b="1">
                <a:solidFill>
                  <a:prstClr val="white"/>
                </a:solidFill>
              </a:rPr>
              <a:t>JUST</a:t>
            </a:r>
            <a:endParaRPr lang="ko-KR" altLang="en-US" sz="1000" b="1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24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70785" y="1115695"/>
            <a:ext cx="7066280" cy="5334000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9133205" y="1664335"/>
            <a:ext cx="2952750" cy="2441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/>
              <a:t>①</a:t>
            </a:r>
            <a:r>
              <a:rPr lang="ko-KR" altLang="en-US" b="1" dirty="0">
                <a:solidFill>
                  <a:schemeClr val="tx1"/>
                </a:solidFill>
              </a:rPr>
              <a:t> 개인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기업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ko-KR" altLang="en-US" b="1" dirty="0">
                <a:solidFill>
                  <a:schemeClr val="tx1"/>
                </a:solidFill>
              </a:rPr>
              <a:t> 회원 로그인 </a:t>
            </a:r>
            <a:endParaRPr lang="ko-KR" altLang="en-US" dirty="0"/>
          </a:p>
          <a:p>
            <a:pPr>
              <a:defRPr/>
            </a:pPr>
            <a:endParaRPr lang="ko-KR" altLang="en-US" sz="1500" dirty="0"/>
          </a:p>
          <a:p>
            <a:pPr>
              <a:lnSpc>
                <a:spcPts val="2500"/>
              </a:lnSpc>
              <a:defRPr/>
            </a:pPr>
            <a:r>
              <a:rPr lang="ko-KR" altLang="en-US" sz="1500" dirty="0"/>
              <a:t>클릭 시 개인</a:t>
            </a:r>
            <a:r>
              <a:rPr lang="en-US" altLang="ko-KR" sz="1500" dirty="0"/>
              <a:t>(</a:t>
            </a:r>
            <a:r>
              <a:rPr lang="ko-KR" altLang="en-US" sz="1500" dirty="0"/>
              <a:t>기업</a:t>
            </a:r>
            <a:r>
              <a:rPr lang="en-US" altLang="ko-KR" sz="1500" dirty="0"/>
              <a:t>)</a:t>
            </a:r>
            <a:r>
              <a:rPr lang="ko-KR" altLang="en-US" sz="1500" dirty="0"/>
              <a:t> 회원</a:t>
            </a:r>
            <a:endParaRPr lang="en-US" altLang="ko-KR" sz="1500" dirty="0"/>
          </a:p>
          <a:p>
            <a:pPr>
              <a:lnSpc>
                <a:spcPts val="2500"/>
              </a:lnSpc>
              <a:defRPr/>
            </a:pPr>
            <a:r>
              <a:rPr lang="ko-KR" altLang="en-US" sz="1500" dirty="0"/>
              <a:t>로그인 페이지로 이동</a:t>
            </a:r>
          </a:p>
          <a:p>
            <a:pPr>
              <a:defRPr/>
            </a:pPr>
            <a:endParaRPr lang="ko-KR" altLang="en-US" sz="1500" dirty="0"/>
          </a:p>
          <a:p>
            <a:pPr>
              <a:defRPr/>
            </a:pPr>
            <a:endParaRPr lang="ko-KR" altLang="en-US" sz="1500" dirty="0"/>
          </a:p>
          <a:p>
            <a:pPr>
              <a:defRPr/>
            </a:pPr>
            <a:r>
              <a:rPr lang="ko-KR" altLang="en-US" b="1" dirty="0"/>
              <a:t>②</a:t>
            </a:r>
            <a:r>
              <a:rPr lang="ko-KR" altLang="en-US" b="1" dirty="0">
                <a:solidFill>
                  <a:schemeClr val="tx1"/>
                </a:solidFill>
              </a:rPr>
              <a:t> 기본 메인 화면</a:t>
            </a:r>
          </a:p>
          <a:p>
            <a:pPr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1500" b="0" dirty="0">
                <a:solidFill>
                  <a:schemeClr val="tx1"/>
                </a:solidFill>
              </a:rPr>
              <a:t>JOBHUB</a:t>
            </a:r>
            <a:r>
              <a:rPr lang="ko-KR" altLang="en-US" sz="1500" b="0" dirty="0">
                <a:solidFill>
                  <a:schemeClr val="tx1"/>
                </a:solidFill>
              </a:rPr>
              <a:t> 서비스에 대한 소개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C2A878C-0B71-5D53-AAB8-D2E8BC90D35B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4.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주요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기능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: </a:t>
            </a:r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메인페이지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216534" y="3808020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27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28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29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0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1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32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3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5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6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8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9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25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15870" y="934720"/>
            <a:ext cx="6499225" cy="5453380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9133205" y="1664335"/>
            <a:ext cx="2952750" cy="2903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/>
              <a:t>①</a:t>
            </a:r>
            <a:r>
              <a:rPr lang="ko-KR" altLang="en-US" b="1" dirty="0">
                <a:solidFill>
                  <a:schemeClr val="tx1"/>
                </a:solidFill>
              </a:rPr>
              <a:t> 개인 회원 로그인</a:t>
            </a:r>
          </a:p>
          <a:p>
            <a:pPr>
              <a:defRPr/>
            </a:pPr>
            <a:endParaRPr lang="ko-KR" altLang="en-US" sz="1500" dirty="0"/>
          </a:p>
          <a:p>
            <a:pPr>
              <a:lnSpc>
                <a:spcPts val="2500"/>
              </a:lnSpc>
              <a:defRPr/>
            </a:pPr>
            <a:r>
              <a:rPr lang="ko-KR" altLang="en-US" sz="1500" dirty="0"/>
              <a:t>가입된 </a:t>
            </a:r>
            <a:r>
              <a:rPr lang="en-US" altLang="ko-KR" sz="1500" dirty="0"/>
              <a:t>ID</a:t>
            </a:r>
            <a:r>
              <a:rPr lang="ko-KR" altLang="en-US" sz="1500" dirty="0"/>
              <a:t> </a:t>
            </a:r>
            <a:r>
              <a:rPr lang="en-US" altLang="ko-KR" sz="1500" dirty="0"/>
              <a:t>/</a:t>
            </a:r>
            <a:r>
              <a:rPr lang="ko-KR" altLang="en-US" sz="1500" dirty="0"/>
              <a:t> 비밀번호 입력 후</a:t>
            </a:r>
            <a:endParaRPr lang="en-US" altLang="ko-KR" sz="1500" dirty="0"/>
          </a:p>
          <a:p>
            <a:pPr>
              <a:lnSpc>
                <a:spcPts val="2500"/>
              </a:lnSpc>
              <a:defRPr/>
            </a:pPr>
            <a:r>
              <a:rPr lang="ko-KR" altLang="en-US" sz="1500" dirty="0"/>
              <a:t>로그인 버튼 클릭 시</a:t>
            </a:r>
            <a:r>
              <a:rPr lang="en-US" altLang="ko-KR" sz="1500" dirty="0"/>
              <a:t>,</a:t>
            </a:r>
          </a:p>
          <a:p>
            <a:pPr>
              <a:lnSpc>
                <a:spcPts val="2500"/>
              </a:lnSpc>
              <a:defRPr/>
            </a:pPr>
            <a:r>
              <a:rPr lang="ko-KR" altLang="en-US" sz="1500" dirty="0"/>
              <a:t>로그인 후 마이페이지로 이동</a:t>
            </a:r>
          </a:p>
          <a:p>
            <a:pPr>
              <a:defRPr/>
            </a:pPr>
            <a:endParaRPr lang="ko-KR" altLang="en-US" sz="1500" dirty="0"/>
          </a:p>
          <a:p>
            <a:pPr>
              <a:defRPr/>
            </a:pPr>
            <a:r>
              <a:rPr lang="ko-KR" altLang="en-US" b="1" dirty="0"/>
              <a:t>②</a:t>
            </a:r>
            <a:r>
              <a:rPr lang="ko-KR" altLang="en-US" b="1" dirty="0">
                <a:solidFill>
                  <a:schemeClr val="tx1"/>
                </a:solidFill>
              </a:rPr>
              <a:t> 회원가입</a:t>
            </a:r>
          </a:p>
          <a:p>
            <a:pPr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r>
              <a:rPr lang="ko-KR" altLang="en-US" sz="1500" b="0" dirty="0">
                <a:solidFill>
                  <a:schemeClr val="tx1"/>
                </a:solidFill>
              </a:rPr>
              <a:t>회원가입 버튼 클릭 시</a:t>
            </a:r>
            <a:endParaRPr lang="en-US" altLang="ko-KR" sz="1500" b="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r>
              <a:rPr lang="ko-KR" altLang="en-US" sz="1500" b="0" dirty="0">
                <a:solidFill>
                  <a:schemeClr val="tx1"/>
                </a:solidFill>
              </a:rPr>
              <a:t>회원가입 페이지로 이동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68612BF-107B-9CFE-07F4-3739CF3405BF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4.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주요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기능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: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로그인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-216534" y="3808020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5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6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47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8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9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50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2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6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7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26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239250" y="1111885"/>
            <a:ext cx="2952750" cy="5386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/>
              <a:t>①</a:t>
            </a:r>
            <a:r>
              <a:rPr lang="ko-KR" altLang="en-US" b="1" dirty="0">
                <a:solidFill>
                  <a:schemeClr val="tx1"/>
                </a:solidFill>
              </a:rPr>
              <a:t> 회원가입 유효성검사</a:t>
            </a:r>
          </a:p>
          <a:p>
            <a:pPr>
              <a:defRPr/>
            </a:pPr>
            <a:endParaRPr lang="ko-KR" altLang="en-US" sz="1500" dirty="0"/>
          </a:p>
          <a:p>
            <a:pPr>
              <a:lnSpc>
                <a:spcPts val="2500"/>
              </a:lnSpc>
              <a:defRPr/>
            </a:pPr>
            <a:r>
              <a:rPr lang="ko-KR" altLang="en-US" sz="1500" dirty="0"/>
              <a:t>필수 정보 값을 형식에 맞게</a:t>
            </a:r>
          </a:p>
          <a:p>
            <a:pPr>
              <a:lnSpc>
                <a:spcPts val="2500"/>
              </a:lnSpc>
              <a:defRPr/>
            </a:pPr>
            <a:r>
              <a:rPr lang="ko-KR" altLang="en-US" sz="1500" dirty="0"/>
              <a:t>입력 요청</a:t>
            </a:r>
          </a:p>
          <a:p>
            <a:pPr>
              <a:defRPr/>
            </a:pPr>
            <a:endParaRPr lang="ko-KR" altLang="en-US" sz="1500" dirty="0"/>
          </a:p>
          <a:p>
            <a:pPr>
              <a:defRPr/>
            </a:pPr>
            <a:endParaRPr lang="ko-KR" altLang="en-US" sz="1500" dirty="0"/>
          </a:p>
          <a:p>
            <a:pPr>
              <a:defRPr/>
            </a:pPr>
            <a:r>
              <a:rPr lang="ko-KR" altLang="en-US" b="1" dirty="0"/>
              <a:t>②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‘</a:t>
            </a:r>
            <a:r>
              <a:rPr lang="ko-KR" altLang="en-US" b="1" dirty="0" err="1"/>
              <a:t>이메일인증</a:t>
            </a:r>
            <a:r>
              <a:rPr lang="en-US" altLang="ko-KR" b="1" dirty="0"/>
              <a:t>’</a:t>
            </a:r>
            <a:r>
              <a:rPr lang="ko-KR" altLang="en-US" b="1" dirty="0"/>
              <a:t> </a:t>
            </a:r>
            <a:r>
              <a:rPr lang="ko-KR" altLang="en-US" b="1" dirty="0">
                <a:solidFill>
                  <a:schemeClr val="tx1"/>
                </a:solidFill>
              </a:rPr>
              <a:t>버튼 클릭</a:t>
            </a:r>
          </a:p>
          <a:p>
            <a:pPr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r>
              <a:rPr lang="ko-KR" altLang="en-US" sz="1500" b="0" dirty="0">
                <a:solidFill>
                  <a:schemeClr val="tx1"/>
                </a:solidFill>
              </a:rPr>
              <a:t>클릭 시</a:t>
            </a:r>
            <a:r>
              <a:rPr lang="en-US" altLang="ko-KR" sz="1500" b="0" dirty="0">
                <a:solidFill>
                  <a:schemeClr val="tx1"/>
                </a:solidFill>
              </a:rPr>
              <a:t>,</a:t>
            </a:r>
            <a:r>
              <a:rPr lang="ko-KR" altLang="en-US" sz="1500" b="0" dirty="0">
                <a:solidFill>
                  <a:schemeClr val="tx1"/>
                </a:solidFill>
              </a:rPr>
              <a:t> 입력한 이메일로</a:t>
            </a:r>
          </a:p>
          <a:p>
            <a:pPr>
              <a:lnSpc>
                <a:spcPts val="2500"/>
              </a:lnSpc>
              <a:defRPr/>
            </a:pPr>
            <a:r>
              <a:rPr lang="ko-KR" altLang="en-US" sz="1500" b="0" dirty="0">
                <a:solidFill>
                  <a:schemeClr val="tx1"/>
                </a:solidFill>
              </a:rPr>
              <a:t>인증번호 발송 및 가입 대기</a:t>
            </a:r>
          </a:p>
          <a:p>
            <a:pPr>
              <a:lnSpc>
                <a:spcPts val="2500"/>
              </a:lnSpc>
              <a:defRPr/>
            </a:pPr>
            <a:r>
              <a:rPr lang="en-US" altLang="ko-KR" sz="1500" b="0" dirty="0">
                <a:solidFill>
                  <a:schemeClr val="tx1"/>
                </a:solidFill>
              </a:rPr>
              <a:t>(</a:t>
            </a:r>
            <a:r>
              <a:rPr lang="ko-KR" altLang="en-US" sz="1500" b="0" dirty="0">
                <a:solidFill>
                  <a:schemeClr val="tx1"/>
                </a:solidFill>
              </a:rPr>
              <a:t>로그인 페이지로 이동</a:t>
            </a:r>
            <a:r>
              <a:rPr lang="en-US" altLang="ko-KR" sz="1500" b="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ts val="2500"/>
              </a:lnSpc>
              <a:defRPr/>
            </a:pPr>
            <a:r>
              <a:rPr lang="en-US" altLang="ko-KR" sz="1500" b="0" dirty="0">
                <a:solidFill>
                  <a:schemeClr val="tx1"/>
                </a:solidFill>
              </a:rPr>
              <a:t> </a:t>
            </a:r>
            <a:r>
              <a:rPr lang="ko-KR" altLang="en-US" sz="1500" dirty="0"/>
              <a:t>인증 전 로그인 불가</a:t>
            </a:r>
            <a:r>
              <a:rPr lang="en-US" altLang="ko-KR" sz="1500" b="0" dirty="0">
                <a:solidFill>
                  <a:schemeClr val="tx1"/>
                </a:solidFill>
              </a:rPr>
              <a:t>)</a:t>
            </a: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b="1" dirty="0">
                <a:solidFill>
                  <a:schemeClr val="tx1"/>
                </a:solidFill>
              </a:rPr>
              <a:t>③ 이메일 인증 확인</a:t>
            </a:r>
          </a:p>
          <a:p>
            <a:pPr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r>
              <a:rPr lang="ko-KR" altLang="en-US" sz="1500" b="0" dirty="0">
                <a:solidFill>
                  <a:schemeClr val="tx1"/>
                </a:solidFill>
              </a:rPr>
              <a:t>클릭 시</a:t>
            </a:r>
            <a:r>
              <a:rPr lang="en-US" altLang="ko-KR" sz="1500" b="0" dirty="0">
                <a:solidFill>
                  <a:schemeClr val="tx1"/>
                </a:solidFill>
              </a:rPr>
              <a:t>,</a:t>
            </a:r>
            <a:r>
              <a:rPr lang="ko-KR" altLang="en-US" sz="1500" b="0" dirty="0">
                <a:solidFill>
                  <a:schemeClr val="tx1"/>
                </a:solidFill>
              </a:rPr>
              <a:t> 이메일 인증 완료</a:t>
            </a:r>
          </a:p>
          <a:p>
            <a:pPr>
              <a:lnSpc>
                <a:spcPts val="2500"/>
              </a:lnSpc>
              <a:defRPr/>
            </a:pPr>
            <a:r>
              <a:rPr lang="ko-KR" altLang="en-US" sz="1500" b="0" dirty="0">
                <a:solidFill>
                  <a:schemeClr val="tx1"/>
                </a:solidFill>
              </a:rPr>
              <a:t>권한 레벨이 변경 되어</a:t>
            </a:r>
          </a:p>
          <a:p>
            <a:pPr>
              <a:lnSpc>
                <a:spcPts val="2500"/>
              </a:lnSpc>
              <a:defRPr/>
            </a:pPr>
            <a:r>
              <a:rPr lang="ko-KR" altLang="en-US" sz="1500" b="0" dirty="0">
                <a:solidFill>
                  <a:schemeClr val="tx1"/>
                </a:solidFill>
              </a:rPr>
              <a:t>로그인 가능 </a:t>
            </a: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95550" y="845185"/>
            <a:ext cx="4365625" cy="5652770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01995" y="3679190"/>
            <a:ext cx="3288030" cy="21945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7C32A35-9D81-D137-9484-E5738AB72A84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4.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주요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기능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: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회원가입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-216534" y="3808020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6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7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48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9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0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51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2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6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8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27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46655" y="1070610"/>
            <a:ext cx="5614035" cy="5210175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9133205" y="1664335"/>
            <a:ext cx="2952750" cy="1203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/>
              <a:t>①</a:t>
            </a:r>
            <a:r>
              <a:rPr lang="ko-KR" altLang="en-US" b="1" dirty="0">
                <a:solidFill>
                  <a:schemeClr val="tx1"/>
                </a:solidFill>
              </a:rPr>
              <a:t> 내 프로필</a:t>
            </a:r>
          </a:p>
          <a:p>
            <a:pPr>
              <a:defRPr/>
            </a:pPr>
            <a:endParaRPr lang="ko-KR" altLang="en-US" sz="1500" dirty="0"/>
          </a:p>
          <a:p>
            <a:pPr>
              <a:lnSpc>
                <a:spcPts val="2500"/>
              </a:lnSpc>
              <a:defRPr/>
            </a:pPr>
            <a:r>
              <a:rPr lang="ko-KR" altLang="en-US" sz="1500" dirty="0"/>
              <a:t>클릭 시</a:t>
            </a:r>
            <a:r>
              <a:rPr lang="en-US" altLang="ko-KR" sz="1500" dirty="0"/>
              <a:t>,</a:t>
            </a:r>
          </a:p>
          <a:p>
            <a:pPr>
              <a:lnSpc>
                <a:spcPts val="2500"/>
              </a:lnSpc>
              <a:defRPr/>
            </a:pPr>
            <a:r>
              <a:rPr lang="ko-KR" altLang="en-US" sz="1500" dirty="0"/>
              <a:t>해당 정보 수정 화면으로 이동</a:t>
            </a:r>
          </a:p>
        </p:txBody>
      </p:sp>
      <p:pic>
        <p:nvPicPr>
          <p:cNvPr id="88" name="그림 87" descr="C:/Users/cksdn/AppData/Roaming/PolarisOffice/ETemp/12660_14688376/image2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82180" y="2944495"/>
            <a:ext cx="3997960" cy="633730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4DA4DAF-C1CF-D755-E2C6-85E22FBA62AF}"/>
              </a:ext>
            </a:extLst>
          </p:cNvPr>
          <p:cNvSpPr txBox="1"/>
          <p:nvPr/>
        </p:nvSpPr>
        <p:spPr>
          <a:xfrm>
            <a:off x="2769235" y="309245"/>
            <a:ext cx="4603115" cy="646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4.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주요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기능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: </a:t>
            </a:r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마이페이지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-216534" y="3808020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6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7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48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9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0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51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2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6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8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/>
          <p:cNvSpPr txBox="1">
            <a:spLocks/>
          </p:cNvSpPr>
          <p:nvPr/>
        </p:nvSpPr>
        <p:spPr>
          <a:xfrm>
            <a:off x="11201400" y="64770"/>
            <a:ext cx="1003935" cy="27699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</a:rPr>
              <a:t>28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</a:rPr>
              <a:t>of 37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Consolas" charset="0"/>
              <a:ea typeface="Consolas" charset="0"/>
            </a:endParaRPr>
          </a:p>
        </p:txBody>
      </p:sp>
      <p:sp>
        <p:nvSpPr>
          <p:cNvPr id="86" name="TextBox 85"/>
          <p:cNvSpPr txBox="1">
            <a:spLocks/>
          </p:cNvSpPr>
          <p:nvPr/>
        </p:nvSpPr>
        <p:spPr>
          <a:xfrm>
            <a:off x="8694713" y="2491503"/>
            <a:ext cx="3467603" cy="15237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dirty="0">
                <a:latin typeface="맑은 고딕" charset="0"/>
                <a:ea typeface="맑은 고딕" charset="0"/>
              </a:rPr>
              <a:t>①</a:t>
            </a:r>
            <a:r>
              <a:rPr lang="en-US" alt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b="1" dirty="0">
                <a:latin typeface="맑은 고딕" charset="0"/>
                <a:ea typeface="맑은 고딕" charset="0"/>
              </a:rPr>
              <a:t>등록 여부에 따른 버튼 변화</a:t>
            </a:r>
            <a:endParaRPr lang="ko-KR" altLang="en-US" sz="1800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dirty="0" err="1">
                <a:latin typeface="맑은 고딕" charset="0"/>
                <a:ea typeface="맑은 고딕" charset="0"/>
              </a:rPr>
              <a:t>해당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500" dirty="0" err="1">
                <a:latin typeface="맑은 고딕" charset="0"/>
                <a:ea typeface="맑은 고딕" charset="0"/>
              </a:rPr>
              <a:t>정보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500" dirty="0" err="1">
                <a:latin typeface="맑은 고딕" charset="0"/>
                <a:ea typeface="맑은 고딕" charset="0"/>
              </a:rPr>
              <a:t>DB저장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500" dirty="0" err="1">
                <a:latin typeface="맑은 고딕" charset="0"/>
                <a:ea typeface="맑은 고딕" charset="0"/>
              </a:rPr>
              <a:t>여부에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500" dirty="0" err="1">
                <a:latin typeface="맑은 고딕" charset="0"/>
                <a:ea typeface="맑은 고딕" charset="0"/>
              </a:rPr>
              <a:t>따라</a:t>
            </a:r>
            <a:endParaRPr lang="en-US" altLang="ko-KR" sz="15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500" dirty="0">
                <a:latin typeface="맑은 고딕" charset="0"/>
                <a:ea typeface="맑은 고딕" charset="0"/>
              </a:rPr>
              <a:t>버튼이 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“</a:t>
            </a:r>
            <a:r>
              <a:rPr lang="ko-KR" altLang="en-US" sz="1500" dirty="0">
                <a:latin typeface="맑은 고딕" charset="0"/>
                <a:ea typeface="맑은 고딕" charset="0"/>
              </a:rPr>
              <a:t>작성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”</a:t>
            </a:r>
            <a:r>
              <a:rPr lang="ko-KR" altLang="en-US" sz="1500" dirty="0">
                <a:latin typeface="맑은 고딕" charset="0"/>
                <a:ea typeface="맑은 고딕" charset="0"/>
              </a:rPr>
              <a:t> 또는 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“</a:t>
            </a:r>
            <a:r>
              <a:rPr lang="ko-KR" altLang="en-US" sz="1500" dirty="0">
                <a:latin typeface="맑은 고딕" charset="0"/>
                <a:ea typeface="맑은 고딕" charset="0"/>
              </a:rPr>
              <a:t>수정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”</a:t>
            </a:r>
            <a:r>
              <a:rPr lang="ko-KR" altLang="en-US" sz="1500" dirty="0">
                <a:latin typeface="맑은 고딕" charset="0"/>
                <a:ea typeface="맑은 고딕" charset="0"/>
              </a:rPr>
              <a:t>으로 변하며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,</a:t>
            </a: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dirty="0">
                <a:latin typeface="맑은 고딕" charset="0"/>
                <a:ea typeface="맑은 고딕" charset="0"/>
              </a:rPr>
              <a:t>query </a:t>
            </a:r>
            <a:r>
              <a:rPr lang="ko-KR" altLang="en-US" sz="1500" dirty="0">
                <a:latin typeface="맑은 고딕" charset="0"/>
                <a:ea typeface="맑은 고딕" charset="0"/>
              </a:rPr>
              <a:t>또한 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insert </a:t>
            </a:r>
            <a:r>
              <a:rPr lang="ko-KR" altLang="en-US" sz="1500" dirty="0">
                <a:latin typeface="맑은 고딕" charset="0"/>
                <a:ea typeface="맑은 고딕" charset="0"/>
              </a:rPr>
              <a:t>또는 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update</a:t>
            </a:r>
            <a:r>
              <a:rPr lang="ko-KR" altLang="en-US" sz="1500" dirty="0">
                <a:latin typeface="맑은 고딕" charset="0"/>
                <a:ea typeface="맑은 고딕" charset="0"/>
              </a:rPr>
              <a:t>로 작동</a:t>
            </a: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2769235" y="309245"/>
            <a:ext cx="4603750" cy="4001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charset="0"/>
                <a:ea typeface="함초롬돋움" charset="0"/>
              </a:rPr>
              <a:t>4.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함초롬돋움" charset="0"/>
                <a:ea typeface="함초롬돋움" charset="0"/>
              </a:rPr>
              <a:t>주요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charset="0"/>
                <a:ea typeface="함초롬돋움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charset="0"/>
                <a:ea typeface="함초롬돋움" charset="0"/>
              </a:rPr>
              <a:t>기능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: </a:t>
            </a:r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마이페이지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pic>
        <p:nvPicPr>
          <p:cNvPr id="102" name="그림 101" descr="C:/Users/cksdn/AppData/Roaming/PolarisOffice/ETemp/12660_14688376/fImage670241604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419" y="2006238"/>
            <a:ext cx="2935035" cy="2494280"/>
          </a:xfrm>
          <a:prstGeom prst="rect">
            <a:avLst/>
          </a:prstGeom>
          <a:noFill/>
        </p:spPr>
      </p:pic>
      <p:pic>
        <p:nvPicPr>
          <p:cNvPr id="14" name="그림 13" descr="C:/Users/cksdn/AppData/Roaming/PolarisOffice/ETemp/12660_14688376/image3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2371" y="1982743"/>
            <a:ext cx="3192145" cy="2397125"/>
          </a:xfrm>
          <a:prstGeom prst="rect">
            <a:avLst/>
          </a:prstGeom>
          <a:noFill/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1F12783-366E-CD54-93C7-4C617DAF5758}"/>
              </a:ext>
            </a:extLst>
          </p:cNvPr>
          <p:cNvSpPr/>
          <p:nvPr/>
        </p:nvSpPr>
        <p:spPr>
          <a:xfrm>
            <a:off x="5147316" y="2066108"/>
            <a:ext cx="461004" cy="2590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1C898D83-997A-D92D-F366-FFDABA54A219}"/>
              </a:ext>
            </a:extLst>
          </p:cNvPr>
          <p:cNvSpPr/>
          <p:nvPr/>
        </p:nvSpPr>
        <p:spPr>
          <a:xfrm>
            <a:off x="8199670" y="1983377"/>
            <a:ext cx="461004" cy="2590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EBF251C-0A9D-8423-9B77-1FB8B1F51D52}"/>
              </a:ext>
            </a:extLst>
          </p:cNvPr>
          <p:cNvSpPr txBox="1"/>
          <p:nvPr/>
        </p:nvSpPr>
        <p:spPr>
          <a:xfrm>
            <a:off x="2862139" y="1656778"/>
            <a:ext cx="2895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이력서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자소서 최초 작성 시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7BAA88AB-D0EF-A177-CF4D-60F0B15BAFAF}"/>
              </a:ext>
            </a:extLst>
          </p:cNvPr>
          <p:cNvSpPr txBox="1"/>
          <p:nvPr/>
        </p:nvSpPr>
        <p:spPr>
          <a:xfrm>
            <a:off x="5806492" y="1664169"/>
            <a:ext cx="2738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기존 이력서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자소서 수정 시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473EC97A-9361-4360-994E-9A765A36A52A}"/>
              </a:ext>
            </a:extLst>
          </p:cNvPr>
          <p:cNvCxnSpPr>
            <a:cxnSpLocks/>
          </p:cNvCxnSpPr>
          <p:nvPr/>
        </p:nvCxnSpPr>
        <p:spPr>
          <a:xfrm flipV="1">
            <a:off x="5636441" y="2128282"/>
            <a:ext cx="2516777" cy="480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-216534" y="3808020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1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2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53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4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5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56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8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9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0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1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2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3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10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/>
          <p:cNvSpPr txBox="1">
            <a:spLocks/>
          </p:cNvSpPr>
          <p:nvPr/>
        </p:nvSpPr>
        <p:spPr>
          <a:xfrm>
            <a:off x="11201400" y="64770"/>
            <a:ext cx="1003935" cy="27699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</a:rPr>
              <a:t>29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 charset="0"/>
                <a:ea typeface="Consolas" charset="0"/>
              </a:rPr>
              <a:t>of 37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Consolas" charset="0"/>
              <a:ea typeface="Consolas" charset="0"/>
            </a:endParaRPr>
          </a:p>
        </p:txBody>
      </p:sp>
      <p:sp>
        <p:nvSpPr>
          <p:cNvPr id="86" name="TextBox 85"/>
          <p:cNvSpPr txBox="1">
            <a:spLocks/>
          </p:cNvSpPr>
          <p:nvPr/>
        </p:nvSpPr>
        <p:spPr>
          <a:xfrm>
            <a:off x="9268457" y="2316090"/>
            <a:ext cx="2862580" cy="216495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dirty="0">
                <a:latin typeface="맑은 고딕" charset="0"/>
                <a:ea typeface="맑은 고딕" charset="0"/>
              </a:rPr>
              <a:t>①</a:t>
            </a:r>
            <a:r>
              <a:rPr lang="en-US" alt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항목 추가 </a:t>
            </a:r>
            <a:r>
              <a:rPr lang="en-US" altLang="ko-KR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/ </a:t>
            </a:r>
            <a:r>
              <a:rPr lang="ko-KR" altLang="en-US" sz="1800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삭제</a:t>
            </a: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dirty="0" err="1">
                <a:latin typeface="맑은 고딕" charset="0"/>
                <a:ea typeface="맑은 고딕" charset="0"/>
              </a:rPr>
              <a:t>클릭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 시,</a:t>
            </a:r>
            <a:endParaRPr lang="ko-KR" altLang="en-US" sz="15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500" dirty="0">
                <a:latin typeface="맑은 고딕" charset="0"/>
                <a:ea typeface="맑은 고딕" charset="0"/>
              </a:rPr>
              <a:t>추가 정보를 기입할 수 있도록</a:t>
            </a:r>
            <a:endParaRPr lang="en-US" altLang="ko-KR" sz="15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500" dirty="0">
                <a:latin typeface="맑은 고딕" charset="0"/>
                <a:ea typeface="맑은 고딕" charset="0"/>
              </a:rPr>
              <a:t>추가 열 생성 또는</a:t>
            </a:r>
            <a:endParaRPr lang="en-US" altLang="ko-KR" sz="15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500" dirty="0">
                <a:latin typeface="맑은 고딕" charset="0"/>
                <a:ea typeface="맑은 고딕" charset="0"/>
              </a:rPr>
              <a:t>기존 정보를 삭제할 수 있도록</a:t>
            </a:r>
            <a:endParaRPr lang="en-US" altLang="ko-KR" sz="1500" dirty="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500" dirty="0">
                <a:latin typeface="맑은 고딕" charset="0"/>
                <a:ea typeface="맑은 고딕" charset="0"/>
              </a:rPr>
              <a:t>기존 열 삭제</a:t>
            </a: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2769235" y="309245"/>
            <a:ext cx="4603750" cy="40011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charset="0"/>
                <a:ea typeface="함초롬돋움" charset="0"/>
              </a:rPr>
              <a:t>4.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함초롬돋움" charset="0"/>
                <a:ea typeface="함초롬돋움" charset="0"/>
              </a:rPr>
              <a:t>주요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charset="0"/>
                <a:ea typeface="함초롬돋움" charset="0"/>
              </a:rPr>
              <a:t> </a:t>
            </a:r>
            <a:r>
              <a:rPr lang="en-US" altLang="ko-K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 charset="0"/>
                <a:ea typeface="함초롬돋움" charset="0"/>
              </a:rPr>
              <a:t>기능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: </a:t>
            </a:r>
            <a:r>
              <a:rPr lang="ko-KR" alt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마이페이지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함초롬돋움" charset="0"/>
              <a:ea typeface="함초롬돋움" charset="0"/>
            </a:endParaRPr>
          </a:p>
        </p:txBody>
      </p:sp>
      <p:pic>
        <p:nvPicPr>
          <p:cNvPr id="11" name="그림 10" descr="C:/Users/cksdn/AppData/Roaming/PolarisOffice/ETemp/12660_14688376/fImage6318515669169.png">
            <a:extLst>
              <a:ext uri="{FF2B5EF4-FFF2-40B4-BE49-F238E27FC236}">
                <a16:creationId xmlns:a16="http://schemas.microsoft.com/office/drawing/2014/main" xmlns="" id="{F8969F14-7C42-4372-CED2-FC82DD1813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915" y="1679341"/>
            <a:ext cx="3989086" cy="3203667"/>
          </a:xfrm>
          <a:prstGeom prst="rect">
            <a:avLst/>
          </a:prstGeom>
          <a:noFill/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4CFC15B7-26BB-0815-302C-A659FCFB7B15}"/>
              </a:ext>
            </a:extLst>
          </p:cNvPr>
          <p:cNvSpPr/>
          <p:nvPr/>
        </p:nvSpPr>
        <p:spPr>
          <a:xfrm flipH="1">
            <a:off x="5823750" y="3331000"/>
            <a:ext cx="729143" cy="2569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81A72FA9-1954-870C-D8D7-E21C56E73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023" y="3281175"/>
            <a:ext cx="1990346" cy="92405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7B178BB1-69DD-B574-596B-7BC969516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3704" y="3090648"/>
            <a:ext cx="314369" cy="381053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8CD12919-8F15-ACD3-9623-C4173CEAA19E}"/>
              </a:ext>
            </a:extLst>
          </p:cNvPr>
          <p:cNvSpPr/>
          <p:nvPr/>
        </p:nvSpPr>
        <p:spPr>
          <a:xfrm flipH="1">
            <a:off x="6931235" y="3491798"/>
            <a:ext cx="1991134" cy="6470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xmlns="" id="{CD293068-09D5-DDF5-22BF-394144F64DC1}"/>
              </a:ext>
            </a:extLst>
          </p:cNvPr>
          <p:cNvCxnSpPr>
            <a:cxnSpLocks/>
          </p:cNvCxnSpPr>
          <p:nvPr/>
        </p:nvCxnSpPr>
        <p:spPr>
          <a:xfrm>
            <a:off x="6522720" y="3861552"/>
            <a:ext cx="409303" cy="505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8823484-11D4-B726-AE30-1D45403344B0}"/>
              </a:ext>
            </a:extLst>
          </p:cNvPr>
          <p:cNvSpPr/>
          <p:nvPr/>
        </p:nvSpPr>
        <p:spPr>
          <a:xfrm flipH="1">
            <a:off x="5085806" y="3682325"/>
            <a:ext cx="1436914" cy="3236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-216534" y="3808020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1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2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53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4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5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56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8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9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0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1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2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3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01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07080" y="2835275"/>
            <a:ext cx="5715635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400" kern="0" dirty="0">
                <a:solidFill>
                  <a:srgbClr val="F2F2F2"/>
                </a:solidFill>
                <a:latin typeface="Consolas"/>
                <a:ea typeface="함초롬돋움"/>
              </a:rPr>
              <a:t>TEAM JUST</a:t>
            </a:r>
            <a:endParaRPr lang="ko-KR" altLang="en-US" sz="4400" kern="0" dirty="0">
              <a:solidFill>
                <a:srgbClr val="F2F2F2"/>
              </a:solidFill>
              <a:latin typeface="Consolas"/>
              <a:ea typeface="함초롬돋움"/>
            </a:endParaRPr>
          </a:p>
        </p:txBody>
      </p:sp>
      <p:sp>
        <p:nvSpPr>
          <p:cNvPr id="81" name="자유형 80"/>
          <p:cNvSpPr/>
          <p:nvPr/>
        </p:nvSpPr>
        <p:spPr>
          <a:xfrm>
            <a:off x="8682355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latinLnBrk="0">
              <a:defRPr/>
            </a:pPr>
            <a:endParaRPr lang="ko-KR" altLang="en-US" sz="2400">
              <a:solidFill>
                <a:srgbClr val="F2F2F2"/>
              </a:solidFill>
            </a:endParaRPr>
          </a:p>
        </p:txBody>
      </p:sp>
      <p:sp>
        <p:nvSpPr>
          <p:cNvPr id="82" name="자유형 81"/>
          <p:cNvSpPr/>
          <p:nvPr/>
        </p:nvSpPr>
        <p:spPr>
          <a:xfrm flipH="1">
            <a:off x="3449320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latinLnBrk="0">
              <a:defRPr/>
            </a:pPr>
            <a:endParaRPr lang="ko-KR" altLang="en-US" sz="2400">
              <a:solidFill>
                <a:srgbClr val="F2F2F2"/>
              </a:solidFill>
            </a:endParaRPr>
          </a:p>
        </p:txBody>
      </p:sp>
      <p:sp>
        <p:nvSpPr>
          <p:cNvPr id="2" name="사각형: 둥근 모서리 26"/>
          <p:cNvSpPr/>
          <p:nvPr/>
        </p:nvSpPr>
        <p:spPr>
          <a:xfrm>
            <a:off x="5724525" y="2417445"/>
            <a:ext cx="881380" cy="210185"/>
          </a:xfrm>
          <a:prstGeom prst="roundRect">
            <a:avLst>
              <a:gd name="adj" fmla="val 50000"/>
            </a:avLst>
          </a:prstGeom>
          <a:solidFill>
            <a:srgbClr val="FF5050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1000" b="1">
                <a:solidFill>
                  <a:prstClr val="white"/>
                </a:solidFill>
              </a:rPr>
              <a:t>JUST</a:t>
            </a:r>
            <a:endParaRPr lang="ko-KR" altLang="en-US" sz="1000" b="1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30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150985" y="1209675"/>
            <a:ext cx="2952750" cy="4862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  <a:defRPr/>
            </a:pPr>
            <a:r>
              <a:rPr lang="ko-KR" altLang="en-US" b="1" dirty="0"/>
              <a:t>①</a:t>
            </a:r>
            <a:r>
              <a:rPr lang="ko-KR" altLang="en-US" b="1" dirty="0">
                <a:solidFill>
                  <a:schemeClr val="tx1"/>
                </a:solidFill>
              </a:rPr>
              <a:t> 기업 조회</a:t>
            </a:r>
          </a:p>
          <a:p>
            <a:pPr>
              <a:lnSpc>
                <a:spcPts val="2500"/>
              </a:lnSpc>
              <a:defRPr/>
            </a:pPr>
            <a:endParaRPr lang="ko-KR" altLang="en-US" sz="1500" dirty="0"/>
          </a:p>
          <a:p>
            <a:pPr>
              <a:lnSpc>
                <a:spcPts val="2500"/>
              </a:lnSpc>
              <a:defRPr/>
            </a:pPr>
            <a:r>
              <a:rPr lang="ko-KR" altLang="en-US" sz="1500" dirty="0"/>
              <a:t>가입된 기업 조회 및</a:t>
            </a:r>
            <a:endParaRPr lang="en-US" altLang="ko-KR" sz="1500" dirty="0"/>
          </a:p>
          <a:p>
            <a:pPr>
              <a:lnSpc>
                <a:spcPts val="2500"/>
              </a:lnSpc>
              <a:defRPr/>
            </a:pPr>
            <a:r>
              <a:rPr lang="ko-KR" altLang="en-US" sz="1500" dirty="0"/>
              <a:t>해당 기업과의 매칭률 조회</a:t>
            </a:r>
          </a:p>
          <a:p>
            <a:pPr>
              <a:lnSpc>
                <a:spcPts val="2500"/>
              </a:lnSpc>
              <a:defRPr/>
            </a:pPr>
            <a:endParaRPr lang="ko-KR" altLang="en-US" sz="1500" dirty="0"/>
          </a:p>
          <a:p>
            <a:pPr>
              <a:lnSpc>
                <a:spcPts val="2500"/>
              </a:lnSpc>
              <a:defRPr/>
            </a:pPr>
            <a:endParaRPr lang="ko-KR" altLang="en-US" sz="1500" dirty="0"/>
          </a:p>
          <a:p>
            <a:pPr>
              <a:lnSpc>
                <a:spcPts val="2500"/>
              </a:lnSpc>
              <a:defRPr/>
            </a:pPr>
            <a:r>
              <a:rPr lang="ko-KR" altLang="en-US" b="1" dirty="0"/>
              <a:t>②</a:t>
            </a:r>
            <a:r>
              <a:rPr lang="ko-KR" altLang="en-US" b="1" dirty="0">
                <a:solidFill>
                  <a:schemeClr val="tx1"/>
                </a:solidFill>
              </a:rPr>
              <a:t> 회사명 클릭</a:t>
            </a:r>
          </a:p>
          <a:p>
            <a:pPr>
              <a:lnSpc>
                <a:spcPts val="2500"/>
              </a:lnSpc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r>
              <a:rPr lang="ko-KR" altLang="en-US" sz="1500" b="0" dirty="0">
                <a:solidFill>
                  <a:schemeClr val="tx1"/>
                </a:solidFill>
              </a:rPr>
              <a:t>해당 기업에 작성된</a:t>
            </a:r>
            <a:endParaRPr lang="en-US" altLang="ko-KR" sz="1500" b="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r>
              <a:rPr lang="ko-KR" altLang="en-US" sz="1500" b="0" dirty="0">
                <a:solidFill>
                  <a:schemeClr val="tx1"/>
                </a:solidFill>
              </a:rPr>
              <a:t>리뷰 및 </a:t>
            </a:r>
            <a:r>
              <a:rPr lang="ko-KR" altLang="en-US" sz="1500" b="0" dirty="0" err="1">
                <a:solidFill>
                  <a:schemeClr val="tx1"/>
                </a:solidFill>
              </a:rPr>
              <a:t>별점</a:t>
            </a:r>
            <a:r>
              <a:rPr lang="ko-KR" altLang="en-US" sz="1500" b="0" dirty="0">
                <a:solidFill>
                  <a:schemeClr val="tx1"/>
                </a:solidFill>
              </a:rPr>
              <a:t> 조회</a:t>
            </a:r>
          </a:p>
          <a:p>
            <a:pPr>
              <a:lnSpc>
                <a:spcPts val="2500"/>
              </a:lnSpc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r>
              <a:rPr lang="ko-KR" altLang="en-US" b="1" dirty="0">
                <a:solidFill>
                  <a:schemeClr val="tx1"/>
                </a:solidFill>
              </a:rPr>
              <a:t>③ 자세히 보기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r>
              <a:rPr lang="ko-KR" altLang="en-US" sz="1500" b="0" dirty="0">
                <a:solidFill>
                  <a:schemeClr val="tx1"/>
                </a:solidFill>
              </a:rPr>
              <a:t>더 자세한 회사 정보 조회</a:t>
            </a:r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64435" y="783590"/>
            <a:ext cx="6538595" cy="2002790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92070" y="2256155"/>
            <a:ext cx="4323715" cy="4434840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84875" y="2985135"/>
            <a:ext cx="3088640" cy="33343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91B2618-B118-FD84-9C68-E2536523BEBD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4.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주요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기능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: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기업 리뷰 조회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-216534" y="3808020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7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8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49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0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1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52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6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8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9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31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84450" y="762000"/>
            <a:ext cx="6308725" cy="3878580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9133205" y="1664335"/>
            <a:ext cx="2952750" cy="360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/>
              <a:t>①</a:t>
            </a:r>
            <a:r>
              <a:rPr lang="ko-KR" altLang="en-US" b="1" dirty="0">
                <a:solidFill>
                  <a:schemeClr val="tx1"/>
                </a:solidFill>
              </a:rPr>
              <a:t> 게시판</a:t>
            </a:r>
          </a:p>
          <a:p>
            <a:pPr>
              <a:defRPr/>
            </a:pPr>
            <a:endParaRPr lang="ko-KR" altLang="en-US" sz="1500" dirty="0"/>
          </a:p>
          <a:p>
            <a:pPr>
              <a:defRPr/>
            </a:pPr>
            <a:r>
              <a:rPr lang="ko-KR" altLang="en-US" sz="1500" dirty="0"/>
              <a:t>게시글 리스트 조회</a:t>
            </a:r>
          </a:p>
          <a:p>
            <a:pPr>
              <a:defRPr/>
            </a:pPr>
            <a:endParaRPr lang="ko-KR" altLang="en-US" sz="1500" dirty="0"/>
          </a:p>
          <a:p>
            <a:pPr>
              <a:defRPr/>
            </a:pPr>
            <a:endParaRPr lang="ko-KR" altLang="en-US" sz="1500" dirty="0"/>
          </a:p>
          <a:p>
            <a:pPr>
              <a:defRPr/>
            </a:pPr>
            <a:r>
              <a:rPr lang="ko-KR" altLang="en-US" b="1" dirty="0"/>
              <a:t>②</a:t>
            </a:r>
            <a:r>
              <a:rPr lang="ko-KR" altLang="en-US" b="1" dirty="0">
                <a:solidFill>
                  <a:schemeClr val="tx1"/>
                </a:solidFill>
              </a:rPr>
              <a:t> 게시글 제목</a:t>
            </a:r>
          </a:p>
          <a:p>
            <a:pPr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1500" b="0" dirty="0">
                <a:solidFill>
                  <a:schemeClr val="tx1"/>
                </a:solidFill>
              </a:rPr>
              <a:t>클릭 시 게시물 조회</a:t>
            </a:r>
          </a:p>
          <a:p>
            <a:pPr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b="1" dirty="0">
                <a:solidFill>
                  <a:schemeClr val="tx1"/>
                </a:solidFill>
              </a:rPr>
              <a:t>③ 수정 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ko-KR" altLang="en-US" b="1" dirty="0">
                <a:solidFill>
                  <a:schemeClr val="tx1"/>
                </a:solidFill>
              </a:rPr>
              <a:t> 삭제 버튼</a:t>
            </a:r>
          </a:p>
          <a:p>
            <a:pPr>
              <a:defRPr/>
            </a:pPr>
            <a:endParaRPr lang="ko-KR" altLang="en-US" sz="150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r>
              <a:rPr lang="ko-KR" altLang="en-US" sz="1500" dirty="0">
                <a:solidFill>
                  <a:schemeClr val="tx1"/>
                </a:solidFill>
              </a:rPr>
              <a:t>자신의 글일 경우</a:t>
            </a:r>
            <a:r>
              <a:rPr lang="en-US" altLang="ko-KR" sz="1500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ts val="2500"/>
              </a:lnSpc>
              <a:defRPr/>
            </a:pPr>
            <a:r>
              <a:rPr lang="ko-KR" altLang="en-US" sz="1500" dirty="0">
                <a:solidFill>
                  <a:schemeClr val="tx1"/>
                </a:solidFill>
              </a:rPr>
              <a:t>수정 </a:t>
            </a:r>
            <a:r>
              <a:rPr lang="en-US" altLang="ko-KR" sz="1500" dirty="0">
                <a:solidFill>
                  <a:schemeClr val="tx1"/>
                </a:solidFill>
              </a:rPr>
              <a:t>/</a:t>
            </a:r>
            <a:r>
              <a:rPr lang="ko-KR" altLang="en-US" sz="1500" dirty="0">
                <a:solidFill>
                  <a:schemeClr val="tx1"/>
                </a:solidFill>
              </a:rPr>
              <a:t> 삭제 가능</a:t>
            </a: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47795" y="4540885"/>
            <a:ext cx="4969510" cy="22453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80D6687-5F3A-0D88-CC3E-645A4FF48310}"/>
              </a:ext>
            </a:extLst>
          </p:cNvPr>
          <p:cNvSpPr txBox="1"/>
          <p:nvPr/>
        </p:nvSpPr>
        <p:spPr>
          <a:xfrm>
            <a:off x="2769235" y="309245"/>
            <a:ext cx="4603115" cy="646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4.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주요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기능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: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게시판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-216534" y="3808020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6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7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48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9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0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51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2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6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8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32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133205" y="1664335"/>
            <a:ext cx="2953385" cy="40830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latin typeface="맑은 고딕" charset="0"/>
                <a:ea typeface="맑은 고딕" charset="0"/>
              </a:rPr>
              <a:t>①</a:t>
            </a: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인재 검색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>
                <a:latin typeface="맑은 고딕" charset="0"/>
                <a:ea typeface="맑은 고딕" charset="0"/>
              </a:rPr>
              <a:t>원하는 조건에 따른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>
                <a:latin typeface="맑은 고딕" charset="0"/>
                <a:ea typeface="맑은 고딕" charset="0"/>
              </a:rPr>
              <a:t>인재 검색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latin typeface="맑은 고딕" charset="0"/>
                <a:ea typeface="맑은 고딕" charset="0"/>
              </a:rPr>
              <a:t>② 이력서, 자소서 조회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>
                <a:latin typeface="맑은 고딕" charset="0"/>
                <a:ea typeface="맑은 고딕" charset="0"/>
              </a:rPr>
              <a:t>검색된 인재의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>
                <a:latin typeface="맑은 고딕" charset="0"/>
                <a:ea typeface="맑은 고딕" charset="0"/>
              </a:rPr>
              <a:t>이력서, 자소서 조회 가능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③ 예외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- 선호도 미설정시 조회 불가</a:t>
            </a: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- 검색 결과 없을시 </a:t>
            </a: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검색 결과 없음 알림 출력</a:t>
            </a: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82EB3CC-3304-008F-BFE7-B82A576988EC}"/>
              </a:ext>
            </a:extLst>
          </p:cNvPr>
          <p:cNvSpPr txBox="1"/>
          <p:nvPr/>
        </p:nvSpPr>
        <p:spPr>
          <a:xfrm>
            <a:off x="2769235" y="309245"/>
            <a:ext cx="46031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4.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주요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기능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: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인재 조회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C5B2552-3152-A55A-C3C7-7D10723DC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505" y="955675"/>
            <a:ext cx="6381115" cy="3690620"/>
          </a:xfrm>
          <a:prstGeom prst="rect">
            <a:avLst/>
          </a:prstGeom>
        </p:spPr>
      </p:pic>
      <p:pic>
        <p:nvPicPr>
          <p:cNvPr id="19" name="그림 18" descr="C:/Users/cksdn/AppData/Roaming/PolarisOffice/ETemp/12660_14688376/image4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61460" y="6183630"/>
            <a:ext cx="3401060" cy="638810"/>
          </a:xfrm>
          <a:prstGeom prst="rect">
            <a:avLst/>
          </a:prstGeom>
          <a:noFill/>
        </p:spPr>
      </p:pic>
      <p:pic>
        <p:nvPicPr>
          <p:cNvPr id="21" name="그림 20" descr="C:/Users/cksdn/AppData/Roaming/PolarisOffice/ETemp/12660_14688376/image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78555" y="6191250"/>
            <a:ext cx="400685" cy="381635"/>
          </a:xfrm>
          <a:prstGeom prst="rect">
            <a:avLst/>
          </a:prstGeom>
          <a:noFill/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0F52AADA-B13D-4556-F80D-6AC2DBBA8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2860" y="4502150"/>
            <a:ext cx="3208655" cy="164401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09B0E284-EB82-54AE-572B-990F67760D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7705" y="4508500"/>
            <a:ext cx="3361055" cy="148463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1C4E1584-8F70-7359-A028-F43BBA6907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3975" y="1713865"/>
            <a:ext cx="276225" cy="29527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38E37926-4C2E-0238-2547-F9687616926F}"/>
              </a:ext>
            </a:extLst>
          </p:cNvPr>
          <p:cNvSpPr/>
          <p:nvPr/>
        </p:nvSpPr>
        <p:spPr>
          <a:xfrm>
            <a:off x="2516505" y="4507865"/>
            <a:ext cx="6540500" cy="16662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그림 90" descr="C:/Users/cksdn/AppData/Roaming/PolarisOffice/ETemp/12660_14688376/fImage23821607446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75" y="3018155"/>
            <a:ext cx="332105" cy="532130"/>
          </a:xfrm>
          <a:prstGeom prst="rect">
            <a:avLst/>
          </a:prstGeom>
          <a:noFill/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3A58B125-6DAC-6796-0865-CDBFC402D3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7915" y="3617595"/>
            <a:ext cx="295275" cy="28575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449C49DD-8742-3B78-0FDE-2156656E2BCE}"/>
              </a:ext>
            </a:extLst>
          </p:cNvPr>
          <p:cNvSpPr/>
          <p:nvPr/>
        </p:nvSpPr>
        <p:spPr>
          <a:xfrm>
            <a:off x="7774940" y="3692525"/>
            <a:ext cx="828675" cy="7404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28E156E0-85F2-FCEF-F0EF-C8CDE98F731B}"/>
              </a:ext>
            </a:extLst>
          </p:cNvPr>
          <p:cNvCxnSpPr>
            <a:cxnSpLocks/>
          </p:cNvCxnSpPr>
          <p:nvPr/>
        </p:nvCxnSpPr>
        <p:spPr>
          <a:xfrm flipH="1">
            <a:off x="5584825" y="4062730"/>
            <a:ext cx="2105025" cy="6267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AEF0C742-C844-22BB-9D10-8FA71875F451}"/>
              </a:ext>
            </a:extLst>
          </p:cNvPr>
          <p:cNvSpPr/>
          <p:nvPr/>
        </p:nvSpPr>
        <p:spPr>
          <a:xfrm>
            <a:off x="4167505" y="1819910"/>
            <a:ext cx="4184015" cy="1484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 descr="C:/Users/cksdn/AppData/Roaming/PolarisOffice/ETemp/12660_14688376/fImage196916095705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0" y="6252210"/>
            <a:ext cx="2519045" cy="528320"/>
          </a:xfrm>
          <a:prstGeom prst="rect">
            <a:avLst/>
          </a:prstGeom>
          <a:noFill/>
        </p:spPr>
      </p:pic>
      <p:sp>
        <p:nvSpPr>
          <p:cNvPr id="93" name="직사각형 92"/>
          <p:cNvSpPr>
            <a:spLocks/>
          </p:cNvSpPr>
          <p:nvPr/>
        </p:nvSpPr>
        <p:spPr>
          <a:xfrm>
            <a:off x="7460615" y="6238875"/>
            <a:ext cx="2203450" cy="516255"/>
          </a:xfrm>
          <a:prstGeom prst="rect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4" name="직사각형 93"/>
          <p:cNvSpPr>
            <a:spLocks/>
          </p:cNvSpPr>
          <p:nvPr/>
        </p:nvSpPr>
        <p:spPr>
          <a:xfrm>
            <a:off x="4118610" y="6241415"/>
            <a:ext cx="3255645" cy="516255"/>
          </a:xfrm>
          <a:prstGeom prst="rect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-216534" y="3808020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9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0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61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2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3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64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5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6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8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1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3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75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33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93" name="TextBox 92"/>
          <p:cNvSpPr txBox="1">
            <a:spLocks/>
          </p:cNvSpPr>
          <p:nvPr/>
        </p:nvSpPr>
        <p:spPr>
          <a:xfrm>
            <a:off x="9133205" y="1664335"/>
            <a:ext cx="2953385" cy="378396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latin typeface="맑은 고딕" charset="0"/>
                <a:ea typeface="맑은 고딕" charset="0"/>
              </a:rPr>
              <a:t>①</a:t>
            </a: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조건 설정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>
                <a:latin typeface="맑은 고딕" charset="0"/>
                <a:ea typeface="맑은 고딕" charset="0"/>
              </a:rPr>
              <a:t>키워드, 자격증, 학력, 경력 등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>
                <a:latin typeface="맑은 고딕" charset="0"/>
                <a:ea typeface="맑은 고딕" charset="0"/>
              </a:rPr>
              <a:t>항목 별 선호하는 조건을 설정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latin typeface="맑은 고딕" charset="0"/>
                <a:ea typeface="맑은 고딕" charset="0"/>
              </a:rPr>
              <a:t>②</a:t>
            </a: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선호도 설정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각 항목별 가중치를 설정</a:t>
            </a: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③ 유효성 검사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가중치의 합이 100이 아니면</a:t>
            </a: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>
                <a:latin typeface="맑은 고딕" charset="0"/>
                <a:ea typeface="맑은 고딕" charset="0"/>
              </a:rPr>
              <a:t>경고와 함께 수정 불가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A2D5E38-AF8E-99A9-896C-EAB0ED43C20C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4.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주요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기능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: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인재 조회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2EAA8898-8007-5202-3CF7-0E1029DA7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335" y="1337945"/>
            <a:ext cx="6607810" cy="375412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5DED3A97-9411-D05F-FE1D-C1235F25B6BF}"/>
              </a:ext>
            </a:extLst>
          </p:cNvPr>
          <p:cNvSpPr/>
          <p:nvPr/>
        </p:nvSpPr>
        <p:spPr>
          <a:xfrm>
            <a:off x="4314190" y="2771775"/>
            <a:ext cx="1894840" cy="15157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78669F3-D05F-BF69-A9DB-F6E3B0A8BA8D}"/>
              </a:ext>
            </a:extLst>
          </p:cNvPr>
          <p:cNvSpPr/>
          <p:nvPr/>
        </p:nvSpPr>
        <p:spPr>
          <a:xfrm>
            <a:off x="6530975" y="2770505"/>
            <a:ext cx="1498600" cy="15157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2A8EAC6-DE3A-B043-29E7-C8C725AB591D}"/>
              </a:ext>
            </a:extLst>
          </p:cNvPr>
          <p:cNvSpPr/>
          <p:nvPr/>
        </p:nvSpPr>
        <p:spPr>
          <a:xfrm>
            <a:off x="7883525" y="2146935"/>
            <a:ext cx="964565" cy="335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그림 93" descr="C:/Users/cksdn/AppData/Roaming/PolarisOffice/ETemp/12660_14688376/fImage168211619814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250" y="4434205"/>
            <a:ext cx="2313305" cy="2384425"/>
          </a:xfrm>
          <a:prstGeom prst="rect">
            <a:avLst/>
          </a:prstGeom>
          <a:noFill/>
        </p:spPr>
      </p:pic>
      <p:cxnSp>
        <p:nvCxnSpPr>
          <p:cNvPr id="95" name="도형 94"/>
          <p:cNvCxnSpPr/>
          <p:nvPr/>
        </p:nvCxnSpPr>
        <p:spPr>
          <a:xfrm>
            <a:off x="3894455" y="3851910"/>
            <a:ext cx="635" cy="519430"/>
          </a:xfrm>
          <a:prstGeom prst="straightConnector1">
            <a:avLst/>
          </a:prstGeom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도형 95"/>
          <p:cNvCxnSpPr/>
          <p:nvPr/>
        </p:nvCxnSpPr>
        <p:spPr>
          <a:xfrm>
            <a:off x="3883660" y="3862705"/>
            <a:ext cx="424180" cy="635"/>
          </a:xfrm>
          <a:prstGeom prst="line">
            <a:avLst/>
          </a:prstGeom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-216534" y="3808020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1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2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53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4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5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56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8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9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0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1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2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3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34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A2D5E38-AF8E-99A9-896C-EAB0ED43C20C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5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.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개선할 점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-216534" y="4531703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1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2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53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4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5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56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8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9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0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1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2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3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71800" y="1215032"/>
            <a:ext cx="4400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채팅 </a:t>
            </a:r>
            <a:r>
              <a:rPr lang="ko-KR" altLang="en-US" sz="2400" dirty="0" smtClean="0"/>
              <a:t>기능 구현</a:t>
            </a:r>
            <a:r>
              <a:rPr lang="en-US" altLang="ko-KR" sz="2400" dirty="0" smtClean="0"/>
              <a:t> </a:t>
            </a:r>
            <a:endParaRPr lang="ko-KR" alt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2971799" y="1818620"/>
            <a:ext cx="8010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500" dirty="0" smtClean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ko-KR" altLang="en-US" sz="1500" dirty="0" smtClean="0">
                <a:solidFill>
                  <a:schemeClr val="bg2">
                    <a:lumMod val="50000"/>
                  </a:schemeClr>
                </a:solidFill>
              </a:rPr>
              <a:t>조회된 인재에 대한 기업의 채팅을 </a:t>
            </a:r>
            <a:r>
              <a:rPr lang="ko-KR" altLang="en-US" sz="1500" dirty="0" smtClean="0">
                <a:solidFill>
                  <a:schemeClr val="bg2">
                    <a:lumMod val="50000"/>
                  </a:schemeClr>
                </a:solidFill>
              </a:rPr>
              <a:t>통해 </a:t>
            </a:r>
            <a:r>
              <a:rPr lang="ko-KR" altLang="en-US" sz="1500" dirty="0" smtClean="0">
                <a:solidFill>
                  <a:schemeClr val="bg2">
                    <a:lumMod val="50000"/>
                  </a:schemeClr>
                </a:solidFill>
              </a:rPr>
              <a:t>구인 연계 기능</a:t>
            </a:r>
            <a:endParaRPr lang="ko-KR" altLang="en-US" sz="15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971800" y="2514540"/>
            <a:ext cx="470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회원가입 </a:t>
            </a:r>
            <a:r>
              <a:rPr lang="ko-KR" altLang="en-US" sz="2400" dirty="0" smtClean="0"/>
              <a:t>강화</a:t>
            </a:r>
            <a:endParaRPr lang="ko-KR" alt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2971799" y="3124991"/>
            <a:ext cx="8010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500" dirty="0" smtClean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ko-KR" altLang="en-US" sz="1500" dirty="0" err="1" smtClean="0">
                <a:solidFill>
                  <a:schemeClr val="bg2">
                    <a:lumMod val="50000"/>
                  </a:schemeClr>
                </a:solidFill>
              </a:rPr>
              <a:t>이메일</a:t>
            </a:r>
            <a:r>
              <a:rPr lang="en-US" altLang="ko-KR" sz="1500" dirty="0" smtClean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1500" dirty="0" smtClean="0">
                <a:solidFill>
                  <a:schemeClr val="bg2">
                    <a:lumMod val="50000"/>
                  </a:schemeClr>
                </a:solidFill>
              </a:rPr>
              <a:t>도메인</a:t>
            </a:r>
            <a:r>
              <a:rPr lang="en-US" altLang="ko-KR" sz="1500" dirty="0" smtClean="0">
                <a:solidFill>
                  <a:schemeClr val="bg2">
                    <a:lumMod val="50000"/>
                  </a:schemeClr>
                </a:solidFill>
              </a:rPr>
              <a:t>) </a:t>
            </a:r>
            <a:r>
              <a:rPr lang="ko-KR" altLang="en-US" sz="1500" dirty="0" smtClean="0">
                <a:solidFill>
                  <a:schemeClr val="bg2">
                    <a:lumMod val="50000"/>
                  </a:schemeClr>
                </a:solidFill>
              </a:rPr>
              <a:t>인증을 </a:t>
            </a:r>
            <a:r>
              <a:rPr lang="ko-KR" altLang="en-US" sz="1500" dirty="0" smtClean="0">
                <a:solidFill>
                  <a:schemeClr val="bg2">
                    <a:lumMod val="50000"/>
                  </a:schemeClr>
                </a:solidFill>
              </a:rPr>
              <a:t>통해 </a:t>
            </a:r>
            <a:r>
              <a:rPr lang="ko-KR" altLang="en-US" sz="1500" dirty="0" smtClean="0">
                <a:solidFill>
                  <a:schemeClr val="bg2">
                    <a:lumMod val="50000"/>
                  </a:schemeClr>
                </a:solidFill>
              </a:rPr>
              <a:t>해당 기업 재직 여부 검증</a:t>
            </a:r>
            <a:endParaRPr lang="ko-KR" altLang="en-US" sz="15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971799" y="3533434"/>
            <a:ext cx="8010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500" dirty="0" smtClean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ko-KR" altLang="en-US" sz="1500" dirty="0" smtClean="0">
                <a:solidFill>
                  <a:schemeClr val="bg2">
                    <a:lumMod val="50000"/>
                  </a:schemeClr>
                </a:solidFill>
              </a:rPr>
              <a:t>회사 작성 시</a:t>
            </a:r>
            <a:r>
              <a:rPr lang="en-US" altLang="ko-KR" sz="1500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500" dirty="0" smtClean="0">
                <a:solidFill>
                  <a:schemeClr val="bg2">
                    <a:lumMod val="50000"/>
                  </a:schemeClr>
                </a:solidFill>
              </a:rPr>
              <a:t>텍스트 </a:t>
            </a:r>
            <a:r>
              <a:rPr lang="ko-KR" altLang="en-US" sz="1500" dirty="0" smtClean="0">
                <a:solidFill>
                  <a:schemeClr val="bg2">
                    <a:lumMod val="50000"/>
                  </a:schemeClr>
                </a:solidFill>
              </a:rPr>
              <a:t>형식의 입력 대신 </a:t>
            </a:r>
            <a:r>
              <a:rPr lang="ko-KR" altLang="en-US" sz="1500" dirty="0" smtClean="0">
                <a:solidFill>
                  <a:schemeClr val="bg2">
                    <a:lumMod val="50000"/>
                  </a:schemeClr>
                </a:solidFill>
              </a:rPr>
              <a:t>검색과 </a:t>
            </a:r>
            <a:r>
              <a:rPr lang="ko-KR" altLang="en-US" sz="1500" dirty="0" smtClean="0">
                <a:solidFill>
                  <a:schemeClr val="bg2">
                    <a:lumMod val="50000"/>
                  </a:schemeClr>
                </a:solidFill>
              </a:rPr>
              <a:t>선택을 통한 정확성</a:t>
            </a:r>
            <a:r>
              <a:rPr lang="en-US" altLang="ko-KR" sz="1500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500" dirty="0" smtClean="0">
                <a:solidFill>
                  <a:schemeClr val="bg2">
                    <a:lumMod val="50000"/>
                  </a:schemeClr>
                </a:solidFill>
              </a:rPr>
              <a:t>유효성 확보</a:t>
            </a:r>
            <a:endParaRPr lang="ko-KR" altLang="en-US" sz="15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971799" y="4212665"/>
            <a:ext cx="4400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관리자 페이지</a:t>
            </a:r>
            <a:endParaRPr lang="ko-KR" altLang="en-US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2971798" y="4773688"/>
            <a:ext cx="80105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500" dirty="0" smtClean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ko-KR" altLang="en-US" sz="1500" dirty="0" smtClean="0">
                <a:solidFill>
                  <a:schemeClr val="bg2">
                    <a:lumMod val="50000"/>
                  </a:schemeClr>
                </a:solidFill>
              </a:rPr>
              <a:t>접속 시간</a:t>
            </a:r>
            <a:r>
              <a:rPr lang="en-US" altLang="ko-KR" sz="1500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500" dirty="0" err="1" smtClean="0">
                <a:solidFill>
                  <a:schemeClr val="bg2">
                    <a:lumMod val="50000"/>
                  </a:schemeClr>
                </a:solidFill>
              </a:rPr>
              <a:t>매칭</a:t>
            </a:r>
            <a:r>
              <a:rPr lang="ko-KR" altLang="en-US" sz="1500" dirty="0" smtClean="0">
                <a:solidFill>
                  <a:schemeClr val="bg2">
                    <a:lumMod val="50000"/>
                  </a:schemeClr>
                </a:solidFill>
              </a:rPr>
              <a:t> 성공률 등 통계 강화</a:t>
            </a:r>
            <a:r>
              <a:rPr lang="en-US" altLang="ko-KR" sz="1500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500" dirty="0" smtClean="0">
                <a:solidFill>
                  <a:schemeClr val="bg2">
                    <a:lumMod val="50000"/>
                  </a:schemeClr>
                </a:solidFill>
              </a:rPr>
              <a:t>게시판 카테고리</a:t>
            </a:r>
            <a:r>
              <a:rPr lang="en-US" altLang="ko-KR" sz="15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1500" dirty="0" smtClean="0">
                <a:solidFill>
                  <a:schemeClr val="bg2">
                    <a:lumMod val="50000"/>
                  </a:schemeClr>
                </a:solidFill>
              </a:rPr>
              <a:t>수정</a:t>
            </a:r>
            <a:r>
              <a:rPr lang="en-US" altLang="ko-KR" sz="15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ko-KR" altLang="en-US" sz="1500" dirty="0" smtClean="0">
                <a:solidFill>
                  <a:schemeClr val="bg2">
                    <a:lumMod val="50000"/>
                  </a:schemeClr>
                </a:solidFill>
              </a:rPr>
              <a:t>삭제 등 기능 추가</a:t>
            </a:r>
            <a:endParaRPr lang="ko-KR" altLang="en-US" sz="15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452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49320" y="2792095"/>
            <a:ext cx="5431155" cy="815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800" kern="0">
                <a:solidFill>
                  <a:srgbClr val="F2F2F2"/>
                </a:solidFill>
                <a:latin typeface="Consolas"/>
                <a:ea typeface="함초롬돋움"/>
              </a:rPr>
              <a:t>시연</a:t>
            </a:r>
          </a:p>
        </p:txBody>
      </p:sp>
      <p:sp>
        <p:nvSpPr>
          <p:cNvPr id="81" name="자유형 80"/>
          <p:cNvSpPr/>
          <p:nvPr/>
        </p:nvSpPr>
        <p:spPr>
          <a:xfrm>
            <a:off x="8682355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latinLnBrk="0">
              <a:defRPr/>
            </a:pPr>
            <a:endParaRPr lang="ko-KR" altLang="en-US" sz="2400">
              <a:solidFill>
                <a:srgbClr val="F2F2F2"/>
              </a:solidFill>
            </a:endParaRPr>
          </a:p>
        </p:txBody>
      </p:sp>
      <p:sp>
        <p:nvSpPr>
          <p:cNvPr id="82" name="자유형 81"/>
          <p:cNvSpPr/>
          <p:nvPr/>
        </p:nvSpPr>
        <p:spPr>
          <a:xfrm flipH="1">
            <a:off x="3449320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latinLnBrk="0">
              <a:defRPr/>
            </a:pPr>
            <a:endParaRPr lang="ko-KR" altLang="en-US" sz="2400">
              <a:solidFill>
                <a:srgbClr val="F2F2F2"/>
              </a:solidFill>
            </a:endParaRPr>
          </a:p>
        </p:txBody>
      </p:sp>
      <p:sp>
        <p:nvSpPr>
          <p:cNvPr id="6" name="사각형: 둥근 모서리 26"/>
          <p:cNvSpPr/>
          <p:nvPr/>
        </p:nvSpPr>
        <p:spPr>
          <a:xfrm>
            <a:off x="5724525" y="2417445"/>
            <a:ext cx="881380" cy="210185"/>
          </a:xfrm>
          <a:prstGeom prst="roundRect">
            <a:avLst>
              <a:gd name="adj" fmla="val 50000"/>
            </a:avLst>
          </a:prstGeom>
          <a:solidFill>
            <a:srgbClr val="FF5050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1000" b="1">
                <a:solidFill>
                  <a:prstClr val="white"/>
                </a:solidFill>
              </a:rPr>
              <a:t>JUST</a:t>
            </a:r>
            <a:endParaRPr lang="ko-KR" altLang="en-US" sz="1000" b="1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49320" y="2792095"/>
            <a:ext cx="5431155" cy="831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800" kern="0" dirty="0">
                <a:ln w="9525">
                  <a:noFill/>
                </a:ln>
                <a:solidFill>
                  <a:srgbClr val="F2F2F2"/>
                </a:solidFill>
                <a:latin typeface="Consolas" panose="020B0609020204030204" pitchFamily="49" charset="0"/>
                <a:ea typeface="함초롬돋움" panose="02000A03000000000000" pitchFamily="2" charset="-127"/>
              </a:rPr>
              <a:t>Q &amp; A</a:t>
            </a:r>
          </a:p>
        </p:txBody>
      </p:sp>
      <p:sp>
        <p:nvSpPr>
          <p:cNvPr id="81" name="자유형 80">
            <a:extLst>
              <a:ext uri="{FF2B5EF4-FFF2-40B4-BE49-F238E27FC236}">
                <a16:creationId xmlns:a16="http://schemas.microsoft.com/office/drawing/2014/main" xmlns="" id="{313104EB-6B40-EAB0-156C-047965625EAB}"/>
              </a:ext>
            </a:extLst>
          </p:cNvPr>
          <p:cNvSpPr/>
          <p:nvPr/>
        </p:nvSpPr>
        <p:spPr>
          <a:xfrm>
            <a:off x="8682355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2400" dirty="0">
              <a:solidFill>
                <a:srgbClr val="F2F2F2"/>
              </a:solidFill>
            </a:endParaRPr>
          </a:p>
        </p:txBody>
      </p:sp>
      <p:sp>
        <p:nvSpPr>
          <p:cNvPr id="82" name="자유형 81">
            <a:extLst>
              <a:ext uri="{FF2B5EF4-FFF2-40B4-BE49-F238E27FC236}">
                <a16:creationId xmlns:a16="http://schemas.microsoft.com/office/drawing/2014/main" xmlns="" id="{313104EB-6B40-EAB0-156C-047965625EAB}"/>
              </a:ext>
            </a:extLst>
          </p:cNvPr>
          <p:cNvSpPr/>
          <p:nvPr/>
        </p:nvSpPr>
        <p:spPr>
          <a:xfrm flipH="1">
            <a:off x="3449320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2400" dirty="0">
              <a:solidFill>
                <a:srgbClr val="F2F2F2"/>
              </a:solidFill>
            </a:endParaRPr>
          </a:p>
        </p:txBody>
      </p:sp>
      <p:sp>
        <p:nvSpPr>
          <p:cNvPr id="2" name="사각형: 둥근 모서리 26">
            <a:extLst>
              <a:ext uri="{FF2B5EF4-FFF2-40B4-BE49-F238E27FC236}">
                <a16:creationId xmlns:a16="http://schemas.microsoft.com/office/drawing/2014/main" xmlns="" id="{705EC09E-1C9F-CC5F-5D94-6502E144A195}"/>
              </a:ext>
            </a:extLst>
          </p:cNvPr>
          <p:cNvSpPr/>
          <p:nvPr/>
        </p:nvSpPr>
        <p:spPr>
          <a:xfrm>
            <a:off x="5724525" y="2417445"/>
            <a:ext cx="881380" cy="210185"/>
          </a:xfrm>
          <a:prstGeom prst="roundRect">
            <a:avLst>
              <a:gd name="adj" fmla="val 50000"/>
            </a:avLst>
          </a:prstGeom>
          <a:solidFill>
            <a:srgbClr val="FF5050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JUST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32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49320" y="2775585"/>
            <a:ext cx="5431155" cy="831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800" kern="0" dirty="0">
                <a:ln w="9525">
                  <a:noFill/>
                </a:ln>
                <a:solidFill>
                  <a:srgbClr val="F2F2F2"/>
                </a:solidFill>
                <a:latin typeface="Consolas" panose="020B0609020204030204" pitchFamily="49" charset="0"/>
                <a:ea typeface="함초롬돋움" panose="02000A03000000000000" pitchFamily="2" charset="-127"/>
              </a:rPr>
              <a:t>Thank you!</a:t>
            </a:r>
          </a:p>
        </p:txBody>
      </p:sp>
      <p:sp>
        <p:nvSpPr>
          <p:cNvPr id="81" name="자유형 80">
            <a:extLst>
              <a:ext uri="{FF2B5EF4-FFF2-40B4-BE49-F238E27FC236}">
                <a16:creationId xmlns:a16="http://schemas.microsoft.com/office/drawing/2014/main" xmlns="" id="{313104EB-6B40-EAB0-156C-047965625EAB}"/>
              </a:ext>
            </a:extLst>
          </p:cNvPr>
          <p:cNvSpPr/>
          <p:nvPr/>
        </p:nvSpPr>
        <p:spPr>
          <a:xfrm>
            <a:off x="8682355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2400" dirty="0">
              <a:solidFill>
                <a:srgbClr val="F2F2F2"/>
              </a:solidFill>
            </a:endParaRPr>
          </a:p>
        </p:txBody>
      </p:sp>
      <p:sp>
        <p:nvSpPr>
          <p:cNvPr id="82" name="자유형 81">
            <a:extLst>
              <a:ext uri="{FF2B5EF4-FFF2-40B4-BE49-F238E27FC236}">
                <a16:creationId xmlns:a16="http://schemas.microsoft.com/office/drawing/2014/main" xmlns="" id="{313104EB-6B40-EAB0-156C-047965625EAB}"/>
              </a:ext>
            </a:extLst>
          </p:cNvPr>
          <p:cNvSpPr/>
          <p:nvPr/>
        </p:nvSpPr>
        <p:spPr>
          <a:xfrm flipH="1">
            <a:off x="3449320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2400" dirty="0">
              <a:solidFill>
                <a:srgbClr val="F2F2F2"/>
              </a:solidFill>
            </a:endParaRPr>
          </a:p>
        </p:txBody>
      </p:sp>
      <p:sp>
        <p:nvSpPr>
          <p:cNvPr id="2" name="사각형: 둥근 모서리 26">
            <a:extLst>
              <a:ext uri="{FF2B5EF4-FFF2-40B4-BE49-F238E27FC236}">
                <a16:creationId xmlns:a16="http://schemas.microsoft.com/office/drawing/2014/main" xmlns="" id="{705EC09E-1C9F-CC5F-5D94-6502E144A195}"/>
              </a:ext>
            </a:extLst>
          </p:cNvPr>
          <p:cNvSpPr/>
          <p:nvPr/>
        </p:nvSpPr>
        <p:spPr>
          <a:xfrm>
            <a:off x="5724525" y="2417445"/>
            <a:ext cx="881380" cy="210185"/>
          </a:xfrm>
          <a:prstGeom prst="roundRect">
            <a:avLst>
              <a:gd name="adj" fmla="val 50000"/>
            </a:avLst>
          </a:prstGeom>
          <a:solidFill>
            <a:srgbClr val="FF5050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JUST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21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769325" y="309098"/>
            <a:ext cx="38056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1.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팀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소개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1201400" y="64821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4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135CEFC-E9D5-ACED-D00E-099ADCF261C5}"/>
              </a:ext>
            </a:extLst>
          </p:cNvPr>
          <p:cNvSpPr txBox="1"/>
          <p:nvPr/>
        </p:nvSpPr>
        <p:spPr>
          <a:xfrm>
            <a:off x="5129351" y="1220792"/>
            <a:ext cx="8534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/>
              <a:t>J</a:t>
            </a:r>
            <a:br>
              <a:rPr lang="en-US" altLang="ko-KR" sz="6000" dirty="0"/>
            </a:br>
            <a:r>
              <a:rPr lang="en-US" altLang="ko-KR" sz="6000" dirty="0"/>
              <a:t>U</a:t>
            </a:r>
            <a:br>
              <a:rPr lang="en-US" altLang="ko-KR" sz="6000" dirty="0"/>
            </a:br>
            <a:r>
              <a:rPr lang="en-US" altLang="ko-KR" sz="6000" dirty="0"/>
              <a:t>S</a:t>
            </a:r>
            <a:br>
              <a:rPr lang="en-US" altLang="ko-KR" sz="6000" dirty="0"/>
            </a:br>
            <a:r>
              <a:rPr lang="en-US" altLang="ko-KR" sz="6000" dirty="0"/>
              <a:t>T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82EA9A08-8FAE-713E-E2C3-9DC6FFD4E0A7}"/>
              </a:ext>
            </a:extLst>
          </p:cNvPr>
          <p:cNvSpPr/>
          <p:nvPr/>
        </p:nvSpPr>
        <p:spPr>
          <a:xfrm>
            <a:off x="6296297" y="1313121"/>
            <a:ext cx="45719" cy="36314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40DD2AA-2DF2-E924-8D41-57C032A78F8C}"/>
              </a:ext>
            </a:extLst>
          </p:cNvPr>
          <p:cNvSpPr txBox="1"/>
          <p:nvPr/>
        </p:nvSpPr>
        <p:spPr>
          <a:xfrm>
            <a:off x="7165700" y="1219483"/>
            <a:ext cx="26836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Java</a:t>
            </a:r>
          </a:p>
          <a:p>
            <a:r>
              <a:rPr lang="en-US" altLang="ko-KR" sz="6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Users’</a:t>
            </a:r>
          </a:p>
          <a:p>
            <a:r>
              <a:rPr lang="en-US" altLang="ko-KR" sz="6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Study</a:t>
            </a:r>
          </a:p>
          <a:p>
            <a:r>
              <a:rPr lang="en-US" altLang="ko-KR" sz="6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Team</a:t>
            </a:r>
            <a:endParaRPr lang="ko-KR" altLang="en-US" sz="6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56071" y="5453310"/>
            <a:ext cx="364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</a:rPr>
              <a:t>“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</a:rPr>
              <a:t>자바 유저들의 </a:t>
            </a:r>
            <a:r>
              <a:rPr lang="ko-KR" altLang="en-US" sz="2400" dirty="0" err="1" smtClean="0">
                <a:solidFill>
                  <a:schemeClr val="bg2">
                    <a:lumMod val="50000"/>
                  </a:schemeClr>
                </a:solidFill>
              </a:rPr>
              <a:t>스터디팀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</a:rPr>
              <a:t>”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-216534" y="1605782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3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4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35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6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7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38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9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0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1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2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4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5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그림 131">
            <a:extLst>
              <a:ext uri="{FF2B5EF4-FFF2-40B4-BE49-F238E27FC236}">
                <a16:creationId xmlns:a16="http://schemas.microsoft.com/office/drawing/2014/main" xmlns="" id="{01F5E8C4-DD03-4939-3DAC-9E8518E388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78555" y="2167995"/>
            <a:ext cx="1492754" cy="1596287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xmlns="" id="{EA5D8D31-4EC2-6C64-CAFE-5ABDC9C0E3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77762" y="2162174"/>
            <a:ext cx="1492754" cy="1596287"/>
          </a:xfrm>
          <a:prstGeom prst="rect">
            <a:avLst/>
          </a:prstGeom>
        </p:spPr>
      </p:pic>
      <p:pic>
        <p:nvPicPr>
          <p:cNvPr id="134" name="그림 133">
            <a:extLst>
              <a:ext uri="{FF2B5EF4-FFF2-40B4-BE49-F238E27FC236}">
                <a16:creationId xmlns:a16="http://schemas.microsoft.com/office/drawing/2014/main" xmlns="" id="{CA5666F3-05AB-6EE9-25F9-4CAEA622A3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20514" y="2156353"/>
            <a:ext cx="1492754" cy="1596287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xmlns="" id="{08313A58-929E-4F04-1516-88C0DC7B75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15219" y="2150532"/>
            <a:ext cx="1492754" cy="1596287"/>
          </a:xfrm>
          <a:prstGeom prst="rect">
            <a:avLst/>
          </a:prstGeom>
        </p:spPr>
      </p:pic>
      <p:grpSp>
        <p:nvGrpSpPr>
          <p:cNvPr id="136" name="그룹 135">
            <a:extLst>
              <a:ext uri="{FF2B5EF4-FFF2-40B4-BE49-F238E27FC236}">
                <a16:creationId xmlns:a16="http://schemas.microsoft.com/office/drawing/2014/main" xmlns="" id="{B405E490-3172-CC01-BFB8-59ABEF43B65D}"/>
              </a:ext>
            </a:extLst>
          </p:cNvPr>
          <p:cNvGrpSpPr/>
          <p:nvPr/>
        </p:nvGrpSpPr>
        <p:grpSpPr>
          <a:xfrm>
            <a:off x="2864242" y="3898048"/>
            <a:ext cx="1325108" cy="499248"/>
            <a:chOff x="3843668" y="4844246"/>
            <a:chExt cx="1325108" cy="499248"/>
          </a:xfrm>
        </p:grpSpPr>
        <p:sp>
          <p:nvSpPr>
            <p:cNvPr id="137" name="사각형: 둥근 모서리 136">
              <a:extLst>
                <a:ext uri="{FF2B5EF4-FFF2-40B4-BE49-F238E27FC236}">
                  <a16:creationId xmlns:a16="http://schemas.microsoft.com/office/drawing/2014/main" xmlns="" id="{91AFC86F-3EC5-4C71-3A3B-AF1A093F6933}"/>
                </a:ext>
              </a:extLst>
            </p:cNvPr>
            <p:cNvSpPr/>
            <p:nvPr/>
          </p:nvSpPr>
          <p:spPr>
            <a:xfrm>
              <a:off x="3889258" y="4844246"/>
              <a:ext cx="1233928" cy="499248"/>
            </a:xfrm>
            <a:prstGeom prst="roundRect">
              <a:avLst>
                <a:gd name="adj" fmla="val 32207"/>
              </a:avLst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/>
              </a:pPr>
              <a:endParaRPr lang="ko-KR" altLang="en-US" sz="140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xmlns="" id="{11A52FAC-6291-F848-70BE-B56F795EEDFC}"/>
                </a:ext>
              </a:extLst>
            </p:cNvPr>
            <p:cNvSpPr txBox="1"/>
            <p:nvPr/>
          </p:nvSpPr>
          <p:spPr>
            <a:xfrm>
              <a:off x="3843668" y="4900334"/>
              <a:ext cx="1325108" cy="369332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박지훈</a:t>
              </a:r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507FF7F7-0362-D93B-4BF0-2E3543EB82B2}"/>
              </a:ext>
            </a:extLst>
          </p:cNvPr>
          <p:cNvSpPr txBox="1"/>
          <p:nvPr/>
        </p:nvSpPr>
        <p:spPr>
          <a:xfrm>
            <a:off x="2769325" y="309098"/>
            <a:ext cx="38056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1.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팀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소개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xmlns="" id="{B6175886-BAED-B428-9146-E78EAD6C0EAB}"/>
              </a:ext>
            </a:extLst>
          </p:cNvPr>
          <p:cNvGrpSpPr/>
          <p:nvPr/>
        </p:nvGrpSpPr>
        <p:grpSpPr>
          <a:xfrm>
            <a:off x="5261585" y="3898048"/>
            <a:ext cx="1325108" cy="499248"/>
            <a:chOff x="3843668" y="4844246"/>
            <a:chExt cx="1325108" cy="499248"/>
          </a:xfrm>
        </p:grpSpPr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xmlns="" id="{8682E9D7-B966-BF1E-6D03-02BA8620F6D4}"/>
                </a:ext>
              </a:extLst>
            </p:cNvPr>
            <p:cNvSpPr/>
            <p:nvPr/>
          </p:nvSpPr>
          <p:spPr>
            <a:xfrm>
              <a:off x="3889258" y="4844246"/>
              <a:ext cx="1233928" cy="499248"/>
            </a:xfrm>
            <a:prstGeom prst="roundRect">
              <a:avLst>
                <a:gd name="adj" fmla="val 32207"/>
              </a:avLst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/>
              </a:pPr>
              <a:endParaRPr lang="ko-KR" altLang="en-US" sz="14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xmlns="" id="{1865D984-4209-5D5A-4566-85B587B22F79}"/>
                </a:ext>
              </a:extLst>
            </p:cNvPr>
            <p:cNvSpPr txBox="1"/>
            <p:nvPr/>
          </p:nvSpPr>
          <p:spPr>
            <a:xfrm>
              <a:off x="3843668" y="4900334"/>
              <a:ext cx="1325108" cy="369332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박미영</a:t>
              </a: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xmlns="" id="{CFE41CFC-5C43-A5C8-BF9E-DE39D2D2E4F7}"/>
              </a:ext>
            </a:extLst>
          </p:cNvPr>
          <p:cNvGrpSpPr/>
          <p:nvPr/>
        </p:nvGrpSpPr>
        <p:grpSpPr>
          <a:xfrm>
            <a:off x="7702473" y="3898048"/>
            <a:ext cx="1325108" cy="499248"/>
            <a:chOff x="3843668" y="4844246"/>
            <a:chExt cx="1325108" cy="499248"/>
          </a:xfrm>
        </p:grpSpPr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xmlns="" id="{9AF8EE2D-BFAA-A903-2D3C-2E49D4E38B7A}"/>
                </a:ext>
              </a:extLst>
            </p:cNvPr>
            <p:cNvSpPr/>
            <p:nvPr/>
          </p:nvSpPr>
          <p:spPr>
            <a:xfrm>
              <a:off x="3889258" y="4844246"/>
              <a:ext cx="1233928" cy="499248"/>
            </a:xfrm>
            <a:prstGeom prst="roundRect">
              <a:avLst>
                <a:gd name="adj" fmla="val 32207"/>
              </a:avLst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/>
              </a:pPr>
              <a:endParaRPr lang="ko-KR" altLang="en-US" sz="140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xmlns="" id="{87FC0788-0027-37A2-7E58-7EBA1CBAA1E4}"/>
                </a:ext>
              </a:extLst>
            </p:cNvPr>
            <p:cNvSpPr txBox="1"/>
            <p:nvPr/>
          </p:nvSpPr>
          <p:spPr>
            <a:xfrm>
              <a:off x="3843668" y="4900334"/>
              <a:ext cx="1325108" cy="369332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이승환</a:t>
              </a: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xmlns="" id="{E5E92CA9-1104-F7AB-EF11-AEC3E311FBDE}"/>
              </a:ext>
            </a:extLst>
          </p:cNvPr>
          <p:cNvGrpSpPr/>
          <p:nvPr/>
        </p:nvGrpSpPr>
        <p:grpSpPr>
          <a:xfrm>
            <a:off x="9995314" y="3898048"/>
            <a:ext cx="1325108" cy="499248"/>
            <a:chOff x="3843668" y="4844246"/>
            <a:chExt cx="1325108" cy="499248"/>
          </a:xfrm>
        </p:grpSpPr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xmlns="" id="{97BCDABC-4F1D-6C81-91CC-843D9CC8BA0E}"/>
                </a:ext>
              </a:extLst>
            </p:cNvPr>
            <p:cNvSpPr/>
            <p:nvPr/>
          </p:nvSpPr>
          <p:spPr>
            <a:xfrm>
              <a:off x="3889258" y="4844246"/>
              <a:ext cx="1233928" cy="499248"/>
            </a:xfrm>
            <a:prstGeom prst="roundRect">
              <a:avLst>
                <a:gd name="adj" fmla="val 32207"/>
              </a:avLst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xmlns="" id="{B45B22C1-5066-571A-8037-C3D45BCB1A82}"/>
                </a:ext>
              </a:extLst>
            </p:cNvPr>
            <p:cNvSpPr txBox="1"/>
            <p:nvPr/>
          </p:nvSpPr>
          <p:spPr>
            <a:xfrm>
              <a:off x="3843668" y="4917751"/>
              <a:ext cx="1325108" cy="369332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임찬우</a:t>
              </a:r>
            </a:p>
          </p:txBody>
        </p:sp>
      </p:grp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xmlns="" id="{81706993-AA65-B3A0-38B7-1686B27A8280}"/>
              </a:ext>
            </a:extLst>
          </p:cNvPr>
          <p:cNvSpPr/>
          <p:nvPr/>
        </p:nvSpPr>
        <p:spPr>
          <a:xfrm>
            <a:off x="3159819" y="1777687"/>
            <a:ext cx="730226" cy="291252"/>
          </a:xfrm>
          <a:prstGeom prst="roundRect">
            <a:avLst>
              <a:gd name="adj" fmla="val 3301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돋움"/>
                <a:ea typeface="함초롬돋움"/>
                <a:cs typeface="함초롬돋움"/>
              </a:rPr>
              <a:t>팀장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xmlns="" id="{A9FCD6BC-964B-7531-FEB1-98C8C5490915}"/>
              </a:ext>
            </a:extLst>
          </p:cNvPr>
          <p:cNvSpPr txBox="1"/>
          <p:nvPr/>
        </p:nvSpPr>
        <p:spPr>
          <a:xfrm>
            <a:off x="11201400" y="64821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5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xmlns="" id="{AC6EC018-B645-2023-DBE0-50D9BF4490CB}"/>
              </a:ext>
            </a:extLst>
          </p:cNvPr>
          <p:cNvSpPr txBox="1"/>
          <p:nvPr/>
        </p:nvSpPr>
        <p:spPr>
          <a:xfrm>
            <a:off x="2571020" y="4587348"/>
            <a:ext cx="190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GitHub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xmlns="" id="{173D93A0-C40A-84AF-2965-378388D500A0}"/>
              </a:ext>
            </a:extLst>
          </p:cNvPr>
          <p:cNvSpPr txBox="1"/>
          <p:nvPr/>
        </p:nvSpPr>
        <p:spPr>
          <a:xfrm>
            <a:off x="4970227" y="4587348"/>
            <a:ext cx="190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백엔드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관리자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xmlns="" id="{E412A37E-F18A-08BB-9409-86CB6A1593A8}"/>
              </a:ext>
            </a:extLst>
          </p:cNvPr>
          <p:cNvSpPr txBox="1"/>
          <p:nvPr/>
        </p:nvSpPr>
        <p:spPr>
          <a:xfrm>
            <a:off x="7260094" y="4587348"/>
            <a:ext cx="220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프론트엔드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관리자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xmlns="" id="{91AEE3AE-80EA-4171-3C02-E68E2F665116}"/>
              </a:ext>
            </a:extLst>
          </p:cNvPr>
          <p:cNvSpPr txBox="1"/>
          <p:nvPr/>
        </p:nvSpPr>
        <p:spPr>
          <a:xfrm>
            <a:off x="9716851" y="4587348"/>
            <a:ext cx="190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xmlns="" id="{DEBF7E73-E019-91D5-87CC-E18A7CF74796}"/>
              </a:ext>
            </a:extLst>
          </p:cNvPr>
          <p:cNvSpPr txBox="1"/>
          <p:nvPr/>
        </p:nvSpPr>
        <p:spPr>
          <a:xfrm>
            <a:off x="7349200" y="4985319"/>
            <a:ext cx="2133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로그아웃</a:t>
            </a:r>
            <a:endParaRPr lang="en-US" altLang="ko-KR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마이페이지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xmlns="" id="{717B332E-4ABB-05C8-B82F-E1311C5919A2}"/>
              </a:ext>
            </a:extLst>
          </p:cNvPr>
          <p:cNvSpPr txBox="1"/>
          <p:nvPr/>
        </p:nvSpPr>
        <p:spPr>
          <a:xfrm>
            <a:off x="2659885" y="4980306"/>
            <a:ext cx="23441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기업 리뷰</a:t>
            </a:r>
            <a:endParaRPr lang="en-US" altLang="ko-KR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문서 관리</a:t>
            </a: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설계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xmlns="" id="{6FF0369A-6326-53E7-BBCF-F5BD7FC0CED1}"/>
              </a:ext>
            </a:extLst>
          </p:cNvPr>
          <p:cNvSpPr txBox="1"/>
          <p:nvPr/>
        </p:nvSpPr>
        <p:spPr>
          <a:xfrm>
            <a:off x="5139865" y="4994581"/>
            <a:ext cx="2133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게시판</a:t>
            </a:r>
            <a:endParaRPr lang="en-US" altLang="ko-KR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이메일 인증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xmlns="" id="{D915AED8-5C10-0D71-A291-5243ACDEA44A}"/>
              </a:ext>
            </a:extLst>
          </p:cNvPr>
          <p:cNvSpPr txBox="1"/>
          <p:nvPr/>
        </p:nvSpPr>
        <p:spPr>
          <a:xfrm>
            <a:off x="10025159" y="4985318"/>
            <a:ext cx="2133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  <a:endParaRPr lang="en-US" altLang="ko-KR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매칭률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-216534" y="1605782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0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1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52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3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4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55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6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8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9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0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1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2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44545" y="2792095"/>
            <a:ext cx="5715635" cy="831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800" kern="0" dirty="0">
                <a:solidFill>
                  <a:srgbClr val="F2F2F2"/>
                </a:solidFill>
                <a:latin typeface="Consolas"/>
                <a:ea typeface="함초롬돋움"/>
              </a:rPr>
              <a:t>주제 소개</a:t>
            </a:r>
          </a:p>
        </p:txBody>
      </p:sp>
      <p:sp>
        <p:nvSpPr>
          <p:cNvPr id="81" name="자유형 80"/>
          <p:cNvSpPr/>
          <p:nvPr/>
        </p:nvSpPr>
        <p:spPr>
          <a:xfrm>
            <a:off x="8682355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latinLnBrk="0">
              <a:defRPr/>
            </a:pPr>
            <a:endParaRPr lang="ko-KR" altLang="en-US" sz="2400">
              <a:solidFill>
                <a:srgbClr val="F2F2F2"/>
              </a:solidFill>
            </a:endParaRPr>
          </a:p>
        </p:txBody>
      </p:sp>
      <p:sp>
        <p:nvSpPr>
          <p:cNvPr id="82" name="자유형 81"/>
          <p:cNvSpPr/>
          <p:nvPr/>
        </p:nvSpPr>
        <p:spPr>
          <a:xfrm flipH="1">
            <a:off x="3449320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latinLnBrk="0">
              <a:defRPr/>
            </a:pPr>
            <a:endParaRPr lang="ko-KR" altLang="en-US" sz="2400">
              <a:solidFill>
                <a:srgbClr val="F2F2F2"/>
              </a:solidFill>
            </a:endParaRPr>
          </a:p>
        </p:txBody>
      </p:sp>
      <p:sp>
        <p:nvSpPr>
          <p:cNvPr id="2" name="사각형: 둥근 모서리 26"/>
          <p:cNvSpPr/>
          <p:nvPr/>
        </p:nvSpPr>
        <p:spPr>
          <a:xfrm>
            <a:off x="5724525" y="2417445"/>
            <a:ext cx="881380" cy="210185"/>
          </a:xfrm>
          <a:prstGeom prst="roundRect">
            <a:avLst>
              <a:gd name="adj" fmla="val 50000"/>
            </a:avLst>
          </a:prstGeom>
          <a:solidFill>
            <a:srgbClr val="FF5050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1000" b="1">
                <a:solidFill>
                  <a:prstClr val="white"/>
                </a:solidFill>
              </a:rPr>
              <a:t>JUST</a:t>
            </a:r>
            <a:endParaRPr lang="ko-KR" altLang="en-US" sz="1000" b="1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769235" y="309245"/>
            <a:ext cx="38055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2.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주제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소개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1645" y="2070735"/>
            <a:ext cx="2019935" cy="201993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48725" y="2070735"/>
            <a:ext cx="1731010" cy="1731010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4445635" y="4107180"/>
            <a:ext cx="1671955" cy="499110"/>
            <a:chOff x="4445635" y="4107180"/>
            <a:chExt cx="1671955" cy="499110"/>
          </a:xfrm>
        </p:grpSpPr>
        <p:sp>
          <p:nvSpPr>
            <p:cNvPr id="26" name="사각형: 둥근 모서리 25"/>
            <p:cNvSpPr/>
            <p:nvPr/>
          </p:nvSpPr>
          <p:spPr>
            <a:xfrm>
              <a:off x="4502785" y="4107180"/>
              <a:ext cx="1557020" cy="499110"/>
            </a:xfrm>
            <a:prstGeom prst="roundRect">
              <a:avLst>
                <a:gd name="adj" fmla="val 32207"/>
              </a:avLst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445635" y="4137660"/>
              <a:ext cx="1671955" cy="431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200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개인</a:t>
              </a:r>
              <a:r>
                <a:rPr lang="en-US" altLang="ko-KR" sz="2200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(</a:t>
              </a:r>
              <a:r>
                <a:rPr lang="ko-KR" altLang="en-US" sz="2200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구직</a:t>
              </a:r>
              <a:r>
                <a:rPr lang="en-US" altLang="ko-KR" sz="2200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)</a:t>
              </a:r>
              <a:endParaRPr lang="ko-KR" altLang="en-US" sz="2200" dirty="0">
                <a:solidFill>
                  <a:schemeClr val="bg1">
                    <a:lumMod val="95000"/>
                  </a:schemeClr>
                </a:solidFill>
                <a:latin typeface="함초롬돋움"/>
                <a:ea typeface="함초롬돋움"/>
                <a:cs typeface="함초롬돋움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8878570" y="4107180"/>
            <a:ext cx="1671955" cy="499110"/>
            <a:chOff x="8878570" y="4107180"/>
            <a:chExt cx="1671955" cy="499110"/>
          </a:xfrm>
        </p:grpSpPr>
        <p:sp>
          <p:nvSpPr>
            <p:cNvPr id="29" name="사각형: 둥근 모서리 28"/>
            <p:cNvSpPr/>
            <p:nvPr/>
          </p:nvSpPr>
          <p:spPr>
            <a:xfrm>
              <a:off x="8936355" y="4107180"/>
              <a:ext cx="1557020" cy="499110"/>
            </a:xfrm>
            <a:prstGeom prst="roundRect">
              <a:avLst>
                <a:gd name="adj" fmla="val 32207"/>
              </a:avLst>
            </a:prstGeom>
            <a:solidFill>
              <a:srgbClr val="5A8F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878570" y="4137660"/>
              <a:ext cx="1671955" cy="431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200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기업</a:t>
              </a:r>
              <a:r>
                <a:rPr lang="en-US" altLang="ko-KR" sz="2200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(</a:t>
              </a:r>
              <a:r>
                <a:rPr lang="ko-KR" altLang="en-US" sz="2200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구인</a:t>
              </a:r>
              <a:r>
                <a:rPr lang="en-US" altLang="ko-KR" sz="2200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)</a:t>
              </a:r>
              <a:endParaRPr lang="ko-KR" altLang="en-US" sz="2200" dirty="0">
                <a:solidFill>
                  <a:schemeClr val="bg1">
                    <a:lumMod val="95000"/>
                  </a:schemeClr>
                </a:solidFill>
                <a:latin typeface="함초롬돋움"/>
                <a:ea typeface="함초롬돋움"/>
                <a:cs typeface="함초롬돋움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525520" y="4871085"/>
            <a:ext cx="3511550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“</a:t>
            </a:r>
            <a:r>
              <a:rPr lang="ko-KR" altLang="en-US" sz="200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맞는 회사를 찾기 어려워요</a:t>
            </a:r>
            <a:r>
              <a:rPr lang="en-US" altLang="ko-KR" sz="2000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”</a:t>
            </a:r>
            <a:endParaRPr lang="ko-KR" altLang="en-US" sz="2000">
              <a:solidFill>
                <a:schemeClr val="accent1">
                  <a:lumMod val="75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57185" y="4871085"/>
            <a:ext cx="3511550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rgbClr val="416773"/>
                </a:solidFill>
                <a:latin typeface="함초롬돋움"/>
                <a:ea typeface="함초롬돋움"/>
                <a:cs typeface="함초롬돋움"/>
              </a:rPr>
              <a:t>“</a:t>
            </a:r>
            <a:r>
              <a:rPr lang="ko-KR" altLang="en-US" sz="2000">
                <a:solidFill>
                  <a:srgbClr val="416773"/>
                </a:solidFill>
                <a:latin typeface="함초롬돋움"/>
                <a:ea typeface="함초롬돋움"/>
                <a:cs typeface="함초롬돋움"/>
              </a:rPr>
              <a:t>맞는 인재를 찾기 어려워요</a:t>
            </a:r>
            <a:r>
              <a:rPr lang="en-US" altLang="ko-KR" sz="2000">
                <a:solidFill>
                  <a:srgbClr val="416773"/>
                </a:solidFill>
                <a:latin typeface="함초롬돋움"/>
                <a:ea typeface="함초롬돋움"/>
                <a:cs typeface="함초롬돋움"/>
              </a:rPr>
              <a:t>”</a:t>
            </a:r>
            <a:endParaRPr lang="ko-KR" altLang="en-US" sz="2000">
              <a:solidFill>
                <a:srgbClr val="416773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7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6EB1B38-090C-7894-CD4F-813B458EE1F9}"/>
              </a:ext>
            </a:extLst>
          </p:cNvPr>
          <p:cNvSpPr txBox="1"/>
          <p:nvPr/>
        </p:nvSpPr>
        <p:spPr>
          <a:xfrm>
            <a:off x="6059805" y="3476098"/>
            <a:ext cx="2943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mismatch</a:t>
            </a:r>
            <a:endParaRPr lang="ko-KR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CDE50570-0364-A545-D1D0-2012198C2FF8}"/>
              </a:ext>
            </a:extLst>
          </p:cNvPr>
          <p:cNvCxnSpPr>
            <a:cxnSpLocks/>
          </p:cNvCxnSpPr>
          <p:nvPr/>
        </p:nvCxnSpPr>
        <p:spPr>
          <a:xfrm>
            <a:off x="6574790" y="4139746"/>
            <a:ext cx="1889941" cy="5534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216534" y="2339207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7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8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39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0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1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42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4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6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7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8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9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769235" y="309245"/>
            <a:ext cx="3660140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2-1.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주제 소개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: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개인 관점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graphicFrame>
        <p:nvGraphicFramePr>
          <p:cNvPr id="18" name="차트 17"/>
          <p:cNvGraphicFramePr/>
          <p:nvPr/>
        </p:nvGraphicFramePr>
        <p:xfrm>
          <a:off x="4712790" y="2196297"/>
          <a:ext cx="4847770" cy="4056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223385" y="876935"/>
            <a:ext cx="5826125" cy="816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>
                <a:solidFill>
                  <a:srgbClr val="3259A0"/>
                </a:solidFill>
                <a:latin typeface="함초롬돋움"/>
                <a:ea typeface="함초롬돋움"/>
                <a:cs typeface="함초롬돋움"/>
              </a:rPr>
              <a:t>나와 맞는 직무나 회사를 찾을 때까지</a:t>
            </a:r>
          </a:p>
          <a:p>
            <a:pPr algn="ctr">
              <a:defRPr/>
            </a:pPr>
            <a:endParaRPr lang="en-US" altLang="ko-KR" sz="800" dirty="0">
              <a:solidFill>
                <a:srgbClr val="3259A0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srgbClr val="3259A0"/>
                </a:solidFill>
                <a:latin typeface="함초롬돋움"/>
                <a:ea typeface="함초롬돋움"/>
                <a:cs typeface="함초롬돋움"/>
              </a:rPr>
              <a:t>취업 </a:t>
            </a:r>
            <a:r>
              <a:rPr lang="en-US" altLang="ko-KR" sz="2400" dirty="0">
                <a:solidFill>
                  <a:srgbClr val="3259A0"/>
                </a:solidFill>
                <a:latin typeface="함초롬돋움"/>
                <a:ea typeface="함초롬돋움"/>
                <a:cs typeface="함초롬돋움"/>
              </a:rPr>
              <a:t>N</a:t>
            </a:r>
            <a:r>
              <a:rPr lang="ko-KR" altLang="en-US" sz="2400" dirty="0">
                <a:solidFill>
                  <a:srgbClr val="3259A0"/>
                </a:solidFill>
                <a:latin typeface="함초롬돋움"/>
                <a:ea typeface="함초롬돋움"/>
                <a:cs typeface="함초롬돋움"/>
              </a:rPr>
              <a:t>수생이 될 의향이 있는가</a:t>
            </a:r>
            <a:r>
              <a:rPr lang="en-US" altLang="ko-KR" sz="2400" dirty="0">
                <a:solidFill>
                  <a:srgbClr val="3259A0"/>
                </a:solidFill>
                <a:latin typeface="함초롬돋움"/>
                <a:ea typeface="함초롬돋움"/>
                <a:cs typeface="함초롬돋움"/>
              </a:rPr>
              <a:t>?</a:t>
            </a:r>
            <a:endParaRPr lang="ko-KR" altLang="en-US" sz="2400" dirty="0">
              <a:solidFill>
                <a:srgbClr val="3259A0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8505825" y="2993390"/>
            <a:ext cx="740410" cy="74041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246235" y="2993073"/>
            <a:ext cx="197548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378315" y="2513965"/>
            <a:ext cx="1715770" cy="446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N</a:t>
            </a:r>
            <a:r>
              <a:rPr lang="ko-KR" altLang="en-US" sz="2400" b="1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수 한다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378315" y="3011805"/>
            <a:ext cx="1715770" cy="646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64.6%</a:t>
            </a:r>
            <a:endParaRPr lang="ko-KR" altLang="en-US" sz="3600" b="1">
              <a:solidFill>
                <a:schemeClr val="accent1">
                  <a:lumMod val="75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4890135" y="4467225"/>
            <a:ext cx="862965" cy="112268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997518" y="5593715"/>
            <a:ext cx="189420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85465" y="5168265"/>
            <a:ext cx="171577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함초롬돋움"/>
                <a:ea typeface="함초롬돋움"/>
                <a:cs typeface="함초롬돋움"/>
              </a:rPr>
              <a:t>그냥 다닌다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85465" y="5666740"/>
            <a:ext cx="1715770" cy="38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함초롬돋움"/>
                <a:ea typeface="함초롬돋움"/>
                <a:cs typeface="함초롬돋움"/>
              </a:rPr>
              <a:t>32.8%</a:t>
            </a:r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5991225" y="2512695"/>
            <a:ext cx="970915" cy="41846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947353" y="2517458"/>
            <a:ext cx="305181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997200" y="2099945"/>
            <a:ext cx="171577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함초롬돋움"/>
                <a:ea typeface="함초롬돋움"/>
                <a:cs typeface="함초롬돋움"/>
              </a:rPr>
              <a:t>기타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97200" y="2597785"/>
            <a:ext cx="1715770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함초롬돋움"/>
                <a:ea typeface="함초롬돋움"/>
                <a:cs typeface="함초롬돋움"/>
              </a:rPr>
              <a:t>4.9%</a:t>
            </a:r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8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-216534" y="2339207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4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5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66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7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8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69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1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3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5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차트 36"/>
          <p:cNvGraphicFramePr/>
          <p:nvPr/>
        </p:nvGraphicFramePr>
        <p:xfrm>
          <a:off x="3702220" y="809624"/>
          <a:ext cx="7175330" cy="5739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6925945" y="2242185"/>
            <a:ext cx="2834640" cy="1108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나와</a:t>
            </a: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맞지</a:t>
            </a:r>
            <a:r>
              <a:rPr lang="en-US" altLang="ko-KR" sz="2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않는 직무</a:t>
            </a:r>
          </a:p>
          <a:p>
            <a:pPr algn="ctr">
              <a:defRPr/>
            </a:pPr>
            <a:endParaRPr lang="en-US" altLang="ko-KR" sz="60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2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28.5%</a:t>
            </a:r>
            <a:endParaRPr lang="ko-KR" altLang="en-US" sz="200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48145" y="4832985"/>
            <a:ext cx="2834640" cy="1108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급여나 복지가</a:t>
            </a: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생각한 것과 다름</a:t>
            </a:r>
          </a:p>
          <a:p>
            <a:pPr algn="ctr">
              <a:defRPr/>
            </a:pPr>
            <a:endParaRPr lang="en-US" altLang="ko-KR" sz="60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 sz="2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24.1%</a:t>
            </a:r>
            <a:endParaRPr lang="ko-KR" altLang="en-US" sz="200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727565" y="6536690"/>
            <a:ext cx="2333625" cy="231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</a:rPr>
              <a:t>*MZ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</a:rPr>
              <a:t>세대 취준생 </a:t>
            </a:r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</a:rPr>
              <a:t>275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</a:rPr>
              <a:t>명 대상</a:t>
            </a:r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>
                <a:solidFill>
                  <a:schemeClr val="tx1">
                    <a:lumMod val="65000"/>
                    <a:lumOff val="35000"/>
                  </a:schemeClr>
                </a:solidFill>
              </a:rPr>
              <a:t>에듀윌</a:t>
            </a:r>
            <a:r>
              <a:rPr lang="en-US" altLang="ko-KR" sz="900">
                <a:solidFill>
                  <a:schemeClr val="tx1">
                    <a:lumMod val="65000"/>
                    <a:lumOff val="35000"/>
                  </a:schemeClr>
                </a:solidFill>
              </a:rPr>
              <a:t>(2013)</a:t>
            </a:r>
            <a:endParaRPr lang="ko-KR" altLang="en-US" sz="9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292600" y="3164840"/>
            <a:ext cx="2834640" cy="728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기타</a:t>
            </a:r>
          </a:p>
          <a:p>
            <a:pPr algn="ctr">
              <a:defRPr/>
            </a:pPr>
            <a:endParaRPr lang="en-US" altLang="ko-KR" sz="600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en-US" altLang="ko-KR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47.4%</a:t>
            </a:r>
            <a:endParaRPr lang="ko-KR" altLang="en-US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9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37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769235" y="309245"/>
            <a:ext cx="3641090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2-1.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주제 소개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: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개인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관점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-216534" y="2339207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2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3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54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5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6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57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8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9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0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1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2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3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4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Pages>36</Pages>
  <Words>1412</Words>
  <Characters>0</Characters>
  <Application>Microsoft Office PowerPoint</Application>
  <DocSecurity>0</DocSecurity>
  <PresentationFormat>와이드스크린</PresentationFormat>
  <Lines>0</Lines>
  <Paragraphs>539</Paragraphs>
  <Slides>37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맑은 고딕</vt:lpstr>
      <vt:lpstr>Times New Roman</vt:lpstr>
      <vt:lpstr>Arial</vt:lpstr>
      <vt:lpstr>Consolas</vt:lpstr>
      <vt:lpstr>함초롬돋움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Jihoon PARK</dc:creator>
  <cp:lastModifiedBy>ezen</cp:lastModifiedBy>
  <cp:revision>28</cp:revision>
  <dcterms:modified xsi:type="dcterms:W3CDTF">2023-10-12T02:15:37Z</dcterms:modified>
</cp:coreProperties>
</file>