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4" r:id="rId1"/>
  </p:sldMasterIdLst>
  <p:notesMasterIdLst>
    <p:notesMasterId r:id="rId39"/>
  </p:notes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7" r:id="rId15"/>
    <p:sldId id="268" r:id="rId16"/>
    <p:sldId id="29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94" r:id="rId29"/>
    <p:sldId id="295" r:id="rId30"/>
    <p:sldId id="282" r:id="rId31"/>
    <p:sldId id="283" r:id="rId32"/>
    <p:sldId id="284" r:id="rId33"/>
    <p:sldId id="285" r:id="rId34"/>
    <p:sldId id="298" r:id="rId35"/>
    <p:sldId id="287" r:id="rId36"/>
    <p:sldId id="288" r:id="rId37"/>
    <p:sldId id="289" r:id="rId38"/>
  </p:sldIdLst>
  <p:sldSz cx="12192000" cy="6858000"/>
  <p:notesSz cx="6858000" cy="9144000"/>
  <p:embeddedFontLst>
    <p:embeddedFont>
      <p:font typeface="함초롬돋움" panose="020B0604000101010101" pitchFamily="50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D47"/>
    <a:srgbClr val="537DC9"/>
    <a:srgbClr val="5A8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6" y="15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3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rgbClr val="A5B3D9">
                  <a:alpha val="100000"/>
                </a:srgbClr>
              </a:solidFill>
              <a:ln>
                <a:noFill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4A-46D5-89BE-40946A0621ED}"/>
              </c:ext>
            </c:extLst>
          </c:dPt>
          <c:dPt>
            <c:idx val="1"/>
            <c:bubble3D val="0"/>
            <c:spPr>
              <a:solidFill>
                <a:srgbClr val="D0CECE">
                  <a:alpha val="100000"/>
                </a:srgbClr>
              </a:solidFill>
              <a:ln>
                <a:noFill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4A-46D5-89BE-40946A0621ED}"/>
              </c:ext>
            </c:extLst>
          </c:dPt>
          <c:dPt>
            <c:idx val="2"/>
            <c:bubble3D val="0"/>
            <c:spPr>
              <a:solidFill>
                <a:srgbClr val="E7E6E6">
                  <a:alpha val="100000"/>
                </a:srgbClr>
              </a:solidFill>
              <a:ln>
                <a:noFill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44A-46D5-89BE-40946A0621ED}"/>
              </c:ext>
            </c:extLst>
          </c:dPt>
          <c:cat>
            <c:strRef>
              <c:f>Sheet1!$A$2:$A$4</c:f>
              <c:strCache>
                <c:ptCount val="3"/>
                <c:pt idx="0">
                  <c:v>N수 한다</c:v>
                </c:pt>
                <c:pt idx="1">
                  <c:v>그냥 다닌다</c:v>
                </c:pt>
                <c:pt idx="2">
                  <c:v>기타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64.599999999999994</c:v>
                </c:pt>
                <c:pt idx="1">
                  <c:v>32.799999999999997</c:v>
                </c:pt>
                <c:pt idx="2">
                  <c:v>4.9000000000000004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44A-46D5-89BE-40946A062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"/>
          <a:ea typeface="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 vert="horz" anchor="ctr" anchorCtr="1"/>
          <a:lstStyle/>
          <a:p>
            <a:pPr algn="l">
              <a:defRPr sz="2400" b="0" i="0" u="none" baseline="0">
                <a:solidFill>
                  <a:srgbClr val="000000"/>
                </a:solidFill>
                <a:latin typeface="함초롬돋움"/>
                <a:ea typeface="함초롬돋움"/>
              </a:defRPr>
            </a:pPr>
            <a:r>
              <a:rPr lang="ko-KR" altLang="en-US" sz="2400" b="0" i="0" u="none" baseline="0">
                <a:solidFill>
                  <a:srgbClr val="3259A0"/>
                </a:solidFill>
                <a:latin typeface="함초롬돋움"/>
                <a:ea typeface="함초롬돋움"/>
              </a:rPr>
              <a:t>취업 N수 하는 이유</a:t>
            </a:r>
          </a:p>
        </c:rich>
      </c:tx>
      <c:overlay val="0"/>
      <c:spPr>
        <a:noFill/>
        <a:ln>
          <a:noFill/>
          <a:round/>
        </a:ln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4472C4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33-4E41-B4D9-B8A10677C83D}"/>
              </c:ext>
            </c:extLst>
          </c:dPt>
          <c:dPt>
            <c:idx val="1"/>
            <c:bubble3D val="0"/>
            <c:spPr>
              <a:solidFill>
                <a:srgbClr val="8FABDB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33-4E41-B4D9-B8A10677C83D}"/>
              </c:ext>
            </c:extLst>
          </c:dPt>
          <c:dPt>
            <c:idx val="2"/>
            <c:bubble3D val="0"/>
            <c:spPr>
              <a:solidFill>
                <a:srgbClr val="A5A5A5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B33-4E41-B4D9-B8A10677C83D}"/>
              </c:ext>
            </c:extLst>
          </c:dPt>
          <c:cat>
            <c:strRef>
              <c:f>Sheet1!$A$2:$A$4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28.5</c:v>
                </c:pt>
                <c:pt idx="1">
                  <c:v>24.1</c:v>
                </c:pt>
                <c:pt idx="2">
                  <c:v>47.4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B33-4E41-B4D9-B8A10677C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"/>
          <a:ea typeface="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C8017-3292-4A85-BE89-9568F8617F8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7B791-E92D-47D1-A482-C06A33405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1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7B791-E92D-47D1-A482-C06A33405C5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5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49C0EA-CD78-EB28-593E-F58FDBC7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8D3B8A3-F6B6-8108-53B7-A9256BAC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B5CC4CE-429C-45F6-1ECF-7A3F77BB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95B60D-A443-A79B-5406-106633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B7A3FD-84BF-0F3E-40A1-306B85E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8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205DF8-538D-E6BC-386A-0CD5FDD4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BB419B-24ED-5F20-E710-24CBE21EF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52E0B2-1C47-91CD-8D3C-689122B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B1300C-2F1D-2928-5080-61B2BE4C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741163-0B55-AD46-23BB-43A12A75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A0BF5C7-75DE-7C37-48B6-4268A1E9A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2257EAC-0CA4-561B-0A60-6D8AD7F3D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72D025-5FF1-91FB-A558-BE14AB3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F55DD2-3650-BA5A-63EB-9E3368BF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1FEFCB-376E-F3B9-74C4-5B8BC2EF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A4111B-2838-554F-394A-D8B993E1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416468-8F46-426F-4ABC-3479CB3E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DF21C5-1CAF-7D6D-022D-B247A72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BDFD54-CD98-941E-AD9F-B8659B3E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1B7B04-D5ED-A12D-7F4D-B8EA63F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52820-577E-57FF-D318-F931D648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5F085C-3616-F805-1256-F129F037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57C894-D60A-69F3-C2C9-957AC0A3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413E8C-8E4E-80B1-6ECA-FA8355A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B58254-0771-5793-504C-D840932C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5F06D-9531-5594-F330-458A1361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94ADB0-A001-EBBA-ADF9-B6E537960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F862FE8-446C-B3E6-0F3C-BCB1F0B47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7CBFB20-440A-66E0-C3BF-17695FAE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66DDD0C-78ED-9480-D126-69236F80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F371ABA-6E83-1B2F-A8AA-4D2C5F4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1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713524-7EA4-F487-16E9-FFDA6A0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72D338C-3D0B-E3B8-E6B1-AECD09ED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F003626-0AEA-4B8D-E464-31C4ED31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04395D6-BC38-604A-E427-9E5E8238C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EF2997B-E84E-BC63-4CD8-036FB881E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8D598B2-D501-55EB-F95B-EA6AE781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D19E705-82EE-EB84-7B8E-3BC4ACE0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40A49B7-EC49-4678-2DF8-302CEFD4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0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D7F750-97F3-D011-EDA3-C9E1DCB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A4DB071-7D8C-4A80-2710-C2A04593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5C98DDE-1288-50C6-FCAB-879D5812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F3C580D-953E-633F-6FE6-594AE315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00DBD28-3811-E25D-A84E-0E3F9516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094B4DB-7511-2C77-2FCE-6B6D0BA8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ED5099B-5EE9-2712-F3C2-55690FD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306F4F-D33D-6520-AFD8-E1745343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6B1DB8-6063-226A-77A4-AF18EAA0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13C1A86-A730-1365-BEF3-6166CBBA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39E1775-EAF0-B3C5-0732-33EC295A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63179C-857A-68F7-13D7-AB0A793D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4356BF4-687C-31D5-B54E-D5B75E4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212180-9380-B6DA-9A4A-0F66D568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A596496-7815-6BC4-D3BF-CD5F107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6C0CC58-11BF-C260-0A3D-ADADE04E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614F95C-9B4B-EFCE-ECFA-8506BDAC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DDAD861-0B44-AED4-A2E4-CD82A73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752F387-E29F-E657-1D2A-184737F2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5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7F15854-3E1D-0BE2-72BE-10E16E7F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1E1E9E-8AB8-ADED-899F-E2A6CA0C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D87E3B-667F-F574-B092-89E3B77E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6D7B22-ABF1-4E9A-DF0A-4DC02DA20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9A71EC-DD77-19D8-D48F-27A4B114F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oohij/Ezen_TeamProject_JUS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13355"/>
            <a:ext cx="5431155" cy="10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JobHub</a:t>
            </a:r>
            <a:endParaRPr lang="en-US" altLang="ko-KR" sz="3200" kern="0" dirty="0">
              <a:ln w="9525">
                <a:noFill/>
              </a:ln>
              <a:solidFill>
                <a:srgbClr val="F2F2F2"/>
              </a:solidFill>
              <a:latin typeface="Consolas" panose="020B0609020204030204" pitchFamily="49" charset="0"/>
              <a:ea typeface="함초롬돋움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F2F2F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나에게 딱 맞는 커리어 매칭 서비스</a:t>
            </a:r>
            <a:endParaRPr lang="ko-KR" altLang="en-US" sz="2400" dirty="0">
              <a:solidFill>
                <a:srgbClr val="F2F2F2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C3CD5E-D828-BC78-6C77-B18F96A2D75A}"/>
              </a:ext>
            </a:extLst>
          </p:cNvPr>
          <p:cNvSpPr txBox="1"/>
          <p:nvPr/>
        </p:nvSpPr>
        <p:spPr>
          <a:xfrm>
            <a:off x="7713345" y="5170170"/>
            <a:ext cx="4065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Java Users’ Study Team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C46576E-4BC2-CCA4-56EF-FEFDF2BE0AAF}"/>
              </a:ext>
            </a:extLst>
          </p:cNvPr>
          <p:cNvSpPr txBox="1"/>
          <p:nvPr/>
        </p:nvSpPr>
        <p:spPr>
          <a:xfrm>
            <a:off x="7721600" y="5601970"/>
            <a:ext cx="4065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박지훈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박미영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이승환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임찬우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3C168BB-0DE2-3A66-4AD6-CAEEC30B8858}"/>
              </a:ext>
            </a:extLst>
          </p:cNvPr>
          <p:cNvSpPr txBox="1"/>
          <p:nvPr/>
        </p:nvSpPr>
        <p:spPr>
          <a:xfrm>
            <a:off x="7713345" y="6102985"/>
            <a:ext cx="406527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기간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23.09.05 ~ 23.10.10</a:t>
            </a:r>
            <a:endParaRPr lang="ko-KR" altLang="en-US" sz="1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2-2.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관점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6745" y="875030"/>
            <a:ext cx="5826125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 algn="ctr">
              <a:defRPr/>
            </a:pPr>
            <a:endParaRPr lang="en-US" altLang="ko-KR" sz="800">
              <a:solidFill>
                <a:srgbClr val="416773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28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인재 채용에 어려움을 겪는 이유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00730" y="2433955"/>
            <a:ext cx="6714490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74720" y="2516505"/>
            <a:ext cx="4284345" cy="3981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적합한 인재가 지원하지 않음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300730" y="3565525"/>
            <a:ext cx="5042535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74720" y="3649980"/>
            <a:ext cx="4284345" cy="396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묻지마 지원 등 허수 지원자가 많음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300730" y="4693285"/>
            <a:ext cx="5042535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74720" y="4774565"/>
            <a:ext cx="4284345" cy="4000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채용 후 조기 퇴사자가 발생함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255010" y="2310130"/>
            <a:ext cx="45720" cy="3161030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361805" y="2433955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68.4%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545705" y="3561715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36.7%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350125" y="4691380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33.9%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39200" y="6544310"/>
            <a:ext cx="32397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채용 시 겪는 어려움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복수응답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247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개사 대상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사람인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(2018)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10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3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8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69235" y="309245"/>
            <a:ext cx="4584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1645" y="2070735"/>
            <a:ext cx="2019935" cy="20199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48725" y="2070735"/>
            <a:ext cx="1731010" cy="173101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445635" y="4107180"/>
            <a:ext cx="1671955" cy="800100"/>
            <a:chOff x="4445635" y="4107180"/>
            <a:chExt cx="1671955" cy="80010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450278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45635" y="4137660"/>
              <a:ext cx="1671955" cy="422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 회원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878570" y="4107180"/>
            <a:ext cx="1671955" cy="800100"/>
            <a:chOff x="8878570" y="4107180"/>
            <a:chExt cx="1671955" cy="800100"/>
          </a:xfrm>
        </p:grpSpPr>
        <p:sp>
          <p:nvSpPr>
            <p:cNvPr id="29" name="사각형: 둥근 모서리 28"/>
            <p:cNvSpPr/>
            <p:nvPr/>
          </p:nvSpPr>
          <p:spPr>
            <a:xfrm>
              <a:off x="893635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78570" y="4137660"/>
              <a:ext cx="1671955" cy="422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기업 회원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11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6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4820" y="1983105"/>
            <a:ext cx="2019935" cy="2019935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3213100" y="4066540"/>
            <a:ext cx="1602740" cy="800100"/>
            <a:chOff x="3213100" y="4066540"/>
            <a:chExt cx="1602740" cy="80010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152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 회원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17945" y="1451610"/>
            <a:ext cx="5274945" cy="956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연봉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복지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나에게 중요한 가치관은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나에게 꼭 맞는 기업 추천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7945" y="3209925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현직자가 알려주는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리뷰 및 평점 기능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7945" y="4969510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다양한 주제를 자유롭게 나누는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익명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게시판 기능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31230" y="1960880"/>
            <a:ext cx="338455" cy="33845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5515" y="3717925"/>
            <a:ext cx="338455" cy="3384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800" y="5474970"/>
            <a:ext cx="338455" cy="33845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60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1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4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213100" y="4066540"/>
            <a:ext cx="1602740" cy="499110"/>
            <a:chOff x="3213100" y="4066540"/>
            <a:chExt cx="1602740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5A8F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기업 회원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17945" y="2383316"/>
            <a:ext cx="5274945" cy="950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필터를 통해 찾아보는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인재 검색 기능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5515" y="2891316"/>
            <a:ext cx="338455" cy="33845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8965" y="2139315"/>
            <a:ext cx="1731010" cy="173101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13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4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6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213100" y="4066540"/>
            <a:ext cx="1602740" cy="499110"/>
            <a:chOff x="3213100" y="4066540"/>
            <a:chExt cx="1602740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F77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5A8F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관리자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17945" y="1691336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회원에 대한 관리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7945" y="3450921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매칭률 관련 통계 제공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5515" y="2199336"/>
            <a:ext cx="338455" cy="3384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800" y="3956381"/>
            <a:ext cx="338455" cy="33845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58B0837-25B6-491D-C5C5-1EF1A8C8A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856" y="2146934"/>
            <a:ext cx="1489075" cy="1489075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6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프로젝트 개요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16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4" name="TextBox 1"/>
          <p:cNvSpPr txBox="1"/>
          <p:nvPr/>
        </p:nvSpPr>
        <p:spPr>
          <a:xfrm>
            <a:off x="2772410" y="786765"/>
            <a:ext cx="8862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기간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2023.07.18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~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2023.10.10</a:t>
            </a:r>
            <a:endParaRPr lang="en-US" altLang="ko-KR" sz="2000" b="1" dirty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7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29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0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1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32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9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16" y="1790503"/>
            <a:ext cx="9699043" cy="24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17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5" name="TextBox 1"/>
          <p:cNvSpPr txBox="1"/>
          <p:nvPr/>
        </p:nvSpPr>
        <p:spPr>
          <a:xfrm>
            <a:off x="2773731" y="1535430"/>
            <a:ext cx="570357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· 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OS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Windows 10 64bit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JDK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1.8.0_241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Tool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 Eclipse IDE for Enterprise Java Developers (2023-03)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Test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/ Build :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JUnit 4.12,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Maven 3.8.1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·  </a:t>
            </a:r>
            <a:r>
              <a:rPr lang="ko-KR" altLang="en-US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형상관리도구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GitHub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· 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DBMS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 Oracle 11g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WAS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 Tomcat 8.0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· 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Framework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 Spring Framework 4.3.9, MyBatis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사용언어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Java, JavaScript,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html5, CSS3,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SQL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04418" y="2752090"/>
            <a:ext cx="1713230" cy="93726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72563" y="2707640"/>
            <a:ext cx="1755140" cy="97599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40258" y="3755390"/>
            <a:ext cx="2218690" cy="106172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2883" y="930910"/>
            <a:ext cx="1605280" cy="109474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531038" y="2039620"/>
            <a:ext cx="1364615" cy="5588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970328" y="1807210"/>
            <a:ext cx="1875155" cy="102870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982393" y="3690620"/>
            <a:ext cx="2005965" cy="122491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18998" y="4766310"/>
            <a:ext cx="2046605" cy="954405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212898" y="4947920"/>
            <a:ext cx="1534795" cy="55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628F60-0DA4-12BF-854D-18AE8DAE96F7}"/>
              </a:ext>
            </a:extLst>
          </p:cNvPr>
          <p:cNvSpPr txBox="1"/>
          <p:nvPr/>
        </p:nvSpPr>
        <p:spPr>
          <a:xfrm>
            <a:off x="2769235" y="99187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개발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서버 환경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개발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95F875-5A2A-B4BA-B2FF-8FF237AF3C78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17648" y="4915535"/>
            <a:ext cx="1727835" cy="636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8871" y="5025185"/>
            <a:ext cx="1543576" cy="409358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6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8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전체</a:t>
            </a:r>
          </a:p>
        </p:txBody>
      </p:sp>
      <p:sp>
        <p:nvSpPr>
          <p:cNvPr id="85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E16720-47A5-E52E-7F6A-AA8B564B97F6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94" y="1196022"/>
            <a:ext cx="9527053" cy="526377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19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622EE1-07FB-DEC4-B6FE-3D35C1AC35E1}"/>
              </a:ext>
            </a:extLst>
          </p:cNvPr>
          <p:cNvSpPr txBox="1"/>
          <p:nvPr/>
        </p:nvSpPr>
        <p:spPr>
          <a:xfrm>
            <a:off x="2769235" y="769620"/>
            <a:ext cx="4603750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latin typeface="함초롬돋움" charset="0"/>
                <a:ea typeface="함초롬돋움" charset="0"/>
              </a:rPr>
              <a:t>- DB / ERD: 개인회원 </a:t>
            </a:r>
            <a:endParaRPr lang="ko-KR" altLang="en-US" sz="2000" b="1">
              <a:latin typeface="함초롬돋움" charset="0"/>
              <a:ea typeface="함초롬돋움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latin typeface="함초롬돋움" charset="0"/>
                <a:ea typeface="함초롬돋움" charset="0"/>
              </a:rPr>
              <a:t>	- 이력서, 자기소개서</a:t>
            </a:r>
            <a:endParaRPr lang="ko-KR" altLang="en-US" sz="2000" b="1">
              <a:latin typeface="함초롬돋움" charset="0"/>
              <a:ea typeface="함초롬돋움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BB627A6-EE89-9C38-F894-62C6BE28398F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134540161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45" y="1481455"/>
            <a:ext cx="9288145" cy="5228590"/>
          </a:xfrm>
          <a:prstGeom prst="rect">
            <a:avLst/>
          </a:prstGeom>
          <a:noFill/>
        </p:spPr>
      </p:pic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0.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목차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94456" y="1084936"/>
            <a:ext cx="78149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팀 소개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Team JUST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프로젝트 개요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5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개선할 점 </a:t>
            </a: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함초롬돋움"/>
                <a:ea typeface="함초롬돋움"/>
                <a:cs typeface="함초롬돋움"/>
              </a:rPr>
              <a:t>To Improve</a:t>
            </a:r>
          </a:p>
          <a:p>
            <a:pPr lvl="0">
              <a:defRPr/>
            </a:pP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6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시연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Demonstration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7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질의 응답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Q &amp; A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23616" y="1084490"/>
            <a:ext cx="52070" cy="5229336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216534" y="853836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0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28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0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20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58707E1-2D30-57F4-C995-173B338A85B8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개인회원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기업회원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490DE5-7733-485B-E641-6EC5FA698196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92767161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5" y="1206500"/>
            <a:ext cx="9113520" cy="5556885"/>
          </a:xfrm>
          <a:prstGeom prst="rect">
            <a:avLst/>
          </a:prstGeom>
          <a:noFill/>
        </p:spPr>
      </p:pic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21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2170FA-5D5D-9EC6-EA06-82F36A529474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개인회원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7A8D46-81D5-7A9A-FA97-27BD8E54CDC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38" y="1593816"/>
            <a:ext cx="8732279" cy="437288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22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0061CC8-4FCB-EE31-45DF-0DDB0EA3DC84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–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리뷰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6BE9C0-2436-FCCA-A96D-4A3BE07D36A8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44460161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195070"/>
            <a:ext cx="8868410" cy="5036820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-216534" y="853836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주요 기능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24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0785" y="1115695"/>
            <a:ext cx="7066280" cy="5334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2441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개인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기업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회원 로그인 </a:t>
            </a:r>
            <a:endParaRPr lang="ko-KR" altLang="en-US" dirty="0"/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클릭 시 개인</a:t>
            </a:r>
            <a:r>
              <a:rPr lang="en-US" altLang="ko-KR" sz="1500" dirty="0"/>
              <a:t>(</a:t>
            </a:r>
            <a:r>
              <a:rPr lang="ko-KR" altLang="en-US" sz="1500" dirty="0"/>
              <a:t>기업</a:t>
            </a:r>
            <a:r>
              <a:rPr lang="en-US" altLang="ko-KR" sz="1500" dirty="0"/>
              <a:t>)</a:t>
            </a:r>
            <a:r>
              <a:rPr lang="ko-KR" altLang="en-US" sz="1500" dirty="0"/>
              <a:t> 회원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페이지로 이동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기본 메인 화면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JOBHUB</a:t>
            </a:r>
            <a:r>
              <a:rPr lang="ko-KR" altLang="en-US" sz="1500" b="0" dirty="0">
                <a:solidFill>
                  <a:schemeClr val="tx1"/>
                </a:solidFill>
              </a:rPr>
              <a:t> 서비스에 대한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A878C-0B71-5D53-AAB8-D2E8BC90D35B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7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29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0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1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32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9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25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870" y="934720"/>
            <a:ext cx="6499225" cy="545338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290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개인 회원 로그인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가입된 </a:t>
            </a:r>
            <a:r>
              <a:rPr lang="en-US" altLang="ko-KR" sz="1500" dirty="0"/>
              <a:t>ID</a:t>
            </a:r>
            <a:r>
              <a:rPr lang="ko-KR" altLang="en-US" sz="1500" dirty="0"/>
              <a:t> </a:t>
            </a:r>
            <a:r>
              <a:rPr lang="en-US" altLang="ko-KR" sz="1500" dirty="0"/>
              <a:t>/</a:t>
            </a:r>
            <a:r>
              <a:rPr lang="ko-KR" altLang="en-US" sz="1500" dirty="0"/>
              <a:t> 비밀번호 입력 후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버튼 클릭 시</a:t>
            </a:r>
            <a:r>
              <a:rPr lang="en-US" altLang="ko-KR" sz="1500" dirty="0"/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후 마이페이지로 이동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회원가입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회원가입 버튼 클릭 시</a:t>
            </a:r>
            <a:endParaRPr lang="en-US" altLang="ko-KR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회원가입 페이지로 이동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8612BF-107B-9CFE-07F4-3739CF3405BF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로그인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26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39250" y="1111885"/>
            <a:ext cx="2952750" cy="5386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회원가입 유효성검사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필수 정보 값을 형식에 맞게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입력 요청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en-US" b="1" dirty="0" err="1"/>
              <a:t>이메일인증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버튼 클릭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  <a:r>
              <a:rPr lang="ko-KR" altLang="en-US" sz="1500" b="0" dirty="0">
                <a:solidFill>
                  <a:schemeClr val="tx1"/>
                </a:solidFill>
              </a:rPr>
              <a:t> 입력한 이메일로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인증번호 발송 및 가입 대기</a:t>
            </a:r>
          </a:p>
          <a:p>
            <a:pPr>
              <a:lnSpc>
                <a:spcPts val="2500"/>
              </a:lnSpc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(</a:t>
            </a:r>
            <a:r>
              <a:rPr lang="ko-KR" altLang="en-US" sz="1500" b="0" dirty="0">
                <a:solidFill>
                  <a:schemeClr val="tx1"/>
                </a:solidFill>
              </a:rPr>
              <a:t>로그인 페이지로 이동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 </a:t>
            </a:r>
            <a:r>
              <a:rPr lang="ko-KR" altLang="en-US" sz="1500" dirty="0"/>
              <a:t>인증 전 로그인 불가</a:t>
            </a:r>
            <a:r>
              <a:rPr lang="en-US" altLang="ko-KR" sz="1500" b="0" dirty="0">
                <a:solidFill>
                  <a:schemeClr val="tx1"/>
                </a:solidFill>
              </a:rPr>
              <a:t>)</a:t>
            </a: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이메일 인증 확인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  <a:r>
              <a:rPr lang="ko-KR" altLang="en-US" sz="1500" b="0" dirty="0">
                <a:solidFill>
                  <a:schemeClr val="tx1"/>
                </a:solidFill>
              </a:rPr>
              <a:t> 이메일 인증 완료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권한 레벨이 변경 되어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로그인 가능 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50" y="845185"/>
            <a:ext cx="4365625" cy="565277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1995" y="3679190"/>
            <a:ext cx="3288030" cy="2194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C32A35-9D81-D137-9484-E5738AB72A84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회원가입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7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8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27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6655" y="1070610"/>
            <a:ext cx="5614035" cy="521017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120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내 프로필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클릭 시</a:t>
            </a:r>
            <a:r>
              <a:rPr lang="en-US" altLang="ko-KR" sz="1500" dirty="0"/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해당 정보 수정 화면으로 이동</a:t>
            </a:r>
          </a:p>
        </p:txBody>
      </p:sp>
      <p:pic>
        <p:nvPicPr>
          <p:cNvPr id="88" name="그림 87" descr="C:/Users/cksdn/AppData/Roaming/PolarisOffice/ETemp/12660_14688376/image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2180" y="2944495"/>
            <a:ext cx="3997960" cy="63373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DA4DAF-C1CF-D755-E2C6-85E22FBA62AF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마이페이지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7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8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>
            <a:spLocks/>
          </p:cNvSpPr>
          <p:nvPr/>
        </p:nvSpPr>
        <p:spPr>
          <a:xfrm>
            <a:off x="11201400" y="64770"/>
            <a:ext cx="1003935" cy="2769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28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of 37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8694713" y="2491503"/>
            <a:ext cx="3467603" cy="15237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b="1" dirty="0">
                <a:latin typeface="맑은 고딕" charset="0"/>
                <a:ea typeface="맑은 고딕" charset="0"/>
              </a:rPr>
              <a:t>등록 여부에 따른 버튼 변화</a:t>
            </a: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err="1">
                <a:latin typeface="맑은 고딕" charset="0"/>
                <a:ea typeface="맑은 고딕" charset="0"/>
              </a:rPr>
              <a:t>해당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정보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DB저장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여부에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따라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버튼이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작성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”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 또는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수정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”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으로 변하며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,</a:t>
            </a: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>
                <a:latin typeface="맑은 고딕" charset="0"/>
                <a:ea typeface="맑은 고딕" charset="0"/>
              </a:rPr>
              <a:t>query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또한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insert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또는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update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로 작동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769235" y="309245"/>
            <a:ext cx="460375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4.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주요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마이페이지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102" name="그림 101" descr="C:/Users/cksdn/AppData/Roaming/PolarisOffice/ETemp/12660_14688376/fImage67024160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19" y="2006238"/>
            <a:ext cx="2935035" cy="2494280"/>
          </a:xfrm>
          <a:prstGeom prst="rect">
            <a:avLst/>
          </a:prstGeom>
          <a:noFill/>
        </p:spPr>
      </p:pic>
      <p:pic>
        <p:nvPicPr>
          <p:cNvPr id="14" name="그림 13" descr="C:/Users/cksdn/AppData/Roaming/PolarisOffice/ETemp/12660_14688376/image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2371" y="1982743"/>
            <a:ext cx="3192145" cy="2397125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F12783-366E-CD54-93C7-4C617DAF5758}"/>
              </a:ext>
            </a:extLst>
          </p:cNvPr>
          <p:cNvSpPr/>
          <p:nvPr/>
        </p:nvSpPr>
        <p:spPr>
          <a:xfrm>
            <a:off x="5147316" y="2066108"/>
            <a:ext cx="461004" cy="259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C898D83-997A-D92D-F366-FFDABA54A219}"/>
              </a:ext>
            </a:extLst>
          </p:cNvPr>
          <p:cNvSpPr/>
          <p:nvPr/>
        </p:nvSpPr>
        <p:spPr>
          <a:xfrm>
            <a:off x="8199670" y="1983377"/>
            <a:ext cx="461004" cy="259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BF251C-0A9D-8423-9B77-1FB8B1F51D52}"/>
              </a:ext>
            </a:extLst>
          </p:cNvPr>
          <p:cNvSpPr txBox="1"/>
          <p:nvPr/>
        </p:nvSpPr>
        <p:spPr>
          <a:xfrm>
            <a:off x="2862139" y="1656778"/>
            <a:ext cx="289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이력서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자소서 최초 작성 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BAA88AB-D0EF-A177-CF4D-60F0B15BAFAF}"/>
              </a:ext>
            </a:extLst>
          </p:cNvPr>
          <p:cNvSpPr txBox="1"/>
          <p:nvPr/>
        </p:nvSpPr>
        <p:spPr>
          <a:xfrm>
            <a:off x="5806492" y="1664169"/>
            <a:ext cx="2738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이력서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자소서 수정 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73EC97A-9361-4360-994E-9A765A36A52A}"/>
              </a:ext>
            </a:extLst>
          </p:cNvPr>
          <p:cNvCxnSpPr>
            <a:cxnSpLocks/>
          </p:cNvCxnSpPr>
          <p:nvPr/>
        </p:nvCxnSpPr>
        <p:spPr>
          <a:xfrm flipV="1">
            <a:off x="5636441" y="2128282"/>
            <a:ext cx="2516777" cy="48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3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0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>
            <a:spLocks/>
          </p:cNvSpPr>
          <p:nvPr/>
        </p:nvSpPr>
        <p:spPr>
          <a:xfrm>
            <a:off x="11201400" y="64770"/>
            <a:ext cx="1003935" cy="2769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29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of 37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9268457" y="2316090"/>
            <a:ext cx="2862580" cy="216495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 추가 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err="1">
                <a:latin typeface="맑은 고딕" charset="0"/>
                <a:ea typeface="맑은 고딕" charset="0"/>
              </a:rPr>
              <a:t>클릭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시,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추가 정보를 기입할 수 있도록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추가 열 생성 또는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기존 정보를 삭제할 수 있도록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기존 열 삭제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769235" y="309245"/>
            <a:ext cx="460375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4.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주요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마이페이지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11" name="그림 10" descr="C:/Users/cksdn/AppData/Roaming/PolarisOffice/ETemp/12660_14688376/fImage6318515669169.png">
            <a:extLst>
              <a:ext uri="{FF2B5EF4-FFF2-40B4-BE49-F238E27FC236}">
                <a16:creationId xmlns:a16="http://schemas.microsoft.com/office/drawing/2014/main" xmlns="" id="{F8969F14-7C42-4372-CED2-FC82DD1813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15" y="1679341"/>
            <a:ext cx="3989086" cy="3203667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CFC15B7-26BB-0815-302C-A659FCFB7B15}"/>
              </a:ext>
            </a:extLst>
          </p:cNvPr>
          <p:cNvSpPr/>
          <p:nvPr/>
        </p:nvSpPr>
        <p:spPr>
          <a:xfrm flipH="1">
            <a:off x="5823750" y="3331000"/>
            <a:ext cx="729143" cy="256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1A72FA9-1954-870C-D8D7-E21C56E7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23" y="3281175"/>
            <a:ext cx="1990346" cy="9240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B178BB1-69DD-B574-596B-7BC96951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704" y="3090648"/>
            <a:ext cx="314369" cy="3810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CD12919-8F15-ACD3-9623-C4173CEAA19E}"/>
              </a:ext>
            </a:extLst>
          </p:cNvPr>
          <p:cNvSpPr/>
          <p:nvPr/>
        </p:nvSpPr>
        <p:spPr>
          <a:xfrm flipH="1">
            <a:off x="6931235" y="3491798"/>
            <a:ext cx="1991134" cy="647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CD293068-09D5-DDF5-22BF-394144F64DC1}"/>
              </a:ext>
            </a:extLst>
          </p:cNvPr>
          <p:cNvCxnSpPr>
            <a:cxnSpLocks/>
          </p:cNvCxnSpPr>
          <p:nvPr/>
        </p:nvCxnSpPr>
        <p:spPr>
          <a:xfrm>
            <a:off x="6522720" y="3861552"/>
            <a:ext cx="409303" cy="505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8823484-11D4-B726-AE30-1D45403344B0}"/>
              </a:ext>
            </a:extLst>
          </p:cNvPr>
          <p:cNvSpPr/>
          <p:nvPr/>
        </p:nvSpPr>
        <p:spPr>
          <a:xfrm flipH="1">
            <a:off x="5085806" y="3682325"/>
            <a:ext cx="1436914" cy="3236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3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7080" y="2835275"/>
            <a:ext cx="571563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srgbClr val="F2F2F2"/>
                </a:solidFill>
                <a:latin typeface="Consolas"/>
                <a:ea typeface="함초롬돋움"/>
              </a:rPr>
              <a:t>TEAM JUST</a:t>
            </a:r>
            <a:endParaRPr lang="ko-KR" altLang="en-US" sz="4400" kern="0" dirty="0">
              <a:solidFill>
                <a:srgbClr val="F2F2F2"/>
              </a:solidFill>
              <a:latin typeface="Consolas"/>
              <a:ea typeface="함초롬돋움"/>
            </a:endParaRP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30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150985" y="1209675"/>
            <a:ext cx="2952750" cy="486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기업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가입된 기업 조회 및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해당 기업과의 매칭률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회사명 클릭</a:t>
            </a: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해당 기업에 작성된</a:t>
            </a:r>
            <a:endParaRPr lang="en-US" altLang="ko-KR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리뷰 및 </a:t>
            </a:r>
            <a:r>
              <a:rPr lang="ko-KR" altLang="en-US" sz="1500" b="0" dirty="0" err="1">
                <a:solidFill>
                  <a:schemeClr val="tx1"/>
                </a:solidFill>
              </a:rPr>
              <a:t>별점</a:t>
            </a:r>
            <a:r>
              <a:rPr lang="ko-KR" altLang="en-US" sz="1500" b="0" dirty="0">
                <a:solidFill>
                  <a:schemeClr val="tx1"/>
                </a:solidFill>
              </a:rPr>
              <a:t>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자세히 보기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더 자세한 회사 정보 조회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4435" y="783590"/>
            <a:ext cx="6538595" cy="200279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2070" y="2256155"/>
            <a:ext cx="4323715" cy="443484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4875" y="2985135"/>
            <a:ext cx="3088640" cy="3334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1B2618-B118-FD84-9C68-E2536523BEBD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리뷰 조회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7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9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31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4450" y="762000"/>
            <a:ext cx="6308725" cy="387858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9133205" y="1664335"/>
            <a:ext cx="2952750" cy="36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게시판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게시글 리스트 조회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게시글 제목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 게시물 조회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수정 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 삭제 버튼</a:t>
            </a:r>
          </a:p>
          <a:p>
            <a:pPr>
              <a:defRPr/>
            </a:pPr>
            <a:endParaRPr lang="ko-KR" altLang="en-US" sz="150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자신의 글일 경우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수정 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dirty="0">
                <a:solidFill>
                  <a:schemeClr val="tx1"/>
                </a:solidFill>
              </a:rPr>
              <a:t> 삭제 가능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47795" y="4540885"/>
            <a:ext cx="4969510" cy="2245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0D6687-5F3A-0D88-CC3E-645A4FF48310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게시판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7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8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32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33205" y="1664335"/>
            <a:ext cx="2953385" cy="4083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인재 검색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원하는 조건에 따른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인재 검색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② 이력서, 자소서 조회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검색된 인재의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이력서, 자소서 조회 가능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③ 예외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선호도 미설정시 조회 불가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검색 결과 없을시 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검색 결과 없음 알림 출력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82EB3CC-3304-008F-BFE7-B82A576988EC}"/>
              </a:ext>
            </a:extLst>
          </p:cNvPr>
          <p:cNvSpPr txBox="1"/>
          <p:nvPr/>
        </p:nvSpPr>
        <p:spPr>
          <a:xfrm>
            <a:off x="2769235" y="309245"/>
            <a:ext cx="46031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인재 조회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C5B2552-3152-A55A-C3C7-7D10723D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05" y="955675"/>
            <a:ext cx="6381115" cy="3690620"/>
          </a:xfrm>
          <a:prstGeom prst="rect">
            <a:avLst/>
          </a:prstGeom>
        </p:spPr>
      </p:pic>
      <p:pic>
        <p:nvPicPr>
          <p:cNvPr id="19" name="그림 18" descr="C:/Users/cksdn/AppData/Roaming/PolarisOffice/ETemp/12660_14688376/image4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1460" y="6183630"/>
            <a:ext cx="3401060" cy="638810"/>
          </a:xfrm>
          <a:prstGeom prst="rect">
            <a:avLst/>
          </a:prstGeom>
          <a:noFill/>
        </p:spPr>
      </p:pic>
      <p:pic>
        <p:nvPicPr>
          <p:cNvPr id="21" name="그림 20" descr="C:/Users/cksdn/AppData/Roaming/PolarisOffice/ETemp/12660_14688376/image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8555" y="6191250"/>
            <a:ext cx="400685" cy="381635"/>
          </a:xfrm>
          <a:prstGeom prst="rect">
            <a:avLst/>
          </a:prstGeom>
          <a:noFill/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F52AADA-B13D-4556-F80D-6AC2DBBA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860" y="4502150"/>
            <a:ext cx="3208655" cy="16440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09B0E284-EB82-54AE-572B-990F67760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705" y="4508500"/>
            <a:ext cx="3361055" cy="14846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C4E1584-8F70-7359-A028-F43BBA690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975" y="1713865"/>
            <a:ext cx="276225" cy="29527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8E37926-4C2E-0238-2547-F9687616926F}"/>
              </a:ext>
            </a:extLst>
          </p:cNvPr>
          <p:cNvSpPr/>
          <p:nvPr/>
        </p:nvSpPr>
        <p:spPr>
          <a:xfrm>
            <a:off x="2516505" y="4507865"/>
            <a:ext cx="6540500" cy="1666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 descr="C:/Users/cksdn/AppData/Roaming/PolarisOffice/ETemp/12660_14688376/fImage23821607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3018155"/>
            <a:ext cx="332105" cy="532130"/>
          </a:xfrm>
          <a:prstGeom prst="rect">
            <a:avLst/>
          </a:prstGeom>
          <a:noFill/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3A58B125-6DAC-6796-0865-CDBFC402D3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7915" y="3617595"/>
            <a:ext cx="295275" cy="28575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49C49DD-8742-3B78-0FDE-2156656E2BCE}"/>
              </a:ext>
            </a:extLst>
          </p:cNvPr>
          <p:cNvSpPr/>
          <p:nvPr/>
        </p:nvSpPr>
        <p:spPr>
          <a:xfrm>
            <a:off x="7774940" y="3692525"/>
            <a:ext cx="828675" cy="740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28E156E0-85F2-FCEF-F0EF-C8CDE98F731B}"/>
              </a:ext>
            </a:extLst>
          </p:cNvPr>
          <p:cNvCxnSpPr>
            <a:cxnSpLocks/>
          </p:cNvCxnSpPr>
          <p:nvPr/>
        </p:nvCxnSpPr>
        <p:spPr>
          <a:xfrm flipH="1">
            <a:off x="5584825" y="4062730"/>
            <a:ext cx="2105025" cy="626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EF0C742-C844-22BB-9D10-8FA71875F451}"/>
              </a:ext>
            </a:extLst>
          </p:cNvPr>
          <p:cNvSpPr/>
          <p:nvPr/>
        </p:nvSpPr>
        <p:spPr>
          <a:xfrm>
            <a:off x="4167505" y="1819910"/>
            <a:ext cx="4184015" cy="148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 descr="C:/Users/cksdn/AppData/Roaming/PolarisOffice/ETemp/12660_14688376/fImage19691609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6252210"/>
            <a:ext cx="2519045" cy="528320"/>
          </a:xfrm>
          <a:prstGeom prst="rect">
            <a:avLst/>
          </a:prstGeom>
          <a:noFill/>
        </p:spPr>
      </p:pic>
      <p:sp>
        <p:nvSpPr>
          <p:cNvPr id="93" name="직사각형 92"/>
          <p:cNvSpPr>
            <a:spLocks/>
          </p:cNvSpPr>
          <p:nvPr/>
        </p:nvSpPr>
        <p:spPr>
          <a:xfrm>
            <a:off x="7460615" y="6238875"/>
            <a:ext cx="2203450" cy="51625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4118610" y="6241415"/>
            <a:ext cx="3255645" cy="51625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0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61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2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5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33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9133205" y="1664335"/>
            <a:ext cx="2953385" cy="3783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조건 설정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키워드, 자격증, 학력, 경력 등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항목 별 선호하는 조건을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②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선호도 설정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 항목별 가중치를 설정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③ 유효성 검사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가중치의 합이 100이 아니면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경고와 함께 수정 불가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2D5E38-AF8E-99A9-896C-EAB0ED43C20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인재 조회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EAA8898-8007-5202-3CF7-0E1029DA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35" y="1337945"/>
            <a:ext cx="6607810" cy="37541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DED3A97-9411-D05F-FE1D-C1235F25B6BF}"/>
              </a:ext>
            </a:extLst>
          </p:cNvPr>
          <p:cNvSpPr/>
          <p:nvPr/>
        </p:nvSpPr>
        <p:spPr>
          <a:xfrm>
            <a:off x="4314190" y="2771775"/>
            <a:ext cx="1894840" cy="151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78669F3-D05F-BF69-A9DB-F6E3B0A8BA8D}"/>
              </a:ext>
            </a:extLst>
          </p:cNvPr>
          <p:cNvSpPr/>
          <p:nvPr/>
        </p:nvSpPr>
        <p:spPr>
          <a:xfrm>
            <a:off x="6530975" y="2770505"/>
            <a:ext cx="1498600" cy="151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2A8EAC6-DE3A-B043-29E7-C8C725AB591D}"/>
              </a:ext>
            </a:extLst>
          </p:cNvPr>
          <p:cNvSpPr/>
          <p:nvPr/>
        </p:nvSpPr>
        <p:spPr>
          <a:xfrm>
            <a:off x="7883525" y="2146935"/>
            <a:ext cx="964565" cy="335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 descr="C:/Users/cksdn/AppData/Roaming/PolarisOffice/ETemp/12660_14688376/fImage168211619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4434205"/>
            <a:ext cx="2313305" cy="2384425"/>
          </a:xfrm>
          <a:prstGeom prst="rect">
            <a:avLst/>
          </a:prstGeom>
          <a:noFill/>
        </p:spPr>
      </p:pic>
      <p:cxnSp>
        <p:nvCxnSpPr>
          <p:cNvPr id="95" name="도형 94"/>
          <p:cNvCxnSpPr/>
          <p:nvPr/>
        </p:nvCxnSpPr>
        <p:spPr>
          <a:xfrm>
            <a:off x="3894455" y="3851910"/>
            <a:ext cx="635" cy="519430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95"/>
          <p:cNvCxnSpPr/>
          <p:nvPr/>
        </p:nvCxnSpPr>
        <p:spPr>
          <a:xfrm>
            <a:off x="3883660" y="3862705"/>
            <a:ext cx="424180" cy="635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3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2D5E38-AF8E-99A9-896C-EAB0ED43C20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5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개선할 점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216534" y="4531703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3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1215032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채팅 기능 구현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971799" y="1818620"/>
            <a:ext cx="8010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조회된 인재에 대한 기업의 채팅을 통해 구인 연계 기능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71800" y="2514540"/>
            <a:ext cx="470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회원가입 강화</a:t>
            </a:r>
            <a:endParaRPr lang="ko-KR" alt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2971799" y="3124991"/>
            <a:ext cx="8010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ko-KR" altLang="en-US" sz="1500" dirty="0" err="1" smtClean="0">
                <a:solidFill>
                  <a:schemeClr val="bg2">
                    <a:lumMod val="50000"/>
                  </a:schemeClr>
                </a:solidFill>
              </a:rPr>
              <a:t>이메일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도메인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인증을 통해 해당 기업 재직 여부 검증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71799" y="3533434"/>
            <a:ext cx="8010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회사 작성 시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텍스트 형식의 입력 대신 검색과 선택을 통한 정확성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유효성 확보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71799" y="4212665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관리자 페이지</a:t>
            </a:r>
            <a:endParaRPr lang="ko-KR" alt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2971798" y="4773688"/>
            <a:ext cx="8010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접속 시간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500" dirty="0" err="1" smtClean="0">
                <a:solidFill>
                  <a:schemeClr val="bg2">
                    <a:lumMod val="50000"/>
                  </a:schemeClr>
                </a:solidFill>
              </a:rPr>
              <a:t>매칭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 성공률 등 통계 강화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게시판 카테고리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수정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삭제 등 기능 추가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52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15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>
                <a:solidFill>
                  <a:srgbClr val="F2F2F2"/>
                </a:solidFill>
                <a:latin typeface="Consolas"/>
                <a:ea typeface="함초롬돋움"/>
              </a:rPr>
              <a:t>시연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6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Q &amp; A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xmlns="" id="{705EC09E-1C9F-CC5F-5D94-6502E144A195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7558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Thank you!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xmlns="" id="{705EC09E-1C9F-CC5F-5D94-6502E144A195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소개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35CEFC-E9D5-ACED-D00E-099ADCF261C5}"/>
              </a:ext>
            </a:extLst>
          </p:cNvPr>
          <p:cNvSpPr txBox="1"/>
          <p:nvPr/>
        </p:nvSpPr>
        <p:spPr>
          <a:xfrm>
            <a:off x="5129351" y="1220792"/>
            <a:ext cx="853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J</a:t>
            </a:r>
            <a:br>
              <a:rPr lang="en-US" altLang="ko-KR" sz="6000" dirty="0"/>
            </a:br>
            <a:r>
              <a:rPr lang="en-US" altLang="ko-KR" sz="6000" dirty="0"/>
              <a:t>U</a:t>
            </a:r>
            <a:br>
              <a:rPr lang="en-US" altLang="ko-KR" sz="6000" dirty="0"/>
            </a:br>
            <a:r>
              <a:rPr lang="en-US" altLang="ko-KR" sz="6000" dirty="0"/>
              <a:t>S</a:t>
            </a:r>
            <a:br>
              <a:rPr lang="en-US" altLang="ko-KR" sz="6000" dirty="0"/>
            </a:br>
            <a:r>
              <a:rPr lang="en-US" altLang="ko-KR" sz="6000" dirty="0"/>
              <a:t>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2EA9A08-8FAE-713E-E2C3-9DC6FFD4E0A7}"/>
              </a:ext>
            </a:extLst>
          </p:cNvPr>
          <p:cNvSpPr/>
          <p:nvPr/>
        </p:nvSpPr>
        <p:spPr>
          <a:xfrm>
            <a:off x="6296297" y="1313121"/>
            <a:ext cx="45719" cy="3631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40DD2AA-2DF2-E924-8D41-57C032A78F8C}"/>
              </a:ext>
            </a:extLst>
          </p:cNvPr>
          <p:cNvSpPr txBox="1"/>
          <p:nvPr/>
        </p:nvSpPr>
        <p:spPr>
          <a:xfrm>
            <a:off x="7165700" y="1219483"/>
            <a:ext cx="2683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Users’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Study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endParaRPr lang="ko-KR" altLang="en-US" sz="6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6071" y="5453310"/>
            <a:ext cx="36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</a:rPr>
              <a:t>자바 유저들의 </a:t>
            </a:r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</a:rPr>
              <a:t>스터디팀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216534" y="1605782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4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35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6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7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38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70" y="6107654"/>
            <a:ext cx="423888" cy="423888"/>
          </a:xfrm>
          <a:prstGeom prst="rect">
            <a:avLst/>
          </a:prstGeom>
        </p:spPr>
      </p:pic>
      <p:sp>
        <p:nvSpPr>
          <p:cNvPr id="4" name="TextBox 3">
            <a:hlinkClick r:id="rId2"/>
          </p:cNvPr>
          <p:cNvSpPr txBox="1"/>
          <p:nvPr/>
        </p:nvSpPr>
        <p:spPr>
          <a:xfrm>
            <a:off x="6986868" y="6181099"/>
            <a:ext cx="1592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GitHub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로 이동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&gt;&gt;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01F5E8C4-DD03-4939-3DAC-9E8518E3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8555" y="2167995"/>
            <a:ext cx="1492754" cy="1596287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EA5D8D31-4EC2-6C64-CAFE-5ABDC9C0E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7762" y="2162174"/>
            <a:ext cx="1492754" cy="1596287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xmlns="" id="{CA5666F3-05AB-6EE9-25F9-4CAEA622A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514" y="2156353"/>
            <a:ext cx="1492754" cy="1596287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xmlns="" id="{08313A58-929E-4F04-1516-88C0DC7B7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15219" y="2150532"/>
            <a:ext cx="1492754" cy="1596287"/>
          </a:xfrm>
          <a:prstGeom prst="rect">
            <a:avLst/>
          </a:prstGeom>
        </p:spPr>
      </p:pic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B405E490-3172-CC01-BFB8-59ABEF43B65D}"/>
              </a:ext>
            </a:extLst>
          </p:cNvPr>
          <p:cNvGrpSpPr/>
          <p:nvPr/>
        </p:nvGrpSpPr>
        <p:grpSpPr>
          <a:xfrm>
            <a:off x="2864242" y="3898048"/>
            <a:ext cx="1325108" cy="499248"/>
            <a:chOff x="3843668" y="4844246"/>
            <a:chExt cx="1325108" cy="499248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xmlns="" id="{91AFC86F-3EC5-4C71-3A3B-AF1A093F6933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11A52FAC-6291-F848-70BE-B56F795EEDFC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박지훈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507FF7F7-0362-D93B-4BF0-2E3543EB82B2}"/>
              </a:ext>
            </a:extLst>
          </p:cNvPr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소개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B6175886-BAED-B428-9146-E78EAD6C0EAB}"/>
              </a:ext>
            </a:extLst>
          </p:cNvPr>
          <p:cNvGrpSpPr/>
          <p:nvPr/>
        </p:nvGrpSpPr>
        <p:grpSpPr>
          <a:xfrm>
            <a:off x="5261585" y="3898048"/>
            <a:ext cx="1325108" cy="499248"/>
            <a:chOff x="3843668" y="4844246"/>
            <a:chExt cx="1325108" cy="499248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xmlns="" id="{8682E9D7-B966-BF1E-6D03-02BA8620F6D4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1865D984-4209-5D5A-4566-85B587B22F79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박미영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xmlns="" id="{CFE41CFC-5C43-A5C8-BF9E-DE39D2D2E4F7}"/>
              </a:ext>
            </a:extLst>
          </p:cNvPr>
          <p:cNvGrpSpPr/>
          <p:nvPr/>
        </p:nvGrpSpPr>
        <p:grpSpPr>
          <a:xfrm>
            <a:off x="7702473" y="3898048"/>
            <a:ext cx="1325108" cy="499248"/>
            <a:chOff x="3843668" y="4844246"/>
            <a:chExt cx="1325108" cy="499248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xmlns="" id="{9AF8EE2D-BFAA-A903-2D3C-2E49D4E38B7A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87FC0788-0027-37A2-7E58-7EBA1CBAA1E4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이승환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E5E92CA9-1104-F7AB-EF11-AEC3E311FBDE}"/>
              </a:ext>
            </a:extLst>
          </p:cNvPr>
          <p:cNvGrpSpPr/>
          <p:nvPr/>
        </p:nvGrpSpPr>
        <p:grpSpPr>
          <a:xfrm>
            <a:off x="9995314" y="3898048"/>
            <a:ext cx="1325108" cy="499248"/>
            <a:chOff x="3843668" y="4844246"/>
            <a:chExt cx="1325108" cy="499248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xmlns="" id="{97BCDABC-4F1D-6C81-91CC-843D9CC8BA0E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B45B22C1-5066-571A-8037-C3D45BCB1A82}"/>
                </a:ext>
              </a:extLst>
            </p:cNvPr>
            <p:cNvSpPr txBox="1"/>
            <p:nvPr/>
          </p:nvSpPr>
          <p:spPr>
            <a:xfrm>
              <a:off x="3843668" y="4917751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임찬우</a:t>
              </a:r>
            </a:p>
          </p:txBody>
        </p:sp>
      </p:grp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xmlns="" id="{81706993-AA65-B3A0-38B7-1686B27A8280}"/>
              </a:ext>
            </a:extLst>
          </p:cNvPr>
          <p:cNvSpPr/>
          <p:nvPr/>
        </p:nvSpPr>
        <p:spPr>
          <a:xfrm>
            <a:off x="3159819" y="1777687"/>
            <a:ext cx="730226" cy="291252"/>
          </a:xfrm>
          <a:prstGeom prst="roundRect">
            <a:avLst>
              <a:gd name="adj" fmla="val 330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돋움"/>
                <a:ea typeface="함초롬돋움"/>
                <a:cs typeface="함초롬돋움"/>
              </a:rPr>
              <a:t>팀장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A9FCD6BC-964B-7531-FEB1-98C8C5490915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5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AC6EC018-B645-2023-DBE0-50D9BF4490CB}"/>
              </a:ext>
            </a:extLst>
          </p:cNvPr>
          <p:cNvSpPr txBox="1"/>
          <p:nvPr/>
        </p:nvSpPr>
        <p:spPr>
          <a:xfrm>
            <a:off x="2571020" y="4587348"/>
            <a:ext cx="19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173D93A0-C40A-84AF-2965-378388D500A0}"/>
              </a:ext>
            </a:extLst>
          </p:cNvPr>
          <p:cNvSpPr txBox="1"/>
          <p:nvPr/>
        </p:nvSpPr>
        <p:spPr>
          <a:xfrm>
            <a:off x="4970227" y="4587348"/>
            <a:ext cx="19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백엔드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관리자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E412A37E-F18A-08BB-9409-86CB6A1593A8}"/>
              </a:ext>
            </a:extLst>
          </p:cNvPr>
          <p:cNvSpPr txBox="1"/>
          <p:nvPr/>
        </p:nvSpPr>
        <p:spPr>
          <a:xfrm>
            <a:off x="7260094" y="4587348"/>
            <a:ext cx="220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프론트엔드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관리자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91AEE3AE-80EA-4171-3C02-E68E2F665116}"/>
              </a:ext>
            </a:extLst>
          </p:cNvPr>
          <p:cNvSpPr txBox="1"/>
          <p:nvPr/>
        </p:nvSpPr>
        <p:spPr>
          <a:xfrm>
            <a:off x="9716851" y="4587348"/>
            <a:ext cx="19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DEBF7E73-E019-91D5-87CC-E18A7CF74796}"/>
              </a:ext>
            </a:extLst>
          </p:cNvPr>
          <p:cNvSpPr txBox="1"/>
          <p:nvPr/>
        </p:nvSpPr>
        <p:spPr>
          <a:xfrm>
            <a:off x="7349200" y="4985319"/>
            <a:ext cx="213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717B332E-4ABB-05C8-B82F-E1311C5919A2}"/>
              </a:ext>
            </a:extLst>
          </p:cNvPr>
          <p:cNvSpPr txBox="1"/>
          <p:nvPr/>
        </p:nvSpPr>
        <p:spPr>
          <a:xfrm>
            <a:off x="2659885" y="4980306"/>
            <a:ext cx="2344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 리뷰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문서 관리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6FF0369A-6326-53E7-BBCF-F5BD7FC0CED1}"/>
              </a:ext>
            </a:extLst>
          </p:cNvPr>
          <p:cNvSpPr txBox="1"/>
          <p:nvPr/>
        </p:nvSpPr>
        <p:spPr>
          <a:xfrm>
            <a:off x="5139865" y="4994581"/>
            <a:ext cx="213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D915AED8-5C10-0D71-A291-5243ACDEA44A}"/>
              </a:ext>
            </a:extLst>
          </p:cNvPr>
          <p:cNvSpPr txBox="1"/>
          <p:nvPr/>
        </p:nvSpPr>
        <p:spPr>
          <a:xfrm>
            <a:off x="10025159" y="4985318"/>
            <a:ext cx="213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매칭률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216534" y="1605782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2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4545" y="2792095"/>
            <a:ext cx="571563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주제 소개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소개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1645" y="2070735"/>
            <a:ext cx="2019935" cy="20199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48725" y="2070735"/>
            <a:ext cx="1731010" cy="173101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445635" y="4107180"/>
            <a:ext cx="1671955" cy="499110"/>
            <a:chOff x="4445635" y="4107180"/>
            <a:chExt cx="1671955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450278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45635" y="4137660"/>
              <a:ext cx="167195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(</a:t>
              </a: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구직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)</a:t>
              </a:r>
              <a:endPara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878570" y="4107180"/>
            <a:ext cx="1671955" cy="499110"/>
            <a:chOff x="8878570" y="4107180"/>
            <a:chExt cx="1671955" cy="499110"/>
          </a:xfrm>
        </p:grpSpPr>
        <p:sp>
          <p:nvSpPr>
            <p:cNvPr id="29" name="사각형: 둥근 모서리 28"/>
            <p:cNvSpPr/>
            <p:nvPr/>
          </p:nvSpPr>
          <p:spPr>
            <a:xfrm>
              <a:off x="893635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78570" y="4137660"/>
              <a:ext cx="167195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기업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(</a:t>
              </a: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구인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)</a:t>
              </a:r>
              <a:endPara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25520" y="4871085"/>
            <a:ext cx="351155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맞는 회사를 찾기 어려워요</a:t>
            </a: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”</a:t>
            </a:r>
            <a:endParaRPr lang="ko-KR" altLang="en-US" sz="2000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7185" y="4871085"/>
            <a:ext cx="351155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맞는 인재를 찾기 어려워요</a:t>
            </a:r>
            <a:r>
              <a:rPr lang="en-US" altLang="ko-KR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”</a:t>
            </a:r>
            <a:endParaRPr lang="ko-KR" altLang="en-US" sz="2000">
              <a:solidFill>
                <a:srgbClr val="416773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7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6EB1B38-090C-7894-CD4F-813B458EE1F9}"/>
              </a:ext>
            </a:extLst>
          </p:cNvPr>
          <p:cNvSpPr txBox="1"/>
          <p:nvPr/>
        </p:nvSpPr>
        <p:spPr>
          <a:xfrm>
            <a:off x="6059805" y="3476098"/>
            <a:ext cx="2943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mismatch</a:t>
            </a:r>
            <a:endParaRPr lang="ko-KR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CDE50570-0364-A545-D1D0-2012198C2FF8}"/>
              </a:ext>
            </a:extLst>
          </p:cNvPr>
          <p:cNvCxnSpPr>
            <a:cxnSpLocks/>
          </p:cNvCxnSpPr>
          <p:nvPr/>
        </p:nvCxnSpPr>
        <p:spPr>
          <a:xfrm>
            <a:off x="6574790" y="4139746"/>
            <a:ext cx="1889941" cy="553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7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39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0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1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69235" y="309245"/>
            <a:ext cx="366014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2-1.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 관점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18" name="차트 17"/>
          <p:cNvGraphicFramePr/>
          <p:nvPr/>
        </p:nvGraphicFramePr>
        <p:xfrm>
          <a:off x="4712790" y="2196297"/>
          <a:ext cx="4847770" cy="405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23385" y="876935"/>
            <a:ext cx="5826125" cy="81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나와 맞는 직무나 회사를 찾을 때까지</a:t>
            </a:r>
          </a:p>
          <a:p>
            <a:pPr algn="ctr">
              <a:defRPr/>
            </a:pPr>
            <a:endParaRPr lang="en-US" altLang="ko-KR" sz="800" dirty="0">
              <a:solidFill>
                <a:srgbClr val="3259A0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취업 </a:t>
            </a:r>
            <a:r>
              <a:rPr lang="en-US" altLang="ko-KR" sz="24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24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수생이 될 의향이 있는가</a:t>
            </a:r>
            <a:r>
              <a:rPr lang="en-US" altLang="ko-KR" sz="24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?</a:t>
            </a:r>
            <a:endParaRPr lang="ko-KR" altLang="en-US" sz="2400" dirty="0">
              <a:solidFill>
                <a:srgbClr val="3259A0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505825" y="2993390"/>
            <a:ext cx="740410" cy="7404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246235" y="2993073"/>
            <a:ext cx="197548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78315" y="2513965"/>
            <a:ext cx="1715770" cy="44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수 한다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78315" y="3011805"/>
            <a:ext cx="1715770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64.6%</a:t>
            </a:r>
            <a:endParaRPr lang="ko-KR" altLang="en-US" sz="3600" b="1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890135" y="4467225"/>
            <a:ext cx="862965" cy="11226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97518" y="5593715"/>
            <a:ext cx="189420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85465" y="5168265"/>
            <a:ext cx="171577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그냥 다닌다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5465" y="5666740"/>
            <a:ext cx="1715770" cy="38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32.8%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991225" y="2512695"/>
            <a:ext cx="970915" cy="41846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947353" y="2517458"/>
            <a:ext cx="305181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7200" y="2099945"/>
            <a:ext cx="171577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기타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97200" y="2597785"/>
            <a:ext cx="171577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4.9%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8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4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5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66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7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8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9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차트 36"/>
          <p:cNvGraphicFramePr/>
          <p:nvPr/>
        </p:nvGraphicFramePr>
        <p:xfrm>
          <a:off x="3702220" y="809624"/>
          <a:ext cx="7175330" cy="5739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925945" y="2242185"/>
            <a:ext cx="2834640" cy="110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나와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맞지</a:t>
            </a: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않는 직무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28.5%</a:t>
            </a:r>
            <a:endParaRPr lang="ko-KR" altLang="en-US" sz="20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145" y="4832985"/>
            <a:ext cx="2834640" cy="110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급여나 복지가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생각한 것과 다름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24.1%</a:t>
            </a:r>
            <a:endParaRPr lang="ko-KR" altLang="en-US" sz="20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27565" y="6536690"/>
            <a:ext cx="2333625" cy="231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*MZ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세대 취준생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명 대상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에듀윌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(2013)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92600" y="3164840"/>
            <a:ext cx="2834640" cy="72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기타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47.4%</a:t>
            </a:r>
            <a:endParaRPr lang="ko-KR" altLang="en-US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9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69235" y="309245"/>
            <a:ext cx="364109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관점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4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6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Pages>36</Pages>
  <Words>1416</Words>
  <Characters>0</Characters>
  <Application>Microsoft Office PowerPoint</Application>
  <DocSecurity>0</DocSecurity>
  <PresentationFormat>와이드스크린</PresentationFormat>
  <Lines>0</Lines>
  <Paragraphs>540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함초롬돋움</vt:lpstr>
      <vt:lpstr>맑은 고딕</vt:lpstr>
      <vt:lpstr>Times New Roman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PARK</dc:creator>
  <cp:lastModifiedBy>ezen</cp:lastModifiedBy>
  <cp:revision>32</cp:revision>
  <dcterms:modified xsi:type="dcterms:W3CDTF">2023-10-12T05:28:44Z</dcterms:modified>
</cp:coreProperties>
</file>