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4" r:id="rId1"/>
  </p:sldMasterIdLst>
  <p:notesMasterIdLst>
    <p:notesMasterId r:id="rId20"/>
  </p:notesMasterIdLst>
  <p:sldIdLst>
    <p:sldId id="256" r:id="rId2"/>
    <p:sldId id="257" r:id="rId3"/>
    <p:sldId id="258" r:id="rId4"/>
    <p:sldId id="296" r:id="rId5"/>
    <p:sldId id="259" r:id="rId6"/>
    <p:sldId id="260" r:id="rId7"/>
    <p:sldId id="262" r:id="rId8"/>
    <p:sldId id="264" r:id="rId9"/>
    <p:sldId id="298" r:id="rId10"/>
    <p:sldId id="268" r:id="rId11"/>
    <p:sldId id="290" r:id="rId12"/>
    <p:sldId id="270" r:id="rId13"/>
    <p:sldId id="271" r:id="rId14"/>
    <p:sldId id="276" r:id="rId15"/>
    <p:sldId id="282" r:id="rId16"/>
    <p:sldId id="284" r:id="rId17"/>
    <p:sldId id="285" r:id="rId18"/>
    <p:sldId id="289" r:id="rId19"/>
  </p:sldIdLst>
  <p:sldSz cx="12192000" cy="6858000"/>
  <p:notesSz cx="6858000" cy="9144000"/>
  <p:embeddedFontLst>
    <p:embeddedFont>
      <p:font typeface="함초롬돋움" panose="020B0604000101010101" pitchFamily="50" charset="-127"/>
      <p:regular r:id="rId21"/>
      <p:bold r:id="rId22"/>
    </p:embeddedFont>
    <p:embeddedFont>
      <p:font typeface="맑은 고딕" panose="020B0503020000020004" pitchFamily="50" charset="-127"/>
      <p:regular r:id="rId23"/>
      <p:bold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7D47"/>
    <a:srgbClr val="5A8FA0"/>
    <a:srgbClr val="537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59" autoAdjust="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240" y="6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ko-KR"/>
  <c:roundedCorners val="0"/>
  <c:style val="3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비율</c:v>
                </c:pt>
              </c:strCache>
            </c:strRef>
          </c:tx>
          <c:dPt>
            <c:idx val="0"/>
            <c:bubble3D val="0"/>
            <c:spPr>
              <a:solidFill>
                <a:srgbClr val="A5B3D9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B44A-46D5-89BE-40946A0621ED}"/>
              </c:ext>
            </c:extLst>
          </c:dPt>
          <c:dPt>
            <c:idx val="1"/>
            <c:bubble3D val="0"/>
            <c:spPr>
              <a:solidFill>
                <a:srgbClr val="D0CECE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B44A-46D5-89BE-40946A0621ED}"/>
              </c:ext>
            </c:extLst>
          </c:dPt>
          <c:dPt>
            <c:idx val="2"/>
            <c:bubble3D val="0"/>
            <c:spPr>
              <a:solidFill>
                <a:srgbClr val="E7E6E6">
                  <a:alpha val="100000"/>
                </a:srgbClr>
              </a:solidFill>
              <a:ln>
                <a:noFill/>
                <a:round/>
              </a:ln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B44A-46D5-89BE-40946A0621ED}"/>
              </c:ext>
            </c:extLst>
          </c:dPt>
          <c:cat>
            <c:strRef>
              <c:f>Sheet1!$A$2:$A$4</c:f>
              <c:strCache>
                <c:ptCount val="3"/>
                <c:pt idx="0">
                  <c:v>N수 한다</c:v>
                </c:pt>
                <c:pt idx="1">
                  <c:v>그냥 다닌다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64.599999999999994</c:v>
                </c:pt>
                <c:pt idx="1">
                  <c:v>32.799999999999997</c:v>
                </c:pt>
                <c:pt idx="2">
                  <c:v>4.9000000000000004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B44A-46D5-89BE-40946A0621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  <a:round/>
        </a:ln>
      </c:spPr>
    </c:plotArea>
    <c:plotVisOnly val="1"/>
    <c:dispBlanksAs val="gap"/>
    <c:showDLblsOverMax val="1"/>
  </c:chart>
  <c:spPr>
    <a:noFill/>
    <a:ln>
      <a:noFill/>
      <a:round/>
    </a:ln>
  </c:spPr>
  <c:txPr>
    <a:bodyPr/>
    <a:lstStyle/>
    <a:p>
      <a:pPr>
        <a:defRPr sz="1000" b="0" i="0" u="none" baseline="0">
          <a:solidFill>
            <a:srgbClr val="000000"/>
          </a:solidFill>
          <a:latin typeface=""/>
          <a:ea typeface="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C8017-3292-4A85-BE89-9568F8617F8C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7B791-E92D-47D1-A482-C06A33405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81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249C0EA-CD78-EB28-593E-F58FDBC7D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F8D3B8A3-F6B6-8108-53B7-A9256BAC6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B5CC4CE-429C-45F6-1ECF-7A3F77BB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B95B60D-A443-A79B-5406-106633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BB7A3FD-84BF-0F3E-40A1-306B85E5D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583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4205DF8-538D-E6BC-386A-0CD5FDD4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5FBB419B-24ED-5F20-E710-24CBE21EF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052E0B2-1C47-91CD-8D3C-689122B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B1300C-2F1D-2928-5080-61B2BE4C7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2741163-0B55-AD46-23BB-43A12A75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A0BF5C7-75DE-7C37-48B6-4268A1E9A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D2257EAC-0CA4-561B-0A60-6D8AD7F3D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A72D025-5FF1-91FB-A558-BE14AB35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8F55DD2-3650-BA5A-63EB-9E3368BF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1FEFCB-376E-F3B9-74C4-5B8BC2EF1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3A4111B-2838-554F-394A-D8B993E1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416468-8F46-426F-4ABC-3479CB3E0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EDF21C5-1CAF-7D6D-022D-B247A72E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1BDFD54-CD98-941E-AD9F-B8659B3E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21B7B04-D5ED-A12D-7F4D-B8EA63F4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59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FF52820-577E-57FF-D318-F931D648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45F085C-3616-F805-1256-F129F037C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4457C894-D60A-69F3-C2C9-957AC0A31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413E8C-8E4E-80B1-6ECA-FA8355A9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CB58254-0771-5793-504C-D840932C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70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A25F06D-9531-5594-F330-458A13611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194ADB0-A001-EBBA-ADF9-B6E537960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F862FE8-446C-B3E6-0F3C-BCB1F0B4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7CBFB20-440A-66E0-C3BF-17695FAE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66DDD0C-78ED-9480-D126-69236F80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F371ABA-6E83-1B2F-A8AA-4D2C5F40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1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7713524-7EA4-F487-16E9-FFDA6A07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72D338C-3D0B-E3B8-E6B1-AECD09ED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FF003626-0AEA-4B8D-E464-31C4ED31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804395D6-BC38-604A-E427-9E5E8238C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1EF2997B-E84E-BC63-4CD8-036FB881E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48D598B2-D501-55EB-F95B-EA6AE781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3D19E705-82EE-EB84-7B8E-3BC4ACE0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40A49B7-EC49-4678-2DF8-302CEFD4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20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D7F750-97F3-D011-EDA3-C9E1DCB2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A4DB071-7D8C-4A80-2710-C2A04593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5C98DDE-1288-50C6-FCAB-879D5812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F3C580D-953E-633F-6FE6-594AE315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266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700DBD28-3811-E25D-A84E-0E3F9516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8094B4DB-7511-2C77-2FCE-6B6D0BA8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ED5099B-5EE9-2712-F3C2-55690FD18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77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A306F4F-D33D-6520-AFD8-E1745343E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F6B1DB8-6063-226A-77A4-AF18EAA0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13C1A86-A730-1365-BEF3-6166CBBA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39E1775-EAF0-B3C5-0732-33EC295A0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963179C-857A-68F7-13D7-AB0A793DD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4356BF4-687C-31D5-B54E-D5B75E4A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DD212180-9380-B6DA-9A4A-0F66D568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A596496-7815-6BC4-D3BF-CD5F107DC0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36C0CC58-11BF-C260-0A3D-ADADE04E4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614F95C-9B4B-EFCE-ECFA-8506BDACA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DDAD861-0B44-AED4-A2E4-CD82A7398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752F387-E29F-E657-1D2A-184737F2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55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17F15854-3E1D-0BE2-72BE-10E16E7F1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F1E1E9E-8AB8-ADED-899F-E2A6CA0C2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0D87E3B-667F-F574-B092-89E3B77E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9CC48-3FBC-4ABD-8486-4A580CB04069}" type="datetimeFigureOut">
              <a:rPr lang="ko-KR" altLang="en-US" smtClean="0"/>
              <a:t>2023-10-12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66D7B22-ABF1-4E9A-DF0A-4DC02DA20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79A71EC-DD77-19D8-D48F-27A4B114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79532-DCA5-484A-BFBF-E687F627EE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54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noohij/Ezen_TeamProject_JUST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13355"/>
            <a:ext cx="5431155" cy="10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JobHub</a:t>
            </a:r>
            <a:endParaRPr lang="en-US" altLang="ko-KR" sz="3200" kern="0" dirty="0">
              <a:ln w="9525">
                <a:noFill/>
              </a:ln>
              <a:solidFill>
                <a:srgbClr val="F2F2F2"/>
              </a:solidFill>
              <a:latin typeface="Consolas" panose="020B0609020204030204" pitchFamily="49" charset="0"/>
              <a:ea typeface="함초롬돋움" panose="02000A03000000000000" pitchFamily="2" charset="-127"/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1000" kern="0" dirty="0">
                <a:solidFill>
                  <a:srgbClr val="F2F2F2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나에게 딱 맞는 커리어 매칭 서비스</a:t>
            </a:r>
            <a:endParaRPr lang="ko-KR" altLang="en-US" sz="2400" dirty="0">
              <a:solidFill>
                <a:srgbClr val="F2F2F2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9C3CD5E-D828-BC78-6C77-B18F96A2D75A}"/>
              </a:ext>
            </a:extLst>
          </p:cNvPr>
          <p:cNvSpPr txBox="1"/>
          <p:nvPr/>
        </p:nvSpPr>
        <p:spPr>
          <a:xfrm>
            <a:off x="7713345" y="51701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Consolas" panose="020B0609020204030204" pitchFamily="49" charset="0"/>
              </a:rPr>
              <a:t>Java Users’ Study Team</a:t>
            </a:r>
            <a:endParaRPr lang="ko-KR" alt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C46576E-4BC2-CCA4-56EF-FEFDF2BE0AAF}"/>
              </a:ext>
            </a:extLst>
          </p:cNvPr>
          <p:cNvSpPr txBox="1"/>
          <p:nvPr/>
        </p:nvSpPr>
        <p:spPr>
          <a:xfrm>
            <a:off x="7721600" y="5601970"/>
            <a:ext cx="406527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박지훈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박미영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이승환 </a:t>
            </a:r>
            <a:r>
              <a:rPr lang="en-US" altLang="ko-KR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/ </a:t>
            </a:r>
            <a:r>
              <a:rPr lang="ko-KR" altLang="en-US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임찬우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33C168BB-0DE2-3A66-4AD6-CAEEC30B8858}"/>
              </a:ext>
            </a:extLst>
          </p:cNvPr>
          <p:cNvSpPr txBox="1"/>
          <p:nvPr/>
        </p:nvSpPr>
        <p:spPr>
          <a:xfrm>
            <a:off x="7713345" y="6102985"/>
            <a:ext cx="4065270" cy="307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프로젝트 기간</a:t>
            </a:r>
            <a:r>
              <a:rPr lang="en-US" altLang="ko-KR" sz="1400" dirty="0">
                <a:solidFill>
                  <a:schemeClr val="bg1"/>
                </a:solidFill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23.09.05 ~ 23.10.10</a:t>
            </a:r>
            <a:endParaRPr lang="ko-KR" altLang="en-US" sz="1400" dirty="0">
              <a:solidFill>
                <a:schemeClr val="bg1"/>
              </a:solidFill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sp>
        <p:nvSpPr>
          <p:cNvPr id="10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76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프로젝트 개요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11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4" name="TextBox 1"/>
          <p:cNvSpPr txBox="1"/>
          <p:nvPr/>
        </p:nvSpPr>
        <p:spPr>
          <a:xfrm>
            <a:off x="2772410" y="786765"/>
            <a:ext cx="88620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기간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2023.07.18</a:t>
            </a:r>
            <a:r>
              <a:rPr lang="ko-KR" altLang="en-US" sz="20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~</a:t>
            </a:r>
            <a:r>
              <a:rPr lang="ko-KR" altLang="en-US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2023.10.10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2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2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3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16" y="1790503"/>
            <a:ext cx="9699043" cy="240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12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85" name="TextBox 1"/>
          <p:cNvSpPr txBox="1"/>
          <p:nvPr/>
        </p:nvSpPr>
        <p:spPr>
          <a:xfrm>
            <a:off x="2773731" y="1535430"/>
            <a:ext cx="5703570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OS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Windows 10 64bit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JDK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1.8.0_241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Tool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Eclipse IDE for Enterprise Java Developers (2023-03)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Test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/ Build :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JUnit 4.12,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Maven 3.8.1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ko-KR" altLang="en-US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형상관리도구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GitHub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DBMS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Oracle 11g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WAS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Tomcat 8.0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· 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Framework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 Spring Framework 4.3.9, MyBatis</a:t>
            </a:r>
          </a:p>
          <a:p>
            <a:pPr>
              <a:lnSpc>
                <a:spcPts val="3400"/>
              </a:lnSpc>
              <a:defRPr/>
            </a:pPr>
            <a:r>
              <a:rPr lang="en-US" altLang="ko-KR" sz="1500" b="1" dirty="0">
                <a:latin typeface="함초롬돋움"/>
                <a:ea typeface="함초롬돋움"/>
                <a:cs typeface="함초롬돋움"/>
              </a:rPr>
              <a:t>· </a:t>
            </a:r>
            <a:r>
              <a:rPr lang="en-US" altLang="ko-KR" sz="150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사용언어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Java, JavaScript, </a:t>
            </a:r>
            <a:r>
              <a:rPr lang="en-US" altLang="ko-KR" sz="1500" b="1" dirty="0" smtClean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html5, CSS3, </a:t>
            </a:r>
            <a:r>
              <a:rPr lang="en-US" altLang="ko-KR" sz="1500" b="1" dirty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rPr>
              <a:t>SQL</a:t>
            </a: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404418" y="2752090"/>
            <a:ext cx="1713230" cy="937260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72563" y="2707640"/>
            <a:ext cx="1755140" cy="975995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40258" y="3755390"/>
            <a:ext cx="2218690" cy="1061720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92883" y="930910"/>
            <a:ext cx="1605280" cy="109474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31038" y="2039620"/>
            <a:ext cx="1364615" cy="558800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970328" y="1807210"/>
            <a:ext cx="1875155" cy="1028700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982393" y="3690620"/>
            <a:ext cx="2005965" cy="1224915"/>
          </a:xfrm>
          <a:prstGeom prst="rect">
            <a:avLst/>
          </a:prstGeom>
        </p:spPr>
      </p:pic>
      <p:pic>
        <p:nvPicPr>
          <p:cNvPr id="99" name="그림 9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18998" y="4766310"/>
            <a:ext cx="2046605" cy="954405"/>
          </a:xfrm>
          <a:prstGeom prst="rect">
            <a:avLst/>
          </a:prstGeom>
        </p:spPr>
      </p:pic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212898" y="4947920"/>
            <a:ext cx="1534795" cy="55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E628F60-0DA4-12BF-854D-18AE8DAE96F7}"/>
              </a:ext>
            </a:extLst>
          </p:cNvPr>
          <p:cNvSpPr txBox="1"/>
          <p:nvPr/>
        </p:nvSpPr>
        <p:spPr>
          <a:xfrm>
            <a:off x="2769235" y="99187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개발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/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서버 환경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,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개발 기술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F95F875-5A2A-B4BA-B2FF-8FF237AF3C78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17648" y="4915535"/>
            <a:ext cx="1727835" cy="636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78871" y="5025185"/>
            <a:ext cx="1543576" cy="409358"/>
          </a:xfrm>
          <a:prstGeom prst="rect">
            <a:avLst/>
          </a:prstGeom>
        </p:spPr>
      </p:pic>
      <p:sp>
        <p:nvSpPr>
          <p:cNvPr id="51" name="직사각형 50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2769235" y="769620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-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2000" b="1" dirty="0">
                <a:latin typeface="함초롬돋움"/>
                <a:ea typeface="함초롬돋움"/>
                <a:cs typeface="함초롬돋움"/>
              </a:rPr>
              <a:t>DB / ERD: </a:t>
            </a:r>
            <a:r>
              <a:rPr lang="ko-KR" altLang="en-US" sz="2000" b="1" dirty="0">
                <a:latin typeface="함초롬돋움"/>
                <a:ea typeface="함초롬돋움"/>
                <a:cs typeface="함초롬돋움"/>
              </a:rPr>
              <a:t>전체</a:t>
            </a:r>
          </a:p>
        </p:txBody>
      </p:sp>
      <p:sp>
        <p:nvSpPr>
          <p:cNvPr id="85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13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5E16720-47A5-E52E-7F6A-AA8B564B97F6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3.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프로젝트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개요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394" y="1196022"/>
            <a:ext cx="9527053" cy="5263772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-216534" y="3080861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7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0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9209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주요 기능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15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150985" y="1209675"/>
            <a:ext cx="2952750" cy="4862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①</a:t>
            </a:r>
            <a:r>
              <a:rPr lang="ko-KR" altLang="en-US" b="1" dirty="0">
                <a:solidFill>
                  <a:schemeClr val="tx1"/>
                </a:solidFill>
              </a:rPr>
              <a:t> 기업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가입된 기업 조회 및</a:t>
            </a:r>
            <a:endParaRPr lang="en-US" altLang="ko-KR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sz="1500" dirty="0"/>
              <a:t>해당 기업과의 매칭률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endParaRPr lang="ko-KR" altLang="en-US" sz="1500" dirty="0"/>
          </a:p>
          <a:p>
            <a:pPr>
              <a:lnSpc>
                <a:spcPts val="2500"/>
              </a:lnSpc>
              <a:defRPr/>
            </a:pPr>
            <a:r>
              <a:rPr lang="ko-KR" altLang="en-US" b="1" dirty="0"/>
              <a:t>②</a:t>
            </a:r>
            <a:r>
              <a:rPr lang="ko-KR" altLang="en-US" b="1" dirty="0">
                <a:solidFill>
                  <a:schemeClr val="tx1"/>
                </a:solidFill>
              </a:rPr>
              <a:t> 회사명 클릭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해당 기업에 작성된</a:t>
            </a:r>
            <a:endParaRPr lang="en-US" altLang="ko-KR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리뷰 및 </a:t>
            </a:r>
            <a:r>
              <a:rPr lang="ko-KR" altLang="en-US" sz="1500" b="0" dirty="0" err="1">
                <a:solidFill>
                  <a:schemeClr val="tx1"/>
                </a:solidFill>
              </a:rPr>
              <a:t>별점</a:t>
            </a:r>
            <a:r>
              <a:rPr lang="ko-KR" altLang="en-US" sz="1500" b="0" dirty="0">
                <a:solidFill>
                  <a:schemeClr val="tx1"/>
                </a:solidFill>
              </a:rPr>
              <a:t> 조회</a:t>
            </a: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b="1" dirty="0">
                <a:solidFill>
                  <a:schemeClr val="tx1"/>
                </a:solidFill>
              </a:rPr>
              <a:t>③ 자세히 보기</a:t>
            </a:r>
            <a:endParaRPr lang="en-US" altLang="ko-KR" b="1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endParaRPr lang="ko-KR" altLang="en-US" sz="1500" b="0" dirty="0">
              <a:solidFill>
                <a:schemeClr val="tx1"/>
              </a:solidFill>
            </a:endParaRPr>
          </a:p>
          <a:p>
            <a:pPr>
              <a:lnSpc>
                <a:spcPts val="2500"/>
              </a:lnSpc>
              <a:defRPr/>
            </a:pPr>
            <a:r>
              <a:rPr lang="ko-KR" altLang="en-US" sz="1500" b="0" dirty="0">
                <a:solidFill>
                  <a:schemeClr val="tx1"/>
                </a:solidFill>
              </a:rPr>
              <a:t>더 자세한 회사 정보 조회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4435" y="783590"/>
            <a:ext cx="6538595" cy="2002790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92070" y="2256155"/>
            <a:ext cx="4323715" cy="4434840"/>
          </a:xfrm>
          <a:prstGeom prst="rect">
            <a:avLst/>
          </a:prstGeom>
        </p:spPr>
      </p:pic>
      <p:pic>
        <p:nvPicPr>
          <p:cNvPr id="91" name="그림 9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84875" y="2985135"/>
            <a:ext cx="3088640" cy="33343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1B2618-B118-FD84-9C68-E2536523BEBD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리뷰 조회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7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9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16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33205" y="1664335"/>
            <a:ext cx="2953385" cy="408305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인재 검색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원하는 조건에 따른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인재 검색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 이력서, 자소서 조회</a:t>
            </a:r>
            <a:endParaRPr lang="ko-KR" altLang="en-US" sz="1800" b="1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검색된 인재의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이력서, 자소서 조회 가능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예외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선호도 미설정시 조회 불가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- 검색 결과 없을시 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검색 결과 없음 알림 출력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382EB3CC-3304-008F-BFE7-B82A576988EC}"/>
              </a:ext>
            </a:extLst>
          </p:cNvPr>
          <p:cNvSpPr txBox="1"/>
          <p:nvPr/>
        </p:nvSpPr>
        <p:spPr>
          <a:xfrm>
            <a:off x="2769235" y="309245"/>
            <a:ext cx="46031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xmlns="" id="{AC5B2552-3152-A55A-C3C7-7D10723D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505" y="955675"/>
            <a:ext cx="6381115" cy="3690620"/>
          </a:xfrm>
          <a:prstGeom prst="rect">
            <a:avLst/>
          </a:prstGeom>
        </p:spPr>
      </p:pic>
      <p:pic>
        <p:nvPicPr>
          <p:cNvPr id="19" name="그림 18" descr="C:/Users/cksdn/AppData/Roaming/PolarisOffice/ETemp/12660_14688376/image40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61460" y="6183630"/>
            <a:ext cx="3401060" cy="638810"/>
          </a:xfrm>
          <a:prstGeom prst="rect">
            <a:avLst/>
          </a:prstGeom>
          <a:noFill/>
        </p:spPr>
      </p:pic>
      <p:pic>
        <p:nvPicPr>
          <p:cNvPr id="21" name="그림 20" descr="C:/Users/cksdn/AppData/Roaming/PolarisOffice/ETemp/12660_14688376/image41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78555" y="6191250"/>
            <a:ext cx="400685" cy="381635"/>
          </a:xfrm>
          <a:prstGeom prst="rect">
            <a:avLst/>
          </a:prstGeom>
          <a:noFill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0F52AADA-B13D-4556-F80D-6AC2DBBA8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2860" y="4502150"/>
            <a:ext cx="3208655" cy="164401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09B0E284-EB82-54AE-572B-990F67760D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7705" y="4508500"/>
            <a:ext cx="3361055" cy="148463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xmlns="" id="{1C4E1584-8F70-7359-A028-F43BBA6907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3975" y="1713865"/>
            <a:ext cx="276225" cy="295275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38E37926-4C2E-0238-2547-F9687616926F}"/>
              </a:ext>
            </a:extLst>
          </p:cNvPr>
          <p:cNvSpPr/>
          <p:nvPr/>
        </p:nvSpPr>
        <p:spPr>
          <a:xfrm>
            <a:off x="2516505" y="4507865"/>
            <a:ext cx="6540500" cy="16662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1" name="그림 90" descr="C:/Users/cksdn/AppData/Roaming/PolarisOffice/ETemp/12660_14688376/fImage238216074464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375" y="3018155"/>
            <a:ext cx="332105" cy="532130"/>
          </a:xfrm>
          <a:prstGeom prst="rect">
            <a:avLst/>
          </a:prstGeom>
          <a:noFill/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xmlns="" id="{3A58B125-6DAC-6796-0865-CDBFC402D3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7915" y="3617595"/>
            <a:ext cx="295275" cy="28575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449C49DD-8742-3B78-0FDE-2156656E2BCE}"/>
              </a:ext>
            </a:extLst>
          </p:cNvPr>
          <p:cNvSpPr/>
          <p:nvPr/>
        </p:nvSpPr>
        <p:spPr>
          <a:xfrm>
            <a:off x="7774940" y="3692525"/>
            <a:ext cx="828675" cy="740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xmlns="" id="{28E156E0-85F2-FCEF-F0EF-C8CDE98F731B}"/>
              </a:ext>
            </a:extLst>
          </p:cNvPr>
          <p:cNvCxnSpPr>
            <a:cxnSpLocks/>
          </p:cNvCxnSpPr>
          <p:nvPr/>
        </p:nvCxnSpPr>
        <p:spPr>
          <a:xfrm flipH="1">
            <a:off x="5584825" y="4062730"/>
            <a:ext cx="2105025" cy="626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AEF0C742-C844-22BB-9D10-8FA71875F451}"/>
              </a:ext>
            </a:extLst>
          </p:cNvPr>
          <p:cNvSpPr/>
          <p:nvPr/>
        </p:nvSpPr>
        <p:spPr>
          <a:xfrm>
            <a:off x="4167505" y="1819910"/>
            <a:ext cx="4184015" cy="1484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 descr="C:/Users/cksdn/AppData/Roaming/PolarisOffice/ETemp/12660_14688376/fImage196916095705.png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0" y="6252210"/>
            <a:ext cx="2519045" cy="528320"/>
          </a:xfrm>
          <a:prstGeom prst="rect">
            <a:avLst/>
          </a:prstGeom>
          <a:noFill/>
        </p:spPr>
      </p:pic>
      <p:sp>
        <p:nvSpPr>
          <p:cNvPr id="93" name="직사각형 92"/>
          <p:cNvSpPr>
            <a:spLocks/>
          </p:cNvSpPr>
          <p:nvPr/>
        </p:nvSpPr>
        <p:spPr>
          <a:xfrm>
            <a:off x="7460615" y="6238875"/>
            <a:ext cx="2203450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4" name="직사각형 93"/>
          <p:cNvSpPr>
            <a:spLocks/>
          </p:cNvSpPr>
          <p:nvPr/>
        </p:nvSpPr>
        <p:spPr>
          <a:xfrm>
            <a:off x="4118610" y="6241415"/>
            <a:ext cx="3255645" cy="516255"/>
          </a:xfrm>
          <a:prstGeom prst="rect">
            <a:avLst/>
          </a:prstGeom>
          <a:noFill/>
          <a:ln w="38100" cap="flat" cmpd="sng">
            <a:solidFill>
              <a:srgbClr val="FF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>
            <a:noAutofit/>
          </a:bodyPr>
          <a:lstStyle/>
          <a:p>
            <a:pPr marL="0" indent="0" algn="ctr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0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61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4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5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7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5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5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17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93" name="TextBox 92"/>
          <p:cNvSpPr txBox="1">
            <a:spLocks/>
          </p:cNvSpPr>
          <p:nvPr/>
        </p:nvSpPr>
        <p:spPr>
          <a:xfrm>
            <a:off x="9133205" y="1664335"/>
            <a:ext cx="2953385" cy="3783965"/>
          </a:xfrm>
          <a:prstGeom prst="rect">
            <a:avLst/>
          </a:prstGeom>
        </p:spPr>
        <p:txBody>
          <a:bodyPr vert="horz" wrap="square" lIns="91440" tIns="45720" rIns="91440" bIns="45720" numCol="1" anchor="t">
            <a:spAutoFit/>
          </a:bodyPr>
          <a:lstStyle/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①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조건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키워드, 자격증, 학력, 경력 등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항목 별 선호하는 조건을 설정</a:t>
            </a: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latin typeface="맑은 고딕" charset="0"/>
                <a:ea typeface="맑은 고딕" charset="0"/>
              </a:rPr>
              <a:t>②</a:t>
            </a: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선호도 설정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각 항목별 가중치를 설정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③ 유효성 검사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가중치의 합이 100이 아니면</a:t>
            </a:r>
            <a:endParaRPr lang="ko-KR" altLang="en-US" sz="150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l" defTabSz="914400" eaLnBrk="1" latinLnBrk="1" hangingPunct="1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500">
                <a:latin typeface="맑은 고딕" charset="0"/>
                <a:ea typeface="맑은 고딕" charset="0"/>
              </a:rPr>
              <a:t>경고와 함께 수정 불가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DA2D5E38-AF8E-99A9-896C-EAB0ED43C20C}"/>
              </a:ext>
            </a:extLst>
          </p:cNvPr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주요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인재 조회</a:t>
            </a:r>
            <a:endParaRPr lang="ko-KR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xmlns="" id="{2EAA8898-8007-5202-3CF7-0E1029DA7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335" y="1337945"/>
            <a:ext cx="6607810" cy="375412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5DED3A97-9411-D05F-FE1D-C1235F25B6BF}"/>
              </a:ext>
            </a:extLst>
          </p:cNvPr>
          <p:cNvSpPr/>
          <p:nvPr/>
        </p:nvSpPr>
        <p:spPr>
          <a:xfrm>
            <a:off x="4314190" y="2771775"/>
            <a:ext cx="189484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478669F3-D05F-BF69-A9DB-F6E3B0A8BA8D}"/>
              </a:ext>
            </a:extLst>
          </p:cNvPr>
          <p:cNvSpPr/>
          <p:nvPr/>
        </p:nvSpPr>
        <p:spPr>
          <a:xfrm>
            <a:off x="6530975" y="2770505"/>
            <a:ext cx="1498600" cy="15157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72A8EAC6-DE3A-B043-29E7-C8C725AB591D}"/>
              </a:ext>
            </a:extLst>
          </p:cNvPr>
          <p:cNvSpPr/>
          <p:nvPr/>
        </p:nvSpPr>
        <p:spPr>
          <a:xfrm>
            <a:off x="7883525" y="2146935"/>
            <a:ext cx="964565" cy="335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4" name="그림 93" descr="C:/Users/cksdn/AppData/Roaming/PolarisOffice/ETemp/12660_14688376/fImage1682116198145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4434205"/>
            <a:ext cx="2313305" cy="2384425"/>
          </a:xfrm>
          <a:prstGeom prst="rect">
            <a:avLst/>
          </a:prstGeom>
          <a:noFill/>
        </p:spPr>
      </p:pic>
      <p:cxnSp>
        <p:nvCxnSpPr>
          <p:cNvPr id="95" name="도형 94"/>
          <p:cNvCxnSpPr/>
          <p:nvPr/>
        </p:nvCxnSpPr>
        <p:spPr>
          <a:xfrm>
            <a:off x="3894455" y="3851910"/>
            <a:ext cx="635" cy="519430"/>
          </a:xfrm>
          <a:prstGeom prst="straightConnector1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도형 95"/>
          <p:cNvCxnSpPr/>
          <p:nvPr/>
        </p:nvCxnSpPr>
        <p:spPr>
          <a:xfrm>
            <a:off x="3883660" y="3862705"/>
            <a:ext cx="424180" cy="635"/>
          </a:xfrm>
          <a:prstGeom prst="line">
            <a:avLst/>
          </a:prstGeom>
          <a:ln w="28575" cap="flat" cmpd="sng">
            <a:solidFill>
              <a:srgbClr val="FF0000">
                <a:alpha val="100000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-216534" y="3808020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8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3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5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49320" y="2775585"/>
            <a:ext cx="543115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800" kern="0" dirty="0">
                <a:ln w="9525">
                  <a:noFill/>
                </a:ln>
                <a:solidFill>
                  <a:srgbClr val="F2F2F2"/>
                </a:solidFill>
                <a:latin typeface="Consolas" panose="020B0609020204030204" pitchFamily="49" charset="0"/>
                <a:ea typeface="함초롬돋움" panose="02000A03000000000000" pitchFamily="2" charset="-127"/>
              </a:rPr>
              <a:t>Thank you!</a:t>
            </a:r>
          </a:p>
        </p:txBody>
      </p:sp>
      <p:sp>
        <p:nvSpPr>
          <p:cNvPr id="81" name="자유형 80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82" name="자유형 81">
            <a:extLst>
              <a:ext uri="{FF2B5EF4-FFF2-40B4-BE49-F238E27FC236}">
                <a16:creationId xmlns:a16="http://schemas.microsoft.com/office/drawing/2014/main" xmlns="" id="{313104EB-6B40-EAB0-156C-047965625EAB}"/>
              </a:ext>
            </a:extLst>
          </p:cNvPr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2400" dirty="0">
              <a:solidFill>
                <a:srgbClr val="F2F2F2"/>
              </a:solidFill>
            </a:endParaRPr>
          </a:p>
        </p:txBody>
      </p:sp>
      <p:sp>
        <p:nvSpPr>
          <p:cNvPr id="2" name="사각형: 둥근 모서리 26">
            <a:extLst>
              <a:ext uri="{FF2B5EF4-FFF2-40B4-BE49-F238E27FC236}">
                <a16:creationId xmlns:a16="http://schemas.microsoft.com/office/drawing/2014/main" xmlns="" id="{705EC09E-1C9F-CC5F-5D94-6502E144A195}"/>
              </a:ext>
            </a:extLst>
          </p:cNvPr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</a:rPr>
              <a:t>JUST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210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0.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목차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2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594456" y="1084936"/>
            <a:ext cx="78149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팀 소개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Team JUST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3.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프로젝트 개요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Outline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4.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주요 기능 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Functions</a:t>
            </a: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5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개선할 점 </a:t>
            </a:r>
            <a:r>
              <a:rPr lang="en-US" altLang="ko-KR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함초롬돋움"/>
                <a:ea typeface="함초롬돋움"/>
                <a:cs typeface="함초롬돋움"/>
              </a:rPr>
              <a:t>To Improve</a:t>
            </a:r>
          </a:p>
          <a:p>
            <a:pPr lvl="0">
              <a:defRPr/>
            </a:pPr>
            <a:endParaRPr lang="ko-KR" altLang="en-US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6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.</a:t>
            </a:r>
            <a:r>
              <a:rPr lang="ko-KR" alt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시연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Demonstration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endParaRPr lang="en-US" altLang="ko-KR" sz="28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  <a:p>
            <a:pPr lvl="0">
              <a:defRPr/>
            </a:pPr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7</a:t>
            </a:r>
            <a:r>
              <a:rPr lang="en-US" altLang="ko-KR" sz="2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. </a:t>
            </a:r>
            <a:r>
              <a: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질의 응답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함초롬돋움"/>
                <a:ea typeface="함초롬돋움"/>
                <a:cs typeface="함초롬돋움"/>
              </a:rPr>
              <a:t>Q &amp; A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223616" y="1084490"/>
            <a:ext cx="52070" cy="5229336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-216534" y="853836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6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8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0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2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28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0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07080" y="2835275"/>
            <a:ext cx="5715635" cy="76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4400" kern="0" dirty="0">
                <a:solidFill>
                  <a:srgbClr val="F2F2F2"/>
                </a:solidFill>
                <a:latin typeface="Consolas"/>
                <a:ea typeface="함초롬돋움"/>
              </a:rPr>
              <a:t>TEAM JUST</a:t>
            </a:r>
            <a:endParaRPr lang="ko-KR" altLang="en-US" sz="4400" kern="0" dirty="0">
              <a:solidFill>
                <a:srgbClr val="F2F2F2"/>
              </a:solidFill>
              <a:latin typeface="Consolas"/>
              <a:ea typeface="함초롬돋움"/>
            </a:endParaRP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소개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4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135CEFC-E9D5-ACED-D00E-099ADCF261C5}"/>
              </a:ext>
            </a:extLst>
          </p:cNvPr>
          <p:cNvSpPr txBox="1"/>
          <p:nvPr/>
        </p:nvSpPr>
        <p:spPr>
          <a:xfrm>
            <a:off x="5129351" y="1220792"/>
            <a:ext cx="853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/>
              <a:t>J</a:t>
            </a:r>
            <a:br>
              <a:rPr lang="en-US" altLang="ko-KR" sz="6000" dirty="0"/>
            </a:br>
            <a:r>
              <a:rPr lang="en-US" altLang="ko-KR" sz="6000" dirty="0"/>
              <a:t>U</a:t>
            </a:r>
            <a:br>
              <a:rPr lang="en-US" altLang="ko-KR" sz="6000" dirty="0"/>
            </a:br>
            <a:r>
              <a:rPr lang="en-US" altLang="ko-KR" sz="6000" dirty="0"/>
              <a:t>S</a:t>
            </a:r>
            <a:br>
              <a:rPr lang="en-US" altLang="ko-KR" sz="6000" dirty="0"/>
            </a:br>
            <a:r>
              <a:rPr lang="en-US" altLang="ko-KR" sz="6000" dirty="0"/>
              <a:t>T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2EA9A08-8FAE-713E-E2C3-9DC6FFD4E0A7}"/>
              </a:ext>
            </a:extLst>
          </p:cNvPr>
          <p:cNvSpPr/>
          <p:nvPr/>
        </p:nvSpPr>
        <p:spPr>
          <a:xfrm>
            <a:off x="6296297" y="1313121"/>
            <a:ext cx="45719" cy="36314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D40DD2AA-2DF2-E924-8D41-57C032A78F8C}"/>
              </a:ext>
            </a:extLst>
          </p:cNvPr>
          <p:cNvSpPr txBox="1"/>
          <p:nvPr/>
        </p:nvSpPr>
        <p:spPr>
          <a:xfrm>
            <a:off x="7165700" y="1219483"/>
            <a:ext cx="26836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Java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Users’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Study</a:t>
            </a:r>
          </a:p>
          <a:p>
            <a:r>
              <a:rPr lang="en-US" altLang="ko-KR" sz="6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Team</a:t>
            </a:r>
            <a:endParaRPr lang="ko-KR" altLang="en-US" sz="6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56071" y="5453310"/>
            <a:ext cx="3646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ko-KR" altLang="en-US" sz="2400" dirty="0" smtClean="0">
                <a:solidFill>
                  <a:schemeClr val="bg2">
                    <a:lumMod val="50000"/>
                  </a:schemeClr>
                </a:solidFill>
              </a:rPr>
              <a:t>자바 유저들의 </a:t>
            </a:r>
            <a:r>
              <a:rPr lang="ko-KR" altLang="en-US" sz="2400" dirty="0" err="1" smtClean="0">
                <a:solidFill>
                  <a:schemeClr val="bg2">
                    <a:lumMod val="50000"/>
                  </a:schemeClr>
                </a:solidFill>
              </a:rPr>
              <a:t>스터디팀</a:t>
            </a:r>
            <a:r>
              <a:rPr lang="en-US" altLang="ko-KR" sz="2400" dirty="0" smtClean="0">
                <a:solidFill>
                  <a:schemeClr val="bg2">
                    <a:lumMod val="50000"/>
                  </a:schemeClr>
                </a:solidFill>
              </a:rPr>
              <a:t>”</a:t>
            </a:r>
            <a:endParaRPr lang="ko-KR" alt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-216534" y="1605782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3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4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35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6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37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38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5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" name="그림 2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70" y="6107654"/>
            <a:ext cx="423888" cy="423888"/>
          </a:xfrm>
          <a:prstGeom prst="rect">
            <a:avLst/>
          </a:prstGeom>
        </p:spPr>
      </p:pic>
      <p:sp>
        <p:nvSpPr>
          <p:cNvPr id="4" name="TextBox 3">
            <a:hlinkClick r:id="rId2"/>
          </p:cNvPr>
          <p:cNvSpPr txBox="1"/>
          <p:nvPr/>
        </p:nvSpPr>
        <p:spPr>
          <a:xfrm>
            <a:off x="6986868" y="6181099"/>
            <a:ext cx="1592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GitHub</a:t>
            </a:r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로 이동 </a:t>
            </a:r>
            <a:r>
              <a:rPr lang="en-US" altLang="ko-KR" sz="12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2"/>
              </a:rPr>
              <a:t>&gt;&gt;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그림 131">
            <a:extLst>
              <a:ext uri="{FF2B5EF4-FFF2-40B4-BE49-F238E27FC236}">
                <a16:creationId xmlns:a16="http://schemas.microsoft.com/office/drawing/2014/main" xmlns="" id="{01F5E8C4-DD03-4939-3DAC-9E8518E388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8555" y="2167995"/>
            <a:ext cx="1492754" cy="1596287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xmlns="" id="{EA5D8D31-4EC2-6C64-CAFE-5ABDC9C0E3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7762" y="2162174"/>
            <a:ext cx="1492754" cy="1596287"/>
          </a:xfrm>
          <a:prstGeom prst="rect">
            <a:avLst/>
          </a:prstGeom>
        </p:spPr>
      </p:pic>
      <p:pic>
        <p:nvPicPr>
          <p:cNvPr id="134" name="그림 133">
            <a:extLst>
              <a:ext uri="{FF2B5EF4-FFF2-40B4-BE49-F238E27FC236}">
                <a16:creationId xmlns:a16="http://schemas.microsoft.com/office/drawing/2014/main" xmlns="" id="{CA5666F3-05AB-6EE9-25F9-4CAEA622A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20514" y="2156353"/>
            <a:ext cx="1492754" cy="1596287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xmlns="" id="{08313A58-929E-4F04-1516-88C0DC7B7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15219" y="2150532"/>
            <a:ext cx="1492754" cy="1596287"/>
          </a:xfrm>
          <a:prstGeom prst="rect">
            <a:avLst/>
          </a:prstGeom>
        </p:spPr>
      </p:pic>
      <p:grpSp>
        <p:nvGrpSpPr>
          <p:cNvPr id="136" name="그룹 135">
            <a:extLst>
              <a:ext uri="{FF2B5EF4-FFF2-40B4-BE49-F238E27FC236}">
                <a16:creationId xmlns:a16="http://schemas.microsoft.com/office/drawing/2014/main" xmlns="" id="{B405E490-3172-CC01-BFB8-59ABEF43B65D}"/>
              </a:ext>
            </a:extLst>
          </p:cNvPr>
          <p:cNvGrpSpPr/>
          <p:nvPr/>
        </p:nvGrpSpPr>
        <p:grpSpPr>
          <a:xfrm>
            <a:off x="2864242" y="3898048"/>
            <a:ext cx="1325108" cy="499248"/>
            <a:chOff x="3843668" y="4844246"/>
            <a:chExt cx="1325108" cy="499248"/>
          </a:xfrm>
        </p:grpSpPr>
        <p:sp>
          <p:nvSpPr>
            <p:cNvPr id="137" name="사각형: 둥근 모서리 136">
              <a:extLst>
                <a:ext uri="{FF2B5EF4-FFF2-40B4-BE49-F238E27FC236}">
                  <a16:creationId xmlns:a16="http://schemas.microsoft.com/office/drawing/2014/main" xmlns="" id="{91AFC86F-3EC5-4C71-3A3B-AF1A093F6933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xmlns="" id="{11A52FAC-6291-F848-70BE-B56F795EEDFC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박지훈</a:t>
              </a:r>
            </a:p>
          </p:txBody>
        </p: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xmlns="" id="{507FF7F7-0362-D93B-4BF0-2E3543EB82B2}"/>
              </a:ext>
            </a:extLst>
          </p:cNvPr>
          <p:cNvSpPr txBox="1"/>
          <p:nvPr/>
        </p:nvSpPr>
        <p:spPr>
          <a:xfrm>
            <a:off x="2769325" y="309098"/>
            <a:ext cx="38056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1.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팀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소개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xmlns="" id="{B6175886-BAED-B428-9146-E78EAD6C0EAB}"/>
              </a:ext>
            </a:extLst>
          </p:cNvPr>
          <p:cNvGrpSpPr/>
          <p:nvPr/>
        </p:nvGrpSpPr>
        <p:grpSpPr>
          <a:xfrm>
            <a:off x="5261585" y="3898048"/>
            <a:ext cx="1325108" cy="499248"/>
            <a:chOff x="3843668" y="4844246"/>
            <a:chExt cx="1325108" cy="499248"/>
          </a:xfrm>
        </p:grpSpPr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xmlns="" id="{8682E9D7-B966-BF1E-6D03-02BA8620F6D4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xmlns="" id="{1865D984-4209-5D5A-4566-85B587B22F79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박미영</a:t>
              </a: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CFE41CFC-5C43-A5C8-BF9E-DE39D2D2E4F7}"/>
              </a:ext>
            </a:extLst>
          </p:cNvPr>
          <p:cNvGrpSpPr/>
          <p:nvPr/>
        </p:nvGrpSpPr>
        <p:grpSpPr>
          <a:xfrm>
            <a:off x="7702473" y="3898048"/>
            <a:ext cx="1325108" cy="499248"/>
            <a:chOff x="3843668" y="4844246"/>
            <a:chExt cx="1325108" cy="499248"/>
          </a:xfrm>
        </p:grpSpPr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xmlns="" id="{9AF8EE2D-BFAA-A903-2D3C-2E49D4E38B7A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t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xmlns="" id="{87FC0788-0027-37A2-7E58-7EBA1CBAA1E4}"/>
                </a:ext>
              </a:extLst>
            </p:cNvPr>
            <p:cNvSpPr txBox="1"/>
            <p:nvPr/>
          </p:nvSpPr>
          <p:spPr>
            <a:xfrm>
              <a:off x="3843668" y="4900334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이승환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xmlns="" id="{E5E92CA9-1104-F7AB-EF11-AEC3E311FBDE}"/>
              </a:ext>
            </a:extLst>
          </p:cNvPr>
          <p:cNvGrpSpPr/>
          <p:nvPr/>
        </p:nvGrpSpPr>
        <p:grpSpPr>
          <a:xfrm>
            <a:off x="9995314" y="3898048"/>
            <a:ext cx="1325108" cy="499248"/>
            <a:chOff x="3843668" y="4844246"/>
            <a:chExt cx="1325108" cy="499248"/>
          </a:xfrm>
        </p:grpSpPr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xmlns="" id="{97BCDABC-4F1D-6C81-91CC-843D9CC8BA0E}"/>
                </a:ext>
              </a:extLst>
            </p:cNvPr>
            <p:cNvSpPr/>
            <p:nvPr/>
          </p:nvSpPr>
          <p:spPr>
            <a:xfrm>
              <a:off x="3889258" y="4844246"/>
              <a:ext cx="1233928" cy="499248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xmlns="" id="{B45B22C1-5066-571A-8037-C3D45BCB1A82}"/>
                </a:ext>
              </a:extLst>
            </p:cNvPr>
            <p:cNvSpPr txBox="1"/>
            <p:nvPr/>
          </p:nvSpPr>
          <p:spPr>
            <a:xfrm>
              <a:off x="3843668" y="4917751"/>
              <a:ext cx="1325108" cy="369332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>
                <a:defRPr/>
              </a:pPr>
              <a:r>
                <a:rPr lang="ko-KR" altLang="en-US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임찬우</a:t>
              </a:r>
            </a:p>
          </p:txBody>
        </p:sp>
      </p:grp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xmlns="" id="{81706993-AA65-B3A0-38B7-1686B27A8280}"/>
              </a:ext>
            </a:extLst>
          </p:cNvPr>
          <p:cNvSpPr/>
          <p:nvPr/>
        </p:nvSpPr>
        <p:spPr>
          <a:xfrm>
            <a:off x="3159819" y="1777687"/>
            <a:ext cx="730226" cy="291252"/>
          </a:xfrm>
          <a:prstGeom prst="roundRect">
            <a:avLst>
              <a:gd name="adj" fmla="val 3301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 dirty="0">
                <a:latin typeface="함초롬돋움"/>
                <a:ea typeface="함초롬돋움"/>
                <a:cs typeface="함초롬돋움"/>
              </a:rPr>
              <a:t>팀장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xmlns="" id="{A9FCD6BC-964B-7531-FEB1-98C8C5490915}"/>
              </a:ext>
            </a:extLst>
          </p:cNvPr>
          <p:cNvSpPr txBox="1"/>
          <p:nvPr/>
        </p:nvSpPr>
        <p:spPr>
          <a:xfrm>
            <a:off x="11201400" y="64821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5 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xmlns="" id="{AC6EC018-B645-2023-DBE0-50D9BF4490CB}"/>
              </a:ext>
            </a:extLst>
          </p:cNvPr>
          <p:cNvSpPr txBox="1"/>
          <p:nvPr/>
        </p:nvSpPr>
        <p:spPr>
          <a:xfrm>
            <a:off x="2571020" y="4587348"/>
            <a:ext cx="19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xmlns="" id="{173D93A0-C40A-84AF-2965-378388D500A0}"/>
              </a:ext>
            </a:extLst>
          </p:cNvPr>
          <p:cNvSpPr txBox="1"/>
          <p:nvPr/>
        </p:nvSpPr>
        <p:spPr>
          <a:xfrm>
            <a:off x="4970227" y="4587348"/>
            <a:ext cx="19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백엔드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xmlns="" id="{E412A37E-F18A-08BB-9409-86CB6A1593A8}"/>
              </a:ext>
            </a:extLst>
          </p:cNvPr>
          <p:cNvSpPr txBox="1"/>
          <p:nvPr/>
        </p:nvSpPr>
        <p:spPr>
          <a:xfrm>
            <a:off x="7260094" y="4587348"/>
            <a:ext cx="2209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프론트엔드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관리자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xmlns="" id="{91AEE3AE-80EA-4171-3C02-E68E2F665116}"/>
              </a:ext>
            </a:extLst>
          </p:cNvPr>
          <p:cNvSpPr txBox="1"/>
          <p:nvPr/>
        </p:nvSpPr>
        <p:spPr>
          <a:xfrm>
            <a:off x="9716851" y="4587348"/>
            <a:ext cx="190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DB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xmlns="" id="{DEBF7E73-E019-91D5-87CC-E18A7CF74796}"/>
              </a:ext>
            </a:extLst>
          </p:cNvPr>
          <p:cNvSpPr txBox="1"/>
          <p:nvPr/>
        </p:nvSpPr>
        <p:spPr>
          <a:xfrm>
            <a:off x="7349200" y="4985319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로그아웃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마이페이지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xmlns="" id="{717B332E-4ABB-05C8-B82F-E1311C5919A2}"/>
              </a:ext>
            </a:extLst>
          </p:cNvPr>
          <p:cNvSpPr txBox="1"/>
          <p:nvPr/>
        </p:nvSpPr>
        <p:spPr>
          <a:xfrm>
            <a:off x="2659885" y="4980306"/>
            <a:ext cx="23441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리뷰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설계</a:t>
            </a:r>
            <a:endParaRPr lang="ko-KR" alt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xmlns="" id="{6FF0369A-6326-53E7-BBCF-F5BD7FC0CED1}"/>
              </a:ext>
            </a:extLst>
          </p:cNvPr>
          <p:cNvSpPr txBox="1"/>
          <p:nvPr/>
        </p:nvSpPr>
        <p:spPr>
          <a:xfrm>
            <a:off x="5139865" y="4994581"/>
            <a:ext cx="2133600" cy="42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게시판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xmlns="" id="{D915AED8-5C10-0D71-A291-5243ACDEA44A}"/>
              </a:ext>
            </a:extLst>
          </p:cNvPr>
          <p:cNvSpPr txBox="1"/>
          <p:nvPr/>
        </p:nvSpPr>
        <p:spPr>
          <a:xfrm>
            <a:off x="10025159" y="4985318"/>
            <a:ext cx="2133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회원가입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매칭률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-216534" y="1605782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1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52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3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4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1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2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D7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344545" y="2792095"/>
            <a:ext cx="5715635" cy="831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800" kern="0" dirty="0">
                <a:solidFill>
                  <a:srgbClr val="F2F2F2"/>
                </a:solidFill>
                <a:latin typeface="Consolas"/>
                <a:ea typeface="함초롬돋움"/>
              </a:rPr>
              <a:t>주제 소개</a:t>
            </a:r>
          </a:p>
        </p:txBody>
      </p:sp>
      <p:sp>
        <p:nvSpPr>
          <p:cNvPr id="81" name="자유형 80"/>
          <p:cNvSpPr/>
          <p:nvPr/>
        </p:nvSpPr>
        <p:spPr>
          <a:xfrm>
            <a:off x="8682355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82" name="자유형 81"/>
          <p:cNvSpPr/>
          <p:nvPr/>
        </p:nvSpPr>
        <p:spPr>
          <a:xfrm flipH="1">
            <a:off x="3449320" y="2409190"/>
            <a:ext cx="198755" cy="1620520"/>
          </a:xfrm>
          <a:custGeom>
            <a:avLst/>
            <a:gdLst>
              <a:gd name="connsiteX0" fmla="*/ 12140 w 198726"/>
              <a:gd name="connsiteY0" fmla="*/ 0 h 1620837"/>
              <a:gd name="connsiteX1" fmla="*/ 26609 w 198726"/>
              <a:gd name="connsiteY1" fmla="*/ 0 h 1620837"/>
              <a:gd name="connsiteX2" fmla="*/ 198726 w 198726"/>
              <a:gd name="connsiteY2" fmla="*/ 172117 h 1620837"/>
              <a:gd name="connsiteX3" fmla="*/ 198726 w 198726"/>
              <a:gd name="connsiteY3" fmla="*/ 1448720 h 1620837"/>
              <a:gd name="connsiteX4" fmla="*/ 26609 w 198726"/>
              <a:gd name="connsiteY4" fmla="*/ 1620837 h 1620837"/>
              <a:gd name="connsiteX5" fmla="*/ 0 w 198726"/>
              <a:gd name="connsiteY5" fmla="*/ 1620837 h 1620837"/>
              <a:gd name="connsiteX6" fmla="*/ 0 w 198726"/>
              <a:gd name="connsiteY6" fmla="*/ 1620836 h 1620837"/>
              <a:gd name="connsiteX7" fmla="*/ 12135 w 198726"/>
              <a:gd name="connsiteY7" fmla="*/ 1620836 h 1620837"/>
              <a:gd name="connsiteX8" fmla="*/ 184252 w 198726"/>
              <a:gd name="connsiteY8" fmla="*/ 1448719 h 1620837"/>
              <a:gd name="connsiteX9" fmla="*/ 184252 w 198726"/>
              <a:gd name="connsiteY9" fmla="*/ 172116 h 1620837"/>
              <a:gd name="connsiteX10" fmla="*/ 79131 w 198726"/>
              <a:gd name="connsiteY10" fmla="*/ 13525 h 162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8726" h="1620837">
                <a:moveTo>
                  <a:pt x="12140" y="0"/>
                </a:moveTo>
                <a:lnTo>
                  <a:pt x="26609" y="0"/>
                </a:lnTo>
                <a:cubicBezTo>
                  <a:pt x="121667" y="0"/>
                  <a:pt x="198726" y="77059"/>
                  <a:pt x="198726" y="172117"/>
                </a:cubicBezTo>
                <a:lnTo>
                  <a:pt x="198726" y="1448720"/>
                </a:lnTo>
                <a:cubicBezTo>
                  <a:pt x="198726" y="1543778"/>
                  <a:pt x="121667" y="1620837"/>
                  <a:pt x="26609" y="1620837"/>
                </a:cubicBezTo>
                <a:lnTo>
                  <a:pt x="0" y="1620837"/>
                </a:lnTo>
                <a:lnTo>
                  <a:pt x="0" y="1620836"/>
                </a:lnTo>
                <a:lnTo>
                  <a:pt x="12135" y="1620836"/>
                </a:lnTo>
                <a:cubicBezTo>
                  <a:pt x="107193" y="1620836"/>
                  <a:pt x="184252" y="1543777"/>
                  <a:pt x="184252" y="1448719"/>
                </a:cubicBezTo>
                <a:lnTo>
                  <a:pt x="184252" y="172116"/>
                </a:lnTo>
                <a:cubicBezTo>
                  <a:pt x="184252" y="100823"/>
                  <a:pt x="140906" y="39653"/>
                  <a:pt x="79131" y="13525"/>
                </a:cubicBezTo>
                <a:close/>
              </a:path>
            </a:pathLst>
          </a:custGeom>
          <a:solidFill>
            <a:srgbClr val="FF5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latinLnBrk="0">
              <a:defRPr/>
            </a:pPr>
            <a:endParaRPr lang="ko-KR" altLang="en-US" sz="2400">
              <a:solidFill>
                <a:srgbClr val="F2F2F2"/>
              </a:solidFill>
            </a:endParaRPr>
          </a:p>
        </p:txBody>
      </p:sp>
      <p:sp>
        <p:nvSpPr>
          <p:cNvPr id="2" name="사각형: 둥근 모서리 26"/>
          <p:cNvSpPr/>
          <p:nvPr/>
        </p:nvSpPr>
        <p:spPr>
          <a:xfrm>
            <a:off x="5724525" y="2417445"/>
            <a:ext cx="881380" cy="210185"/>
          </a:xfrm>
          <a:prstGeom prst="roundRect">
            <a:avLst>
              <a:gd name="adj" fmla="val 50000"/>
            </a:avLst>
          </a:prstGeom>
          <a:solidFill>
            <a:srgbClr val="FF5050"/>
          </a:solidFill>
          <a:ln>
            <a:noFill/>
          </a:ln>
          <a:effectLst>
            <a:outerShdw blurRad="635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1000" b="1">
                <a:solidFill>
                  <a:prstClr val="white"/>
                </a:solidFill>
              </a:rPr>
              <a:t>JUST</a:t>
            </a:r>
            <a:endParaRPr lang="ko-KR" altLang="en-US" sz="1000" b="1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366014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개인 관점</a:t>
            </a:r>
            <a:endParaRPr lang="ko-KR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graphicFrame>
        <p:nvGraphicFramePr>
          <p:cNvPr id="18" name="차트 17"/>
          <p:cNvGraphicFramePr/>
          <p:nvPr>
            <p:extLst>
              <p:ext uri="{D42A27DB-BD31-4B8C-83A1-F6EECF244321}">
                <p14:modId xmlns:p14="http://schemas.microsoft.com/office/powerpoint/2010/main" val="27692529"/>
              </p:ext>
            </p:extLst>
          </p:nvPr>
        </p:nvGraphicFramePr>
        <p:xfrm>
          <a:off x="4712790" y="2353423"/>
          <a:ext cx="4847770" cy="405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223385" y="1075251"/>
            <a:ext cx="5826125" cy="816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6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나와 맞는 직무나 회사를 찾을 때까지</a:t>
            </a:r>
          </a:p>
          <a:p>
            <a:pPr algn="ctr">
              <a:defRPr/>
            </a:pPr>
            <a:endParaRPr lang="en-US" altLang="ko-KR" sz="800" dirty="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취업 </a:t>
            </a:r>
            <a:r>
              <a:rPr lang="en-US" altLang="ko-KR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수생이 될 의향이 있는가</a:t>
            </a:r>
            <a:r>
              <a:rPr lang="en-US" altLang="ko-KR" sz="2400" dirty="0">
                <a:solidFill>
                  <a:srgbClr val="3259A0"/>
                </a:solidFill>
                <a:latin typeface="함초롬돋움"/>
                <a:ea typeface="함초롬돋움"/>
                <a:cs typeface="함초롬돋움"/>
              </a:rPr>
              <a:t>?</a:t>
            </a:r>
            <a:endParaRPr lang="ko-KR" altLang="en-US" sz="2400" dirty="0">
              <a:solidFill>
                <a:srgbClr val="3259A0"/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 flipV="1">
            <a:off x="8505825" y="3150516"/>
            <a:ext cx="740410" cy="7404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9246235" y="3150199"/>
            <a:ext cx="19754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378315" y="2671091"/>
            <a:ext cx="1715770" cy="446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N</a:t>
            </a:r>
            <a:r>
              <a:rPr lang="ko-KR" altLang="en-US" sz="24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수 한다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378315" y="3168931"/>
            <a:ext cx="1715770" cy="646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solidFill>
                  <a:schemeClr val="accent1">
                    <a:lumMod val="75000"/>
                  </a:schemeClr>
                </a:solidFill>
                <a:latin typeface="함초롬돋움"/>
                <a:ea typeface="함초롬돋움"/>
                <a:cs typeface="함초롬돋움"/>
              </a:rPr>
              <a:t>64.6%</a:t>
            </a:r>
            <a:endParaRPr lang="ko-KR" altLang="en-US" sz="3600" b="1">
              <a:solidFill>
                <a:schemeClr val="accent1">
                  <a:lumMod val="7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 flipV="1">
            <a:off x="4890135" y="4624351"/>
            <a:ext cx="862965" cy="112268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2997518" y="5750841"/>
            <a:ext cx="189420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085465" y="5325391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그냥 다닌다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085465" y="5823866"/>
            <a:ext cx="1715770" cy="38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32.8%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991225" y="2669821"/>
            <a:ext cx="970915" cy="41846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2947353" y="2674584"/>
            <a:ext cx="3051810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997200" y="2257071"/>
            <a:ext cx="1715770" cy="369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기타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97200" y="2754911"/>
            <a:ext cx="1715770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>
                <a:solidFill>
                  <a:schemeClr val="tx1">
                    <a:lumMod val="65000"/>
                    <a:lumOff val="35000"/>
                  </a:schemeClr>
                </a:solidFill>
                <a:latin typeface="함초롬돋움"/>
                <a:ea typeface="함초롬돋움"/>
                <a:cs typeface="함초롬돋움"/>
              </a:rPr>
              <a:t>4.9%</a:t>
            </a:r>
            <a:endParaRPr lang="ko-KR" altLang="en-US" sz="2000">
              <a:solidFill>
                <a:schemeClr val="tx1">
                  <a:lumMod val="65000"/>
                  <a:lumOff val="35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7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4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5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66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7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8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9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1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3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5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2997200" y="1138518"/>
            <a:ext cx="1671955" cy="499110"/>
            <a:chOff x="4445635" y="4107180"/>
            <a:chExt cx="1671955" cy="499110"/>
          </a:xfrm>
        </p:grpSpPr>
        <p:sp>
          <p:nvSpPr>
            <p:cNvPr id="38" name="사각형: 둥근 모서리 25"/>
            <p:cNvSpPr/>
            <p:nvPr/>
          </p:nvSpPr>
          <p:spPr>
            <a:xfrm>
              <a:off x="450278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45635" y="4137660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구직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510344" y="3790315"/>
            <a:ext cx="2502132" cy="1066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defRPr/>
            </a:pPr>
            <a:r>
              <a:rPr lang="ko-KR" altLang="en-US" sz="1050" b="1" dirty="0" smtClean="0">
                <a:latin typeface="함초롬돋움"/>
                <a:ea typeface="함초롬돋움"/>
                <a:cs typeface="함초롬돋움"/>
              </a:rPr>
              <a:t>나와 맞지</a:t>
            </a:r>
            <a:r>
              <a:rPr lang="en-US" altLang="ko-KR" sz="105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050" b="1" dirty="0">
                <a:latin typeface="함초롬돋움"/>
                <a:ea typeface="함초롬돋움"/>
                <a:cs typeface="함초롬돋움"/>
              </a:rPr>
              <a:t>않는 </a:t>
            </a:r>
            <a:r>
              <a:rPr lang="ko-KR" altLang="en-US" sz="1050" b="1" dirty="0" smtClean="0">
                <a:latin typeface="함초롬돋움"/>
                <a:ea typeface="함초롬돋움"/>
                <a:cs typeface="함초롬돋움"/>
              </a:rPr>
              <a:t>직무</a:t>
            </a:r>
            <a:r>
              <a:rPr lang="en-US" altLang="ko-KR" sz="1050" b="1" dirty="0" smtClean="0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050" b="1" dirty="0" smtClean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050" b="1" dirty="0" smtClean="0">
                <a:latin typeface="함초롬돋움"/>
                <a:ea typeface="함초롬돋움"/>
                <a:cs typeface="함초롬돋움"/>
              </a:rPr>
              <a:t>28.5%</a:t>
            </a:r>
          </a:p>
          <a:p>
            <a:pPr>
              <a:lnSpc>
                <a:spcPts val="1900"/>
              </a:lnSpc>
              <a:defRPr/>
            </a:pPr>
            <a:r>
              <a:rPr lang="ko-KR" altLang="en-US" sz="1050" b="1" dirty="0">
                <a:latin typeface="함초롬돋움"/>
                <a:ea typeface="함초롬돋움"/>
                <a:cs typeface="함초롬돋움"/>
              </a:rPr>
              <a:t>급여나 복지가 생각한 것과 다름</a:t>
            </a:r>
            <a:r>
              <a:rPr lang="en-US" altLang="ko-KR" sz="1050" b="1" dirty="0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05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050" b="1" dirty="0">
                <a:latin typeface="함초롬돋움"/>
                <a:ea typeface="함초롬돋움"/>
                <a:cs typeface="함초롬돋움"/>
              </a:rPr>
              <a:t>24.1</a:t>
            </a:r>
            <a:r>
              <a:rPr lang="en-US" altLang="ko-KR" sz="1050" b="1" dirty="0" smtClean="0">
                <a:latin typeface="함초롬돋움"/>
                <a:ea typeface="함초롬돋움"/>
                <a:cs typeface="함초롬돋움"/>
              </a:rPr>
              <a:t>%</a:t>
            </a:r>
            <a:endParaRPr lang="en-US" altLang="ko-KR" sz="105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ts val="1900"/>
              </a:lnSpc>
              <a:defRPr/>
            </a:pPr>
            <a:r>
              <a:rPr lang="ko-KR" altLang="en-US" sz="1050" b="1" dirty="0">
                <a:latin typeface="함초롬돋움"/>
                <a:ea typeface="함초롬돋움"/>
                <a:cs typeface="함초롬돋움"/>
              </a:rPr>
              <a:t>기타</a:t>
            </a:r>
            <a:r>
              <a:rPr lang="en-US" altLang="ko-KR" sz="1050" b="1" dirty="0">
                <a:latin typeface="함초롬돋움"/>
                <a:ea typeface="함초롬돋움"/>
                <a:cs typeface="함초롬돋움"/>
              </a:rPr>
              <a:t>:</a:t>
            </a:r>
            <a:r>
              <a:rPr lang="ko-KR" altLang="en-US" sz="1050" b="1" dirty="0">
                <a:latin typeface="함초롬돋움"/>
                <a:ea typeface="함초롬돋움"/>
                <a:cs typeface="함초롬돋움"/>
              </a:rPr>
              <a:t> </a:t>
            </a:r>
            <a:r>
              <a:rPr lang="en-US" altLang="ko-KR" sz="1050" b="1" dirty="0">
                <a:latin typeface="함초롬돋움"/>
                <a:ea typeface="함초롬돋움"/>
                <a:cs typeface="함초롬돋움"/>
              </a:rPr>
              <a:t>47.4%</a:t>
            </a:r>
            <a:endParaRPr lang="ko-KR" altLang="en-US" sz="1050" b="1" dirty="0">
              <a:latin typeface="함초롬돋움"/>
              <a:ea typeface="함초롬돋움"/>
              <a:cs typeface="함초롬돋움"/>
            </a:endParaRPr>
          </a:p>
          <a:p>
            <a:pPr>
              <a:lnSpc>
                <a:spcPts val="1900"/>
              </a:lnSpc>
              <a:defRPr/>
            </a:pPr>
            <a:endParaRPr lang="ko-KR" altLang="en-US" sz="1050" b="1" dirty="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646509" y="6536690"/>
            <a:ext cx="2414682" cy="23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*MZ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세대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취준생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275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명 대상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에듀윌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(2013)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2769235" y="309245"/>
            <a:ext cx="38055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ko-KR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기업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관점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11687" y="733217"/>
            <a:ext cx="5826125" cy="875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dirty="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 </a:t>
            </a:r>
          </a:p>
          <a:p>
            <a:pPr algn="ctr">
              <a:defRPr/>
            </a:pPr>
            <a:endParaRPr lang="en-US" altLang="ko-KR" sz="800" dirty="0">
              <a:solidFill>
                <a:srgbClr val="416773"/>
              </a:solidFill>
              <a:latin typeface="함초롬돋움"/>
              <a:ea typeface="함초롬돋움"/>
              <a:cs typeface="함초롬돋움"/>
            </a:endParaRPr>
          </a:p>
          <a:p>
            <a:pPr algn="ctr">
              <a:defRPr/>
            </a:pPr>
            <a:r>
              <a:rPr lang="ko-KR" altLang="en-US" sz="2800" dirty="0">
                <a:solidFill>
                  <a:srgbClr val="416773"/>
                </a:solidFill>
                <a:latin typeface="함초롬돋움"/>
                <a:ea typeface="함초롬돋움"/>
                <a:cs typeface="함초롬돋움"/>
              </a:rPr>
              <a:t>인재 채용에 어려움을 겪는 이유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05150" y="2254830"/>
            <a:ext cx="6714490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3279140" y="2337380"/>
            <a:ext cx="4284345" cy="39814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적합한 인재가 지원하지 않음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105150" y="3386400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3279140" y="3470855"/>
            <a:ext cx="4284345" cy="3962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묻지마 지원 등 허수 지원자가 많음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3105150" y="4514160"/>
            <a:ext cx="5042535" cy="619125"/>
          </a:xfrm>
          <a:prstGeom prst="rect">
            <a:avLst/>
          </a:prstGeom>
          <a:solidFill>
            <a:srgbClr val="5A8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3279140" y="4595440"/>
            <a:ext cx="4284345" cy="40005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채용 후 조기 퇴사자가 발생함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3059430" y="2131005"/>
            <a:ext cx="45720" cy="3161030"/>
          </a:xfrm>
          <a:prstGeom prst="rect">
            <a:avLst/>
          </a:prstGeom>
          <a:solidFill>
            <a:srgbClr val="A5B3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166225" y="2254830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68.4%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7350125" y="3382590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36.7%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154545" y="4512255"/>
            <a:ext cx="14890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400">
                <a:latin typeface="함초롬돋움"/>
                <a:ea typeface="함초롬돋움"/>
                <a:cs typeface="함초롬돋움"/>
              </a:rPr>
              <a:t>33.9%</a:t>
            </a:r>
            <a:endParaRPr lang="ko-KR" altLang="en-US" sz="2400"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839200" y="6544310"/>
            <a:ext cx="323977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채용 시 겪는 어려움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복수응답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247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개사 대상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사람인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(2018)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8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3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4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48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49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0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51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2996882" y="1139990"/>
            <a:ext cx="1671955" cy="499110"/>
            <a:chOff x="8878570" y="4107180"/>
            <a:chExt cx="1671955" cy="499110"/>
          </a:xfrm>
        </p:grpSpPr>
        <p:sp>
          <p:nvSpPr>
            <p:cNvPr id="60" name="사각형: 둥근 모서리 28"/>
            <p:cNvSpPr/>
            <p:nvPr/>
          </p:nvSpPr>
          <p:spPr>
            <a:xfrm>
              <a:off x="8936355" y="4107180"/>
              <a:ext cx="1557020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878570" y="4129422"/>
              <a:ext cx="1671955" cy="431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(</a:t>
              </a:r>
              <a:r>
                <a:rPr lang="ko-KR" altLang="en-US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구인</a:t>
              </a:r>
              <a:r>
                <a:rPr lang="en-US" altLang="ko-KR" sz="2200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)</a:t>
              </a:r>
              <a:endParaRPr lang="ko-KR" altLang="en-US" sz="2200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/>
          <p:cNvGrpSpPr/>
          <p:nvPr/>
        </p:nvGrpSpPr>
        <p:grpSpPr>
          <a:xfrm>
            <a:off x="3381349" y="1679713"/>
            <a:ext cx="1037624" cy="338892"/>
            <a:chOff x="3213100" y="4066540"/>
            <a:chExt cx="1602740" cy="499110"/>
          </a:xfrm>
        </p:grpSpPr>
        <p:sp>
          <p:nvSpPr>
            <p:cNvPr id="26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37DC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 b="1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213100" y="4085523"/>
              <a:ext cx="1602740" cy="45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개인 회원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437642" y="1344546"/>
            <a:ext cx="527494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나에게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꼭 맞는 기업 추천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7642" y="1977589"/>
            <a:ext cx="5274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리뷰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및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기업 평점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기능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53081" y="1511697"/>
            <a:ext cx="167005" cy="16700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1201400" y="64770"/>
            <a:ext cx="1003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9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of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altLang="ko-KR" sz="1200" dirty="0" smtClean="0">
                <a:solidFill>
                  <a:schemeClr val="bg1">
                    <a:lumMod val="65000"/>
                  </a:schemeClr>
                </a:solidFill>
                <a:latin typeface="Consolas"/>
              </a:rPr>
              <a:t>18</a:t>
            </a:r>
            <a:endParaRPr lang="en-US" altLang="ko-KR" sz="12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69235" y="309245"/>
            <a:ext cx="460311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2. 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주제 소개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: 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JobHub</a:t>
            </a:r>
            <a:r>
              <a:rPr lang="ko-KR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의 강점 및 기능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100329" y="-73660"/>
            <a:ext cx="2401570" cy="7028815"/>
          </a:xfrm>
          <a:prstGeom prst="rect">
            <a:avLst/>
          </a:prstGeom>
          <a:solidFill>
            <a:srgbClr val="7D7A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-216534" y="2339207"/>
            <a:ext cx="2517775" cy="6191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5" name="Freeform 6"/>
          <p:cNvSpPr/>
          <p:nvPr/>
        </p:nvSpPr>
        <p:spPr>
          <a:xfrm rot="10800000" flipH="1" flipV="1">
            <a:off x="132309" y="11039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44726" y="967421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Index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44725" y="1719897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Team JUST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8" name="TextBox 79"/>
          <p:cNvSpPr txBox="1"/>
          <p:nvPr/>
        </p:nvSpPr>
        <p:spPr>
          <a:xfrm>
            <a:off x="444724" y="2449829"/>
            <a:ext cx="1671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JobHub</a:t>
            </a:r>
            <a:endParaRPr lang="en-US" altLang="ko-KR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59" name="TextBox 81"/>
          <p:cNvSpPr txBox="1"/>
          <p:nvPr/>
        </p:nvSpPr>
        <p:spPr>
          <a:xfrm>
            <a:off x="441824" y="316626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Outline</a:t>
            </a:r>
          </a:p>
        </p:txBody>
      </p:sp>
      <p:sp>
        <p:nvSpPr>
          <p:cNvPr id="60" name="TextBox 83"/>
          <p:cNvSpPr txBox="1"/>
          <p:nvPr/>
        </p:nvSpPr>
        <p:spPr>
          <a:xfrm>
            <a:off x="441821" y="4639285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smtClean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To Improve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1" name="TextBox 83"/>
          <p:cNvSpPr txBox="1"/>
          <p:nvPr/>
        </p:nvSpPr>
        <p:spPr>
          <a:xfrm>
            <a:off x="441824" y="5385226"/>
            <a:ext cx="1910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Demonstration</a:t>
            </a:r>
            <a:endParaRPr lang="en-US" altLang="ko-KR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64" name="TextBox 81"/>
          <p:cNvSpPr txBox="1"/>
          <p:nvPr/>
        </p:nvSpPr>
        <p:spPr>
          <a:xfrm>
            <a:off x="444726" y="3901439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Functions</a:t>
            </a:r>
          </a:p>
        </p:txBody>
      </p:sp>
      <p:sp>
        <p:nvSpPr>
          <p:cNvPr id="66" name="Freeform 6"/>
          <p:cNvSpPr/>
          <p:nvPr/>
        </p:nvSpPr>
        <p:spPr>
          <a:xfrm rot="10800000" flipH="1" flipV="1">
            <a:off x="132309" y="18373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8" name="Freeform 6"/>
          <p:cNvSpPr/>
          <p:nvPr/>
        </p:nvSpPr>
        <p:spPr>
          <a:xfrm rot="10800000" flipH="1" flipV="1">
            <a:off x="132309" y="25707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0" name="Freeform 6"/>
          <p:cNvSpPr/>
          <p:nvPr/>
        </p:nvSpPr>
        <p:spPr>
          <a:xfrm rot="10800000" flipH="1" flipV="1">
            <a:off x="132309" y="330422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2" name="Freeform 6"/>
          <p:cNvSpPr/>
          <p:nvPr/>
        </p:nvSpPr>
        <p:spPr>
          <a:xfrm rot="10800000" flipH="1" flipV="1">
            <a:off x="132309" y="403764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4" name="Freeform 6"/>
          <p:cNvSpPr/>
          <p:nvPr/>
        </p:nvSpPr>
        <p:spPr>
          <a:xfrm rot="10800000" flipH="1" flipV="1">
            <a:off x="132309" y="4771073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6" name="Freeform 6"/>
          <p:cNvSpPr/>
          <p:nvPr/>
        </p:nvSpPr>
        <p:spPr>
          <a:xfrm rot="10800000" flipH="1" flipV="1">
            <a:off x="132309" y="55044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7" name="TextBox 83"/>
          <p:cNvSpPr txBox="1"/>
          <p:nvPr/>
        </p:nvSpPr>
        <p:spPr>
          <a:xfrm>
            <a:off x="441822" y="6095048"/>
            <a:ext cx="1671955" cy="400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>
                <a:solidFill>
                  <a:schemeClr val="bg1"/>
                </a:solidFill>
                <a:latin typeface="Consolas"/>
                <a:ea typeface="함초롬돋움"/>
                <a:cs typeface="함초롬돋움"/>
              </a:rPr>
              <a:t>Q &amp; A</a:t>
            </a:r>
            <a:endParaRPr lang="ko-KR" altLang="en-US" sz="2000" dirty="0">
              <a:solidFill>
                <a:schemeClr val="bg1"/>
              </a:solidFill>
              <a:latin typeface="Consolas"/>
              <a:ea typeface="함초롬돋움"/>
              <a:cs typeface="함초롬돋움"/>
            </a:endParaRPr>
          </a:p>
        </p:txBody>
      </p:sp>
      <p:sp>
        <p:nvSpPr>
          <p:cNvPr id="78" name="Freeform 6"/>
          <p:cNvSpPr/>
          <p:nvPr/>
        </p:nvSpPr>
        <p:spPr>
          <a:xfrm rot="10800000" flipH="1" flipV="1">
            <a:off x="132309" y="6233398"/>
            <a:ext cx="194672" cy="172402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70637" y="2149726"/>
            <a:ext cx="167005" cy="167005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55197" y="3532705"/>
            <a:ext cx="5274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인재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검색 기능</a:t>
            </a: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0637" y="3704748"/>
            <a:ext cx="167005" cy="167005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5477634" y="5085625"/>
            <a:ext cx="527494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회원에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대한 관리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488697" y="5721093"/>
            <a:ext cx="5274945" cy="41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매칭률</a:t>
            </a:r>
            <a:r>
              <a:rPr lang="ko-KR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함초롬돋움"/>
                <a:ea typeface="함초롬돋움"/>
                <a:cs typeface="함초롬돋움"/>
              </a:rPr>
              <a:t>관련 통계 제공</a:t>
            </a: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77D4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75517" y="5264229"/>
            <a:ext cx="167005" cy="167005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77D4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5271029" y="5879032"/>
            <a:ext cx="167005" cy="167005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392401" y="3615584"/>
            <a:ext cx="1037624" cy="338892"/>
            <a:chOff x="3213100" y="4066540"/>
            <a:chExt cx="1602740" cy="499110"/>
          </a:xfrm>
        </p:grpSpPr>
        <p:sp>
          <p:nvSpPr>
            <p:cNvPr id="63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5A8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 b="1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213100" y="4085523"/>
              <a:ext cx="1602740" cy="45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기업 </a:t>
              </a:r>
              <a:r>
                <a:rPr lang="ko-KR" altLang="en-US" sz="1400" b="1" dirty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회원</a:t>
              </a: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3419929" y="5487473"/>
            <a:ext cx="1037624" cy="338892"/>
            <a:chOff x="3213100" y="4066540"/>
            <a:chExt cx="1602740" cy="499110"/>
          </a:xfrm>
        </p:grpSpPr>
        <p:sp>
          <p:nvSpPr>
            <p:cNvPr id="69" name="사각형: 둥근 모서리 25"/>
            <p:cNvSpPr/>
            <p:nvPr/>
          </p:nvSpPr>
          <p:spPr>
            <a:xfrm>
              <a:off x="3268345" y="4066540"/>
              <a:ext cx="1492885" cy="499110"/>
            </a:xfrm>
            <a:prstGeom prst="roundRect">
              <a:avLst>
                <a:gd name="adj" fmla="val 32207"/>
              </a:avLst>
            </a:prstGeom>
            <a:solidFill>
              <a:srgbClr val="F77D4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 b="1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213100" y="4085523"/>
              <a:ext cx="1602740" cy="45328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400" b="1" dirty="0" smtClean="0">
                  <a:solidFill>
                    <a:schemeClr val="bg1">
                      <a:lumMod val="95000"/>
                    </a:schemeClr>
                  </a:solidFill>
                  <a:latin typeface="함초롬돋움"/>
                  <a:ea typeface="함초롬돋움"/>
                  <a:cs typeface="함초롬돋움"/>
                </a:rPr>
                <a:t>관리자</a:t>
              </a:r>
              <a:endParaRPr lang="ko-KR" altLang="en-US" sz="1400" b="1" dirty="0">
                <a:solidFill>
                  <a:schemeClr val="bg1">
                    <a:lumMod val="95000"/>
                  </a:schemeClr>
                </a:solidFill>
                <a:latin typeface="함초롬돋움"/>
                <a:ea typeface="함초롬돋움"/>
                <a:cs typeface="함초롬돋움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95725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Pages>36</Pages>
  <Words>697</Words>
  <Characters>0</Characters>
  <Application>Microsoft Office PowerPoint</Application>
  <DocSecurity>0</DocSecurity>
  <PresentationFormat>와이드스크린</PresentationFormat>
  <Lines>0</Lines>
  <Paragraphs>261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함초롬돋움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PARK</dc:creator>
  <cp:lastModifiedBy>ezen</cp:lastModifiedBy>
  <cp:revision>38</cp:revision>
  <dcterms:modified xsi:type="dcterms:W3CDTF">2023-10-12T05:30:31Z</dcterms:modified>
</cp:coreProperties>
</file>