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9" r:id="rId4"/>
    <p:sldId id="276" r:id="rId5"/>
    <p:sldId id="261" r:id="rId6"/>
    <p:sldId id="266" r:id="rId7"/>
    <p:sldId id="274" r:id="rId8"/>
    <p:sldId id="262" r:id="rId9"/>
    <p:sldId id="269" r:id="rId10"/>
    <p:sldId id="273" r:id="rId11"/>
    <p:sldId id="270" r:id="rId12"/>
    <p:sldId id="275" r:id="rId13"/>
  </p:sldIdLst>
  <p:sldSz cx="12192000" cy="6858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함초롬돋움" panose="020B0604000101010101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9A0"/>
    <a:srgbClr val="404040"/>
    <a:srgbClr val="5A8FA0"/>
    <a:srgbClr val="537DC9"/>
    <a:srgbClr val="416773"/>
    <a:srgbClr val="7F9ED7"/>
    <a:srgbClr val="2A4B86"/>
    <a:srgbClr val="7D7A96"/>
    <a:srgbClr val="89B1BD"/>
    <a:srgbClr val="A5B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45-46B3-B858-5E284750E64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745-46B3-B858-5E284750E64D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745-46B3-B858-5E284750E64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45-46B3-B858-5E284750E64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취업 </a:t>
            </a:r>
            <a:r>
              <a:rPr lang="en-US" altLang="ko-KR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 하는 이유</a:t>
            </a:r>
            <a:endParaRPr lang="en-US" altLang="ko-KR" sz="2400" dirty="0">
              <a:solidFill>
                <a:srgbClr val="3259A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E2-4ECA-81F3-F8122BF83A0E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D75-4CA5-92E1-619F4F1E11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E2-4ECA-81F3-F8122BF83A0E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75-4CA5-92E1-619F4F1E1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623" y="2713234"/>
            <a:ext cx="543128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182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623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:a16="http://schemas.microsoft.com/office/drawing/2014/main" xmlns="" id="{1C5603AC-0FB2-EEC2-5591-C20ABDA9C069}"/>
              </a:ext>
            </a:extLst>
          </p:cNvPr>
          <p:cNvSpPr/>
          <p:nvPr/>
        </p:nvSpPr>
        <p:spPr>
          <a:xfrm>
            <a:off x="5724576" y="2417561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Consolas" panose="020B0609020204030204" pitchFamily="49" charset="0"/>
              </a:rPr>
              <a:t>JUST</a:t>
            </a:r>
            <a:endParaRPr lang="ko-KR" altLang="en-US" sz="1000" b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3CD5E-D828-BC78-6C77-B18F96A2D75A}"/>
              </a:ext>
            </a:extLst>
          </p:cNvPr>
          <p:cNvSpPr txBox="1"/>
          <p:nvPr/>
        </p:nvSpPr>
        <p:spPr>
          <a:xfrm>
            <a:off x="7713074" y="5170442"/>
            <a:ext cx="40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46576E-4BC2-CCA4-56EF-FEFDF2BE0AAF}"/>
              </a:ext>
            </a:extLst>
          </p:cNvPr>
          <p:cNvSpPr txBox="1"/>
          <p:nvPr/>
        </p:nvSpPr>
        <p:spPr>
          <a:xfrm>
            <a:off x="7721783" y="5602026"/>
            <a:ext cx="40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168BB-0DE2-3A66-4AD6-CAEEC30B8858}"/>
              </a:ext>
            </a:extLst>
          </p:cNvPr>
          <p:cNvSpPr txBox="1"/>
          <p:nvPr/>
        </p:nvSpPr>
        <p:spPr>
          <a:xfrm>
            <a:off x="7713074" y="6103279"/>
            <a:ext cx="406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23.10.11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A978D61-EFDC-AC2B-E38F-E897D5B81664}"/>
              </a:ext>
            </a:extLst>
          </p:cNvPr>
          <p:cNvGrpSpPr/>
          <p:nvPr/>
        </p:nvGrpSpPr>
        <p:grpSpPr>
          <a:xfrm>
            <a:off x="3213235" y="4066843"/>
            <a:ext cx="1602997" cy="499248"/>
            <a:chOff x="3843668" y="4844246"/>
            <a:chExt cx="1325108" cy="49924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4222D0AC-E40B-9807-3BEC-716D2EA1F23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447E7CA-FC87-308D-A959-EEAC3831273B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기업 회원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2C0F3E-620E-B582-38FE-398F4CEEF240}"/>
              </a:ext>
            </a:extLst>
          </p:cNvPr>
          <p:cNvSpPr txBox="1"/>
          <p:nvPr/>
        </p:nvSpPr>
        <p:spPr>
          <a:xfrm>
            <a:off x="6418224" y="1451589"/>
            <a:ext cx="5274754" cy="8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우리 회사와 가치관을 공감하는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추천 받은 인재들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인재 추천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77CBB0-6481-5DC2-47FA-627837DF6692}"/>
              </a:ext>
            </a:extLst>
          </p:cNvPr>
          <p:cNvSpPr txBox="1"/>
          <p:nvPr/>
        </p:nvSpPr>
        <p:spPr>
          <a:xfrm>
            <a:off x="6418224" y="3209705"/>
            <a:ext cx="5274754" cy="8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필터를 통해 찾아보는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인재 검색 기능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83C9CE2-F766-B708-4603-1DF42AFAFC7E}"/>
              </a:ext>
            </a:extLst>
          </p:cNvPr>
          <p:cNvSpPr txBox="1"/>
          <p:nvPr/>
        </p:nvSpPr>
        <p:spPr>
          <a:xfrm>
            <a:off x="6418224" y="4969617"/>
            <a:ext cx="5274754" cy="8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우리 회사를 잘 표현한 리뷰는 상단에 고정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 리뷰 고정 기능</a:t>
            </a:r>
          </a:p>
        </p:txBody>
      </p:sp>
      <p:pic>
        <p:nvPicPr>
          <p:cNvPr id="29" name="그림 28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082E3901-10F6-E079-CCEF-0D5518C6D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28" y="1960720"/>
            <a:ext cx="338554" cy="338554"/>
          </a:xfrm>
          <a:prstGeom prst="rect">
            <a:avLst/>
          </a:prstGeom>
        </p:spPr>
      </p:pic>
      <p:pic>
        <p:nvPicPr>
          <p:cNvPr id="30" name="그림 29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96A1E9F6-23A1-6EA1-1055-E764B3036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7" y="3717705"/>
            <a:ext cx="338554" cy="338554"/>
          </a:xfrm>
          <a:prstGeom prst="rect">
            <a:avLst/>
          </a:prstGeom>
        </p:spPr>
      </p:pic>
      <p:pic>
        <p:nvPicPr>
          <p:cNvPr id="32" name="그림 31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AAE6F5CC-96D9-71B7-6F79-9C488CDDE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86" y="5474690"/>
            <a:ext cx="338554" cy="338554"/>
          </a:xfrm>
          <a:prstGeom prst="rect">
            <a:avLst/>
          </a:prstGeom>
        </p:spPr>
      </p:pic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92F34729-38D9-0F2D-51BD-B790168A77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70" y="2139015"/>
            <a:ext cx="1730926" cy="17309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7B43D34-A078-6490-2D60-DCD9CA0A0A31}"/>
              </a:ext>
            </a:extLst>
          </p:cNvPr>
          <p:cNvSpPr/>
          <p:nvPr/>
        </p:nvSpPr>
        <p:spPr>
          <a:xfrm>
            <a:off x="-196901" y="3520803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xmlns="" id="{A6E190C4-CBB2-3A43-7345-F3BC886FBBA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A68B976-F706-EE33-75A4-E9FA48CB98A6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xmlns="" id="{B76164CF-46D5-B58A-294C-50107E51906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F0809DE-D9C8-372E-65BC-A15A84F33F97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xmlns="" id="{CE671B4A-690B-978D-DFE4-A46D50C990E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CFC4117-FCD8-BFA9-4856-4B31BF73EA7E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xmlns="" id="{5C2F7E62-92F1-040A-FFCF-87C69D59B81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7303CD2-EBFF-BEB8-55DC-77E45830859A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418E3999-D2B3-13B4-9B60-18868AFFDD9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BCF32CE-66EB-BB32-8050-BCBAA3114741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137A2DC-DE90-EBB3-9655-02558E9D4E8C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63ED912-2484-28A7-3481-69DDBFD78EED}"/>
              </a:ext>
            </a:extLst>
          </p:cNvPr>
          <p:cNvSpPr txBox="1"/>
          <p:nvPr/>
        </p:nvSpPr>
        <p:spPr>
          <a:xfrm>
            <a:off x="2769324" y="309098"/>
            <a:ext cx="4603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3-2.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 회원</a:t>
            </a:r>
          </a:p>
        </p:txBody>
      </p:sp>
    </p:spTree>
    <p:extLst>
      <p:ext uri="{BB962C8B-B14F-4D97-AF65-F5344CB8AC3E}">
        <p14:creationId xmlns:p14="http://schemas.microsoft.com/office/powerpoint/2010/main" val="398095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623" y="2792088"/>
            <a:ext cx="5431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182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623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76" y="2417561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623" y="2775617"/>
            <a:ext cx="5431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182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623" y="2409475"/>
            <a:ext cx="198726" cy="1620837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76" y="2417561"/>
            <a:ext cx="881380" cy="210096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C8CDC58-9264-678A-C215-DFE0B5EFB9F3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F0F08C5-A4C7-CA4E-A98C-B7684AB1009A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CB0296-0F3A-B5A4-2F32-BBC490E3CE3F}"/>
              </a:ext>
            </a:extLst>
          </p:cNvPr>
          <p:cNvSpPr txBox="1"/>
          <p:nvPr/>
        </p:nvSpPr>
        <p:spPr>
          <a:xfrm>
            <a:off x="4377193" y="1848394"/>
            <a:ext cx="78148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JUST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팀원 소개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구인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구직 시장 현황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JobHub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강점 및 기능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Q&amp;A</a:t>
            </a: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8A5024-8D01-3AF0-EF8C-16D5ED14F3A8}"/>
              </a:ext>
            </a:extLst>
          </p:cNvPr>
          <p:cNvSpPr/>
          <p:nvPr/>
        </p:nvSpPr>
        <p:spPr>
          <a:xfrm>
            <a:off x="4012473" y="1848394"/>
            <a:ext cx="45719" cy="3161211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36DB318-26FA-84A0-639F-FFBDD819E26D}"/>
              </a:ext>
            </a:extLst>
          </p:cNvPr>
          <p:cNvSpPr/>
          <p:nvPr/>
        </p:nvSpPr>
        <p:spPr>
          <a:xfrm>
            <a:off x="-190501" y="1096260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F5A62BF3-1381-6B69-824F-9B0EF7EFD1A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1D5D40B-E599-FFA0-C081-C05089068E5F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7CC92B4F-820D-5CD4-B0BB-03DBF6A34DC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A60AC22-56A5-130B-12C1-7454633EDFE0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xmlns="" id="{66898008-A815-9597-3CB2-7B567A2CB47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E94808C-D01C-FDBB-0CD7-95A3D3D5B307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BE1C80C6-E4FE-D5C6-B4B4-3C290F508A4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6C7609A-B20F-7BDC-5E88-B0098216ECC2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xmlns="" id="{9A359195-A7A0-5E1A-3340-2B32BC8D299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CD2F607-BE15-C875-FC4E-B7B45BCFFFBB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70CF827-D998-D6EA-49D4-9ED7FE6D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DBF4B77-5452-D9F1-7BF1-F7E4034E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526AD46-9995-D3C7-92F1-55496472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632FAEA-6A55-8AE3-E2D0-C824BBE8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266" y="2150532"/>
            <a:ext cx="1492754" cy="159628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A8EA4A2-AD18-30F0-1A73-B88D2048B87E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xmlns="" id="{D753F9D0-5486-0C4D-B91D-B2F2E0DF19C1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5593948-07C6-0E9C-EE74-ADB46AA571A9}"/>
                </a:ext>
              </a:extLst>
            </p:cNvPr>
            <p:cNvSpPr txBox="1"/>
            <p:nvPr/>
          </p:nvSpPr>
          <p:spPr>
            <a:xfrm>
              <a:off x="3843668" y="4865498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박지훈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88DEBD-C80B-A3C5-E399-8FF6158A56AE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JUST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D6D3F22-CBD0-7F3D-54F3-E07E9F89BB7D}"/>
              </a:ext>
            </a:extLst>
          </p:cNvPr>
          <p:cNvSpPr txBox="1"/>
          <p:nvPr/>
        </p:nvSpPr>
        <p:spPr>
          <a:xfrm>
            <a:off x="2571020" y="4556220"/>
            <a:ext cx="190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E89EE52-4BD4-E5DF-2E38-F35C0FD800DF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xmlns="" id="{CB718D55-5AA8-AF1B-0E4F-AFD25BE77271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3E32F5F-13AD-3AF1-A466-899D3A74000C}"/>
                </a:ext>
              </a:extLst>
            </p:cNvPr>
            <p:cNvSpPr txBox="1"/>
            <p:nvPr/>
          </p:nvSpPr>
          <p:spPr>
            <a:xfrm>
              <a:off x="3843668" y="4865498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박미영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5F5ED9D-7BFA-E336-B85A-6B6493A19F0E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8C2D19CC-B473-8B79-E479-F9C3C6454CB7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F01847A-C4C8-1F72-C135-1CC8D719B172}"/>
                </a:ext>
              </a:extLst>
            </p:cNvPr>
            <p:cNvSpPr txBox="1"/>
            <p:nvPr/>
          </p:nvSpPr>
          <p:spPr>
            <a:xfrm>
              <a:off x="3843668" y="4865498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이승환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9DA613F-FDC7-4E2A-5419-1962326CCDBA}"/>
              </a:ext>
            </a:extLst>
          </p:cNvPr>
          <p:cNvGrpSpPr/>
          <p:nvPr/>
        </p:nvGrpSpPr>
        <p:grpSpPr>
          <a:xfrm>
            <a:off x="10143361" y="3898048"/>
            <a:ext cx="1325108" cy="499248"/>
            <a:chOff x="3843668" y="4844246"/>
            <a:chExt cx="1325108" cy="49924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xmlns="" id="{FD7BAE70-F3C5-3819-163D-4CB6D985DA9D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7B5ADFE-D73F-7973-A63B-CFB2BDAF231B}"/>
                </a:ext>
              </a:extLst>
            </p:cNvPr>
            <p:cNvSpPr txBox="1"/>
            <p:nvPr/>
          </p:nvSpPr>
          <p:spPr>
            <a:xfrm>
              <a:off x="3843668" y="4865498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임찬우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378D6D4-1F9B-8643-C221-6DA202406CAE}"/>
              </a:ext>
            </a:extLst>
          </p:cNvPr>
          <p:cNvSpPr txBox="1"/>
          <p:nvPr/>
        </p:nvSpPr>
        <p:spPr>
          <a:xfrm>
            <a:off x="4970227" y="4536882"/>
            <a:ext cx="190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백엔드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2F23007-4773-BBED-1DC4-57F162B9E5A5}"/>
              </a:ext>
            </a:extLst>
          </p:cNvPr>
          <p:cNvSpPr txBox="1"/>
          <p:nvPr/>
        </p:nvSpPr>
        <p:spPr>
          <a:xfrm>
            <a:off x="7158686" y="4516846"/>
            <a:ext cx="241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프론트엔드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9F5F92B-F567-5AC9-B162-550C26037C9E}"/>
              </a:ext>
            </a:extLst>
          </p:cNvPr>
          <p:cNvSpPr txBox="1"/>
          <p:nvPr/>
        </p:nvSpPr>
        <p:spPr>
          <a:xfrm>
            <a:off x="9852003" y="4516846"/>
            <a:ext cx="190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DB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관리자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D0E1365F-6884-A47E-9B1A-DAFD70149B7E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팀장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FA41D9C-4F49-5E09-11F8-45B033AFDBDD}"/>
              </a:ext>
            </a:extLst>
          </p:cNvPr>
          <p:cNvSpPr/>
          <p:nvPr/>
        </p:nvSpPr>
        <p:spPr>
          <a:xfrm>
            <a:off x="-195902" y="1904441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xmlns="" id="{AD509032-3762-F9A9-1CD9-0439D19CE1C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0EAD839-769E-6EE9-BD09-24FC69991AEE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xmlns="" id="{BF2460EC-679D-3D55-48A4-4A4D7A3940A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C60240F-EFA4-E29F-D282-2E35BD03BA7A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xmlns="" id="{A19D0CA6-17BF-6959-D118-A258B41946B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0D46FA4-A4F8-2EF7-EDF2-31C1FCC1E9F6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xmlns="" id="{CB4CD18E-6349-7606-4593-892EF67AE14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8FF0287-0CBC-708C-84F6-37D96A4980F6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xmlns="" id="{5DB5AF4C-7B57-AACB-C1DF-2C56F92D61C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ED6D38C-599F-91E7-F96B-5E46CEC40A9F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C37D7AC-64E6-1820-C9E4-801E43DF92E9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7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3E4F03-036D-92F1-D96E-B703B2A51C69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구직 시장 현황</a:t>
            </a:r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CBB870E0-CD72-6E8C-2AE1-55A681833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62" y="2070497"/>
            <a:ext cx="2019661" cy="2019661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4AEA60BB-A88D-D4DD-515A-0376A52A6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77" y="2070497"/>
            <a:ext cx="1730926" cy="173092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A978D61-EFDC-AC2B-E38F-E897D5B81664}"/>
              </a:ext>
            </a:extLst>
          </p:cNvPr>
          <p:cNvGrpSpPr/>
          <p:nvPr/>
        </p:nvGrpSpPr>
        <p:grpSpPr>
          <a:xfrm>
            <a:off x="4445401" y="4106916"/>
            <a:ext cx="1671781" cy="499248"/>
            <a:chOff x="3843668" y="4844246"/>
            <a:chExt cx="1325108" cy="49924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4222D0AC-E40B-9807-3BEC-716D2EA1F23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447E7CA-FC87-308D-A959-EEAC3831273B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개인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29E8D44-5291-C046-A21E-2A01CB4EF4C0}"/>
              </a:ext>
            </a:extLst>
          </p:cNvPr>
          <p:cNvGrpSpPr/>
          <p:nvPr/>
        </p:nvGrpSpPr>
        <p:grpSpPr>
          <a:xfrm>
            <a:off x="8878549" y="4106916"/>
            <a:ext cx="1671781" cy="499248"/>
            <a:chOff x="3843668" y="4844246"/>
            <a:chExt cx="1325108" cy="49924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8CAC53EB-7075-6B68-7D21-2581210FBD22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BC9FD5E-C574-7009-F02D-652C7A3F88F2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기업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94E84C-8906-F322-5AE5-E198F3D0D387}"/>
              </a:ext>
            </a:extLst>
          </p:cNvPr>
          <p:cNvSpPr txBox="1"/>
          <p:nvPr/>
        </p:nvSpPr>
        <p:spPr>
          <a:xfrm>
            <a:off x="3525455" y="4871356"/>
            <a:ext cx="351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맞는 회사를 찾기 어려워요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”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8412FB-4E65-52AD-9482-F51DD58BF573}"/>
              </a:ext>
            </a:extLst>
          </p:cNvPr>
          <p:cNvSpPr txBox="1"/>
          <p:nvPr/>
        </p:nvSpPr>
        <p:spPr>
          <a:xfrm>
            <a:off x="7957072" y="4871356"/>
            <a:ext cx="351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1677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“</a:t>
            </a:r>
            <a:r>
              <a:rPr lang="ko-KR" altLang="en-US" sz="2000" dirty="0">
                <a:solidFill>
                  <a:srgbClr val="41677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맞는 인재를 찾기 어려워요</a:t>
            </a:r>
            <a:r>
              <a:rPr lang="en-US" altLang="ko-KR" sz="2000" dirty="0">
                <a:solidFill>
                  <a:srgbClr val="41677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”</a:t>
            </a:r>
            <a:endParaRPr lang="ko-KR" altLang="en-US" sz="2000" dirty="0">
              <a:solidFill>
                <a:srgbClr val="416773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8F9A68F-774B-44FA-FEB0-2712F982C4C7}"/>
              </a:ext>
            </a:extLst>
          </p:cNvPr>
          <p:cNvSpPr/>
          <p:nvPr/>
        </p:nvSpPr>
        <p:spPr>
          <a:xfrm>
            <a:off x="-190501" y="2712622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22C0BBF3-60FF-2C03-4DC1-FFB61B19D49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F185E0-0D91-B1F4-939F-878DE2778062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xmlns="" id="{B1579554-2BC9-E469-27B2-EC7EE1DE4A5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C9D5680-29C7-B98E-8B64-CAC0E18235B8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xmlns="" id="{688350FD-122C-0FF7-9ED4-705AB10D69C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E302500-9542-3DC0-A30F-FA28D1ACAC32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xmlns="" id="{CE572E9D-846D-BF50-152B-3C6BC614A87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407DB37-14F2-6DAB-EA08-CADD097B9B8C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xmlns="" id="{23EF4FE9-5A33-1E05-F611-FA1C1E87E36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35E3F29-70A5-0C78-F373-3B3455D8BB0C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FB9013F-B137-6C62-3663-FC0AC794489F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4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3E4F03-036D-92F1-D96E-B703B2A51C69}"/>
              </a:ext>
            </a:extLst>
          </p:cNvPr>
          <p:cNvSpPr txBox="1"/>
          <p:nvPr/>
        </p:nvSpPr>
        <p:spPr>
          <a:xfrm>
            <a:off x="2769325" y="309098"/>
            <a:ext cx="366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2-1.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구직 시장 현황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xmlns="" id="{75245153-A72C-7814-72F0-1CF630769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822395"/>
              </p:ext>
            </p:extLst>
          </p:nvPr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88250F-DA10-BAB2-5042-A0C93ECC4F0C}"/>
              </a:ext>
            </a:extLst>
          </p:cNvPr>
          <p:cNvSpPr txBox="1"/>
          <p:nvPr/>
        </p:nvSpPr>
        <p:spPr>
          <a:xfrm>
            <a:off x="4223658" y="876833"/>
            <a:ext cx="582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나와 맞는 직무나 회사를 찾을 때까지</a:t>
            </a:r>
            <a:endParaRPr lang="en-US" altLang="ko-KR" sz="1600" dirty="0">
              <a:solidFill>
                <a:srgbClr val="3259A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800" dirty="0">
              <a:solidFill>
                <a:srgbClr val="3259A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취업 </a:t>
            </a:r>
            <a:r>
              <a:rPr lang="en-US" altLang="ko-KR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수생이 될 의향이 있는가</a:t>
            </a:r>
            <a:r>
              <a:rPr lang="en-US" altLang="ko-KR" sz="2400" dirty="0">
                <a:solidFill>
                  <a:srgbClr val="3259A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2400" dirty="0">
              <a:solidFill>
                <a:srgbClr val="3259A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4B5E859B-5BB0-1EAC-A617-1266C48F1A3E}"/>
              </a:ext>
            </a:extLst>
          </p:cNvPr>
          <p:cNvCxnSpPr>
            <a:cxnSpLocks/>
          </p:cNvCxnSpPr>
          <p:nvPr/>
        </p:nvCxnSpPr>
        <p:spPr>
          <a:xfrm flipV="1">
            <a:off x="8505825" y="2993242"/>
            <a:ext cx="740410" cy="7405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0000469E-5A5C-23D5-D847-41250273075B}"/>
              </a:ext>
            </a:extLst>
          </p:cNvPr>
          <p:cNvCxnSpPr>
            <a:cxnSpLocks/>
          </p:cNvCxnSpPr>
          <p:nvPr/>
        </p:nvCxnSpPr>
        <p:spPr>
          <a:xfrm>
            <a:off x="9246235" y="2988002"/>
            <a:ext cx="197565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521B19-60BF-87F6-D982-5B17FC91DDED}"/>
              </a:ext>
            </a:extLst>
          </p:cNvPr>
          <p:cNvSpPr txBox="1"/>
          <p:nvPr/>
        </p:nvSpPr>
        <p:spPr>
          <a:xfrm>
            <a:off x="9378315" y="2513946"/>
            <a:ext cx="171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 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C5ECB40-1576-9EF6-A895-77E24A95788C}"/>
              </a:ext>
            </a:extLst>
          </p:cNvPr>
          <p:cNvSpPr txBox="1"/>
          <p:nvPr/>
        </p:nvSpPr>
        <p:spPr>
          <a:xfrm>
            <a:off x="9378315" y="3012043"/>
            <a:ext cx="171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64.6%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F5EC99F-87CE-D415-E5EE-121452794F5B}"/>
              </a:ext>
            </a:extLst>
          </p:cNvPr>
          <p:cNvCxnSpPr>
            <a:cxnSpLocks/>
          </p:cNvCxnSpPr>
          <p:nvPr/>
        </p:nvCxnSpPr>
        <p:spPr>
          <a:xfrm flipV="1">
            <a:off x="4889863" y="4466952"/>
            <a:ext cx="863237" cy="112271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36AB4D4-0A21-DB6C-1DDA-ACAF390F5344}"/>
              </a:ext>
            </a:extLst>
          </p:cNvPr>
          <p:cNvCxnSpPr>
            <a:cxnSpLocks/>
          </p:cNvCxnSpPr>
          <p:nvPr/>
        </p:nvCxnSpPr>
        <p:spPr>
          <a:xfrm>
            <a:off x="2995749" y="5590724"/>
            <a:ext cx="18941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AB24A71-BA38-BCAA-5390-26212D7C629A}"/>
              </a:ext>
            </a:extLst>
          </p:cNvPr>
          <p:cNvSpPr txBox="1"/>
          <p:nvPr/>
        </p:nvSpPr>
        <p:spPr>
          <a:xfrm>
            <a:off x="3085737" y="5168486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그냥 다닌다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A5A562F-F5B2-7600-1291-57F0879D6ABA}"/>
              </a:ext>
            </a:extLst>
          </p:cNvPr>
          <p:cNvSpPr txBox="1"/>
          <p:nvPr/>
        </p:nvSpPr>
        <p:spPr>
          <a:xfrm>
            <a:off x="3085737" y="5666583"/>
            <a:ext cx="171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32.8%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FD3AA759-6ED2-0150-C0A2-0232B74E78D5}"/>
              </a:ext>
            </a:extLst>
          </p:cNvPr>
          <p:cNvCxnSpPr>
            <a:cxnSpLocks/>
          </p:cNvCxnSpPr>
          <p:nvPr/>
        </p:nvCxnSpPr>
        <p:spPr>
          <a:xfrm>
            <a:off x="5991497" y="2512435"/>
            <a:ext cx="971007" cy="4184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CFDDAF15-4581-647E-DE9B-85F623E4BB26}"/>
              </a:ext>
            </a:extLst>
          </p:cNvPr>
          <p:cNvCxnSpPr>
            <a:cxnSpLocks/>
          </p:cNvCxnSpPr>
          <p:nvPr/>
        </p:nvCxnSpPr>
        <p:spPr>
          <a:xfrm>
            <a:off x="2939406" y="2509345"/>
            <a:ext cx="30520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24D2CD9-826C-7692-0F79-D2BDBB885599}"/>
              </a:ext>
            </a:extLst>
          </p:cNvPr>
          <p:cNvSpPr txBox="1"/>
          <p:nvPr/>
        </p:nvSpPr>
        <p:spPr>
          <a:xfrm>
            <a:off x="2997200" y="2099941"/>
            <a:ext cx="171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A4E3A6E-83F4-1047-AF71-53F74015B2DC}"/>
              </a:ext>
            </a:extLst>
          </p:cNvPr>
          <p:cNvSpPr txBox="1"/>
          <p:nvPr/>
        </p:nvSpPr>
        <p:spPr>
          <a:xfrm>
            <a:off x="2997200" y="2598038"/>
            <a:ext cx="171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4.9%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5EF93437-B535-7C36-22EA-7DE843EFF6D0}"/>
              </a:ext>
            </a:extLst>
          </p:cNvPr>
          <p:cNvSpPr/>
          <p:nvPr/>
        </p:nvSpPr>
        <p:spPr>
          <a:xfrm>
            <a:off x="-190501" y="2712622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xmlns="" id="{38892A64-CF33-C69C-9BE0-7EA3C4189FC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52B91B7-5B77-94AB-80A7-0F0800CE0686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xmlns="" id="{C25B77AC-5875-17B7-E26D-65F982FD37A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10F0F5F-A486-2F46-CA5B-8549955BFB6C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xmlns="" id="{9132FE69-EE11-7644-B4D8-EFD73D8B6E0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0A37C32-B06C-7930-9C28-9903F0653BD5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xmlns="" id="{77C6DF31-064F-639E-003E-CDD8C8F2822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5003463-3E4A-B6A9-933D-3ED5640053BD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xmlns="" id="{9B490000-488A-E9C4-F01D-96734EF2136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BABB92D-BEA9-FC7F-6120-6819108DB0F1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865DEA5-E0B6-38FA-46A6-9D8CCB2F9CB7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xmlns="" id="{CADEA938-04D4-A5A9-5077-3035D82B3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257818"/>
              </p:ext>
            </p:extLst>
          </p:nvPr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F7D3E60-9BA5-38CE-24E6-41B5D55C5BF5}"/>
              </a:ext>
            </a:extLst>
          </p:cNvPr>
          <p:cNvSpPr txBox="1"/>
          <p:nvPr/>
        </p:nvSpPr>
        <p:spPr>
          <a:xfrm>
            <a:off x="6926181" y="2241903"/>
            <a:ext cx="283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나와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맞지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않는 직무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28.5%</a:t>
            </a:r>
            <a:endParaRPr lang="ko-KR" altLang="en-US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C710BE-CE1D-54F0-5C77-ABB4626E41FA}"/>
              </a:ext>
            </a:extLst>
          </p:cNvPr>
          <p:cNvSpPr txBox="1"/>
          <p:nvPr/>
        </p:nvSpPr>
        <p:spPr>
          <a:xfrm>
            <a:off x="6748134" y="4832747"/>
            <a:ext cx="2834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급여나 복지가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생각한 것과 다름</a:t>
            </a:r>
            <a:endParaRPr lang="en-US" altLang="ko-KR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24.1%</a:t>
            </a:r>
            <a:endParaRPr lang="ko-KR" altLang="en-US" sz="20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63FE6D-938B-59F7-70ED-94654FE93CDD}"/>
              </a:ext>
            </a:extLst>
          </p:cNvPr>
          <p:cNvSpPr txBox="1"/>
          <p:nvPr/>
        </p:nvSpPr>
        <p:spPr>
          <a:xfrm>
            <a:off x="9727474" y="6536484"/>
            <a:ext cx="233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*MZ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세대 취준생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275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명 대상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에듀윌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(2013)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77A91A2-9763-EB29-5190-9500E0E6674B}"/>
              </a:ext>
            </a:extLst>
          </p:cNvPr>
          <p:cNvSpPr/>
          <p:nvPr/>
        </p:nvSpPr>
        <p:spPr>
          <a:xfrm>
            <a:off x="-190501" y="2712622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xmlns="" id="{71E814C7-E67D-A900-E3C6-EBF36AA627F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92492-5416-E6B3-53C9-85D2E2BAEAB4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xmlns="" id="{D1FC54E4-FE6F-7618-7844-09399850BC7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B580910-2E70-3269-8D2E-5D0D372DC40B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xmlns="" id="{91A65A36-DE6E-77C0-943F-A08C50A2085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0B11C1C-2CAB-345E-3CAA-C1CBD04B918B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xmlns="" id="{E4CB3B41-831E-7A1A-DD76-1E9AACFC35C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8838FB1-8FAE-67E7-7034-9948688C0631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xmlns="" id="{32FC6656-B7C0-DFC5-F333-9401075D27D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9C17230-1A1A-7A8B-3421-92139887CA87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41F5B7D-94B9-A3EE-350D-FEC3EB3E6FAC}"/>
              </a:ext>
            </a:extLst>
          </p:cNvPr>
          <p:cNvSpPr txBox="1"/>
          <p:nvPr/>
        </p:nvSpPr>
        <p:spPr>
          <a:xfrm>
            <a:off x="4292492" y="3164692"/>
            <a:ext cx="2834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기타</a:t>
            </a:r>
            <a:endParaRPr lang="en-US" altLang="ko-KR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47.4%</a:t>
            </a:r>
            <a:endParaRPr lang="ko-KR" altLang="en-US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3D72C28-1FD8-34A9-DA5F-7C7040253036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1A6C16B-B6AD-94ED-01AB-EEC547E0C6B7}"/>
              </a:ext>
            </a:extLst>
          </p:cNvPr>
          <p:cNvSpPr txBox="1"/>
          <p:nvPr/>
        </p:nvSpPr>
        <p:spPr>
          <a:xfrm>
            <a:off x="2769325" y="309098"/>
            <a:ext cx="364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2-1.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구직 시장 현황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</a:t>
            </a:r>
          </a:p>
        </p:txBody>
      </p:sp>
    </p:spTree>
    <p:extLst>
      <p:ext uri="{BB962C8B-B14F-4D97-AF65-F5344CB8AC3E}">
        <p14:creationId xmlns:p14="http://schemas.microsoft.com/office/powerpoint/2010/main" val="29770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3E4F03-036D-92F1-D96E-B703B2A51C69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2-2.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구직 시장 현황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88250F-DA10-BAB2-5042-A0C93ECC4F0C}"/>
              </a:ext>
            </a:extLst>
          </p:cNvPr>
          <p:cNvSpPr txBox="1"/>
          <p:nvPr/>
        </p:nvSpPr>
        <p:spPr>
          <a:xfrm>
            <a:off x="4437019" y="874910"/>
            <a:ext cx="5826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41677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 algn="ctr"/>
            <a:endParaRPr lang="en-US" altLang="ko-KR" sz="800" dirty="0">
              <a:solidFill>
                <a:srgbClr val="416773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416773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인재 채용에 어려움을 겪는 이유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A2CC74C-FCAC-8526-BAB5-CC43D5886525}"/>
              </a:ext>
            </a:extLst>
          </p:cNvPr>
          <p:cNvSpPr/>
          <p:nvPr/>
        </p:nvSpPr>
        <p:spPr>
          <a:xfrm>
            <a:off x="3300548" y="2433911"/>
            <a:ext cx="6714310" cy="618836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C25E94-93CD-87E2-7B6E-7D8C8B25709E}"/>
              </a:ext>
            </a:extLst>
          </p:cNvPr>
          <p:cNvSpPr txBox="1"/>
          <p:nvPr/>
        </p:nvSpPr>
        <p:spPr>
          <a:xfrm>
            <a:off x="3474721" y="2514794"/>
            <a:ext cx="428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적합한 인재가 지원하지 않음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7AE2E4-D842-280C-9FD0-855F8ECC7FF7}"/>
              </a:ext>
            </a:extLst>
          </p:cNvPr>
          <p:cNvSpPr/>
          <p:nvPr/>
        </p:nvSpPr>
        <p:spPr>
          <a:xfrm>
            <a:off x="3300548" y="3565384"/>
            <a:ext cx="5042264" cy="618836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B913C30-7826-2958-8324-73B7E61813E6}"/>
              </a:ext>
            </a:extLst>
          </p:cNvPr>
          <p:cNvSpPr txBox="1"/>
          <p:nvPr/>
        </p:nvSpPr>
        <p:spPr>
          <a:xfrm>
            <a:off x="3474721" y="3646267"/>
            <a:ext cx="428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묻지마 지원 등 허수 지원자가 많음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F30775C-48A8-1C8A-182A-A4A6DD574977}"/>
              </a:ext>
            </a:extLst>
          </p:cNvPr>
          <p:cNvSpPr/>
          <p:nvPr/>
        </p:nvSpPr>
        <p:spPr>
          <a:xfrm>
            <a:off x="3300548" y="4693451"/>
            <a:ext cx="5042264" cy="618836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2DD160A-584D-C332-4CA3-CB8CFE355C7E}"/>
              </a:ext>
            </a:extLst>
          </p:cNvPr>
          <p:cNvSpPr txBox="1"/>
          <p:nvPr/>
        </p:nvSpPr>
        <p:spPr>
          <a:xfrm>
            <a:off x="3474721" y="4774334"/>
            <a:ext cx="428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채용 후 조기 퇴사자가 발생함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586DB3BD-D461-D774-A563-0EE3EA794029}"/>
              </a:ext>
            </a:extLst>
          </p:cNvPr>
          <p:cNvSpPr/>
          <p:nvPr/>
        </p:nvSpPr>
        <p:spPr>
          <a:xfrm>
            <a:off x="3254830" y="2310254"/>
            <a:ext cx="45719" cy="3161211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F8BACBB-67CF-BC39-8B52-1E737AA677DA}"/>
              </a:ext>
            </a:extLst>
          </p:cNvPr>
          <p:cNvSpPr/>
          <p:nvPr/>
        </p:nvSpPr>
        <p:spPr>
          <a:xfrm>
            <a:off x="8665035" y="2433911"/>
            <a:ext cx="1489170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68.4%</a:t>
            </a:r>
            <a:endParaRPr lang="ko-KR" altLang="en-US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40740EB-311B-75AF-7CE2-E80FF2FBA045}"/>
              </a:ext>
            </a:extLst>
          </p:cNvPr>
          <p:cNvSpPr/>
          <p:nvPr/>
        </p:nvSpPr>
        <p:spPr>
          <a:xfrm>
            <a:off x="7545981" y="3561978"/>
            <a:ext cx="1489170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36.7%</a:t>
            </a:r>
            <a:endParaRPr lang="ko-KR" altLang="en-US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DE7604B-F9BB-9351-3AD0-2D86901ABD09}"/>
              </a:ext>
            </a:extLst>
          </p:cNvPr>
          <p:cNvSpPr/>
          <p:nvPr/>
        </p:nvSpPr>
        <p:spPr>
          <a:xfrm>
            <a:off x="7350036" y="4699807"/>
            <a:ext cx="1489170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33.9%</a:t>
            </a:r>
            <a:endParaRPr lang="ko-KR" altLang="en-US" sz="2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5AF584-05D8-F240-F934-D8D3DD0A62D8}"/>
              </a:ext>
            </a:extLst>
          </p:cNvPr>
          <p:cNvSpPr txBox="1"/>
          <p:nvPr/>
        </p:nvSpPr>
        <p:spPr>
          <a:xfrm>
            <a:off x="9353004" y="6544382"/>
            <a:ext cx="2725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6D1B1C4-AC4B-9ABA-086B-AAA978F713CC}"/>
              </a:ext>
            </a:extLst>
          </p:cNvPr>
          <p:cNvSpPr/>
          <p:nvPr/>
        </p:nvSpPr>
        <p:spPr>
          <a:xfrm>
            <a:off x="-190501" y="2712622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xmlns="" id="{7FB27C2E-6CA9-1BE8-0A2F-E642B0EF2AB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E6EDBAD-B378-D659-58AF-DB8B2521EEC4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xmlns="" id="{7A5BEC2E-AA6A-C9A4-AFB9-D0AD5263DAC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704AA08-0100-9D6D-74ED-7E46EF750FD5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xmlns="" id="{1B5B2DDD-89BD-E16E-4885-57CDBD45A58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91EADCA-40CE-28EA-B485-2110E0D35DBD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xmlns="" id="{308F6862-21A3-7041-DE76-9C7ED1BEB56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87A4D7E-C91C-B6F1-1F9F-78E231CBBE31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xmlns="" id="{22D78E07-4D7B-55A0-06E3-F46994A302C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87A21B2-ECAA-5C57-18C2-AA0CDA046FC6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367DF15-4758-DA80-02E4-4F4417F47038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F3E4F03-036D-92F1-D96E-B703B2A51C69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강점 및 기능</a:t>
            </a:r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CBB870E0-CD72-6E8C-2AE1-55A681833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62" y="2070497"/>
            <a:ext cx="2019661" cy="2019661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4AEA60BB-A88D-D4DD-515A-0376A52A6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77" y="2070497"/>
            <a:ext cx="1730926" cy="173092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A978D61-EFDC-AC2B-E38F-E897D5B81664}"/>
              </a:ext>
            </a:extLst>
          </p:cNvPr>
          <p:cNvGrpSpPr/>
          <p:nvPr/>
        </p:nvGrpSpPr>
        <p:grpSpPr>
          <a:xfrm>
            <a:off x="4445401" y="4106916"/>
            <a:ext cx="1671781" cy="800218"/>
            <a:chOff x="3843668" y="4844246"/>
            <a:chExt cx="1325108" cy="80021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4222D0AC-E40B-9807-3BEC-716D2EA1F23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447E7CA-FC87-308D-A959-EEAC3831273B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개인 회원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29E8D44-5291-C046-A21E-2A01CB4EF4C0}"/>
              </a:ext>
            </a:extLst>
          </p:cNvPr>
          <p:cNvGrpSpPr/>
          <p:nvPr/>
        </p:nvGrpSpPr>
        <p:grpSpPr>
          <a:xfrm>
            <a:off x="8878549" y="4106916"/>
            <a:ext cx="1671781" cy="800218"/>
            <a:chOff x="3843668" y="4844246"/>
            <a:chExt cx="1325108" cy="8002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8CAC53EB-7075-6B68-7D21-2581210FBD22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BC9FD5E-C574-7009-F02D-652C7A3F88F2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기업 회원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488F741-5F18-FD0B-2BD8-B48A32544E13}"/>
              </a:ext>
            </a:extLst>
          </p:cNvPr>
          <p:cNvSpPr/>
          <p:nvPr/>
        </p:nvSpPr>
        <p:spPr>
          <a:xfrm>
            <a:off x="-196901" y="3520803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xmlns="" id="{86CDE0C3-8FCF-3522-3DD2-972212DA6FA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AF2705D-90DE-B0A7-6BAB-5A00F11EF64B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xmlns="" id="{C8EFCBC1-68EB-C396-9D3B-25DDEEA6806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95626ED-F714-5454-7485-E23659D5D0A0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xmlns="" id="{C9B7AE43-1D2A-2906-0333-19A5E4CFAF4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F7D0D37-9B1B-6BE2-1A2E-1C5BDC0A6BB2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xmlns="" id="{EEE74C6E-5EC7-55BF-A4DE-2CDE13C1C03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E6645ED-2242-4F90-8154-60F44969737F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B2359449-6DB8-201B-9FFD-1A30D02C3FC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E5D6E6C-4CA2-6925-86E1-1132D4DAB55D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CCE7F05-BA97-5F3F-C39E-E46F57681760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F7FB3C8-83E4-781B-939B-3D89D10D6263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xmlns="" id="{CBB870E0-CD72-6E8C-2AE1-55A681833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04" y="1983411"/>
            <a:ext cx="2019661" cy="201966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A978D61-EFDC-AC2B-E38F-E897D5B81664}"/>
              </a:ext>
            </a:extLst>
          </p:cNvPr>
          <p:cNvGrpSpPr/>
          <p:nvPr/>
        </p:nvGrpSpPr>
        <p:grpSpPr>
          <a:xfrm>
            <a:off x="3213235" y="4066843"/>
            <a:ext cx="1602997" cy="800218"/>
            <a:chOff x="3843668" y="4844246"/>
            <a:chExt cx="1325108" cy="80021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4222D0AC-E40B-9807-3BEC-716D2EA1F23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447E7CA-FC87-308D-A959-EEAC3831273B}"/>
                </a:ext>
              </a:extLst>
            </p:cNvPr>
            <p:cNvSpPr txBox="1"/>
            <p:nvPr/>
          </p:nvSpPr>
          <p:spPr>
            <a:xfrm>
              <a:off x="3843668" y="4875023"/>
              <a:ext cx="13251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개인 회원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2C0F3E-620E-B582-38FE-398F4CEEF240}"/>
              </a:ext>
            </a:extLst>
          </p:cNvPr>
          <p:cNvSpPr txBox="1"/>
          <p:nvPr/>
        </p:nvSpPr>
        <p:spPr>
          <a:xfrm>
            <a:off x="6418224" y="1451589"/>
            <a:ext cx="5274754" cy="89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연봉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복지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중요한 가치관은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꼭 맞는 기업 추천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77CBB0-6481-5DC2-47FA-627837DF6692}"/>
              </a:ext>
            </a:extLst>
          </p:cNvPr>
          <p:cNvSpPr txBox="1"/>
          <p:nvPr/>
        </p:nvSpPr>
        <p:spPr>
          <a:xfrm>
            <a:off x="6418224" y="3209705"/>
            <a:ext cx="5274754" cy="89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현직자가 알려주는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리뷰 및 평점 기능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83C9CE2-F766-B708-4603-1DF42AFAFC7E}"/>
              </a:ext>
            </a:extLst>
          </p:cNvPr>
          <p:cNvSpPr txBox="1"/>
          <p:nvPr/>
        </p:nvSpPr>
        <p:spPr>
          <a:xfrm>
            <a:off x="6418224" y="4969617"/>
            <a:ext cx="527475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다양한 주제를 자유롭게 나누는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Blind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게시판 기능</a:t>
            </a:r>
          </a:p>
        </p:txBody>
      </p:sp>
      <p:pic>
        <p:nvPicPr>
          <p:cNvPr id="29" name="그림 28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082E3901-10F6-E079-CCEF-0D5518C6D7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28" y="1960720"/>
            <a:ext cx="338554" cy="338554"/>
          </a:xfrm>
          <a:prstGeom prst="rect">
            <a:avLst/>
          </a:prstGeom>
        </p:spPr>
      </p:pic>
      <p:pic>
        <p:nvPicPr>
          <p:cNvPr id="30" name="그림 29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96A1E9F6-23A1-6EA1-1055-E764B3036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57" y="3717705"/>
            <a:ext cx="338554" cy="338554"/>
          </a:xfrm>
          <a:prstGeom prst="rect">
            <a:avLst/>
          </a:prstGeom>
        </p:spPr>
      </p:pic>
      <p:pic>
        <p:nvPicPr>
          <p:cNvPr id="32" name="그림 31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xmlns="" id="{AAE6F5CC-96D9-71B7-6F79-9C488CDDE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86" y="5474690"/>
            <a:ext cx="338554" cy="33855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D95E047-9FB0-DF11-3A4A-87A9B074DC6F}"/>
              </a:ext>
            </a:extLst>
          </p:cNvPr>
          <p:cNvSpPr/>
          <p:nvPr/>
        </p:nvSpPr>
        <p:spPr>
          <a:xfrm>
            <a:off x="-196901" y="3520803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xmlns="" id="{74D77246-726D-3B9F-7B3C-66E694A0DB8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126302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3E58C30-4CF0-C3B2-FB98-19C7C2F58D3B}"/>
              </a:ext>
            </a:extLst>
          </p:cNvPr>
          <p:cNvSpPr txBox="1"/>
          <p:nvPr/>
        </p:nvSpPr>
        <p:spPr>
          <a:xfrm>
            <a:off x="655783" y="1221012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xmlns="" id="{A794B393-B9D7-7860-935C-F19E4188F4D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07120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DB98584-FB95-9EFF-1DF4-69034E5FE0BA}"/>
              </a:ext>
            </a:extLst>
          </p:cNvPr>
          <p:cNvSpPr txBox="1"/>
          <p:nvPr/>
        </p:nvSpPr>
        <p:spPr>
          <a:xfrm>
            <a:off x="655783" y="2029193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JUST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xmlns="" id="{5F78965A-8CDE-CAAF-057F-B746047BE97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287938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6A67405-2024-E802-80A6-752058695BAA}"/>
              </a:ext>
            </a:extLst>
          </p:cNvPr>
          <p:cNvSpPr txBox="1"/>
          <p:nvPr/>
        </p:nvSpPr>
        <p:spPr>
          <a:xfrm>
            <a:off x="655783" y="2837374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MARKET</a:t>
            </a:r>
            <a:endParaRPr lang="ko-KR" altLang="en-US" b="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xmlns="" id="{535A4922-B9CC-8F5C-F2E8-4D49E3F536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368756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0101018-2263-49EE-95CF-825806547F19}"/>
              </a:ext>
            </a:extLst>
          </p:cNvPr>
          <p:cNvSpPr txBox="1"/>
          <p:nvPr/>
        </p:nvSpPr>
        <p:spPr>
          <a:xfrm>
            <a:off x="655783" y="3645555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STRENGTH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xmlns="" id="{20ED131F-AE5B-E7C4-CFFF-86EB3652BF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32387" y="4495750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627655-28FE-29A8-F03E-9850FC87BC17}"/>
              </a:ext>
            </a:extLst>
          </p:cNvPr>
          <p:cNvSpPr txBox="1"/>
          <p:nvPr/>
        </p:nvSpPr>
        <p:spPr>
          <a:xfrm>
            <a:off x="655783" y="4453736"/>
            <a:ext cx="167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465DE03-6353-43C8-E867-C626B27E3F92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12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A680D5C-2C82-1B8B-9020-BD17B2979B19}"/>
              </a:ext>
            </a:extLst>
          </p:cNvPr>
          <p:cNvSpPr txBox="1"/>
          <p:nvPr/>
        </p:nvSpPr>
        <p:spPr>
          <a:xfrm>
            <a:off x="2769324" y="309098"/>
            <a:ext cx="4603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3-1.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 회원</a:t>
            </a:r>
          </a:p>
        </p:txBody>
      </p:sp>
    </p:spTree>
    <p:extLst>
      <p:ext uri="{BB962C8B-B14F-4D97-AF65-F5344CB8AC3E}">
        <p14:creationId xmlns:p14="http://schemas.microsoft.com/office/powerpoint/2010/main" val="10947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406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Consolas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ezen</cp:lastModifiedBy>
  <cp:revision>10</cp:revision>
  <dcterms:created xsi:type="dcterms:W3CDTF">2023-08-27T03:50:08Z</dcterms:created>
  <dcterms:modified xsi:type="dcterms:W3CDTF">2023-08-29T08:39:55Z</dcterms:modified>
</cp:coreProperties>
</file>