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4" r:id="rId1"/>
  </p:sld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7" r:id="rId15"/>
    <p:sldId id="268" r:id="rId16"/>
    <p:sldId id="269" r:id="rId17"/>
    <p:sldId id="290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94" r:id="rId31"/>
    <p:sldId id="295" r:id="rId32"/>
    <p:sldId id="282" r:id="rId33"/>
    <p:sldId id="283" r:id="rId34"/>
    <p:sldId id="284" r:id="rId35"/>
    <p:sldId id="285" r:id="rId36"/>
    <p:sldId id="287" r:id="rId37"/>
    <p:sldId id="288" r:id="rId38"/>
    <p:sldId id="289" r:id="rId39"/>
  </p:sldIdLst>
  <p:sldSz cx="12192000" cy="6858000"/>
  <p:notesSz cx="6858000" cy="9144000"/>
  <p:embeddedFontLst>
    <p:embeddedFont>
      <p:font typeface="맑은 고딕" panose="020B0503020000020004" pitchFamily="50" charset="-127"/>
      <p:regular r:id="rId40"/>
      <p:bold r:id="rId41"/>
    </p:embeddedFont>
    <p:embeddedFont>
      <p:font typeface="함초롬돋움" panose="020B0604000101010101" pitchFamily="50" charset="-127"/>
      <p:regular r:id="rId42"/>
      <p:bold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DC9"/>
    <a:srgbClr val="5A8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80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3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dPt>
            <c:idx val="0"/>
            <c:bubble3D val="0"/>
            <c:spPr>
              <a:solidFill>
                <a:srgbClr val="A5B3D9">
                  <a:alpha val="100000"/>
                </a:srgbClr>
              </a:solidFill>
              <a:ln>
                <a:noFill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44A-46D5-89BE-40946A0621ED}"/>
              </c:ext>
            </c:extLst>
          </c:dPt>
          <c:dPt>
            <c:idx val="1"/>
            <c:bubble3D val="0"/>
            <c:spPr>
              <a:solidFill>
                <a:srgbClr val="D0CECE">
                  <a:alpha val="100000"/>
                </a:srgbClr>
              </a:solidFill>
              <a:ln>
                <a:noFill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44A-46D5-89BE-40946A0621ED}"/>
              </c:ext>
            </c:extLst>
          </c:dPt>
          <c:dPt>
            <c:idx val="2"/>
            <c:bubble3D val="0"/>
            <c:spPr>
              <a:solidFill>
                <a:srgbClr val="E7E6E6">
                  <a:alpha val="100000"/>
                </a:srgbClr>
              </a:solidFill>
              <a:ln>
                <a:noFill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44A-46D5-89BE-40946A0621ED}"/>
              </c:ext>
            </c:extLst>
          </c:dPt>
          <c:cat>
            <c:strRef>
              <c:f>Sheet1!$A$2:$A$4</c:f>
              <c:strCache>
                <c:ptCount val="3"/>
                <c:pt idx="0">
                  <c:v>N수 한다</c:v>
                </c:pt>
                <c:pt idx="1">
                  <c:v>그냥 다닌다</c:v>
                </c:pt>
                <c:pt idx="2">
                  <c:v>기타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64.599999999999994</c:v>
                </c:pt>
                <c:pt idx="1">
                  <c:v>32.799999999999997</c:v>
                </c:pt>
                <c:pt idx="2">
                  <c:v>4.9000000000000004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44A-46D5-89BE-40946A062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"/>
          <a:ea typeface="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 vert="horz" anchor="ctr" anchorCtr="1"/>
          <a:lstStyle/>
          <a:p>
            <a:pPr algn="l">
              <a:defRPr sz="2400" b="0" i="0" u="none" baseline="0">
                <a:solidFill>
                  <a:srgbClr val="000000"/>
                </a:solidFill>
                <a:latin typeface="함초롬돋움"/>
                <a:ea typeface="함초롬돋움"/>
              </a:defRPr>
            </a:pPr>
            <a:r>
              <a:rPr lang="ko-KR" altLang="en-US" sz="2400" b="0" i="0" u="none" baseline="0">
                <a:solidFill>
                  <a:srgbClr val="3259A0"/>
                </a:solidFill>
                <a:latin typeface="함초롬돋움"/>
                <a:ea typeface="함초롬돋움"/>
              </a:rPr>
              <a:t>취업 N수 하는 이유</a:t>
            </a:r>
          </a:p>
        </c:rich>
      </c:tx>
      <c:layout/>
      <c:overlay val="0"/>
      <c:spPr>
        <a:noFill/>
        <a:ln>
          <a:noFill/>
          <a:round/>
        </a:ln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4472C4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33-4E41-B4D9-B8A10677C83D}"/>
              </c:ext>
            </c:extLst>
          </c:dPt>
          <c:dPt>
            <c:idx val="1"/>
            <c:bubble3D val="0"/>
            <c:spPr>
              <a:solidFill>
                <a:srgbClr val="8FABDB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33-4E41-B4D9-B8A10677C83D}"/>
              </c:ext>
            </c:extLst>
          </c:dPt>
          <c:dPt>
            <c:idx val="2"/>
            <c:bubble3D val="0"/>
            <c:spPr>
              <a:solidFill>
                <a:srgbClr val="A5A5A5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B33-4E41-B4D9-B8A10677C83D}"/>
              </c:ext>
            </c:extLst>
          </c:dPt>
          <c:cat>
            <c:strRef>
              <c:f>Sheet1!$A$2:$A$4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28.5</c:v>
                </c:pt>
                <c:pt idx="1">
                  <c:v>24.1</c:v>
                </c:pt>
                <c:pt idx="2">
                  <c:v>47.4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B33-4E41-B4D9-B8A10677C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"/>
          <a:ea typeface="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49C0EA-CD78-EB28-593E-F58FDBC7D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8D3B8A3-F6B6-8108-53B7-A9256BAC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B5CC4CE-429C-45F6-1ECF-7A3F77BB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95B60D-A443-A79B-5406-106633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B7A3FD-84BF-0F3E-40A1-306B85E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8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205DF8-538D-E6BC-386A-0CD5FDD4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BB419B-24ED-5F20-E710-24CBE21EF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52E0B2-1C47-91CD-8D3C-689122B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B1300C-2F1D-2928-5080-61B2BE4C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741163-0B55-AD46-23BB-43A12A75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A0BF5C7-75DE-7C37-48B6-4268A1E9A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2257EAC-0CA4-561B-0A60-6D8AD7F3D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72D025-5FF1-91FB-A558-BE14AB3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F55DD2-3650-BA5A-63EB-9E3368BF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1FEFCB-376E-F3B9-74C4-5B8BC2EF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3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A4111B-2838-554F-394A-D8B993E1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416468-8F46-426F-4ABC-3479CB3E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DF21C5-1CAF-7D6D-022D-B247A72E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BDFD54-CD98-941E-AD9F-B8659B3E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1B7B04-D5ED-A12D-7F4D-B8EA63F4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F52820-577E-57FF-D318-F931D648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5F085C-3616-F805-1256-F129F037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57C894-D60A-69F3-C2C9-957AC0A3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413E8C-8E4E-80B1-6ECA-FA8355A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B58254-0771-5793-504C-D840932C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5F06D-9531-5594-F330-458A1361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94ADB0-A001-EBBA-ADF9-B6E537960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F862FE8-446C-B3E6-0F3C-BCB1F0B47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7CBFB20-440A-66E0-C3BF-17695FAE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2023-10-10-Tue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66DDD0C-78ED-9480-D126-69236F80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F371ABA-6E83-1B2F-A8AA-4D2C5F4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1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713524-7EA4-F487-16E9-FFDA6A07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72D338C-3D0B-E3B8-E6B1-AECD09ED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F003626-0AEA-4B8D-E464-31C4ED31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04395D6-BC38-604A-E427-9E5E8238C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EF2997B-E84E-BC63-4CD8-036FB881E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8D598B2-D501-55EB-F95B-EA6AE781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2023-10-10-Tue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D19E705-82EE-EB84-7B8E-3BC4ACE0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40A49B7-EC49-4678-2DF8-302CEFD4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0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D7F750-97F3-D011-EDA3-C9E1DCB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A4DB071-7D8C-4A80-2710-C2A04593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2023-10-10-Tue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5C98DDE-1288-50C6-FCAB-879D5812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F3C580D-953E-633F-6FE6-594AE315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00DBD28-3811-E25D-A84E-0E3F9516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2023-10-10-Tue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094B4DB-7511-2C77-2FCE-6B6D0BA8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ED5099B-5EE9-2712-F3C2-55690FD1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306F4F-D33D-6520-AFD8-E1745343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6B1DB8-6063-226A-77A4-AF18EAA0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13C1A86-A730-1365-BEF3-6166CBBA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39E1775-EAF0-B3C5-0732-33EC295A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2023-10-10-Tue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963179C-857A-68F7-13D7-AB0A793D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4356BF4-687C-31D5-B54E-D5B75E4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212180-9380-B6DA-9A4A-0F66D568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A596496-7815-6BC4-D3BF-CD5F107D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6C0CC58-11BF-C260-0A3D-ADADE04E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614F95C-9B4B-EFCE-ECFA-8506BDAC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2023-10-10-Tue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DDAD861-0B44-AED4-A2E4-CD82A73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752F387-E29F-E657-1D2A-184737F2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5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7F15854-3E1D-0BE2-72BE-10E16E7F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F1E1E9E-8AB8-ADED-899F-E2A6CA0C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D87E3B-667F-F574-B092-89E3B77E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CC48-3FBC-4ABD-8486-4A580CB04069}" type="datetimeFigureOut">
              <a:rPr lang="ko-KR" altLang="en-US" smtClean="0"/>
              <a:t>2023-10-10-Tue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6D7B22-ABF1-4E9A-DF0A-4DC02DA20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9A71EC-DD77-19D8-D48F-27A4B114F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13355"/>
            <a:ext cx="5431155" cy="10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JobHub</a:t>
            </a:r>
            <a:endParaRPr lang="en-US" altLang="ko-KR" sz="3200" kern="0" dirty="0">
              <a:ln w="9525">
                <a:noFill/>
              </a:ln>
              <a:solidFill>
                <a:srgbClr val="F2F2F2"/>
              </a:solidFill>
              <a:latin typeface="Consolas" panose="020B0609020204030204" pitchFamily="49" charset="0"/>
              <a:ea typeface="함초롬돋움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F2F2F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나에게 딱 맞는 커리어 매칭 서비스</a:t>
            </a:r>
            <a:endParaRPr lang="ko-KR" altLang="en-US" sz="2400" dirty="0">
              <a:solidFill>
                <a:srgbClr val="F2F2F2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3" name="사각형: 둥근 모서리 26">
            <a:extLst>
              <a:ext uri="{FF2B5EF4-FFF2-40B4-BE49-F238E27FC236}">
                <a16:creationId xmlns:a16="http://schemas.microsoft.com/office/drawing/2014/main" xmlns="" id="{1C5603AC-0FB2-EEC2-5591-C20ABDA9C069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Consolas" panose="020B0609020204030204" pitchFamily="49" charset="0"/>
              </a:rPr>
              <a:t>JUST</a:t>
            </a:r>
            <a:endParaRPr lang="ko-KR" altLang="en-US" sz="1000" b="1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C3CD5E-D828-BC78-6C77-B18F96A2D75A}"/>
              </a:ext>
            </a:extLst>
          </p:cNvPr>
          <p:cNvSpPr txBox="1"/>
          <p:nvPr/>
        </p:nvSpPr>
        <p:spPr>
          <a:xfrm>
            <a:off x="7713345" y="5170170"/>
            <a:ext cx="4065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Java Users’ Study Team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C46576E-4BC2-CCA4-56EF-FEFDF2BE0AAF}"/>
              </a:ext>
            </a:extLst>
          </p:cNvPr>
          <p:cNvSpPr txBox="1"/>
          <p:nvPr/>
        </p:nvSpPr>
        <p:spPr>
          <a:xfrm>
            <a:off x="7721600" y="5601970"/>
            <a:ext cx="4065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박지훈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박미영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이승환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임찬우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3C168BB-0DE2-3A66-4AD6-CAEEC30B8858}"/>
              </a:ext>
            </a:extLst>
          </p:cNvPr>
          <p:cNvSpPr txBox="1"/>
          <p:nvPr/>
        </p:nvSpPr>
        <p:spPr>
          <a:xfrm>
            <a:off x="7713345" y="6102985"/>
            <a:ext cx="406527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기간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23.09.05 ~ 23.10.10</a:t>
            </a:r>
            <a:endParaRPr lang="ko-KR" altLang="en-US" sz="1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76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2-2.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구인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구직 시장 현황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6745" y="875030"/>
            <a:ext cx="5826125" cy="87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 algn="ctr">
              <a:defRPr/>
            </a:pPr>
            <a:endParaRPr lang="en-US" altLang="ko-KR" sz="800">
              <a:solidFill>
                <a:srgbClr val="416773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28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인재 채용에 어려움을 겪는 이유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00730" y="2433955"/>
            <a:ext cx="6714490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74720" y="2516505"/>
            <a:ext cx="4284345" cy="3981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적합한 인재가 지원하지 않음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300730" y="3565525"/>
            <a:ext cx="5042535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474720" y="3649980"/>
            <a:ext cx="4284345" cy="396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묻지마 지원 등 허수 지원자가 많음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300730" y="4693285"/>
            <a:ext cx="5042535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74720" y="4774565"/>
            <a:ext cx="4284345" cy="4000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채용 후 조기 퇴사자가 발생함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255010" y="2310130"/>
            <a:ext cx="45720" cy="3161030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361805" y="2433955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68.4%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545705" y="3561715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36.7%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350125" y="4691380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33.9%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39200" y="6544310"/>
            <a:ext cx="32397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채용 시 겪는 어려움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복수응답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247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개사 대상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사람인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(2018)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10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91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4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6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5B4712-ACB2-13AD-B64C-643DE1A1A8D6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725F77-A737-A755-99A4-74C4425B7460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7A1A1C2E-8CBC-FA30-0A07-35769DF80CB4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8CE2B133-EAD2-AD74-0B1E-E88E91F4F840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4EC56018-BADE-57FF-46F3-F9DFE0AF67D4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57758FB2-673D-2BBB-C7BF-DE3599990649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1D1CEA43-B818-635C-227C-8AF6C50C9167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1645" y="2070735"/>
            <a:ext cx="2019935" cy="20199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48725" y="2070735"/>
            <a:ext cx="1731010" cy="173101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445635" y="4107180"/>
            <a:ext cx="1671955" cy="800100"/>
            <a:chOff x="4445635" y="4107180"/>
            <a:chExt cx="1671955" cy="80010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450278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45635" y="4137660"/>
              <a:ext cx="1671955" cy="422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 회원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878570" y="4107180"/>
            <a:ext cx="1671955" cy="800100"/>
            <a:chOff x="8878570" y="4107180"/>
            <a:chExt cx="1671955" cy="800100"/>
          </a:xfrm>
        </p:grpSpPr>
        <p:sp>
          <p:nvSpPr>
            <p:cNvPr id="29" name="사각형: 둥근 모서리 28"/>
            <p:cNvSpPr/>
            <p:nvPr/>
          </p:nvSpPr>
          <p:spPr>
            <a:xfrm>
              <a:off x="893635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78570" y="4137660"/>
              <a:ext cx="1671955" cy="422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기업 회원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11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66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EC157D-F240-AF17-BCB4-B2DBA27EC588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035049-394B-DF3C-D687-5F6C00BDDA0B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3F43652C-3741-65DF-029E-07301A070879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CE40C7F3-D6B3-A512-F418-8568F4987545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584952D6-CEA8-22BA-9870-442E5638219C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27279187-5D26-A49A-0496-29A89BB8DE76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EAD93F93-D14C-895B-C139-3F30270DBD88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4820" y="1983105"/>
            <a:ext cx="2019935" cy="2019935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3213100" y="4066540"/>
            <a:ext cx="1602740" cy="800100"/>
            <a:chOff x="3213100" y="4066540"/>
            <a:chExt cx="1602740" cy="80010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152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 회원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17945" y="1451610"/>
            <a:ext cx="5274945" cy="956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연봉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복지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나에게 중요한 가치관은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나에게 꼭 맞는 기업 추천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7945" y="3209925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현직자가 알려주는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리뷰 및 평점 기능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7945" y="4969510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다양한 주제를 자유롭게 나누는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익명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게시판 기능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31230" y="1960880"/>
            <a:ext cx="338455" cy="33845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25515" y="3717925"/>
            <a:ext cx="338455" cy="3384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9800" y="5474970"/>
            <a:ext cx="338455" cy="33845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 회원</a:t>
            </a:r>
          </a:p>
        </p:txBody>
      </p:sp>
      <p:sp>
        <p:nvSpPr>
          <p:cNvPr id="62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807917E-7FA2-E49D-A62A-38F76F91D91A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20487DC-D996-0E5F-E22A-776CF7DC6686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79">
            <a:extLst>
              <a:ext uri="{FF2B5EF4-FFF2-40B4-BE49-F238E27FC236}">
                <a16:creationId xmlns:a16="http://schemas.microsoft.com/office/drawing/2014/main" xmlns="" id="{D3D483EA-38E8-0A97-6826-5B7422236796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xmlns="" id="{73D997E7-1370-64A6-2558-EC99C4989D80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xmlns="" id="{B46054B8-2396-0662-77B6-6B1BA56A4A66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xmlns="" id="{59650D56-53E9-12DC-E0E1-F13327AB968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1">
            <a:extLst>
              <a:ext uri="{FF2B5EF4-FFF2-40B4-BE49-F238E27FC236}">
                <a16:creationId xmlns:a16="http://schemas.microsoft.com/office/drawing/2014/main" xmlns="" id="{B6FACAF8-B80A-095A-7B57-AA6284A3A4DA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213100" y="4066540"/>
            <a:ext cx="1602740" cy="499110"/>
            <a:chOff x="3213100" y="4066540"/>
            <a:chExt cx="1602740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5A8FA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기업 회원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17945" y="1938474"/>
            <a:ext cx="5274945" cy="950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필터를 통해 찾아보는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인재 검색 기능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7945" y="3698059"/>
            <a:ext cx="52749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우리 회사를 잘 표현한 리뷰는 상단에 고정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!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기업 리뷰 고정 기능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5515" y="2446474"/>
            <a:ext cx="338455" cy="3384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9800" y="4203519"/>
            <a:ext cx="338455" cy="33845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48965" y="2139315"/>
            <a:ext cx="1731010" cy="173101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13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2-4.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회원</a:t>
            </a:r>
          </a:p>
        </p:txBody>
      </p:sp>
      <p:sp>
        <p:nvSpPr>
          <p:cNvPr id="69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F2CE78-B864-43BE-52A0-715053E2F1BE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8543A7-3BF0-2073-06C6-BC539350EB88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79">
            <a:extLst>
              <a:ext uri="{FF2B5EF4-FFF2-40B4-BE49-F238E27FC236}">
                <a16:creationId xmlns:a16="http://schemas.microsoft.com/office/drawing/2014/main" xmlns="" id="{8C190EFA-BD72-718A-5860-23743BBC8F6E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xmlns="" id="{FC32E228-C6DA-98F8-0333-674ECFC9CEE1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xmlns="" id="{FEE5219A-B09C-EE95-449D-4A2A4AC04003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xmlns="" id="{06C7760A-788A-90A3-4B5C-B3D002DBC4E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1">
            <a:extLst>
              <a:ext uri="{FF2B5EF4-FFF2-40B4-BE49-F238E27FC236}">
                <a16:creationId xmlns:a16="http://schemas.microsoft.com/office/drawing/2014/main" xmlns="" id="{AA48AB59-6966-F4CB-52F0-68B977E80090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213100" y="4066540"/>
            <a:ext cx="1602740" cy="499110"/>
            <a:chOff x="3213100" y="4066540"/>
            <a:chExt cx="1602740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5A8FA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관리자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17945" y="1938474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회원에 대한 관리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7945" y="3698059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매칭률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관련 통계 제공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5515" y="2446474"/>
            <a:ext cx="338455" cy="3384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9800" y="4203519"/>
            <a:ext cx="338455" cy="33845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2-4.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회원</a:t>
            </a:r>
          </a:p>
        </p:txBody>
      </p:sp>
      <p:sp>
        <p:nvSpPr>
          <p:cNvPr id="69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F2CE78-B864-43BE-52A0-715053E2F1BE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8543A7-3BF0-2073-06C6-BC539350EB88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79">
            <a:extLst>
              <a:ext uri="{FF2B5EF4-FFF2-40B4-BE49-F238E27FC236}">
                <a16:creationId xmlns:a16="http://schemas.microsoft.com/office/drawing/2014/main" xmlns="" id="{8C190EFA-BD72-718A-5860-23743BBC8F6E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xmlns="" id="{FC32E228-C6DA-98F8-0333-674ECFC9CEE1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xmlns="" id="{FEE5219A-B09C-EE95-449D-4A2A4AC04003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xmlns="" id="{06C7760A-788A-90A3-4B5C-B3D002DBC4E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1">
            <a:extLst>
              <a:ext uri="{FF2B5EF4-FFF2-40B4-BE49-F238E27FC236}">
                <a16:creationId xmlns:a16="http://schemas.microsoft.com/office/drawing/2014/main" xmlns="" id="{AA48AB59-6966-F4CB-52F0-68B977E80090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58B0837-25B6-491D-C5C5-1EF1A8C8A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856" y="2146934"/>
            <a:ext cx="1489075" cy="14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프로젝트 개요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16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1"/>
          <p:cNvSpPr txBox="1"/>
          <p:nvPr/>
        </p:nvSpPr>
        <p:spPr>
          <a:xfrm>
            <a:off x="2798445" y="847725"/>
            <a:ext cx="8862060" cy="368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프로젝트 이름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JobHub (</a:t>
            </a:r>
            <a:r>
              <a:rPr lang="ko-KR" altLang="en-US" sz="2000" b="1" dirty="0" err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잡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허브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050" b="1" dirty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프로젝트 내용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endParaRPr lang="en-US" altLang="ko-KR" sz="2000" b="1" dirty="0"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     취업시장의 주체인 개인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 간의 </a:t>
            </a:r>
            <a:r>
              <a:rPr lang="ko-KR" altLang="en-US" sz="2000" b="1" dirty="0" err="1">
                <a:latin typeface="함초롬돋움"/>
                <a:ea typeface="함초롬돋움"/>
                <a:cs typeface="함초롬돋움"/>
              </a:rPr>
              <a:t>미스매칭을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해소하기 위해</a:t>
            </a:r>
            <a:endParaRPr lang="en-US" altLang="ko-KR" sz="2000" b="1" dirty="0"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     </a:t>
            </a:r>
            <a:r>
              <a:rPr lang="ko-KR" altLang="en-US" sz="2000" b="1" dirty="0">
                <a:solidFill>
                  <a:srgbClr val="537DC9"/>
                </a:solidFill>
                <a:latin typeface="함초롬돋움"/>
                <a:ea typeface="함초롬돋움"/>
                <a:cs typeface="함초롬돋움"/>
              </a:rPr>
              <a:t>개인 회원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에게는 기업의 평점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리뷰와 더불어 본인과의 </a:t>
            </a:r>
            <a:r>
              <a:rPr lang="ko-KR" altLang="en-US" sz="2000" b="1" dirty="0" err="1">
                <a:latin typeface="함초롬돋움"/>
                <a:ea typeface="함초롬돋움"/>
                <a:cs typeface="함초롬돋움"/>
              </a:rPr>
              <a:t>매칭률을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제공하고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     </a:t>
            </a:r>
            <a:r>
              <a:rPr lang="ko-KR" altLang="en-US" sz="2000" b="1" dirty="0">
                <a:solidFill>
                  <a:srgbClr val="5A8FA0"/>
                </a:solidFill>
                <a:latin typeface="함초롬돋움"/>
                <a:ea typeface="함초롬돋움"/>
                <a:cs typeface="함초롬돋움"/>
              </a:rPr>
              <a:t>기업 회원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에게는 개인의 이력과 자기소개서와 더불어 당사와의 </a:t>
            </a:r>
            <a:r>
              <a:rPr lang="ko-KR" altLang="en-US" sz="2000" b="1" dirty="0" err="1">
                <a:latin typeface="함초롬돋움"/>
                <a:ea typeface="함초롬돋움"/>
                <a:cs typeface="함초롬돋움"/>
              </a:rPr>
              <a:t>매칭률을</a:t>
            </a:r>
            <a:endParaRPr lang="en-US" altLang="ko-KR" sz="2000" b="1" dirty="0"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    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제공하는 서비스 제작</a:t>
            </a:r>
            <a:endParaRPr lang="en-US" altLang="ko-KR" sz="2000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DBEDF9-90D5-6E7C-44A6-4D2C7DD80263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CF4B54-AA34-F715-17FB-7BD1489413BF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E9CA8A5D-E628-5F72-B94F-61437C25EFA6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8E3D2938-D72B-EFD7-9ED0-0038FD766D2B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690DB745-0B6E-CC27-52F8-A46BC752550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452B2038-BFBE-5C6A-BB20-546A79A1563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CEB9068B-08FA-59F1-446E-684211507F10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17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1"/>
          <p:cNvSpPr txBox="1"/>
          <p:nvPr/>
        </p:nvSpPr>
        <p:spPr>
          <a:xfrm>
            <a:off x="2772410" y="786765"/>
            <a:ext cx="8862060" cy="60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기간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2023.09.05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~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2023.10.10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DBEDF9-90D5-6E7C-44A6-4D2C7DD80263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CF4B54-AA34-F715-17FB-7BD1489413BF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E9CA8A5D-E628-5F72-B94F-61437C25EFA6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8E3D2938-D72B-EFD7-9ED0-0038FD766D2B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690DB745-0B6E-CC27-52F8-A46BC752550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452B2038-BFBE-5C6A-BB20-546A79A1563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CEB9068B-08FA-59F1-446E-684211507F10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474CDD1-D542-B5A0-D203-882DC68D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861820"/>
            <a:ext cx="9549765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40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18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5" name="TextBox 1"/>
          <p:cNvSpPr txBox="1"/>
          <p:nvPr/>
        </p:nvSpPr>
        <p:spPr>
          <a:xfrm>
            <a:off x="2798445" y="1535430"/>
            <a:ext cx="5703570" cy="316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OS 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Windows 10 64bit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JDK 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1.8.0_241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Tool : Eclipse IDE for Enterprise Java Developers (2023-03)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Test / Build : Junit 4.12 / Maven 3.8.1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형상관리도구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GitHub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DBMS : Oracle 11g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WAS : Tomcat 8.0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Framework : Spring Framework 4.3.9, MyBatis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사용언어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Java, JavaScript, html, CSS, SQL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0230" y="2752090"/>
            <a:ext cx="1713230" cy="93726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58375" y="2707640"/>
            <a:ext cx="1755140" cy="97599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26070" y="3755390"/>
            <a:ext cx="2218690" cy="106172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78695" y="930910"/>
            <a:ext cx="1605280" cy="109474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40420" y="2039620"/>
            <a:ext cx="1364615" cy="5588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756140" y="1807210"/>
            <a:ext cx="1875155" cy="102870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68205" y="3690620"/>
            <a:ext cx="2005965" cy="122491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004810" y="4766310"/>
            <a:ext cx="2046605" cy="954405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98710" y="4947920"/>
            <a:ext cx="1534795" cy="55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628F60-0DA4-12BF-854D-18AE8DAE96F7}"/>
              </a:ext>
            </a:extLst>
          </p:cNvPr>
          <p:cNvSpPr txBox="1"/>
          <p:nvPr/>
        </p:nvSpPr>
        <p:spPr>
          <a:xfrm>
            <a:off x="2769235" y="99187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개발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서버 환경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개발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95F875-5A2A-B4BA-B2FF-8FF237AF3C78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5A157A1-5264-689A-A37E-064F178F770D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82B3D6-D250-6667-B978-908C32FF3D4D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79">
            <a:extLst>
              <a:ext uri="{FF2B5EF4-FFF2-40B4-BE49-F238E27FC236}">
                <a16:creationId xmlns:a16="http://schemas.microsoft.com/office/drawing/2014/main" xmlns="" id="{2EA59851-7DE0-A43F-DFFC-8B92E3D648B3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50F54C15-8B07-E1D6-4E6B-53457B1086C5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xmlns="" id="{F30721BF-E57D-B30D-2D51-7EF22C08242B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3">
            <a:extLst>
              <a:ext uri="{FF2B5EF4-FFF2-40B4-BE49-F238E27FC236}">
                <a16:creationId xmlns:a16="http://schemas.microsoft.com/office/drawing/2014/main" xmlns="" id="{6C6CE2F6-F96D-379B-4F76-AC4E0C1EFFF1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2" name="TextBox 81">
            <a:extLst>
              <a:ext uri="{FF2B5EF4-FFF2-40B4-BE49-F238E27FC236}">
                <a16:creationId xmlns:a16="http://schemas.microsoft.com/office/drawing/2014/main" xmlns="" id="{C2130FD9-70BB-E3A0-53BF-1D0C4722B237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전체</a:t>
            </a:r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19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5480" y="1377950"/>
            <a:ext cx="8334375" cy="54413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312B56-14F1-80DA-14C0-80629223FEE7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F0F13A-443D-0A2B-FE03-1B406171FD76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B4FC8421-C5F1-790B-364E-680D365448EF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98A8FC2A-76AD-4637-9326-7B91FF55E2B8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6360CA8E-E4D2-2311-B091-0DD0ABB4E7B2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20B6D38F-B9DF-DFC5-E4A8-7BD251FE275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DBB039EC-4C90-A8B2-7D57-EC08182FC59D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E16720-47A5-E52E-7F6A-AA8B564B97F6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0.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목차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7055" y="1257935"/>
            <a:ext cx="7814945" cy="483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팀 소개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Team JUST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프로젝트 개요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5.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시연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Demonstration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6.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질의 응답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Q &amp; A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06215" y="1257935"/>
            <a:ext cx="52070" cy="4849495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190500" y="8864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5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79"/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47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TextBox 81"/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9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TextBox 83"/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TextBox 83"/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TextBox 81"/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20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78D34E-5780-C9F3-4A1B-AE954C32C40E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01E458-1B28-CA59-1CF7-C8DE235DE820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84D31857-AD4A-FEA6-F395-ABB4BC6A0F43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EB9D897B-D76F-E77F-CB8A-F603296B8C37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B7C29A9C-A22F-A0BC-81BE-54262338E28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24AB9F63-77FC-A9A5-E869-C0E3330CF67B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632A4E6B-2CA2-B39C-3762-40037E48715D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8622EE1-07FB-DEC4-B6FE-3D35C1AC35E1}"/>
              </a:ext>
            </a:extLst>
          </p:cNvPr>
          <p:cNvSpPr txBox="1"/>
          <p:nvPr/>
        </p:nvSpPr>
        <p:spPr>
          <a:xfrm>
            <a:off x="2769235" y="769620"/>
            <a:ext cx="4603750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latin typeface="함초롬돋움" charset="0"/>
                <a:ea typeface="함초롬돋움" charset="0"/>
              </a:rPr>
              <a:t>- DB / ERD: 개인회원 </a:t>
            </a:r>
            <a:endParaRPr lang="ko-KR" altLang="en-US" sz="2000" b="1">
              <a:latin typeface="함초롬돋움" charset="0"/>
              <a:ea typeface="함초롬돋움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latin typeface="함초롬돋움" charset="0"/>
                <a:ea typeface="함초롬돋움" charset="0"/>
              </a:rPr>
              <a:t>	- 이력서, 자기소개서</a:t>
            </a:r>
            <a:endParaRPr lang="ko-KR" altLang="en-US" sz="2000" b="1">
              <a:latin typeface="함초롬돋움" charset="0"/>
              <a:ea typeface="함초롬돋움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BB627A6-EE89-9C38-F894-62C6BE28398F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134540161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45" y="1481455"/>
            <a:ext cx="9288145" cy="52285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21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7045DE-E80E-E56E-7EA1-5F67C3F7E1D1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750233-66DD-7C88-C4F8-E8203574AD54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3EFE763A-4FD6-07B5-DEE4-ACC11C7D2297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3465CB66-63D0-70BE-EC93-09314902A9E8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2258F205-7EF7-9B56-6088-DFE556B37C65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10D5BE9F-F5BA-4B0A-19EF-4EBFDC8FCE1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B02BA0ED-9673-8FE1-4C09-15AED18D5A12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58707E1-2D30-57F4-C995-173B338A85B8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개인회원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기업회원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490DE5-7733-485B-E641-6EC5FA698196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92767161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5" y="1206500"/>
            <a:ext cx="9113520" cy="5556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299EC6-3D4A-9F03-3F0E-1C2BA5C6C98D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9BE8030-C72C-5E71-0985-4EC7208EAA78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6500D576-D369-7D73-0195-E4CE4C2AA303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F29BA0EF-1E85-1C32-5D98-CD5E176E2569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766871E2-BAD5-B4CC-B125-3ED2DAD213C4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553F26B6-DB88-7AC5-CED6-658BFC2F8F52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73807CFD-33CC-D369-D8F0-754910E11CD7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2170FA-5D5D-9EC6-EA06-82F36A529474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개인회원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7A8D46-81D5-7A9A-FA97-27BD8E54CDCC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717231615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90" y="1230630"/>
            <a:ext cx="8594090" cy="55886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23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8184F08-AC92-C4E6-A4E4-6DD7A71B3DE7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0082E7C-BC1B-8259-78C3-2B04E7510F88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FC16EF09-A45B-FDCE-ABEB-411064B5E1A1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B58964A8-4886-267F-B6AB-EB0E47ECCA19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9A6650A9-16B5-5B69-62EB-525E8D21EE69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B6206683-12AC-D62A-D650-34FC915F902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5961F11A-DB81-373B-CD9D-8897E95E1FA8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0061CC8-4FCB-EE31-45DF-0DDB0EA3DC84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–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 리뷰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6BE9C0-2436-FCCA-A96D-4A3BE07D36A8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44460161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195070"/>
            <a:ext cx="8868410" cy="50368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주요 기능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22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7515" y="1823085"/>
            <a:ext cx="1243965" cy="1243965"/>
          </a:xfrm>
          <a:prstGeom prst="rect">
            <a:avLst/>
          </a:prstGeom>
        </p:spPr>
      </p:pic>
      <p:sp>
        <p:nvSpPr>
          <p:cNvPr id="104" name="TextBox 42"/>
          <p:cNvSpPr txBox="1"/>
          <p:nvPr/>
        </p:nvSpPr>
        <p:spPr>
          <a:xfrm>
            <a:off x="2703195" y="4076065"/>
            <a:ext cx="1907540" cy="808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회원가입 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,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이메일 인증 기능</a:t>
            </a:r>
          </a:p>
        </p:txBody>
      </p:sp>
      <p:grpSp>
        <p:nvGrpSpPr>
          <p:cNvPr id="153" name="그룹 30"/>
          <p:cNvGrpSpPr/>
          <p:nvPr/>
        </p:nvGrpSpPr>
        <p:grpSpPr>
          <a:xfrm>
            <a:off x="2494915" y="3293745"/>
            <a:ext cx="2242185" cy="499110"/>
            <a:chOff x="2494915" y="3293745"/>
            <a:chExt cx="2242185" cy="499110"/>
          </a:xfrm>
        </p:grpSpPr>
        <p:sp>
          <p:nvSpPr>
            <p:cNvPr id="154" name="사각형: 둥근 모서리 29"/>
            <p:cNvSpPr/>
            <p:nvPr/>
          </p:nvSpPr>
          <p:spPr>
            <a:xfrm>
              <a:off x="2572385" y="3293745"/>
              <a:ext cx="2087880" cy="499110"/>
            </a:xfrm>
            <a:prstGeom prst="roundRect">
              <a:avLst>
                <a:gd name="adj" fmla="val 32207"/>
              </a:avLst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TextBox 22"/>
            <p:cNvSpPr txBox="1"/>
            <p:nvPr/>
          </p:nvSpPr>
          <p:spPr>
            <a:xfrm>
              <a:off x="2494915" y="3314700"/>
              <a:ext cx="224218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이메일 </a:t>
              </a:r>
              <a:r>
                <a:rPr lang="en-US" altLang="ko-KR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API</a:t>
              </a:r>
            </a:p>
          </p:txBody>
        </p:sp>
      </p:grpSp>
      <p:grpSp>
        <p:nvGrpSpPr>
          <p:cNvPr id="157" name="그룹 30"/>
          <p:cNvGrpSpPr/>
          <p:nvPr/>
        </p:nvGrpSpPr>
        <p:grpSpPr>
          <a:xfrm>
            <a:off x="4898390" y="3304540"/>
            <a:ext cx="2242185" cy="499110"/>
            <a:chOff x="4898390" y="3304540"/>
            <a:chExt cx="2242185" cy="499110"/>
          </a:xfrm>
        </p:grpSpPr>
        <p:sp>
          <p:nvSpPr>
            <p:cNvPr id="158" name="사각형: 둥근 모서리 29"/>
            <p:cNvSpPr/>
            <p:nvPr/>
          </p:nvSpPr>
          <p:spPr>
            <a:xfrm>
              <a:off x="4975225" y="3304540"/>
              <a:ext cx="2087880" cy="499110"/>
            </a:xfrm>
            <a:prstGeom prst="roundRect">
              <a:avLst>
                <a:gd name="adj" fmla="val 32207"/>
              </a:avLst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9" name="TextBox 22"/>
            <p:cNvSpPr txBox="1"/>
            <p:nvPr/>
          </p:nvSpPr>
          <p:spPr>
            <a:xfrm>
              <a:off x="4898390" y="3325495"/>
              <a:ext cx="224218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 err="1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매칭률</a:t>
              </a: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 조회</a:t>
              </a:r>
            </a:p>
          </p:txBody>
        </p:sp>
      </p:grpSp>
      <p:sp>
        <p:nvSpPr>
          <p:cNvPr id="160" name="TextBox 40"/>
          <p:cNvSpPr txBox="1"/>
          <p:nvPr/>
        </p:nvSpPr>
        <p:spPr>
          <a:xfrm>
            <a:off x="7233920" y="4079240"/>
            <a:ext cx="2440940" cy="119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기업 리뷰 작성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&amp;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조회를 통한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기업의 특징 파악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1" name="TextBox 40"/>
          <p:cNvSpPr txBox="1"/>
          <p:nvPr/>
        </p:nvSpPr>
        <p:spPr>
          <a:xfrm>
            <a:off x="4744085" y="4078605"/>
            <a:ext cx="2703195" cy="119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인재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기업 검색 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,</a:t>
            </a: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선호도를 반영하여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매칭률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 계산 및 조회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62" name="그룹 30"/>
          <p:cNvGrpSpPr/>
          <p:nvPr/>
        </p:nvGrpSpPr>
        <p:grpSpPr>
          <a:xfrm>
            <a:off x="7336790" y="3304540"/>
            <a:ext cx="2242185" cy="499110"/>
            <a:chOff x="7336790" y="3304540"/>
            <a:chExt cx="2242185" cy="499110"/>
          </a:xfrm>
        </p:grpSpPr>
        <p:sp>
          <p:nvSpPr>
            <p:cNvPr id="163" name="사각형: 둥근 모서리 29"/>
            <p:cNvSpPr/>
            <p:nvPr/>
          </p:nvSpPr>
          <p:spPr>
            <a:xfrm>
              <a:off x="7413625" y="3304540"/>
              <a:ext cx="2087880" cy="499110"/>
            </a:xfrm>
            <a:prstGeom prst="roundRect">
              <a:avLst>
                <a:gd name="adj" fmla="val 32207"/>
              </a:avLst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4" name="TextBox 22"/>
            <p:cNvSpPr txBox="1"/>
            <p:nvPr/>
          </p:nvSpPr>
          <p:spPr>
            <a:xfrm>
              <a:off x="7336790" y="3325495"/>
              <a:ext cx="224218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기업 리뷰</a:t>
              </a:r>
              <a:endParaRPr lang="en-US" altLang="ko-KR" sz="22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grpSp>
        <p:nvGrpSpPr>
          <p:cNvPr id="165" name="그룹 30"/>
          <p:cNvGrpSpPr/>
          <p:nvPr/>
        </p:nvGrpSpPr>
        <p:grpSpPr>
          <a:xfrm>
            <a:off x="9749790" y="3304540"/>
            <a:ext cx="2242185" cy="499110"/>
            <a:chOff x="9749790" y="3304540"/>
            <a:chExt cx="2242185" cy="499110"/>
          </a:xfrm>
        </p:grpSpPr>
        <p:sp>
          <p:nvSpPr>
            <p:cNvPr id="166" name="사각형: 둥근 모서리 29"/>
            <p:cNvSpPr/>
            <p:nvPr/>
          </p:nvSpPr>
          <p:spPr>
            <a:xfrm>
              <a:off x="9827260" y="3304540"/>
              <a:ext cx="2087880" cy="499110"/>
            </a:xfrm>
            <a:prstGeom prst="roundRect">
              <a:avLst>
                <a:gd name="adj" fmla="val 32207"/>
              </a:avLst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TextBox 22"/>
            <p:cNvSpPr txBox="1"/>
            <p:nvPr/>
          </p:nvSpPr>
          <p:spPr>
            <a:xfrm>
              <a:off x="9749790" y="3325495"/>
              <a:ext cx="224218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관리자</a:t>
              </a:r>
              <a:r>
                <a:rPr lang="en-US" altLang="ko-KR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 </a:t>
              </a: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페이지</a:t>
              </a:r>
              <a:endParaRPr lang="en-US" altLang="ko-KR" sz="22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168" name="TextBox 40"/>
          <p:cNvSpPr txBox="1"/>
          <p:nvPr/>
        </p:nvSpPr>
        <p:spPr>
          <a:xfrm>
            <a:off x="9723210" y="4079240"/>
            <a:ext cx="2207986" cy="1193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회원에 대한 관리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&amp;</a:t>
            </a: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매칭률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 관련 통계 제공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21935" y="1827530"/>
            <a:ext cx="1548130" cy="12915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6CF2ED-D732-39F8-2D7A-D6F6FCBE2B4C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58BFECB-0D6D-AE6D-4428-34D2022367C9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63F6C992-3043-605C-EC6D-63817589BA02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838BFEA9-8B62-FDC6-01A8-70FAADA469B9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4BA83F97-C3FD-FF77-A855-E8BBEF7BD246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284C8D56-1764-86D8-B8C8-77E62AECCE69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E8A2828F-966B-61B8-D6AF-0E9A995F9BC6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A4AD546-4717-E6A2-3449-2D7CE273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330" y="1485265"/>
            <a:ext cx="1976755" cy="19767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5E3842C-FBE7-F7C5-C21F-41E31F176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7531" y="1868351"/>
            <a:ext cx="1209947" cy="12099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25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0785" y="1115695"/>
            <a:ext cx="7066280" cy="5334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2441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개인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기업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회원 로그인 </a:t>
            </a:r>
            <a:endParaRPr lang="ko-KR" altLang="en-US" dirty="0"/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클릭 시 개인</a:t>
            </a:r>
            <a:r>
              <a:rPr lang="en-US" altLang="ko-KR" sz="1500" dirty="0"/>
              <a:t>(</a:t>
            </a:r>
            <a:r>
              <a:rPr lang="ko-KR" altLang="en-US" sz="1500" dirty="0"/>
              <a:t>기업</a:t>
            </a:r>
            <a:r>
              <a:rPr lang="en-US" altLang="ko-KR" sz="1500" dirty="0"/>
              <a:t>)</a:t>
            </a:r>
            <a:r>
              <a:rPr lang="ko-KR" altLang="en-US" sz="1500" dirty="0"/>
              <a:t> 회원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페이지로 이동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기본 메인 화면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JOBHUB</a:t>
            </a:r>
            <a:r>
              <a:rPr lang="ko-KR" altLang="en-US" sz="1500" b="0" dirty="0">
                <a:solidFill>
                  <a:schemeClr val="tx1"/>
                </a:solidFill>
              </a:rPr>
              <a:t> 서비스에 대한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CC02B1-14B8-C997-AD09-57B89DFED8F8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0FF4E97-BA55-48DF-CB55-4673D8F10AE5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E6C87E00-8571-F76C-33EE-9FBB43ABECB8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069EAC99-5AFF-55AF-BDF8-E83C44ECCA1E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ACBDDD35-FD03-FD0C-2AA2-0E89CBBC3914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C4A4FB0F-CD9D-A07F-AB81-977FD0D7DD0A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07DE16BD-955D-86E0-AAC0-880F374F80D2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2A878C-0B71-5D53-AAB8-D2E8BC90D35B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메인 페이지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26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870" y="934720"/>
            <a:ext cx="6499225" cy="545338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290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개인 회원 로그인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가입된 </a:t>
            </a:r>
            <a:r>
              <a:rPr lang="en-US" altLang="ko-KR" sz="1500" dirty="0"/>
              <a:t>ID</a:t>
            </a:r>
            <a:r>
              <a:rPr lang="ko-KR" altLang="en-US" sz="1500" dirty="0"/>
              <a:t> </a:t>
            </a:r>
            <a:r>
              <a:rPr lang="en-US" altLang="ko-KR" sz="1500" dirty="0"/>
              <a:t>/</a:t>
            </a:r>
            <a:r>
              <a:rPr lang="ko-KR" altLang="en-US" sz="1500" dirty="0"/>
              <a:t> 비밀번호 입력 후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버튼 클릭 시</a:t>
            </a:r>
            <a:r>
              <a:rPr lang="en-US" altLang="ko-KR" sz="1500" dirty="0"/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후 마이페이지로 이동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회원가입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회원가입 버튼 클릭 시</a:t>
            </a:r>
            <a:endParaRPr lang="en-US" altLang="ko-KR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회원가입 페이지로 이동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783D2B-4F7F-AEA0-C7A7-B156EFCDC210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5617A2-F654-1451-FAC4-5931A165D65C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DE1F7E1F-2665-262C-03EE-AD6C28F660ED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752FC055-C275-CF54-78B3-68768F81308A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E0953C7D-F62C-DD1B-B494-5A3B7524EB73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4B11A020-D6AA-E7C6-EF41-02C9880B46C3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1270A232-988F-5212-C5B2-FA06297EC50C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8612BF-107B-9CFE-07F4-3739CF3405BF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로그인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27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39250" y="1111885"/>
            <a:ext cx="2952750" cy="5386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회원가입 유효성검사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필수 정보 값을 형식에 맞게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입력 요청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en-US" b="1" dirty="0" err="1"/>
              <a:t>이메일인증</a:t>
            </a:r>
            <a:r>
              <a:rPr lang="en-US" altLang="ko-KR" b="1" dirty="0"/>
              <a:t>’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버튼 클릭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  <a:r>
              <a:rPr lang="ko-KR" altLang="en-US" sz="1500" b="0" dirty="0">
                <a:solidFill>
                  <a:schemeClr val="tx1"/>
                </a:solidFill>
              </a:rPr>
              <a:t> 입력한 이메일로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인증번호 발송 및 가입 대기</a:t>
            </a:r>
          </a:p>
          <a:p>
            <a:pPr>
              <a:lnSpc>
                <a:spcPts val="2500"/>
              </a:lnSpc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(</a:t>
            </a:r>
            <a:r>
              <a:rPr lang="ko-KR" altLang="en-US" sz="1500" b="0" dirty="0">
                <a:solidFill>
                  <a:schemeClr val="tx1"/>
                </a:solidFill>
              </a:rPr>
              <a:t>로그인 페이지로 이동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 </a:t>
            </a:r>
            <a:r>
              <a:rPr lang="ko-KR" altLang="en-US" sz="1500" dirty="0"/>
              <a:t>인증 전 로그인 불가</a:t>
            </a:r>
            <a:r>
              <a:rPr lang="en-US" altLang="ko-KR" sz="1500" b="0" dirty="0">
                <a:solidFill>
                  <a:schemeClr val="tx1"/>
                </a:solidFill>
              </a:rPr>
              <a:t>)</a:t>
            </a: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이메일 인증 확인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  <a:r>
              <a:rPr lang="ko-KR" altLang="en-US" sz="1500" b="0" dirty="0">
                <a:solidFill>
                  <a:schemeClr val="tx1"/>
                </a:solidFill>
              </a:rPr>
              <a:t> 이메일 인증 완료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권한 레벨이 변경 되어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로그인 가능 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550" y="845185"/>
            <a:ext cx="4365625" cy="565277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1995" y="3679190"/>
            <a:ext cx="3288030" cy="2194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2C6F56-C3FA-6BE8-103F-62AF565D0FED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FE3E06-D61F-C80F-6215-6EA4FC75C176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7F0F49BF-42B8-1161-BA2C-0840A08A1BD1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62965743-FF5C-52C3-5851-3BB3904CE439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894AC66C-1DE0-6A07-DFF7-A67B4A507225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52A9D130-5DA5-2012-08A3-BE32226725D0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15EB7543-9D29-119A-ED45-336DF05F61D6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7C32A35-9D81-D137-9484-E5738AB72A84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회원가입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28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6655" y="1070610"/>
            <a:ext cx="5614035" cy="521017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120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내 프로필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클릭 시</a:t>
            </a:r>
            <a:r>
              <a:rPr lang="en-US" altLang="ko-KR" sz="1500" dirty="0"/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해당 정보 수정 화면으로 이동</a:t>
            </a:r>
          </a:p>
        </p:txBody>
      </p:sp>
      <p:pic>
        <p:nvPicPr>
          <p:cNvPr id="88" name="그림 87" descr="C:/Users/cksdn/AppData/Roaming/PolarisOffice/ETemp/12660_14688376/image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2180" y="2944495"/>
            <a:ext cx="3997960" cy="63373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4F3595-C4A1-3A0A-1014-9D430F37FBC0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02F7FE1-6CD7-AD49-E123-D2FC0F4CE361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6EA266BE-8540-1858-826F-6277238AC32A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8250F66F-E93D-D79D-2BB2-200C6C2851D7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B206F657-7261-9967-4D63-84F69C38D76C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6B69EF37-ED52-87AE-64B6-A57589842D56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54C3D8FF-3047-C023-7C0C-C86414505FFD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DA4DAF-C1CF-D755-E2C6-85E22FBA62AF}"/>
              </a:ext>
            </a:extLst>
          </p:cNvPr>
          <p:cNvSpPr txBox="1"/>
          <p:nvPr/>
        </p:nvSpPr>
        <p:spPr>
          <a:xfrm>
            <a:off x="2769235" y="309245"/>
            <a:ext cx="460311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마이 페이지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07080" y="2835275"/>
            <a:ext cx="571563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srgbClr val="F2F2F2"/>
                </a:solidFill>
                <a:latin typeface="Consolas"/>
                <a:ea typeface="함초롬돋움"/>
              </a:rPr>
              <a:t>TEAM JUST</a:t>
            </a:r>
            <a:endParaRPr lang="ko-KR" altLang="en-US" sz="4400" kern="0" dirty="0">
              <a:solidFill>
                <a:srgbClr val="F2F2F2"/>
              </a:solidFill>
              <a:latin typeface="Consolas"/>
              <a:ea typeface="함초롬돋움"/>
            </a:endParaRP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73660" y="-73660"/>
            <a:ext cx="2402205" cy="7029450"/>
          </a:xfrm>
          <a:prstGeom prst="rect">
            <a:avLst/>
          </a:prstGeom>
          <a:solidFill>
            <a:srgbClr val="7D7A96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직사각형 68"/>
          <p:cNvSpPr>
            <a:spLocks/>
          </p:cNvSpPr>
          <p:nvPr/>
        </p:nvSpPr>
        <p:spPr>
          <a:xfrm>
            <a:off x="-190500" y="4124960"/>
            <a:ext cx="2518410" cy="619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>
          <a:xfrm rot="10800000" flipH="1" flipV="1">
            <a:off x="232410" y="105346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>
          <a:xfrm rot="10800000" flipH="1" flipV="1">
            <a:off x="232410" y="1861819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>
          <a:xfrm rot="10800000" flipH="1" flipV="1">
            <a:off x="232410" y="2669540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>
          <a:xfrm rot="10800000" flipH="1" flipV="1">
            <a:off x="232410" y="347789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>
          <a:xfrm rot="10800000" flipH="1" flipV="1">
            <a:off x="232410" y="591502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>
          <a:xfrm rot="10800000" flipH="1" flipV="1">
            <a:off x="232410" y="513397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Freeform 81"/>
          <p:cNvSpPr>
            <a:spLocks/>
          </p:cNvSpPr>
          <p:nvPr/>
        </p:nvSpPr>
        <p:spPr>
          <a:xfrm rot="10800000" flipH="1" flipV="1">
            <a:off x="232410" y="4287520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>
            <a:off x="11201400" y="64770"/>
            <a:ext cx="1003935" cy="27699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29 of 37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8694713" y="2491503"/>
            <a:ext cx="3467603" cy="15237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b="1" dirty="0">
                <a:latin typeface="맑은 고딕" charset="0"/>
                <a:ea typeface="맑은 고딕" charset="0"/>
              </a:rPr>
              <a:t>등록 여부에 따른 버튼 변화</a:t>
            </a:r>
            <a:endParaRPr lang="ko-KR" altLang="en-US" sz="1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err="1">
                <a:latin typeface="맑은 고딕" charset="0"/>
                <a:ea typeface="맑은 고딕" charset="0"/>
              </a:rPr>
              <a:t>해당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정보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DB저장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여부에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따라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버튼이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작성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”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 또는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수정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”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으로 변하며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,</a:t>
            </a: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>
                <a:latin typeface="맑은 고딕" charset="0"/>
                <a:ea typeface="맑은 고딕" charset="0"/>
              </a:rPr>
              <a:t>query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또한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insert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또는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update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로 작동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655955" y="1011555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Index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584835" y="1819910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Team JUST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84835" y="2627630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JobHub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593725" y="3435985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Outline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02615" y="5873115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Q &amp; A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75945" y="5092065"/>
            <a:ext cx="191071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Demonstration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584835" y="4245610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Functions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769235" y="309245"/>
            <a:ext cx="4603750" cy="6470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4. 주요 기능 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Functions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 :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마이 페이지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102" name="그림 101" descr="C:/Users/cksdn/AppData/Roaming/PolarisOffice/ETemp/12660_14688376/fImage67024160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19" y="2006238"/>
            <a:ext cx="2935035" cy="2494280"/>
          </a:xfrm>
          <a:prstGeom prst="rect">
            <a:avLst/>
          </a:prstGeom>
          <a:noFill/>
        </p:spPr>
      </p:pic>
      <p:pic>
        <p:nvPicPr>
          <p:cNvPr id="14" name="그림 13" descr="C:/Users/cksdn/AppData/Roaming/PolarisOffice/ETemp/12660_14688376/image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2371" y="1982743"/>
            <a:ext cx="3192145" cy="2397125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F12783-366E-CD54-93C7-4C617DAF5758}"/>
              </a:ext>
            </a:extLst>
          </p:cNvPr>
          <p:cNvSpPr/>
          <p:nvPr/>
        </p:nvSpPr>
        <p:spPr>
          <a:xfrm>
            <a:off x="5147316" y="2066108"/>
            <a:ext cx="461004" cy="259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C898D83-997A-D92D-F366-FFDABA54A219}"/>
              </a:ext>
            </a:extLst>
          </p:cNvPr>
          <p:cNvSpPr/>
          <p:nvPr/>
        </p:nvSpPr>
        <p:spPr>
          <a:xfrm>
            <a:off x="8199670" y="1983377"/>
            <a:ext cx="461004" cy="259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BF251C-0A9D-8423-9B77-1FB8B1F51D52}"/>
              </a:ext>
            </a:extLst>
          </p:cNvPr>
          <p:cNvSpPr txBox="1"/>
          <p:nvPr/>
        </p:nvSpPr>
        <p:spPr>
          <a:xfrm>
            <a:off x="2862139" y="1656778"/>
            <a:ext cx="289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이력서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자소서 최초 작성 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BAA88AB-D0EF-A177-CF4D-60F0B15BAFAF}"/>
              </a:ext>
            </a:extLst>
          </p:cNvPr>
          <p:cNvSpPr txBox="1"/>
          <p:nvPr/>
        </p:nvSpPr>
        <p:spPr>
          <a:xfrm>
            <a:off x="5806492" y="1664169"/>
            <a:ext cx="2738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이력서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자소서 수정 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73EC97A-9361-4360-994E-9A765A36A52A}"/>
              </a:ext>
            </a:extLst>
          </p:cNvPr>
          <p:cNvCxnSpPr>
            <a:cxnSpLocks/>
          </p:cNvCxnSpPr>
          <p:nvPr/>
        </p:nvCxnSpPr>
        <p:spPr>
          <a:xfrm flipV="1">
            <a:off x="5636441" y="2128282"/>
            <a:ext cx="2516777" cy="48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0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73660" y="-73660"/>
            <a:ext cx="2402205" cy="7029450"/>
          </a:xfrm>
          <a:prstGeom prst="rect">
            <a:avLst/>
          </a:prstGeom>
          <a:solidFill>
            <a:srgbClr val="7D7A96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직사각형 68"/>
          <p:cNvSpPr>
            <a:spLocks/>
          </p:cNvSpPr>
          <p:nvPr/>
        </p:nvSpPr>
        <p:spPr>
          <a:xfrm>
            <a:off x="-190500" y="4124960"/>
            <a:ext cx="2518410" cy="619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>
          <a:xfrm rot="10800000" flipH="1" flipV="1">
            <a:off x="232410" y="105346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>
          <a:xfrm rot="10800000" flipH="1" flipV="1">
            <a:off x="232410" y="1861819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>
          <a:xfrm rot="10800000" flipH="1" flipV="1">
            <a:off x="232410" y="2669540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>
          <a:xfrm rot="10800000" flipH="1" flipV="1">
            <a:off x="232410" y="347789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>
          <a:xfrm rot="10800000" flipH="1" flipV="1">
            <a:off x="232410" y="591502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>
          <a:xfrm rot="10800000" flipH="1" flipV="1">
            <a:off x="232410" y="513397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Freeform 81"/>
          <p:cNvSpPr>
            <a:spLocks/>
          </p:cNvSpPr>
          <p:nvPr/>
        </p:nvSpPr>
        <p:spPr>
          <a:xfrm rot="10800000" flipH="1" flipV="1">
            <a:off x="232410" y="4287520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>
            <a:off x="11201400" y="64770"/>
            <a:ext cx="1003935" cy="27699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30 of 37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9268457" y="2316090"/>
            <a:ext cx="2862580" cy="216495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 추가 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err="1">
                <a:latin typeface="맑은 고딕" charset="0"/>
                <a:ea typeface="맑은 고딕" charset="0"/>
              </a:rPr>
              <a:t>클릭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시,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추가 정보를 기입할 수 있도록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추가 열 생성 또는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기존 정보를 삭제할 수 있도록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기존 열 삭제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655955" y="1011555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Index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584835" y="1819910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Team JUST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84835" y="2627630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JobHub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593725" y="3435985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Outline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02615" y="5873115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Q &amp; A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75945" y="5092065"/>
            <a:ext cx="191071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Demonstration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584835" y="4245610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Functions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769235" y="309245"/>
            <a:ext cx="4603750" cy="6470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4. 주요 기능 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Functions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 :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마이 페이지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11" name="그림 10" descr="C:/Users/cksdn/AppData/Roaming/PolarisOffice/ETemp/12660_14688376/fImage6318515669169.png">
            <a:extLst>
              <a:ext uri="{FF2B5EF4-FFF2-40B4-BE49-F238E27FC236}">
                <a16:creationId xmlns:a16="http://schemas.microsoft.com/office/drawing/2014/main" xmlns="" id="{F8969F14-7C42-4372-CED2-FC82DD1813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15" y="1679341"/>
            <a:ext cx="3989086" cy="3203667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CFC15B7-26BB-0815-302C-A659FCFB7B15}"/>
              </a:ext>
            </a:extLst>
          </p:cNvPr>
          <p:cNvSpPr/>
          <p:nvPr/>
        </p:nvSpPr>
        <p:spPr>
          <a:xfrm flipH="1">
            <a:off x="5823750" y="3331000"/>
            <a:ext cx="729143" cy="256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1A72FA9-1954-870C-D8D7-E21C56E7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23" y="3281175"/>
            <a:ext cx="1990346" cy="9240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B178BB1-69DD-B574-596B-7BC96951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704" y="3090648"/>
            <a:ext cx="314369" cy="38105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CD12919-8F15-ACD3-9623-C4173CEAA19E}"/>
              </a:ext>
            </a:extLst>
          </p:cNvPr>
          <p:cNvSpPr/>
          <p:nvPr/>
        </p:nvSpPr>
        <p:spPr>
          <a:xfrm flipH="1">
            <a:off x="6931235" y="3491798"/>
            <a:ext cx="1991134" cy="647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CD293068-09D5-DDF5-22BF-394144F64DC1}"/>
              </a:ext>
            </a:extLst>
          </p:cNvPr>
          <p:cNvCxnSpPr>
            <a:cxnSpLocks/>
          </p:cNvCxnSpPr>
          <p:nvPr/>
        </p:nvCxnSpPr>
        <p:spPr>
          <a:xfrm>
            <a:off x="6522720" y="3861552"/>
            <a:ext cx="409303" cy="505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8823484-11D4-B726-AE30-1D45403344B0}"/>
              </a:ext>
            </a:extLst>
          </p:cNvPr>
          <p:cNvSpPr/>
          <p:nvPr/>
        </p:nvSpPr>
        <p:spPr>
          <a:xfrm flipH="1">
            <a:off x="5085806" y="3682325"/>
            <a:ext cx="1436914" cy="3236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31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150985" y="1209675"/>
            <a:ext cx="2952750" cy="486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기업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가입된 기업 조회 및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해당 기업과의 </a:t>
            </a:r>
            <a:r>
              <a:rPr lang="ko-KR" altLang="en-US" sz="1500" dirty="0" err="1"/>
              <a:t>매칭률</a:t>
            </a:r>
            <a:r>
              <a:rPr lang="ko-KR" altLang="en-US" sz="1500" dirty="0"/>
              <a:t>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회사명 클릭</a:t>
            </a: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해당 기업에 작성된</a:t>
            </a:r>
            <a:endParaRPr lang="en-US" altLang="ko-KR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리뷰 및 </a:t>
            </a:r>
            <a:r>
              <a:rPr lang="ko-KR" altLang="en-US" sz="1500" b="0" dirty="0" err="1">
                <a:solidFill>
                  <a:schemeClr val="tx1"/>
                </a:solidFill>
              </a:rPr>
              <a:t>별점</a:t>
            </a:r>
            <a:r>
              <a:rPr lang="ko-KR" altLang="en-US" sz="1500" b="0" dirty="0">
                <a:solidFill>
                  <a:schemeClr val="tx1"/>
                </a:solidFill>
              </a:rPr>
              <a:t>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자세히 보기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더 자세한 회사 정보 조회</a:t>
            </a: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4435" y="783590"/>
            <a:ext cx="6538595" cy="200279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2070" y="2256155"/>
            <a:ext cx="4323715" cy="443484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4875" y="2985135"/>
            <a:ext cx="3088640" cy="3334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0B4F2F-B09E-3DB0-9ACB-33615278B499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6BD24A-A9BB-4C46-53BC-55A9759C56C9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7A00FA55-93A7-37FA-9519-22A7DD4024D1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97D3E567-8BA1-6B7F-0937-ECFF3EE38BE4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33966C03-98E5-2DC7-4303-FD2FEA88820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54FCD5D1-96DA-88F2-A17E-D4AD21CE544A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9EDD45D2-6356-F4C5-9A01-C2249D6850EE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1B2618-B118-FD84-9C68-E2536523BEBD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리뷰 조회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4450" y="762000"/>
            <a:ext cx="6308725" cy="387858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9133205" y="1664335"/>
            <a:ext cx="2952750" cy="36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게시판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sz="1500" dirty="0"/>
              <a:t>게시글 리스트 조회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게시글 제목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 게시물 조회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수정 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 삭제 버튼</a:t>
            </a:r>
          </a:p>
          <a:p>
            <a:pPr>
              <a:defRPr/>
            </a:pPr>
            <a:endParaRPr lang="ko-KR" altLang="en-US" sz="150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자신의 글일 경우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수정 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dirty="0">
                <a:solidFill>
                  <a:schemeClr val="tx1"/>
                </a:solidFill>
              </a:rPr>
              <a:t> 삭제 가능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47795" y="4540885"/>
            <a:ext cx="4969510" cy="22453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171949-6EC7-D4C0-E02C-E0DC6ACC017C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85D6D5-1240-FBED-DB11-79CF14A25E3C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08C1609D-751E-EED9-0694-AEE7739DC0CD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7CACD11B-57E6-39AD-B2E3-16114D4D030F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FD0FED6A-C06E-063D-19F9-39861C05A1AE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45E5D420-25A2-8414-E572-58D8AFAE856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223AE5DF-8E9B-BFC1-F1BF-F362C717ACEF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0D6687-5F3A-0D88-CC3E-645A4FF48310}"/>
              </a:ext>
            </a:extLst>
          </p:cNvPr>
          <p:cNvSpPr txBox="1"/>
          <p:nvPr/>
        </p:nvSpPr>
        <p:spPr>
          <a:xfrm>
            <a:off x="2769235" y="309245"/>
            <a:ext cx="460311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게시판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33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33205" y="1664335"/>
            <a:ext cx="2953385" cy="40830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인재 검색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원하는 조건에 따른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인재 검색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② 이력서, 자소서 조회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검색된 인재의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이력서, 자소서 조회 가능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③ 예외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선호도 미설정시 조회 불가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검색 결과 없을시 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검색 결과 없음 알림 출력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DD3DD45-956C-BD21-518C-51E65EF3904F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8D2B8BC-2CB4-D369-875A-56441A5CC05E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2" name="TextBox 79">
            <a:extLst>
              <a:ext uri="{FF2B5EF4-FFF2-40B4-BE49-F238E27FC236}">
                <a16:creationId xmlns:a16="http://schemas.microsoft.com/office/drawing/2014/main" xmlns="" id="{A1607E40-7B4B-C89D-9A1A-1689CDF5F925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13" name="TextBox 81">
            <a:extLst>
              <a:ext uri="{FF2B5EF4-FFF2-40B4-BE49-F238E27FC236}">
                <a16:creationId xmlns:a16="http://schemas.microsoft.com/office/drawing/2014/main" xmlns="" id="{F0A7553B-0D95-8B22-BF3E-05BCCBB70B7C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14" name="TextBox 83">
            <a:extLst>
              <a:ext uri="{FF2B5EF4-FFF2-40B4-BE49-F238E27FC236}">
                <a16:creationId xmlns:a16="http://schemas.microsoft.com/office/drawing/2014/main" xmlns="" id="{5E8064BC-310B-E752-53C9-21C4F5649A6E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5" name="TextBox 83">
            <a:extLst>
              <a:ext uri="{FF2B5EF4-FFF2-40B4-BE49-F238E27FC236}">
                <a16:creationId xmlns:a16="http://schemas.microsoft.com/office/drawing/2014/main" xmlns="" id="{25FBB7DE-35D7-1A69-A6D5-4ED10C15E834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" name="TextBox 81">
            <a:extLst>
              <a:ext uri="{FF2B5EF4-FFF2-40B4-BE49-F238E27FC236}">
                <a16:creationId xmlns:a16="http://schemas.microsoft.com/office/drawing/2014/main" xmlns="" id="{EADE23E0-A70D-B0D4-1E54-22BFD3FB8ABF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82EB3CC-3304-008F-BFE7-B82A576988EC}"/>
              </a:ext>
            </a:extLst>
          </p:cNvPr>
          <p:cNvSpPr txBox="1"/>
          <p:nvPr/>
        </p:nvSpPr>
        <p:spPr>
          <a:xfrm>
            <a:off x="2769235" y="309245"/>
            <a:ext cx="460311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인재 조회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C5B2552-3152-A55A-C3C7-7D10723D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05" y="955675"/>
            <a:ext cx="6381115" cy="3690620"/>
          </a:xfrm>
          <a:prstGeom prst="rect">
            <a:avLst/>
          </a:prstGeom>
        </p:spPr>
      </p:pic>
      <p:pic>
        <p:nvPicPr>
          <p:cNvPr id="19" name="그림 18" descr="C:/Users/cksdn/AppData/Roaming/PolarisOffice/ETemp/12660_14688376/image4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1460" y="6183630"/>
            <a:ext cx="3401060" cy="638810"/>
          </a:xfrm>
          <a:prstGeom prst="rect">
            <a:avLst/>
          </a:prstGeom>
          <a:noFill/>
        </p:spPr>
      </p:pic>
      <p:pic>
        <p:nvPicPr>
          <p:cNvPr id="21" name="그림 20" descr="C:/Users/cksdn/AppData/Roaming/PolarisOffice/ETemp/12660_14688376/image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8555" y="6191250"/>
            <a:ext cx="400685" cy="381635"/>
          </a:xfrm>
          <a:prstGeom prst="rect">
            <a:avLst/>
          </a:prstGeom>
          <a:noFill/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F52AADA-B13D-4556-F80D-6AC2DBBA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860" y="4502150"/>
            <a:ext cx="3208655" cy="164401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09B0E284-EB82-54AE-572B-990F67760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705" y="4508500"/>
            <a:ext cx="3361055" cy="14846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C4E1584-8F70-7359-A028-F43BBA690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975" y="1713865"/>
            <a:ext cx="276225" cy="29527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8E37926-4C2E-0238-2547-F9687616926F}"/>
              </a:ext>
            </a:extLst>
          </p:cNvPr>
          <p:cNvSpPr/>
          <p:nvPr/>
        </p:nvSpPr>
        <p:spPr>
          <a:xfrm>
            <a:off x="2516505" y="4507865"/>
            <a:ext cx="6540500" cy="1666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 descr="C:/Users/cksdn/AppData/Roaming/PolarisOffice/ETemp/12660_14688376/fImage23821607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3018155"/>
            <a:ext cx="332105" cy="532130"/>
          </a:xfrm>
          <a:prstGeom prst="rect">
            <a:avLst/>
          </a:prstGeom>
          <a:noFill/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3A58B125-6DAC-6796-0865-CDBFC402D3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7915" y="3617595"/>
            <a:ext cx="295275" cy="28575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49C49DD-8742-3B78-0FDE-2156656E2BCE}"/>
              </a:ext>
            </a:extLst>
          </p:cNvPr>
          <p:cNvSpPr/>
          <p:nvPr/>
        </p:nvSpPr>
        <p:spPr>
          <a:xfrm>
            <a:off x="7774940" y="3692525"/>
            <a:ext cx="828675" cy="740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28E156E0-85F2-FCEF-F0EF-C8CDE98F731B}"/>
              </a:ext>
            </a:extLst>
          </p:cNvPr>
          <p:cNvCxnSpPr>
            <a:cxnSpLocks/>
          </p:cNvCxnSpPr>
          <p:nvPr/>
        </p:nvCxnSpPr>
        <p:spPr>
          <a:xfrm flipH="1">
            <a:off x="5584825" y="4062730"/>
            <a:ext cx="2105025" cy="626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EF0C742-C844-22BB-9D10-8FA71875F451}"/>
              </a:ext>
            </a:extLst>
          </p:cNvPr>
          <p:cNvSpPr/>
          <p:nvPr/>
        </p:nvSpPr>
        <p:spPr>
          <a:xfrm>
            <a:off x="4167505" y="1819910"/>
            <a:ext cx="4184015" cy="148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 descr="C:/Users/cksdn/AppData/Roaming/PolarisOffice/ETemp/12660_14688376/fImage19691609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6252210"/>
            <a:ext cx="2519045" cy="528320"/>
          </a:xfrm>
          <a:prstGeom prst="rect">
            <a:avLst/>
          </a:prstGeom>
          <a:noFill/>
        </p:spPr>
      </p:pic>
      <p:sp>
        <p:nvSpPr>
          <p:cNvPr id="93" name="직사각형 92"/>
          <p:cNvSpPr>
            <a:spLocks/>
          </p:cNvSpPr>
          <p:nvPr/>
        </p:nvSpPr>
        <p:spPr>
          <a:xfrm>
            <a:off x="7460615" y="6238875"/>
            <a:ext cx="2203450" cy="51625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4118610" y="6241415"/>
            <a:ext cx="3255645" cy="51625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9133205" y="1664335"/>
            <a:ext cx="2953385" cy="3783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조건 설정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키워드, 자격증, 학력, 경력 등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항목 별 선호하는 조건을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②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선호도 설정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 항목별 가중치를 설정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③ 유효성 검사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가중치의 합이 100이 아니면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경고와 함께 수정 불가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5DE1C6B-3E11-4B83-7F23-12397F9ECBD2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428E4BC-FBD7-ECD6-C3BC-7CE08FB18D77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5D1700C8-4FBA-A98C-DC2B-419DDA242D80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4AEB67E6-79A6-A0A3-0E8B-2307B9CE00E0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90FAC679-6A90-3A69-AB26-75F405F8753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083B2060-4EF3-22E8-B528-E6F0D33266B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F1292A62-0A3E-4526-0A81-BDC6FC40638A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A2D5E38-AF8E-99A9-896C-EAB0ED43C20C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인재 조회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EAA8898-8007-5202-3CF7-0E1029DA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35" y="1337945"/>
            <a:ext cx="6607810" cy="37541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DED3A97-9411-D05F-FE1D-C1235F25B6BF}"/>
              </a:ext>
            </a:extLst>
          </p:cNvPr>
          <p:cNvSpPr/>
          <p:nvPr/>
        </p:nvSpPr>
        <p:spPr>
          <a:xfrm>
            <a:off x="4314190" y="2771775"/>
            <a:ext cx="1894840" cy="151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78669F3-D05F-BF69-A9DB-F6E3B0A8BA8D}"/>
              </a:ext>
            </a:extLst>
          </p:cNvPr>
          <p:cNvSpPr/>
          <p:nvPr/>
        </p:nvSpPr>
        <p:spPr>
          <a:xfrm>
            <a:off x="6530975" y="2770505"/>
            <a:ext cx="1498600" cy="151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2A8EAC6-DE3A-B043-29E7-C8C725AB591D}"/>
              </a:ext>
            </a:extLst>
          </p:cNvPr>
          <p:cNvSpPr/>
          <p:nvPr/>
        </p:nvSpPr>
        <p:spPr>
          <a:xfrm>
            <a:off x="7883525" y="2146935"/>
            <a:ext cx="964565" cy="335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 descr="C:/Users/cksdn/AppData/Roaming/PolarisOffice/ETemp/12660_14688376/fImage168211619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4434205"/>
            <a:ext cx="2313305" cy="2384425"/>
          </a:xfrm>
          <a:prstGeom prst="rect">
            <a:avLst/>
          </a:prstGeom>
          <a:noFill/>
        </p:spPr>
      </p:pic>
      <p:cxnSp>
        <p:nvCxnSpPr>
          <p:cNvPr id="95" name="도형 94"/>
          <p:cNvCxnSpPr/>
          <p:nvPr/>
        </p:nvCxnSpPr>
        <p:spPr>
          <a:xfrm>
            <a:off x="3894455" y="3851910"/>
            <a:ext cx="635" cy="519430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95"/>
          <p:cNvCxnSpPr/>
          <p:nvPr/>
        </p:nvCxnSpPr>
        <p:spPr>
          <a:xfrm>
            <a:off x="3883660" y="3862705"/>
            <a:ext cx="424180" cy="635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15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>
                <a:solidFill>
                  <a:srgbClr val="F2F2F2"/>
                </a:solidFill>
                <a:latin typeface="Consolas"/>
                <a:ea typeface="함초롬돋움"/>
              </a:rPr>
              <a:t>시연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>
            <a:spLocks/>
          </p:cNvSpPr>
          <p:nvPr/>
        </p:nvSpPr>
        <p:spPr>
          <a:xfrm>
            <a:off x="5724525" y="2417445"/>
            <a:ext cx="882015" cy="210820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 w="0">
            <a:noFill/>
            <a:prstDash/>
          </a:ln>
          <a:effectLst>
            <a:outerShdw blurRad="63500" sx="102000" sy="102000" algn="ctr" rotWithShape="0">
              <a:srgbClr val="000000">
                <a:alpha val="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rgbClr val="FFFFFF"/>
                </a:solidFill>
                <a:latin typeface="Consolas" charset="0"/>
                <a:ea typeface="맑은 고딕" charset="0"/>
              </a:rPr>
              <a:t>JUST</a:t>
            </a:r>
            <a:endParaRPr lang="ko-KR" altLang="en-US" sz="1000" b="1">
              <a:solidFill>
                <a:srgbClr val="FFFFFF"/>
              </a:solidFill>
              <a:latin typeface="Consolas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Q &amp; A</a:t>
            </a: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2" name="사각형: 둥근 모서리 26">
            <a:extLst>
              <a:ext uri="{FF2B5EF4-FFF2-40B4-BE49-F238E27FC236}">
                <a16:creationId xmlns:a16="http://schemas.microsoft.com/office/drawing/2014/main" xmlns="" id="{705EC09E-1C9F-CC5F-5D94-6502E144A195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JUST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28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7558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Thank you!</a:t>
            </a: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2" name="사각형: 둥근 모서리 26">
            <a:extLst>
              <a:ext uri="{FF2B5EF4-FFF2-40B4-BE49-F238E27FC236}">
                <a16:creationId xmlns:a16="http://schemas.microsoft.com/office/drawing/2014/main" xmlns="" id="{705EC09E-1C9F-CC5F-5D94-6502E144A195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JUST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1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 소개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Team JUST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79" name="직사각형 31"/>
          <p:cNvSpPr/>
          <p:nvPr/>
        </p:nvSpPr>
        <p:spPr>
          <a:xfrm>
            <a:off x="-190501" y="1696335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387" y="105347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387" y="186165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Freeform 6"/>
          <p:cNvSpPr/>
          <p:nvPr/>
        </p:nvSpPr>
        <p:spPr>
          <a:xfrm rot="10800000" flipH="1" flipV="1">
            <a:off x="232387" y="266983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6" name="Freeform 6"/>
          <p:cNvSpPr/>
          <p:nvPr/>
        </p:nvSpPr>
        <p:spPr>
          <a:xfrm rot="10800000" flipH="1" flipV="1">
            <a:off x="232387" y="347801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8" name="Freeform 6"/>
          <p:cNvSpPr/>
          <p:nvPr/>
        </p:nvSpPr>
        <p:spPr>
          <a:xfrm rot="10800000" flipH="1" flipV="1">
            <a:off x="232387" y="5914975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0" name="Freeform 6"/>
          <p:cNvSpPr/>
          <p:nvPr/>
        </p:nvSpPr>
        <p:spPr>
          <a:xfrm rot="10800000" flipH="1" flipV="1">
            <a:off x="232387" y="5133925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Freeform 6"/>
          <p:cNvSpPr/>
          <p:nvPr/>
        </p:nvSpPr>
        <p:spPr>
          <a:xfrm rot="10800000" flipH="1" flipV="1">
            <a:off x="232387" y="4287644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39D80B-EA29-B3C4-CBF8-2F1673EF7E24}"/>
              </a:ext>
            </a:extLst>
          </p:cNvPr>
          <p:cNvSpPr txBox="1"/>
          <p:nvPr/>
        </p:nvSpPr>
        <p:spPr>
          <a:xfrm>
            <a:off x="655783" y="1011462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588C24-6096-2F5C-2034-A729E949DF3A}"/>
              </a:ext>
            </a:extLst>
          </p:cNvPr>
          <p:cNvSpPr txBox="1"/>
          <p:nvPr/>
        </p:nvSpPr>
        <p:spPr>
          <a:xfrm>
            <a:off x="584759" y="1819643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" name="TextBox 79">
            <a:extLst>
              <a:ext uri="{FF2B5EF4-FFF2-40B4-BE49-F238E27FC236}">
                <a16:creationId xmlns:a16="http://schemas.microsoft.com/office/drawing/2014/main" xmlns="" id="{98AD968F-EF88-E47A-3AFE-45547336048A}"/>
              </a:ext>
            </a:extLst>
          </p:cNvPr>
          <p:cNvSpPr txBox="1"/>
          <p:nvPr/>
        </p:nvSpPr>
        <p:spPr>
          <a:xfrm>
            <a:off x="584759" y="2627824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7" name="TextBox 81">
            <a:extLst>
              <a:ext uri="{FF2B5EF4-FFF2-40B4-BE49-F238E27FC236}">
                <a16:creationId xmlns:a16="http://schemas.microsoft.com/office/drawing/2014/main" xmlns="" id="{00DF9E3E-E3AC-4A8D-AB21-5B04EDE1E645}"/>
              </a:ext>
            </a:extLst>
          </p:cNvPr>
          <p:cNvSpPr txBox="1"/>
          <p:nvPr/>
        </p:nvSpPr>
        <p:spPr>
          <a:xfrm>
            <a:off x="593637" y="3436005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C6F31F4B-E3CB-D9F9-151A-551D2E020E13}"/>
              </a:ext>
            </a:extLst>
          </p:cNvPr>
          <p:cNvSpPr txBox="1"/>
          <p:nvPr/>
        </p:nvSpPr>
        <p:spPr>
          <a:xfrm>
            <a:off x="602515" y="5872961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xmlns="" id="{E5A5F4C1-26DB-21A1-73AA-3B7E4BB5371F}"/>
              </a:ext>
            </a:extLst>
          </p:cNvPr>
          <p:cNvSpPr txBox="1"/>
          <p:nvPr/>
        </p:nvSpPr>
        <p:spPr>
          <a:xfrm>
            <a:off x="575877" y="5091911"/>
            <a:ext cx="190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0" name="TextBox 81">
            <a:extLst>
              <a:ext uri="{FF2B5EF4-FFF2-40B4-BE49-F238E27FC236}">
                <a16:creationId xmlns:a16="http://schemas.microsoft.com/office/drawing/2014/main" xmlns="" id="{3B75064B-54C6-2573-21A3-46DB82BA93C0}"/>
              </a:ext>
            </a:extLst>
          </p:cNvPr>
          <p:cNvSpPr txBox="1"/>
          <p:nvPr/>
        </p:nvSpPr>
        <p:spPr>
          <a:xfrm>
            <a:off x="584759" y="4245630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135CEFC-E9D5-ACED-D00E-099ADCF261C5}"/>
              </a:ext>
            </a:extLst>
          </p:cNvPr>
          <p:cNvSpPr txBox="1"/>
          <p:nvPr/>
        </p:nvSpPr>
        <p:spPr>
          <a:xfrm>
            <a:off x="5129351" y="1532291"/>
            <a:ext cx="853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J</a:t>
            </a:r>
            <a:br>
              <a:rPr lang="en-US" altLang="ko-KR" sz="6000" dirty="0"/>
            </a:br>
            <a:r>
              <a:rPr lang="en-US" altLang="ko-KR" sz="6000" dirty="0"/>
              <a:t>U</a:t>
            </a:r>
            <a:br>
              <a:rPr lang="en-US" altLang="ko-KR" sz="6000" dirty="0"/>
            </a:br>
            <a:r>
              <a:rPr lang="en-US" altLang="ko-KR" sz="6000" dirty="0"/>
              <a:t>S</a:t>
            </a:r>
            <a:br>
              <a:rPr lang="en-US" altLang="ko-KR" sz="6000" dirty="0"/>
            </a:br>
            <a:r>
              <a:rPr lang="en-US" altLang="ko-KR" sz="6000" dirty="0"/>
              <a:t>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2EA9A08-8FAE-713E-E2C3-9DC6FFD4E0A7}"/>
              </a:ext>
            </a:extLst>
          </p:cNvPr>
          <p:cNvSpPr/>
          <p:nvPr/>
        </p:nvSpPr>
        <p:spPr>
          <a:xfrm>
            <a:off x="6296297" y="1624620"/>
            <a:ext cx="45719" cy="3631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40DD2AA-2DF2-E924-8D41-57C032A78F8C}"/>
              </a:ext>
            </a:extLst>
          </p:cNvPr>
          <p:cNvSpPr txBox="1"/>
          <p:nvPr/>
        </p:nvSpPr>
        <p:spPr>
          <a:xfrm>
            <a:off x="7165700" y="1530982"/>
            <a:ext cx="2683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Users’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Study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</a:t>
            </a:r>
            <a:endParaRPr lang="ko-KR" altLang="en-US" sz="6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978450C3-6419-C9E6-8304-DF487E1D5F72}"/>
              </a:ext>
            </a:extLst>
          </p:cNvPr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xmlns="" id="{01F5E8C4-DD03-4939-3DAC-9E8518E38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8555" y="2167995"/>
            <a:ext cx="1492754" cy="1596287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EA5D8D31-4EC2-6C64-CAFE-5ABDC9C0E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7762" y="2162174"/>
            <a:ext cx="1492754" cy="1596287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xmlns="" id="{CA5666F3-05AB-6EE9-25F9-4CAEA622A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514" y="2156353"/>
            <a:ext cx="1492754" cy="1596287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xmlns="" id="{08313A58-929E-4F04-1516-88C0DC7B7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15219" y="2150532"/>
            <a:ext cx="1492754" cy="1596287"/>
          </a:xfrm>
          <a:prstGeom prst="rect">
            <a:avLst/>
          </a:prstGeom>
        </p:spPr>
      </p:pic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B405E490-3172-CC01-BFB8-59ABEF43B65D}"/>
              </a:ext>
            </a:extLst>
          </p:cNvPr>
          <p:cNvGrpSpPr/>
          <p:nvPr/>
        </p:nvGrpSpPr>
        <p:grpSpPr>
          <a:xfrm>
            <a:off x="2864242" y="3898048"/>
            <a:ext cx="1325108" cy="499248"/>
            <a:chOff x="3843668" y="4844246"/>
            <a:chExt cx="1325108" cy="499248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xmlns="" id="{91AFC86F-3EC5-4C71-3A3B-AF1A093F6933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11A52FAC-6291-F848-70BE-B56F795EEDFC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박지훈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507FF7F7-0362-D93B-4BF0-2E3543EB82B2}"/>
              </a:ext>
            </a:extLst>
          </p:cNvPr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 소개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Team JUST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B6175886-BAED-B428-9146-E78EAD6C0EAB}"/>
              </a:ext>
            </a:extLst>
          </p:cNvPr>
          <p:cNvGrpSpPr/>
          <p:nvPr/>
        </p:nvGrpSpPr>
        <p:grpSpPr>
          <a:xfrm>
            <a:off x="5261585" y="3898048"/>
            <a:ext cx="1325108" cy="499248"/>
            <a:chOff x="3843668" y="4844246"/>
            <a:chExt cx="1325108" cy="499248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xmlns="" id="{8682E9D7-B966-BF1E-6D03-02BA8620F6D4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1865D984-4209-5D5A-4566-85B587B22F79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박미영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xmlns="" id="{CFE41CFC-5C43-A5C8-BF9E-DE39D2D2E4F7}"/>
              </a:ext>
            </a:extLst>
          </p:cNvPr>
          <p:cNvGrpSpPr/>
          <p:nvPr/>
        </p:nvGrpSpPr>
        <p:grpSpPr>
          <a:xfrm>
            <a:off x="7702473" y="3898048"/>
            <a:ext cx="1325108" cy="499248"/>
            <a:chOff x="3843668" y="4844246"/>
            <a:chExt cx="1325108" cy="499248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xmlns="" id="{9AF8EE2D-BFAA-A903-2D3C-2E49D4E38B7A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87FC0788-0027-37A2-7E58-7EBA1CBAA1E4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이승환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xmlns="" id="{E5E92CA9-1104-F7AB-EF11-AEC3E311FBDE}"/>
              </a:ext>
            </a:extLst>
          </p:cNvPr>
          <p:cNvGrpSpPr/>
          <p:nvPr/>
        </p:nvGrpSpPr>
        <p:grpSpPr>
          <a:xfrm>
            <a:off x="9995314" y="3898048"/>
            <a:ext cx="1325108" cy="499248"/>
            <a:chOff x="3843668" y="4844246"/>
            <a:chExt cx="1325108" cy="499248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xmlns="" id="{97BCDABC-4F1D-6C81-91CC-843D9CC8BA0E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B45B22C1-5066-571A-8037-C3D45BCB1A82}"/>
                </a:ext>
              </a:extLst>
            </p:cNvPr>
            <p:cNvSpPr txBox="1"/>
            <p:nvPr/>
          </p:nvSpPr>
          <p:spPr>
            <a:xfrm>
              <a:off x="3843668" y="4917751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임찬우</a:t>
              </a:r>
            </a:p>
          </p:txBody>
        </p:sp>
      </p:grp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xmlns="" id="{81706993-AA65-B3A0-38B7-1686B27A8280}"/>
              </a:ext>
            </a:extLst>
          </p:cNvPr>
          <p:cNvSpPr/>
          <p:nvPr/>
        </p:nvSpPr>
        <p:spPr>
          <a:xfrm>
            <a:off x="3159819" y="1777687"/>
            <a:ext cx="730226" cy="291252"/>
          </a:xfrm>
          <a:prstGeom prst="roundRect">
            <a:avLst>
              <a:gd name="adj" fmla="val 330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돋움"/>
                <a:ea typeface="함초롬돋움"/>
                <a:cs typeface="함초롬돋움"/>
              </a:rPr>
              <a:t>팀장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A9FCD6BC-964B-7531-FEB1-98C8C5490915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5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51" name="직사각형 31">
            <a:extLst>
              <a:ext uri="{FF2B5EF4-FFF2-40B4-BE49-F238E27FC236}">
                <a16:creationId xmlns:a16="http://schemas.microsoft.com/office/drawing/2014/main" xmlns="" id="{E4D04406-7AEF-FF50-8DFE-E67771EF187A}"/>
              </a:ext>
            </a:extLst>
          </p:cNvPr>
          <p:cNvSpPr/>
          <p:nvPr/>
        </p:nvSpPr>
        <p:spPr>
          <a:xfrm>
            <a:off x="-190501" y="1696335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2" name="Freeform 6">
            <a:extLst>
              <a:ext uri="{FF2B5EF4-FFF2-40B4-BE49-F238E27FC236}">
                <a16:creationId xmlns:a16="http://schemas.microsoft.com/office/drawing/2014/main" xmlns="" id="{65DE8218-B365-7C0F-C352-61F062F9743F}"/>
              </a:ext>
            </a:extLst>
          </p:cNvPr>
          <p:cNvSpPr/>
          <p:nvPr/>
        </p:nvSpPr>
        <p:spPr>
          <a:xfrm rot="10800000" flipH="1" flipV="1">
            <a:off x="232387" y="105347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xmlns="" id="{BAF97926-1040-B9F3-97D5-ADFCEA3FC3E3}"/>
              </a:ext>
            </a:extLst>
          </p:cNvPr>
          <p:cNvSpPr/>
          <p:nvPr/>
        </p:nvSpPr>
        <p:spPr>
          <a:xfrm rot="10800000" flipH="1" flipV="1">
            <a:off x="232387" y="186165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4" name="Freeform 6">
            <a:extLst>
              <a:ext uri="{FF2B5EF4-FFF2-40B4-BE49-F238E27FC236}">
                <a16:creationId xmlns:a16="http://schemas.microsoft.com/office/drawing/2014/main" xmlns="" id="{60FBBF44-F5C4-8776-E6FE-5A9C35E84E68}"/>
              </a:ext>
            </a:extLst>
          </p:cNvPr>
          <p:cNvSpPr/>
          <p:nvPr/>
        </p:nvSpPr>
        <p:spPr>
          <a:xfrm rot="10800000" flipH="1" flipV="1">
            <a:off x="232387" y="266983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5" name="Freeform 6">
            <a:extLst>
              <a:ext uri="{FF2B5EF4-FFF2-40B4-BE49-F238E27FC236}">
                <a16:creationId xmlns:a16="http://schemas.microsoft.com/office/drawing/2014/main" xmlns="" id="{48F6327A-30B9-B34D-BCEB-00DA78050237}"/>
              </a:ext>
            </a:extLst>
          </p:cNvPr>
          <p:cNvSpPr/>
          <p:nvPr/>
        </p:nvSpPr>
        <p:spPr>
          <a:xfrm rot="10800000" flipH="1" flipV="1">
            <a:off x="232387" y="347801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6" name="Freeform 6">
            <a:extLst>
              <a:ext uri="{FF2B5EF4-FFF2-40B4-BE49-F238E27FC236}">
                <a16:creationId xmlns:a16="http://schemas.microsoft.com/office/drawing/2014/main" xmlns="" id="{99F3398A-A413-8F16-60B0-602A1DFF234A}"/>
              </a:ext>
            </a:extLst>
          </p:cNvPr>
          <p:cNvSpPr/>
          <p:nvPr/>
        </p:nvSpPr>
        <p:spPr>
          <a:xfrm rot="10800000" flipH="1" flipV="1">
            <a:off x="232387" y="5914975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7" name="Freeform 6">
            <a:extLst>
              <a:ext uri="{FF2B5EF4-FFF2-40B4-BE49-F238E27FC236}">
                <a16:creationId xmlns:a16="http://schemas.microsoft.com/office/drawing/2014/main" xmlns="" id="{6C5AA8C3-35C0-543F-496D-A74919D94ED7}"/>
              </a:ext>
            </a:extLst>
          </p:cNvPr>
          <p:cNvSpPr/>
          <p:nvPr/>
        </p:nvSpPr>
        <p:spPr>
          <a:xfrm rot="10800000" flipH="1" flipV="1">
            <a:off x="232387" y="5133925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xmlns="" id="{9C188BB3-B87B-98C2-D3E8-E6AE1D73834B}"/>
              </a:ext>
            </a:extLst>
          </p:cNvPr>
          <p:cNvSpPr/>
          <p:nvPr/>
        </p:nvSpPr>
        <p:spPr>
          <a:xfrm rot="10800000" flipH="1" flipV="1">
            <a:off x="232387" y="4287644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D79FDED0-14CD-17FF-8B3A-60D8470D0F81}"/>
              </a:ext>
            </a:extLst>
          </p:cNvPr>
          <p:cNvSpPr txBox="1"/>
          <p:nvPr/>
        </p:nvSpPr>
        <p:spPr>
          <a:xfrm>
            <a:off x="655783" y="1011462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6048C9D8-3BC9-36DC-5EBE-A192ECB49EB3}"/>
              </a:ext>
            </a:extLst>
          </p:cNvPr>
          <p:cNvSpPr txBox="1"/>
          <p:nvPr/>
        </p:nvSpPr>
        <p:spPr>
          <a:xfrm>
            <a:off x="584759" y="1819643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1" name="TextBox 79">
            <a:extLst>
              <a:ext uri="{FF2B5EF4-FFF2-40B4-BE49-F238E27FC236}">
                <a16:creationId xmlns:a16="http://schemas.microsoft.com/office/drawing/2014/main" xmlns="" id="{36CB005A-AD99-04F6-F480-F9653769243B}"/>
              </a:ext>
            </a:extLst>
          </p:cNvPr>
          <p:cNvSpPr txBox="1"/>
          <p:nvPr/>
        </p:nvSpPr>
        <p:spPr>
          <a:xfrm>
            <a:off x="584759" y="2627824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162" name="TextBox 81">
            <a:extLst>
              <a:ext uri="{FF2B5EF4-FFF2-40B4-BE49-F238E27FC236}">
                <a16:creationId xmlns:a16="http://schemas.microsoft.com/office/drawing/2014/main" xmlns="" id="{518DCF37-BB27-1BF8-33B5-ED2B512F6819}"/>
              </a:ext>
            </a:extLst>
          </p:cNvPr>
          <p:cNvSpPr txBox="1"/>
          <p:nvPr/>
        </p:nvSpPr>
        <p:spPr>
          <a:xfrm>
            <a:off x="593637" y="3436005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163" name="TextBox 83">
            <a:extLst>
              <a:ext uri="{FF2B5EF4-FFF2-40B4-BE49-F238E27FC236}">
                <a16:creationId xmlns:a16="http://schemas.microsoft.com/office/drawing/2014/main" xmlns="" id="{2F9EC27A-1552-A3A4-0E66-88C565D18796}"/>
              </a:ext>
            </a:extLst>
          </p:cNvPr>
          <p:cNvSpPr txBox="1"/>
          <p:nvPr/>
        </p:nvSpPr>
        <p:spPr>
          <a:xfrm>
            <a:off x="602515" y="5872961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4" name="TextBox 83">
            <a:extLst>
              <a:ext uri="{FF2B5EF4-FFF2-40B4-BE49-F238E27FC236}">
                <a16:creationId xmlns:a16="http://schemas.microsoft.com/office/drawing/2014/main" xmlns="" id="{0D0699E2-8DB1-220C-99AA-02975798F288}"/>
              </a:ext>
            </a:extLst>
          </p:cNvPr>
          <p:cNvSpPr txBox="1"/>
          <p:nvPr/>
        </p:nvSpPr>
        <p:spPr>
          <a:xfrm>
            <a:off x="575877" y="5091911"/>
            <a:ext cx="190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5" name="TextBox 81">
            <a:extLst>
              <a:ext uri="{FF2B5EF4-FFF2-40B4-BE49-F238E27FC236}">
                <a16:creationId xmlns:a16="http://schemas.microsoft.com/office/drawing/2014/main" xmlns="" id="{8393C8A3-BEED-9B03-E44A-EF45FB76B0E7}"/>
              </a:ext>
            </a:extLst>
          </p:cNvPr>
          <p:cNvSpPr txBox="1"/>
          <p:nvPr/>
        </p:nvSpPr>
        <p:spPr>
          <a:xfrm>
            <a:off x="584759" y="4245630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AC6EC018-B645-2023-DBE0-50D9BF4490CB}"/>
              </a:ext>
            </a:extLst>
          </p:cNvPr>
          <p:cNvSpPr txBox="1"/>
          <p:nvPr/>
        </p:nvSpPr>
        <p:spPr>
          <a:xfrm>
            <a:off x="2571020" y="4587348"/>
            <a:ext cx="190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173D93A0-C40A-84AF-2965-378388D500A0}"/>
              </a:ext>
            </a:extLst>
          </p:cNvPr>
          <p:cNvSpPr txBox="1"/>
          <p:nvPr/>
        </p:nvSpPr>
        <p:spPr>
          <a:xfrm>
            <a:off x="4970227" y="4587348"/>
            <a:ext cx="190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백엔드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관리자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E412A37E-F18A-08BB-9409-86CB6A1593A8}"/>
              </a:ext>
            </a:extLst>
          </p:cNvPr>
          <p:cNvSpPr txBox="1"/>
          <p:nvPr/>
        </p:nvSpPr>
        <p:spPr>
          <a:xfrm>
            <a:off x="7260094" y="4587348"/>
            <a:ext cx="220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프론트엔드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관리자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91AEE3AE-80EA-4171-3C02-E68E2F665116}"/>
              </a:ext>
            </a:extLst>
          </p:cNvPr>
          <p:cNvSpPr txBox="1"/>
          <p:nvPr/>
        </p:nvSpPr>
        <p:spPr>
          <a:xfrm>
            <a:off x="9716851" y="4587348"/>
            <a:ext cx="190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DEBF7E73-E019-91D5-87CC-E18A7CF74796}"/>
              </a:ext>
            </a:extLst>
          </p:cNvPr>
          <p:cNvSpPr txBox="1"/>
          <p:nvPr/>
        </p:nvSpPr>
        <p:spPr>
          <a:xfrm>
            <a:off x="7399440" y="4985319"/>
            <a:ext cx="2133600" cy="81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717B332E-4ABB-05C8-B82F-E1311C5919A2}"/>
              </a:ext>
            </a:extLst>
          </p:cNvPr>
          <p:cNvSpPr txBox="1"/>
          <p:nvPr/>
        </p:nvSpPr>
        <p:spPr>
          <a:xfrm>
            <a:off x="2700078" y="4980306"/>
            <a:ext cx="2133600" cy="81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 리뷰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6FF0369A-6326-53E7-BBCF-F5BD7FC0CED1}"/>
              </a:ext>
            </a:extLst>
          </p:cNvPr>
          <p:cNvSpPr txBox="1"/>
          <p:nvPr/>
        </p:nvSpPr>
        <p:spPr>
          <a:xfrm>
            <a:off x="5180057" y="4994581"/>
            <a:ext cx="2133600" cy="81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D915AED8-5C10-0D71-A291-5243ACDEA44A}"/>
              </a:ext>
            </a:extLst>
          </p:cNvPr>
          <p:cNvSpPr txBox="1"/>
          <p:nvPr/>
        </p:nvSpPr>
        <p:spPr>
          <a:xfrm>
            <a:off x="10065351" y="4985318"/>
            <a:ext cx="2133600" cy="81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매칭률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4545" y="2792095"/>
            <a:ext cx="571563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주제 소개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1645" y="2070735"/>
            <a:ext cx="2019935" cy="20199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48725" y="2070735"/>
            <a:ext cx="1731010" cy="173101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445635" y="4107180"/>
            <a:ext cx="1671955" cy="499110"/>
            <a:chOff x="4445635" y="4107180"/>
            <a:chExt cx="1671955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450278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45635" y="4137660"/>
              <a:ext cx="167195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(</a:t>
              </a: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구직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)</a:t>
              </a:r>
              <a:endParaRPr lang="ko-KR" altLang="en-US" sz="2200" dirty="0">
                <a:solidFill>
                  <a:schemeClr val="bg1">
                    <a:lumMod val="95000"/>
                  </a:schemeClr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878570" y="4107180"/>
            <a:ext cx="1671955" cy="499110"/>
            <a:chOff x="8878570" y="4107180"/>
            <a:chExt cx="1671955" cy="499110"/>
          </a:xfrm>
        </p:grpSpPr>
        <p:sp>
          <p:nvSpPr>
            <p:cNvPr id="29" name="사각형: 둥근 모서리 28"/>
            <p:cNvSpPr/>
            <p:nvPr/>
          </p:nvSpPr>
          <p:spPr>
            <a:xfrm>
              <a:off x="893635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78570" y="4137660"/>
              <a:ext cx="167195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기업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(</a:t>
              </a: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구인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)</a:t>
              </a:r>
              <a:endParaRPr lang="ko-KR" altLang="en-US" sz="2200" dirty="0">
                <a:solidFill>
                  <a:schemeClr val="bg1">
                    <a:lumMod val="95000"/>
                  </a:schemeClr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25520" y="4871085"/>
            <a:ext cx="351155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맞는 회사를 찾기 어려워요</a:t>
            </a: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”</a:t>
            </a:r>
            <a:endParaRPr lang="ko-KR" altLang="en-US" sz="2000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7185" y="4871085"/>
            <a:ext cx="351155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맞는 인재를 찾기 어려워요</a:t>
            </a:r>
            <a:r>
              <a:rPr lang="en-US" altLang="ko-KR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”</a:t>
            </a:r>
            <a:endParaRPr lang="ko-KR" altLang="en-US" sz="2000">
              <a:solidFill>
                <a:srgbClr val="416773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7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AC4457-9962-58A2-3DB3-E11A675CD76F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E89360-3488-6793-5A70-F6F4718C67B4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79">
            <a:extLst>
              <a:ext uri="{FF2B5EF4-FFF2-40B4-BE49-F238E27FC236}">
                <a16:creationId xmlns:a16="http://schemas.microsoft.com/office/drawing/2014/main" xmlns="" id="{6FE0F215-3717-0FC3-EE73-BFC9B59FC636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xmlns="" id="{F995DCC1-9513-89E3-4333-802CF16CD66F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xmlns="" id="{E04D3361-2690-0A42-7333-EECFCBA590C7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xmlns="" id="{4F07EE6B-CFC7-80F4-5EB2-36E9FF513119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1">
            <a:extLst>
              <a:ext uri="{FF2B5EF4-FFF2-40B4-BE49-F238E27FC236}">
                <a16:creationId xmlns:a16="http://schemas.microsoft.com/office/drawing/2014/main" xmlns="" id="{E506D393-8ECE-4913-7154-8B6BFAB08727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6EB1B38-090C-7894-CD4F-813B458EE1F9}"/>
              </a:ext>
            </a:extLst>
          </p:cNvPr>
          <p:cNvSpPr txBox="1"/>
          <p:nvPr/>
        </p:nvSpPr>
        <p:spPr>
          <a:xfrm>
            <a:off x="6059805" y="3476098"/>
            <a:ext cx="2943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mismatch</a:t>
            </a:r>
            <a:endParaRPr lang="ko-KR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CDE50570-0364-A545-D1D0-2012198C2FF8}"/>
              </a:ext>
            </a:extLst>
          </p:cNvPr>
          <p:cNvCxnSpPr>
            <a:cxnSpLocks/>
          </p:cNvCxnSpPr>
          <p:nvPr/>
        </p:nvCxnSpPr>
        <p:spPr>
          <a:xfrm>
            <a:off x="6574790" y="4139746"/>
            <a:ext cx="1889941" cy="553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69235" y="309245"/>
            <a:ext cx="366014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2-1.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구인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구직 시장 현황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</a:t>
            </a:r>
          </a:p>
        </p:txBody>
      </p:sp>
      <p:graphicFrame>
        <p:nvGraphicFramePr>
          <p:cNvPr id="18" name="차트 17"/>
          <p:cNvGraphicFramePr/>
          <p:nvPr/>
        </p:nvGraphicFramePr>
        <p:xfrm>
          <a:off x="4712790" y="2196297"/>
          <a:ext cx="4847770" cy="405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23385" y="876935"/>
            <a:ext cx="5826125" cy="81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나와 맞는 직무나 회사를 찾을 때까지</a:t>
            </a:r>
          </a:p>
          <a:p>
            <a:pPr algn="ctr">
              <a:defRPr/>
            </a:pPr>
            <a:endParaRPr lang="en-US" altLang="ko-KR" sz="800">
              <a:solidFill>
                <a:srgbClr val="3259A0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24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취업 </a:t>
            </a:r>
            <a:r>
              <a:rPr lang="en-US" altLang="ko-KR" sz="24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24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수생이 될 의향이 있는가</a:t>
            </a:r>
            <a:r>
              <a:rPr lang="en-US" altLang="ko-KR" sz="24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?</a:t>
            </a:r>
            <a:endParaRPr lang="ko-KR" altLang="en-US" sz="2400">
              <a:solidFill>
                <a:srgbClr val="3259A0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505825" y="2993390"/>
            <a:ext cx="740410" cy="7404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246235" y="2988310"/>
            <a:ext cx="197548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78315" y="2513965"/>
            <a:ext cx="1715770" cy="44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수 한다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78315" y="3011805"/>
            <a:ext cx="1715770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64.6%</a:t>
            </a:r>
            <a:endParaRPr lang="ko-KR" altLang="en-US" sz="3600" b="1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890135" y="4467225"/>
            <a:ext cx="862965" cy="11226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95930" y="5590540"/>
            <a:ext cx="189420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85465" y="5168265"/>
            <a:ext cx="171577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그냥 다닌다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5465" y="5666740"/>
            <a:ext cx="1715770" cy="38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32.8%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991225" y="2512695"/>
            <a:ext cx="970915" cy="41846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939415" y="2509520"/>
            <a:ext cx="305181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7200" y="2099945"/>
            <a:ext cx="171577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기타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97200" y="2597785"/>
            <a:ext cx="171577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4.9%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8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92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5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7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862522B-9337-A6DA-09D2-240F3C5371C3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EB344D-3F93-833B-E642-9DC36A2422E9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61E2C68C-03EA-BA44-D8ED-69A871C4BF72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7829FEBF-6679-8FB2-F8E9-8C43E99B4ADB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197A2385-0DCC-27C0-7F3E-0031E2A6D64E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898EA032-204A-ACDD-FE5D-5E7AC499D2E8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756B902A-74FE-530E-6514-2A174897EF03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7" name="차트 36"/>
          <p:cNvGraphicFramePr/>
          <p:nvPr/>
        </p:nvGraphicFramePr>
        <p:xfrm>
          <a:off x="3702220" y="809624"/>
          <a:ext cx="7175330" cy="5739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925945" y="2242185"/>
            <a:ext cx="2834640" cy="110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나와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맞지</a:t>
            </a: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않는 직무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28.5%</a:t>
            </a:r>
            <a:endParaRPr lang="ko-KR" altLang="en-US" sz="20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145" y="4832985"/>
            <a:ext cx="2834640" cy="110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급여나 복지가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생각한 것과 다름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24.1%</a:t>
            </a:r>
            <a:endParaRPr lang="ko-KR" altLang="en-US" sz="20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27565" y="6536690"/>
            <a:ext cx="2333625" cy="231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*MZ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세대 취준생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275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명 대상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에듀윌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(2013)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92600" y="3164840"/>
            <a:ext cx="2834640" cy="72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기타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47.4%</a:t>
            </a:r>
            <a:endParaRPr lang="ko-KR" altLang="en-US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9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69235" y="309245"/>
            <a:ext cx="364109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2-1.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구인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구직 시장 현황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</a:t>
            </a:r>
          </a:p>
        </p:txBody>
      </p:sp>
      <p:sp>
        <p:nvSpPr>
          <p:cNvPr id="97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8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0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B4A93F-CA61-CCCC-0B74-AEAF48CE0F46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F2CABE-5B88-0F90-AE22-A6DBD562E6B7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xmlns="" id="{A12F0A4F-7CF9-2F5D-DBA8-56899531319B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xmlns="" id="{EB2D18CD-5261-CBC4-AC0F-3E4C039B0F18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xmlns="" id="{DA881136-FEEF-2B79-78F7-EEFFC8CD80F9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xmlns="" id="{AE7964C7-912C-37CC-C6A6-D16D8709D70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xmlns="" id="{DE154A06-2DBA-5E1A-2EC2-188582315086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Pages>36</Pages>
  <Words>1418</Words>
  <Characters>0</Characters>
  <Application>Microsoft Office PowerPoint</Application>
  <DocSecurity>0</DocSecurity>
  <PresentationFormat>와이드스크린</PresentationFormat>
  <Lines>0</Lines>
  <Paragraphs>531</Paragraphs>
  <Slides>38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Times New Roman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PARK</dc:creator>
  <cp:lastModifiedBy>ezen</cp:lastModifiedBy>
  <cp:revision>11</cp:revision>
  <dcterms:modified xsi:type="dcterms:W3CDTF">2023-10-10T04:02:36Z</dcterms:modified>
</cp:coreProperties>
</file>