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0" r:id="rId5"/>
    <p:sldId id="262" r:id="rId6"/>
    <p:sldId id="261" r:id="rId7"/>
    <p:sldId id="259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72" y="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A84FB4-7320-4EC4-86E9-6B3E5CA484F4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2C8DDF-570A-4F53-86C3-D346B3007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1115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2C8DDF-570A-4F53-86C3-D346B3007ED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801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72C5A-A7A7-43AD-8B13-F1C9038548B0}" type="datetime1">
              <a:rPr lang="en-US" smtClean="0"/>
              <a:t>3/15/2017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CD0D8-DACA-424B-81D5-601B3F479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307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E237F-8815-4A6C-8E3E-8BA04465DE81}" type="datetime1">
              <a:rPr lang="en-US" smtClean="0"/>
              <a:t>3/15/2017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CD0D8-DACA-424B-81D5-601B3F479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4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A72F2-ECB1-4A02-8D35-55AA24937757}" type="datetime1">
              <a:rPr lang="en-US" smtClean="0"/>
              <a:t>3/15/2017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CD0D8-DACA-424B-81D5-601B3F479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059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0165D-46BE-47F3-8BE2-5A6305F2F552}" type="datetime1">
              <a:rPr lang="en-US" smtClean="0"/>
              <a:t>3/15/2017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CD0D8-DACA-424B-81D5-601B3F479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953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18F19-ED86-4392-AE1E-E41B5F752DE1}" type="datetime1">
              <a:rPr lang="en-US" smtClean="0"/>
              <a:t>3/15/2017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CD0D8-DACA-424B-81D5-601B3F479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220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338EB-65A8-4FFC-8306-DAE8848F0427}" type="datetime1">
              <a:rPr lang="en-US" smtClean="0"/>
              <a:t>3/15/2017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CD0D8-DACA-424B-81D5-601B3F479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426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E09ED-37B3-4214-824F-BF0594D4B8D9}" type="datetime1">
              <a:rPr lang="en-US" smtClean="0"/>
              <a:t>3/15/2017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CD0D8-DACA-424B-81D5-601B3F479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272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1EB63-DCD9-49F6-AA10-74AB1BCA1DFD}" type="datetime1">
              <a:rPr lang="en-US" smtClean="0"/>
              <a:t>3/15/2017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CD0D8-DACA-424B-81D5-601B3F479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286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143C-84C7-4CF0-B12B-11653A7BF7BC}" type="datetime1">
              <a:rPr lang="en-US" smtClean="0"/>
              <a:t>3/15/2017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CD0D8-DACA-424B-81D5-601B3F479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339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F2D68-0CC7-429E-BC41-F038505B1046}" type="datetime1">
              <a:rPr lang="en-US" smtClean="0"/>
              <a:t>3/15/2017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CD0D8-DACA-424B-81D5-601B3F479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364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5CB92-C17B-4849-BE48-C0326CBCFD6D}" type="datetime1">
              <a:rPr lang="en-US" smtClean="0"/>
              <a:t>3/15/2017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CD0D8-DACA-424B-81D5-601B3F479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14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1634EB-5CF6-4D3D-B11A-48C3843D49CC}" type="datetime1">
              <a:rPr lang="en-US" smtClean="0"/>
              <a:t>3/15/2017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CCD0D8-DACA-424B-81D5-601B3F479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090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 M&amp;S in DEVS-Suite Simulator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CD0D8-DACA-424B-81D5-601B3F47916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814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 Playback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a textbox (positive integer number) for setting the duration of playback (next to the slider)</a:t>
            </a:r>
          </a:p>
          <a:p>
            <a:r>
              <a:rPr lang="en-US" dirty="0" smtClean="0"/>
              <a:t>Number of steps to go back</a:t>
            </a:r>
          </a:p>
          <a:p>
            <a:r>
              <a:rPr lang="en-US" dirty="0"/>
              <a:t>Pause/resume animation while simulation running</a:t>
            </a:r>
          </a:p>
          <a:p>
            <a:r>
              <a:rPr lang="en-US" dirty="0" smtClean="0"/>
              <a:t>Number </a:t>
            </a:r>
            <a:r>
              <a:rPr lang="en-US" dirty="0" smtClean="0"/>
              <a:t>of cells that have changed during the designated period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CD0D8-DACA-424B-81D5-601B3F47916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657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 Animation Speed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a textbox next to the slider (positive integer numbers)</a:t>
            </a:r>
          </a:p>
          <a:p>
            <a:r>
              <a:rPr lang="en-US" dirty="0" smtClean="0"/>
              <a:t>Do the same for the Component model</a:t>
            </a:r>
          </a:p>
          <a:p>
            <a:r>
              <a:rPr lang="en-US" dirty="0" smtClean="0"/>
              <a:t>Do the same for Real-time factor</a:t>
            </a:r>
          </a:p>
          <a:p>
            <a:r>
              <a:rPr lang="en-US" dirty="0" smtClean="0"/>
              <a:t>Do the same for time view update </a:t>
            </a:r>
            <a:r>
              <a:rPr lang="en-US" dirty="0" smtClean="0"/>
              <a:t>factor</a:t>
            </a:r>
          </a:p>
          <a:p>
            <a:r>
              <a:rPr lang="en-US" dirty="0"/>
              <a:t>Changing updates at run-time – implications including accurate start and end times (adding start and end time for animation</a:t>
            </a:r>
            <a:r>
              <a:rPr lang="en-US" dirty="0" smtClean="0"/>
              <a:t>)</a:t>
            </a:r>
            <a:endParaRPr lang="en-US" dirty="0" smtClean="0"/>
          </a:p>
          <a:p>
            <a:r>
              <a:rPr lang="en-US" dirty="0" smtClean="0"/>
              <a:t>Allow user choose what (state variables</a:t>
            </a:r>
            <a:r>
              <a:rPr lang="en-US" dirty="0"/>
              <a:t>) to be displayed </a:t>
            </a:r>
            <a:r>
              <a:rPr lang="en-US" dirty="0" smtClean="0"/>
              <a:t>using tooltip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CD0D8-DACA-424B-81D5-601B3F47916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034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 Model Viewer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Timeview</a:t>
            </a:r>
            <a:r>
              <a:rPr lang="en-US" dirty="0"/>
              <a:t> for CA (selecting ports given Moore, von Newman, and customized neighborhood couplings)</a:t>
            </a:r>
          </a:p>
          <a:p>
            <a:r>
              <a:rPr lang="en-US" dirty="0" smtClean="0"/>
              <a:t>Field of view (neighborhood coordinates)</a:t>
            </a:r>
          </a:p>
          <a:p>
            <a:pPr lvl="1"/>
            <a:r>
              <a:rPr lang="en-US" dirty="0" smtClean="0"/>
              <a:t>initialization</a:t>
            </a:r>
          </a:p>
          <a:p>
            <a:r>
              <a:rPr lang="en-US" dirty="0" err="1" smtClean="0"/>
              <a:t>Hexago</a:t>
            </a:r>
            <a:r>
              <a:rPr lang="en-US" dirty="0" smtClean="0"/>
              <a:t>, </a:t>
            </a:r>
            <a:r>
              <a:rPr lang="en-US" dirty="0" err="1" smtClean="0"/>
              <a:t>etc</a:t>
            </a:r>
            <a:r>
              <a:rPr lang="en-US" dirty="0" smtClean="0"/>
              <a:t> </a:t>
            </a:r>
            <a:r>
              <a:rPr lang="en-US" dirty="0" smtClean="0"/>
              <a:t>layout?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CD0D8-DACA-424B-81D5-601B3F47916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489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– 1-D and 2-D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Number of cells</a:t>
            </a:r>
          </a:p>
          <a:p>
            <a:r>
              <a:rPr lang="en-US" dirty="0" smtClean="0"/>
              <a:t>Number of state variables</a:t>
            </a:r>
          </a:p>
          <a:p>
            <a:r>
              <a:rPr lang="en-US" dirty="0" smtClean="0"/>
              <a:t>Number of active cells</a:t>
            </a:r>
          </a:p>
          <a:p>
            <a:r>
              <a:rPr lang="en-US" dirty="0" smtClean="0"/>
              <a:t>Number of I/O events</a:t>
            </a:r>
          </a:p>
          <a:p>
            <a:r>
              <a:rPr lang="en-US" dirty="0"/>
              <a:t>Torus </a:t>
            </a:r>
            <a:r>
              <a:rPr lang="en-US" dirty="0" smtClean="0"/>
              <a:t>neighborhood ?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CD0D8-DACA-424B-81D5-601B3F47916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10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Scalability (model, visualization, execution)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Replacing explicit I/O couplings with direct connections (modularity)</a:t>
            </a:r>
          </a:p>
          <a:p>
            <a:r>
              <a:rPr lang="en-US" dirty="0" smtClean="0"/>
              <a:t>Inclusion or exclusion of CM and CA animation (provide a switch to turn on/off)</a:t>
            </a:r>
          </a:p>
          <a:p>
            <a:r>
              <a:rPr lang="en-US" dirty="0" smtClean="0"/>
              <a:t>Exporting data to </a:t>
            </a:r>
            <a:r>
              <a:rPr lang="en-US" dirty="0" smtClean="0"/>
              <a:t>DB (Gregg)</a:t>
            </a:r>
            <a:endParaRPr lang="en-US" dirty="0" smtClean="0"/>
          </a:p>
          <a:p>
            <a:r>
              <a:rPr lang="en-US" dirty="0" smtClean="0"/>
              <a:t>Coordination of </a:t>
            </a:r>
            <a:r>
              <a:rPr lang="en-US" dirty="0" err="1" smtClean="0"/>
              <a:t>Timeview</a:t>
            </a:r>
            <a:r>
              <a:rPr lang="en-US" dirty="0" smtClean="0"/>
              <a:t> and CA View (as in </a:t>
            </a:r>
            <a:r>
              <a:rPr lang="en-US" dirty="0" err="1" smtClean="0"/>
              <a:t>Timeview</a:t>
            </a:r>
            <a:r>
              <a:rPr lang="en-US" dirty="0" smtClean="0"/>
              <a:t> and CM View)</a:t>
            </a:r>
          </a:p>
          <a:p>
            <a:r>
              <a:rPr lang="en-US" dirty="0" smtClean="0"/>
              <a:t>Execution on multi-core (parallelization</a:t>
            </a:r>
            <a:r>
              <a:rPr lang="en-US" dirty="0" smtClean="0"/>
              <a:t>)?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CD0D8-DACA-424B-81D5-601B3F47916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662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TimeView</a:t>
            </a:r>
            <a:r>
              <a:rPr lang="en-US" dirty="0" smtClean="0"/>
              <a:t>, </a:t>
            </a:r>
            <a:r>
              <a:rPr lang="en-US" dirty="0" err="1" smtClean="0"/>
              <a:t>AnimationView</a:t>
            </a:r>
            <a:r>
              <a:rPr lang="en-US" dirty="0" smtClean="0"/>
              <a:t>, (Comp and CA) UI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Steps to choose CM and CA models</a:t>
            </a:r>
          </a:p>
          <a:p>
            <a:pPr lvl="1"/>
            <a:r>
              <a:rPr lang="en-US" dirty="0" smtClean="0"/>
              <a:t>Things to display and things to hide incrementally during simulation set-up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CD0D8-DACA-424B-81D5-601B3F47916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9005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Trajectory Tracking Configuration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871" y="1593786"/>
            <a:ext cx="2461977" cy="2272594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0443" y="4012569"/>
            <a:ext cx="2461977" cy="2272594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3"/>
          <a:srcRect l="26064" t="27789" r="36795" b="53583"/>
          <a:stretch/>
        </p:blipFill>
        <p:spPr>
          <a:xfrm>
            <a:off x="5908020" y="4234467"/>
            <a:ext cx="914400" cy="423333"/>
          </a:xfrm>
          <a:prstGeom prst="rect">
            <a:avLst/>
          </a:prstGeom>
        </p:spPr>
      </p:pic>
      <p:grpSp>
        <p:nvGrpSpPr>
          <p:cNvPr id="36" name="Group 35"/>
          <p:cNvGrpSpPr/>
          <p:nvPr/>
        </p:nvGrpSpPr>
        <p:grpSpPr>
          <a:xfrm>
            <a:off x="7170765" y="2499251"/>
            <a:ext cx="4059835" cy="1171406"/>
            <a:chOff x="7330074" y="1142798"/>
            <a:chExt cx="4059835" cy="1171406"/>
          </a:xfrm>
        </p:grpSpPr>
        <p:sp>
          <p:nvSpPr>
            <p:cNvPr id="23" name="TextBox 22"/>
            <p:cNvSpPr txBox="1"/>
            <p:nvPr/>
          </p:nvSpPr>
          <p:spPr>
            <a:xfrm>
              <a:off x="7330074" y="1142798"/>
              <a:ext cx="825867" cy="2308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900" dirty="0"/>
                <a:t> </a:t>
              </a:r>
              <a:r>
                <a:rPr lang="en-US" sz="900" dirty="0" smtClean="0"/>
                <a:t>                        </a:t>
              </a:r>
              <a:endParaRPr lang="en-US" sz="900" dirty="0"/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7499241" y="1332071"/>
              <a:ext cx="3890668" cy="982133"/>
              <a:chOff x="7179733" y="3507220"/>
              <a:chExt cx="3890668" cy="982133"/>
            </a:xfrm>
          </p:grpSpPr>
          <p:pic>
            <p:nvPicPr>
              <p:cNvPr id="28" name="Picture 27"/>
              <p:cNvPicPr>
                <a:picLocks noChangeAspect="1"/>
              </p:cNvPicPr>
              <p:nvPr/>
            </p:nvPicPr>
            <p:blipFill rotWithShape="1">
              <a:blip r:embed="rId3"/>
              <a:srcRect l="27004" t="45313" b="34725"/>
              <a:stretch/>
            </p:blipFill>
            <p:spPr>
              <a:xfrm>
                <a:off x="7179733" y="3507220"/>
                <a:ext cx="3890668" cy="982133"/>
              </a:xfrm>
              <a:prstGeom prst="rect">
                <a:avLst/>
              </a:prstGeom>
            </p:spPr>
          </p:pic>
          <p:sp>
            <p:nvSpPr>
              <p:cNvPr id="29" name="TextBox 28"/>
              <p:cNvSpPr txBox="1"/>
              <p:nvPr/>
            </p:nvSpPr>
            <p:spPr>
              <a:xfrm>
                <a:off x="7179733" y="3662483"/>
                <a:ext cx="889987" cy="2308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900" dirty="0" smtClean="0"/>
                  <a:t>Primary States</a:t>
                </a:r>
                <a:endParaRPr lang="en-US" sz="900" dirty="0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7179733" y="3882870"/>
                <a:ext cx="461986" cy="2308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900" dirty="0" smtClean="0"/>
                  <a:t>Phase</a:t>
                </a:r>
                <a:endParaRPr lang="en-US" sz="900" dirty="0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7179733" y="4113702"/>
                <a:ext cx="466794" cy="2308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900" dirty="0" smtClean="0"/>
                  <a:t>Sigma</a:t>
                </a:r>
                <a:endParaRPr lang="en-US" sz="900" dirty="0"/>
              </a:p>
            </p:txBody>
          </p:sp>
        </p:grpSp>
        <p:sp>
          <p:nvSpPr>
            <p:cNvPr id="32" name="TextBox 31"/>
            <p:cNvSpPr txBox="1"/>
            <p:nvPr/>
          </p:nvSpPr>
          <p:spPr>
            <a:xfrm>
              <a:off x="7482474" y="1295198"/>
              <a:ext cx="3761207" cy="2308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 </a:t>
              </a:r>
              <a:r>
                <a:rPr lang="en-US" sz="900" dirty="0" smtClean="0"/>
                <a:t>                        </a:t>
              </a:r>
              <a:endParaRPr lang="en-US" sz="900" dirty="0"/>
            </a:p>
          </p:txBody>
        </p:sp>
      </p:grpSp>
      <p:sp>
        <p:nvSpPr>
          <p:cNvPr id="33" name="Rectangle 32"/>
          <p:cNvSpPr/>
          <p:nvPr/>
        </p:nvSpPr>
        <p:spPr>
          <a:xfrm>
            <a:off x="4986867" y="4633265"/>
            <a:ext cx="1835553" cy="2464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4986867" y="4879698"/>
            <a:ext cx="1835553" cy="2464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/>
          <p:cNvCxnSpPr>
            <a:stCxn id="28" idx="1"/>
          </p:cNvCxnSpPr>
          <p:nvPr/>
        </p:nvCxnSpPr>
        <p:spPr>
          <a:xfrm flipH="1">
            <a:off x="6365220" y="3179591"/>
            <a:ext cx="974712" cy="15969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869079" y="45850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6869079" y="484832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6882905" y="514491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6894249" y="55455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1654859" y="4070274"/>
            <a:ext cx="2451474" cy="1659019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2415109" y="4695032"/>
            <a:ext cx="91961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Replace</a:t>
            </a:r>
            <a:endParaRPr lang="en-US" dirty="0"/>
          </a:p>
        </p:txBody>
      </p:sp>
      <p:grpSp>
        <p:nvGrpSpPr>
          <p:cNvPr id="51" name="Group 50"/>
          <p:cNvGrpSpPr/>
          <p:nvPr/>
        </p:nvGrpSpPr>
        <p:grpSpPr>
          <a:xfrm>
            <a:off x="7286656" y="4407645"/>
            <a:ext cx="4651743" cy="2523704"/>
            <a:chOff x="6566263" y="3926335"/>
            <a:chExt cx="4651743" cy="2523704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3"/>
            <a:srcRect l="27004" t="45313" b="34725"/>
            <a:stretch/>
          </p:blipFill>
          <p:spPr>
            <a:xfrm>
              <a:off x="7327338" y="5467906"/>
              <a:ext cx="3890668" cy="982133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7321279" y="5613877"/>
              <a:ext cx="1004115" cy="2308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900" dirty="0" smtClean="0"/>
                <a:t>Simulator Clock                </a:t>
              </a:r>
              <a:endParaRPr lang="en-US" sz="9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327338" y="5843556"/>
              <a:ext cx="271228" cy="2308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900" dirty="0" err="1" smtClean="0"/>
                <a:t>tL</a:t>
              </a:r>
              <a:endParaRPr lang="en-US" sz="9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327338" y="6074388"/>
              <a:ext cx="296876" cy="2308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900" dirty="0" err="1" smtClean="0"/>
                <a:t>tN</a:t>
              </a:r>
              <a:endParaRPr lang="en-US" sz="9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629693" y="3926335"/>
              <a:ext cx="787395" cy="133882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900" dirty="0" smtClean="0"/>
                <a:t>Microsecond</a:t>
              </a:r>
            </a:p>
            <a:p>
              <a:r>
                <a:rPr lang="en-US" sz="900" dirty="0" smtClean="0"/>
                <a:t>Millisecond</a:t>
              </a:r>
            </a:p>
            <a:p>
              <a:r>
                <a:rPr lang="en-US" sz="900" dirty="0" smtClean="0"/>
                <a:t>Seconds</a:t>
              </a:r>
            </a:p>
            <a:p>
              <a:r>
                <a:rPr lang="en-US" sz="900" dirty="0" smtClean="0"/>
                <a:t>Minute</a:t>
              </a:r>
            </a:p>
            <a:p>
              <a:r>
                <a:rPr lang="en-US" sz="900" dirty="0" smtClean="0"/>
                <a:t>Hour</a:t>
              </a:r>
            </a:p>
            <a:p>
              <a:r>
                <a:rPr lang="en-US" sz="900" dirty="0" smtClean="0"/>
                <a:t>Days</a:t>
              </a:r>
            </a:p>
            <a:p>
              <a:r>
                <a:rPr lang="en-US" sz="900" dirty="0" smtClean="0"/>
                <a:t>Months</a:t>
              </a:r>
            </a:p>
            <a:p>
              <a:r>
                <a:rPr lang="en-US" sz="900" dirty="0" smtClean="0"/>
                <a:t>Years</a:t>
              </a:r>
            </a:p>
            <a:p>
              <a:r>
                <a:rPr lang="en-US" sz="900" dirty="0" smtClean="0"/>
                <a:t>_____</a:t>
              </a:r>
              <a:endParaRPr lang="en-US" sz="9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915188" y="5197150"/>
              <a:ext cx="216918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Dropdown menu / allowing user entry</a:t>
              </a:r>
              <a:endParaRPr lang="en-US" sz="10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302808" y="5381892"/>
              <a:ext cx="3781564" cy="2308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 </a:t>
              </a:r>
              <a:r>
                <a:rPr lang="en-US" sz="900" dirty="0" smtClean="0"/>
                <a:t>                        </a:t>
              </a:r>
              <a:endParaRPr lang="en-US" sz="900" dirty="0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H="1" flipV="1">
              <a:off x="6566263" y="5076259"/>
              <a:ext cx="1986754" cy="46239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TextBox 51"/>
          <p:cNvSpPr txBox="1"/>
          <p:nvPr/>
        </p:nvSpPr>
        <p:spPr>
          <a:xfrm>
            <a:off x="8597867" y="646236"/>
            <a:ext cx="20154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Widths for Stack and Separate columns need to be smaller</a:t>
            </a:r>
            <a:endParaRPr lang="en-US" dirty="0"/>
          </a:p>
        </p:txBody>
      </p:sp>
      <p:cxnSp>
        <p:nvCxnSpPr>
          <p:cNvPr id="54" name="Straight Arrow Connector 53"/>
          <p:cNvCxnSpPr>
            <a:stCxn id="52" idx="2"/>
          </p:cNvCxnSpPr>
          <p:nvPr/>
        </p:nvCxnSpPr>
        <p:spPr>
          <a:xfrm>
            <a:off x="9605614" y="1846565"/>
            <a:ext cx="69609" cy="10359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2" idx="2"/>
          </p:cNvCxnSpPr>
          <p:nvPr/>
        </p:nvCxnSpPr>
        <p:spPr>
          <a:xfrm>
            <a:off x="9605614" y="1846565"/>
            <a:ext cx="1007746" cy="10359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52" idx="2"/>
          </p:cNvCxnSpPr>
          <p:nvPr/>
        </p:nvCxnSpPr>
        <p:spPr>
          <a:xfrm flipH="1">
            <a:off x="6183086" y="1846565"/>
            <a:ext cx="3422528" cy="3310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Slide Number Placeholder 7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CD0D8-DACA-424B-81D5-601B3F47916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326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317</Words>
  <Application>Microsoft Office PowerPoint</Application>
  <PresentationFormat>Widescreen</PresentationFormat>
  <Paragraphs>68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CA M&amp;S in DEVS-Suite Simulator</vt:lpstr>
      <vt:lpstr>CA Playback</vt:lpstr>
      <vt:lpstr>CA Animation Speed</vt:lpstr>
      <vt:lpstr>CA Model Viewer</vt:lpstr>
      <vt:lpstr>Modeling – 1-D and 2-D</vt:lpstr>
      <vt:lpstr>Scalability (model, visualization, execution)</vt:lpstr>
      <vt:lpstr>TimeView, AnimationView, (Comp and CA) UI design</vt:lpstr>
      <vt:lpstr>Trajectory Tracking Configuration</vt:lpstr>
    </vt:vector>
  </TitlesOfParts>
  <Company>Arizona State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 M&amp;S in DEVS-Suite Simulator</dc:title>
  <dc:creator>Hessam Sarjoughian</dc:creator>
  <cp:lastModifiedBy>Hessam Sarjoughian</cp:lastModifiedBy>
  <cp:revision>22</cp:revision>
  <dcterms:created xsi:type="dcterms:W3CDTF">2017-03-12T00:35:48Z</dcterms:created>
  <dcterms:modified xsi:type="dcterms:W3CDTF">2017-03-16T00:10:18Z</dcterms:modified>
</cp:coreProperties>
</file>