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8" d="100"/>
          <a:sy n="38" d="100"/>
        </p:scale>
        <p:origin x="-141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149080-C222-4C29-940B-C67018DD68F1}" type="datetimeFigureOut">
              <a:rPr lang="en-US" smtClean="0"/>
              <a:t>8/1/2023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99052-0970-42FD-B93B-ACEEE17EC808}" type="slidenum">
              <a:rPr lang="en-US" smtClean="0"/>
              <a:t>‹#›</a:t>
            </a:fld>
            <a:endParaRPr lang="en-US"/>
          </a:p>
        </p:txBody>
      </p:sp>
    </p:spTree>
    <p:extLst>
      <p:ext uri="{BB962C8B-B14F-4D97-AF65-F5344CB8AC3E}">
        <p14:creationId xmlns:p14="http://schemas.microsoft.com/office/powerpoint/2010/main" val="89161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D99052-0970-42FD-B93B-ACEEE17EC808}" type="slidenum">
              <a:rPr lang="en-US" smtClean="0"/>
              <a:t>2</a:t>
            </a:fld>
            <a:endParaRPr lang="en-US"/>
          </a:p>
        </p:txBody>
      </p:sp>
    </p:spTree>
    <p:extLst>
      <p:ext uri="{BB962C8B-B14F-4D97-AF65-F5344CB8AC3E}">
        <p14:creationId xmlns:p14="http://schemas.microsoft.com/office/powerpoint/2010/main" val="297848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E3478-A131-4400-9C43-3E60DC5FE454}"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403716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E3478-A131-4400-9C43-3E60DC5FE454}"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1730407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E3478-A131-4400-9C43-3E60DC5FE454}"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270585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E3478-A131-4400-9C43-3E60DC5FE454}"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202801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E3478-A131-4400-9C43-3E60DC5FE454}"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353430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E3478-A131-4400-9C43-3E60DC5FE454}"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8759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E3478-A131-4400-9C43-3E60DC5FE454}"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99059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E3478-A131-4400-9C43-3E60DC5FE454}"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65019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E3478-A131-4400-9C43-3E60DC5FE454}" type="datetimeFigureOut">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398888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E3478-A131-4400-9C43-3E60DC5FE454}"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57470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E3478-A131-4400-9C43-3E60DC5FE454}"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5A459-F5F7-481A-B388-5E3DC6C826BB}" type="slidenum">
              <a:rPr lang="en-US" smtClean="0"/>
              <a:t>‹#›</a:t>
            </a:fld>
            <a:endParaRPr lang="en-US"/>
          </a:p>
        </p:txBody>
      </p:sp>
    </p:spTree>
    <p:extLst>
      <p:ext uri="{BB962C8B-B14F-4D97-AF65-F5344CB8AC3E}">
        <p14:creationId xmlns:p14="http://schemas.microsoft.com/office/powerpoint/2010/main" val="239205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E3478-A131-4400-9C43-3E60DC5FE454}" type="datetimeFigureOut">
              <a:rPr lang="en-US" smtClean="0"/>
              <a:t>8/1/2023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5A459-F5F7-481A-B388-5E3DC6C826BB}" type="slidenum">
              <a:rPr lang="en-US" smtClean="0"/>
              <a:t>‹#›</a:t>
            </a:fld>
            <a:endParaRPr lang="en-US"/>
          </a:p>
        </p:txBody>
      </p:sp>
    </p:spTree>
    <p:extLst>
      <p:ext uri="{BB962C8B-B14F-4D97-AF65-F5344CB8AC3E}">
        <p14:creationId xmlns:p14="http://schemas.microsoft.com/office/powerpoint/2010/main" val="316303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pPr lvl="0"/>
            <a:r>
              <a:rPr lang="en-US" sz="4000" b="1" i="0" u="sng" strike="noStrike" cap="none" dirty="0" smtClean="0">
                <a:solidFill>
                  <a:schemeClr val="tx2">
                    <a:lumMod val="60000"/>
                    <a:lumOff val="40000"/>
                  </a:schemeClr>
                </a:solidFill>
                <a:latin typeface="Bahnschrift" pitchFamily="34" charset="0"/>
                <a:ea typeface="Playfair Display"/>
                <a:cs typeface="Playfair Display"/>
                <a:sym typeface="Playfair Display"/>
              </a:rPr>
              <a:t>STUDENT DETAILS</a:t>
            </a:r>
            <a:r>
              <a:rPr lang="en-US" b="1" u="sng" dirty="0" smtClean="0">
                <a:solidFill>
                  <a:schemeClr val="tx2">
                    <a:lumMod val="60000"/>
                    <a:lumOff val="40000"/>
                  </a:schemeClr>
                </a:solidFill>
                <a:latin typeface="Playfair Display"/>
                <a:ea typeface="Playfair Display"/>
                <a:cs typeface="Playfair Display"/>
                <a:sym typeface="Playfair Display"/>
              </a:rPr>
              <a:t/>
            </a:r>
            <a:br>
              <a:rPr lang="en-US" b="1" u="sng" dirty="0" smtClean="0">
                <a:solidFill>
                  <a:schemeClr val="tx2">
                    <a:lumMod val="60000"/>
                    <a:lumOff val="40000"/>
                  </a:schemeClr>
                </a:solidFill>
                <a:latin typeface="Playfair Display"/>
                <a:ea typeface="Playfair Display"/>
                <a:cs typeface="Playfair Display"/>
                <a:sym typeface="Playfair Display"/>
              </a:rPr>
            </a:br>
            <a:endParaRPr lang="en-US" u="sng" dirty="0">
              <a:solidFill>
                <a:schemeClr val="tx2">
                  <a:lumMod val="60000"/>
                  <a:lumOff val="40000"/>
                </a:schemeClr>
              </a:solidFill>
            </a:endParaRPr>
          </a:p>
        </p:txBody>
      </p:sp>
      <p:sp>
        <p:nvSpPr>
          <p:cNvPr id="3" name="Subtitle 2"/>
          <p:cNvSpPr>
            <a:spLocks noGrp="1"/>
          </p:cNvSpPr>
          <p:nvPr>
            <p:ph type="subTitle" idx="1"/>
          </p:nvPr>
        </p:nvSpPr>
        <p:spPr>
          <a:xfrm>
            <a:off x="457200" y="1981200"/>
            <a:ext cx="8686800" cy="3657600"/>
          </a:xfrm>
        </p:spPr>
        <p:txBody>
          <a:bodyPr>
            <a:normAutofit/>
          </a:bodyPr>
          <a:lstStyle/>
          <a:p>
            <a:pPr lvl="0" algn="just">
              <a:spcBef>
                <a:spcPts val="0"/>
              </a:spcBef>
            </a:pPr>
            <a:r>
              <a:rPr lang="en-US" sz="2000" b="1" dirty="0" smtClean="0">
                <a:solidFill>
                  <a:schemeClr val="tx1"/>
                </a:solidFill>
                <a:latin typeface="Lato"/>
                <a:ea typeface="Lato"/>
                <a:cs typeface="Lato"/>
                <a:sym typeface="Lato"/>
              </a:rPr>
              <a:t>Name                           </a:t>
            </a:r>
            <a:r>
              <a:rPr lang="en-US" sz="2000" dirty="0" smtClean="0">
                <a:solidFill>
                  <a:schemeClr val="tx1"/>
                </a:solidFill>
                <a:latin typeface="Lato"/>
                <a:ea typeface="Lato"/>
                <a:cs typeface="Lato"/>
                <a:sym typeface="Lato"/>
              </a:rPr>
              <a:t>: DANTLA CHIRANJEEVI </a:t>
            </a:r>
          </a:p>
          <a:p>
            <a:pPr lvl="0" algn="l">
              <a:spcBef>
                <a:spcPts val="0"/>
              </a:spcBef>
            </a:pPr>
            <a:r>
              <a:rPr lang="en-US" sz="2000" b="1" dirty="0" smtClean="0">
                <a:solidFill>
                  <a:schemeClr val="tx1"/>
                </a:solidFill>
                <a:latin typeface="Lato"/>
                <a:ea typeface="Lato"/>
                <a:cs typeface="Lato"/>
                <a:sym typeface="Lato"/>
              </a:rPr>
              <a:t>Email ID                      </a:t>
            </a:r>
            <a:r>
              <a:rPr lang="en-US" sz="2000" dirty="0" smtClean="0">
                <a:solidFill>
                  <a:schemeClr val="tx1"/>
                </a:solidFill>
                <a:latin typeface="Lato"/>
                <a:ea typeface="Lato"/>
                <a:cs typeface="Lato"/>
                <a:sym typeface="Lato"/>
              </a:rPr>
              <a:t>: dantlachiranjeevi@gmail.com</a:t>
            </a:r>
          </a:p>
          <a:p>
            <a:pPr lvl="0" algn="l">
              <a:spcBef>
                <a:spcPts val="0"/>
              </a:spcBef>
            </a:pPr>
            <a:r>
              <a:rPr lang="en-US" sz="2000" b="1" dirty="0" smtClean="0">
                <a:solidFill>
                  <a:schemeClr val="tx1"/>
                </a:solidFill>
                <a:latin typeface="Lato"/>
                <a:ea typeface="Lato"/>
                <a:cs typeface="Lato"/>
                <a:sym typeface="Lato"/>
              </a:rPr>
              <a:t>College name             </a:t>
            </a:r>
            <a:r>
              <a:rPr lang="en-US" sz="2000" dirty="0" smtClean="0">
                <a:solidFill>
                  <a:schemeClr val="tx1"/>
                </a:solidFill>
                <a:latin typeface="Lato"/>
                <a:ea typeface="Lato"/>
                <a:cs typeface="Lato"/>
                <a:sym typeface="Lato"/>
              </a:rPr>
              <a:t>: </a:t>
            </a:r>
            <a:r>
              <a:rPr lang="en-US" sz="2000" dirty="0" err="1" smtClean="0">
                <a:solidFill>
                  <a:schemeClr val="tx1"/>
                </a:solidFill>
                <a:latin typeface="Lato"/>
                <a:ea typeface="Lato"/>
                <a:cs typeface="Lato"/>
                <a:sym typeface="Lato"/>
              </a:rPr>
              <a:t>Annamacharya</a:t>
            </a:r>
            <a:r>
              <a:rPr lang="en-US" sz="2000" dirty="0" smtClean="0">
                <a:solidFill>
                  <a:schemeClr val="tx1"/>
                </a:solidFill>
                <a:latin typeface="Lato"/>
                <a:ea typeface="Lato"/>
                <a:cs typeface="Lato"/>
                <a:sym typeface="Lato"/>
              </a:rPr>
              <a:t> Institute of Technology &amp; Sciences </a:t>
            </a:r>
          </a:p>
          <a:p>
            <a:pPr lvl="0" algn="l">
              <a:spcBef>
                <a:spcPts val="0"/>
              </a:spcBef>
            </a:pPr>
            <a:r>
              <a:rPr lang="en-US" sz="2000" b="1" dirty="0" smtClean="0">
                <a:solidFill>
                  <a:schemeClr val="tx1"/>
                </a:solidFill>
                <a:latin typeface="Lato"/>
                <a:ea typeface="Lato"/>
                <a:cs typeface="Lato"/>
                <a:sym typeface="Lato"/>
              </a:rPr>
              <a:t>College state              </a:t>
            </a:r>
            <a:r>
              <a:rPr lang="en-US" sz="2000" dirty="0" smtClean="0">
                <a:solidFill>
                  <a:schemeClr val="tx1"/>
                </a:solidFill>
                <a:latin typeface="Lato"/>
                <a:ea typeface="Lato"/>
                <a:cs typeface="Lato"/>
                <a:sym typeface="Lato"/>
              </a:rPr>
              <a:t>: Andhra Pradesh</a:t>
            </a:r>
          </a:p>
          <a:p>
            <a:pPr lvl="0" algn="l">
              <a:spcBef>
                <a:spcPts val="0"/>
              </a:spcBef>
            </a:pPr>
            <a:r>
              <a:rPr lang="en-US" sz="2000" b="1" dirty="0" smtClean="0">
                <a:solidFill>
                  <a:schemeClr val="tx1"/>
                </a:solidFill>
                <a:latin typeface="Lato"/>
                <a:ea typeface="Lato"/>
                <a:cs typeface="Lato"/>
                <a:sym typeface="Lato"/>
              </a:rPr>
              <a:t>Internship Domain</a:t>
            </a:r>
            <a:r>
              <a:rPr lang="en-US" sz="2000" dirty="0" smtClean="0">
                <a:solidFill>
                  <a:schemeClr val="tx1"/>
                </a:solidFill>
                <a:latin typeface="Lato"/>
                <a:ea typeface="Lato"/>
                <a:cs typeface="Lato"/>
                <a:sym typeface="Lato"/>
              </a:rPr>
              <a:t>     : Data science virtual internship 2023</a:t>
            </a:r>
          </a:p>
          <a:p>
            <a:pPr lvl="0" algn="l">
              <a:spcBef>
                <a:spcPts val="0"/>
              </a:spcBef>
            </a:pPr>
            <a:r>
              <a:rPr lang="en-US" sz="2000" b="1" dirty="0" smtClean="0">
                <a:solidFill>
                  <a:schemeClr val="tx1"/>
                </a:solidFill>
                <a:latin typeface="Lato"/>
                <a:ea typeface="Lato"/>
                <a:cs typeface="Lato"/>
                <a:sym typeface="Lato"/>
              </a:rPr>
              <a:t>Project Mentor   </a:t>
            </a:r>
            <a:r>
              <a:rPr lang="en-US" sz="2000" dirty="0" smtClean="0">
                <a:solidFill>
                  <a:schemeClr val="tx1"/>
                </a:solidFill>
                <a:latin typeface="Lato"/>
                <a:ea typeface="Lato"/>
                <a:cs typeface="Lato"/>
                <a:sym typeface="Lato"/>
              </a:rPr>
              <a:t>        : </a:t>
            </a:r>
            <a:r>
              <a:rPr lang="en-US" sz="2000" dirty="0" err="1" smtClean="0">
                <a:solidFill>
                  <a:schemeClr val="tx1"/>
                </a:solidFill>
                <a:latin typeface="Lato"/>
                <a:ea typeface="Lato"/>
                <a:cs typeface="Lato"/>
                <a:sym typeface="Lato"/>
              </a:rPr>
              <a:t>Preqinsta</a:t>
            </a:r>
            <a:endParaRPr lang="en-US" sz="2000" dirty="0" smtClean="0">
              <a:solidFill>
                <a:schemeClr val="tx1"/>
              </a:solidFill>
              <a:latin typeface="Lato"/>
              <a:ea typeface="Lato"/>
              <a:cs typeface="Lato"/>
              <a:sym typeface="Lato"/>
            </a:endParaRPr>
          </a:p>
          <a:p>
            <a:pPr lvl="0" algn="l">
              <a:spcBef>
                <a:spcPts val="0"/>
              </a:spcBef>
            </a:pPr>
            <a:r>
              <a:rPr lang="en-US" sz="2000" b="1" dirty="0" smtClean="0">
                <a:solidFill>
                  <a:schemeClr val="tx1"/>
                </a:solidFill>
                <a:latin typeface="Lato"/>
                <a:ea typeface="Lato"/>
                <a:cs typeface="Lato"/>
                <a:sym typeface="Lato"/>
              </a:rPr>
              <a:t>Project Name             </a:t>
            </a:r>
            <a:r>
              <a:rPr lang="en-US" sz="2000" dirty="0" smtClean="0">
                <a:solidFill>
                  <a:schemeClr val="tx1"/>
                </a:solidFill>
                <a:latin typeface="Lato"/>
                <a:ea typeface="Lato"/>
                <a:cs typeface="Lato"/>
                <a:sym typeface="Lato"/>
              </a:rPr>
              <a:t>:</a:t>
            </a:r>
            <a:r>
              <a:rPr lang="en-US" sz="2000" b="1" dirty="0" smtClean="0">
                <a:solidFill>
                  <a:schemeClr val="tx1"/>
                </a:solidFill>
                <a:latin typeface="Lato"/>
                <a:ea typeface="Lato"/>
                <a:cs typeface="Lato"/>
                <a:sym typeface="Lato"/>
              </a:rPr>
              <a:t> </a:t>
            </a:r>
            <a:r>
              <a:rPr lang="en-US" sz="2000" dirty="0" smtClean="0">
                <a:solidFill>
                  <a:schemeClr val="tx1"/>
                </a:solidFill>
                <a:latin typeface="Lato"/>
                <a:ea typeface="Lato"/>
                <a:cs typeface="Lato"/>
                <a:sym typeface="Lato"/>
              </a:rPr>
              <a:t>Doctor Visit Analysis</a:t>
            </a:r>
          </a:p>
          <a:p>
            <a:endParaRPr lang="en-US" sz="2000" dirty="0"/>
          </a:p>
        </p:txBody>
      </p:sp>
    </p:spTree>
    <p:extLst>
      <p:ext uri="{BB962C8B-B14F-4D97-AF65-F5344CB8AC3E}">
        <p14:creationId xmlns:p14="http://schemas.microsoft.com/office/powerpoint/2010/main" val="264816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u="sng" dirty="0" smtClean="0"/>
              <a:t> </a:t>
            </a:r>
            <a:r>
              <a:rPr lang="en-US" sz="3600" b="1" u="sng" dirty="0" smtClean="0">
                <a:solidFill>
                  <a:schemeClr val="tx2">
                    <a:lumMod val="60000"/>
                    <a:lumOff val="40000"/>
                  </a:schemeClr>
                </a:solidFill>
                <a:latin typeface="Bahnschrift" pitchFamily="34" charset="0"/>
              </a:rPr>
              <a:t>GITHUB LINKS</a:t>
            </a:r>
            <a:endParaRPr lang="en-US" sz="36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p:txBody>
          <a:bodyPr>
            <a:normAutofit/>
          </a:bodyPr>
          <a:lstStyle/>
          <a:p>
            <a:pPr marL="0" lvl="0" indent="0">
              <a:lnSpc>
                <a:spcPct val="120000"/>
              </a:lnSpc>
              <a:spcBef>
                <a:spcPts val="1000"/>
              </a:spcBef>
              <a:buClr>
                <a:schemeClr val="lt1"/>
              </a:buClr>
              <a:buSzPts val="2000"/>
              <a:buNone/>
            </a:pPr>
            <a:r>
              <a:rPr lang="en-US" sz="2100" b="1" cap="none" dirty="0" smtClean="0">
                <a:solidFill>
                  <a:srgbClr val="FF0000"/>
                </a:solidFill>
              </a:rPr>
              <a:t>GITHUB repository link:</a:t>
            </a:r>
            <a:endParaRPr lang="en-US" sz="2100" b="1" dirty="0" smtClean="0">
              <a:solidFill>
                <a:srgbClr val="FF0000"/>
              </a:solidFill>
            </a:endParaRPr>
          </a:p>
          <a:p>
            <a:pPr marL="228600" lvl="0" indent="-228600">
              <a:lnSpc>
                <a:spcPct val="120000"/>
              </a:lnSpc>
              <a:spcBef>
                <a:spcPts val="1000"/>
              </a:spcBef>
              <a:buClr>
                <a:schemeClr val="lt1"/>
              </a:buClr>
              <a:buSzPts val="2000"/>
              <a:buChar char="●"/>
            </a:pPr>
            <a:r>
              <a:rPr lang="en-US" sz="2100" dirty="0"/>
              <a:t>https://github.com/imchiruu/DOCTOR_VISIT_ANALYSIS_</a:t>
            </a:r>
            <a:endParaRPr lang="en-US" sz="2100" cap="none" dirty="0" smtClean="0"/>
          </a:p>
          <a:p>
            <a:pPr marL="0" lvl="0" indent="0">
              <a:lnSpc>
                <a:spcPct val="120000"/>
              </a:lnSpc>
              <a:spcBef>
                <a:spcPts val="1000"/>
              </a:spcBef>
              <a:buNone/>
            </a:pPr>
            <a:r>
              <a:rPr lang="en-US" sz="2100" b="1" dirty="0" smtClean="0">
                <a:solidFill>
                  <a:srgbClr val="FF0000"/>
                </a:solidFill>
              </a:rPr>
              <a:t>GITHUB Deployment  </a:t>
            </a:r>
            <a:r>
              <a:rPr lang="en-US" sz="2100" b="1" cap="none" dirty="0" smtClean="0">
                <a:solidFill>
                  <a:srgbClr val="FF0000"/>
                </a:solidFill>
              </a:rPr>
              <a:t>link: </a:t>
            </a:r>
            <a:endParaRPr lang="en-US" sz="2100" b="1" dirty="0" smtClean="0">
              <a:solidFill>
                <a:srgbClr val="FF0000"/>
              </a:solidFill>
            </a:endParaRPr>
          </a:p>
          <a:p>
            <a:pPr marL="228600" lvl="0" indent="-228600">
              <a:lnSpc>
                <a:spcPct val="120000"/>
              </a:lnSpc>
              <a:spcBef>
                <a:spcPts val="1000"/>
              </a:spcBef>
              <a:buClr>
                <a:schemeClr val="lt1"/>
              </a:buClr>
              <a:buSzPts val="2000"/>
              <a:buChar char="●"/>
            </a:pPr>
            <a:r>
              <a:rPr lang="en-US" sz="2100" dirty="0"/>
              <a:t>https://github.com/imchiruu/DOCTOR_VISIT_ANALYSIS_/blob/main/DOCTOR_VISIT_ANALYSIS_USING_PYTHON.ipynb</a:t>
            </a:r>
            <a:endParaRPr lang="en-US" sz="2100" cap="none" dirty="0" smtClean="0"/>
          </a:p>
          <a:p>
            <a:pPr marL="0" indent="0">
              <a:buNone/>
            </a:pPr>
            <a:endParaRPr lang="en-US" sz="2100" dirty="0"/>
          </a:p>
        </p:txBody>
      </p:sp>
    </p:spTree>
    <p:extLst>
      <p:ext uri="{BB962C8B-B14F-4D97-AF65-F5344CB8AC3E}">
        <p14:creationId xmlns:p14="http://schemas.microsoft.com/office/powerpoint/2010/main" val="261897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b="1" dirty="0" smtClean="0">
                <a:solidFill>
                  <a:schemeClr val="tx2">
                    <a:lumMod val="60000"/>
                    <a:lumOff val="40000"/>
                  </a:schemeClr>
                </a:solidFill>
                <a:latin typeface="Bahnschrift" pitchFamily="34" charset="0"/>
              </a:rPr>
              <a:t>THANK YOU</a:t>
            </a:r>
            <a:endParaRPr lang="en-US" b="1" dirty="0">
              <a:solidFill>
                <a:schemeClr val="tx2">
                  <a:lumMod val="60000"/>
                  <a:lumOff val="40000"/>
                </a:schemeClr>
              </a:solidFill>
              <a:latin typeface="Bahnschrift" pitchFamily="34" charset="0"/>
            </a:endParaRPr>
          </a:p>
        </p:txBody>
      </p:sp>
    </p:spTree>
    <p:extLst>
      <p:ext uri="{BB962C8B-B14F-4D97-AF65-F5344CB8AC3E}">
        <p14:creationId xmlns:p14="http://schemas.microsoft.com/office/powerpoint/2010/main" val="286020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400" b="1" u="sng" dirty="0" smtClean="0">
                <a:solidFill>
                  <a:schemeClr val="tx2">
                    <a:lumMod val="60000"/>
                    <a:lumOff val="40000"/>
                  </a:schemeClr>
                </a:solidFill>
                <a:latin typeface="Bahnschrift" pitchFamily="34" charset="0"/>
              </a:rPr>
              <a:t>PROJECT TITLE &amp; PROBLEM STATEMENT</a:t>
            </a:r>
            <a:endParaRPr lang="en-US" sz="34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p:txBody>
          <a:bodyPr>
            <a:normAutofit/>
          </a:bodyPr>
          <a:lstStyle/>
          <a:p>
            <a:pPr marL="0" lvl="0" indent="0">
              <a:lnSpc>
                <a:spcPct val="120000"/>
              </a:lnSpc>
              <a:spcBef>
                <a:spcPts val="1000"/>
              </a:spcBef>
              <a:buNone/>
            </a:pPr>
            <a:r>
              <a:rPr lang="en-US" sz="2100" b="1" dirty="0" smtClean="0">
                <a:solidFill>
                  <a:srgbClr val="FF0000"/>
                </a:solidFill>
              </a:rPr>
              <a:t>Project Title</a:t>
            </a:r>
            <a:r>
              <a:rPr lang="en-US" sz="2100" dirty="0" smtClean="0">
                <a:solidFill>
                  <a:srgbClr val="FF0000"/>
                </a:solidFill>
              </a:rPr>
              <a:t>: </a:t>
            </a:r>
            <a:r>
              <a:rPr lang="en-US" sz="2100" dirty="0" smtClean="0"/>
              <a:t>Doctor Visit Analysis</a:t>
            </a:r>
          </a:p>
          <a:p>
            <a:pPr marL="0" lvl="0" indent="0">
              <a:lnSpc>
                <a:spcPct val="120000"/>
              </a:lnSpc>
              <a:spcBef>
                <a:spcPts val="1000"/>
              </a:spcBef>
              <a:buNone/>
            </a:pPr>
            <a:r>
              <a:rPr lang="en-US" sz="2100" b="1" dirty="0" smtClean="0">
                <a:solidFill>
                  <a:srgbClr val="FF0000"/>
                </a:solidFill>
              </a:rPr>
              <a:t>Problem statement:</a:t>
            </a:r>
          </a:p>
          <a:p>
            <a:pPr marL="0" lvl="0" indent="0" algn="just">
              <a:lnSpc>
                <a:spcPct val="120000"/>
              </a:lnSpc>
              <a:spcBef>
                <a:spcPts val="1000"/>
              </a:spcBef>
              <a:spcAft>
                <a:spcPts val="1600"/>
              </a:spcAft>
              <a:buClr>
                <a:schemeClr val="lt1"/>
              </a:buClr>
              <a:buSzPts val="2000"/>
              <a:buNone/>
            </a:pPr>
            <a:r>
              <a:rPr lang="en-US" sz="2100" dirty="0" smtClean="0"/>
              <a:t>Doctor visit analysis using data analytics in python can be done using machine learning algorithms and software applications for performing medical diagnostics, improving efficiency of hospital operations, genomic studies, drug discovery and predictive analysis</a:t>
            </a:r>
            <a:endParaRPr lang="en-US" sz="2100" dirty="0"/>
          </a:p>
        </p:txBody>
      </p:sp>
    </p:spTree>
    <p:extLst>
      <p:ext uri="{BB962C8B-B14F-4D97-AF65-F5344CB8AC3E}">
        <p14:creationId xmlns:p14="http://schemas.microsoft.com/office/powerpoint/2010/main" val="307343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1143000"/>
          </a:xfrm>
        </p:spPr>
        <p:txBody>
          <a:bodyPr>
            <a:normAutofit/>
          </a:bodyPr>
          <a:lstStyle/>
          <a:p>
            <a:r>
              <a:rPr lang="en-US" sz="3600" b="1" u="sng" dirty="0" smtClean="0">
                <a:solidFill>
                  <a:schemeClr val="tx2">
                    <a:lumMod val="60000"/>
                    <a:lumOff val="40000"/>
                  </a:schemeClr>
                </a:solidFill>
                <a:latin typeface="Bahnschrift" pitchFamily="34" charset="0"/>
              </a:rPr>
              <a:t>AGENDA</a:t>
            </a:r>
            <a:endParaRPr lang="en-US" sz="36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p:txBody>
          <a:bodyPr>
            <a:normAutofit/>
          </a:bodyPr>
          <a:lstStyle/>
          <a:p>
            <a:pPr marL="0" lvl="0" indent="0">
              <a:lnSpc>
                <a:spcPct val="120000"/>
              </a:lnSpc>
              <a:spcBef>
                <a:spcPts val="0"/>
              </a:spcBef>
              <a:buClr>
                <a:schemeClr val="lt1"/>
              </a:buClr>
              <a:buSzPts val="500"/>
              <a:buNone/>
            </a:pPr>
            <a:r>
              <a:rPr lang="en-US" sz="2100" b="1" dirty="0" smtClean="0">
                <a:solidFill>
                  <a:srgbClr val="FF0000"/>
                </a:solidFill>
              </a:rPr>
              <a:t>Introduction:</a:t>
            </a:r>
          </a:p>
          <a:p>
            <a:pPr marL="228600" lvl="0" indent="-260350">
              <a:lnSpc>
                <a:spcPct val="120000"/>
              </a:lnSpc>
              <a:spcBef>
                <a:spcPts val="1000"/>
              </a:spcBef>
              <a:buClr>
                <a:schemeClr val="lt1"/>
              </a:buClr>
              <a:buSzPct val="100000"/>
              <a:buChar char="●"/>
            </a:pPr>
            <a:r>
              <a:rPr lang="en-US" sz="2100" dirty="0" smtClean="0"/>
              <a:t>What is doctor visit analysis?</a:t>
            </a:r>
          </a:p>
          <a:p>
            <a:pPr marL="228600" lvl="0" indent="-260350" algn="just">
              <a:lnSpc>
                <a:spcPct val="120000"/>
              </a:lnSpc>
              <a:spcBef>
                <a:spcPts val="1000"/>
              </a:spcBef>
              <a:buClr>
                <a:schemeClr val="lt1"/>
              </a:buClr>
              <a:buSzPct val="100000"/>
              <a:buChar char="●"/>
            </a:pPr>
            <a:r>
              <a:rPr lang="en-US" sz="2100" dirty="0" smtClean="0"/>
              <a:t>How can data analytics be used to improve doctor visits?</a:t>
            </a:r>
          </a:p>
          <a:p>
            <a:pPr marL="228600" lvl="0" indent="-260350" algn="just">
              <a:lnSpc>
                <a:spcPct val="120000"/>
              </a:lnSpc>
              <a:spcBef>
                <a:spcPts val="1000"/>
              </a:spcBef>
              <a:buClr>
                <a:schemeClr val="lt1"/>
              </a:buClr>
              <a:buSzPct val="100000"/>
              <a:buChar char="●"/>
            </a:pPr>
            <a:r>
              <a:rPr lang="en-US" sz="2100" dirty="0" smtClean="0"/>
              <a:t>What are the benefits of using Python for doctor visit analysis?</a:t>
            </a:r>
          </a:p>
          <a:p>
            <a:pPr marL="228600" lvl="0" indent="-260350" algn="just">
              <a:lnSpc>
                <a:spcPct val="120000"/>
              </a:lnSpc>
              <a:spcBef>
                <a:spcPts val="1000"/>
              </a:spcBef>
              <a:buClr>
                <a:schemeClr val="lt1"/>
              </a:buClr>
              <a:buSzPct val="100000"/>
              <a:buChar char="●"/>
            </a:pPr>
            <a:r>
              <a:rPr lang="en-US" sz="2100" dirty="0" smtClean="0"/>
              <a:t>Overview of Python libraries used - Explaining the Python libraries (</a:t>
            </a:r>
            <a:r>
              <a:rPr lang="en-US" sz="2100" dirty="0" err="1" smtClean="0"/>
              <a:t>NumPy</a:t>
            </a:r>
            <a:r>
              <a:rPr lang="en-US" sz="2100" dirty="0" smtClean="0"/>
              <a:t>, </a:t>
            </a:r>
            <a:r>
              <a:rPr lang="en-US" sz="2100" dirty="0" err="1" smtClean="0"/>
              <a:t>Matplotlib</a:t>
            </a:r>
            <a:r>
              <a:rPr lang="en-US" sz="2100" dirty="0" smtClean="0"/>
              <a:t>, Pandas, </a:t>
            </a:r>
            <a:r>
              <a:rPr lang="en-US" sz="2100" dirty="0" err="1" smtClean="0"/>
              <a:t>Scikit</a:t>
            </a:r>
            <a:r>
              <a:rPr lang="en-US" sz="2100" dirty="0" smtClean="0"/>
              <a:t>-learn) employed in the analysis.</a:t>
            </a:r>
          </a:p>
          <a:p>
            <a:pPr marL="0" indent="0">
              <a:buNone/>
            </a:pPr>
            <a:endParaRPr lang="en-US" sz="2100" dirty="0"/>
          </a:p>
        </p:txBody>
      </p:sp>
    </p:spTree>
    <p:extLst>
      <p:ext uri="{BB962C8B-B14F-4D97-AF65-F5344CB8AC3E}">
        <p14:creationId xmlns:p14="http://schemas.microsoft.com/office/powerpoint/2010/main" val="407344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8"/>
            <a:ext cx="8229600" cy="1143000"/>
          </a:xfrm>
        </p:spPr>
        <p:txBody>
          <a:bodyPr>
            <a:normAutofit/>
          </a:bodyPr>
          <a:lstStyle/>
          <a:p>
            <a:r>
              <a:rPr lang="en-US" sz="3600" b="1" u="sng" dirty="0" smtClean="0">
                <a:solidFill>
                  <a:schemeClr val="tx2">
                    <a:lumMod val="60000"/>
                    <a:lumOff val="40000"/>
                  </a:schemeClr>
                </a:solidFill>
                <a:latin typeface="Bahnschrift" pitchFamily="34" charset="0"/>
              </a:rPr>
              <a:t>PROJECT OVERVIEW</a:t>
            </a:r>
            <a:endParaRPr lang="en-US" sz="36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a:xfrm>
            <a:off x="304800" y="990600"/>
            <a:ext cx="8382000" cy="5334000"/>
          </a:xfrm>
        </p:spPr>
        <p:txBody>
          <a:bodyPr>
            <a:noAutofit/>
          </a:bodyPr>
          <a:lstStyle/>
          <a:p>
            <a:pPr marL="228600" lvl="0" indent="-247650" algn="just">
              <a:lnSpc>
                <a:spcPct val="120000"/>
              </a:lnSpc>
              <a:spcBef>
                <a:spcPts val="0"/>
              </a:spcBef>
              <a:buClr>
                <a:schemeClr val="lt1"/>
              </a:buClr>
              <a:buSzPts val="2300"/>
              <a:buChar char="●"/>
            </a:pPr>
            <a:r>
              <a:rPr lang="en-US" sz="2100" b="1" dirty="0" smtClean="0">
                <a:solidFill>
                  <a:srgbClr val="FF0000"/>
                </a:solidFill>
              </a:rPr>
              <a:t>Background:</a:t>
            </a:r>
            <a:r>
              <a:rPr lang="en-US" sz="2100" dirty="0" smtClean="0"/>
              <a:t> The doctor visit analysis project is motivated by the increasing amount of data that is being generated by doctor visits. This data can be used to identify trends and patterns in doctor visits, and to develop insights that can be used to improve the efficiency and effectiveness of doctor visits.</a:t>
            </a:r>
          </a:p>
          <a:p>
            <a:pPr marL="228600" lvl="0" indent="-247650" algn="just">
              <a:lnSpc>
                <a:spcPct val="120000"/>
              </a:lnSpc>
              <a:spcBef>
                <a:spcPts val="1000"/>
              </a:spcBef>
              <a:buClr>
                <a:schemeClr val="lt1"/>
              </a:buClr>
              <a:buSzPts val="2300"/>
              <a:buChar char="●"/>
            </a:pPr>
            <a:r>
              <a:rPr lang="en-US" sz="2100" b="1" dirty="0" smtClean="0">
                <a:solidFill>
                  <a:srgbClr val="FF0000"/>
                </a:solidFill>
              </a:rPr>
              <a:t>Scope and objectives:</a:t>
            </a:r>
            <a:r>
              <a:rPr lang="en-US" sz="2100" dirty="0">
                <a:solidFill>
                  <a:srgbClr val="FF0000"/>
                </a:solidFill>
              </a:rPr>
              <a:t> </a:t>
            </a:r>
            <a:r>
              <a:rPr lang="en-US" sz="2100" dirty="0" smtClean="0"/>
              <a:t>The project aims to use data analytics to identify trends and patterns in doctor visits, such as the most common reasons for doctor visits. The project also aims to develop insights that can be used to improve the efficiency and effectiveness of doctor visits, such as by reducing wait times, improving patient communication, and preventing unnecessary hospital admissions</a:t>
            </a:r>
          </a:p>
          <a:p>
            <a:pPr marL="228600" lvl="0" indent="-247650" algn="just">
              <a:lnSpc>
                <a:spcPct val="120000"/>
              </a:lnSpc>
              <a:spcBef>
                <a:spcPts val="1000"/>
              </a:spcBef>
              <a:buClr>
                <a:schemeClr val="lt1"/>
              </a:buClr>
              <a:buSzPts val="2300"/>
              <a:buChar char="●"/>
            </a:pPr>
            <a:r>
              <a:rPr lang="en-US" sz="2100" b="1" dirty="0" smtClean="0">
                <a:solidFill>
                  <a:srgbClr val="FF0000"/>
                </a:solidFill>
              </a:rPr>
              <a:t>Description of the analysis approach - </a:t>
            </a:r>
            <a:r>
              <a:rPr lang="en-US" sz="2100" dirty="0" smtClean="0"/>
              <a:t>Outlining the methodology and techniques employed to analyze the doctor visit data.</a:t>
            </a:r>
          </a:p>
          <a:p>
            <a:pPr marL="0" indent="0">
              <a:buNone/>
            </a:pPr>
            <a:endParaRPr lang="en-US" sz="2100" dirty="0"/>
          </a:p>
        </p:txBody>
      </p:sp>
    </p:spTree>
    <p:extLst>
      <p:ext uri="{BB962C8B-B14F-4D97-AF65-F5344CB8AC3E}">
        <p14:creationId xmlns:p14="http://schemas.microsoft.com/office/powerpoint/2010/main" val="322558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u="sng" dirty="0" smtClean="0">
                <a:solidFill>
                  <a:schemeClr val="tx2">
                    <a:lumMod val="60000"/>
                    <a:lumOff val="40000"/>
                  </a:schemeClr>
                </a:solidFill>
                <a:latin typeface="Bahnschrift" pitchFamily="34" charset="0"/>
              </a:rPr>
              <a:t>WHO ARE THE END USERS</a:t>
            </a:r>
            <a:endParaRPr lang="en-US" sz="36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a:xfrm>
            <a:off x="609600" y="990600"/>
            <a:ext cx="8229600" cy="5715000"/>
          </a:xfrm>
        </p:spPr>
        <p:txBody>
          <a:bodyPr>
            <a:normAutofit fontScale="25000" lnSpcReduction="20000"/>
          </a:bodyPr>
          <a:lstStyle/>
          <a:p>
            <a:pPr marL="228600" lvl="0" indent="-241300">
              <a:lnSpc>
                <a:spcPct val="120000"/>
              </a:lnSpc>
              <a:spcBef>
                <a:spcPts val="0"/>
              </a:spcBef>
              <a:buClr>
                <a:schemeClr val="dk2"/>
              </a:buClr>
              <a:buSzPts val="2200"/>
              <a:buChar char="●"/>
            </a:pPr>
            <a:r>
              <a:rPr lang="en-US" sz="8800" b="1" dirty="0" smtClean="0">
                <a:solidFill>
                  <a:srgbClr val="FF0000"/>
                </a:solidFill>
              </a:rPr>
              <a:t>Doctors:</a:t>
            </a:r>
            <a:r>
              <a:rPr lang="en-US" sz="8800" dirty="0" smtClean="0">
                <a:solidFill>
                  <a:srgbClr val="FF0000"/>
                </a:solidFill>
              </a:rPr>
              <a:t> </a:t>
            </a:r>
            <a:r>
              <a:rPr lang="en-US" sz="8800" dirty="0" smtClean="0"/>
              <a:t>Doctors can use the insights from the project to improve their patient care. For example, they can use the data to identify patients who are at risk for certain diseases, or to develop personalized treatment plans.</a:t>
            </a:r>
          </a:p>
          <a:p>
            <a:pPr marL="228600" lvl="0" indent="-241300">
              <a:lnSpc>
                <a:spcPct val="120000"/>
              </a:lnSpc>
              <a:spcBef>
                <a:spcPts val="1000"/>
              </a:spcBef>
              <a:buClr>
                <a:schemeClr val="dk2"/>
              </a:buClr>
              <a:buSzPts val="2200"/>
              <a:buChar char="●"/>
            </a:pPr>
            <a:r>
              <a:rPr lang="en-US" sz="8800" b="1" dirty="0" smtClean="0">
                <a:solidFill>
                  <a:srgbClr val="FF0000"/>
                </a:solidFill>
              </a:rPr>
              <a:t>Hospitals:</a:t>
            </a:r>
            <a:r>
              <a:rPr lang="en-US" sz="8800" dirty="0" smtClean="0">
                <a:solidFill>
                  <a:srgbClr val="FF0000"/>
                </a:solidFill>
              </a:rPr>
              <a:t> </a:t>
            </a:r>
            <a:r>
              <a:rPr lang="en-US" sz="8800" dirty="0" smtClean="0"/>
              <a:t>Hospitals can use the insights from the project to improve their efficiency and effectiveness. For example, they can use the data to reduce wait times, improve patient communication, and prevent unnecessary hospital admissions.</a:t>
            </a:r>
          </a:p>
          <a:p>
            <a:pPr marL="228600" lvl="0" indent="-241300">
              <a:lnSpc>
                <a:spcPct val="120000"/>
              </a:lnSpc>
              <a:spcBef>
                <a:spcPts val="1000"/>
              </a:spcBef>
              <a:buClr>
                <a:schemeClr val="dk2"/>
              </a:buClr>
              <a:buSzPts val="2200"/>
              <a:buChar char="●"/>
            </a:pPr>
            <a:r>
              <a:rPr lang="en-US" sz="8800" b="1" dirty="0" smtClean="0">
                <a:solidFill>
                  <a:srgbClr val="FF0000"/>
                </a:solidFill>
              </a:rPr>
              <a:t>Patients:</a:t>
            </a:r>
            <a:r>
              <a:rPr lang="en-US" sz="8800" b="1" dirty="0" smtClean="0"/>
              <a:t> </a:t>
            </a:r>
            <a:r>
              <a:rPr lang="en-US" sz="8800" dirty="0" smtClean="0"/>
              <a:t>Patients can use the insights from the project to be more informed about their healthcare. For example, they can use the data to learn about the most effective treatments for their condition, or to find a doctor who is a good fit for them.</a:t>
            </a:r>
          </a:p>
          <a:p>
            <a:pPr marL="228600" lvl="0" indent="-254000">
              <a:lnSpc>
                <a:spcPct val="120000"/>
              </a:lnSpc>
              <a:spcBef>
                <a:spcPts val="0"/>
              </a:spcBef>
              <a:buClr>
                <a:schemeClr val="dk2"/>
              </a:buClr>
              <a:buSzPts val="2200"/>
              <a:buChar char="●"/>
            </a:pPr>
            <a:r>
              <a:rPr lang="en-US" sz="8800" dirty="0" smtClean="0">
                <a:latin typeface="Rockwell"/>
                <a:ea typeface="Rockwell"/>
                <a:cs typeface="Rockwell"/>
                <a:sym typeface="Rockwell"/>
              </a:rPr>
              <a:t>I</a:t>
            </a:r>
            <a:r>
              <a:rPr lang="en-US" sz="8800" dirty="0" smtClean="0"/>
              <a:t>n addition to these end users, the insights from the doctor visit analysis of machine learning project could also be used by other stakeholders in the healthcare system, such as insurance companies, and pharmaceutical companies.</a:t>
            </a:r>
          </a:p>
          <a:p>
            <a:endParaRPr lang="en-US" dirty="0"/>
          </a:p>
        </p:txBody>
      </p:sp>
    </p:spTree>
    <p:extLst>
      <p:ext uri="{BB962C8B-B14F-4D97-AF65-F5344CB8AC3E}">
        <p14:creationId xmlns:p14="http://schemas.microsoft.com/office/powerpoint/2010/main" val="220545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Autofit/>
          </a:bodyPr>
          <a:lstStyle/>
          <a:p>
            <a:r>
              <a:rPr lang="en-US" sz="3500" b="1" u="sng" dirty="0" smtClean="0">
                <a:solidFill>
                  <a:schemeClr val="tx2">
                    <a:lumMod val="60000"/>
                    <a:lumOff val="40000"/>
                  </a:schemeClr>
                </a:solidFill>
                <a:latin typeface="Bahnschrift" pitchFamily="34" charset="0"/>
              </a:rPr>
              <a:t>SOLUTION AND ITS VALUE PROPOSITION</a:t>
            </a:r>
            <a:endParaRPr lang="en-US" sz="35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a:xfrm>
            <a:off x="304800" y="990600"/>
            <a:ext cx="8382000" cy="5181600"/>
          </a:xfrm>
        </p:spPr>
        <p:txBody>
          <a:bodyPr>
            <a:noAutofit/>
          </a:bodyPr>
          <a:lstStyle/>
          <a:p>
            <a:pPr marL="228600" lvl="0" indent="-241300" algn="just">
              <a:spcBef>
                <a:spcPts val="0"/>
              </a:spcBef>
              <a:buClr>
                <a:schemeClr val="lt1"/>
              </a:buClr>
              <a:buSzPts val="2200"/>
              <a:buChar char="●"/>
            </a:pPr>
            <a:r>
              <a:rPr lang="en-US" sz="2100" b="1" dirty="0" smtClean="0">
                <a:solidFill>
                  <a:srgbClr val="FF0000"/>
                </a:solidFill>
              </a:rPr>
              <a:t>Identifying trends and patterns in doctor visits:</a:t>
            </a:r>
            <a:r>
              <a:rPr lang="en-US" sz="2100" dirty="0" smtClean="0">
                <a:solidFill>
                  <a:schemeClr val="dk1"/>
                </a:solidFill>
              </a:rPr>
              <a:t> </a:t>
            </a:r>
            <a:r>
              <a:rPr lang="en-US" sz="2100" dirty="0" smtClean="0"/>
              <a:t>This is a valuable first step in understanding how doctor visits are used and how they can be improved. By identifying trends and patterns, we can learn about the most common reasons for doctor visits, the most effective treatments, and the factors that influence patient satisfaction. This information can then be used to improve the efficiency and effectiveness of doctor visits.</a:t>
            </a:r>
          </a:p>
          <a:p>
            <a:pPr marL="228600" lvl="0" indent="-241300" algn="just">
              <a:spcBef>
                <a:spcPts val="1000"/>
              </a:spcBef>
              <a:buClr>
                <a:schemeClr val="lt1"/>
              </a:buClr>
              <a:buSzPts val="2200"/>
              <a:buChar char="●"/>
            </a:pPr>
            <a:r>
              <a:rPr lang="en-US" sz="2100" dirty="0" smtClean="0"/>
              <a:t>Developing insights that can be used to improve the efficiency and effectiveness of doctor visits: This is the ultimate goal of doctor visit analysis. By developing insights, we can identify ways to reduce wait times, improve patient communication. </a:t>
            </a:r>
          </a:p>
          <a:p>
            <a:pPr marL="228600" lvl="0" indent="-228600" algn="just">
              <a:spcBef>
                <a:spcPts val="1000"/>
              </a:spcBef>
              <a:buClr>
                <a:schemeClr val="lt1"/>
              </a:buClr>
              <a:buSzPts val="2000"/>
              <a:buChar char="●"/>
            </a:pPr>
            <a:r>
              <a:rPr lang="en-US" sz="2100" b="1" dirty="0" smtClean="0">
                <a:solidFill>
                  <a:srgbClr val="FF0000"/>
                </a:solidFill>
              </a:rPr>
              <a:t>Using a variety of data analytics techniques:</a:t>
            </a:r>
            <a:r>
              <a:rPr lang="en-US" sz="2100" b="1" dirty="0" smtClean="0"/>
              <a:t> </a:t>
            </a:r>
            <a:r>
              <a:rPr lang="en-US" sz="2100" dirty="0" smtClean="0"/>
              <a:t>This is important because no single technique is sufficient to capture the complexity of doctor visits. By using a variety of techniques, we can get a more complete picture of how doctor visits work and how they can be improved.</a:t>
            </a:r>
          </a:p>
          <a:p>
            <a:pPr algn="just"/>
            <a:endParaRPr lang="en-US" sz="2100" dirty="0"/>
          </a:p>
        </p:txBody>
      </p:sp>
    </p:spTree>
    <p:extLst>
      <p:ext uri="{BB962C8B-B14F-4D97-AF65-F5344CB8AC3E}">
        <p14:creationId xmlns:p14="http://schemas.microsoft.com/office/powerpoint/2010/main" val="307328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600" b="1" u="sng" dirty="0" smtClean="0">
                <a:solidFill>
                  <a:schemeClr val="tx2">
                    <a:lumMod val="60000"/>
                    <a:lumOff val="40000"/>
                  </a:schemeClr>
                </a:solidFill>
                <a:latin typeface="Bahnschrift" pitchFamily="34" charset="0"/>
              </a:rPr>
              <a:t>CUSTOMIZE THE PROJECT AND MAKE IT YOUR OWN?</a:t>
            </a:r>
            <a:endParaRPr lang="en-US" sz="36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a:xfrm>
            <a:off x="457200" y="1143000"/>
            <a:ext cx="8229600" cy="5334000"/>
          </a:xfrm>
        </p:spPr>
        <p:txBody>
          <a:bodyPr>
            <a:noAutofit/>
          </a:bodyPr>
          <a:lstStyle/>
          <a:p>
            <a:pPr marL="0" lvl="0" indent="0" algn="just">
              <a:lnSpc>
                <a:spcPct val="120000"/>
              </a:lnSpc>
              <a:spcBef>
                <a:spcPts val="0"/>
              </a:spcBef>
              <a:buNone/>
            </a:pPr>
            <a:r>
              <a:rPr lang="en-US" sz="2100" b="1" dirty="0" smtClean="0">
                <a:solidFill>
                  <a:srgbClr val="FF0000"/>
                </a:solidFill>
              </a:rPr>
              <a:t>Customization:</a:t>
            </a:r>
            <a:r>
              <a:rPr lang="en-US" sz="2100" dirty="0" smtClean="0"/>
              <a:t> The project can be customized to meet the specific needs of the organization or institution that is sponsoring the project. For example, the project can be customized to focus on a specific type of doctor visit, such as primary care visits or emergency room visits. The project can also be customized to focus on a specific set of data, such as patient demographics, medical history, or treatment outcomes.</a:t>
            </a:r>
          </a:p>
          <a:p>
            <a:pPr marL="0" lvl="0" indent="0" algn="just">
              <a:lnSpc>
                <a:spcPct val="120000"/>
              </a:lnSpc>
              <a:spcBef>
                <a:spcPts val="1000"/>
              </a:spcBef>
              <a:buNone/>
            </a:pPr>
            <a:r>
              <a:rPr lang="en-US" sz="2100" b="1" dirty="0" smtClean="0">
                <a:solidFill>
                  <a:srgbClr val="FF0000"/>
                </a:solidFill>
              </a:rPr>
              <a:t>Technologies:</a:t>
            </a:r>
            <a:r>
              <a:rPr lang="en-US" sz="2100" b="1" dirty="0" smtClean="0"/>
              <a:t> </a:t>
            </a:r>
            <a:r>
              <a:rPr lang="en-US" sz="2100" dirty="0" smtClean="0"/>
              <a:t> The project can use a variety of technologies, including:</a:t>
            </a:r>
          </a:p>
          <a:p>
            <a:pPr marL="0" lvl="0" indent="0" algn="just">
              <a:lnSpc>
                <a:spcPct val="120000"/>
              </a:lnSpc>
              <a:spcBef>
                <a:spcPts val="500"/>
              </a:spcBef>
              <a:buNone/>
            </a:pPr>
            <a:r>
              <a:rPr lang="en-US" sz="2100" b="1" dirty="0" smtClean="0">
                <a:solidFill>
                  <a:srgbClr val="FF0000"/>
                </a:solidFill>
              </a:rPr>
              <a:t>Data mining:</a:t>
            </a:r>
            <a:r>
              <a:rPr lang="en-US" sz="2100" b="1" dirty="0" smtClean="0"/>
              <a:t> </a:t>
            </a:r>
            <a:r>
              <a:rPr lang="en-US" sz="2100" dirty="0" smtClean="0"/>
              <a:t>Data mining can be used to identify patterns in the data. This can be used to identify trends and patterns in doctor visits, such as the most common reasons for doctor visits, the most effective treatments, and the factors that influence patient satisfaction.</a:t>
            </a:r>
          </a:p>
          <a:p>
            <a:pPr marL="0" lvl="0" indent="0" algn="just">
              <a:lnSpc>
                <a:spcPct val="120000"/>
              </a:lnSpc>
              <a:spcBef>
                <a:spcPts val="500"/>
              </a:spcBef>
              <a:buNone/>
            </a:pPr>
            <a:r>
              <a:rPr lang="en-US" sz="2100" b="1" dirty="0" smtClean="0">
                <a:solidFill>
                  <a:srgbClr val="FF0000"/>
                </a:solidFill>
              </a:rPr>
              <a:t>Machine learning:</a:t>
            </a:r>
            <a:r>
              <a:rPr lang="en-US" sz="2100" dirty="0" smtClean="0"/>
              <a:t> Machine learning can be used to develop models that can predict future outcomes.</a:t>
            </a:r>
          </a:p>
          <a:p>
            <a:pPr marL="228600" lvl="0" indent="-101600" algn="just">
              <a:lnSpc>
                <a:spcPct val="120000"/>
              </a:lnSpc>
              <a:spcBef>
                <a:spcPts val="1000"/>
              </a:spcBef>
              <a:buClr>
                <a:schemeClr val="lt1"/>
              </a:buClr>
              <a:buSzPts val="2000"/>
              <a:buNone/>
            </a:pPr>
            <a:endParaRPr lang="en-US" sz="2100" dirty="0" smtClean="0"/>
          </a:p>
          <a:p>
            <a:pPr marL="228600" lvl="0" indent="-101600" algn="just">
              <a:lnSpc>
                <a:spcPct val="120000"/>
              </a:lnSpc>
              <a:spcBef>
                <a:spcPts val="1000"/>
              </a:spcBef>
              <a:spcAft>
                <a:spcPts val="1600"/>
              </a:spcAft>
              <a:buClr>
                <a:schemeClr val="lt1"/>
              </a:buClr>
              <a:buSzPts val="2000"/>
              <a:buNone/>
            </a:pPr>
            <a:endParaRPr lang="en-US" sz="2100" dirty="0" smtClean="0"/>
          </a:p>
          <a:p>
            <a:pPr marL="0" indent="0" algn="just">
              <a:buNone/>
            </a:pPr>
            <a:endParaRPr lang="en-US" sz="2100" dirty="0"/>
          </a:p>
        </p:txBody>
      </p:sp>
    </p:spTree>
    <p:extLst>
      <p:ext uri="{BB962C8B-B14F-4D97-AF65-F5344CB8AC3E}">
        <p14:creationId xmlns:p14="http://schemas.microsoft.com/office/powerpoint/2010/main" val="265608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u="sng" dirty="0" smtClean="0">
                <a:solidFill>
                  <a:schemeClr val="tx2">
                    <a:lumMod val="60000"/>
                    <a:lumOff val="40000"/>
                  </a:schemeClr>
                </a:solidFill>
                <a:latin typeface="Bahnschrift" pitchFamily="34" charset="0"/>
              </a:rPr>
              <a:t>MODELLING</a:t>
            </a:r>
            <a:endParaRPr lang="en-US" sz="36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a:xfrm>
            <a:off x="457200" y="1219200"/>
            <a:ext cx="8229600" cy="4525963"/>
          </a:xfrm>
        </p:spPr>
        <p:txBody>
          <a:bodyPr>
            <a:normAutofit fontScale="70000" lnSpcReduction="20000"/>
          </a:bodyPr>
          <a:lstStyle/>
          <a:p>
            <a:pPr marL="0" lvl="0" indent="0" algn="just">
              <a:lnSpc>
                <a:spcPct val="120000"/>
              </a:lnSpc>
              <a:spcBef>
                <a:spcPts val="0"/>
              </a:spcBef>
              <a:buNone/>
            </a:pPr>
            <a:r>
              <a:rPr lang="en-US" b="1" dirty="0" smtClean="0">
                <a:solidFill>
                  <a:srgbClr val="FF0000"/>
                </a:solidFill>
              </a:rPr>
              <a:t>Data preparation:</a:t>
            </a:r>
            <a:r>
              <a:rPr lang="en-US" dirty="0" smtClean="0"/>
              <a:t> The first step is to prepare the data for </a:t>
            </a:r>
            <a:r>
              <a:rPr lang="en-US" dirty="0" err="1" smtClean="0"/>
              <a:t>modelling</a:t>
            </a:r>
            <a:r>
              <a:rPr lang="en-US" dirty="0" smtClean="0"/>
              <a:t>. This involves cleaning the data, removing any errors or outliers, and transforming the data into a format that can be used by the </a:t>
            </a:r>
            <a:r>
              <a:rPr lang="en-US" dirty="0" err="1" smtClean="0"/>
              <a:t>modelling</a:t>
            </a:r>
            <a:r>
              <a:rPr lang="en-US" dirty="0" smtClean="0"/>
              <a:t> algorithms.</a:t>
            </a:r>
          </a:p>
          <a:p>
            <a:pPr marL="0" lvl="0" indent="0" algn="just">
              <a:lnSpc>
                <a:spcPct val="120000"/>
              </a:lnSpc>
              <a:spcBef>
                <a:spcPts val="1000"/>
              </a:spcBef>
              <a:buNone/>
            </a:pPr>
            <a:r>
              <a:rPr lang="en-US" b="1" dirty="0" smtClean="0">
                <a:solidFill>
                  <a:srgbClr val="FF0000"/>
                </a:solidFill>
              </a:rPr>
              <a:t>Model selection:</a:t>
            </a:r>
            <a:r>
              <a:rPr lang="en-US" b="1" dirty="0" smtClean="0">
                <a:solidFill>
                  <a:schemeClr val="dk1"/>
                </a:solidFill>
              </a:rPr>
              <a:t> </a:t>
            </a:r>
            <a:r>
              <a:rPr lang="en-US" dirty="0" smtClean="0"/>
              <a:t>The next step is to select the appropriate </a:t>
            </a:r>
            <a:r>
              <a:rPr lang="en-US" dirty="0" err="1" smtClean="0"/>
              <a:t>modelling</a:t>
            </a:r>
            <a:r>
              <a:rPr lang="en-US" dirty="0" smtClean="0"/>
              <a:t> algorithm. There are a variety of  algorithms that can be used for doctor visit analysis, such as decision trees and support vector machines. The choice of algorithm will depend on the specific needs of the project.</a:t>
            </a:r>
          </a:p>
          <a:p>
            <a:pPr marL="0" lvl="0" indent="0" algn="just">
              <a:lnSpc>
                <a:spcPct val="120000"/>
              </a:lnSpc>
              <a:spcBef>
                <a:spcPts val="1000"/>
              </a:spcBef>
              <a:buNone/>
            </a:pPr>
            <a:r>
              <a:rPr lang="en-US" b="1" dirty="0" smtClean="0">
                <a:solidFill>
                  <a:srgbClr val="FF0000"/>
                </a:solidFill>
              </a:rPr>
              <a:t>Model evaluation:</a:t>
            </a:r>
            <a:r>
              <a:rPr lang="en-US" dirty="0" smtClean="0"/>
              <a:t> Once the model has been trained, the next step is to evaluate the model. This involves testing the model on a holdout dataset and determining how well the model performs.</a:t>
            </a:r>
          </a:p>
          <a:p>
            <a:pPr marL="0" lvl="0" indent="0" algn="just">
              <a:lnSpc>
                <a:spcPct val="120000"/>
              </a:lnSpc>
              <a:spcBef>
                <a:spcPts val="1000"/>
              </a:spcBef>
              <a:buClr>
                <a:schemeClr val="lt1"/>
              </a:buClr>
              <a:buSzPts val="2000"/>
              <a:buNone/>
            </a:pPr>
            <a:endParaRPr lang="en-US" dirty="0" smtClean="0"/>
          </a:p>
          <a:p>
            <a:pPr marL="228600" lvl="0" indent="-101600" algn="just">
              <a:lnSpc>
                <a:spcPct val="120000"/>
              </a:lnSpc>
              <a:spcBef>
                <a:spcPts val="1000"/>
              </a:spcBef>
              <a:spcAft>
                <a:spcPts val="1600"/>
              </a:spcAft>
              <a:buClr>
                <a:schemeClr val="lt1"/>
              </a:buClr>
              <a:buSzPts val="2000"/>
              <a:buNone/>
            </a:pPr>
            <a:endParaRPr lang="en-US" dirty="0" smtClean="0"/>
          </a:p>
          <a:p>
            <a:pPr marL="0" indent="0" algn="just">
              <a:buNone/>
            </a:pPr>
            <a:endParaRPr lang="en-US" dirty="0"/>
          </a:p>
        </p:txBody>
      </p:sp>
    </p:spTree>
    <p:extLst>
      <p:ext uri="{BB962C8B-B14F-4D97-AF65-F5344CB8AC3E}">
        <p14:creationId xmlns:p14="http://schemas.microsoft.com/office/powerpoint/2010/main" val="294620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600" b="1" u="sng" dirty="0" smtClean="0">
                <a:solidFill>
                  <a:schemeClr val="tx2">
                    <a:lumMod val="60000"/>
                    <a:lumOff val="40000"/>
                  </a:schemeClr>
                </a:solidFill>
                <a:latin typeface="Bahnschrift" pitchFamily="34" charset="0"/>
              </a:rPr>
              <a:t>CONCLUSION</a:t>
            </a:r>
            <a:endParaRPr lang="en-US" sz="3600" b="1" u="sng" dirty="0">
              <a:solidFill>
                <a:schemeClr val="tx2">
                  <a:lumMod val="60000"/>
                  <a:lumOff val="40000"/>
                </a:schemeClr>
              </a:solidFill>
              <a:latin typeface="Bahnschrift" pitchFamily="34" charset="0"/>
            </a:endParaRPr>
          </a:p>
        </p:txBody>
      </p:sp>
      <p:sp>
        <p:nvSpPr>
          <p:cNvPr id="3" name="Content Placeholder 2"/>
          <p:cNvSpPr>
            <a:spLocks noGrp="1"/>
          </p:cNvSpPr>
          <p:nvPr>
            <p:ph idx="1"/>
          </p:nvPr>
        </p:nvSpPr>
        <p:spPr/>
        <p:txBody>
          <a:bodyPr>
            <a:normAutofit/>
          </a:bodyPr>
          <a:lstStyle/>
          <a:p>
            <a:pPr marL="228600" lvl="0" indent="-222250" algn="just">
              <a:lnSpc>
                <a:spcPct val="120000"/>
              </a:lnSpc>
              <a:spcBef>
                <a:spcPts val="0"/>
              </a:spcBef>
              <a:buClr>
                <a:schemeClr val="lt1"/>
              </a:buClr>
              <a:buSzPts val="1900"/>
              <a:buChar char="●"/>
            </a:pPr>
            <a:r>
              <a:rPr lang="en-US" sz="2100" b="1" dirty="0" smtClean="0">
                <a:solidFill>
                  <a:srgbClr val="FF0000"/>
                </a:solidFill>
              </a:rPr>
              <a:t>Identifying trends and patterns in doctor visits:</a:t>
            </a:r>
            <a:r>
              <a:rPr lang="en-US" sz="2100" b="1" dirty="0" smtClean="0">
                <a:solidFill>
                  <a:schemeClr val="dk1"/>
                </a:solidFill>
              </a:rPr>
              <a:t> </a:t>
            </a:r>
            <a:r>
              <a:rPr lang="en-US" sz="2100" dirty="0" smtClean="0"/>
              <a:t>The project could identify trends and patterns in doctor visits, such as the most common reasons for doctor visits, the most effective treatments, and the factors that influence patient satisfaction. This information could then be used to improve the efficiency and effectiveness of doctor visits.</a:t>
            </a:r>
          </a:p>
          <a:p>
            <a:pPr marL="228600" lvl="0" indent="-222250" algn="just">
              <a:lnSpc>
                <a:spcPct val="120000"/>
              </a:lnSpc>
              <a:spcBef>
                <a:spcPts val="1000"/>
              </a:spcBef>
              <a:buClr>
                <a:schemeClr val="lt1"/>
              </a:buClr>
              <a:buSzPts val="1900"/>
              <a:buChar char="●"/>
            </a:pPr>
            <a:r>
              <a:rPr lang="en-US" sz="2100" dirty="0" smtClean="0"/>
              <a:t>Analyzing doctor visits data using Python libraries provides end users with valuable insights that can help them make informed decisions about their healthcare. By customizing the analysis, they can gain even more specific insights that are tailored to their needs.</a:t>
            </a:r>
          </a:p>
          <a:p>
            <a:pPr marL="228600" lvl="0" indent="-247650" algn="just">
              <a:lnSpc>
                <a:spcPct val="120000"/>
              </a:lnSpc>
              <a:spcBef>
                <a:spcPts val="1600"/>
              </a:spcBef>
              <a:buSzPts val="2300"/>
              <a:buChar char="●"/>
            </a:pPr>
            <a:endParaRPr lang="en-US" sz="2100" dirty="0" smtClean="0"/>
          </a:p>
          <a:p>
            <a:pPr marL="228600" lvl="0" indent="-247650" algn="just">
              <a:lnSpc>
                <a:spcPct val="120000"/>
              </a:lnSpc>
              <a:spcBef>
                <a:spcPts val="1600"/>
              </a:spcBef>
              <a:spcAft>
                <a:spcPts val="1600"/>
              </a:spcAft>
              <a:buSzPts val="2300"/>
              <a:buChar char="●"/>
            </a:pPr>
            <a:endParaRPr lang="en-US" sz="2100" dirty="0" smtClean="0"/>
          </a:p>
          <a:p>
            <a:pPr marL="0" indent="0" algn="just">
              <a:buNone/>
            </a:pPr>
            <a:endParaRPr lang="en-US" sz="2100" dirty="0"/>
          </a:p>
        </p:txBody>
      </p:sp>
    </p:spTree>
    <p:extLst>
      <p:ext uri="{BB962C8B-B14F-4D97-AF65-F5344CB8AC3E}">
        <p14:creationId xmlns:p14="http://schemas.microsoft.com/office/powerpoint/2010/main" val="3305988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78</TotalTime>
  <Words>220</Words>
  <Application>Microsoft Office PowerPoint</Application>
  <PresentationFormat>On-screen Show (4:3)</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STUDENT DETAILS </vt:lpstr>
      <vt:lpstr>PROJECT TITLE &amp; PROBLEM STATEMENT</vt:lpstr>
      <vt:lpstr>AGENDA</vt:lpstr>
      <vt:lpstr>PROJECT OVERVIEW</vt:lpstr>
      <vt:lpstr>WHO ARE THE END USERS</vt:lpstr>
      <vt:lpstr>SOLUTION AND ITS VALUE PROPOSITION</vt:lpstr>
      <vt:lpstr>CUSTOMIZE THE PROJECT AND MAKE IT YOUR OWN?</vt:lpstr>
      <vt:lpstr>MODELLING</vt:lpstr>
      <vt:lpstr>CONCLUSION</vt:lpstr>
      <vt:lpstr> GITHUB 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Admin</dc:creator>
  <cp:lastModifiedBy>Admin</cp:lastModifiedBy>
  <cp:revision>9</cp:revision>
  <dcterms:created xsi:type="dcterms:W3CDTF">2023-08-01T16:20:31Z</dcterms:created>
  <dcterms:modified xsi:type="dcterms:W3CDTF">2023-08-01T18:31:00Z</dcterms:modified>
</cp:coreProperties>
</file>