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8013" autoAdjust="0"/>
    <p:restoredTop sz="94660"/>
  </p:normalViewPr>
  <p:slideViewPr>
    <p:cSldViewPr snapToGrid="0">
      <p:cViewPr varScale="1">
        <p:scale>
          <a:sx n="87" d="100"/>
          <a:sy n="87" d="100"/>
        </p:scale>
        <p:origin x="-389"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 name=""/>
        <p:cNvGrpSpPr/>
        <p:nvPr/>
      </p:nvGrpSpPr>
      <p:grpSpPr>
        <a:xfrm>
          <a:off x="0" y="0"/>
          <a:ext cx="0" cy="0"/>
          <a:chOff x="0" y="0"/>
          <a:chExt cx="0" cy="0"/>
        </a:xfrm>
      </p:grpSpPr>
      <p:sp>
        <p:nvSpPr>
          <p:cNvPr id="1048610"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611"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12" name="Date Placeholder 3"/>
          <p:cNvSpPr>
            <a:spLocks noGrp="1"/>
          </p:cNvSpPr>
          <p:nvPr>
            <p:ph type="dt" sz="half" idx="10"/>
          </p:nvPr>
        </p:nvSpPr>
        <p:spPr/>
        <p:txBody>
          <a:bodyPr/>
          <a:p>
            <a:fld id="{48A87A34-81AB-432B-8DAE-1953F412C126}" type="datetimeFigureOut">
              <a:rPr dirty="0" lang="en-US"/>
              <a:t>7/17/2023</a:t>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3" name=""/>
        <p:cNvGrpSpPr/>
        <p:nvPr/>
      </p:nvGrpSpPr>
      <p:grpSpPr>
        <a:xfrm>
          <a:off x="0" y="0"/>
          <a:ext cx="0" cy="0"/>
          <a:chOff x="0" y="0"/>
          <a:chExt cx="0" cy="0"/>
        </a:xfrm>
      </p:grpSpPr>
      <p:sp>
        <p:nvSpPr>
          <p:cNvPr id="1048674"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5"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dirty="0" lang="en-US"/>
              <a:t>Click icon to add picture</a:t>
            </a:r>
          </a:p>
        </p:txBody>
      </p:sp>
      <p:sp>
        <p:nvSpPr>
          <p:cNvPr id="1048676"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7" name="Date Placeholder 4"/>
          <p:cNvSpPr>
            <a:spLocks noGrp="1"/>
          </p:cNvSpPr>
          <p:nvPr>
            <p:ph type="dt" sz="half" idx="10"/>
          </p:nvPr>
        </p:nvSpPr>
        <p:spPr/>
        <p:txBody>
          <a:bodyPr/>
          <a:p>
            <a:fld id="{48A87A34-81AB-432B-8DAE-1953F412C126}" type="datetimeFigureOut">
              <a:rPr dirty="0" lang="en-US"/>
              <a:t>7/17/2023</a:t>
            </a:fld>
            <a:endParaRPr dirty="0" lang="en-US"/>
          </a:p>
        </p:txBody>
      </p:sp>
      <p:sp>
        <p:nvSpPr>
          <p:cNvPr id="1048678" name="Footer Placeholder 5"/>
          <p:cNvSpPr>
            <a:spLocks noGrp="1"/>
          </p:cNvSpPr>
          <p:nvPr>
            <p:ph type="ftr" sz="quarter" idx="11"/>
          </p:nvPr>
        </p:nvSpPr>
        <p:spPr/>
        <p:txBody>
          <a:bodyPr/>
          <a:p>
            <a:endParaRPr dirty="0" lang="en-US"/>
          </a:p>
        </p:txBody>
      </p:sp>
      <p:sp>
        <p:nvSpPr>
          <p:cNvPr id="104867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6" name=""/>
        <p:cNvGrpSpPr/>
        <p:nvPr/>
      </p:nvGrpSpPr>
      <p:grpSpPr>
        <a:xfrm>
          <a:off x="0" y="0"/>
          <a:ext cx="0" cy="0"/>
          <a:chOff x="0" y="0"/>
          <a:chExt cx="0" cy="0"/>
        </a:xfrm>
      </p:grpSpPr>
      <p:sp>
        <p:nvSpPr>
          <p:cNvPr id="1048624"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5"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p>
            <a:fld id="{48A87A34-81AB-432B-8DAE-1953F412C126}" type="datetimeFigureOut">
              <a:rPr dirty="0" lang="en-US"/>
              <a:t>7/17/2023</a:t>
            </a:fld>
            <a:endParaRPr dirty="0" lang="en-US"/>
          </a:p>
        </p:txBody>
      </p:sp>
      <p:sp>
        <p:nvSpPr>
          <p:cNvPr id="1048627" name="Footer Placeholder 5"/>
          <p:cNvSpPr>
            <a:spLocks noGrp="1"/>
          </p:cNvSpPr>
          <p:nvPr>
            <p:ph type="ftr" sz="quarter" idx="11"/>
          </p:nvPr>
        </p:nvSpPr>
        <p:spPr/>
        <p:txBody>
          <a:bodyPr/>
          <a:p>
            <a:endParaRPr dirty="0" lang="en-US"/>
          </a:p>
        </p:txBody>
      </p:sp>
      <p:sp>
        <p:nvSpPr>
          <p:cNvPr id="104862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7"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8"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p>
            <a:fld id="{48A87A34-81AB-432B-8DAE-1953F412C126}" type="datetimeFigureOut">
              <a:rPr dirty="0" lang="en-US"/>
              <a:t>7/17/2023</a:t>
            </a:fld>
            <a:endParaRPr dirty="0" lang="en-US"/>
          </a:p>
        </p:txBody>
      </p:sp>
      <p:sp>
        <p:nvSpPr>
          <p:cNvPr id="1048670" name="Footer Placeholder 5"/>
          <p:cNvSpPr>
            <a:spLocks noGrp="1"/>
          </p:cNvSpPr>
          <p:nvPr>
            <p:ph type="ftr" sz="quarter" idx="11"/>
          </p:nvPr>
        </p:nvSpPr>
        <p:spPr/>
        <p:txBody>
          <a:bodyPr/>
          <a:p>
            <a:endParaRPr dirty="0" lang="en-US"/>
          </a:p>
        </p:txBody>
      </p:sp>
      <p:sp>
        <p:nvSpPr>
          <p:cNvPr id="1048671"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672"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3"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5" name=""/>
        <p:cNvGrpSpPr/>
        <p:nvPr/>
      </p:nvGrpSpPr>
      <p:grpSpPr>
        <a:xfrm>
          <a:off x="0" y="0"/>
          <a:ext cx="0" cy="0"/>
          <a:chOff x="0" y="0"/>
          <a:chExt cx="0" cy="0"/>
        </a:xfrm>
      </p:grpSpPr>
      <p:sp>
        <p:nvSpPr>
          <p:cNvPr id="1048619"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20"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1" name="Date Placeholder 4"/>
          <p:cNvSpPr>
            <a:spLocks noGrp="1"/>
          </p:cNvSpPr>
          <p:nvPr>
            <p:ph type="dt" sz="half" idx="10"/>
          </p:nvPr>
        </p:nvSpPr>
        <p:spPr/>
        <p:txBody>
          <a:bodyPr/>
          <a:p>
            <a:fld id="{48A87A34-81AB-432B-8DAE-1953F412C126}" type="datetimeFigureOut">
              <a:rPr dirty="0" lang="en-US"/>
              <a:t>7/17/2023</a:t>
            </a:fld>
            <a:endParaRPr dirty="0" lang="en-US"/>
          </a:p>
        </p:txBody>
      </p:sp>
      <p:sp>
        <p:nvSpPr>
          <p:cNvPr id="1048622" name="Footer Placeholder 5"/>
          <p:cNvSpPr>
            <a:spLocks noGrp="1"/>
          </p:cNvSpPr>
          <p:nvPr>
            <p:ph type="ftr" sz="quarter" idx="11"/>
          </p:nvPr>
        </p:nvSpPr>
        <p:spPr/>
        <p:txBody>
          <a:bodyPr/>
          <a:p>
            <a:endParaRPr dirty="0" lang="en-US"/>
          </a:p>
        </p:txBody>
      </p:sp>
      <p:sp>
        <p:nvSpPr>
          <p:cNvPr id="104862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5" name=""/>
        <p:cNvGrpSpPr/>
        <p:nvPr/>
      </p:nvGrpSpPr>
      <p:grpSpPr>
        <a:xfrm>
          <a:off x="0" y="0"/>
          <a:ext cx="0" cy="0"/>
          <a:chOff x="0" y="0"/>
          <a:chExt cx="0" cy="0"/>
        </a:xfrm>
      </p:grpSpPr>
      <p:sp>
        <p:nvSpPr>
          <p:cNvPr id="1048686"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7"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8"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2"/>
          <p:cNvSpPr>
            <a:spLocks noGrp="1"/>
          </p:cNvSpPr>
          <p:nvPr>
            <p:ph type="dt" sz="half" idx="10"/>
          </p:nvPr>
        </p:nvSpPr>
        <p:spPr/>
        <p:txBody>
          <a:bodyPr/>
          <a:p>
            <a:fld id="{48A87A34-81AB-432B-8DAE-1953F412C126}" type="datetimeFigureOut">
              <a:rPr dirty="0" lang="en-US"/>
              <a:t>7/17/2023</a:t>
            </a:fld>
            <a:endParaRPr dirty="0" lang="en-US"/>
          </a:p>
        </p:txBody>
      </p:sp>
      <p:sp>
        <p:nvSpPr>
          <p:cNvPr id="1048694" name="Footer Placeholder 3"/>
          <p:cNvSpPr>
            <a:spLocks noGrp="1"/>
          </p:cNvSpPr>
          <p:nvPr>
            <p:ph type="ftr" sz="quarter" idx="11"/>
          </p:nvPr>
        </p:nvSpPr>
        <p:spPr/>
        <p:txBody>
          <a:bodyPr/>
          <a:p>
            <a:endParaRPr dirty="0" lang="en-US"/>
          </a:p>
        </p:txBody>
      </p:sp>
      <p:sp>
        <p:nvSpPr>
          <p:cNvPr id="1048695"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8" name=""/>
        <p:cNvGrpSpPr/>
        <p:nvPr/>
      </p:nvGrpSpPr>
      <p:grpSpPr>
        <a:xfrm>
          <a:off x="0" y="0"/>
          <a:ext cx="0" cy="0"/>
          <a:chOff x="0" y="0"/>
          <a:chExt cx="0" cy="0"/>
        </a:xfrm>
      </p:grpSpPr>
      <p:sp>
        <p:nvSpPr>
          <p:cNvPr id="1048635"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6"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7"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dirty="0" lang="en-US"/>
              <a:t>Click icon to add picture</a:t>
            </a:r>
          </a:p>
        </p:txBody>
      </p:sp>
      <p:sp>
        <p:nvSpPr>
          <p:cNvPr id="1048638"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9"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0"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dirty="0" lang="en-US"/>
              <a:t>Click icon to add picture</a:t>
            </a:r>
          </a:p>
        </p:txBody>
      </p:sp>
      <p:sp>
        <p:nvSpPr>
          <p:cNvPr id="1048641"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3"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dirty="0" lang="en-US"/>
              <a:t>Click icon to add picture</a:t>
            </a:r>
          </a:p>
        </p:txBody>
      </p:sp>
      <p:sp>
        <p:nvSpPr>
          <p:cNvPr id="1048644"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Date Placeholder 2"/>
          <p:cNvSpPr>
            <a:spLocks noGrp="1"/>
          </p:cNvSpPr>
          <p:nvPr>
            <p:ph type="dt" sz="half" idx="10"/>
          </p:nvPr>
        </p:nvSpPr>
        <p:spPr/>
        <p:txBody>
          <a:bodyPr/>
          <a:p>
            <a:fld id="{48A87A34-81AB-432B-8DAE-1953F412C126}" type="datetimeFigureOut">
              <a:rPr dirty="0" lang="en-US"/>
              <a:t>7/17/2023</a:t>
            </a:fld>
            <a:endParaRPr dirty="0" lang="en-US"/>
          </a:p>
        </p:txBody>
      </p:sp>
      <p:sp>
        <p:nvSpPr>
          <p:cNvPr id="1048646" name="Footer Placeholder 3"/>
          <p:cNvSpPr>
            <a:spLocks noGrp="1"/>
          </p:cNvSpPr>
          <p:nvPr>
            <p:ph type="ftr" sz="quarter" idx="11"/>
          </p:nvPr>
        </p:nvSpPr>
        <p:spPr/>
        <p:txBody>
          <a:bodyPr/>
          <a:p>
            <a:endParaRPr dirty="0" lang="en-US"/>
          </a:p>
        </p:txBody>
      </p:sp>
      <p:sp>
        <p:nvSpPr>
          <p:cNvPr id="1048647"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48A87A34-81AB-432B-8DAE-1953F412C126}" type="datetimeFigureOut">
              <a:rPr dirty="0" lang="en-US"/>
              <a:t>7/17/2023</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61"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2"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48A87A34-81AB-432B-8DAE-1953F412C126}" type="datetimeFigureOut">
              <a:rPr dirty="0" lang="en-US"/>
              <a:t>7/17/2023</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86" name="Title 1"/>
          <p:cNvSpPr>
            <a:spLocks noGrp="1"/>
          </p:cNvSpPr>
          <p:nvPr>
            <p:ph type="title"/>
          </p:nvPr>
        </p:nvSpPr>
        <p:spPr/>
        <p:txBody>
          <a:bodyPr/>
          <a:p>
            <a:r>
              <a:rPr lang="en-US"/>
              <a:t>Click to edit Master title style</a:t>
            </a:r>
            <a:endParaRPr dirty="0" lang="en-US"/>
          </a:p>
        </p:txBody>
      </p:sp>
      <p:sp>
        <p:nvSpPr>
          <p:cNvPr id="104858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8" name="Date Placeholder 3"/>
          <p:cNvSpPr>
            <a:spLocks noGrp="1"/>
          </p:cNvSpPr>
          <p:nvPr>
            <p:ph type="dt" sz="half" idx="10"/>
          </p:nvPr>
        </p:nvSpPr>
        <p:spPr/>
        <p:txBody>
          <a:bodyPr/>
          <a:p>
            <a:fld id="{48A87A34-81AB-432B-8DAE-1953F412C126}" type="datetimeFigureOut">
              <a:rPr dirty="0" lang="en-US"/>
              <a:t>7/17/2023</a:t>
            </a:fld>
            <a:endParaRPr dirty="0" lang="en-US"/>
          </a:p>
        </p:txBody>
      </p:sp>
      <p:sp>
        <p:nvSpPr>
          <p:cNvPr id="1048589" name="Footer Placeholder 4"/>
          <p:cNvSpPr>
            <a:spLocks noGrp="1"/>
          </p:cNvSpPr>
          <p:nvPr>
            <p:ph type="ftr" sz="quarter" idx="11"/>
          </p:nvPr>
        </p:nvSpPr>
        <p:spPr/>
        <p:txBody>
          <a:bodyPr/>
          <a:p>
            <a:endParaRPr dirty="0" lang="en-US"/>
          </a:p>
        </p:txBody>
      </p:sp>
      <p:sp>
        <p:nvSpPr>
          <p:cNvPr id="104859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8"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9"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p>
            <a:fld id="{48A87A34-81AB-432B-8DAE-1953F412C126}" type="datetimeFigureOut">
              <a:rPr dirty="0" lang="en-US"/>
              <a:t>7/17/2023</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0"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1"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Date Placeholder 4"/>
          <p:cNvSpPr>
            <a:spLocks noGrp="1"/>
          </p:cNvSpPr>
          <p:nvPr>
            <p:ph type="dt" sz="half" idx="10"/>
          </p:nvPr>
        </p:nvSpPr>
        <p:spPr/>
        <p:txBody>
          <a:bodyPr/>
          <a:p>
            <a:fld id="{48A87A34-81AB-432B-8DAE-1953F412C126}" type="datetimeFigureOut">
              <a:rPr dirty="0" lang="en-US"/>
              <a:t>7/17/2023</a:t>
            </a:fld>
            <a:endParaRPr dirty="0" lang="en-US"/>
          </a:p>
        </p:txBody>
      </p:sp>
      <p:sp>
        <p:nvSpPr>
          <p:cNvPr id="1048684" name="Footer Placeholder 5"/>
          <p:cNvSpPr>
            <a:spLocks noGrp="1"/>
          </p:cNvSpPr>
          <p:nvPr>
            <p:ph type="ftr" sz="quarter" idx="11"/>
          </p:nvPr>
        </p:nvSpPr>
        <p:spPr/>
        <p:txBody>
          <a:bodyPr/>
          <a:p>
            <a:endParaRPr dirty="0" lang="en-US"/>
          </a:p>
        </p:txBody>
      </p:sp>
      <p:sp>
        <p:nvSpPr>
          <p:cNvPr id="104868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53"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4"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48A87A34-81AB-432B-8DAE-1953F412C126}" type="datetimeFigureOut">
              <a:rPr dirty="0" lang="en-US"/>
              <a:t>7/17/2023</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lang="en-US"/>
              <a:t>Click to edit Master title style</a:t>
            </a:r>
            <a:endParaRPr dirty="0" lang="en-US"/>
          </a:p>
        </p:txBody>
      </p:sp>
      <p:sp>
        <p:nvSpPr>
          <p:cNvPr id="1048616" name="Date Placeholder 2"/>
          <p:cNvSpPr>
            <a:spLocks noGrp="1"/>
          </p:cNvSpPr>
          <p:nvPr>
            <p:ph type="dt" sz="half" idx="10"/>
          </p:nvPr>
        </p:nvSpPr>
        <p:spPr/>
        <p:txBody>
          <a:bodyPr/>
          <a:p>
            <a:fld id="{48A87A34-81AB-432B-8DAE-1953F412C126}" type="datetimeFigureOut">
              <a:rPr dirty="0" lang="en-US"/>
              <a:t>7/17/2023</a:t>
            </a:fld>
            <a:endParaRPr dirty="0" lang="en-US"/>
          </a:p>
        </p:txBody>
      </p:sp>
      <p:sp>
        <p:nvSpPr>
          <p:cNvPr id="1048617" name="Footer Placeholder 3"/>
          <p:cNvSpPr>
            <a:spLocks noGrp="1"/>
          </p:cNvSpPr>
          <p:nvPr>
            <p:ph type="ftr" sz="quarter" idx="11"/>
          </p:nvPr>
        </p:nvSpPr>
        <p:spPr/>
        <p:txBody>
          <a:bodyPr/>
          <a:p>
            <a:endParaRPr dirty="0" lang="en-US"/>
          </a:p>
        </p:txBody>
      </p:sp>
      <p:sp>
        <p:nvSpPr>
          <p:cNvPr id="104861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581" name="Date Placeholder 1"/>
          <p:cNvSpPr>
            <a:spLocks noGrp="1"/>
          </p:cNvSpPr>
          <p:nvPr>
            <p:ph type="dt" sz="half" idx="10"/>
          </p:nvPr>
        </p:nvSpPr>
        <p:spPr/>
        <p:txBody>
          <a:bodyPr/>
          <a:p>
            <a:fld id="{48A87A34-81AB-432B-8DAE-1953F412C126}" type="datetimeFigureOut">
              <a:rPr dirty="0" lang="en-US"/>
              <a:t>7/17/2023</a:t>
            </a:fld>
            <a:endParaRPr dirty="0" lang="en-US"/>
          </a:p>
        </p:txBody>
      </p:sp>
      <p:sp>
        <p:nvSpPr>
          <p:cNvPr id="1048582" name="Footer Placeholder 2"/>
          <p:cNvSpPr>
            <a:spLocks noGrp="1"/>
          </p:cNvSpPr>
          <p:nvPr>
            <p:ph type="ftr" sz="quarter" idx="11"/>
          </p:nvPr>
        </p:nvSpPr>
        <p:spPr/>
        <p:txBody>
          <a:bodyPr/>
          <a:p>
            <a:endParaRPr dirty="0" lang="en-US"/>
          </a:p>
        </p:txBody>
      </p:sp>
      <p:sp>
        <p:nvSpPr>
          <p:cNvPr id="1048583"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6"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7"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9" name="Date Placeholder 4"/>
          <p:cNvSpPr>
            <a:spLocks noGrp="1"/>
          </p:cNvSpPr>
          <p:nvPr>
            <p:ph type="dt" sz="half" idx="10"/>
          </p:nvPr>
        </p:nvSpPr>
        <p:spPr/>
        <p:txBody>
          <a:bodyPr/>
          <a:p>
            <a:fld id="{48A87A34-81AB-432B-8DAE-1953F412C126}" type="datetimeFigureOut">
              <a:rPr dirty="0" lang="en-US"/>
              <a:t>7/17/2023</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30"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dirty="0" lang="en-US"/>
              <a:t>Click icon to add picture</a:t>
            </a:r>
          </a:p>
        </p:txBody>
      </p:sp>
      <p:sp>
        <p:nvSpPr>
          <p:cNvPr id="1048631"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2" name="Date Placeholder 4"/>
          <p:cNvSpPr>
            <a:spLocks noGrp="1"/>
          </p:cNvSpPr>
          <p:nvPr>
            <p:ph type="dt" sz="half" idx="10"/>
          </p:nvPr>
        </p:nvSpPr>
        <p:spPr/>
        <p:txBody>
          <a:bodyPr/>
          <a:p>
            <a:fld id="{48A87A34-81AB-432B-8DAE-1953F412C126}" type="datetimeFigureOut">
              <a:rPr dirty="0" lang="en-US"/>
              <a:t>7/17/2023</a:t>
            </a:fld>
            <a:endParaRPr dirty="0" lang="en-US"/>
          </a:p>
        </p:txBody>
      </p:sp>
      <p:sp>
        <p:nvSpPr>
          <p:cNvPr id="1048633" name="Footer Placeholder 5"/>
          <p:cNvSpPr>
            <a:spLocks noGrp="1"/>
          </p:cNvSpPr>
          <p:nvPr>
            <p:ph type="ftr" sz="quarter" idx="11"/>
          </p:nvPr>
        </p:nvSpPr>
        <p:spPr/>
        <p:txBody>
          <a:bodyPr/>
          <a:p>
            <a:endParaRPr dirty="0" lang="en-US"/>
          </a:p>
        </p:txBody>
      </p:sp>
      <p:sp>
        <p:nvSpPr>
          <p:cNvPr id="104863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48A87A34-81AB-432B-8DAE-1953F412C126}" type="datetimeFigureOut">
              <a:rPr dirty="0" lang="en-US"/>
              <a:t>7/17/2023</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hyperlink" Target="https://github.com/imchiruu/Doctor_vist_analysis" TargetMode="External"/><Relationship Id="rId2" Type="http://schemas.openxmlformats.org/officeDocument/2006/relationships/hyperlink" Target="https://github.com/imchiruu/Doctor_vist_analysis/blob/main/Doctor_visit_analysis_using_python%20(1).ipynb" TargetMode="External"/><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4" name="TextBox 2"/>
          <p:cNvSpPr txBox="1"/>
          <p:nvPr/>
        </p:nvSpPr>
        <p:spPr>
          <a:xfrm>
            <a:off x="1427813" y="812180"/>
            <a:ext cx="5167859" cy="707886"/>
          </a:xfrm>
          <a:prstGeom prst="rect"/>
          <a:noFill/>
        </p:spPr>
        <p:txBody>
          <a:bodyPr wrap="square">
            <a:spAutoFit/>
          </a:bodyPr>
          <a:p>
            <a:r>
              <a:rPr dirty="0" sz="4000" lang="en-US"/>
              <a:t>STUDENT DETAILS</a:t>
            </a:r>
            <a:endParaRPr dirty="0" sz="4000" lang="en-IN"/>
          </a:p>
        </p:txBody>
      </p:sp>
      <p:sp>
        <p:nvSpPr>
          <p:cNvPr id="1048585" name="TextBox 4"/>
          <p:cNvSpPr txBox="1"/>
          <p:nvPr/>
        </p:nvSpPr>
        <p:spPr>
          <a:xfrm>
            <a:off x="633047" y="1953344"/>
            <a:ext cx="9522068" cy="1869440"/>
          </a:xfrm>
          <a:prstGeom prst="rect"/>
          <a:noFill/>
        </p:spPr>
        <p:txBody>
          <a:bodyPr wrap="square">
            <a:spAutoFit/>
          </a:bodyPr>
          <a:p>
            <a:pPr algn="just"/>
            <a:r>
              <a:rPr b="1" dirty="0" sz="2400" lang="en-US">
                <a:solidFill>
                  <a:schemeClr val="tx2"/>
                </a:solidFill>
              </a:rPr>
              <a:t>Name</a:t>
            </a:r>
            <a:r>
              <a:rPr dirty="0" sz="2400" lang="en-US">
                <a:solidFill>
                  <a:schemeClr val="tx2"/>
                </a:solidFill>
              </a:rPr>
              <a:t>: DANTLA  CHIRANJEEVI </a:t>
            </a:r>
          </a:p>
          <a:p>
            <a:r>
              <a:rPr b="1" dirty="0" sz="2400" lang="en-US">
                <a:solidFill>
                  <a:schemeClr val="tx2"/>
                </a:solidFill>
              </a:rPr>
              <a:t>Email</a:t>
            </a:r>
            <a:r>
              <a:rPr b="1" dirty="0" sz="2400" lang="en-US" u="sng">
                <a:solidFill>
                  <a:schemeClr val="tx2"/>
                </a:solidFill>
              </a:rPr>
              <a:t> </a:t>
            </a:r>
            <a:r>
              <a:rPr b="1" dirty="0" sz="2400" lang="en-US">
                <a:solidFill>
                  <a:schemeClr val="tx2"/>
                </a:solidFill>
              </a:rPr>
              <a:t>id</a:t>
            </a:r>
            <a:r>
              <a:rPr dirty="0" sz="2400" lang="en-US">
                <a:solidFill>
                  <a:schemeClr val="tx2"/>
                </a:solidFill>
              </a:rPr>
              <a:t>: dantlachiranjeevi@gmail.com</a:t>
            </a:r>
          </a:p>
          <a:p>
            <a:r>
              <a:rPr b="1" dirty="0" sz="2400" lang="en-US">
                <a:solidFill>
                  <a:schemeClr val="tx2"/>
                </a:solidFill>
              </a:rPr>
              <a:t>College</a:t>
            </a:r>
            <a:r>
              <a:rPr b="1" dirty="0" sz="2400" lang="en-US" u="sng">
                <a:solidFill>
                  <a:schemeClr val="tx2"/>
                </a:solidFill>
              </a:rPr>
              <a:t> </a:t>
            </a:r>
            <a:r>
              <a:rPr b="1" dirty="0" sz="2400" lang="en-US">
                <a:solidFill>
                  <a:schemeClr val="tx2"/>
                </a:solidFill>
              </a:rPr>
              <a:t>name</a:t>
            </a:r>
            <a:r>
              <a:rPr dirty="0" sz="2400" lang="en-US">
                <a:solidFill>
                  <a:schemeClr val="tx2"/>
                </a:solidFill>
              </a:rPr>
              <a:t>: Annamacharya Institute of Technology &amp; Sciences </a:t>
            </a:r>
          </a:p>
          <a:p>
            <a:r>
              <a:rPr b="1" dirty="0" sz="2400" lang="en-US">
                <a:solidFill>
                  <a:schemeClr val="tx2"/>
                </a:solidFill>
              </a:rPr>
              <a:t>College</a:t>
            </a:r>
            <a:r>
              <a:rPr b="1" dirty="0" sz="2400" lang="en-US" u="sng">
                <a:solidFill>
                  <a:schemeClr val="tx2"/>
                </a:solidFill>
              </a:rPr>
              <a:t> </a:t>
            </a:r>
            <a:r>
              <a:rPr b="1" dirty="0" sz="2400" lang="en-US">
                <a:solidFill>
                  <a:schemeClr val="tx2"/>
                </a:solidFill>
              </a:rPr>
              <a:t>state</a:t>
            </a:r>
            <a:r>
              <a:rPr dirty="0" sz="2400" lang="en-US">
                <a:solidFill>
                  <a:schemeClr val="tx2"/>
                </a:solidFill>
              </a:rPr>
              <a:t>: Andhra Pradesh</a:t>
            </a:r>
          </a:p>
          <a:p>
            <a:r>
              <a:rPr b="1" dirty="0" sz="2400" lang="en-US">
                <a:solidFill>
                  <a:schemeClr val="tx2"/>
                </a:solidFill>
              </a:rPr>
              <a:t>Internship</a:t>
            </a:r>
            <a:r>
              <a:rPr b="1" dirty="0" sz="2400" lang="en-US" u="sng">
                <a:solidFill>
                  <a:schemeClr val="tx2"/>
                </a:solidFill>
              </a:rPr>
              <a:t> </a:t>
            </a:r>
            <a:r>
              <a:rPr b="1" dirty="0" sz="2400" lang="en-US">
                <a:solidFill>
                  <a:schemeClr val="tx2"/>
                </a:solidFill>
              </a:rPr>
              <a:t>domain</a:t>
            </a:r>
            <a:r>
              <a:rPr dirty="0" sz="2400" lang="en-US">
                <a:solidFill>
                  <a:schemeClr val="tx2"/>
                </a:solidFill>
              </a:rPr>
              <a:t> : Data science</a:t>
            </a:r>
            <a:r>
              <a:rPr dirty="0" sz="2400" lang="en-US">
                <a:solidFill>
                  <a:schemeClr val="tx2"/>
                </a:solidFill>
              </a:rPr>
              <a:t> </a:t>
            </a:r>
            <a:r>
              <a:rPr dirty="0" sz="2400" lang="en-US">
                <a:solidFill>
                  <a:schemeClr val="tx2"/>
                </a:solidFill>
              </a:rPr>
              <a:t>v</a:t>
            </a:r>
            <a:r>
              <a:rPr dirty="0" sz="2400" lang="en-US">
                <a:solidFill>
                  <a:schemeClr val="tx2"/>
                </a:solidFill>
              </a:rPr>
              <a:t>i</a:t>
            </a:r>
            <a:r>
              <a:rPr dirty="0" sz="2400" lang="en-US">
                <a:solidFill>
                  <a:schemeClr val="tx2"/>
                </a:solidFill>
              </a:rPr>
              <a:t>r</a:t>
            </a:r>
            <a:r>
              <a:rPr dirty="0" sz="2400" lang="en-US">
                <a:solidFill>
                  <a:schemeClr val="tx2"/>
                </a:solidFill>
              </a:rPr>
              <a:t>t</a:t>
            </a:r>
            <a:r>
              <a:rPr dirty="0" sz="2400" lang="en-US">
                <a:solidFill>
                  <a:schemeClr val="tx2"/>
                </a:solidFill>
              </a:rPr>
              <a:t>ual </a:t>
            </a:r>
            <a:r>
              <a:rPr dirty="0" sz="2400" lang="en-US">
                <a:solidFill>
                  <a:schemeClr val="tx2"/>
                </a:solidFill>
              </a:rPr>
              <a:t>internship </a:t>
            </a:r>
            <a:r>
              <a:rPr dirty="0" sz="2400" lang="en-US">
                <a:solidFill>
                  <a:schemeClr val="tx2"/>
                </a:solidFill>
              </a:rPr>
              <a:t>2</a:t>
            </a:r>
            <a:r>
              <a:rPr dirty="0" sz="2400" lang="en-US">
                <a:solidFill>
                  <a:schemeClr val="tx2"/>
                </a:solidFill>
              </a:rPr>
              <a:t>0</a:t>
            </a:r>
            <a:r>
              <a:rPr dirty="0" sz="2400" lang="en-US">
                <a:solidFill>
                  <a:schemeClr val="tx2"/>
                </a:solidFill>
              </a:rPr>
              <a:t>2</a:t>
            </a:r>
            <a:r>
              <a:rPr dirty="0" sz="2400" lang="en-US">
                <a:solidFill>
                  <a:schemeClr val="tx2"/>
                </a:solidFill>
              </a:rPr>
              <a:t>3</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1"/>
          <p:cNvSpPr>
            <a:spLocks noGrp="1"/>
          </p:cNvSpPr>
          <p:nvPr>
            <p:ph type="title"/>
          </p:nvPr>
        </p:nvSpPr>
        <p:spPr>
          <a:xfrm>
            <a:off x="913795" y="609600"/>
            <a:ext cx="10353761" cy="1134533"/>
          </a:xfrm>
        </p:spPr>
        <p:txBody>
          <a:bodyPr/>
          <a:p>
            <a:r>
              <a:rPr dirty="0" sz="3600" lang="en-US"/>
              <a:t>Links</a:t>
            </a:r>
            <a:endParaRPr dirty="0" lang="en-IN"/>
          </a:p>
        </p:txBody>
      </p:sp>
      <p:sp>
        <p:nvSpPr>
          <p:cNvPr id="1048608" name="Content Placeholder 2"/>
          <p:cNvSpPr>
            <a:spLocks noGrp="1"/>
          </p:cNvSpPr>
          <p:nvPr>
            <p:ph idx="1"/>
          </p:nvPr>
        </p:nvSpPr>
        <p:spPr>
          <a:xfrm>
            <a:off x="913795" y="1862667"/>
            <a:ext cx="10353762" cy="4250266"/>
          </a:xfrm>
        </p:spPr>
        <p:txBody>
          <a:bodyPr>
            <a:noAutofit/>
          </a:bodyPr>
          <a:p>
            <a:endParaRPr cap="none" dirty="0" lang="en-US"/>
          </a:p>
          <a:p>
            <a:pPr indent="0" marL="0">
              <a:buNone/>
            </a:pPr>
            <a:r>
              <a:rPr cap="none" dirty="0" lang="en-US"/>
              <a:t>GitHub repository link:</a:t>
            </a:r>
          </a:p>
          <a:p>
            <a:r>
              <a:rPr cap="none" dirty="0" lang="en-US">
                <a:hlinkClick r:id="rId1"/>
              </a:rPr>
              <a:t>https://github.com/imchiruu/Doctor_vist_analysis</a:t>
            </a:r>
            <a:endParaRPr cap="none" dirty="0" lang="en-US"/>
          </a:p>
          <a:p>
            <a:r>
              <a:rPr cap="none" dirty="0" lang="en-US"/>
              <a:t>Project host link: </a:t>
            </a:r>
          </a:p>
          <a:p>
            <a:r>
              <a:rPr dirty="0" lang="en-US">
                <a:hlinkClick r:id="rId2"/>
              </a:rPr>
              <a:t>https://github.com/imchiruu/Doctor_vist_analysis/blob/main/Doctor_visit_analysis_using_python%20(1</a:t>
            </a:r>
            <a:r>
              <a:rPr lang="en-US">
                <a:hlinkClick r:id="rId2"/>
              </a:rPr>
              <a:t>).ipynb</a:t>
            </a:r>
            <a:endParaRPr cap="none" dirty="0" lang="en-US"/>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TextBox 2"/>
          <p:cNvSpPr txBox="1"/>
          <p:nvPr/>
        </p:nvSpPr>
        <p:spPr>
          <a:xfrm>
            <a:off x="3046751" y="3240586"/>
            <a:ext cx="6093500" cy="769441"/>
          </a:xfrm>
          <a:prstGeom prst="rect"/>
          <a:noFill/>
        </p:spPr>
        <p:txBody>
          <a:bodyPr wrap="square">
            <a:spAutoFit/>
          </a:bodyPr>
          <a:p>
            <a:pPr algn="ctr"/>
            <a:r>
              <a:rPr dirty="0" sz="4400" lang="en-US"/>
              <a:t> THANK  YOU</a:t>
            </a:r>
            <a:endParaRPr dirty="0" sz="4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1" name="Title 1"/>
          <p:cNvSpPr>
            <a:spLocks noGrp="1"/>
          </p:cNvSpPr>
          <p:nvPr>
            <p:ph type="title"/>
          </p:nvPr>
        </p:nvSpPr>
        <p:spPr/>
        <p:txBody>
          <a:bodyPr/>
          <a:p>
            <a:r>
              <a:rPr dirty="0" sz="3600" lang="en-GB"/>
              <a:t>PROJECT TITLE/Problem Statement</a:t>
            </a:r>
            <a:endParaRPr dirty="0" lang="en-IN"/>
          </a:p>
        </p:txBody>
      </p:sp>
      <p:sp>
        <p:nvSpPr>
          <p:cNvPr id="1048592" name="Content Placeholder 2"/>
          <p:cNvSpPr>
            <a:spLocks noGrp="1"/>
          </p:cNvSpPr>
          <p:nvPr>
            <p:ph idx="1"/>
          </p:nvPr>
        </p:nvSpPr>
        <p:spPr>
          <a:xfrm>
            <a:off x="913795" y="1783830"/>
            <a:ext cx="10353762" cy="4007370"/>
          </a:xfrm>
        </p:spPr>
        <p:txBody>
          <a:bodyPr>
            <a:normAutofit/>
          </a:bodyPr>
          <a:p>
            <a:pPr algn="l"/>
            <a:endParaRPr b="0" dirty="0" i="0" lang="en-US">
              <a:solidFill>
                <a:srgbClr val="D1D5DB"/>
              </a:solidFill>
              <a:effectLst/>
              <a:latin typeface="Söhne"/>
            </a:endParaRPr>
          </a:p>
          <a:p>
            <a:r>
              <a:rPr dirty="0" lang="en-US"/>
              <a:t>Project Title: Doctor  Visit Analysis</a:t>
            </a:r>
          </a:p>
          <a:p>
            <a:r>
              <a:rPr dirty="0" lang="en-US"/>
              <a:t>Problem statement:</a:t>
            </a:r>
          </a:p>
          <a:p>
            <a:pPr indent="0" marL="0">
              <a:buNone/>
            </a:pPr>
            <a:r>
              <a:rPr dirty="0" lang="en-US"/>
              <a:t>   Doctor visit analysis using data analytics in python can be done using machine   l     learning algorithms and software applications for performing medical diagnostics, improving efficiency of hospital operations, genomic studies, drug discovery and predictive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3" name="Title 1"/>
          <p:cNvSpPr>
            <a:spLocks noGrp="1"/>
          </p:cNvSpPr>
          <p:nvPr>
            <p:ph type="title"/>
          </p:nvPr>
        </p:nvSpPr>
        <p:spPr/>
        <p:txBody>
          <a:bodyPr/>
          <a:p>
            <a:r>
              <a:rPr dirty="0" lang="en-US"/>
              <a:t> Agenda</a:t>
            </a:r>
            <a:endParaRPr dirty="0" lang="en-IN"/>
          </a:p>
        </p:txBody>
      </p:sp>
      <p:sp>
        <p:nvSpPr>
          <p:cNvPr id="1048594" name="Content Placeholder 2"/>
          <p:cNvSpPr>
            <a:spLocks noGrp="1"/>
          </p:cNvSpPr>
          <p:nvPr>
            <p:ph idx="1"/>
          </p:nvPr>
        </p:nvSpPr>
        <p:spPr/>
        <p:txBody>
          <a:bodyPr>
            <a:normAutofit fontScale="95000" lnSpcReduction="10000"/>
          </a:bodyPr>
          <a:p>
            <a:pPr indent="0" marL="0">
              <a:buNone/>
            </a:pPr>
            <a:r>
              <a:rPr dirty="0" lang="en-US"/>
              <a:t>    Introduction:</a:t>
            </a:r>
          </a:p>
          <a:p>
            <a:r>
              <a:rPr dirty="0" lang="en-US"/>
              <a:t>What is doctor visit analysis?</a:t>
            </a:r>
          </a:p>
          <a:p>
            <a:r>
              <a:rPr dirty="0" lang="en-US"/>
              <a:t>How can data analytics be used to improve doctor visits?</a:t>
            </a:r>
          </a:p>
          <a:p>
            <a:r>
              <a:rPr dirty="0" lang="en-US"/>
              <a:t>What are the benefits of using Python for doctor visit analysis?</a:t>
            </a:r>
          </a:p>
          <a:p>
            <a:r>
              <a:rPr dirty="0" lang="en-US"/>
              <a:t>Overview of Python libraries used - Explaining the Python libraries (NumPy, Matplotlib, Pandas, Scikit-learn) employed in the analysis.</a:t>
            </a:r>
          </a:p>
          <a:p>
            <a:endParaRPr dirty="0" lang="en-US"/>
          </a:p>
          <a:p>
            <a:pPr algn="l" indent="0" marL="0">
              <a:buNone/>
            </a:pPr>
            <a:r>
              <a:rPr b="0" dirty="0" i="0" lang="en-US">
                <a:solidFill>
                  <a:srgbClr val="D1D5DB"/>
                </a:solidFill>
                <a:effectLst/>
                <a:latin typeface="Söhne"/>
              </a:rPr>
              <a:t>  </a:t>
            </a:r>
          </a:p>
          <a:p>
            <a:endParaRPr dirty="0" lang="en-US"/>
          </a:p>
          <a:p>
            <a:endParaRPr dirty="0" lang="en-US"/>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itle 1"/>
          <p:cNvSpPr>
            <a:spLocks noGrp="1"/>
          </p:cNvSpPr>
          <p:nvPr>
            <p:ph type="title"/>
          </p:nvPr>
        </p:nvSpPr>
        <p:spPr>
          <a:xfrm>
            <a:off x="1459523" y="240323"/>
            <a:ext cx="9108832" cy="1078523"/>
          </a:xfrm>
        </p:spPr>
        <p:txBody>
          <a:bodyPr/>
          <a:p>
            <a:r>
              <a:rPr dirty="0" lang="en-US"/>
              <a:t>Project Overview</a:t>
            </a:r>
            <a:endParaRPr dirty="0" lang="en-IN"/>
          </a:p>
        </p:txBody>
      </p:sp>
      <p:sp>
        <p:nvSpPr>
          <p:cNvPr id="1048596" name="Content Placeholder 2"/>
          <p:cNvSpPr>
            <a:spLocks noGrp="1"/>
          </p:cNvSpPr>
          <p:nvPr>
            <p:ph idx="1"/>
          </p:nvPr>
        </p:nvSpPr>
        <p:spPr>
          <a:xfrm>
            <a:off x="913795" y="1292470"/>
            <a:ext cx="10353762" cy="5081954"/>
          </a:xfrm>
        </p:spPr>
        <p:txBody>
          <a:bodyPr>
            <a:noAutofit/>
          </a:bodyPr>
          <a:p>
            <a:r>
              <a:rPr dirty="0" lang="en-US"/>
              <a:t>Background: The doctor visit analysis project is motivated by the increasing amount of data that is being generated by doctor visits. This data can be used to identify trends and patterns in doctor visits, and to develop insights that can be used to improve the efficiency and effectiveness of doctor visits.</a:t>
            </a:r>
          </a:p>
          <a:p>
            <a:r>
              <a:rPr dirty="0" lang="en-US"/>
              <a:t>Scope and objectives: The project aims to use data analytics to identify trends and patterns in doctor visits, such as the most common reasons for doctor visits. The project also aims to develop insights that can be used to improve the efficiency and effectiveness of doctor visits, such as by reducing wait times, improving patient communication, and preventing unnecessary hospital admissions</a:t>
            </a:r>
          </a:p>
          <a:p>
            <a:r>
              <a:rPr dirty="0" lang="en-US"/>
              <a:t>Description of the analysis approach - Outlining the methodology and techniques employed to analyze the doctor visit data.</a:t>
            </a:r>
          </a:p>
          <a:p>
            <a:endParaRPr dirty="0" lang="en-US"/>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itle 1"/>
          <p:cNvSpPr>
            <a:spLocks noGrp="1"/>
          </p:cNvSpPr>
          <p:nvPr>
            <p:ph type="title"/>
          </p:nvPr>
        </p:nvSpPr>
        <p:spPr>
          <a:xfrm>
            <a:off x="1415562" y="609601"/>
            <a:ext cx="9144000" cy="999392"/>
          </a:xfrm>
        </p:spPr>
        <p:txBody>
          <a:bodyPr/>
          <a:p>
            <a:r>
              <a:rPr dirty="0" sz="3600" lang="en-US"/>
              <a:t>Who are the end users</a:t>
            </a:r>
            <a:endParaRPr dirty="0" lang="en-IN"/>
          </a:p>
        </p:txBody>
      </p:sp>
      <p:sp>
        <p:nvSpPr>
          <p:cNvPr id="1048598" name="Content Placeholder 2"/>
          <p:cNvSpPr>
            <a:spLocks noGrp="1"/>
          </p:cNvSpPr>
          <p:nvPr>
            <p:ph idx="1"/>
          </p:nvPr>
        </p:nvSpPr>
        <p:spPr>
          <a:xfrm>
            <a:off x="913795" y="1749669"/>
            <a:ext cx="10353762" cy="4457700"/>
          </a:xfrm>
        </p:spPr>
        <p:txBody>
          <a:bodyPr>
            <a:normAutofit fontScale="25000" lnSpcReduction="20000"/>
          </a:bodyPr>
          <a:p>
            <a:r>
              <a:rPr dirty="0" sz="8000" lang="en-US"/>
              <a:t>Doctors: Doctors can use the insights from the project to improve their patient care. For example, they can use the data to identify patients who are at risk for certain diseases, or to develop personalized treatment plans.</a:t>
            </a:r>
          </a:p>
          <a:p>
            <a:r>
              <a:rPr dirty="0" sz="8000" lang="en-US"/>
              <a:t>Hospitals: Hospitals can use the insights from the project to improve their efficiency and effectiveness. For example, they can use the data to reduce wait times, improve patient communication, and prevent unnecessary hospital admissions.</a:t>
            </a:r>
          </a:p>
          <a:p>
            <a:r>
              <a:rPr dirty="0" sz="8000" lang="en-US"/>
              <a:t>Patients: Patients can use the insights from the project to be more informed about their healthcare. For example, they can use the data to learn about the most effective treatments for their condition, or to find a doctor who is a good fit for them.</a:t>
            </a:r>
          </a:p>
          <a:p>
            <a:r>
              <a:rPr dirty="0" sz="8000" lang="en-US"/>
              <a:t>In addition to these end users, the insights from the doctor visit analysis of machine learning project could also be used by other stakeholders in the healthcare system, such as insurance companies, pharmaceutical companies, and healthcare researchers.</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itle 1"/>
          <p:cNvSpPr>
            <a:spLocks noGrp="1"/>
          </p:cNvSpPr>
          <p:nvPr>
            <p:ph type="title"/>
          </p:nvPr>
        </p:nvSpPr>
        <p:spPr>
          <a:xfrm>
            <a:off x="913795" y="609600"/>
            <a:ext cx="10353761" cy="964223"/>
          </a:xfrm>
        </p:spPr>
        <p:txBody>
          <a:bodyPr/>
          <a:p>
            <a:r>
              <a:rPr dirty="0" sz="3600" lang="en-US"/>
              <a:t>Solution and its value proposition</a:t>
            </a:r>
            <a:endParaRPr dirty="0" lang="en-IN"/>
          </a:p>
        </p:txBody>
      </p:sp>
      <p:sp>
        <p:nvSpPr>
          <p:cNvPr id="1048600" name="Content Placeholder 2"/>
          <p:cNvSpPr>
            <a:spLocks noGrp="1"/>
          </p:cNvSpPr>
          <p:nvPr>
            <p:ph idx="1"/>
          </p:nvPr>
        </p:nvSpPr>
        <p:spPr>
          <a:xfrm>
            <a:off x="913795" y="1626577"/>
            <a:ext cx="10353762" cy="4923692"/>
          </a:xfrm>
        </p:spPr>
        <p:txBody>
          <a:bodyPr>
            <a:normAutofit fontScale="25000" lnSpcReduction="20000"/>
          </a:bodyPr>
          <a:p>
            <a:r>
              <a:rPr dirty="0" sz="8000" lang="en-US"/>
              <a:t>Identifying trends and patterns in doctor visits: This is a valuable first step in understanding how doctor visits are used and how they can be improved. By identifying trends and patterns, we can learn about the most common reasons for doctor visits, the most effective treatments, and the factors that influence patient satisfaction. This information can then be used to improve the efficiency and effectiveness of doctor visits.</a:t>
            </a:r>
          </a:p>
          <a:p>
            <a:r>
              <a:rPr dirty="0" sz="8000" lang="en-US"/>
              <a:t>Developing insights that can be used to improve the efficiency and effectiveness of doctor visits: This is the ultimate goal of doctor visit analysis. By developing insights, we can identify ways to reduce wait times, improve patient communication. This can lead to significant improvements in the quality of healthcare and the overall cost of healthcare.</a:t>
            </a:r>
          </a:p>
          <a:p>
            <a:r>
              <a:rPr dirty="0" sz="8000" lang="en-US"/>
              <a:t>Using a variety of data analytics techniques: This is important because no single technique is sufficient to capture the complexity of doctor visits. By using a variety of techniques, we can get a more complete picture of how doctor visits work and how they can be improved</a:t>
            </a:r>
            <a:r>
              <a:rPr dirty="0" lang="en-US"/>
              <a:t>.</a:t>
            </a:r>
          </a:p>
          <a:p>
            <a:endParaRPr dirty="0" lang="en-US"/>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itle 1"/>
          <p:cNvSpPr>
            <a:spLocks noGrp="1"/>
          </p:cNvSpPr>
          <p:nvPr>
            <p:ph type="title"/>
          </p:nvPr>
        </p:nvSpPr>
        <p:spPr>
          <a:xfrm>
            <a:off x="913795" y="360486"/>
            <a:ext cx="10353761" cy="1195752"/>
          </a:xfrm>
        </p:spPr>
        <p:txBody>
          <a:bodyPr/>
          <a:p>
            <a:r>
              <a:rPr dirty="0" sz="3600" lang="en-US"/>
              <a:t>Customize the project and make it your own?</a:t>
            </a:r>
            <a:endParaRPr dirty="0" lang="en-IN"/>
          </a:p>
        </p:txBody>
      </p:sp>
      <p:sp>
        <p:nvSpPr>
          <p:cNvPr id="1048602" name="Content Placeholder 2"/>
          <p:cNvSpPr>
            <a:spLocks noGrp="1"/>
          </p:cNvSpPr>
          <p:nvPr>
            <p:ph idx="1"/>
          </p:nvPr>
        </p:nvSpPr>
        <p:spPr>
          <a:xfrm>
            <a:off x="913795" y="1696915"/>
            <a:ext cx="10353762" cy="4791808"/>
          </a:xfrm>
        </p:spPr>
        <p:txBody>
          <a:bodyPr>
            <a:noAutofit/>
          </a:bodyPr>
          <a:p>
            <a:r>
              <a:rPr dirty="0" lang="en-US"/>
              <a:t>Customization: The project can be customized to meet the specific needs of the organization or institution that is sponsoring the project. For example, the project can be customized to focus on a specific type of doctor visit, such as primary care visits or emergency room visits. The project can also be customized to focus on a specific set of data, such as patient demographics, medical history, or treatment outcomes.</a:t>
            </a:r>
          </a:p>
          <a:p>
            <a:r>
              <a:rPr dirty="0" lang="en-US"/>
              <a:t>Technologies:  The project can use a variety of technologies, including:</a:t>
            </a:r>
          </a:p>
          <a:p>
            <a:pPr lvl="1"/>
            <a:r>
              <a:rPr dirty="0" sz="2000" lang="en-US"/>
              <a:t>Data mining: Data mining can be used to identify patterns in the data. This can be used to identify trends and patterns in doctor visits, such as the most common reasons for doctor visits, the most effective treatments, and the factors that influence patient satisfaction.</a:t>
            </a:r>
          </a:p>
          <a:p>
            <a:pPr lvl="1"/>
            <a:r>
              <a:rPr dirty="0" sz="2000" lang="en-US"/>
              <a:t>Machine learning: Machine learning can be used to develop models that can predict future outcomes.</a:t>
            </a:r>
          </a:p>
          <a:p>
            <a:endParaRPr dirty="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3" name="Title 1"/>
          <p:cNvSpPr>
            <a:spLocks noGrp="1"/>
          </p:cNvSpPr>
          <p:nvPr>
            <p:ph type="title"/>
          </p:nvPr>
        </p:nvSpPr>
        <p:spPr>
          <a:xfrm>
            <a:off x="913795" y="369278"/>
            <a:ext cx="10353761" cy="1046284"/>
          </a:xfrm>
        </p:spPr>
        <p:txBody>
          <a:bodyPr/>
          <a:p>
            <a:r>
              <a:rPr dirty="0" sz="3600" lang="en-US"/>
              <a:t>Modelling</a:t>
            </a:r>
            <a:endParaRPr dirty="0" lang="en-IN"/>
          </a:p>
        </p:txBody>
      </p:sp>
      <p:sp>
        <p:nvSpPr>
          <p:cNvPr id="1048604" name="Content Placeholder 2"/>
          <p:cNvSpPr>
            <a:spLocks noGrp="1"/>
          </p:cNvSpPr>
          <p:nvPr>
            <p:ph idx="1"/>
          </p:nvPr>
        </p:nvSpPr>
        <p:spPr>
          <a:xfrm>
            <a:off x="913795" y="1371601"/>
            <a:ext cx="10353762" cy="4651130"/>
          </a:xfrm>
        </p:spPr>
        <p:txBody>
          <a:bodyPr>
            <a:noAutofit/>
          </a:bodyPr>
          <a:p>
            <a:r>
              <a:rPr dirty="0" lang="en-US"/>
              <a:t>Data preparation: The first step is to prepare the data for modelling. This involves cleaning the data, removing any errors or outliers, and transforming the data into a format that can be used by the modelling algorithms.</a:t>
            </a:r>
          </a:p>
          <a:p>
            <a:r>
              <a:rPr dirty="0" lang="en-US"/>
              <a:t>Model selection: The next step is to select the appropriate modelling algorithm. There are a variety of  algorithms that can be used for doctor visit analysis, such as decision trees and support vector machines. The choice of algorithm will depend on the specific needs of the project.</a:t>
            </a:r>
          </a:p>
          <a:p>
            <a:r>
              <a:rPr dirty="0" lang="en-US"/>
              <a:t>Model evaluation: Once the model has been trained, the next step is to evaluate the model. This involves testing the model on a holdout dataset and determining how well the model performs.</a:t>
            </a:r>
          </a:p>
          <a:p>
            <a:endParaRPr dirty="0" lang="en-US"/>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1"/>
          <p:cNvSpPr>
            <a:spLocks noGrp="1"/>
          </p:cNvSpPr>
          <p:nvPr>
            <p:ph type="title"/>
          </p:nvPr>
        </p:nvSpPr>
        <p:spPr>
          <a:xfrm>
            <a:off x="913795" y="545124"/>
            <a:ext cx="10353761" cy="1019907"/>
          </a:xfrm>
        </p:spPr>
        <p:txBody>
          <a:bodyPr/>
          <a:p>
            <a:r>
              <a:rPr dirty="0" sz="3600" lang="en-US"/>
              <a:t>Results</a:t>
            </a:r>
            <a:endParaRPr dirty="0" lang="en-IN"/>
          </a:p>
        </p:txBody>
      </p:sp>
      <p:sp>
        <p:nvSpPr>
          <p:cNvPr id="1048606" name="Content Placeholder 2"/>
          <p:cNvSpPr>
            <a:spLocks noGrp="1"/>
          </p:cNvSpPr>
          <p:nvPr>
            <p:ph idx="1"/>
          </p:nvPr>
        </p:nvSpPr>
        <p:spPr>
          <a:xfrm>
            <a:off x="913795" y="1556238"/>
            <a:ext cx="10353762" cy="4234962"/>
          </a:xfrm>
        </p:spPr>
        <p:txBody>
          <a:bodyPr>
            <a:normAutofit/>
          </a:bodyPr>
          <a:p>
            <a:r>
              <a:rPr dirty="0" lang="en-US"/>
              <a:t>Identifying trends and patterns in doctor visits: The project could identify trends and patterns in doctor visits, such as the most common reasons for doctor visits, the most effective treatments, and the factors that influence patient satisfaction. This information could then be used to improve the efficiency and effectiveness of doctor visits.</a:t>
            </a:r>
          </a:p>
          <a:p>
            <a:r>
              <a:rPr dirty="0" lang="en-US"/>
              <a:t>Analyzing doctor visits data using Python libraries provides end users with valuable insights that can help them make informed decisions about their healthcare. By customizing the analysis, they can gain even more specific insights that are tailored to their needs.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Lakshmi Arigala</dc:creator>
  <cp:lastModifiedBy>Hema chandra Arigala</cp:lastModifiedBy>
  <dcterms:created xsi:type="dcterms:W3CDTF">2023-07-09T20:55:16Z</dcterms:created>
  <dcterms:modified xsi:type="dcterms:W3CDTF">2023-08-01T08:08:04Z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65a6ee37b300440591cdef15626fdfc6</vt:lpwstr>
  </property>
</Properties>
</file>