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iNL1Gam47UV1YvbLHfSI5sH0ql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C7913A-B8EC-4A76-B026-01C55FD415A3}">
  <a:tblStyle styleId="{9BC7913A-B8EC-4A76-B026-01C55FD415A3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1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3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3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4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5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5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6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6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17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7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8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8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19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9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20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21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1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22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2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23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3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/>
          <p:nvPr/>
        </p:nvSpPr>
        <p:spPr>
          <a:xfrm>
            <a:off x="0" y="1"/>
            <a:ext cx="12192000" cy="720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27"/>
          <p:cNvSpPr/>
          <p:nvPr/>
        </p:nvSpPr>
        <p:spPr>
          <a:xfrm>
            <a:off x="1" y="6815457"/>
            <a:ext cx="12192000" cy="4571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27"/>
          <p:cNvSpPr/>
          <p:nvPr/>
        </p:nvSpPr>
        <p:spPr>
          <a:xfrm>
            <a:off x="605150" y="61616"/>
            <a:ext cx="819151" cy="72000"/>
          </a:xfrm>
          <a:custGeom>
            <a:rect b="b" l="l" r="r" t="t"/>
            <a:pathLst>
              <a:path extrusionOk="0" h="258196" w="1858936">
                <a:moveTo>
                  <a:pt x="0" y="0"/>
                </a:moveTo>
                <a:lnTo>
                  <a:pt x="39604" y="0"/>
                </a:lnTo>
                <a:cubicBezTo>
                  <a:pt x="111046" y="0"/>
                  <a:pt x="257489" y="0"/>
                  <a:pt x="438620" y="0"/>
                </a:cubicBezTo>
                <a:lnTo>
                  <a:pt x="754527" y="0"/>
                </a:lnTo>
                <a:lnTo>
                  <a:pt x="813170" y="0"/>
                </a:lnTo>
                <a:lnTo>
                  <a:pt x="1045766" y="0"/>
                </a:lnTo>
                <a:lnTo>
                  <a:pt x="1104409" y="0"/>
                </a:lnTo>
                <a:lnTo>
                  <a:pt x="1420315" y="0"/>
                </a:lnTo>
                <a:cubicBezTo>
                  <a:pt x="1601447" y="0"/>
                  <a:pt x="1747890" y="0"/>
                  <a:pt x="1819332" y="0"/>
                </a:cubicBezTo>
                <a:lnTo>
                  <a:pt x="1858936" y="0"/>
                </a:lnTo>
                <a:cubicBezTo>
                  <a:pt x="1709103" y="0"/>
                  <a:pt x="1684130" y="112961"/>
                  <a:pt x="1624820" y="185578"/>
                </a:cubicBezTo>
                <a:cubicBezTo>
                  <a:pt x="1565512" y="258196"/>
                  <a:pt x="1432846" y="258196"/>
                  <a:pt x="1432846" y="258196"/>
                </a:cubicBezTo>
                <a:cubicBezTo>
                  <a:pt x="1432846" y="258196"/>
                  <a:pt x="1432846" y="258196"/>
                  <a:pt x="1149454" y="258196"/>
                </a:cubicBezTo>
                <a:lnTo>
                  <a:pt x="1104409" y="258196"/>
                </a:lnTo>
                <a:lnTo>
                  <a:pt x="1097835" y="258196"/>
                </a:lnTo>
                <a:lnTo>
                  <a:pt x="982830" y="258196"/>
                </a:lnTo>
                <a:lnTo>
                  <a:pt x="876107" y="258196"/>
                </a:lnTo>
                <a:lnTo>
                  <a:pt x="761101" y="258196"/>
                </a:lnTo>
                <a:lnTo>
                  <a:pt x="754527" y="258196"/>
                </a:lnTo>
                <a:lnTo>
                  <a:pt x="709482" y="258196"/>
                </a:lnTo>
                <a:cubicBezTo>
                  <a:pt x="426090" y="258196"/>
                  <a:pt x="426090" y="258196"/>
                  <a:pt x="426090" y="258196"/>
                </a:cubicBezTo>
                <a:cubicBezTo>
                  <a:pt x="426090" y="258196"/>
                  <a:pt x="293424" y="258196"/>
                  <a:pt x="234115" y="185578"/>
                </a:cubicBezTo>
                <a:cubicBezTo>
                  <a:pt x="174806" y="112961"/>
                  <a:pt x="149833" y="0"/>
                  <a:pt x="0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9" name="Google Shape;29;p27"/>
          <p:cNvGrpSpPr/>
          <p:nvPr/>
        </p:nvGrpSpPr>
        <p:grpSpPr>
          <a:xfrm>
            <a:off x="-1" y="937022"/>
            <a:ext cx="12192000" cy="45720"/>
            <a:chOff x="-1" y="873247"/>
            <a:chExt cx="9906000" cy="45720"/>
          </a:xfrm>
        </p:grpSpPr>
        <p:pic>
          <p:nvPicPr>
            <p:cNvPr descr="악세사리" id="30" name="Google Shape;30;p27"/>
            <p:cNvPicPr preferRelativeResize="0"/>
            <p:nvPr/>
          </p:nvPicPr>
          <p:blipFill rotWithShape="1">
            <a:blip r:embed="rId2">
              <a:alphaModFix/>
            </a:blip>
            <a:srcRect b="-3" l="0" r="39459" t="4"/>
            <a:stretch/>
          </p:blipFill>
          <p:spPr>
            <a:xfrm rot="10800000">
              <a:off x="-1" y="873248"/>
              <a:ext cx="9906000" cy="457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" name="Google Shape;31;p27"/>
            <p:cNvCxnSpPr/>
            <p:nvPr/>
          </p:nvCxnSpPr>
          <p:spPr>
            <a:xfrm>
              <a:off x="-1" y="873247"/>
              <a:ext cx="9906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2" name="Google Shape;32;p27"/>
          <p:cNvSpPr/>
          <p:nvPr/>
        </p:nvSpPr>
        <p:spPr>
          <a:xfrm>
            <a:off x="2" y="6776727"/>
            <a:ext cx="12192677" cy="720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33;p27"/>
          <p:cNvSpPr/>
          <p:nvPr/>
        </p:nvSpPr>
        <p:spPr>
          <a:xfrm>
            <a:off x="11040677" y="6775816"/>
            <a:ext cx="1152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27"/>
          <p:cNvSpPr txBox="1"/>
          <p:nvPr>
            <p:ph idx="12" type="sldNum"/>
          </p:nvPr>
        </p:nvSpPr>
        <p:spPr>
          <a:xfrm>
            <a:off x="9448799" y="7913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23">
          <p15:clr>
            <a:srgbClr val="FBAE40"/>
          </p15:clr>
        </p15:guide>
        <p15:guide id="2" pos="7257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orient="horz" pos="82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8" name="Google Shape;3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/>
          <p:nvPr/>
        </p:nvSpPr>
        <p:spPr>
          <a:xfrm>
            <a:off x="7325533" y="0"/>
            <a:ext cx="4866466" cy="6858000"/>
          </a:xfrm>
          <a:prstGeom prst="rect">
            <a:avLst/>
          </a:prstGeom>
          <a:solidFill>
            <a:srgbClr val="002060">
              <a:alpha val="9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5198528" y="-1"/>
            <a:ext cx="5087568" cy="6858433"/>
          </a:xfrm>
          <a:prstGeom prst="parallelogram">
            <a:avLst>
              <a:gd fmla="val 4187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671196" y="1984447"/>
            <a:ext cx="81501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Section1 :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Introduction to Data Science</a:t>
            </a:r>
            <a:endParaRPr b="1" i="0" sz="4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5850"/>
                </a:solidFill>
                <a:latin typeface="Arial"/>
                <a:ea typeface="Arial"/>
                <a:cs typeface="Arial"/>
                <a:sym typeface="Arial"/>
              </a:rPr>
              <a:t>- 다음 분기에 어떤 게임을 설계해야 할까-</a:t>
            </a:r>
            <a:endParaRPr b="1" i="0" sz="2800" u="none" cap="none" strike="noStrike">
              <a:solidFill>
                <a:srgbClr val="0058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9720075" y="5405112"/>
            <a:ext cx="20714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 15기 임철민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 p14:dur="1600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10"/>
          <p:cNvGrpSpPr/>
          <p:nvPr/>
        </p:nvGrpSpPr>
        <p:grpSpPr>
          <a:xfrm>
            <a:off x="476751" y="280803"/>
            <a:ext cx="6200808" cy="501968"/>
            <a:chOff x="636542" y="262634"/>
            <a:chExt cx="6200808" cy="501968"/>
          </a:xfrm>
        </p:grpSpPr>
        <p:sp>
          <p:nvSpPr>
            <p:cNvPr id="198" name="Google Shape;198;p10"/>
            <p:cNvSpPr txBox="1"/>
            <p:nvPr/>
          </p:nvSpPr>
          <p:spPr>
            <a:xfrm>
              <a:off x="1358286" y="272159"/>
              <a:ext cx="5479064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지역에 따라서 선호하는 게임 장르</a:t>
              </a:r>
              <a:endParaRPr b="1" i="0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0"/>
            <p:cNvSpPr txBox="1"/>
            <p:nvPr/>
          </p:nvSpPr>
          <p:spPr>
            <a:xfrm>
              <a:off x="636542" y="262634"/>
              <a:ext cx="461665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r>
                <a:rPr b="1" i="0" lang="en-US" sz="3200" u="none" cap="none" strike="noStrike">
                  <a:solidFill>
                    <a:srgbClr val="0F9934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0"/>
            <p:cNvSpPr/>
            <p:nvPr/>
          </p:nvSpPr>
          <p:spPr>
            <a:xfrm>
              <a:off x="1152525" y="478692"/>
              <a:ext cx="60325" cy="60325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10"/>
          <p:cNvSpPr txBox="1"/>
          <p:nvPr/>
        </p:nvSpPr>
        <p:spPr>
          <a:xfrm>
            <a:off x="798350" y="1212477"/>
            <a:ext cx="10900591" cy="454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나라별 장르 선호 순위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2" name="Google Shape;202;p10"/>
          <p:cNvGrpSpPr/>
          <p:nvPr/>
        </p:nvGrpSpPr>
        <p:grpSpPr>
          <a:xfrm>
            <a:off x="476751" y="1357046"/>
            <a:ext cx="198244" cy="199416"/>
            <a:chOff x="5636384" y="3097922"/>
            <a:chExt cx="109096" cy="109741"/>
          </a:xfrm>
        </p:grpSpPr>
        <p:sp>
          <p:nvSpPr>
            <p:cNvPr id="203" name="Google Shape;203;p10"/>
            <p:cNvSpPr/>
            <p:nvPr/>
          </p:nvSpPr>
          <p:spPr>
            <a:xfrm>
              <a:off x="5636384" y="3102920"/>
              <a:ext cx="102778" cy="104743"/>
            </a:xfrm>
            <a:custGeom>
              <a:rect b="b" l="l" r="r" t="t"/>
              <a:pathLst>
                <a:path extrusionOk="0" h="828" w="828">
                  <a:moveTo>
                    <a:pt x="724" y="376"/>
                  </a:moveTo>
                  <a:cubicBezTo>
                    <a:pt x="724" y="609"/>
                    <a:pt x="724" y="609"/>
                    <a:pt x="724" y="609"/>
                  </a:cubicBezTo>
                  <a:cubicBezTo>
                    <a:pt x="724" y="672"/>
                    <a:pt x="672" y="724"/>
                    <a:pt x="609" y="724"/>
                  </a:cubicBezTo>
                  <a:cubicBezTo>
                    <a:pt x="217" y="724"/>
                    <a:pt x="217" y="724"/>
                    <a:pt x="217" y="724"/>
                  </a:cubicBezTo>
                  <a:cubicBezTo>
                    <a:pt x="155" y="724"/>
                    <a:pt x="104" y="672"/>
                    <a:pt x="104" y="609"/>
                  </a:cubicBezTo>
                  <a:cubicBezTo>
                    <a:pt x="104" y="218"/>
                    <a:pt x="104" y="218"/>
                    <a:pt x="104" y="218"/>
                  </a:cubicBezTo>
                  <a:cubicBezTo>
                    <a:pt x="104" y="155"/>
                    <a:pt x="155" y="104"/>
                    <a:pt x="217" y="104"/>
                  </a:cubicBezTo>
                  <a:cubicBezTo>
                    <a:pt x="541" y="104"/>
                    <a:pt x="541" y="104"/>
                    <a:pt x="541" y="104"/>
                  </a:cubicBezTo>
                  <a:cubicBezTo>
                    <a:pt x="628" y="1"/>
                    <a:pt x="628" y="1"/>
                    <a:pt x="628" y="1"/>
                  </a:cubicBezTo>
                  <a:cubicBezTo>
                    <a:pt x="622" y="1"/>
                    <a:pt x="616" y="0"/>
                    <a:pt x="609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98" y="0"/>
                    <a:pt x="0" y="98"/>
                    <a:pt x="0" y="218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0" y="729"/>
                    <a:pt x="98" y="828"/>
                    <a:pt x="217" y="828"/>
                  </a:cubicBezTo>
                  <a:cubicBezTo>
                    <a:pt x="609" y="828"/>
                    <a:pt x="609" y="828"/>
                    <a:pt x="609" y="828"/>
                  </a:cubicBezTo>
                  <a:cubicBezTo>
                    <a:pt x="729" y="828"/>
                    <a:pt x="828" y="729"/>
                    <a:pt x="828" y="609"/>
                  </a:cubicBezTo>
                  <a:cubicBezTo>
                    <a:pt x="828" y="259"/>
                    <a:pt x="828" y="259"/>
                    <a:pt x="828" y="259"/>
                  </a:cubicBezTo>
                  <a:cubicBezTo>
                    <a:pt x="828" y="258"/>
                    <a:pt x="828" y="258"/>
                    <a:pt x="828" y="257"/>
                  </a:cubicBezTo>
                  <a:lnTo>
                    <a:pt x="724" y="376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1" i="0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0"/>
            <p:cNvSpPr/>
            <p:nvPr/>
          </p:nvSpPr>
          <p:spPr>
            <a:xfrm>
              <a:off x="5661260" y="3097922"/>
              <a:ext cx="84220" cy="79754"/>
            </a:xfrm>
            <a:custGeom>
              <a:rect b="b" l="l" r="r" t="t"/>
              <a:pathLst>
                <a:path extrusionOk="0" h="629" w="679">
                  <a:moveTo>
                    <a:pt x="651" y="15"/>
                  </a:moveTo>
                  <a:cubicBezTo>
                    <a:pt x="629" y="0"/>
                    <a:pt x="597" y="5"/>
                    <a:pt x="581" y="25"/>
                  </a:cubicBezTo>
                  <a:cubicBezTo>
                    <a:pt x="182" y="442"/>
                    <a:pt x="182" y="442"/>
                    <a:pt x="182" y="442"/>
                  </a:cubicBezTo>
                  <a:cubicBezTo>
                    <a:pt x="97" y="383"/>
                    <a:pt x="97" y="383"/>
                    <a:pt x="97" y="383"/>
                  </a:cubicBezTo>
                  <a:cubicBezTo>
                    <a:pt x="79" y="364"/>
                    <a:pt x="47" y="361"/>
                    <a:pt x="25" y="376"/>
                  </a:cubicBezTo>
                  <a:cubicBezTo>
                    <a:pt x="3" y="391"/>
                    <a:pt x="0" y="420"/>
                    <a:pt x="17" y="439"/>
                  </a:cubicBezTo>
                  <a:cubicBezTo>
                    <a:pt x="185" y="629"/>
                    <a:pt x="185" y="629"/>
                    <a:pt x="185" y="629"/>
                  </a:cubicBezTo>
                  <a:cubicBezTo>
                    <a:pt x="663" y="78"/>
                    <a:pt x="663" y="78"/>
                    <a:pt x="663" y="78"/>
                  </a:cubicBezTo>
                  <a:cubicBezTo>
                    <a:pt x="679" y="58"/>
                    <a:pt x="674" y="29"/>
                    <a:pt x="651" y="15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algun Gothic"/>
                <a:buNone/>
              </a:pPr>
              <a:r>
                <a:t/>
              </a:r>
              <a:endPara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05" name="Google Shape;205;p10"/>
          <p:cNvGraphicFramePr/>
          <p:nvPr/>
        </p:nvGraphicFramePr>
        <p:xfrm>
          <a:off x="1130363" y="17334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{9BC7913A-B8EC-4A76-B026-01C55FD415A3}</a:tableStyleId>
              </a:tblPr>
              <a:tblGrid>
                <a:gridCol w="1986250"/>
                <a:gridCol w="1986250"/>
                <a:gridCol w="1986250"/>
                <a:gridCol w="1986250"/>
                <a:gridCol w="1986250"/>
              </a:tblGrid>
              <a:tr h="309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순위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미국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유럽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일본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 외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9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Action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Action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Role-Playing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Action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9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Sports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Sports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Action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Sports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9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Shooter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Shooter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Sports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Shooter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9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Platform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Racing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Platform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Racing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9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Misc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Misc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Misc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Misc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9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Racing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Platform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Fighting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Role-Playing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9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Role-Playing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Role-Playing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Simulation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Platform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9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Fighting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Simulation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Puzzle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Fighting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9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Simulation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Fighting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Racing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Simulation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9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Puzzle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Adventure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Adventure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Adventure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9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Adventure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Puzzle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Strategy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Puzzle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9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Strategy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Strategy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Shooter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Strategy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/>
          <p:nvPr/>
        </p:nvSpPr>
        <p:spPr>
          <a:xfrm>
            <a:off x="1476446" y="2942004"/>
            <a:ext cx="9321540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00" u="none" cap="none" strike="noStrike">
                <a:solidFill>
                  <a:srgbClr val="000058"/>
                </a:solidFill>
                <a:latin typeface="Arial"/>
                <a:ea typeface="Arial"/>
                <a:cs typeface="Arial"/>
                <a:sym typeface="Arial"/>
              </a:rPr>
              <a:t>3. 연도별 게임의 트렌드</a:t>
            </a:r>
            <a:endParaRPr b="1" i="0" sz="3800" u="none" cap="none" strike="noStrike">
              <a:solidFill>
                <a:srgbClr val="0000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12"/>
          <p:cNvGrpSpPr/>
          <p:nvPr/>
        </p:nvGrpSpPr>
        <p:grpSpPr>
          <a:xfrm>
            <a:off x="476751" y="280803"/>
            <a:ext cx="4176216" cy="501968"/>
            <a:chOff x="636542" y="262634"/>
            <a:chExt cx="4176216" cy="501968"/>
          </a:xfrm>
        </p:grpSpPr>
        <p:sp>
          <p:nvSpPr>
            <p:cNvPr id="218" name="Google Shape;218;p12"/>
            <p:cNvSpPr txBox="1"/>
            <p:nvPr/>
          </p:nvSpPr>
          <p:spPr>
            <a:xfrm>
              <a:off x="1358286" y="272159"/>
              <a:ext cx="3454472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연도별 게임의 트렌드</a:t>
              </a:r>
              <a:endParaRPr b="1" i="0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2"/>
            <p:cNvSpPr txBox="1"/>
            <p:nvPr/>
          </p:nvSpPr>
          <p:spPr>
            <a:xfrm>
              <a:off x="636542" y="262634"/>
              <a:ext cx="461665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r>
                <a:rPr b="1" i="0" lang="en-US" sz="3200" u="none" cap="none" strike="noStrike">
                  <a:solidFill>
                    <a:srgbClr val="0F9934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1152525" y="478692"/>
              <a:ext cx="60325" cy="60325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p12"/>
          <p:cNvSpPr txBox="1"/>
          <p:nvPr/>
        </p:nvSpPr>
        <p:spPr>
          <a:xfrm>
            <a:off x="811797" y="1212474"/>
            <a:ext cx="1090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년도별 장르별 게임 판매량 그래프(million 단위)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2" name="Google Shape;222;p12"/>
          <p:cNvGrpSpPr/>
          <p:nvPr/>
        </p:nvGrpSpPr>
        <p:grpSpPr>
          <a:xfrm>
            <a:off x="476751" y="1357046"/>
            <a:ext cx="198244" cy="199416"/>
            <a:chOff x="5636384" y="3097922"/>
            <a:chExt cx="109096" cy="109741"/>
          </a:xfrm>
        </p:grpSpPr>
        <p:sp>
          <p:nvSpPr>
            <p:cNvPr id="223" name="Google Shape;223;p12"/>
            <p:cNvSpPr/>
            <p:nvPr/>
          </p:nvSpPr>
          <p:spPr>
            <a:xfrm>
              <a:off x="5636384" y="3102920"/>
              <a:ext cx="102778" cy="104743"/>
            </a:xfrm>
            <a:custGeom>
              <a:rect b="b" l="l" r="r" t="t"/>
              <a:pathLst>
                <a:path extrusionOk="0" h="828" w="828">
                  <a:moveTo>
                    <a:pt x="724" y="376"/>
                  </a:moveTo>
                  <a:cubicBezTo>
                    <a:pt x="724" y="609"/>
                    <a:pt x="724" y="609"/>
                    <a:pt x="724" y="609"/>
                  </a:cubicBezTo>
                  <a:cubicBezTo>
                    <a:pt x="724" y="672"/>
                    <a:pt x="672" y="724"/>
                    <a:pt x="609" y="724"/>
                  </a:cubicBezTo>
                  <a:cubicBezTo>
                    <a:pt x="217" y="724"/>
                    <a:pt x="217" y="724"/>
                    <a:pt x="217" y="724"/>
                  </a:cubicBezTo>
                  <a:cubicBezTo>
                    <a:pt x="155" y="724"/>
                    <a:pt x="104" y="672"/>
                    <a:pt x="104" y="609"/>
                  </a:cubicBezTo>
                  <a:cubicBezTo>
                    <a:pt x="104" y="218"/>
                    <a:pt x="104" y="218"/>
                    <a:pt x="104" y="218"/>
                  </a:cubicBezTo>
                  <a:cubicBezTo>
                    <a:pt x="104" y="155"/>
                    <a:pt x="155" y="104"/>
                    <a:pt x="217" y="104"/>
                  </a:cubicBezTo>
                  <a:cubicBezTo>
                    <a:pt x="541" y="104"/>
                    <a:pt x="541" y="104"/>
                    <a:pt x="541" y="104"/>
                  </a:cubicBezTo>
                  <a:cubicBezTo>
                    <a:pt x="628" y="1"/>
                    <a:pt x="628" y="1"/>
                    <a:pt x="628" y="1"/>
                  </a:cubicBezTo>
                  <a:cubicBezTo>
                    <a:pt x="622" y="1"/>
                    <a:pt x="616" y="0"/>
                    <a:pt x="609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98" y="0"/>
                    <a:pt x="0" y="98"/>
                    <a:pt x="0" y="218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0" y="729"/>
                    <a:pt x="98" y="828"/>
                    <a:pt x="217" y="828"/>
                  </a:cubicBezTo>
                  <a:cubicBezTo>
                    <a:pt x="609" y="828"/>
                    <a:pt x="609" y="828"/>
                    <a:pt x="609" y="828"/>
                  </a:cubicBezTo>
                  <a:cubicBezTo>
                    <a:pt x="729" y="828"/>
                    <a:pt x="828" y="729"/>
                    <a:pt x="828" y="609"/>
                  </a:cubicBezTo>
                  <a:cubicBezTo>
                    <a:pt x="828" y="259"/>
                    <a:pt x="828" y="259"/>
                    <a:pt x="828" y="259"/>
                  </a:cubicBezTo>
                  <a:cubicBezTo>
                    <a:pt x="828" y="258"/>
                    <a:pt x="828" y="258"/>
                    <a:pt x="828" y="257"/>
                  </a:cubicBezTo>
                  <a:lnTo>
                    <a:pt x="724" y="376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1" i="0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5661260" y="3097922"/>
              <a:ext cx="84220" cy="79754"/>
            </a:xfrm>
            <a:custGeom>
              <a:rect b="b" l="l" r="r" t="t"/>
              <a:pathLst>
                <a:path extrusionOk="0" h="629" w="679">
                  <a:moveTo>
                    <a:pt x="651" y="15"/>
                  </a:moveTo>
                  <a:cubicBezTo>
                    <a:pt x="629" y="0"/>
                    <a:pt x="597" y="5"/>
                    <a:pt x="581" y="25"/>
                  </a:cubicBezTo>
                  <a:cubicBezTo>
                    <a:pt x="182" y="442"/>
                    <a:pt x="182" y="442"/>
                    <a:pt x="182" y="442"/>
                  </a:cubicBezTo>
                  <a:cubicBezTo>
                    <a:pt x="97" y="383"/>
                    <a:pt x="97" y="383"/>
                    <a:pt x="97" y="383"/>
                  </a:cubicBezTo>
                  <a:cubicBezTo>
                    <a:pt x="79" y="364"/>
                    <a:pt x="47" y="361"/>
                    <a:pt x="25" y="376"/>
                  </a:cubicBezTo>
                  <a:cubicBezTo>
                    <a:pt x="3" y="391"/>
                    <a:pt x="0" y="420"/>
                    <a:pt x="17" y="439"/>
                  </a:cubicBezTo>
                  <a:cubicBezTo>
                    <a:pt x="185" y="629"/>
                    <a:pt x="185" y="629"/>
                    <a:pt x="185" y="629"/>
                  </a:cubicBezTo>
                  <a:cubicBezTo>
                    <a:pt x="663" y="78"/>
                    <a:pt x="663" y="78"/>
                    <a:pt x="663" y="78"/>
                  </a:cubicBezTo>
                  <a:cubicBezTo>
                    <a:pt x="679" y="58"/>
                    <a:pt x="674" y="29"/>
                    <a:pt x="651" y="15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algun Gothic"/>
                <a:buNone/>
              </a:pPr>
              <a:r>
                <a:t/>
              </a:r>
              <a:endPara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5" name="Google Shape;22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151" y="1720305"/>
            <a:ext cx="9297698" cy="489653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3"/>
          <p:cNvGrpSpPr/>
          <p:nvPr/>
        </p:nvGrpSpPr>
        <p:grpSpPr>
          <a:xfrm>
            <a:off x="476751" y="280803"/>
            <a:ext cx="4176216" cy="501968"/>
            <a:chOff x="636542" y="262634"/>
            <a:chExt cx="4176216" cy="501968"/>
          </a:xfrm>
        </p:grpSpPr>
        <p:sp>
          <p:nvSpPr>
            <p:cNvPr id="232" name="Google Shape;232;p13"/>
            <p:cNvSpPr txBox="1"/>
            <p:nvPr/>
          </p:nvSpPr>
          <p:spPr>
            <a:xfrm>
              <a:off x="1358286" y="272159"/>
              <a:ext cx="3454472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연도별 게임의 트렌드</a:t>
              </a:r>
              <a:endParaRPr b="1" i="0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3"/>
            <p:cNvSpPr txBox="1"/>
            <p:nvPr/>
          </p:nvSpPr>
          <p:spPr>
            <a:xfrm>
              <a:off x="636542" y="262634"/>
              <a:ext cx="461665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r>
                <a:rPr b="1" i="0" lang="en-US" sz="3200" u="none" cap="none" strike="noStrike">
                  <a:solidFill>
                    <a:srgbClr val="0F9934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1152525" y="478692"/>
              <a:ext cx="60325" cy="60325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p13"/>
          <p:cNvSpPr/>
          <p:nvPr/>
        </p:nvSpPr>
        <p:spPr>
          <a:xfrm>
            <a:off x="242047" y="1856667"/>
            <a:ext cx="1168341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1980 ~ 1993 : data 숫자가 적고 인기가 고르게 분포됨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1994 ~ 1996 : Sports의 인기가 가장 많고 그 다음으로는 Fighting.</a:t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1998 ~ 2001 : Sports, Racing, Action 순으로 인기가 많지만 Action의 인기가 증가하고 있고 2001년에는 Action이 Racing의 인기를 넘어섬.</a:t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2002 ~ 2007 : Action, Sport 순으로 인기가 많고 Misc의 인기가 점점 증가함.</a:t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2008 ~ 2011 : Action, Misc 순으로 인기가 많음.</a:t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2012 ~ 2016 : Action이 가장 인기 많고 그 다음으로는 Role-playing, Adventure, Sports가 인기가 많음.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2017 ~ 2020 : data 숫자가 적음</a:t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 txBox="1"/>
          <p:nvPr/>
        </p:nvSpPr>
        <p:spPr>
          <a:xfrm>
            <a:off x="1476446" y="2942004"/>
            <a:ext cx="9321540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00" u="none" cap="none" strike="noStrike">
                <a:solidFill>
                  <a:srgbClr val="000058"/>
                </a:solidFill>
                <a:latin typeface="Arial"/>
                <a:ea typeface="Arial"/>
                <a:cs typeface="Arial"/>
                <a:sym typeface="Arial"/>
              </a:rPr>
              <a:t>4. 출고량 높은 게임에 대한 분석</a:t>
            </a:r>
            <a:endParaRPr b="1" i="0" sz="3800" u="none" cap="none" strike="noStrike">
              <a:solidFill>
                <a:srgbClr val="0000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15"/>
          <p:cNvGrpSpPr/>
          <p:nvPr/>
        </p:nvGrpSpPr>
        <p:grpSpPr>
          <a:xfrm>
            <a:off x="476751" y="280803"/>
            <a:ext cx="5485869" cy="501968"/>
            <a:chOff x="636542" y="262634"/>
            <a:chExt cx="5485869" cy="501968"/>
          </a:xfrm>
        </p:grpSpPr>
        <p:sp>
          <p:nvSpPr>
            <p:cNvPr id="248" name="Google Shape;248;p15"/>
            <p:cNvSpPr txBox="1"/>
            <p:nvPr/>
          </p:nvSpPr>
          <p:spPr>
            <a:xfrm>
              <a:off x="1358286" y="272159"/>
              <a:ext cx="4764125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출고량 높은 게임에 대한 분석</a:t>
              </a:r>
              <a:endParaRPr b="1" i="0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5"/>
            <p:cNvSpPr txBox="1"/>
            <p:nvPr/>
          </p:nvSpPr>
          <p:spPr>
            <a:xfrm>
              <a:off x="636542" y="262634"/>
              <a:ext cx="461665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r>
                <a:rPr b="1" i="0" lang="en-US" sz="3200" u="none" cap="none" strike="noStrike">
                  <a:solidFill>
                    <a:srgbClr val="0F9934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1152525" y="478692"/>
              <a:ext cx="60325" cy="60325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1" name="Google Shape;251;p15"/>
          <p:cNvSpPr txBox="1"/>
          <p:nvPr/>
        </p:nvSpPr>
        <p:spPr>
          <a:xfrm>
            <a:off x="811797" y="1212474"/>
            <a:ext cx="1090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2000만장 이상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된 게임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52" name="Google Shape;252;p15"/>
          <p:cNvGrpSpPr/>
          <p:nvPr/>
        </p:nvGrpSpPr>
        <p:grpSpPr>
          <a:xfrm>
            <a:off x="476751" y="1357046"/>
            <a:ext cx="198244" cy="199416"/>
            <a:chOff x="5636384" y="3097922"/>
            <a:chExt cx="109096" cy="109741"/>
          </a:xfrm>
        </p:grpSpPr>
        <p:sp>
          <p:nvSpPr>
            <p:cNvPr id="253" name="Google Shape;253;p15"/>
            <p:cNvSpPr/>
            <p:nvPr/>
          </p:nvSpPr>
          <p:spPr>
            <a:xfrm>
              <a:off x="5636384" y="3102920"/>
              <a:ext cx="102778" cy="104743"/>
            </a:xfrm>
            <a:custGeom>
              <a:rect b="b" l="l" r="r" t="t"/>
              <a:pathLst>
                <a:path extrusionOk="0" h="828" w="828">
                  <a:moveTo>
                    <a:pt x="724" y="376"/>
                  </a:moveTo>
                  <a:cubicBezTo>
                    <a:pt x="724" y="609"/>
                    <a:pt x="724" y="609"/>
                    <a:pt x="724" y="609"/>
                  </a:cubicBezTo>
                  <a:cubicBezTo>
                    <a:pt x="724" y="672"/>
                    <a:pt x="672" y="724"/>
                    <a:pt x="609" y="724"/>
                  </a:cubicBezTo>
                  <a:cubicBezTo>
                    <a:pt x="217" y="724"/>
                    <a:pt x="217" y="724"/>
                    <a:pt x="217" y="724"/>
                  </a:cubicBezTo>
                  <a:cubicBezTo>
                    <a:pt x="155" y="724"/>
                    <a:pt x="104" y="672"/>
                    <a:pt x="104" y="609"/>
                  </a:cubicBezTo>
                  <a:cubicBezTo>
                    <a:pt x="104" y="218"/>
                    <a:pt x="104" y="218"/>
                    <a:pt x="104" y="218"/>
                  </a:cubicBezTo>
                  <a:cubicBezTo>
                    <a:pt x="104" y="155"/>
                    <a:pt x="155" y="104"/>
                    <a:pt x="217" y="104"/>
                  </a:cubicBezTo>
                  <a:cubicBezTo>
                    <a:pt x="541" y="104"/>
                    <a:pt x="541" y="104"/>
                    <a:pt x="541" y="104"/>
                  </a:cubicBezTo>
                  <a:cubicBezTo>
                    <a:pt x="628" y="1"/>
                    <a:pt x="628" y="1"/>
                    <a:pt x="628" y="1"/>
                  </a:cubicBezTo>
                  <a:cubicBezTo>
                    <a:pt x="622" y="1"/>
                    <a:pt x="616" y="0"/>
                    <a:pt x="609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98" y="0"/>
                    <a:pt x="0" y="98"/>
                    <a:pt x="0" y="218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0" y="729"/>
                    <a:pt x="98" y="828"/>
                    <a:pt x="217" y="828"/>
                  </a:cubicBezTo>
                  <a:cubicBezTo>
                    <a:pt x="609" y="828"/>
                    <a:pt x="609" y="828"/>
                    <a:pt x="609" y="828"/>
                  </a:cubicBezTo>
                  <a:cubicBezTo>
                    <a:pt x="729" y="828"/>
                    <a:pt x="828" y="729"/>
                    <a:pt x="828" y="609"/>
                  </a:cubicBezTo>
                  <a:cubicBezTo>
                    <a:pt x="828" y="259"/>
                    <a:pt x="828" y="259"/>
                    <a:pt x="828" y="259"/>
                  </a:cubicBezTo>
                  <a:cubicBezTo>
                    <a:pt x="828" y="258"/>
                    <a:pt x="828" y="258"/>
                    <a:pt x="828" y="257"/>
                  </a:cubicBezTo>
                  <a:lnTo>
                    <a:pt x="724" y="376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1" i="0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5661260" y="3097922"/>
              <a:ext cx="84220" cy="79754"/>
            </a:xfrm>
            <a:custGeom>
              <a:rect b="b" l="l" r="r" t="t"/>
              <a:pathLst>
                <a:path extrusionOk="0" h="629" w="679">
                  <a:moveTo>
                    <a:pt x="651" y="15"/>
                  </a:moveTo>
                  <a:cubicBezTo>
                    <a:pt x="629" y="0"/>
                    <a:pt x="597" y="5"/>
                    <a:pt x="581" y="25"/>
                  </a:cubicBezTo>
                  <a:cubicBezTo>
                    <a:pt x="182" y="442"/>
                    <a:pt x="182" y="442"/>
                    <a:pt x="182" y="442"/>
                  </a:cubicBezTo>
                  <a:cubicBezTo>
                    <a:pt x="97" y="383"/>
                    <a:pt x="97" y="383"/>
                    <a:pt x="97" y="383"/>
                  </a:cubicBezTo>
                  <a:cubicBezTo>
                    <a:pt x="79" y="364"/>
                    <a:pt x="47" y="361"/>
                    <a:pt x="25" y="376"/>
                  </a:cubicBezTo>
                  <a:cubicBezTo>
                    <a:pt x="3" y="391"/>
                    <a:pt x="0" y="420"/>
                    <a:pt x="17" y="439"/>
                  </a:cubicBezTo>
                  <a:cubicBezTo>
                    <a:pt x="185" y="629"/>
                    <a:pt x="185" y="629"/>
                    <a:pt x="185" y="629"/>
                  </a:cubicBezTo>
                  <a:cubicBezTo>
                    <a:pt x="663" y="78"/>
                    <a:pt x="663" y="78"/>
                    <a:pt x="663" y="78"/>
                  </a:cubicBezTo>
                  <a:cubicBezTo>
                    <a:pt x="679" y="58"/>
                    <a:pt x="674" y="29"/>
                    <a:pt x="651" y="15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algun Gothic"/>
                <a:buNone/>
              </a:pPr>
              <a:r>
                <a:t/>
              </a:r>
              <a:endPara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5" name="Google Shape;25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0951" y="1707107"/>
            <a:ext cx="5770099" cy="488866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16"/>
          <p:cNvGrpSpPr/>
          <p:nvPr/>
        </p:nvGrpSpPr>
        <p:grpSpPr>
          <a:xfrm>
            <a:off x="476751" y="280803"/>
            <a:ext cx="5485869" cy="501968"/>
            <a:chOff x="636542" y="262634"/>
            <a:chExt cx="5485869" cy="501968"/>
          </a:xfrm>
        </p:grpSpPr>
        <p:sp>
          <p:nvSpPr>
            <p:cNvPr id="262" name="Google Shape;262;p16"/>
            <p:cNvSpPr txBox="1"/>
            <p:nvPr/>
          </p:nvSpPr>
          <p:spPr>
            <a:xfrm>
              <a:off x="1358286" y="272159"/>
              <a:ext cx="4764125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출고량 높은 게임에 대한 분석</a:t>
              </a:r>
              <a:endParaRPr b="1" i="0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6"/>
            <p:cNvSpPr txBox="1"/>
            <p:nvPr/>
          </p:nvSpPr>
          <p:spPr>
            <a:xfrm>
              <a:off x="636542" y="262634"/>
              <a:ext cx="461665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r>
                <a:rPr b="1" i="0" lang="en-US" sz="3200" u="none" cap="none" strike="noStrike">
                  <a:solidFill>
                    <a:srgbClr val="0F9934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1152525" y="478692"/>
              <a:ext cx="60325" cy="60325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5" name="Google Shape;265;p16"/>
          <p:cNvSpPr txBox="1"/>
          <p:nvPr/>
        </p:nvSpPr>
        <p:spPr>
          <a:xfrm>
            <a:off x="811797" y="1212474"/>
            <a:ext cx="1090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2000만장 이상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된 게임 중 platform 비율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6" name="Google Shape;266;p16"/>
          <p:cNvGrpSpPr/>
          <p:nvPr/>
        </p:nvGrpSpPr>
        <p:grpSpPr>
          <a:xfrm>
            <a:off x="476751" y="1357046"/>
            <a:ext cx="198244" cy="199416"/>
            <a:chOff x="5636384" y="3097922"/>
            <a:chExt cx="109096" cy="109741"/>
          </a:xfrm>
        </p:grpSpPr>
        <p:sp>
          <p:nvSpPr>
            <p:cNvPr id="267" name="Google Shape;267;p16"/>
            <p:cNvSpPr/>
            <p:nvPr/>
          </p:nvSpPr>
          <p:spPr>
            <a:xfrm>
              <a:off x="5636384" y="3102920"/>
              <a:ext cx="102778" cy="104743"/>
            </a:xfrm>
            <a:custGeom>
              <a:rect b="b" l="l" r="r" t="t"/>
              <a:pathLst>
                <a:path extrusionOk="0" h="828" w="828">
                  <a:moveTo>
                    <a:pt x="724" y="376"/>
                  </a:moveTo>
                  <a:cubicBezTo>
                    <a:pt x="724" y="609"/>
                    <a:pt x="724" y="609"/>
                    <a:pt x="724" y="609"/>
                  </a:cubicBezTo>
                  <a:cubicBezTo>
                    <a:pt x="724" y="672"/>
                    <a:pt x="672" y="724"/>
                    <a:pt x="609" y="724"/>
                  </a:cubicBezTo>
                  <a:cubicBezTo>
                    <a:pt x="217" y="724"/>
                    <a:pt x="217" y="724"/>
                    <a:pt x="217" y="724"/>
                  </a:cubicBezTo>
                  <a:cubicBezTo>
                    <a:pt x="155" y="724"/>
                    <a:pt x="104" y="672"/>
                    <a:pt x="104" y="609"/>
                  </a:cubicBezTo>
                  <a:cubicBezTo>
                    <a:pt x="104" y="218"/>
                    <a:pt x="104" y="218"/>
                    <a:pt x="104" y="218"/>
                  </a:cubicBezTo>
                  <a:cubicBezTo>
                    <a:pt x="104" y="155"/>
                    <a:pt x="155" y="104"/>
                    <a:pt x="217" y="104"/>
                  </a:cubicBezTo>
                  <a:cubicBezTo>
                    <a:pt x="541" y="104"/>
                    <a:pt x="541" y="104"/>
                    <a:pt x="541" y="104"/>
                  </a:cubicBezTo>
                  <a:cubicBezTo>
                    <a:pt x="628" y="1"/>
                    <a:pt x="628" y="1"/>
                    <a:pt x="628" y="1"/>
                  </a:cubicBezTo>
                  <a:cubicBezTo>
                    <a:pt x="622" y="1"/>
                    <a:pt x="616" y="0"/>
                    <a:pt x="609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98" y="0"/>
                    <a:pt x="0" y="98"/>
                    <a:pt x="0" y="218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0" y="729"/>
                    <a:pt x="98" y="828"/>
                    <a:pt x="217" y="828"/>
                  </a:cubicBezTo>
                  <a:cubicBezTo>
                    <a:pt x="609" y="828"/>
                    <a:pt x="609" y="828"/>
                    <a:pt x="609" y="828"/>
                  </a:cubicBezTo>
                  <a:cubicBezTo>
                    <a:pt x="729" y="828"/>
                    <a:pt x="828" y="729"/>
                    <a:pt x="828" y="609"/>
                  </a:cubicBezTo>
                  <a:cubicBezTo>
                    <a:pt x="828" y="259"/>
                    <a:pt x="828" y="259"/>
                    <a:pt x="828" y="259"/>
                  </a:cubicBezTo>
                  <a:cubicBezTo>
                    <a:pt x="828" y="258"/>
                    <a:pt x="828" y="258"/>
                    <a:pt x="828" y="257"/>
                  </a:cubicBezTo>
                  <a:lnTo>
                    <a:pt x="724" y="376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1" i="0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5661260" y="3097922"/>
              <a:ext cx="84220" cy="79754"/>
            </a:xfrm>
            <a:custGeom>
              <a:rect b="b" l="l" r="r" t="t"/>
              <a:pathLst>
                <a:path extrusionOk="0" h="629" w="679">
                  <a:moveTo>
                    <a:pt x="651" y="15"/>
                  </a:moveTo>
                  <a:cubicBezTo>
                    <a:pt x="629" y="0"/>
                    <a:pt x="597" y="5"/>
                    <a:pt x="581" y="25"/>
                  </a:cubicBezTo>
                  <a:cubicBezTo>
                    <a:pt x="182" y="442"/>
                    <a:pt x="182" y="442"/>
                    <a:pt x="182" y="442"/>
                  </a:cubicBezTo>
                  <a:cubicBezTo>
                    <a:pt x="97" y="383"/>
                    <a:pt x="97" y="383"/>
                    <a:pt x="97" y="383"/>
                  </a:cubicBezTo>
                  <a:cubicBezTo>
                    <a:pt x="79" y="364"/>
                    <a:pt x="47" y="361"/>
                    <a:pt x="25" y="376"/>
                  </a:cubicBezTo>
                  <a:cubicBezTo>
                    <a:pt x="3" y="391"/>
                    <a:pt x="0" y="420"/>
                    <a:pt x="17" y="439"/>
                  </a:cubicBezTo>
                  <a:cubicBezTo>
                    <a:pt x="185" y="629"/>
                    <a:pt x="185" y="629"/>
                    <a:pt x="185" y="629"/>
                  </a:cubicBezTo>
                  <a:cubicBezTo>
                    <a:pt x="663" y="78"/>
                    <a:pt x="663" y="78"/>
                    <a:pt x="663" y="78"/>
                  </a:cubicBezTo>
                  <a:cubicBezTo>
                    <a:pt x="679" y="58"/>
                    <a:pt x="674" y="29"/>
                    <a:pt x="651" y="15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algun Gothic"/>
                <a:buNone/>
              </a:pPr>
              <a:r>
                <a:t/>
              </a:r>
              <a:endPara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69" name="Google Shape;269;p16"/>
          <p:cNvGraphicFramePr/>
          <p:nvPr/>
        </p:nvGraphicFramePr>
        <p:xfrm>
          <a:off x="7221069" y="17077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{9BC7913A-B8EC-4A76-B026-01C55FD415A3}</a:tableStyleId>
              </a:tblPr>
              <a:tblGrid>
                <a:gridCol w="2030500"/>
                <a:gridCol w="2030500"/>
              </a:tblGrid>
              <a:tr h="5083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Platform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50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Wii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50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DS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50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GB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50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NES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50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PS2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50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PS3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50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SNES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50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X360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270" name="Google Shape;27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917" y="1751808"/>
            <a:ext cx="5148172" cy="45311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17"/>
          <p:cNvGrpSpPr/>
          <p:nvPr/>
        </p:nvGrpSpPr>
        <p:grpSpPr>
          <a:xfrm>
            <a:off x="476751" y="280803"/>
            <a:ext cx="5485869" cy="501968"/>
            <a:chOff x="636542" y="262634"/>
            <a:chExt cx="5485869" cy="501968"/>
          </a:xfrm>
        </p:grpSpPr>
        <p:sp>
          <p:nvSpPr>
            <p:cNvPr id="277" name="Google Shape;277;p17"/>
            <p:cNvSpPr txBox="1"/>
            <p:nvPr/>
          </p:nvSpPr>
          <p:spPr>
            <a:xfrm>
              <a:off x="1358286" y="272159"/>
              <a:ext cx="4764125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출고량 높은 게임에 대한 분석</a:t>
              </a:r>
              <a:endParaRPr b="1" i="0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7"/>
            <p:cNvSpPr txBox="1"/>
            <p:nvPr/>
          </p:nvSpPr>
          <p:spPr>
            <a:xfrm>
              <a:off x="636542" y="262634"/>
              <a:ext cx="461665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r>
                <a:rPr b="1" i="0" lang="en-US" sz="3200" u="none" cap="none" strike="noStrike">
                  <a:solidFill>
                    <a:srgbClr val="0F9934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1152525" y="478692"/>
              <a:ext cx="60325" cy="60325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280;p17"/>
          <p:cNvSpPr txBox="1"/>
          <p:nvPr/>
        </p:nvSpPr>
        <p:spPr>
          <a:xfrm>
            <a:off x="811797" y="1212474"/>
            <a:ext cx="10900591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2000만장 이상 판매된 게임 중 Genre 비율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1" name="Google Shape;281;p17"/>
          <p:cNvGrpSpPr/>
          <p:nvPr/>
        </p:nvGrpSpPr>
        <p:grpSpPr>
          <a:xfrm>
            <a:off x="476751" y="1357046"/>
            <a:ext cx="198244" cy="199416"/>
            <a:chOff x="5636384" y="3097922"/>
            <a:chExt cx="109096" cy="109741"/>
          </a:xfrm>
        </p:grpSpPr>
        <p:sp>
          <p:nvSpPr>
            <p:cNvPr id="282" name="Google Shape;282;p17"/>
            <p:cNvSpPr/>
            <p:nvPr/>
          </p:nvSpPr>
          <p:spPr>
            <a:xfrm>
              <a:off x="5636384" y="3102920"/>
              <a:ext cx="102778" cy="104743"/>
            </a:xfrm>
            <a:custGeom>
              <a:rect b="b" l="l" r="r" t="t"/>
              <a:pathLst>
                <a:path extrusionOk="0" h="828" w="828">
                  <a:moveTo>
                    <a:pt x="724" y="376"/>
                  </a:moveTo>
                  <a:cubicBezTo>
                    <a:pt x="724" y="609"/>
                    <a:pt x="724" y="609"/>
                    <a:pt x="724" y="609"/>
                  </a:cubicBezTo>
                  <a:cubicBezTo>
                    <a:pt x="724" y="672"/>
                    <a:pt x="672" y="724"/>
                    <a:pt x="609" y="724"/>
                  </a:cubicBezTo>
                  <a:cubicBezTo>
                    <a:pt x="217" y="724"/>
                    <a:pt x="217" y="724"/>
                    <a:pt x="217" y="724"/>
                  </a:cubicBezTo>
                  <a:cubicBezTo>
                    <a:pt x="155" y="724"/>
                    <a:pt x="104" y="672"/>
                    <a:pt x="104" y="609"/>
                  </a:cubicBezTo>
                  <a:cubicBezTo>
                    <a:pt x="104" y="218"/>
                    <a:pt x="104" y="218"/>
                    <a:pt x="104" y="218"/>
                  </a:cubicBezTo>
                  <a:cubicBezTo>
                    <a:pt x="104" y="155"/>
                    <a:pt x="155" y="104"/>
                    <a:pt x="217" y="104"/>
                  </a:cubicBezTo>
                  <a:cubicBezTo>
                    <a:pt x="541" y="104"/>
                    <a:pt x="541" y="104"/>
                    <a:pt x="541" y="104"/>
                  </a:cubicBezTo>
                  <a:cubicBezTo>
                    <a:pt x="628" y="1"/>
                    <a:pt x="628" y="1"/>
                    <a:pt x="628" y="1"/>
                  </a:cubicBezTo>
                  <a:cubicBezTo>
                    <a:pt x="622" y="1"/>
                    <a:pt x="616" y="0"/>
                    <a:pt x="609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98" y="0"/>
                    <a:pt x="0" y="98"/>
                    <a:pt x="0" y="218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0" y="729"/>
                    <a:pt x="98" y="828"/>
                    <a:pt x="217" y="828"/>
                  </a:cubicBezTo>
                  <a:cubicBezTo>
                    <a:pt x="609" y="828"/>
                    <a:pt x="609" y="828"/>
                    <a:pt x="609" y="828"/>
                  </a:cubicBezTo>
                  <a:cubicBezTo>
                    <a:pt x="729" y="828"/>
                    <a:pt x="828" y="729"/>
                    <a:pt x="828" y="609"/>
                  </a:cubicBezTo>
                  <a:cubicBezTo>
                    <a:pt x="828" y="259"/>
                    <a:pt x="828" y="259"/>
                    <a:pt x="828" y="259"/>
                  </a:cubicBezTo>
                  <a:cubicBezTo>
                    <a:pt x="828" y="258"/>
                    <a:pt x="828" y="258"/>
                    <a:pt x="828" y="257"/>
                  </a:cubicBezTo>
                  <a:lnTo>
                    <a:pt x="724" y="376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1" i="0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5661260" y="3097922"/>
              <a:ext cx="84220" cy="79754"/>
            </a:xfrm>
            <a:custGeom>
              <a:rect b="b" l="l" r="r" t="t"/>
              <a:pathLst>
                <a:path extrusionOk="0" h="629" w="679">
                  <a:moveTo>
                    <a:pt x="651" y="15"/>
                  </a:moveTo>
                  <a:cubicBezTo>
                    <a:pt x="629" y="0"/>
                    <a:pt x="597" y="5"/>
                    <a:pt x="581" y="25"/>
                  </a:cubicBezTo>
                  <a:cubicBezTo>
                    <a:pt x="182" y="442"/>
                    <a:pt x="182" y="442"/>
                    <a:pt x="182" y="442"/>
                  </a:cubicBezTo>
                  <a:cubicBezTo>
                    <a:pt x="97" y="383"/>
                    <a:pt x="97" y="383"/>
                    <a:pt x="97" y="383"/>
                  </a:cubicBezTo>
                  <a:cubicBezTo>
                    <a:pt x="79" y="364"/>
                    <a:pt x="47" y="361"/>
                    <a:pt x="25" y="376"/>
                  </a:cubicBezTo>
                  <a:cubicBezTo>
                    <a:pt x="3" y="391"/>
                    <a:pt x="0" y="420"/>
                    <a:pt x="17" y="439"/>
                  </a:cubicBezTo>
                  <a:cubicBezTo>
                    <a:pt x="185" y="629"/>
                    <a:pt x="185" y="629"/>
                    <a:pt x="185" y="629"/>
                  </a:cubicBezTo>
                  <a:cubicBezTo>
                    <a:pt x="663" y="78"/>
                    <a:pt x="663" y="78"/>
                    <a:pt x="663" y="78"/>
                  </a:cubicBezTo>
                  <a:cubicBezTo>
                    <a:pt x="679" y="58"/>
                    <a:pt x="674" y="29"/>
                    <a:pt x="651" y="15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algun Gothic"/>
                <a:buNone/>
              </a:pPr>
              <a:r>
                <a:t/>
              </a:r>
              <a:endPara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84" name="Google Shape;284;p17"/>
          <p:cNvGraphicFramePr/>
          <p:nvPr/>
        </p:nvGraphicFramePr>
        <p:xfrm>
          <a:off x="7221069" y="13984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{9BC7913A-B8EC-4A76-B026-01C55FD415A3}</a:tableStyleId>
              </a:tblPr>
              <a:tblGrid>
                <a:gridCol w="2030500"/>
                <a:gridCol w="2030500"/>
              </a:tblGrid>
              <a:tr h="5083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Genre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50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Platform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50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Sports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50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Misc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50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Action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50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Racing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50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Role-Playing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50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Puzzle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50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Shooter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50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Simulation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285" name="Google Shape;2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8495" y="1720304"/>
            <a:ext cx="5108176" cy="456017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"/>
          <p:cNvSpPr txBox="1"/>
          <p:nvPr/>
        </p:nvSpPr>
        <p:spPr>
          <a:xfrm>
            <a:off x="1476446" y="2942004"/>
            <a:ext cx="9321540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00" u="none" cap="none" strike="noStrike">
                <a:solidFill>
                  <a:srgbClr val="000058"/>
                </a:solidFill>
                <a:latin typeface="Arial"/>
                <a:ea typeface="Arial"/>
                <a:cs typeface="Arial"/>
                <a:sym typeface="Arial"/>
              </a:rPr>
              <a:t>5. 다음 분기에는 어떤 게임을 설계해야 할까</a:t>
            </a:r>
            <a:endParaRPr b="1" i="0" sz="3800" u="none" cap="none" strike="noStrike">
              <a:solidFill>
                <a:srgbClr val="0000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19"/>
          <p:cNvGrpSpPr/>
          <p:nvPr/>
        </p:nvGrpSpPr>
        <p:grpSpPr>
          <a:xfrm>
            <a:off x="476751" y="280803"/>
            <a:ext cx="7034370" cy="501968"/>
            <a:chOff x="636542" y="262634"/>
            <a:chExt cx="7034370" cy="501968"/>
          </a:xfrm>
        </p:grpSpPr>
        <p:sp>
          <p:nvSpPr>
            <p:cNvPr id="298" name="Google Shape;298;p19"/>
            <p:cNvSpPr txBox="1"/>
            <p:nvPr/>
          </p:nvSpPr>
          <p:spPr>
            <a:xfrm>
              <a:off x="1358286" y="272159"/>
              <a:ext cx="6312626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다음 분기에 어떤 게임을 설계해야 할까</a:t>
              </a:r>
              <a:endParaRPr b="1" i="0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9"/>
            <p:cNvSpPr txBox="1"/>
            <p:nvPr/>
          </p:nvSpPr>
          <p:spPr>
            <a:xfrm>
              <a:off x="636542" y="262634"/>
              <a:ext cx="461665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r>
                <a:rPr b="1" i="0" lang="en-US" sz="3200" u="none" cap="none" strike="noStrike">
                  <a:solidFill>
                    <a:srgbClr val="0F9934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1152525" y="478692"/>
              <a:ext cx="60325" cy="60325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" name="Google Shape;301;p19"/>
          <p:cNvSpPr txBox="1"/>
          <p:nvPr/>
        </p:nvSpPr>
        <p:spPr>
          <a:xfrm>
            <a:off x="811797" y="1212474"/>
            <a:ext cx="10900591" cy="454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년도별 Platform 추세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2" name="Google Shape;302;p19"/>
          <p:cNvGrpSpPr/>
          <p:nvPr/>
        </p:nvGrpSpPr>
        <p:grpSpPr>
          <a:xfrm>
            <a:off x="476751" y="1357046"/>
            <a:ext cx="198244" cy="199416"/>
            <a:chOff x="5636384" y="3097922"/>
            <a:chExt cx="109096" cy="109741"/>
          </a:xfrm>
        </p:grpSpPr>
        <p:sp>
          <p:nvSpPr>
            <p:cNvPr id="303" name="Google Shape;303;p19"/>
            <p:cNvSpPr/>
            <p:nvPr/>
          </p:nvSpPr>
          <p:spPr>
            <a:xfrm>
              <a:off x="5636384" y="3102920"/>
              <a:ext cx="102778" cy="104743"/>
            </a:xfrm>
            <a:custGeom>
              <a:rect b="b" l="l" r="r" t="t"/>
              <a:pathLst>
                <a:path extrusionOk="0" h="828" w="828">
                  <a:moveTo>
                    <a:pt x="724" y="376"/>
                  </a:moveTo>
                  <a:cubicBezTo>
                    <a:pt x="724" y="609"/>
                    <a:pt x="724" y="609"/>
                    <a:pt x="724" y="609"/>
                  </a:cubicBezTo>
                  <a:cubicBezTo>
                    <a:pt x="724" y="672"/>
                    <a:pt x="672" y="724"/>
                    <a:pt x="609" y="724"/>
                  </a:cubicBezTo>
                  <a:cubicBezTo>
                    <a:pt x="217" y="724"/>
                    <a:pt x="217" y="724"/>
                    <a:pt x="217" y="724"/>
                  </a:cubicBezTo>
                  <a:cubicBezTo>
                    <a:pt x="155" y="724"/>
                    <a:pt x="104" y="672"/>
                    <a:pt x="104" y="609"/>
                  </a:cubicBezTo>
                  <a:cubicBezTo>
                    <a:pt x="104" y="218"/>
                    <a:pt x="104" y="218"/>
                    <a:pt x="104" y="218"/>
                  </a:cubicBezTo>
                  <a:cubicBezTo>
                    <a:pt x="104" y="155"/>
                    <a:pt x="155" y="104"/>
                    <a:pt x="217" y="104"/>
                  </a:cubicBezTo>
                  <a:cubicBezTo>
                    <a:pt x="541" y="104"/>
                    <a:pt x="541" y="104"/>
                    <a:pt x="541" y="104"/>
                  </a:cubicBezTo>
                  <a:cubicBezTo>
                    <a:pt x="628" y="1"/>
                    <a:pt x="628" y="1"/>
                    <a:pt x="628" y="1"/>
                  </a:cubicBezTo>
                  <a:cubicBezTo>
                    <a:pt x="622" y="1"/>
                    <a:pt x="616" y="0"/>
                    <a:pt x="609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98" y="0"/>
                    <a:pt x="0" y="98"/>
                    <a:pt x="0" y="218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0" y="729"/>
                    <a:pt x="98" y="828"/>
                    <a:pt x="217" y="828"/>
                  </a:cubicBezTo>
                  <a:cubicBezTo>
                    <a:pt x="609" y="828"/>
                    <a:pt x="609" y="828"/>
                    <a:pt x="609" y="828"/>
                  </a:cubicBezTo>
                  <a:cubicBezTo>
                    <a:pt x="729" y="828"/>
                    <a:pt x="828" y="729"/>
                    <a:pt x="828" y="609"/>
                  </a:cubicBezTo>
                  <a:cubicBezTo>
                    <a:pt x="828" y="259"/>
                    <a:pt x="828" y="259"/>
                    <a:pt x="828" y="259"/>
                  </a:cubicBezTo>
                  <a:cubicBezTo>
                    <a:pt x="828" y="258"/>
                    <a:pt x="828" y="258"/>
                    <a:pt x="828" y="257"/>
                  </a:cubicBezTo>
                  <a:lnTo>
                    <a:pt x="724" y="376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1" i="0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5661260" y="3097922"/>
              <a:ext cx="84220" cy="79754"/>
            </a:xfrm>
            <a:custGeom>
              <a:rect b="b" l="l" r="r" t="t"/>
              <a:pathLst>
                <a:path extrusionOk="0" h="629" w="679">
                  <a:moveTo>
                    <a:pt x="651" y="15"/>
                  </a:moveTo>
                  <a:cubicBezTo>
                    <a:pt x="629" y="0"/>
                    <a:pt x="597" y="5"/>
                    <a:pt x="581" y="25"/>
                  </a:cubicBezTo>
                  <a:cubicBezTo>
                    <a:pt x="182" y="442"/>
                    <a:pt x="182" y="442"/>
                    <a:pt x="182" y="442"/>
                  </a:cubicBezTo>
                  <a:cubicBezTo>
                    <a:pt x="97" y="383"/>
                    <a:pt x="97" y="383"/>
                    <a:pt x="97" y="383"/>
                  </a:cubicBezTo>
                  <a:cubicBezTo>
                    <a:pt x="79" y="364"/>
                    <a:pt x="47" y="361"/>
                    <a:pt x="25" y="376"/>
                  </a:cubicBezTo>
                  <a:cubicBezTo>
                    <a:pt x="3" y="391"/>
                    <a:pt x="0" y="420"/>
                    <a:pt x="17" y="439"/>
                  </a:cubicBezTo>
                  <a:cubicBezTo>
                    <a:pt x="185" y="629"/>
                    <a:pt x="185" y="629"/>
                    <a:pt x="185" y="629"/>
                  </a:cubicBezTo>
                  <a:cubicBezTo>
                    <a:pt x="663" y="78"/>
                    <a:pt x="663" y="78"/>
                    <a:pt x="663" y="78"/>
                  </a:cubicBezTo>
                  <a:cubicBezTo>
                    <a:pt x="679" y="58"/>
                    <a:pt x="674" y="29"/>
                    <a:pt x="651" y="15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algun Gothic"/>
                <a:buNone/>
              </a:pPr>
              <a:r>
                <a:t/>
              </a:r>
              <a:endPara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5" name="Google Shape;3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1437" y="1676155"/>
            <a:ext cx="9389127" cy="421365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6" name="Google Shape;306;p19"/>
          <p:cNvSpPr txBox="1"/>
          <p:nvPr/>
        </p:nvSpPr>
        <p:spPr>
          <a:xfrm>
            <a:off x="964197" y="6098241"/>
            <a:ext cx="10900591" cy="454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전체적으로 판매량이 줄어드는 추세이나 데이터 수를 감안했을 때 PS4로 출시하는 게임의 수가 많음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/>
        </p:nvSpPr>
        <p:spPr>
          <a:xfrm>
            <a:off x="659471" y="497548"/>
            <a:ext cx="323865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pic>
        <p:nvPicPr>
          <p:cNvPr id="108" name="Google Shape;10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4138" y="2498530"/>
            <a:ext cx="3354540" cy="3477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2"/>
          <p:cNvGrpSpPr/>
          <p:nvPr/>
        </p:nvGrpSpPr>
        <p:grpSpPr>
          <a:xfrm>
            <a:off x="790654" y="535824"/>
            <a:ext cx="3817871" cy="701629"/>
            <a:chOff x="677127" y="589046"/>
            <a:chExt cx="3817871" cy="701629"/>
          </a:xfrm>
        </p:grpSpPr>
        <p:sp>
          <p:nvSpPr>
            <p:cNvPr id="110" name="Google Shape;110;p2"/>
            <p:cNvSpPr/>
            <p:nvPr/>
          </p:nvSpPr>
          <p:spPr>
            <a:xfrm>
              <a:off x="677127" y="589046"/>
              <a:ext cx="83627" cy="692890"/>
            </a:xfrm>
            <a:prstGeom prst="rect">
              <a:avLst/>
            </a:prstGeom>
            <a:solidFill>
              <a:srgbClr val="002060"/>
            </a:solidFill>
            <a:ln cap="flat" cmpd="sng" w="12700">
              <a:solidFill>
                <a:srgbClr val="1C8C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11" name="Google Shape;111;p2"/>
            <p:cNvCxnSpPr/>
            <p:nvPr/>
          </p:nvCxnSpPr>
          <p:spPr>
            <a:xfrm>
              <a:off x="735702" y="1290675"/>
              <a:ext cx="3759296" cy="0"/>
            </a:xfrm>
            <a:prstGeom prst="straightConnector1">
              <a:avLst/>
            </a:prstGeom>
            <a:solidFill>
              <a:srgbClr val="002060"/>
            </a:solidFill>
            <a:ln cap="flat" cmpd="sng" w="9525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2" name="Google Shape;112;p2"/>
          <p:cNvSpPr/>
          <p:nvPr/>
        </p:nvSpPr>
        <p:spPr>
          <a:xfrm>
            <a:off x="4608524" y="1761565"/>
            <a:ext cx="7156817" cy="476025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4748678" y="1895956"/>
            <a:ext cx="7016664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/>
          </a:p>
          <a:p>
            <a:pPr indent="-3111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지역에 따라서 선호하는 게임 장르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연도별 게임의 트렌드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출고량 높은 게임에 대한 분석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다음 분기엔 어떤 게임을 설계해야 할까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20"/>
          <p:cNvGrpSpPr/>
          <p:nvPr/>
        </p:nvGrpSpPr>
        <p:grpSpPr>
          <a:xfrm>
            <a:off x="476751" y="280803"/>
            <a:ext cx="7034370" cy="501968"/>
            <a:chOff x="636542" y="262634"/>
            <a:chExt cx="7034370" cy="501968"/>
          </a:xfrm>
        </p:grpSpPr>
        <p:sp>
          <p:nvSpPr>
            <p:cNvPr id="313" name="Google Shape;313;p20"/>
            <p:cNvSpPr txBox="1"/>
            <p:nvPr/>
          </p:nvSpPr>
          <p:spPr>
            <a:xfrm>
              <a:off x="1358286" y="272159"/>
              <a:ext cx="6312626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다음 분기에 어떤 게임을 설계해야 할까</a:t>
              </a:r>
              <a:endParaRPr b="1" i="0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0"/>
            <p:cNvSpPr txBox="1"/>
            <p:nvPr/>
          </p:nvSpPr>
          <p:spPr>
            <a:xfrm>
              <a:off x="636542" y="262634"/>
              <a:ext cx="461665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r>
                <a:rPr b="1" i="0" lang="en-US" sz="3200" u="none" cap="none" strike="noStrike">
                  <a:solidFill>
                    <a:srgbClr val="0F9934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1152525" y="478692"/>
              <a:ext cx="60325" cy="60325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6" name="Google Shape;316;p20"/>
          <p:cNvSpPr txBox="1"/>
          <p:nvPr/>
        </p:nvSpPr>
        <p:spPr>
          <a:xfrm>
            <a:off x="811797" y="1212474"/>
            <a:ext cx="10900591" cy="454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나라별 판매량 비율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17" name="Google Shape;317;p20"/>
          <p:cNvGrpSpPr/>
          <p:nvPr/>
        </p:nvGrpSpPr>
        <p:grpSpPr>
          <a:xfrm>
            <a:off x="476751" y="1357046"/>
            <a:ext cx="198244" cy="199416"/>
            <a:chOff x="5636384" y="3097922"/>
            <a:chExt cx="109096" cy="109741"/>
          </a:xfrm>
        </p:grpSpPr>
        <p:sp>
          <p:nvSpPr>
            <p:cNvPr id="318" name="Google Shape;318;p20"/>
            <p:cNvSpPr/>
            <p:nvPr/>
          </p:nvSpPr>
          <p:spPr>
            <a:xfrm>
              <a:off x="5636384" y="3102920"/>
              <a:ext cx="102778" cy="104743"/>
            </a:xfrm>
            <a:custGeom>
              <a:rect b="b" l="l" r="r" t="t"/>
              <a:pathLst>
                <a:path extrusionOk="0" h="828" w="828">
                  <a:moveTo>
                    <a:pt x="724" y="376"/>
                  </a:moveTo>
                  <a:cubicBezTo>
                    <a:pt x="724" y="609"/>
                    <a:pt x="724" y="609"/>
                    <a:pt x="724" y="609"/>
                  </a:cubicBezTo>
                  <a:cubicBezTo>
                    <a:pt x="724" y="672"/>
                    <a:pt x="672" y="724"/>
                    <a:pt x="609" y="724"/>
                  </a:cubicBezTo>
                  <a:cubicBezTo>
                    <a:pt x="217" y="724"/>
                    <a:pt x="217" y="724"/>
                    <a:pt x="217" y="724"/>
                  </a:cubicBezTo>
                  <a:cubicBezTo>
                    <a:pt x="155" y="724"/>
                    <a:pt x="104" y="672"/>
                    <a:pt x="104" y="609"/>
                  </a:cubicBezTo>
                  <a:cubicBezTo>
                    <a:pt x="104" y="218"/>
                    <a:pt x="104" y="218"/>
                    <a:pt x="104" y="218"/>
                  </a:cubicBezTo>
                  <a:cubicBezTo>
                    <a:pt x="104" y="155"/>
                    <a:pt x="155" y="104"/>
                    <a:pt x="217" y="104"/>
                  </a:cubicBezTo>
                  <a:cubicBezTo>
                    <a:pt x="541" y="104"/>
                    <a:pt x="541" y="104"/>
                    <a:pt x="541" y="104"/>
                  </a:cubicBezTo>
                  <a:cubicBezTo>
                    <a:pt x="628" y="1"/>
                    <a:pt x="628" y="1"/>
                    <a:pt x="628" y="1"/>
                  </a:cubicBezTo>
                  <a:cubicBezTo>
                    <a:pt x="622" y="1"/>
                    <a:pt x="616" y="0"/>
                    <a:pt x="609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98" y="0"/>
                    <a:pt x="0" y="98"/>
                    <a:pt x="0" y="218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0" y="729"/>
                    <a:pt x="98" y="828"/>
                    <a:pt x="217" y="828"/>
                  </a:cubicBezTo>
                  <a:cubicBezTo>
                    <a:pt x="609" y="828"/>
                    <a:pt x="609" y="828"/>
                    <a:pt x="609" y="828"/>
                  </a:cubicBezTo>
                  <a:cubicBezTo>
                    <a:pt x="729" y="828"/>
                    <a:pt x="828" y="729"/>
                    <a:pt x="828" y="609"/>
                  </a:cubicBezTo>
                  <a:cubicBezTo>
                    <a:pt x="828" y="259"/>
                    <a:pt x="828" y="259"/>
                    <a:pt x="828" y="259"/>
                  </a:cubicBezTo>
                  <a:cubicBezTo>
                    <a:pt x="828" y="258"/>
                    <a:pt x="828" y="258"/>
                    <a:pt x="828" y="257"/>
                  </a:cubicBezTo>
                  <a:lnTo>
                    <a:pt x="724" y="376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1" i="0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5661260" y="3097922"/>
              <a:ext cx="84220" cy="79754"/>
            </a:xfrm>
            <a:custGeom>
              <a:rect b="b" l="l" r="r" t="t"/>
              <a:pathLst>
                <a:path extrusionOk="0" h="629" w="679">
                  <a:moveTo>
                    <a:pt x="651" y="15"/>
                  </a:moveTo>
                  <a:cubicBezTo>
                    <a:pt x="629" y="0"/>
                    <a:pt x="597" y="5"/>
                    <a:pt x="581" y="25"/>
                  </a:cubicBezTo>
                  <a:cubicBezTo>
                    <a:pt x="182" y="442"/>
                    <a:pt x="182" y="442"/>
                    <a:pt x="182" y="442"/>
                  </a:cubicBezTo>
                  <a:cubicBezTo>
                    <a:pt x="97" y="383"/>
                    <a:pt x="97" y="383"/>
                    <a:pt x="97" y="383"/>
                  </a:cubicBezTo>
                  <a:cubicBezTo>
                    <a:pt x="79" y="364"/>
                    <a:pt x="47" y="361"/>
                    <a:pt x="25" y="376"/>
                  </a:cubicBezTo>
                  <a:cubicBezTo>
                    <a:pt x="3" y="391"/>
                    <a:pt x="0" y="420"/>
                    <a:pt x="17" y="439"/>
                  </a:cubicBezTo>
                  <a:cubicBezTo>
                    <a:pt x="185" y="629"/>
                    <a:pt x="185" y="629"/>
                    <a:pt x="185" y="629"/>
                  </a:cubicBezTo>
                  <a:cubicBezTo>
                    <a:pt x="663" y="78"/>
                    <a:pt x="663" y="78"/>
                    <a:pt x="663" y="78"/>
                  </a:cubicBezTo>
                  <a:cubicBezTo>
                    <a:pt x="679" y="58"/>
                    <a:pt x="674" y="29"/>
                    <a:pt x="651" y="15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algun Gothic"/>
                <a:buNone/>
              </a:pPr>
              <a:r>
                <a:t/>
              </a:r>
              <a:endPara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0" name="Google Shape;320;p20"/>
          <p:cNvSpPr txBox="1"/>
          <p:nvPr/>
        </p:nvSpPr>
        <p:spPr>
          <a:xfrm>
            <a:off x="964197" y="6098241"/>
            <a:ext cx="1090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미국의 게임 판매량이 총 판매량의 50%정도로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북미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게임시장이 큼.</a:t>
            </a:r>
            <a:endParaRPr/>
          </a:p>
        </p:txBody>
      </p:sp>
      <p:pic>
        <p:nvPicPr>
          <p:cNvPr id="321" name="Google Shape;32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3794" y="1771160"/>
            <a:ext cx="6004413" cy="433576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21"/>
          <p:cNvGrpSpPr/>
          <p:nvPr/>
        </p:nvGrpSpPr>
        <p:grpSpPr>
          <a:xfrm>
            <a:off x="476751" y="280803"/>
            <a:ext cx="7034370" cy="501968"/>
            <a:chOff x="636542" y="262634"/>
            <a:chExt cx="7034370" cy="501968"/>
          </a:xfrm>
        </p:grpSpPr>
        <p:sp>
          <p:nvSpPr>
            <p:cNvPr id="328" name="Google Shape;328;p21"/>
            <p:cNvSpPr txBox="1"/>
            <p:nvPr/>
          </p:nvSpPr>
          <p:spPr>
            <a:xfrm>
              <a:off x="1358286" y="272159"/>
              <a:ext cx="6312626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다음 분기에 어떤 게임을 설계해야 할까</a:t>
              </a:r>
              <a:endParaRPr b="1" i="0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1"/>
            <p:cNvSpPr txBox="1"/>
            <p:nvPr/>
          </p:nvSpPr>
          <p:spPr>
            <a:xfrm>
              <a:off x="636542" y="262634"/>
              <a:ext cx="461665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r>
                <a:rPr b="1" i="0" lang="en-US" sz="3200" u="none" cap="none" strike="noStrike">
                  <a:solidFill>
                    <a:srgbClr val="0F9934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152525" y="478692"/>
              <a:ext cx="60325" cy="60325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1" name="Google Shape;331;p21"/>
          <p:cNvSpPr txBox="1"/>
          <p:nvPr/>
        </p:nvSpPr>
        <p:spPr>
          <a:xfrm>
            <a:off x="811797" y="1212474"/>
            <a:ext cx="10900591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미국의 장르별 판매량 비율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32" name="Google Shape;332;p21"/>
          <p:cNvGrpSpPr/>
          <p:nvPr/>
        </p:nvGrpSpPr>
        <p:grpSpPr>
          <a:xfrm>
            <a:off x="476751" y="1357046"/>
            <a:ext cx="198244" cy="199416"/>
            <a:chOff x="5636384" y="3097922"/>
            <a:chExt cx="109096" cy="109741"/>
          </a:xfrm>
        </p:grpSpPr>
        <p:sp>
          <p:nvSpPr>
            <p:cNvPr id="333" name="Google Shape;333;p21"/>
            <p:cNvSpPr/>
            <p:nvPr/>
          </p:nvSpPr>
          <p:spPr>
            <a:xfrm>
              <a:off x="5636384" y="3102920"/>
              <a:ext cx="102778" cy="104743"/>
            </a:xfrm>
            <a:custGeom>
              <a:rect b="b" l="l" r="r" t="t"/>
              <a:pathLst>
                <a:path extrusionOk="0" h="828" w="828">
                  <a:moveTo>
                    <a:pt x="724" y="376"/>
                  </a:moveTo>
                  <a:cubicBezTo>
                    <a:pt x="724" y="609"/>
                    <a:pt x="724" y="609"/>
                    <a:pt x="724" y="609"/>
                  </a:cubicBezTo>
                  <a:cubicBezTo>
                    <a:pt x="724" y="672"/>
                    <a:pt x="672" y="724"/>
                    <a:pt x="609" y="724"/>
                  </a:cubicBezTo>
                  <a:cubicBezTo>
                    <a:pt x="217" y="724"/>
                    <a:pt x="217" y="724"/>
                    <a:pt x="217" y="724"/>
                  </a:cubicBezTo>
                  <a:cubicBezTo>
                    <a:pt x="155" y="724"/>
                    <a:pt x="104" y="672"/>
                    <a:pt x="104" y="609"/>
                  </a:cubicBezTo>
                  <a:cubicBezTo>
                    <a:pt x="104" y="218"/>
                    <a:pt x="104" y="218"/>
                    <a:pt x="104" y="218"/>
                  </a:cubicBezTo>
                  <a:cubicBezTo>
                    <a:pt x="104" y="155"/>
                    <a:pt x="155" y="104"/>
                    <a:pt x="217" y="104"/>
                  </a:cubicBezTo>
                  <a:cubicBezTo>
                    <a:pt x="541" y="104"/>
                    <a:pt x="541" y="104"/>
                    <a:pt x="541" y="104"/>
                  </a:cubicBezTo>
                  <a:cubicBezTo>
                    <a:pt x="628" y="1"/>
                    <a:pt x="628" y="1"/>
                    <a:pt x="628" y="1"/>
                  </a:cubicBezTo>
                  <a:cubicBezTo>
                    <a:pt x="622" y="1"/>
                    <a:pt x="616" y="0"/>
                    <a:pt x="609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98" y="0"/>
                    <a:pt x="0" y="98"/>
                    <a:pt x="0" y="218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0" y="729"/>
                    <a:pt x="98" y="828"/>
                    <a:pt x="217" y="828"/>
                  </a:cubicBezTo>
                  <a:cubicBezTo>
                    <a:pt x="609" y="828"/>
                    <a:pt x="609" y="828"/>
                    <a:pt x="609" y="828"/>
                  </a:cubicBezTo>
                  <a:cubicBezTo>
                    <a:pt x="729" y="828"/>
                    <a:pt x="828" y="729"/>
                    <a:pt x="828" y="609"/>
                  </a:cubicBezTo>
                  <a:cubicBezTo>
                    <a:pt x="828" y="259"/>
                    <a:pt x="828" y="259"/>
                    <a:pt x="828" y="259"/>
                  </a:cubicBezTo>
                  <a:cubicBezTo>
                    <a:pt x="828" y="258"/>
                    <a:pt x="828" y="258"/>
                    <a:pt x="828" y="257"/>
                  </a:cubicBezTo>
                  <a:lnTo>
                    <a:pt x="724" y="376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1" i="0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5661260" y="3097922"/>
              <a:ext cx="84220" cy="79754"/>
            </a:xfrm>
            <a:custGeom>
              <a:rect b="b" l="l" r="r" t="t"/>
              <a:pathLst>
                <a:path extrusionOk="0" h="629" w="679">
                  <a:moveTo>
                    <a:pt x="651" y="15"/>
                  </a:moveTo>
                  <a:cubicBezTo>
                    <a:pt x="629" y="0"/>
                    <a:pt x="597" y="5"/>
                    <a:pt x="581" y="25"/>
                  </a:cubicBezTo>
                  <a:cubicBezTo>
                    <a:pt x="182" y="442"/>
                    <a:pt x="182" y="442"/>
                    <a:pt x="182" y="442"/>
                  </a:cubicBezTo>
                  <a:cubicBezTo>
                    <a:pt x="97" y="383"/>
                    <a:pt x="97" y="383"/>
                    <a:pt x="97" y="383"/>
                  </a:cubicBezTo>
                  <a:cubicBezTo>
                    <a:pt x="79" y="364"/>
                    <a:pt x="47" y="361"/>
                    <a:pt x="25" y="376"/>
                  </a:cubicBezTo>
                  <a:cubicBezTo>
                    <a:pt x="3" y="391"/>
                    <a:pt x="0" y="420"/>
                    <a:pt x="17" y="439"/>
                  </a:cubicBezTo>
                  <a:cubicBezTo>
                    <a:pt x="185" y="629"/>
                    <a:pt x="185" y="629"/>
                    <a:pt x="185" y="629"/>
                  </a:cubicBezTo>
                  <a:cubicBezTo>
                    <a:pt x="663" y="78"/>
                    <a:pt x="663" y="78"/>
                    <a:pt x="663" y="78"/>
                  </a:cubicBezTo>
                  <a:cubicBezTo>
                    <a:pt x="679" y="58"/>
                    <a:pt x="674" y="29"/>
                    <a:pt x="651" y="15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algun Gothic"/>
                <a:buNone/>
              </a:pPr>
              <a:r>
                <a:t/>
              </a:r>
              <a:endPara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5" name="Google Shape;335;p21"/>
          <p:cNvSpPr txBox="1"/>
          <p:nvPr/>
        </p:nvSpPr>
        <p:spPr>
          <a:xfrm>
            <a:off x="964197" y="6098241"/>
            <a:ext cx="10900591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미국에서 Action의 인기가 가장 많으나 출고량이 높은 게임의 장르와 교집합으로 Sports가 제일 안정적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6" name="Google Shape;3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8947" y="1720306"/>
            <a:ext cx="5623717" cy="41677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22"/>
          <p:cNvGrpSpPr/>
          <p:nvPr/>
        </p:nvGrpSpPr>
        <p:grpSpPr>
          <a:xfrm>
            <a:off x="476751" y="280803"/>
            <a:ext cx="7034370" cy="501968"/>
            <a:chOff x="636542" y="262634"/>
            <a:chExt cx="7034370" cy="501968"/>
          </a:xfrm>
        </p:grpSpPr>
        <p:sp>
          <p:nvSpPr>
            <p:cNvPr id="343" name="Google Shape;343;p22"/>
            <p:cNvSpPr txBox="1"/>
            <p:nvPr/>
          </p:nvSpPr>
          <p:spPr>
            <a:xfrm>
              <a:off x="1358286" y="272159"/>
              <a:ext cx="6312626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다음 분기에 어떤 게임을 설계해야 할까</a:t>
              </a:r>
              <a:endParaRPr b="1" i="0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2"/>
            <p:cNvSpPr txBox="1"/>
            <p:nvPr/>
          </p:nvSpPr>
          <p:spPr>
            <a:xfrm>
              <a:off x="636542" y="262634"/>
              <a:ext cx="461665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r>
                <a:rPr b="1" i="0" lang="en-US" sz="3200" u="none" cap="none" strike="noStrike">
                  <a:solidFill>
                    <a:srgbClr val="0F9934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1152525" y="478692"/>
              <a:ext cx="60325" cy="60325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46" name="Google Shape;346;p22"/>
          <p:cNvGraphicFramePr/>
          <p:nvPr/>
        </p:nvGraphicFramePr>
        <p:xfrm>
          <a:off x="3534331" y="13984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{9BC7913A-B8EC-4A76-B026-01C55FD415A3}</a:tableStyleId>
              </a:tblPr>
              <a:tblGrid>
                <a:gridCol w="2561675"/>
                <a:gridCol w="2561675"/>
              </a:tblGrid>
              <a:tr h="12068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 분기 게임 설계</a:t>
                      </a:r>
                      <a:endParaRPr b="1" sz="3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120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시장</a:t>
                      </a:r>
                      <a:endParaRPr b="1" sz="3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북아메리카</a:t>
                      </a:r>
                      <a:endParaRPr b="1" sz="3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120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Platform</a:t>
                      </a:r>
                      <a:endParaRPr b="1" sz="3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PS4</a:t>
                      </a:r>
                      <a:endParaRPr b="1" sz="3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120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Genre</a:t>
                      </a:r>
                      <a:endParaRPr b="1" sz="3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Sport</a:t>
                      </a:r>
                      <a:endParaRPr b="1" sz="3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/>
          <p:nvPr/>
        </p:nvSpPr>
        <p:spPr>
          <a:xfrm>
            <a:off x="4568979" y="1895252"/>
            <a:ext cx="305404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70BA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E70BA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 b="1" i="0" sz="6000" u="none" cap="none" strike="noStrike">
              <a:solidFill>
                <a:srgbClr val="0E70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3" name="Google Shape;353;p23"/>
          <p:cNvGrpSpPr/>
          <p:nvPr/>
        </p:nvGrpSpPr>
        <p:grpSpPr>
          <a:xfrm flipH="1">
            <a:off x="1524000" y="2148751"/>
            <a:ext cx="2549746" cy="324000"/>
            <a:chOff x="7334250" y="1111234"/>
            <a:chExt cx="2549746" cy="324000"/>
          </a:xfrm>
        </p:grpSpPr>
        <p:sp>
          <p:nvSpPr>
            <p:cNvPr id="354" name="Google Shape;354;p23"/>
            <p:cNvSpPr/>
            <p:nvPr/>
          </p:nvSpPr>
          <p:spPr>
            <a:xfrm>
              <a:off x="7334250" y="1111234"/>
              <a:ext cx="77469" cy="324000"/>
            </a:xfrm>
            <a:prstGeom prst="rect">
              <a:avLst/>
            </a:prstGeom>
            <a:solidFill>
              <a:srgbClr val="0070C4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5" name="Google Shape;355;p23"/>
            <p:cNvCxnSpPr/>
            <p:nvPr/>
          </p:nvCxnSpPr>
          <p:spPr>
            <a:xfrm>
              <a:off x="7411718" y="1273234"/>
              <a:ext cx="2472278" cy="0"/>
            </a:xfrm>
            <a:prstGeom prst="straightConnector1">
              <a:avLst/>
            </a:prstGeom>
            <a:noFill/>
            <a:ln cap="flat" cmpd="sng" w="9525">
              <a:solidFill>
                <a:srgbClr val="0070C4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56" name="Google Shape;356;p23"/>
          <p:cNvGrpSpPr/>
          <p:nvPr/>
        </p:nvGrpSpPr>
        <p:grpSpPr>
          <a:xfrm flipH="1" rot="10800000">
            <a:off x="8118254" y="2148751"/>
            <a:ext cx="2549746" cy="324000"/>
            <a:chOff x="7334250" y="1111234"/>
            <a:chExt cx="2549746" cy="324000"/>
          </a:xfrm>
        </p:grpSpPr>
        <p:sp>
          <p:nvSpPr>
            <p:cNvPr id="357" name="Google Shape;357;p23"/>
            <p:cNvSpPr/>
            <p:nvPr/>
          </p:nvSpPr>
          <p:spPr>
            <a:xfrm>
              <a:off x="7334250" y="1111234"/>
              <a:ext cx="77469" cy="324000"/>
            </a:xfrm>
            <a:prstGeom prst="rect">
              <a:avLst/>
            </a:prstGeom>
            <a:solidFill>
              <a:srgbClr val="0070C4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8" name="Google Shape;358;p23"/>
            <p:cNvCxnSpPr/>
            <p:nvPr/>
          </p:nvCxnSpPr>
          <p:spPr>
            <a:xfrm>
              <a:off x="7411718" y="1273234"/>
              <a:ext cx="2472278" cy="0"/>
            </a:xfrm>
            <a:prstGeom prst="straightConnector1">
              <a:avLst/>
            </a:prstGeom>
            <a:noFill/>
            <a:ln cap="flat" cmpd="sng" w="9525">
              <a:solidFill>
                <a:srgbClr val="0070C4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59" name="Google Shape;359;p23"/>
          <p:cNvSpPr/>
          <p:nvPr/>
        </p:nvSpPr>
        <p:spPr>
          <a:xfrm>
            <a:off x="5077963" y="3096555"/>
            <a:ext cx="72000" cy="72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 p14:dur="1600">
    <p:blinds dir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/>
        </p:nvSpPr>
        <p:spPr>
          <a:xfrm>
            <a:off x="1476446" y="2942004"/>
            <a:ext cx="9321540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00" u="none" cap="none" strike="noStrike">
                <a:solidFill>
                  <a:srgbClr val="000058"/>
                </a:solidFill>
                <a:latin typeface="Arial"/>
                <a:ea typeface="Arial"/>
                <a:cs typeface="Arial"/>
                <a:sym typeface="Arial"/>
              </a:rPr>
              <a:t>1. Dataset</a:t>
            </a:r>
            <a:endParaRPr b="1" i="0" sz="3800" u="none" cap="none" strike="noStrike">
              <a:solidFill>
                <a:srgbClr val="0000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4"/>
          <p:cNvGrpSpPr/>
          <p:nvPr/>
        </p:nvGrpSpPr>
        <p:grpSpPr>
          <a:xfrm>
            <a:off x="476751" y="280803"/>
            <a:ext cx="2430550" cy="502122"/>
            <a:chOff x="636542" y="262634"/>
            <a:chExt cx="2430550" cy="502122"/>
          </a:xfrm>
        </p:grpSpPr>
        <p:sp>
          <p:nvSpPr>
            <p:cNvPr id="126" name="Google Shape;126;p4"/>
            <p:cNvSpPr txBox="1"/>
            <p:nvPr/>
          </p:nvSpPr>
          <p:spPr>
            <a:xfrm>
              <a:off x="1358292" y="272156"/>
              <a:ext cx="1708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Dataset</a:t>
              </a:r>
              <a:endParaRPr b="1" i="0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"/>
            <p:cNvSpPr txBox="1"/>
            <p:nvPr/>
          </p:nvSpPr>
          <p:spPr>
            <a:xfrm>
              <a:off x="636542" y="262634"/>
              <a:ext cx="461665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r>
                <a:rPr b="1" i="0" lang="en-US" sz="3200" u="none" cap="none" strike="noStrike">
                  <a:solidFill>
                    <a:srgbClr val="0F9934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1152525" y="478692"/>
              <a:ext cx="60325" cy="60325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29" name="Google Shape;129;p4"/>
          <p:cNvGraphicFramePr/>
          <p:nvPr/>
        </p:nvGraphicFramePr>
        <p:xfrm>
          <a:off x="866711" y="20292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{9BC7913A-B8EC-4A76-B026-01C55FD415A3}</a:tableStyleId>
              </a:tblPr>
              <a:tblGrid>
                <a:gridCol w="4014325"/>
                <a:gridCol w="6333825"/>
              </a:tblGrid>
              <a:tr h="841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전처리 전 데이터 형태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(16598,10)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30" name="Google Shape;130;p4"/>
          <p:cNvGrpSpPr/>
          <p:nvPr/>
        </p:nvGrpSpPr>
        <p:grpSpPr>
          <a:xfrm>
            <a:off x="476751" y="1357046"/>
            <a:ext cx="198244" cy="199416"/>
            <a:chOff x="5636384" y="3097922"/>
            <a:chExt cx="109096" cy="109741"/>
          </a:xfrm>
        </p:grpSpPr>
        <p:sp>
          <p:nvSpPr>
            <p:cNvPr id="131" name="Google Shape;131;p4"/>
            <p:cNvSpPr/>
            <p:nvPr/>
          </p:nvSpPr>
          <p:spPr>
            <a:xfrm>
              <a:off x="5636384" y="3102920"/>
              <a:ext cx="102778" cy="104743"/>
            </a:xfrm>
            <a:custGeom>
              <a:rect b="b" l="l" r="r" t="t"/>
              <a:pathLst>
                <a:path extrusionOk="0" h="828" w="828">
                  <a:moveTo>
                    <a:pt x="724" y="376"/>
                  </a:moveTo>
                  <a:cubicBezTo>
                    <a:pt x="724" y="609"/>
                    <a:pt x="724" y="609"/>
                    <a:pt x="724" y="609"/>
                  </a:cubicBezTo>
                  <a:cubicBezTo>
                    <a:pt x="724" y="672"/>
                    <a:pt x="672" y="724"/>
                    <a:pt x="609" y="724"/>
                  </a:cubicBezTo>
                  <a:cubicBezTo>
                    <a:pt x="217" y="724"/>
                    <a:pt x="217" y="724"/>
                    <a:pt x="217" y="724"/>
                  </a:cubicBezTo>
                  <a:cubicBezTo>
                    <a:pt x="155" y="724"/>
                    <a:pt x="104" y="672"/>
                    <a:pt x="104" y="609"/>
                  </a:cubicBezTo>
                  <a:cubicBezTo>
                    <a:pt x="104" y="218"/>
                    <a:pt x="104" y="218"/>
                    <a:pt x="104" y="218"/>
                  </a:cubicBezTo>
                  <a:cubicBezTo>
                    <a:pt x="104" y="155"/>
                    <a:pt x="155" y="104"/>
                    <a:pt x="217" y="104"/>
                  </a:cubicBezTo>
                  <a:cubicBezTo>
                    <a:pt x="541" y="104"/>
                    <a:pt x="541" y="104"/>
                    <a:pt x="541" y="104"/>
                  </a:cubicBezTo>
                  <a:cubicBezTo>
                    <a:pt x="628" y="1"/>
                    <a:pt x="628" y="1"/>
                    <a:pt x="628" y="1"/>
                  </a:cubicBezTo>
                  <a:cubicBezTo>
                    <a:pt x="622" y="1"/>
                    <a:pt x="616" y="0"/>
                    <a:pt x="609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98" y="0"/>
                    <a:pt x="0" y="98"/>
                    <a:pt x="0" y="218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0" y="729"/>
                    <a:pt x="98" y="828"/>
                    <a:pt x="217" y="828"/>
                  </a:cubicBezTo>
                  <a:cubicBezTo>
                    <a:pt x="609" y="828"/>
                    <a:pt x="609" y="828"/>
                    <a:pt x="609" y="828"/>
                  </a:cubicBezTo>
                  <a:cubicBezTo>
                    <a:pt x="729" y="828"/>
                    <a:pt x="828" y="729"/>
                    <a:pt x="828" y="609"/>
                  </a:cubicBezTo>
                  <a:cubicBezTo>
                    <a:pt x="828" y="259"/>
                    <a:pt x="828" y="259"/>
                    <a:pt x="828" y="259"/>
                  </a:cubicBezTo>
                  <a:cubicBezTo>
                    <a:pt x="828" y="258"/>
                    <a:pt x="828" y="258"/>
                    <a:pt x="828" y="257"/>
                  </a:cubicBezTo>
                  <a:lnTo>
                    <a:pt x="724" y="376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1" i="0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5661260" y="3097922"/>
              <a:ext cx="84220" cy="79754"/>
            </a:xfrm>
            <a:custGeom>
              <a:rect b="b" l="l" r="r" t="t"/>
              <a:pathLst>
                <a:path extrusionOk="0" h="629" w="679">
                  <a:moveTo>
                    <a:pt x="651" y="15"/>
                  </a:moveTo>
                  <a:cubicBezTo>
                    <a:pt x="629" y="0"/>
                    <a:pt x="597" y="5"/>
                    <a:pt x="581" y="25"/>
                  </a:cubicBezTo>
                  <a:cubicBezTo>
                    <a:pt x="182" y="442"/>
                    <a:pt x="182" y="442"/>
                    <a:pt x="182" y="442"/>
                  </a:cubicBezTo>
                  <a:cubicBezTo>
                    <a:pt x="97" y="383"/>
                    <a:pt x="97" y="383"/>
                    <a:pt x="97" y="383"/>
                  </a:cubicBezTo>
                  <a:cubicBezTo>
                    <a:pt x="79" y="364"/>
                    <a:pt x="47" y="361"/>
                    <a:pt x="25" y="376"/>
                  </a:cubicBezTo>
                  <a:cubicBezTo>
                    <a:pt x="3" y="391"/>
                    <a:pt x="0" y="420"/>
                    <a:pt x="17" y="439"/>
                  </a:cubicBezTo>
                  <a:cubicBezTo>
                    <a:pt x="185" y="629"/>
                    <a:pt x="185" y="629"/>
                    <a:pt x="185" y="629"/>
                  </a:cubicBezTo>
                  <a:cubicBezTo>
                    <a:pt x="663" y="78"/>
                    <a:pt x="663" y="78"/>
                    <a:pt x="663" y="78"/>
                  </a:cubicBezTo>
                  <a:cubicBezTo>
                    <a:pt x="679" y="58"/>
                    <a:pt x="674" y="29"/>
                    <a:pt x="651" y="15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algun Gothic"/>
                <a:buNone/>
              </a:pPr>
              <a:r>
                <a:t/>
              </a:r>
              <a:endPara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4"/>
          <p:cNvSpPr txBox="1"/>
          <p:nvPr/>
        </p:nvSpPr>
        <p:spPr>
          <a:xfrm>
            <a:off x="811797" y="1225922"/>
            <a:ext cx="1090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98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0년부터 2020년까지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이름,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Platform, Genre, Publisher, 나라별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Sales를 포함하는 데이터 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4" name="Google Shape;1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984" y="3112088"/>
            <a:ext cx="10603589" cy="34525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5"/>
          <p:cNvGrpSpPr/>
          <p:nvPr/>
        </p:nvGrpSpPr>
        <p:grpSpPr>
          <a:xfrm>
            <a:off x="476751" y="280803"/>
            <a:ext cx="1794153" cy="501968"/>
            <a:chOff x="636542" y="262634"/>
            <a:chExt cx="1794153" cy="501968"/>
          </a:xfrm>
        </p:grpSpPr>
        <p:sp>
          <p:nvSpPr>
            <p:cNvPr id="141" name="Google Shape;141;p5"/>
            <p:cNvSpPr txBox="1"/>
            <p:nvPr/>
          </p:nvSpPr>
          <p:spPr>
            <a:xfrm>
              <a:off x="1358286" y="272159"/>
              <a:ext cx="1072409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전처리</a:t>
              </a:r>
              <a:endParaRPr b="1" i="0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"/>
            <p:cNvSpPr txBox="1"/>
            <p:nvPr/>
          </p:nvSpPr>
          <p:spPr>
            <a:xfrm>
              <a:off x="636542" y="262634"/>
              <a:ext cx="461665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r>
                <a:rPr b="1" i="0" lang="en-US" sz="3200" u="none" cap="none" strike="noStrike">
                  <a:solidFill>
                    <a:srgbClr val="0F9934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1152525" y="478692"/>
              <a:ext cx="60325" cy="60325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44" name="Google Shape;144;p5"/>
          <p:cNvGraphicFramePr/>
          <p:nvPr/>
        </p:nvGraphicFramePr>
        <p:xfrm>
          <a:off x="533584" y="18960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{9BC7913A-B8EC-4A76-B026-01C55FD415A3}</a:tableStyleId>
              </a:tblPr>
              <a:tblGrid>
                <a:gridCol w="4315625"/>
                <a:gridCol w="6809225"/>
              </a:tblGrid>
              <a:tr h="416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전처리</a:t>
                      </a:r>
                      <a:endParaRPr sz="2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AutoNum type="arabicPeriod"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결측치 제거 </a:t>
                      </a:r>
                      <a:endParaRPr sz="2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42900" lvl="0" marL="3429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AutoNum type="arabicPeriod"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판매량 단위 통일 : million단위로 통일</a:t>
                      </a:r>
                      <a:endParaRPr sz="2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42900" lvl="0" marL="3429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AutoNum type="arabicPeriod"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이상치 제거 : Unnamed: 0 열 제거,         </a:t>
                      </a:r>
                      <a:endParaRPr sz="2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</a:t>
                      </a:r>
                      <a:r>
                        <a:rPr lang="en-US" sz="2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Year 열에서 1900</a:t>
                      </a:r>
                      <a:r>
                        <a:rPr lang="en-US" sz="2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</a:t>
                      </a:r>
                      <a:r>
                        <a:rPr lang="en-US" sz="2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이전의 데이터 삭제                     </a:t>
                      </a:r>
                      <a:endParaRPr sz="2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42900" lvl="0" marL="3429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AutoNum type="arabicPeriod"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타입 변환 : Year</a:t>
                      </a:r>
                      <a:r>
                        <a:rPr lang="en-US" sz="2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sz="2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Float</a:t>
                      </a:r>
                      <a:r>
                        <a:rPr lang="en-US" sz="2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→Int)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            </a:t>
                      </a:r>
                      <a:r>
                        <a:rPr lang="en-US" sz="2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Sales(Str→Float)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게임 출시년도 순서로 정렬</a:t>
                      </a:r>
                      <a:endParaRPr sz="2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6"/>
          <p:cNvGrpSpPr/>
          <p:nvPr/>
        </p:nvGrpSpPr>
        <p:grpSpPr>
          <a:xfrm>
            <a:off x="476751" y="280803"/>
            <a:ext cx="2627715" cy="501968"/>
            <a:chOff x="636542" y="262634"/>
            <a:chExt cx="2627715" cy="501968"/>
          </a:xfrm>
        </p:grpSpPr>
        <p:sp>
          <p:nvSpPr>
            <p:cNvPr id="151" name="Google Shape;151;p6"/>
            <p:cNvSpPr txBox="1"/>
            <p:nvPr/>
          </p:nvSpPr>
          <p:spPr>
            <a:xfrm>
              <a:off x="1358286" y="272159"/>
              <a:ext cx="1905971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전처리 결과</a:t>
              </a:r>
              <a:endParaRPr b="1" i="0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6"/>
            <p:cNvSpPr txBox="1"/>
            <p:nvPr/>
          </p:nvSpPr>
          <p:spPr>
            <a:xfrm>
              <a:off x="636542" y="262634"/>
              <a:ext cx="461665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r>
                <a:rPr b="1" i="0" lang="en-US" sz="3200" u="none" cap="none" strike="noStrike">
                  <a:solidFill>
                    <a:srgbClr val="0F9934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1152525" y="478692"/>
              <a:ext cx="60325" cy="60325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4" name="Google Shape;1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058" y="2649500"/>
            <a:ext cx="11555438" cy="39343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55" name="Google Shape;155;p6"/>
          <p:cNvGraphicFramePr/>
          <p:nvPr/>
        </p:nvGraphicFramePr>
        <p:xfrm>
          <a:off x="921925" y="16258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{9BC7913A-B8EC-4A76-B026-01C55FD415A3}</a:tableStyleId>
              </a:tblPr>
              <a:tblGrid>
                <a:gridCol w="4014325"/>
                <a:gridCol w="6333825"/>
              </a:tblGrid>
              <a:tr h="841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전처리 후 데이터 형태</a:t>
                      </a:r>
                      <a:endParaRPr sz="2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(16141,9)</a:t>
                      </a:r>
                      <a:endParaRPr sz="2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/>
        </p:nvSpPr>
        <p:spPr>
          <a:xfrm>
            <a:off x="1476446" y="2942004"/>
            <a:ext cx="9321540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00" u="none" cap="none" strike="noStrike">
                <a:solidFill>
                  <a:srgbClr val="000058"/>
                </a:solidFill>
                <a:latin typeface="Arial"/>
                <a:ea typeface="Arial"/>
                <a:cs typeface="Arial"/>
                <a:sym typeface="Arial"/>
              </a:rPr>
              <a:t>2. 지역에 따라서 선호하는 게임 장르</a:t>
            </a:r>
            <a:endParaRPr b="1" i="0" sz="3800" u="none" cap="none" strike="noStrike">
              <a:solidFill>
                <a:srgbClr val="0000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8"/>
          <p:cNvGrpSpPr/>
          <p:nvPr/>
        </p:nvGrpSpPr>
        <p:grpSpPr>
          <a:xfrm>
            <a:off x="476751" y="280803"/>
            <a:ext cx="6200808" cy="501968"/>
            <a:chOff x="636542" y="262634"/>
            <a:chExt cx="6200808" cy="501968"/>
          </a:xfrm>
        </p:grpSpPr>
        <p:sp>
          <p:nvSpPr>
            <p:cNvPr id="168" name="Google Shape;168;p8"/>
            <p:cNvSpPr txBox="1"/>
            <p:nvPr/>
          </p:nvSpPr>
          <p:spPr>
            <a:xfrm>
              <a:off x="1358286" y="272159"/>
              <a:ext cx="5479064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지역에 따라서 선호하는 게임 장르</a:t>
              </a:r>
              <a:endParaRPr b="1" i="0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8"/>
            <p:cNvSpPr txBox="1"/>
            <p:nvPr/>
          </p:nvSpPr>
          <p:spPr>
            <a:xfrm>
              <a:off x="636542" y="262634"/>
              <a:ext cx="461665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r>
                <a:rPr b="1" i="0" lang="en-US" sz="3200" u="none" cap="none" strike="noStrike">
                  <a:solidFill>
                    <a:srgbClr val="0F9934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1152525" y="478692"/>
              <a:ext cx="60325" cy="60325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1" name="Google Shape;17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129" y="1883756"/>
            <a:ext cx="4178754" cy="415095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2" name="Google Shape;17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6800" y="2065222"/>
            <a:ext cx="7529727" cy="352875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3" name="Google Shape;173;p8"/>
          <p:cNvSpPr txBox="1"/>
          <p:nvPr/>
        </p:nvSpPr>
        <p:spPr>
          <a:xfrm>
            <a:off x="811797" y="1212474"/>
            <a:ext cx="10900591" cy="454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나라별 장르별 게임 판매량 표와 그래프(million 단위)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4" name="Google Shape;174;p8"/>
          <p:cNvGrpSpPr/>
          <p:nvPr/>
        </p:nvGrpSpPr>
        <p:grpSpPr>
          <a:xfrm>
            <a:off x="476751" y="1357046"/>
            <a:ext cx="198244" cy="199416"/>
            <a:chOff x="5636384" y="3097922"/>
            <a:chExt cx="109096" cy="109741"/>
          </a:xfrm>
        </p:grpSpPr>
        <p:sp>
          <p:nvSpPr>
            <p:cNvPr id="175" name="Google Shape;175;p8"/>
            <p:cNvSpPr/>
            <p:nvPr/>
          </p:nvSpPr>
          <p:spPr>
            <a:xfrm>
              <a:off x="5636384" y="3102920"/>
              <a:ext cx="102778" cy="104743"/>
            </a:xfrm>
            <a:custGeom>
              <a:rect b="b" l="l" r="r" t="t"/>
              <a:pathLst>
                <a:path extrusionOk="0" h="828" w="828">
                  <a:moveTo>
                    <a:pt x="724" y="376"/>
                  </a:moveTo>
                  <a:cubicBezTo>
                    <a:pt x="724" y="609"/>
                    <a:pt x="724" y="609"/>
                    <a:pt x="724" y="609"/>
                  </a:cubicBezTo>
                  <a:cubicBezTo>
                    <a:pt x="724" y="672"/>
                    <a:pt x="672" y="724"/>
                    <a:pt x="609" y="724"/>
                  </a:cubicBezTo>
                  <a:cubicBezTo>
                    <a:pt x="217" y="724"/>
                    <a:pt x="217" y="724"/>
                    <a:pt x="217" y="724"/>
                  </a:cubicBezTo>
                  <a:cubicBezTo>
                    <a:pt x="155" y="724"/>
                    <a:pt x="104" y="672"/>
                    <a:pt x="104" y="609"/>
                  </a:cubicBezTo>
                  <a:cubicBezTo>
                    <a:pt x="104" y="218"/>
                    <a:pt x="104" y="218"/>
                    <a:pt x="104" y="218"/>
                  </a:cubicBezTo>
                  <a:cubicBezTo>
                    <a:pt x="104" y="155"/>
                    <a:pt x="155" y="104"/>
                    <a:pt x="217" y="104"/>
                  </a:cubicBezTo>
                  <a:cubicBezTo>
                    <a:pt x="541" y="104"/>
                    <a:pt x="541" y="104"/>
                    <a:pt x="541" y="104"/>
                  </a:cubicBezTo>
                  <a:cubicBezTo>
                    <a:pt x="628" y="1"/>
                    <a:pt x="628" y="1"/>
                    <a:pt x="628" y="1"/>
                  </a:cubicBezTo>
                  <a:cubicBezTo>
                    <a:pt x="622" y="1"/>
                    <a:pt x="616" y="0"/>
                    <a:pt x="609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98" y="0"/>
                    <a:pt x="0" y="98"/>
                    <a:pt x="0" y="218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0" y="729"/>
                    <a:pt x="98" y="828"/>
                    <a:pt x="217" y="828"/>
                  </a:cubicBezTo>
                  <a:cubicBezTo>
                    <a:pt x="609" y="828"/>
                    <a:pt x="609" y="828"/>
                    <a:pt x="609" y="828"/>
                  </a:cubicBezTo>
                  <a:cubicBezTo>
                    <a:pt x="729" y="828"/>
                    <a:pt x="828" y="729"/>
                    <a:pt x="828" y="609"/>
                  </a:cubicBezTo>
                  <a:cubicBezTo>
                    <a:pt x="828" y="259"/>
                    <a:pt x="828" y="259"/>
                    <a:pt x="828" y="259"/>
                  </a:cubicBezTo>
                  <a:cubicBezTo>
                    <a:pt x="828" y="258"/>
                    <a:pt x="828" y="258"/>
                    <a:pt x="828" y="257"/>
                  </a:cubicBezTo>
                  <a:lnTo>
                    <a:pt x="724" y="376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1" i="0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5661260" y="3097922"/>
              <a:ext cx="84220" cy="79754"/>
            </a:xfrm>
            <a:custGeom>
              <a:rect b="b" l="l" r="r" t="t"/>
              <a:pathLst>
                <a:path extrusionOk="0" h="629" w="679">
                  <a:moveTo>
                    <a:pt x="651" y="15"/>
                  </a:moveTo>
                  <a:cubicBezTo>
                    <a:pt x="629" y="0"/>
                    <a:pt x="597" y="5"/>
                    <a:pt x="581" y="25"/>
                  </a:cubicBezTo>
                  <a:cubicBezTo>
                    <a:pt x="182" y="442"/>
                    <a:pt x="182" y="442"/>
                    <a:pt x="182" y="442"/>
                  </a:cubicBezTo>
                  <a:cubicBezTo>
                    <a:pt x="97" y="383"/>
                    <a:pt x="97" y="383"/>
                    <a:pt x="97" y="383"/>
                  </a:cubicBezTo>
                  <a:cubicBezTo>
                    <a:pt x="79" y="364"/>
                    <a:pt x="47" y="361"/>
                    <a:pt x="25" y="376"/>
                  </a:cubicBezTo>
                  <a:cubicBezTo>
                    <a:pt x="3" y="391"/>
                    <a:pt x="0" y="420"/>
                    <a:pt x="17" y="439"/>
                  </a:cubicBezTo>
                  <a:cubicBezTo>
                    <a:pt x="185" y="629"/>
                    <a:pt x="185" y="629"/>
                    <a:pt x="185" y="629"/>
                  </a:cubicBezTo>
                  <a:cubicBezTo>
                    <a:pt x="663" y="78"/>
                    <a:pt x="663" y="78"/>
                    <a:pt x="663" y="78"/>
                  </a:cubicBezTo>
                  <a:cubicBezTo>
                    <a:pt x="679" y="58"/>
                    <a:pt x="674" y="29"/>
                    <a:pt x="651" y="15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algun Gothic"/>
                <a:buNone/>
              </a:pPr>
              <a:r>
                <a:t/>
              </a:r>
              <a:endPara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9"/>
          <p:cNvGrpSpPr/>
          <p:nvPr/>
        </p:nvGrpSpPr>
        <p:grpSpPr>
          <a:xfrm>
            <a:off x="476751" y="280803"/>
            <a:ext cx="6200808" cy="501968"/>
            <a:chOff x="636542" y="262634"/>
            <a:chExt cx="6200808" cy="501968"/>
          </a:xfrm>
        </p:grpSpPr>
        <p:sp>
          <p:nvSpPr>
            <p:cNvPr id="183" name="Google Shape;183;p9"/>
            <p:cNvSpPr txBox="1"/>
            <p:nvPr/>
          </p:nvSpPr>
          <p:spPr>
            <a:xfrm>
              <a:off x="1358286" y="272159"/>
              <a:ext cx="5479064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지역에 따라서 선호하는 게임 장르</a:t>
              </a:r>
              <a:endParaRPr b="1" i="0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9"/>
            <p:cNvSpPr txBox="1"/>
            <p:nvPr/>
          </p:nvSpPr>
          <p:spPr>
            <a:xfrm>
              <a:off x="636542" y="262634"/>
              <a:ext cx="461665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r>
                <a:rPr b="1" i="0" lang="en-US" sz="3200" u="none" cap="none" strike="noStrike">
                  <a:solidFill>
                    <a:srgbClr val="0F9934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1152525" y="478692"/>
              <a:ext cx="60325" cy="60325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Google Shape;186;p9"/>
          <p:cNvSpPr txBox="1"/>
          <p:nvPr/>
        </p:nvSpPr>
        <p:spPr>
          <a:xfrm>
            <a:off x="798350" y="1212477"/>
            <a:ext cx="10900591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장르별 판매량 비율을 나타낸 표와 그래프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7" name="Google Shape;18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981" y="1853988"/>
            <a:ext cx="4267796" cy="419158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8" name="Google Shape;18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2135842"/>
            <a:ext cx="7484527" cy="34172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89" name="Google Shape;189;p9"/>
          <p:cNvGrpSpPr/>
          <p:nvPr/>
        </p:nvGrpSpPr>
        <p:grpSpPr>
          <a:xfrm>
            <a:off x="476751" y="1357046"/>
            <a:ext cx="198244" cy="199416"/>
            <a:chOff x="5636384" y="3097922"/>
            <a:chExt cx="109096" cy="109741"/>
          </a:xfrm>
        </p:grpSpPr>
        <p:sp>
          <p:nvSpPr>
            <p:cNvPr id="190" name="Google Shape;190;p9"/>
            <p:cNvSpPr/>
            <p:nvPr/>
          </p:nvSpPr>
          <p:spPr>
            <a:xfrm>
              <a:off x="5636384" y="3102920"/>
              <a:ext cx="102778" cy="104743"/>
            </a:xfrm>
            <a:custGeom>
              <a:rect b="b" l="l" r="r" t="t"/>
              <a:pathLst>
                <a:path extrusionOk="0" h="828" w="828">
                  <a:moveTo>
                    <a:pt x="724" y="376"/>
                  </a:moveTo>
                  <a:cubicBezTo>
                    <a:pt x="724" y="609"/>
                    <a:pt x="724" y="609"/>
                    <a:pt x="724" y="609"/>
                  </a:cubicBezTo>
                  <a:cubicBezTo>
                    <a:pt x="724" y="672"/>
                    <a:pt x="672" y="724"/>
                    <a:pt x="609" y="724"/>
                  </a:cubicBezTo>
                  <a:cubicBezTo>
                    <a:pt x="217" y="724"/>
                    <a:pt x="217" y="724"/>
                    <a:pt x="217" y="724"/>
                  </a:cubicBezTo>
                  <a:cubicBezTo>
                    <a:pt x="155" y="724"/>
                    <a:pt x="104" y="672"/>
                    <a:pt x="104" y="609"/>
                  </a:cubicBezTo>
                  <a:cubicBezTo>
                    <a:pt x="104" y="218"/>
                    <a:pt x="104" y="218"/>
                    <a:pt x="104" y="218"/>
                  </a:cubicBezTo>
                  <a:cubicBezTo>
                    <a:pt x="104" y="155"/>
                    <a:pt x="155" y="104"/>
                    <a:pt x="217" y="104"/>
                  </a:cubicBezTo>
                  <a:cubicBezTo>
                    <a:pt x="541" y="104"/>
                    <a:pt x="541" y="104"/>
                    <a:pt x="541" y="104"/>
                  </a:cubicBezTo>
                  <a:cubicBezTo>
                    <a:pt x="628" y="1"/>
                    <a:pt x="628" y="1"/>
                    <a:pt x="628" y="1"/>
                  </a:cubicBezTo>
                  <a:cubicBezTo>
                    <a:pt x="622" y="1"/>
                    <a:pt x="616" y="0"/>
                    <a:pt x="609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98" y="0"/>
                    <a:pt x="0" y="98"/>
                    <a:pt x="0" y="218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0" y="729"/>
                    <a:pt x="98" y="828"/>
                    <a:pt x="217" y="828"/>
                  </a:cubicBezTo>
                  <a:cubicBezTo>
                    <a:pt x="609" y="828"/>
                    <a:pt x="609" y="828"/>
                    <a:pt x="609" y="828"/>
                  </a:cubicBezTo>
                  <a:cubicBezTo>
                    <a:pt x="729" y="828"/>
                    <a:pt x="828" y="729"/>
                    <a:pt x="828" y="609"/>
                  </a:cubicBezTo>
                  <a:cubicBezTo>
                    <a:pt x="828" y="259"/>
                    <a:pt x="828" y="259"/>
                    <a:pt x="828" y="259"/>
                  </a:cubicBezTo>
                  <a:cubicBezTo>
                    <a:pt x="828" y="258"/>
                    <a:pt x="828" y="258"/>
                    <a:pt x="828" y="257"/>
                  </a:cubicBezTo>
                  <a:lnTo>
                    <a:pt x="724" y="376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1" i="0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5661260" y="3097922"/>
              <a:ext cx="84220" cy="79754"/>
            </a:xfrm>
            <a:custGeom>
              <a:rect b="b" l="l" r="r" t="t"/>
              <a:pathLst>
                <a:path extrusionOk="0" h="629" w="679">
                  <a:moveTo>
                    <a:pt x="651" y="15"/>
                  </a:moveTo>
                  <a:cubicBezTo>
                    <a:pt x="629" y="0"/>
                    <a:pt x="597" y="5"/>
                    <a:pt x="581" y="25"/>
                  </a:cubicBezTo>
                  <a:cubicBezTo>
                    <a:pt x="182" y="442"/>
                    <a:pt x="182" y="442"/>
                    <a:pt x="182" y="442"/>
                  </a:cubicBezTo>
                  <a:cubicBezTo>
                    <a:pt x="97" y="383"/>
                    <a:pt x="97" y="383"/>
                    <a:pt x="97" y="383"/>
                  </a:cubicBezTo>
                  <a:cubicBezTo>
                    <a:pt x="79" y="364"/>
                    <a:pt x="47" y="361"/>
                    <a:pt x="25" y="376"/>
                  </a:cubicBezTo>
                  <a:cubicBezTo>
                    <a:pt x="3" y="391"/>
                    <a:pt x="0" y="420"/>
                    <a:pt x="17" y="439"/>
                  </a:cubicBezTo>
                  <a:cubicBezTo>
                    <a:pt x="185" y="629"/>
                    <a:pt x="185" y="629"/>
                    <a:pt x="185" y="629"/>
                  </a:cubicBezTo>
                  <a:cubicBezTo>
                    <a:pt x="663" y="78"/>
                    <a:pt x="663" y="78"/>
                    <a:pt x="663" y="78"/>
                  </a:cubicBezTo>
                  <a:cubicBezTo>
                    <a:pt x="679" y="58"/>
                    <a:pt x="674" y="29"/>
                    <a:pt x="651" y="15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algun Gothic"/>
                <a:buNone/>
              </a:pPr>
              <a:r>
                <a:t/>
              </a:r>
              <a:endPara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2019-01-23T01:11:03Z</dcterms:created>
  <dc:creator>suny</dc:creator>
</cp:coreProperties>
</file>