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D4WlUUmRlroICieWhu3W91WwI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4E34F4-E82D-4B15-92CC-862B31A1CBD7}">
  <a:tblStyle styleId="{4D4E34F4-E82D-4B15-92CC-862B31A1CBD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40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40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1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4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4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42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c06ef8207_3_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5c06ef8207_3_0:notes"/>
          <p:cNvSpPr txBox="1"/>
          <p:nvPr>
            <p:ph idx="1" type="body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5c06ef8207_3_0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7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7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8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38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9:notes"/>
          <p:cNvSpPr txBox="1"/>
          <p:nvPr>
            <p:ph idx="1" type="body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39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/>
          <p:nvPr/>
        </p:nvSpPr>
        <p:spPr>
          <a:xfrm>
            <a:off x="0" y="1"/>
            <a:ext cx="12192000" cy="72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27"/>
          <p:cNvSpPr/>
          <p:nvPr/>
        </p:nvSpPr>
        <p:spPr>
          <a:xfrm>
            <a:off x="1" y="6815457"/>
            <a:ext cx="12192000" cy="457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27"/>
          <p:cNvSpPr/>
          <p:nvPr/>
        </p:nvSpPr>
        <p:spPr>
          <a:xfrm>
            <a:off x="605150" y="61616"/>
            <a:ext cx="819151" cy="72000"/>
          </a:xfrm>
          <a:custGeom>
            <a:rect b="b" l="l" r="r" t="t"/>
            <a:pathLst>
              <a:path extrusionOk="0" h="258196" w="1858936">
                <a:moveTo>
                  <a:pt x="0" y="0"/>
                </a:moveTo>
                <a:lnTo>
                  <a:pt x="39604" y="0"/>
                </a:lnTo>
                <a:cubicBezTo>
                  <a:pt x="111046" y="0"/>
                  <a:pt x="257489" y="0"/>
                  <a:pt x="438620" y="0"/>
                </a:cubicBezTo>
                <a:lnTo>
                  <a:pt x="754527" y="0"/>
                </a:lnTo>
                <a:lnTo>
                  <a:pt x="813170" y="0"/>
                </a:lnTo>
                <a:lnTo>
                  <a:pt x="1045766" y="0"/>
                </a:lnTo>
                <a:lnTo>
                  <a:pt x="1104409" y="0"/>
                </a:lnTo>
                <a:lnTo>
                  <a:pt x="1420315" y="0"/>
                </a:lnTo>
                <a:cubicBezTo>
                  <a:pt x="1601447" y="0"/>
                  <a:pt x="1747890" y="0"/>
                  <a:pt x="1819332" y="0"/>
                </a:cubicBezTo>
                <a:lnTo>
                  <a:pt x="1858936" y="0"/>
                </a:lnTo>
                <a:cubicBezTo>
                  <a:pt x="1709103" y="0"/>
                  <a:pt x="1684130" y="112961"/>
                  <a:pt x="1624820" y="185578"/>
                </a:cubicBezTo>
                <a:cubicBezTo>
                  <a:pt x="1565512" y="258196"/>
                  <a:pt x="1432846" y="258196"/>
                  <a:pt x="1432846" y="258196"/>
                </a:cubicBezTo>
                <a:cubicBezTo>
                  <a:pt x="1432846" y="258196"/>
                  <a:pt x="1432846" y="258196"/>
                  <a:pt x="1149454" y="258196"/>
                </a:cubicBezTo>
                <a:lnTo>
                  <a:pt x="1104409" y="258196"/>
                </a:lnTo>
                <a:lnTo>
                  <a:pt x="1097835" y="258196"/>
                </a:lnTo>
                <a:lnTo>
                  <a:pt x="982830" y="258196"/>
                </a:lnTo>
                <a:lnTo>
                  <a:pt x="876107" y="258196"/>
                </a:lnTo>
                <a:lnTo>
                  <a:pt x="761101" y="258196"/>
                </a:lnTo>
                <a:lnTo>
                  <a:pt x="754527" y="258196"/>
                </a:lnTo>
                <a:lnTo>
                  <a:pt x="709482" y="258196"/>
                </a:lnTo>
                <a:cubicBezTo>
                  <a:pt x="426090" y="258196"/>
                  <a:pt x="426090" y="258196"/>
                  <a:pt x="426090" y="258196"/>
                </a:cubicBezTo>
                <a:cubicBezTo>
                  <a:pt x="426090" y="258196"/>
                  <a:pt x="293424" y="258196"/>
                  <a:pt x="234115" y="185578"/>
                </a:cubicBezTo>
                <a:cubicBezTo>
                  <a:pt x="174806" y="112961"/>
                  <a:pt x="149833" y="0"/>
                  <a:pt x="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" name="Google Shape;23;p27"/>
          <p:cNvGrpSpPr/>
          <p:nvPr/>
        </p:nvGrpSpPr>
        <p:grpSpPr>
          <a:xfrm>
            <a:off x="-1" y="937022"/>
            <a:ext cx="12192000" cy="45720"/>
            <a:chOff x="-1" y="873247"/>
            <a:chExt cx="9906000" cy="45720"/>
          </a:xfrm>
        </p:grpSpPr>
        <p:pic>
          <p:nvPicPr>
            <p:cNvPr descr="악세사리" id="24" name="Google Shape;24;p27"/>
            <p:cNvPicPr preferRelativeResize="0"/>
            <p:nvPr/>
          </p:nvPicPr>
          <p:blipFill rotWithShape="1">
            <a:blip r:embed="rId2">
              <a:alphaModFix/>
            </a:blip>
            <a:srcRect b="-2" l="0" r="39459" t="3"/>
            <a:stretch/>
          </p:blipFill>
          <p:spPr>
            <a:xfrm rot="10800000">
              <a:off x="-1" y="873248"/>
              <a:ext cx="9906000" cy="457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" name="Google Shape;25;p27"/>
            <p:cNvCxnSpPr/>
            <p:nvPr/>
          </p:nvCxnSpPr>
          <p:spPr>
            <a:xfrm>
              <a:off x="-1" y="873247"/>
              <a:ext cx="99060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" name="Google Shape;26;p27"/>
          <p:cNvSpPr/>
          <p:nvPr/>
        </p:nvSpPr>
        <p:spPr>
          <a:xfrm>
            <a:off x="2" y="6776727"/>
            <a:ext cx="12192677" cy="72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27"/>
          <p:cNvSpPr/>
          <p:nvPr/>
        </p:nvSpPr>
        <p:spPr>
          <a:xfrm>
            <a:off x="11040677" y="6775816"/>
            <a:ext cx="1152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9448799" y="7913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23">
          <p15:clr>
            <a:srgbClr val="FBAE40"/>
          </p15:clr>
        </p15:guide>
        <p15:guide id="2" pos="7257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orient="horz" pos="82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7325533" y="0"/>
            <a:ext cx="4866466" cy="6858000"/>
          </a:xfrm>
          <a:prstGeom prst="rect">
            <a:avLst/>
          </a:prstGeom>
          <a:solidFill>
            <a:srgbClr val="002060">
              <a:alpha val="9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198528" y="-1"/>
            <a:ext cx="5087568" cy="6858433"/>
          </a:xfrm>
          <a:prstGeom prst="parallelogram">
            <a:avLst>
              <a:gd fmla="val 41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71200" y="1984450"/>
            <a:ext cx="7766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Section2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기계학습</a:t>
            </a:r>
            <a:endParaRPr b="1" i="0" sz="4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(Machine Learning)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5850"/>
                </a:solidFill>
                <a:latin typeface="Arial"/>
                <a:ea typeface="Arial"/>
                <a:cs typeface="Arial"/>
                <a:sym typeface="Arial"/>
              </a:rPr>
              <a:t>- 냉매사용기기의 충전량 통계를</a:t>
            </a:r>
            <a:endParaRPr b="1" i="0" sz="2800" u="none" cap="none" strike="noStrike">
              <a:solidFill>
                <a:srgbClr val="0058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5850"/>
                </a:solidFill>
                <a:latin typeface="Arial"/>
                <a:ea typeface="Arial"/>
                <a:cs typeface="Arial"/>
                <a:sym typeface="Arial"/>
              </a:rPr>
              <a:t>이용한 냉매사용기기 충전량 산정-</a:t>
            </a:r>
            <a:endParaRPr b="1" i="0" sz="2800" u="none" cap="none" strike="noStrike">
              <a:solidFill>
                <a:srgbClr val="0058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886549" y="5405112"/>
            <a:ext cx="29049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15기 임철민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40"/>
          <p:cNvGrpSpPr/>
          <p:nvPr/>
        </p:nvGrpSpPr>
        <p:grpSpPr>
          <a:xfrm>
            <a:off x="476751" y="280803"/>
            <a:ext cx="8177722" cy="502045"/>
            <a:chOff x="636542" y="262634"/>
            <a:chExt cx="8177722" cy="502045"/>
          </a:xfrm>
        </p:grpSpPr>
        <p:sp>
          <p:nvSpPr>
            <p:cNvPr id="199" name="Google Shape;199;p40"/>
            <p:cNvSpPr txBox="1"/>
            <p:nvPr/>
          </p:nvSpPr>
          <p:spPr>
            <a:xfrm>
              <a:off x="1358292" y="272236"/>
              <a:ext cx="74559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모델 해석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0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0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40"/>
          <p:cNvSpPr/>
          <p:nvPr/>
        </p:nvSpPr>
        <p:spPr>
          <a:xfrm>
            <a:off x="4304153" y="981069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657609" y="5651687"/>
            <a:ext cx="108768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냉매 종류 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R-134a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다른 냉매보다 충전량이 높은 경향을 보인다.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압축기종류 :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터보식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압축기가 다른 압축기보다 충전량이 높은 경향을 보인다.</a:t>
            </a:r>
            <a:endParaRPr/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731" y="910962"/>
            <a:ext cx="9286085" cy="46662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41"/>
          <p:cNvGrpSpPr/>
          <p:nvPr/>
        </p:nvGrpSpPr>
        <p:grpSpPr>
          <a:xfrm>
            <a:off x="476751" y="280803"/>
            <a:ext cx="8177722" cy="502045"/>
            <a:chOff x="636542" y="262634"/>
            <a:chExt cx="8177722" cy="502045"/>
          </a:xfrm>
        </p:grpSpPr>
        <p:sp>
          <p:nvSpPr>
            <p:cNvPr id="211" name="Google Shape;211;p41"/>
            <p:cNvSpPr txBox="1"/>
            <p:nvPr/>
          </p:nvSpPr>
          <p:spPr>
            <a:xfrm>
              <a:off x="1358292" y="272236"/>
              <a:ext cx="74559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모델 해석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1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41"/>
          <p:cNvSpPr/>
          <p:nvPr/>
        </p:nvSpPr>
        <p:spPr>
          <a:xfrm>
            <a:off x="4304153" y="981069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41"/>
          <p:cNvGrpSpPr/>
          <p:nvPr/>
        </p:nvGrpSpPr>
        <p:grpSpPr>
          <a:xfrm>
            <a:off x="476751" y="1144614"/>
            <a:ext cx="198244" cy="199416"/>
            <a:chOff x="5636384" y="3097922"/>
            <a:chExt cx="109096" cy="109741"/>
          </a:xfrm>
        </p:grpSpPr>
        <p:sp>
          <p:nvSpPr>
            <p:cNvPr id="216" name="Google Shape;216;p41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41"/>
          <p:cNvSpPr txBox="1"/>
          <p:nvPr/>
        </p:nvSpPr>
        <p:spPr>
          <a:xfrm>
            <a:off x="811797" y="1089690"/>
            <a:ext cx="10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Permutation Importance(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순열 중요도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9" name="Google Shape;219;p41"/>
          <p:cNvGrpSpPr/>
          <p:nvPr/>
        </p:nvGrpSpPr>
        <p:grpSpPr>
          <a:xfrm>
            <a:off x="544892" y="1601168"/>
            <a:ext cx="11102216" cy="3691270"/>
            <a:chOff x="323166" y="1628875"/>
            <a:chExt cx="10919128" cy="4521457"/>
          </a:xfrm>
        </p:grpSpPr>
        <p:pic>
          <p:nvPicPr>
            <p:cNvPr id="220" name="Google Shape;220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5832" y="1628875"/>
              <a:ext cx="3876713" cy="215110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21" name="Google Shape;221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04154" y="1628875"/>
              <a:ext cx="3914036" cy="215110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22" name="Google Shape;222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3166" y="3978200"/>
              <a:ext cx="3879380" cy="21721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23" name="Google Shape;223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04154" y="3978200"/>
              <a:ext cx="3914036" cy="211309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24" name="Google Shape;224;p41"/>
            <p:cNvSpPr txBox="1"/>
            <p:nvPr/>
          </p:nvSpPr>
          <p:spPr>
            <a:xfrm>
              <a:off x="4280050" y="2422035"/>
              <a:ext cx="1381837" cy="92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Linear</a:t>
              </a:r>
              <a:b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Regression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5" name="Google Shape;225;p41"/>
            <p:cNvSpPr txBox="1"/>
            <p:nvPr/>
          </p:nvSpPr>
          <p:spPr>
            <a:xfrm>
              <a:off x="9860457" y="2422034"/>
              <a:ext cx="1381837" cy="92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Ridge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Regression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p41"/>
            <p:cNvSpPr txBox="1"/>
            <p:nvPr/>
          </p:nvSpPr>
          <p:spPr>
            <a:xfrm>
              <a:off x="4304153" y="4602621"/>
              <a:ext cx="1381837" cy="92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Lasso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Regression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p41"/>
            <p:cNvSpPr txBox="1"/>
            <p:nvPr/>
          </p:nvSpPr>
          <p:spPr>
            <a:xfrm>
              <a:off x="9860456" y="4573104"/>
              <a:ext cx="1381837" cy="92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Elastic Net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Regression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8" name="Google Shape;228;p41"/>
          <p:cNvSpPr/>
          <p:nvPr/>
        </p:nvSpPr>
        <p:spPr>
          <a:xfrm>
            <a:off x="657609" y="5351508"/>
            <a:ext cx="108767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모델마다 약간의 차이는 있었지만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Permutation Importance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RT &gt; Log_RT &gt; Compression_type &gt; Refrigerant &gt; Purpose &gt; State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순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42"/>
          <p:cNvGrpSpPr/>
          <p:nvPr/>
        </p:nvGrpSpPr>
        <p:grpSpPr>
          <a:xfrm>
            <a:off x="476751" y="280803"/>
            <a:ext cx="8177722" cy="502045"/>
            <a:chOff x="636542" y="262634"/>
            <a:chExt cx="8177722" cy="502045"/>
          </a:xfrm>
        </p:grpSpPr>
        <p:sp>
          <p:nvSpPr>
            <p:cNvPr id="235" name="Google Shape;235;p42"/>
            <p:cNvSpPr txBox="1"/>
            <p:nvPr/>
          </p:nvSpPr>
          <p:spPr>
            <a:xfrm>
              <a:off x="1358292" y="272236"/>
              <a:ext cx="74559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결론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2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07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42"/>
          <p:cNvSpPr/>
          <p:nvPr/>
        </p:nvSpPr>
        <p:spPr>
          <a:xfrm>
            <a:off x="4304153" y="981069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674996" y="1152030"/>
            <a:ext cx="10935113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 종류의 회귀 모델을 사용보았는데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Ridge Regression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사용했을 때 가장 좋은 결과를 얻을 수 있었다.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냉매 종류가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R-134a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때 다른 냉매보다 충전량이 높은 경향을 보인다.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압축기종류가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터보식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압축기일 때 다른 압축기보다 충전량이 높은 경향을 보인다.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모델마다 약간의 차이는 있었지만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Permutation Importance는 RT &gt; Log_RT &gt; Compression_type &gt; Refrigerant &gt; Purpose &gt; State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순이었다.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많은 데이터를 얻을 수 있다면 조금 더 정확한 예측을 할 수 있을 것 같다.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/>
        </p:nvSpPr>
        <p:spPr>
          <a:xfrm>
            <a:off x="4568978" y="1895252"/>
            <a:ext cx="3254221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BA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E70BA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6000" u="none" cap="none" strike="noStrike">
              <a:solidFill>
                <a:srgbClr val="0E70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3"/>
          <p:cNvGrpSpPr/>
          <p:nvPr/>
        </p:nvGrpSpPr>
        <p:grpSpPr>
          <a:xfrm flipH="1">
            <a:off x="1524000" y="2148751"/>
            <a:ext cx="2549746" cy="324000"/>
            <a:chOff x="7334250" y="1111234"/>
            <a:chExt cx="2549746" cy="324000"/>
          </a:xfrm>
        </p:grpSpPr>
        <p:sp>
          <p:nvSpPr>
            <p:cNvPr id="247" name="Google Shape;247;p23"/>
            <p:cNvSpPr/>
            <p:nvPr/>
          </p:nvSpPr>
          <p:spPr>
            <a:xfrm>
              <a:off x="7334250" y="1111234"/>
              <a:ext cx="77469" cy="324000"/>
            </a:xfrm>
            <a:prstGeom prst="rect">
              <a:avLst/>
            </a:prstGeom>
            <a:solidFill>
              <a:srgbClr val="0070C4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Google Shape;248;p23"/>
            <p:cNvCxnSpPr/>
            <p:nvPr/>
          </p:nvCxnSpPr>
          <p:spPr>
            <a:xfrm>
              <a:off x="7411718" y="1273234"/>
              <a:ext cx="2472278" cy="0"/>
            </a:xfrm>
            <a:prstGeom prst="straightConnector1">
              <a:avLst/>
            </a:prstGeom>
            <a:noFill/>
            <a:ln cap="flat" cmpd="sng" w="9525">
              <a:solidFill>
                <a:srgbClr val="0070C4">
                  <a:alpha val="4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9" name="Google Shape;249;p23"/>
          <p:cNvGrpSpPr/>
          <p:nvPr/>
        </p:nvGrpSpPr>
        <p:grpSpPr>
          <a:xfrm flipH="1" rot="10800000">
            <a:off x="8118254" y="2148751"/>
            <a:ext cx="2549746" cy="324000"/>
            <a:chOff x="7334250" y="1111234"/>
            <a:chExt cx="2549746" cy="324000"/>
          </a:xfrm>
        </p:grpSpPr>
        <p:sp>
          <p:nvSpPr>
            <p:cNvPr id="250" name="Google Shape;250;p23"/>
            <p:cNvSpPr/>
            <p:nvPr/>
          </p:nvSpPr>
          <p:spPr>
            <a:xfrm>
              <a:off x="7334250" y="1111234"/>
              <a:ext cx="77469" cy="324000"/>
            </a:xfrm>
            <a:prstGeom prst="rect">
              <a:avLst/>
            </a:prstGeom>
            <a:solidFill>
              <a:srgbClr val="0070C4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lgun Gothic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" name="Google Shape;251;p23"/>
            <p:cNvCxnSpPr/>
            <p:nvPr/>
          </p:nvCxnSpPr>
          <p:spPr>
            <a:xfrm>
              <a:off x="7411718" y="1273234"/>
              <a:ext cx="2472278" cy="0"/>
            </a:xfrm>
            <a:prstGeom prst="straightConnector1">
              <a:avLst/>
            </a:prstGeom>
            <a:noFill/>
            <a:ln cap="flat" cmpd="sng" w="9525">
              <a:solidFill>
                <a:srgbClr val="0070C4">
                  <a:alpha val="4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2" name="Google Shape;252;p23"/>
          <p:cNvSpPr/>
          <p:nvPr/>
        </p:nvSpPr>
        <p:spPr>
          <a:xfrm>
            <a:off x="5077963" y="3096555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659471" y="497548"/>
            <a:ext cx="323865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138" y="2498530"/>
            <a:ext cx="3354540" cy="3477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2"/>
          <p:cNvGrpSpPr/>
          <p:nvPr/>
        </p:nvGrpSpPr>
        <p:grpSpPr>
          <a:xfrm>
            <a:off x="790654" y="535824"/>
            <a:ext cx="3817871" cy="701629"/>
            <a:chOff x="677127" y="589046"/>
            <a:chExt cx="3817871" cy="701629"/>
          </a:xfrm>
        </p:grpSpPr>
        <p:sp>
          <p:nvSpPr>
            <p:cNvPr id="104" name="Google Shape;104;p2"/>
            <p:cNvSpPr/>
            <p:nvPr/>
          </p:nvSpPr>
          <p:spPr>
            <a:xfrm>
              <a:off x="677127" y="589046"/>
              <a:ext cx="83627" cy="692890"/>
            </a:xfrm>
            <a:prstGeom prst="rect">
              <a:avLst/>
            </a:prstGeom>
            <a:solidFill>
              <a:srgbClr val="002060"/>
            </a:solidFill>
            <a:ln cap="flat" cmpd="sng" w="12700">
              <a:solidFill>
                <a:srgbClr val="1C8C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5" name="Google Shape;105;p2"/>
            <p:cNvCxnSpPr/>
            <p:nvPr/>
          </p:nvCxnSpPr>
          <p:spPr>
            <a:xfrm>
              <a:off x="735702" y="1290675"/>
              <a:ext cx="3759296" cy="0"/>
            </a:xfrm>
            <a:prstGeom prst="straightConnector1">
              <a:avLst/>
            </a:prstGeom>
            <a:solidFill>
              <a:srgbClr val="002060"/>
            </a:solidFill>
            <a:ln cap="flat" cmpd="sng" w="952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" name="Google Shape;106;p2"/>
          <p:cNvSpPr/>
          <p:nvPr/>
        </p:nvSpPr>
        <p:spPr>
          <a:xfrm>
            <a:off x="4608525" y="2142573"/>
            <a:ext cx="7156800" cy="367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748678" y="2276956"/>
            <a:ext cx="7016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 정의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가설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전처리 &amp; Feature Engineering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모델 해석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114" name="Google Shape;114;p4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/>
          <p:nvPr/>
        </p:nvSpPr>
        <p:spPr>
          <a:xfrm>
            <a:off x="727968" y="1266026"/>
            <a:ext cx="11168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한국환경공단은 다음과 같은 이유로 냉매사용기기 충전량을 산정하고자 한다.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663514" y="2014850"/>
            <a:ext cx="10850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냉매사용기기 소유자등은 대기환경보전법 제76조의10제2항에 따라 냉매사용기기의 유지·보수 및 회수처리 현황을 냉매관리기록부에 기록하여 제출함에 따라 냉매사용기기의 충전량을 확인할 수 있는 세부기준을 마련을 통해 활동자료 검증이 필요하다.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특히 노후된 냉매사용기기는 설계도면 분실 등으로 확인이 어려운 경우 충전량 산정 요청을 통해 확인하고 있으며, 향후 냉매사용기기의 관리대상 확대 시 충전량 산정 요청건수가 증가될 것으로 전망된다.</a:t>
            </a:r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>
            <a:off x="476751" y="280803"/>
            <a:ext cx="2430550" cy="502122"/>
            <a:chOff x="636542" y="262634"/>
            <a:chExt cx="2430550" cy="502122"/>
          </a:xfrm>
        </p:grpSpPr>
        <p:sp>
          <p:nvSpPr>
            <p:cNvPr id="119" name="Google Shape;119;p4"/>
            <p:cNvSpPr txBox="1"/>
            <p:nvPr/>
          </p:nvSpPr>
          <p:spPr>
            <a:xfrm>
              <a:off x="1358292" y="272156"/>
              <a:ext cx="170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문제정의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15c06ef8207_3_0"/>
          <p:cNvGrpSpPr/>
          <p:nvPr/>
        </p:nvGrpSpPr>
        <p:grpSpPr>
          <a:xfrm>
            <a:off x="476751" y="280803"/>
            <a:ext cx="2430550" cy="502122"/>
            <a:chOff x="636542" y="262634"/>
            <a:chExt cx="2430550" cy="502122"/>
          </a:xfrm>
        </p:grpSpPr>
        <p:sp>
          <p:nvSpPr>
            <p:cNvPr id="128" name="Google Shape;128;g15c06ef8207_3_0"/>
            <p:cNvSpPr txBox="1"/>
            <p:nvPr/>
          </p:nvSpPr>
          <p:spPr>
            <a:xfrm>
              <a:off x="1358292" y="272156"/>
              <a:ext cx="170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문제정의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5c06ef8207_3_0"/>
            <p:cNvSpPr txBox="1"/>
            <p:nvPr/>
          </p:nvSpPr>
          <p:spPr>
            <a:xfrm>
              <a:off x="636542" y="262634"/>
              <a:ext cx="461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5c06ef8207_3_0"/>
            <p:cNvSpPr/>
            <p:nvPr/>
          </p:nvSpPr>
          <p:spPr>
            <a:xfrm>
              <a:off x="1152525" y="478692"/>
              <a:ext cx="60300" cy="603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g15c06ef8207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325"/>
            <a:ext cx="11887204" cy="5481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37"/>
          <p:cNvGrpSpPr/>
          <p:nvPr/>
        </p:nvGrpSpPr>
        <p:grpSpPr>
          <a:xfrm>
            <a:off x="476751" y="280803"/>
            <a:ext cx="2430550" cy="502122"/>
            <a:chOff x="636542" y="262634"/>
            <a:chExt cx="2430550" cy="502122"/>
          </a:xfrm>
        </p:grpSpPr>
        <p:sp>
          <p:nvSpPr>
            <p:cNvPr id="138" name="Google Shape;138;p37"/>
            <p:cNvSpPr txBox="1"/>
            <p:nvPr/>
          </p:nvSpPr>
          <p:spPr>
            <a:xfrm>
              <a:off x="1358292" y="272156"/>
              <a:ext cx="170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7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7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41" name="Google Shape;141;p37"/>
          <p:cNvGraphicFramePr/>
          <p:nvPr/>
        </p:nvGraphicFramePr>
        <p:xfrm>
          <a:off x="921925" y="2237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{4D4E34F4-E82D-4B15-92CC-862B31A1CBD7}</a:tableStyleId>
              </a:tblPr>
              <a:tblGrid>
                <a:gridCol w="4014325"/>
                <a:gridCol w="6333825"/>
              </a:tblGrid>
              <a:tr h="84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전 데이터 형태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13655 rows × 17 columns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2" name="Google Shape;142;p37"/>
          <p:cNvGrpSpPr/>
          <p:nvPr/>
        </p:nvGrpSpPr>
        <p:grpSpPr>
          <a:xfrm>
            <a:off x="476751" y="1357046"/>
            <a:ext cx="198244" cy="199416"/>
            <a:chOff x="5636384" y="3097922"/>
            <a:chExt cx="109096" cy="109741"/>
          </a:xfrm>
        </p:grpSpPr>
        <p:sp>
          <p:nvSpPr>
            <p:cNvPr id="143" name="Google Shape;143;p37"/>
            <p:cNvSpPr/>
            <p:nvPr/>
          </p:nvSpPr>
          <p:spPr>
            <a:xfrm>
              <a:off x="5636384" y="3102920"/>
              <a:ext cx="102778" cy="104743"/>
            </a:xfrm>
            <a:custGeom>
              <a:rect b="b" l="l" r="r" t="t"/>
              <a:pathLst>
                <a:path extrusionOk="0" h="828" w="828">
                  <a:moveTo>
                    <a:pt x="724" y="376"/>
                  </a:moveTo>
                  <a:cubicBezTo>
                    <a:pt x="724" y="609"/>
                    <a:pt x="724" y="609"/>
                    <a:pt x="724" y="609"/>
                  </a:cubicBezTo>
                  <a:cubicBezTo>
                    <a:pt x="724" y="672"/>
                    <a:pt x="672" y="724"/>
                    <a:pt x="609" y="724"/>
                  </a:cubicBezTo>
                  <a:cubicBezTo>
                    <a:pt x="217" y="724"/>
                    <a:pt x="217" y="724"/>
                    <a:pt x="217" y="724"/>
                  </a:cubicBezTo>
                  <a:cubicBezTo>
                    <a:pt x="155" y="724"/>
                    <a:pt x="104" y="672"/>
                    <a:pt x="104" y="609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04" y="155"/>
                    <a:pt x="155" y="104"/>
                    <a:pt x="217" y="104"/>
                  </a:cubicBezTo>
                  <a:cubicBezTo>
                    <a:pt x="541" y="104"/>
                    <a:pt x="541" y="104"/>
                    <a:pt x="541" y="104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22" y="1"/>
                    <a:pt x="616" y="0"/>
                    <a:pt x="609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98" y="0"/>
                    <a:pt x="0" y="98"/>
                    <a:pt x="0" y="218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729"/>
                    <a:pt x="98" y="828"/>
                    <a:pt x="217" y="828"/>
                  </a:cubicBezTo>
                  <a:cubicBezTo>
                    <a:pt x="609" y="828"/>
                    <a:pt x="609" y="828"/>
                    <a:pt x="609" y="828"/>
                  </a:cubicBezTo>
                  <a:cubicBezTo>
                    <a:pt x="729" y="828"/>
                    <a:pt x="828" y="729"/>
                    <a:pt x="828" y="609"/>
                  </a:cubicBezTo>
                  <a:cubicBezTo>
                    <a:pt x="828" y="259"/>
                    <a:pt x="828" y="259"/>
                    <a:pt x="828" y="259"/>
                  </a:cubicBezTo>
                  <a:cubicBezTo>
                    <a:pt x="828" y="258"/>
                    <a:pt x="828" y="258"/>
                    <a:pt x="828" y="257"/>
                  </a:cubicBezTo>
                  <a:lnTo>
                    <a:pt x="724" y="37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7"/>
            <p:cNvSpPr/>
            <p:nvPr/>
          </p:nvSpPr>
          <p:spPr>
            <a:xfrm>
              <a:off x="5661260" y="3097922"/>
              <a:ext cx="84220" cy="79754"/>
            </a:xfrm>
            <a:custGeom>
              <a:rect b="b" l="l" r="r" t="t"/>
              <a:pathLst>
                <a:path extrusionOk="0" h="629" w="679">
                  <a:moveTo>
                    <a:pt x="651" y="15"/>
                  </a:moveTo>
                  <a:cubicBezTo>
                    <a:pt x="629" y="0"/>
                    <a:pt x="597" y="5"/>
                    <a:pt x="581" y="25"/>
                  </a:cubicBezTo>
                  <a:cubicBezTo>
                    <a:pt x="182" y="442"/>
                    <a:pt x="182" y="442"/>
                    <a:pt x="182" y="442"/>
                  </a:cubicBezTo>
                  <a:cubicBezTo>
                    <a:pt x="97" y="383"/>
                    <a:pt x="97" y="383"/>
                    <a:pt x="97" y="383"/>
                  </a:cubicBezTo>
                  <a:cubicBezTo>
                    <a:pt x="79" y="364"/>
                    <a:pt x="47" y="361"/>
                    <a:pt x="25" y="376"/>
                  </a:cubicBezTo>
                  <a:cubicBezTo>
                    <a:pt x="3" y="391"/>
                    <a:pt x="0" y="420"/>
                    <a:pt x="17" y="439"/>
                  </a:cubicBezTo>
                  <a:cubicBezTo>
                    <a:pt x="185" y="629"/>
                    <a:pt x="185" y="629"/>
                    <a:pt x="185" y="629"/>
                  </a:cubicBezTo>
                  <a:cubicBezTo>
                    <a:pt x="663" y="78"/>
                    <a:pt x="663" y="78"/>
                    <a:pt x="663" y="78"/>
                  </a:cubicBezTo>
                  <a:cubicBezTo>
                    <a:pt x="679" y="58"/>
                    <a:pt x="674" y="29"/>
                    <a:pt x="651" y="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algun Gothic"/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37"/>
          <p:cNvSpPr txBox="1"/>
          <p:nvPr/>
        </p:nvSpPr>
        <p:spPr>
          <a:xfrm>
            <a:off x="811797" y="1225922"/>
            <a:ext cx="109005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 관리번호, 시도, 시군구, 냉매종류, 용도, 압축유형, 냉동능력, 최대충전량, 회수량, 누출량, 재충전량, 보관량, 인도량, 폐기량, 구매량, 충전량을 포함한 데이터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925" y="3230039"/>
            <a:ext cx="10352310" cy="30045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992156" y="1259780"/>
            <a:ext cx="108396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시도, 냉매종류, 용도, 압축유형, 냉동능력에 따라 충전량이 결정될 것이다.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냉동능력이 충전량을 결정하는데 큰 영향을 미칠 것이다.</a:t>
            </a: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>
            <a:off x="476751" y="280803"/>
            <a:ext cx="2430550" cy="502122"/>
            <a:chOff x="636542" y="262634"/>
            <a:chExt cx="2430550" cy="502122"/>
          </a:xfrm>
        </p:grpSpPr>
        <p:sp>
          <p:nvSpPr>
            <p:cNvPr id="154" name="Google Shape;154;p5"/>
            <p:cNvSpPr txBox="1"/>
            <p:nvPr/>
          </p:nvSpPr>
          <p:spPr>
            <a:xfrm>
              <a:off x="1358292" y="272156"/>
              <a:ext cx="170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가설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362" y="2497053"/>
            <a:ext cx="8783276" cy="3939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6"/>
          <p:cNvGrpSpPr/>
          <p:nvPr/>
        </p:nvGrpSpPr>
        <p:grpSpPr>
          <a:xfrm>
            <a:off x="476751" y="280803"/>
            <a:ext cx="8177722" cy="502045"/>
            <a:chOff x="636542" y="262634"/>
            <a:chExt cx="8177722" cy="502045"/>
          </a:xfrm>
        </p:grpSpPr>
        <p:sp>
          <p:nvSpPr>
            <p:cNvPr id="164" name="Google Shape;164;p6"/>
            <p:cNvSpPr txBox="1"/>
            <p:nvPr/>
          </p:nvSpPr>
          <p:spPr>
            <a:xfrm>
              <a:off x="1358292" y="272236"/>
              <a:ext cx="74559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전처리 &amp; Feature Engineering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835515" y="1442200"/>
            <a:ext cx="10521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결측치를 확인하고 결측치가 너무 많은 열들(회수량, 누출량, 재충전량, 보관량, 인도량, 폐기량 구매량, 충전량)을 삭제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열들의 이름을 영어로 변경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냉동능력(RT)=0인 행들을 삭제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중복치 삭제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IQR 방식을 이용한 이상치 데이터(Outlier) 제거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Log_RT 열 추가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8"/>
          <p:cNvGrpSpPr/>
          <p:nvPr/>
        </p:nvGrpSpPr>
        <p:grpSpPr>
          <a:xfrm>
            <a:off x="476751" y="280803"/>
            <a:ext cx="8177722" cy="502045"/>
            <a:chOff x="636542" y="262634"/>
            <a:chExt cx="8177722" cy="502045"/>
          </a:xfrm>
        </p:grpSpPr>
        <p:sp>
          <p:nvSpPr>
            <p:cNvPr id="174" name="Google Shape;174;p38"/>
            <p:cNvSpPr txBox="1"/>
            <p:nvPr/>
          </p:nvSpPr>
          <p:spPr>
            <a:xfrm>
              <a:off x="1358292" y="272236"/>
              <a:ext cx="74559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전처리 &amp; Feature Engineering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8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7" name="Google Shape;177;p38"/>
          <p:cNvGraphicFramePr/>
          <p:nvPr/>
        </p:nvGraphicFramePr>
        <p:xfrm>
          <a:off x="921925" y="2357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{4D4E34F4-E82D-4B15-92CC-862B31A1CBD7}</a:tableStyleId>
              </a:tblPr>
              <a:tblGrid>
                <a:gridCol w="4014325"/>
                <a:gridCol w="6333825"/>
              </a:tblGrid>
              <a:tr h="84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후 데이터 형태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7341 rows × 7 columns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38"/>
          <p:cNvGraphicFramePr/>
          <p:nvPr/>
        </p:nvGraphicFramePr>
        <p:xfrm>
          <a:off x="921925" y="1202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{4D4E34F4-E82D-4B15-92CC-862B31A1CBD7}</a:tableStyleId>
              </a:tblPr>
              <a:tblGrid>
                <a:gridCol w="4014325"/>
                <a:gridCol w="6333825"/>
              </a:tblGrid>
              <a:tr h="84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 전 데이터 형태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13655 rows × 17 columns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38"/>
          <p:cNvSpPr/>
          <p:nvPr/>
        </p:nvSpPr>
        <p:spPr>
          <a:xfrm>
            <a:off x="5925127" y="2152073"/>
            <a:ext cx="341746" cy="12930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968" y="3338590"/>
            <a:ext cx="5816064" cy="31486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9"/>
          <p:cNvGrpSpPr/>
          <p:nvPr/>
        </p:nvGrpSpPr>
        <p:grpSpPr>
          <a:xfrm>
            <a:off x="476751" y="280803"/>
            <a:ext cx="8177722" cy="502045"/>
            <a:chOff x="636542" y="262634"/>
            <a:chExt cx="8177722" cy="502045"/>
          </a:xfrm>
        </p:grpSpPr>
        <p:sp>
          <p:nvSpPr>
            <p:cNvPr id="187" name="Google Shape;187;p39"/>
            <p:cNvSpPr txBox="1"/>
            <p:nvPr/>
          </p:nvSpPr>
          <p:spPr>
            <a:xfrm>
              <a:off x="1358292" y="272236"/>
              <a:ext cx="74559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모델링</a:t>
              </a:r>
              <a:endParaRPr b="1" i="0" sz="3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9"/>
            <p:cNvSpPr txBox="1"/>
            <p:nvPr/>
          </p:nvSpPr>
          <p:spPr>
            <a:xfrm>
              <a:off x="636542" y="262634"/>
              <a:ext cx="4616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9"/>
            <p:cNvSpPr/>
            <p:nvPr/>
          </p:nvSpPr>
          <p:spPr>
            <a:xfrm>
              <a:off x="1152525" y="478692"/>
              <a:ext cx="60325" cy="6032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0F9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39"/>
          <p:cNvSpPr/>
          <p:nvPr/>
        </p:nvSpPr>
        <p:spPr>
          <a:xfrm>
            <a:off x="387928" y="1998690"/>
            <a:ext cx="42210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 종류의 회귀 모델을 사용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기준모델은 평균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Line Regression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Ridge Regression</a:t>
            </a:r>
            <a:endParaRPr>
              <a:solidFill>
                <a:srgbClr val="FF0000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Lasso Regression 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Elastic Net Regression</a:t>
            </a:r>
            <a:endParaRPr/>
          </a:p>
        </p:txBody>
      </p:sp>
      <p:graphicFrame>
        <p:nvGraphicFramePr>
          <p:cNvPr id="191" name="Google Shape;191;p39"/>
          <p:cNvGraphicFramePr/>
          <p:nvPr/>
        </p:nvGraphicFramePr>
        <p:xfrm>
          <a:off x="4812145" y="1385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{4D4E34F4-E82D-4B15-92CC-862B31A1CBD7}</a:tableStyleId>
              </a:tblPr>
              <a:tblGrid>
                <a:gridCol w="1374375"/>
                <a:gridCol w="1374375"/>
                <a:gridCol w="1374375"/>
                <a:gridCol w="1374375"/>
                <a:gridCol w="1374375"/>
              </a:tblGrid>
              <a:tr h="7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 model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44717.64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211.47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153.94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-0.00011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 Regression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9572.50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97.84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62.74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0.7859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Ridge Regression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9566.32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97.81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62.81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0.7861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Lasso Regression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10099.18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100.49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63.91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0.7741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Elastic Net Regression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9725.35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98.62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63.10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0.7824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2" name="Google Shape;192;p39"/>
          <p:cNvSpPr/>
          <p:nvPr/>
        </p:nvSpPr>
        <p:spPr>
          <a:xfrm>
            <a:off x="4304153" y="981069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2019-01-23T01:11:03Z</dcterms:created>
  <dc:creator>suny</dc:creator>
</cp:coreProperties>
</file>